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7"/>
  </p:notesMasterIdLst>
  <p:sldIdLst>
    <p:sldId id="256" r:id="rId2"/>
    <p:sldId id="297" r:id="rId3"/>
    <p:sldId id="303" r:id="rId4"/>
    <p:sldId id="1095" r:id="rId5"/>
    <p:sldId id="1096" r:id="rId6"/>
    <p:sldId id="257" r:id="rId7"/>
    <p:sldId id="300" r:id="rId8"/>
    <p:sldId id="269" r:id="rId9"/>
    <p:sldId id="281" r:id="rId10"/>
    <p:sldId id="260" r:id="rId11"/>
    <p:sldId id="271" r:id="rId12"/>
    <p:sldId id="1137" r:id="rId13"/>
    <p:sldId id="277" r:id="rId14"/>
    <p:sldId id="312" r:id="rId15"/>
    <p:sldId id="1100" r:id="rId16"/>
    <p:sldId id="273" r:id="rId17"/>
    <p:sldId id="329" r:id="rId18"/>
    <p:sldId id="331" r:id="rId19"/>
    <p:sldId id="307" r:id="rId20"/>
    <p:sldId id="1069" r:id="rId21"/>
    <p:sldId id="1070" r:id="rId22"/>
    <p:sldId id="266" r:id="rId23"/>
    <p:sldId id="1072" r:id="rId24"/>
    <p:sldId id="305" r:id="rId25"/>
    <p:sldId id="1065" r:id="rId26"/>
    <p:sldId id="330" r:id="rId27"/>
    <p:sldId id="290" r:id="rId28"/>
    <p:sldId id="1079" r:id="rId29"/>
    <p:sldId id="1078" r:id="rId30"/>
    <p:sldId id="1080" r:id="rId31"/>
    <p:sldId id="1081" r:id="rId32"/>
    <p:sldId id="1082" r:id="rId33"/>
    <p:sldId id="306" r:id="rId34"/>
    <p:sldId id="1060" r:id="rId35"/>
    <p:sldId id="311" r:id="rId36"/>
    <p:sldId id="879" r:id="rId37"/>
    <p:sldId id="1055" r:id="rId38"/>
    <p:sldId id="261" r:id="rId39"/>
    <p:sldId id="280" r:id="rId40"/>
    <p:sldId id="1105" r:id="rId41"/>
    <p:sldId id="1106" r:id="rId42"/>
    <p:sldId id="1107" r:id="rId43"/>
    <p:sldId id="1136" r:id="rId44"/>
    <p:sldId id="1109" r:id="rId45"/>
    <p:sldId id="1112" r:id="rId46"/>
    <p:sldId id="1061" r:id="rId47"/>
    <p:sldId id="1138" r:id="rId48"/>
    <p:sldId id="1115" r:id="rId49"/>
    <p:sldId id="272" r:id="rId50"/>
    <p:sldId id="1141" r:id="rId51"/>
    <p:sldId id="1142" r:id="rId52"/>
    <p:sldId id="1143" r:id="rId53"/>
    <p:sldId id="1144" r:id="rId54"/>
    <p:sldId id="1145" r:id="rId55"/>
    <p:sldId id="1139" r:id="rId56"/>
    <p:sldId id="1116" r:id="rId57"/>
    <p:sldId id="1146" r:id="rId58"/>
    <p:sldId id="1062" r:id="rId59"/>
    <p:sldId id="1148" r:id="rId60"/>
    <p:sldId id="1149" r:id="rId61"/>
    <p:sldId id="1150" r:id="rId62"/>
    <p:sldId id="1117" r:id="rId63"/>
    <p:sldId id="1151" r:id="rId64"/>
    <p:sldId id="265" r:id="rId65"/>
    <p:sldId id="1152" r:id="rId66"/>
    <p:sldId id="1153" r:id="rId67"/>
    <p:sldId id="1155" r:id="rId68"/>
    <p:sldId id="1156" r:id="rId69"/>
    <p:sldId id="1098" r:id="rId70"/>
    <p:sldId id="1120" r:id="rId71"/>
    <p:sldId id="1157" r:id="rId72"/>
    <p:sldId id="1158" r:id="rId73"/>
    <p:sldId id="1159" r:id="rId74"/>
    <p:sldId id="1160" r:id="rId75"/>
    <p:sldId id="1161" r:id="rId76"/>
    <p:sldId id="1162" r:id="rId77"/>
    <p:sldId id="1163" r:id="rId78"/>
    <p:sldId id="1165" r:id="rId79"/>
    <p:sldId id="1164" r:id="rId80"/>
    <p:sldId id="1133" r:id="rId81"/>
    <p:sldId id="1166" r:id="rId82"/>
    <p:sldId id="1167" r:id="rId83"/>
    <p:sldId id="1168" r:id="rId84"/>
    <p:sldId id="1169" r:id="rId85"/>
    <p:sldId id="1170" r:id="rId86"/>
    <p:sldId id="1171" r:id="rId87"/>
    <p:sldId id="1172" r:id="rId88"/>
    <p:sldId id="1173" r:id="rId89"/>
    <p:sldId id="1154" r:id="rId90"/>
    <p:sldId id="1085" r:id="rId91"/>
    <p:sldId id="1086" r:id="rId92"/>
    <p:sldId id="1135" r:id="rId93"/>
    <p:sldId id="1094" r:id="rId94"/>
    <p:sldId id="292" r:id="rId95"/>
    <p:sldId id="1047"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7B6016D6-5FF6-5A40-8F6A-4429F5EDCBF7}">
          <p14:sldIdLst>
            <p14:sldId id="256"/>
            <p14:sldId id="297"/>
            <p14:sldId id="303"/>
            <p14:sldId id="1095"/>
            <p14:sldId id="1096"/>
            <p14:sldId id="257"/>
            <p14:sldId id="300"/>
          </p14:sldIdLst>
        </p14:section>
        <p14:section name="Overview of FASD" id="{FCB571BC-93A3-9843-BB8D-9D07C2B1C873}">
          <p14:sldIdLst>
            <p14:sldId id="269"/>
            <p14:sldId id="281"/>
            <p14:sldId id="260"/>
            <p14:sldId id="271"/>
            <p14:sldId id="1137"/>
            <p14:sldId id="277"/>
            <p14:sldId id="312"/>
            <p14:sldId id="1100"/>
            <p14:sldId id="273"/>
            <p14:sldId id="329"/>
            <p14:sldId id="331"/>
          </p14:sldIdLst>
        </p14:section>
        <p14:section name="Building Inclusive Schools" id="{3667DF75-C93F-874B-A25E-29ECC90807E2}">
          <p14:sldIdLst>
            <p14:sldId id="307"/>
            <p14:sldId id="1069"/>
            <p14:sldId id="1070"/>
            <p14:sldId id="266"/>
            <p14:sldId id="1072"/>
            <p14:sldId id="305"/>
            <p14:sldId id="1065"/>
            <p14:sldId id="330"/>
            <p14:sldId id="290"/>
            <p14:sldId id="1079"/>
            <p14:sldId id="1078"/>
            <p14:sldId id="1080"/>
            <p14:sldId id="1081"/>
            <p14:sldId id="1082"/>
            <p14:sldId id="306"/>
            <p14:sldId id="1060"/>
          </p14:sldIdLst>
        </p14:section>
        <p14:section name="Implementing Interventions" id="{FBD85DA4-4D87-D54C-B9F6-37B2E39F5342}">
          <p14:sldIdLst>
            <p14:sldId id="311"/>
            <p14:sldId id="879"/>
            <p14:sldId id="1055"/>
            <p14:sldId id="261"/>
            <p14:sldId id="280"/>
            <p14:sldId id="1105"/>
            <p14:sldId id="1106"/>
            <p14:sldId id="1107"/>
            <p14:sldId id="1136"/>
            <p14:sldId id="1109"/>
          </p14:sldIdLst>
        </p14:section>
        <p14:section name="Transitions" id="{00EA2545-EBAF-9B45-AB4A-574B65C507B0}">
          <p14:sldIdLst>
            <p14:sldId id="1112"/>
            <p14:sldId id="1061"/>
            <p14:sldId id="1138"/>
            <p14:sldId id="1115"/>
            <p14:sldId id="272"/>
            <p14:sldId id="1141"/>
            <p14:sldId id="1142"/>
          </p14:sldIdLst>
        </p14:section>
        <p14:section name="Supporting Transitions" id="{E52023D8-DF07-554A-8436-23F40CF5808D}">
          <p14:sldIdLst>
            <p14:sldId id="1143"/>
            <p14:sldId id="1144"/>
            <p14:sldId id="1145"/>
            <p14:sldId id="1139"/>
            <p14:sldId id="1116"/>
            <p14:sldId id="1146"/>
            <p14:sldId id="1062"/>
            <p14:sldId id="1148"/>
            <p14:sldId id="1149"/>
            <p14:sldId id="1150"/>
          </p14:sldIdLst>
        </p14:section>
        <p14:section name="Teaching Strategies" id="{CF54058B-83EA-8545-9FBE-FD50AC2B7EE8}">
          <p14:sldIdLst>
            <p14:sldId id="1117"/>
            <p14:sldId id="1151"/>
            <p14:sldId id="265"/>
            <p14:sldId id="1152"/>
          </p14:sldIdLst>
        </p14:section>
        <p14:section name="Transition Planning" id="{2FB3BD6F-9CED-EC4B-ABAF-4FB3C3E5B589}">
          <p14:sldIdLst>
            <p14:sldId id="1153"/>
            <p14:sldId id="1155"/>
            <p14:sldId id="1156"/>
            <p14:sldId id="1098"/>
            <p14:sldId id="1120"/>
            <p14:sldId id="1157"/>
            <p14:sldId id="1158"/>
            <p14:sldId id="1159"/>
            <p14:sldId id="1160"/>
            <p14:sldId id="1161"/>
            <p14:sldId id="1162"/>
            <p14:sldId id="1163"/>
            <p14:sldId id="1165"/>
            <p14:sldId id="1164"/>
          </p14:sldIdLst>
        </p14:section>
        <p14:section name="Examples" id="{6D4B94D1-D039-BC4C-AF6C-575A97BC3717}">
          <p14:sldIdLst>
            <p14:sldId id="1133"/>
            <p14:sldId id="1166"/>
            <p14:sldId id="1167"/>
            <p14:sldId id="1168"/>
            <p14:sldId id="1169"/>
            <p14:sldId id="1170"/>
            <p14:sldId id="1171"/>
            <p14:sldId id="1172"/>
            <p14:sldId id="1173"/>
            <p14:sldId id="1154"/>
          </p14:sldIdLst>
        </p14:section>
        <p14:section name="Review" id="{F48D1E4E-A88F-F541-B7EA-C02C3665D0C1}">
          <p14:sldIdLst>
            <p14:sldId id="1085"/>
            <p14:sldId id="1086"/>
            <p14:sldId id="1135"/>
            <p14:sldId id="1094"/>
            <p14:sldId id="292"/>
            <p14:sldId id="104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721F"/>
    <a:srgbClr val="364DA1"/>
    <a:srgbClr val="BADEE8"/>
    <a:srgbClr val="4B9847"/>
    <a:srgbClr val="03B050"/>
    <a:srgbClr val="FD9309"/>
    <a:srgbClr val="7100E3"/>
    <a:srgbClr val="FF8001"/>
    <a:srgbClr val="205378"/>
    <a:srgbClr val="08A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666"/>
    <p:restoredTop sz="72394"/>
  </p:normalViewPr>
  <p:slideViewPr>
    <p:cSldViewPr snapToGrid="0" snapToObjects="1">
      <p:cViewPr varScale="1">
        <p:scale>
          <a:sx n="87" d="100"/>
          <a:sy n="87" d="100"/>
        </p:scale>
        <p:origin x="1992" y="200"/>
      </p:cViewPr>
      <p:guideLst/>
    </p:cSldViewPr>
  </p:slideViewPr>
  <p:notesTextViewPr>
    <p:cViewPr>
      <p:scale>
        <a:sx n="1" d="1"/>
        <a:sy n="1" d="1"/>
      </p:scale>
      <p:origin x="0" y="0"/>
    </p:cViewPr>
  </p:notesTextViewPr>
  <p:sorterViewPr>
    <p:cViewPr>
      <p:scale>
        <a:sx n="131" d="100"/>
        <a:sy n="131"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3382F6-109E-4982-B8A4-EF6D7FA6AB5A}" type="doc">
      <dgm:prSet loTypeId="urn:microsoft.com/office/officeart/2005/8/layout/chevron1" loCatId="process" qsTypeId="urn:microsoft.com/office/officeart/2005/8/quickstyle/simple1" qsCatId="simple" csTypeId="urn:microsoft.com/office/officeart/2005/8/colors/accent1_2" csCatId="accent1" phldr="1"/>
      <dgm:spPr/>
    </dgm:pt>
    <dgm:pt modelId="{584131DE-4833-49FC-8949-6BF233560827}">
      <dgm:prSet phldrT="[Text]"/>
      <dgm:spPr>
        <a:gradFill rotWithShape="0">
          <a:gsLst>
            <a:gs pos="0">
              <a:srgbClr val="364DA1"/>
            </a:gs>
            <a:gs pos="100000">
              <a:srgbClr val="364DA1"/>
            </a:gs>
          </a:gsLst>
          <a:lin ang="5400000" scaled="0"/>
        </a:gradFill>
        <a:ln>
          <a:noFill/>
        </a:ln>
        <a:effectLst>
          <a:outerShdw blurRad="50800" dist="38100" dir="2700000" algn="tl" rotWithShape="0">
            <a:prstClr val="black">
              <a:alpha val="40000"/>
            </a:prstClr>
          </a:outerShdw>
        </a:effectLst>
      </dgm:spPr>
      <dgm:t>
        <a:bodyPr/>
        <a:lstStyle/>
        <a:p>
          <a:endParaRPr lang="en-US" dirty="0"/>
        </a:p>
      </dgm:t>
    </dgm:pt>
    <dgm:pt modelId="{65A322B8-3E4C-4202-9FE6-7626510A9DD1}" type="parTrans" cxnId="{C83E62F2-F113-4435-94A0-F2E606F54C7A}">
      <dgm:prSet/>
      <dgm:spPr/>
      <dgm:t>
        <a:bodyPr/>
        <a:lstStyle/>
        <a:p>
          <a:endParaRPr lang="en-US"/>
        </a:p>
      </dgm:t>
    </dgm:pt>
    <dgm:pt modelId="{0D3B6F7E-54EF-4F2C-B47C-83CCEC12137D}" type="sibTrans" cxnId="{C83E62F2-F113-4435-94A0-F2E606F54C7A}">
      <dgm:prSet/>
      <dgm:spPr/>
      <dgm:t>
        <a:bodyPr/>
        <a:lstStyle/>
        <a:p>
          <a:endParaRPr lang="en-US"/>
        </a:p>
      </dgm:t>
    </dgm:pt>
    <dgm:pt modelId="{5818688D-3193-45F9-BAB1-CD4EC01193A9}">
      <dgm:prSet phldrT="[Text]"/>
      <dgm:spPr>
        <a:gradFill rotWithShape="0">
          <a:gsLst>
            <a:gs pos="0">
              <a:srgbClr val="BADEE8"/>
            </a:gs>
            <a:gs pos="100000">
              <a:srgbClr val="BADEE8"/>
            </a:gs>
          </a:gsLst>
          <a:lin ang="5400000" scaled="0"/>
        </a:gradFill>
        <a:ln>
          <a:noFill/>
        </a:ln>
        <a:effectLst>
          <a:outerShdw blurRad="50800" dist="38100" dir="2700000" algn="tl" rotWithShape="0">
            <a:prstClr val="black">
              <a:alpha val="40000"/>
            </a:prstClr>
          </a:outerShdw>
        </a:effectLst>
      </dgm:spPr>
      <dgm:t>
        <a:bodyPr/>
        <a:lstStyle/>
        <a:p>
          <a:endParaRPr lang="en-US" dirty="0"/>
        </a:p>
      </dgm:t>
    </dgm:pt>
    <dgm:pt modelId="{49B9B9E3-9578-4789-B964-EBF3174BBD3E}" type="parTrans" cxnId="{332D23DD-AF6B-4E0A-9D2C-DA104126CBE4}">
      <dgm:prSet/>
      <dgm:spPr/>
      <dgm:t>
        <a:bodyPr/>
        <a:lstStyle/>
        <a:p>
          <a:endParaRPr lang="en-US"/>
        </a:p>
      </dgm:t>
    </dgm:pt>
    <dgm:pt modelId="{9FE9512A-A8C5-43B1-8D41-F935D0806C3F}" type="sibTrans" cxnId="{332D23DD-AF6B-4E0A-9D2C-DA104126CBE4}">
      <dgm:prSet/>
      <dgm:spPr/>
      <dgm:t>
        <a:bodyPr/>
        <a:lstStyle/>
        <a:p>
          <a:endParaRPr lang="en-US"/>
        </a:p>
      </dgm:t>
    </dgm:pt>
    <dgm:pt modelId="{D78635FA-051D-43DE-ABF1-2387698EAF23}">
      <dgm:prSet phldrT="[Text]"/>
      <dgm:spPr>
        <a:gradFill rotWithShape="0">
          <a:gsLst>
            <a:gs pos="0">
              <a:srgbClr val="364DA1"/>
            </a:gs>
            <a:gs pos="100000">
              <a:srgbClr val="364DA1"/>
            </a:gs>
          </a:gsLst>
          <a:lin ang="5400000" scaled="0"/>
        </a:gradFill>
        <a:ln>
          <a:noFill/>
        </a:ln>
        <a:effectLst>
          <a:outerShdw blurRad="50800" dist="38100" dir="2700000" algn="tl" rotWithShape="0">
            <a:prstClr val="black">
              <a:alpha val="40000"/>
            </a:prstClr>
          </a:outerShdw>
        </a:effectLst>
      </dgm:spPr>
      <dgm:t>
        <a:bodyPr/>
        <a:lstStyle/>
        <a:p>
          <a:endParaRPr lang="en-US" dirty="0"/>
        </a:p>
      </dgm:t>
    </dgm:pt>
    <dgm:pt modelId="{B9956F32-04D3-4DC7-BF84-86C0C3BEA36D}" type="parTrans" cxnId="{67D7E6C8-9722-47E3-B8F0-0101B66DC7CC}">
      <dgm:prSet/>
      <dgm:spPr/>
      <dgm:t>
        <a:bodyPr/>
        <a:lstStyle/>
        <a:p>
          <a:endParaRPr lang="en-US"/>
        </a:p>
      </dgm:t>
    </dgm:pt>
    <dgm:pt modelId="{3FA5D18B-851B-4528-9770-790EDB7578BF}" type="sibTrans" cxnId="{67D7E6C8-9722-47E3-B8F0-0101B66DC7CC}">
      <dgm:prSet/>
      <dgm:spPr/>
      <dgm:t>
        <a:bodyPr/>
        <a:lstStyle/>
        <a:p>
          <a:endParaRPr lang="en-US"/>
        </a:p>
      </dgm:t>
    </dgm:pt>
    <dgm:pt modelId="{6E74FC7C-38BB-4291-BD14-A4F2A8225F6F}">
      <dgm:prSet phldrT="[Text]"/>
      <dgm:spPr>
        <a:gradFill rotWithShape="0">
          <a:gsLst>
            <a:gs pos="0">
              <a:srgbClr val="4B9847"/>
            </a:gs>
            <a:gs pos="100000">
              <a:srgbClr val="4B9847"/>
            </a:gs>
          </a:gsLst>
          <a:lin ang="5400000" scaled="0"/>
        </a:gradFill>
        <a:ln>
          <a:noFill/>
        </a:ln>
        <a:effectLst>
          <a:outerShdw blurRad="50800" dist="38100" dir="2700000" algn="tl" rotWithShape="0">
            <a:prstClr val="black">
              <a:alpha val="40000"/>
            </a:prstClr>
          </a:outerShdw>
        </a:effectLst>
      </dgm:spPr>
      <dgm:t>
        <a:bodyPr/>
        <a:lstStyle/>
        <a:p>
          <a:endParaRPr lang="en-US" dirty="0"/>
        </a:p>
      </dgm:t>
    </dgm:pt>
    <dgm:pt modelId="{E93CE5D0-7E50-47C1-A793-4EE5E801B910}" type="parTrans" cxnId="{D8D76D2E-F099-469E-B063-98C159C5A553}">
      <dgm:prSet/>
      <dgm:spPr/>
      <dgm:t>
        <a:bodyPr/>
        <a:lstStyle/>
        <a:p>
          <a:endParaRPr lang="en-US"/>
        </a:p>
      </dgm:t>
    </dgm:pt>
    <dgm:pt modelId="{1DDBFF24-14AB-4799-B26F-4E7582EF1064}" type="sibTrans" cxnId="{D8D76D2E-F099-469E-B063-98C159C5A553}">
      <dgm:prSet/>
      <dgm:spPr/>
      <dgm:t>
        <a:bodyPr/>
        <a:lstStyle/>
        <a:p>
          <a:endParaRPr lang="en-US"/>
        </a:p>
      </dgm:t>
    </dgm:pt>
    <dgm:pt modelId="{E92C801D-B358-4974-AC1B-0BEE4D4C6247}">
      <dgm:prSet phldrT="[Text]"/>
      <dgm:spPr>
        <a:gradFill rotWithShape="0">
          <a:gsLst>
            <a:gs pos="0">
              <a:srgbClr val="FD9309"/>
            </a:gs>
            <a:gs pos="100000">
              <a:srgbClr val="FE721F"/>
            </a:gs>
          </a:gsLst>
          <a:lin ang="5400000" scaled="0"/>
        </a:gradFill>
        <a:ln>
          <a:noFill/>
        </a:ln>
        <a:effectLst>
          <a:outerShdw blurRad="50800" dist="38100" dir="2700000" algn="tl" rotWithShape="0">
            <a:prstClr val="black">
              <a:alpha val="40000"/>
            </a:prstClr>
          </a:outerShdw>
        </a:effectLst>
      </dgm:spPr>
      <dgm:t>
        <a:bodyPr/>
        <a:lstStyle/>
        <a:p>
          <a:endParaRPr lang="en-US" dirty="0"/>
        </a:p>
      </dgm:t>
    </dgm:pt>
    <dgm:pt modelId="{7ED3AB31-B711-49B8-A44E-A94CF09C2F00}" type="parTrans" cxnId="{05B3F44E-EA83-4B46-8D1C-610FEBC509BF}">
      <dgm:prSet/>
      <dgm:spPr/>
      <dgm:t>
        <a:bodyPr/>
        <a:lstStyle/>
        <a:p>
          <a:endParaRPr lang="en-US"/>
        </a:p>
      </dgm:t>
    </dgm:pt>
    <dgm:pt modelId="{D6B7162A-22D1-4A95-BFCC-4A65105FFFFD}" type="sibTrans" cxnId="{05B3F44E-EA83-4B46-8D1C-610FEBC509BF}">
      <dgm:prSet/>
      <dgm:spPr/>
      <dgm:t>
        <a:bodyPr/>
        <a:lstStyle/>
        <a:p>
          <a:endParaRPr lang="en-US"/>
        </a:p>
      </dgm:t>
    </dgm:pt>
    <dgm:pt modelId="{8A3BFCEA-F16E-49B2-8FE1-37EE28802BF9}" type="pres">
      <dgm:prSet presAssocID="{3A3382F6-109E-4982-B8A4-EF6D7FA6AB5A}" presName="Name0" presStyleCnt="0">
        <dgm:presLayoutVars>
          <dgm:dir/>
          <dgm:animLvl val="lvl"/>
          <dgm:resizeHandles val="exact"/>
        </dgm:presLayoutVars>
      </dgm:prSet>
      <dgm:spPr/>
    </dgm:pt>
    <dgm:pt modelId="{219E7D95-7199-4A73-A6AF-E8A3F97AC039}" type="pres">
      <dgm:prSet presAssocID="{584131DE-4833-49FC-8949-6BF233560827}" presName="parTxOnly" presStyleLbl="node1" presStyleIdx="0" presStyleCnt="5">
        <dgm:presLayoutVars>
          <dgm:chMax val="0"/>
          <dgm:chPref val="0"/>
          <dgm:bulletEnabled val="1"/>
        </dgm:presLayoutVars>
      </dgm:prSet>
      <dgm:spPr/>
    </dgm:pt>
    <dgm:pt modelId="{8B3F2EFA-3567-4614-A9F8-D012FC26E99D}" type="pres">
      <dgm:prSet presAssocID="{0D3B6F7E-54EF-4F2C-B47C-83CCEC12137D}" presName="parTxOnlySpace" presStyleCnt="0"/>
      <dgm:spPr/>
    </dgm:pt>
    <dgm:pt modelId="{E6CBEA25-15A4-481F-A6BE-9C27CABCD6D9}" type="pres">
      <dgm:prSet presAssocID="{6E74FC7C-38BB-4291-BD14-A4F2A8225F6F}" presName="parTxOnly" presStyleLbl="node1" presStyleIdx="1" presStyleCnt="5">
        <dgm:presLayoutVars>
          <dgm:chMax val="0"/>
          <dgm:chPref val="0"/>
          <dgm:bulletEnabled val="1"/>
        </dgm:presLayoutVars>
      </dgm:prSet>
      <dgm:spPr/>
    </dgm:pt>
    <dgm:pt modelId="{5B56F659-04FC-40FF-A348-A353EBAE416B}" type="pres">
      <dgm:prSet presAssocID="{1DDBFF24-14AB-4799-B26F-4E7582EF1064}" presName="parTxOnlySpace" presStyleCnt="0"/>
      <dgm:spPr/>
    </dgm:pt>
    <dgm:pt modelId="{2BE29EDA-7EDD-4A9D-9D20-7A872FB7837F}" type="pres">
      <dgm:prSet presAssocID="{E92C801D-B358-4974-AC1B-0BEE4D4C6247}" presName="parTxOnly" presStyleLbl="node1" presStyleIdx="2" presStyleCnt="5">
        <dgm:presLayoutVars>
          <dgm:chMax val="0"/>
          <dgm:chPref val="0"/>
          <dgm:bulletEnabled val="1"/>
        </dgm:presLayoutVars>
      </dgm:prSet>
      <dgm:spPr/>
    </dgm:pt>
    <dgm:pt modelId="{BC394FCB-4007-4766-9C3C-1406E77BFA89}" type="pres">
      <dgm:prSet presAssocID="{D6B7162A-22D1-4A95-BFCC-4A65105FFFFD}" presName="parTxOnlySpace" presStyleCnt="0"/>
      <dgm:spPr/>
    </dgm:pt>
    <dgm:pt modelId="{6E7DBE61-0E54-4CF7-82D1-06DB46471A45}" type="pres">
      <dgm:prSet presAssocID="{5818688D-3193-45F9-BAB1-CD4EC01193A9}" presName="parTxOnly" presStyleLbl="node1" presStyleIdx="3" presStyleCnt="5">
        <dgm:presLayoutVars>
          <dgm:chMax val="0"/>
          <dgm:chPref val="0"/>
          <dgm:bulletEnabled val="1"/>
        </dgm:presLayoutVars>
      </dgm:prSet>
      <dgm:spPr/>
    </dgm:pt>
    <dgm:pt modelId="{13AD254F-B643-44A8-9C22-8FC654F0E9BE}" type="pres">
      <dgm:prSet presAssocID="{9FE9512A-A8C5-43B1-8D41-F935D0806C3F}" presName="parTxOnlySpace" presStyleCnt="0"/>
      <dgm:spPr/>
    </dgm:pt>
    <dgm:pt modelId="{6B1CCBC8-7182-4A4C-9D13-A61A755E99B3}" type="pres">
      <dgm:prSet presAssocID="{D78635FA-051D-43DE-ABF1-2387698EAF23}" presName="parTxOnly" presStyleLbl="node1" presStyleIdx="4" presStyleCnt="5">
        <dgm:presLayoutVars>
          <dgm:chMax val="0"/>
          <dgm:chPref val="0"/>
          <dgm:bulletEnabled val="1"/>
        </dgm:presLayoutVars>
      </dgm:prSet>
      <dgm:spPr/>
    </dgm:pt>
  </dgm:ptLst>
  <dgm:cxnLst>
    <dgm:cxn modelId="{CBE37D22-78F4-43D2-BCCE-27DF7D22B44A}" type="presOf" srcId="{6E74FC7C-38BB-4291-BD14-A4F2A8225F6F}" destId="{E6CBEA25-15A4-481F-A6BE-9C27CABCD6D9}" srcOrd="0" destOrd="0" presId="urn:microsoft.com/office/officeart/2005/8/layout/chevron1"/>
    <dgm:cxn modelId="{D8D76D2E-F099-469E-B063-98C159C5A553}" srcId="{3A3382F6-109E-4982-B8A4-EF6D7FA6AB5A}" destId="{6E74FC7C-38BB-4291-BD14-A4F2A8225F6F}" srcOrd="1" destOrd="0" parTransId="{E93CE5D0-7E50-47C1-A793-4EE5E801B910}" sibTransId="{1DDBFF24-14AB-4799-B26F-4E7582EF1064}"/>
    <dgm:cxn modelId="{05B3F44E-EA83-4B46-8D1C-610FEBC509BF}" srcId="{3A3382F6-109E-4982-B8A4-EF6D7FA6AB5A}" destId="{E92C801D-B358-4974-AC1B-0BEE4D4C6247}" srcOrd="2" destOrd="0" parTransId="{7ED3AB31-B711-49B8-A44E-A94CF09C2F00}" sibTransId="{D6B7162A-22D1-4A95-BFCC-4A65105FFFFD}"/>
    <dgm:cxn modelId="{2097A752-BC9A-4402-9CCE-9DA16BBCCBB5}" type="presOf" srcId="{584131DE-4833-49FC-8949-6BF233560827}" destId="{219E7D95-7199-4A73-A6AF-E8A3F97AC039}" srcOrd="0" destOrd="0" presId="urn:microsoft.com/office/officeart/2005/8/layout/chevron1"/>
    <dgm:cxn modelId="{AD906460-0082-468D-A6FE-C338E4259CF2}" type="presOf" srcId="{D78635FA-051D-43DE-ABF1-2387698EAF23}" destId="{6B1CCBC8-7182-4A4C-9D13-A61A755E99B3}" srcOrd="0" destOrd="0" presId="urn:microsoft.com/office/officeart/2005/8/layout/chevron1"/>
    <dgm:cxn modelId="{BD17EB6E-37C4-4DD3-A72F-D44A5921AB50}" type="presOf" srcId="{3A3382F6-109E-4982-B8A4-EF6D7FA6AB5A}" destId="{8A3BFCEA-F16E-49B2-8FE1-37EE28802BF9}" srcOrd="0" destOrd="0" presId="urn:microsoft.com/office/officeart/2005/8/layout/chevron1"/>
    <dgm:cxn modelId="{5D8A07BC-6253-42C1-9155-48BBA7613C30}" type="presOf" srcId="{5818688D-3193-45F9-BAB1-CD4EC01193A9}" destId="{6E7DBE61-0E54-4CF7-82D1-06DB46471A45}" srcOrd="0" destOrd="0" presId="urn:microsoft.com/office/officeart/2005/8/layout/chevron1"/>
    <dgm:cxn modelId="{67D7E6C8-9722-47E3-B8F0-0101B66DC7CC}" srcId="{3A3382F6-109E-4982-B8A4-EF6D7FA6AB5A}" destId="{D78635FA-051D-43DE-ABF1-2387698EAF23}" srcOrd="4" destOrd="0" parTransId="{B9956F32-04D3-4DC7-BF84-86C0C3BEA36D}" sibTransId="{3FA5D18B-851B-4528-9770-790EDB7578BF}"/>
    <dgm:cxn modelId="{332D23DD-AF6B-4E0A-9D2C-DA104126CBE4}" srcId="{3A3382F6-109E-4982-B8A4-EF6D7FA6AB5A}" destId="{5818688D-3193-45F9-BAB1-CD4EC01193A9}" srcOrd="3" destOrd="0" parTransId="{49B9B9E3-9578-4789-B964-EBF3174BBD3E}" sibTransId="{9FE9512A-A8C5-43B1-8D41-F935D0806C3F}"/>
    <dgm:cxn modelId="{08F24EEE-E01E-4C19-BF55-8B7711048963}" type="presOf" srcId="{E92C801D-B358-4974-AC1B-0BEE4D4C6247}" destId="{2BE29EDA-7EDD-4A9D-9D20-7A872FB7837F}" srcOrd="0" destOrd="0" presId="urn:microsoft.com/office/officeart/2005/8/layout/chevron1"/>
    <dgm:cxn modelId="{C83E62F2-F113-4435-94A0-F2E606F54C7A}" srcId="{3A3382F6-109E-4982-B8A4-EF6D7FA6AB5A}" destId="{584131DE-4833-49FC-8949-6BF233560827}" srcOrd="0" destOrd="0" parTransId="{65A322B8-3E4C-4202-9FE6-7626510A9DD1}" sibTransId="{0D3B6F7E-54EF-4F2C-B47C-83CCEC12137D}"/>
    <dgm:cxn modelId="{B20054EE-E5B1-4280-B636-73299839BE7B}" type="presParOf" srcId="{8A3BFCEA-F16E-49B2-8FE1-37EE28802BF9}" destId="{219E7D95-7199-4A73-A6AF-E8A3F97AC039}" srcOrd="0" destOrd="0" presId="urn:microsoft.com/office/officeart/2005/8/layout/chevron1"/>
    <dgm:cxn modelId="{A96EADDA-3591-40F4-88B0-A20B45BFDED1}" type="presParOf" srcId="{8A3BFCEA-F16E-49B2-8FE1-37EE28802BF9}" destId="{8B3F2EFA-3567-4614-A9F8-D012FC26E99D}" srcOrd="1" destOrd="0" presId="urn:microsoft.com/office/officeart/2005/8/layout/chevron1"/>
    <dgm:cxn modelId="{BD98C1ED-2A0B-40DA-9869-AAC50A3B9CB1}" type="presParOf" srcId="{8A3BFCEA-F16E-49B2-8FE1-37EE28802BF9}" destId="{E6CBEA25-15A4-481F-A6BE-9C27CABCD6D9}" srcOrd="2" destOrd="0" presId="urn:microsoft.com/office/officeart/2005/8/layout/chevron1"/>
    <dgm:cxn modelId="{D7E9C7A8-A89F-430C-825A-E232A1520CE5}" type="presParOf" srcId="{8A3BFCEA-F16E-49B2-8FE1-37EE28802BF9}" destId="{5B56F659-04FC-40FF-A348-A353EBAE416B}" srcOrd="3" destOrd="0" presId="urn:microsoft.com/office/officeart/2005/8/layout/chevron1"/>
    <dgm:cxn modelId="{F3226FBB-9C09-459C-9CFD-05A511F0792F}" type="presParOf" srcId="{8A3BFCEA-F16E-49B2-8FE1-37EE28802BF9}" destId="{2BE29EDA-7EDD-4A9D-9D20-7A872FB7837F}" srcOrd="4" destOrd="0" presId="urn:microsoft.com/office/officeart/2005/8/layout/chevron1"/>
    <dgm:cxn modelId="{8AA6BED2-6671-46E4-BB62-86D07DF6BB47}" type="presParOf" srcId="{8A3BFCEA-F16E-49B2-8FE1-37EE28802BF9}" destId="{BC394FCB-4007-4766-9C3C-1406E77BFA89}" srcOrd="5" destOrd="0" presId="urn:microsoft.com/office/officeart/2005/8/layout/chevron1"/>
    <dgm:cxn modelId="{19331F9A-5B75-43BD-92C0-A58DA687586E}" type="presParOf" srcId="{8A3BFCEA-F16E-49B2-8FE1-37EE28802BF9}" destId="{6E7DBE61-0E54-4CF7-82D1-06DB46471A45}" srcOrd="6" destOrd="0" presId="urn:microsoft.com/office/officeart/2005/8/layout/chevron1"/>
    <dgm:cxn modelId="{E6C8E574-6599-4CDE-9DE4-7E0516A5AABC}" type="presParOf" srcId="{8A3BFCEA-F16E-49B2-8FE1-37EE28802BF9}" destId="{13AD254F-B643-44A8-9C22-8FC654F0E9BE}" srcOrd="7" destOrd="0" presId="urn:microsoft.com/office/officeart/2005/8/layout/chevron1"/>
    <dgm:cxn modelId="{19D4C637-E7B5-4808-8AD2-6BC41C99428B}" type="presParOf" srcId="{8A3BFCEA-F16E-49B2-8FE1-37EE28802BF9}" destId="{6B1CCBC8-7182-4A4C-9D13-A61A755E99B3}"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9E7D95-7199-4A73-A6AF-E8A3F97AC039}">
      <dsp:nvSpPr>
        <dsp:cNvPr id="0" name=""/>
        <dsp:cNvSpPr/>
      </dsp:nvSpPr>
      <dsp:spPr>
        <a:xfrm>
          <a:off x="2812" y="350706"/>
          <a:ext cx="2503010" cy="1001204"/>
        </a:xfrm>
        <a:prstGeom prst="chevron">
          <a:avLst/>
        </a:prstGeom>
        <a:gradFill rotWithShape="0">
          <a:gsLst>
            <a:gs pos="0">
              <a:srgbClr val="364DA1"/>
            </a:gs>
            <a:gs pos="100000">
              <a:srgbClr val="364DA1"/>
            </a:gs>
          </a:gsLst>
          <a:lin ang="5400000" scaled="0"/>
        </a:gra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80010" rIns="80010" bIns="80010" numCol="1" spcCol="1270" anchor="ctr" anchorCtr="0">
          <a:noAutofit/>
        </a:bodyPr>
        <a:lstStyle/>
        <a:p>
          <a:pPr marL="0" lvl="0" indent="0" algn="ctr" defTabSz="2667000">
            <a:lnSpc>
              <a:spcPct val="90000"/>
            </a:lnSpc>
            <a:spcBef>
              <a:spcPct val="0"/>
            </a:spcBef>
            <a:spcAft>
              <a:spcPct val="35000"/>
            </a:spcAft>
            <a:buNone/>
          </a:pPr>
          <a:endParaRPr lang="en-US" sz="6000" kern="1200" dirty="0"/>
        </a:p>
      </dsp:txBody>
      <dsp:txXfrm>
        <a:off x="503414" y="350706"/>
        <a:ext cx="1501806" cy="1001204"/>
      </dsp:txXfrm>
    </dsp:sp>
    <dsp:sp modelId="{E6CBEA25-15A4-481F-A6BE-9C27CABCD6D9}">
      <dsp:nvSpPr>
        <dsp:cNvPr id="0" name=""/>
        <dsp:cNvSpPr/>
      </dsp:nvSpPr>
      <dsp:spPr>
        <a:xfrm>
          <a:off x="2255522" y="350706"/>
          <a:ext cx="2503010" cy="1001204"/>
        </a:xfrm>
        <a:prstGeom prst="chevron">
          <a:avLst/>
        </a:prstGeom>
        <a:gradFill rotWithShape="0">
          <a:gsLst>
            <a:gs pos="0">
              <a:srgbClr val="4B9847"/>
            </a:gs>
            <a:gs pos="100000">
              <a:srgbClr val="4B9847"/>
            </a:gs>
          </a:gsLst>
          <a:lin ang="5400000" scaled="0"/>
        </a:gra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80010" rIns="80010" bIns="80010" numCol="1" spcCol="1270" anchor="ctr" anchorCtr="0">
          <a:noAutofit/>
        </a:bodyPr>
        <a:lstStyle/>
        <a:p>
          <a:pPr marL="0" lvl="0" indent="0" algn="ctr" defTabSz="2667000">
            <a:lnSpc>
              <a:spcPct val="90000"/>
            </a:lnSpc>
            <a:spcBef>
              <a:spcPct val="0"/>
            </a:spcBef>
            <a:spcAft>
              <a:spcPct val="35000"/>
            </a:spcAft>
            <a:buNone/>
          </a:pPr>
          <a:endParaRPr lang="en-US" sz="6000" kern="1200" dirty="0"/>
        </a:p>
      </dsp:txBody>
      <dsp:txXfrm>
        <a:off x="2756124" y="350706"/>
        <a:ext cx="1501806" cy="1001204"/>
      </dsp:txXfrm>
    </dsp:sp>
    <dsp:sp modelId="{2BE29EDA-7EDD-4A9D-9D20-7A872FB7837F}">
      <dsp:nvSpPr>
        <dsp:cNvPr id="0" name=""/>
        <dsp:cNvSpPr/>
      </dsp:nvSpPr>
      <dsp:spPr>
        <a:xfrm>
          <a:off x="4508231" y="350706"/>
          <a:ext cx="2503010" cy="1001204"/>
        </a:xfrm>
        <a:prstGeom prst="chevron">
          <a:avLst/>
        </a:prstGeom>
        <a:gradFill rotWithShape="0">
          <a:gsLst>
            <a:gs pos="0">
              <a:srgbClr val="FD9309"/>
            </a:gs>
            <a:gs pos="100000">
              <a:srgbClr val="FE721F"/>
            </a:gs>
          </a:gsLst>
          <a:lin ang="5400000" scaled="0"/>
        </a:gra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80010" rIns="80010" bIns="80010" numCol="1" spcCol="1270" anchor="ctr" anchorCtr="0">
          <a:noAutofit/>
        </a:bodyPr>
        <a:lstStyle/>
        <a:p>
          <a:pPr marL="0" lvl="0" indent="0" algn="ctr" defTabSz="2667000">
            <a:lnSpc>
              <a:spcPct val="90000"/>
            </a:lnSpc>
            <a:spcBef>
              <a:spcPct val="0"/>
            </a:spcBef>
            <a:spcAft>
              <a:spcPct val="35000"/>
            </a:spcAft>
            <a:buNone/>
          </a:pPr>
          <a:endParaRPr lang="en-US" sz="6000" kern="1200" dirty="0"/>
        </a:p>
      </dsp:txBody>
      <dsp:txXfrm>
        <a:off x="5008833" y="350706"/>
        <a:ext cx="1501806" cy="1001204"/>
      </dsp:txXfrm>
    </dsp:sp>
    <dsp:sp modelId="{6E7DBE61-0E54-4CF7-82D1-06DB46471A45}">
      <dsp:nvSpPr>
        <dsp:cNvPr id="0" name=""/>
        <dsp:cNvSpPr/>
      </dsp:nvSpPr>
      <dsp:spPr>
        <a:xfrm>
          <a:off x="6760941" y="350706"/>
          <a:ext cx="2503010" cy="1001204"/>
        </a:xfrm>
        <a:prstGeom prst="chevron">
          <a:avLst/>
        </a:prstGeom>
        <a:gradFill rotWithShape="0">
          <a:gsLst>
            <a:gs pos="0">
              <a:srgbClr val="BADEE8"/>
            </a:gs>
            <a:gs pos="100000">
              <a:srgbClr val="BADEE8"/>
            </a:gs>
          </a:gsLst>
          <a:lin ang="5400000" scaled="0"/>
        </a:gra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80010" rIns="80010" bIns="80010" numCol="1" spcCol="1270" anchor="ctr" anchorCtr="0">
          <a:noAutofit/>
        </a:bodyPr>
        <a:lstStyle/>
        <a:p>
          <a:pPr marL="0" lvl="0" indent="0" algn="ctr" defTabSz="2667000">
            <a:lnSpc>
              <a:spcPct val="90000"/>
            </a:lnSpc>
            <a:spcBef>
              <a:spcPct val="0"/>
            </a:spcBef>
            <a:spcAft>
              <a:spcPct val="35000"/>
            </a:spcAft>
            <a:buNone/>
          </a:pPr>
          <a:endParaRPr lang="en-US" sz="6000" kern="1200" dirty="0"/>
        </a:p>
      </dsp:txBody>
      <dsp:txXfrm>
        <a:off x="7261543" y="350706"/>
        <a:ext cx="1501806" cy="1001204"/>
      </dsp:txXfrm>
    </dsp:sp>
    <dsp:sp modelId="{6B1CCBC8-7182-4A4C-9D13-A61A755E99B3}">
      <dsp:nvSpPr>
        <dsp:cNvPr id="0" name=""/>
        <dsp:cNvSpPr/>
      </dsp:nvSpPr>
      <dsp:spPr>
        <a:xfrm>
          <a:off x="9013650" y="350706"/>
          <a:ext cx="2503010" cy="1001204"/>
        </a:xfrm>
        <a:prstGeom prst="chevron">
          <a:avLst/>
        </a:prstGeom>
        <a:gradFill rotWithShape="0">
          <a:gsLst>
            <a:gs pos="0">
              <a:srgbClr val="364DA1"/>
            </a:gs>
            <a:gs pos="100000">
              <a:srgbClr val="364DA1"/>
            </a:gs>
          </a:gsLst>
          <a:lin ang="5400000" scaled="0"/>
        </a:gra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80010" rIns="80010" bIns="80010" numCol="1" spcCol="1270" anchor="ctr" anchorCtr="0">
          <a:noAutofit/>
        </a:bodyPr>
        <a:lstStyle/>
        <a:p>
          <a:pPr marL="0" lvl="0" indent="0" algn="ctr" defTabSz="2667000">
            <a:lnSpc>
              <a:spcPct val="90000"/>
            </a:lnSpc>
            <a:spcBef>
              <a:spcPct val="0"/>
            </a:spcBef>
            <a:spcAft>
              <a:spcPct val="35000"/>
            </a:spcAft>
            <a:buNone/>
          </a:pPr>
          <a:endParaRPr lang="en-US" sz="6000" kern="1200" dirty="0"/>
        </a:p>
      </dsp:txBody>
      <dsp:txXfrm>
        <a:off x="9514252" y="350706"/>
        <a:ext cx="1501806" cy="100120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AE46F4-FB10-174A-A8B1-1A2EFDE599F4}" type="datetimeFigureOut">
              <a:t>9/6/22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77B830-A468-334D-B5A9-BF723E3BFF67}" type="slidenum">
              <a:t>‹#›</a:t>
            </a:fld>
            <a:endParaRPr lang="en-US"/>
          </a:p>
        </p:txBody>
      </p:sp>
    </p:spTree>
    <p:extLst>
      <p:ext uri="{BB962C8B-B14F-4D97-AF65-F5344CB8AC3E}">
        <p14:creationId xmlns:p14="http://schemas.microsoft.com/office/powerpoint/2010/main" val="1183095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ative-land.ca/"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D1fbTKYkU4k"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youtube.com/watch?v=xjZx0Vdmgk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kpdsb.on.ca/assets/uploads/FASD/FASDFinalReport.pdf"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education.alberta.ca/media/384992/indidivualized-program-planning-2006.pdf"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von.ca/sites/default/files/files/_fasdtool_fullproof_final_1.pdf"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von.ca/sites/default/files/files/_fasdtool_fullproof_final_1.pdf"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Edited: September, 2022</a:t>
            </a:r>
          </a:p>
        </p:txBody>
      </p:sp>
      <p:sp>
        <p:nvSpPr>
          <p:cNvPr id="4" name="Slide Number Placeholder 3"/>
          <p:cNvSpPr>
            <a:spLocks noGrp="1"/>
          </p:cNvSpPr>
          <p:nvPr>
            <p:ph type="sldNum" sz="quarter" idx="5"/>
          </p:nvPr>
        </p:nvSpPr>
        <p:spPr/>
        <p:txBody>
          <a:bodyPr/>
          <a:lstStyle/>
          <a:p>
            <a:fld id="{0777B830-A468-334D-B5A9-BF723E3BFF67}" type="slidenum">
              <a:rPr lang="en-CA" smtClean="0"/>
              <a:t>1</a:t>
            </a:fld>
            <a:endParaRPr lang="en-CA"/>
          </a:p>
        </p:txBody>
      </p:sp>
    </p:spTree>
    <p:extLst>
      <p:ext uri="{BB962C8B-B14F-4D97-AF65-F5344CB8AC3E}">
        <p14:creationId xmlns:p14="http://schemas.microsoft.com/office/powerpoint/2010/main" val="1063591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CA" sz="1200" kern="1200" dirty="0">
                <a:solidFill>
                  <a:schemeClr val="tx1"/>
                </a:solidFill>
                <a:effectLst/>
                <a:latin typeface="+mn-lt"/>
                <a:ea typeface="+mn-ea"/>
                <a:cs typeface="+mn-cs"/>
              </a:rPr>
              <a:t>Prior to 2015, individuals could be diagnosed with Fetal Alcohol Syndrome (FAS), partial FAS (</a:t>
            </a:r>
            <a:r>
              <a:rPr lang="en-CA" sz="1200" kern="1200" dirty="0" err="1">
                <a:solidFill>
                  <a:schemeClr val="tx1"/>
                </a:solidFill>
                <a:effectLst/>
                <a:latin typeface="+mn-lt"/>
                <a:ea typeface="+mn-ea"/>
                <a:cs typeface="+mn-cs"/>
              </a:rPr>
              <a:t>pFAS</a:t>
            </a:r>
            <a:r>
              <a:rPr lang="en-CA" sz="1200" kern="1200" dirty="0">
                <a:solidFill>
                  <a:schemeClr val="tx1"/>
                </a:solidFill>
                <a:effectLst/>
                <a:latin typeface="+mn-lt"/>
                <a:ea typeface="+mn-ea"/>
                <a:cs typeface="+mn-cs"/>
              </a:rPr>
              <a:t>), or Alcohol-Related Neurodevelopmental Disorder (ARND). </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The process for FASD assessment and diagnosis in Canada was most recently updated in 2015. There are 2 possible categories of FASD diagnosis: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FASD with sentinel facial features</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FASD without sentinel facial features</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CA" sz="1200" kern="1200" dirty="0">
              <a:solidFill>
                <a:schemeClr val="tx1"/>
              </a:solidFill>
              <a:effectLst/>
              <a:latin typeface="+mn-lt"/>
              <a:ea typeface="+mn-ea"/>
              <a:cs typeface="+mn-cs"/>
            </a:endParaRPr>
          </a:p>
          <a:p>
            <a:pPr marL="0" lvl="0" indent="0">
              <a:buFont typeface="Arial" panose="020B0604020202020204" pitchFamily="34" charset="0"/>
              <a:buNone/>
            </a:pPr>
            <a:r>
              <a:rPr lang="en-CA" sz="1200" kern="1200" dirty="0">
                <a:solidFill>
                  <a:schemeClr val="tx1"/>
                </a:solidFill>
                <a:effectLst/>
                <a:latin typeface="+mn-lt"/>
                <a:ea typeface="+mn-ea"/>
                <a:cs typeface="+mn-cs"/>
              </a:rPr>
              <a:t>FASD with or without sentinel facial features replaced FAS, </a:t>
            </a:r>
            <a:r>
              <a:rPr lang="en-CA" sz="1200" kern="1200" dirty="0" err="1">
                <a:solidFill>
                  <a:schemeClr val="tx1"/>
                </a:solidFill>
                <a:effectLst/>
                <a:latin typeface="+mn-lt"/>
                <a:ea typeface="+mn-ea"/>
                <a:cs typeface="+mn-cs"/>
              </a:rPr>
              <a:t>pFAS</a:t>
            </a:r>
            <a:r>
              <a:rPr lang="en-CA" sz="1200" kern="1200" dirty="0">
                <a:solidFill>
                  <a:schemeClr val="tx1"/>
                </a:solidFill>
                <a:effectLst/>
                <a:latin typeface="+mn-lt"/>
                <a:ea typeface="+mn-ea"/>
                <a:cs typeface="+mn-cs"/>
              </a:rPr>
              <a:t>, and ARND, which are no longer used as diagnostic terms. </a:t>
            </a:r>
          </a:p>
          <a:p>
            <a:pPr marL="0" lvl="0" indent="0">
              <a:buFont typeface="Arial" panose="020B0604020202020204" pitchFamily="34" charset="0"/>
              <a:buNone/>
            </a:pPr>
            <a:endParaRPr lang="en-CA" sz="1200" kern="1200" dirty="0">
              <a:solidFill>
                <a:schemeClr val="tx1"/>
              </a:solidFill>
              <a:effectLst/>
              <a:latin typeface="+mn-lt"/>
              <a:ea typeface="+mn-ea"/>
              <a:cs typeface="+mn-cs"/>
            </a:endParaRPr>
          </a:p>
          <a:p>
            <a:pPr marL="0" lvl="0" indent="0">
              <a:buFont typeface="Arial" panose="020B0604020202020204" pitchFamily="34" charset="0"/>
              <a:buNone/>
            </a:pPr>
            <a:r>
              <a:rPr lang="en-CA" sz="1200" kern="1200" dirty="0">
                <a:solidFill>
                  <a:schemeClr val="tx1"/>
                </a:solidFill>
                <a:effectLst/>
                <a:latin typeface="+mn-lt"/>
                <a:ea typeface="+mn-ea"/>
                <a:cs typeface="+mn-cs"/>
              </a:rPr>
              <a:t>An individual may also be given the designation of “</a:t>
            </a:r>
            <a:r>
              <a:rPr lang="en-US" sz="1200" kern="1200" dirty="0">
                <a:solidFill>
                  <a:schemeClr val="tx1"/>
                </a:solidFill>
                <a:effectLst/>
                <a:latin typeface="+mn-lt"/>
                <a:ea typeface="+mn-ea"/>
                <a:cs typeface="+mn-cs"/>
              </a:rPr>
              <a:t>At risk for neurodevelopmental disorder and FASD, associated with PAE” which is not a diagnosis, but means that the person is experiencing significant challenges that may eventually lead to a diagnosis.</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r>
              <a:rPr lang="en-CA" sz="1200" b="1" kern="1200" dirty="0">
                <a:solidFill>
                  <a:schemeClr val="tx1"/>
                </a:solidFill>
                <a:effectLst/>
                <a:latin typeface="+mn-lt"/>
                <a:ea typeface="+mn-ea"/>
                <a:cs typeface="+mn-cs"/>
              </a:rPr>
              <a:t>In Canada, we use FASD as the general term to cover anyone who meets criteria for diagnosis. </a:t>
            </a:r>
            <a:r>
              <a:rPr lang="en-US" sz="1200" b="1" kern="1200" dirty="0">
                <a:solidFill>
                  <a:schemeClr val="tx1"/>
                </a:solidFill>
                <a:effectLst/>
                <a:latin typeface="+mn-lt"/>
                <a:ea typeface="+mn-ea"/>
                <a:cs typeface="+mn-cs"/>
              </a:rPr>
              <a:t>The third “At-Risk” term is non-diagnostic, which means that the individual does not currently meet diagnostic criteria for FASD at the time of assessment but will require future follow-up and support. </a:t>
            </a:r>
            <a:endParaRPr lang="en-CA"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77B830-A468-334D-B5A9-BF723E3BFF67}" type="slidenum">
              <a:rPr lang="en-CA" smtClean="0"/>
              <a:t>11</a:t>
            </a:fld>
            <a:endParaRPr lang="en-CA"/>
          </a:p>
        </p:txBody>
      </p:sp>
    </p:spTree>
    <p:extLst>
      <p:ext uri="{BB962C8B-B14F-4D97-AF65-F5344CB8AC3E}">
        <p14:creationId xmlns:p14="http://schemas.microsoft.com/office/powerpoint/2010/main" val="1140266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FASD can occur when someone is “prenatally exposed to alcohol”. But just because someone drinks during pregnancy does not mean their child will have FASD. </a:t>
            </a:r>
            <a:r>
              <a:rPr lang="en-US" sz="1200" b="1" kern="1200" dirty="0">
                <a:solidFill>
                  <a:schemeClr val="tx1"/>
                </a:solidFill>
                <a:effectLst/>
                <a:latin typeface="+mn-lt"/>
                <a:ea typeface="+mn-ea"/>
                <a:cs typeface="+mn-cs"/>
              </a:rPr>
              <a:t>The science isn't clear about timing and amount of exposure, so experts recommend that no alcohol is safest during pregnancy, and if you're trying to get pregnant or are breastfeeding. </a:t>
            </a:r>
            <a:r>
              <a:rPr lang="en-CA" sz="1200" b="1" kern="1200" dirty="0">
                <a:solidFill>
                  <a:schemeClr val="tx1"/>
                </a:solidFill>
                <a:effectLst/>
                <a:latin typeface="+mn-lt"/>
                <a:ea typeface="+mn-ea"/>
                <a:cs typeface="+mn-cs"/>
              </a:rPr>
              <a:t> </a:t>
            </a:r>
          </a:p>
          <a:p>
            <a:pPr fontAlgn="base"/>
            <a:r>
              <a:rPr lang="en-CA"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FASD is technically preventable, but FASD prevention is really complex. There are four levels of prevention that all must be considered in order to support healthy pregnancies. </a:t>
            </a:r>
            <a:r>
              <a:rPr lang="en-CA" sz="1200" kern="1200" dirty="0">
                <a:solidFill>
                  <a:schemeClr val="tx1"/>
                </a:solidFill>
                <a:effectLst/>
                <a:latin typeface="+mn-lt"/>
                <a:ea typeface="+mn-ea"/>
                <a:cs typeface="+mn-cs"/>
              </a:rPr>
              <a:t> </a:t>
            </a:r>
          </a:p>
          <a:p>
            <a:pPr fontAlgn="base"/>
            <a:r>
              <a:rPr lang="en-CA"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This is background knowledge on FASD. You should consult resources on FASD prevention if you plan to present or develop teachings on sexual or reproductive health or substance use. </a:t>
            </a:r>
            <a:r>
              <a:rPr lang="en-CA"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0777B830-A468-334D-B5A9-BF723E3BFF67}" type="slidenum">
              <a:rPr lang="en-CA" smtClean="0"/>
              <a:t>12</a:t>
            </a:fld>
            <a:endParaRPr lang="en-CA"/>
          </a:p>
        </p:txBody>
      </p:sp>
    </p:spTree>
    <p:extLst>
      <p:ext uri="{BB962C8B-B14F-4D97-AF65-F5344CB8AC3E}">
        <p14:creationId xmlns:p14="http://schemas.microsoft.com/office/powerpoint/2010/main" val="1224098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“FASD is lifelong” so supports must be provided across the lifespan. An individual’s needs and strengths may change throughout their lives. </a:t>
            </a:r>
            <a:r>
              <a:rPr lang="en-CA" sz="1200" b="1" kern="1200" dirty="0">
                <a:solidFill>
                  <a:schemeClr val="tx1"/>
                </a:solidFill>
                <a:effectLst/>
                <a:latin typeface="+mn-lt"/>
                <a:ea typeface="+mn-ea"/>
                <a:cs typeface="+mn-cs"/>
              </a:rPr>
              <a:t>Strategies will need to be reviewed and revised as the individual grows and changes and throughout transition periods. </a:t>
            </a:r>
          </a:p>
        </p:txBody>
      </p:sp>
      <p:sp>
        <p:nvSpPr>
          <p:cNvPr id="4" name="Slide Number Placeholder 3"/>
          <p:cNvSpPr>
            <a:spLocks noGrp="1"/>
          </p:cNvSpPr>
          <p:nvPr>
            <p:ph type="sldNum" sz="quarter" idx="5"/>
          </p:nvPr>
        </p:nvSpPr>
        <p:spPr/>
        <p:txBody>
          <a:bodyPr/>
          <a:lstStyle/>
          <a:p>
            <a:fld id="{0777B830-A468-334D-B5A9-BF723E3BFF67}" type="slidenum">
              <a:rPr lang="en-CA" smtClean="0"/>
              <a:t>13</a:t>
            </a:fld>
            <a:endParaRPr lang="en-CA"/>
          </a:p>
        </p:txBody>
      </p:sp>
    </p:spTree>
    <p:extLst>
      <p:ext uri="{BB962C8B-B14F-4D97-AF65-F5344CB8AC3E}">
        <p14:creationId xmlns:p14="http://schemas.microsoft.com/office/powerpoint/2010/main" val="2141685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“Individuals with FASD will experience some degree of challenges in their daily living, and need support”. Possible areas that may be affected include: motor skills, physical health, learning, memory, attention, communication, emotional regulation, and social skills.</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Some common challenges may include difficulty with: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Learning and memory (long term processing pace)</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Following or participating in conversations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Reading or writing for meaning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Using and understanding expressive/receptive language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Understanding abstract concepts like time and money</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Being impulsive, distracted, overwhelmed</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Making friends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Being sensitive to sounds, visual stimuli, textures and smells  </a:t>
            </a:r>
          </a:p>
          <a:p>
            <a:r>
              <a:rPr lang="en-CA" sz="1200" kern="1200" dirty="0">
                <a:solidFill>
                  <a:schemeClr val="tx1"/>
                </a:solidFill>
                <a:effectLst/>
                <a:latin typeface="+mn-lt"/>
                <a:ea typeface="+mn-ea"/>
                <a:cs typeface="+mn-cs"/>
              </a:rPr>
              <a:t> </a:t>
            </a:r>
          </a:p>
          <a:p>
            <a:r>
              <a:rPr lang="en-CA" sz="1200" b="1" kern="1200" dirty="0">
                <a:solidFill>
                  <a:schemeClr val="tx1"/>
                </a:solidFill>
                <a:effectLst/>
                <a:latin typeface="+mn-lt"/>
                <a:ea typeface="+mn-ea"/>
                <a:cs typeface="+mn-cs"/>
              </a:rPr>
              <a:t>Educational strategies that rely on an assumption of “normal” functioning of these cognitive processes are likely to be less effective for students with FASD</a:t>
            </a:r>
          </a:p>
          <a:p>
            <a:endParaRPr lang="en-CA" dirty="0"/>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14</a:t>
            </a:fld>
            <a:endParaRPr lang="en-CA"/>
          </a:p>
        </p:txBody>
      </p:sp>
    </p:spTree>
    <p:extLst>
      <p:ext uri="{BB962C8B-B14F-4D97-AF65-F5344CB8AC3E}">
        <p14:creationId xmlns:p14="http://schemas.microsoft.com/office/powerpoint/2010/main" val="3445977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“Each individual is unique and has areas of both strengths and challenges”. </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When supporting students, you need to take into account their unique needs and strengths, as well as their unique environments and supports, in order to be effective in helping them succeed.</a:t>
            </a:r>
          </a:p>
          <a:p>
            <a:r>
              <a:rPr lang="en-CA" sz="1200" kern="1200" dirty="0">
                <a:solidFill>
                  <a:schemeClr val="tx1"/>
                </a:solidFill>
                <a:effectLst/>
                <a:latin typeface="+mn-lt"/>
                <a:ea typeface="+mn-ea"/>
                <a:cs typeface="+mn-cs"/>
              </a:rPr>
              <a:t> </a:t>
            </a:r>
          </a:p>
          <a:p>
            <a:r>
              <a:rPr lang="en-CA" sz="1200" b="1" kern="1200" dirty="0">
                <a:solidFill>
                  <a:schemeClr val="tx1"/>
                </a:solidFill>
                <a:effectLst/>
                <a:latin typeface="+mn-lt"/>
                <a:ea typeface="+mn-ea"/>
                <a:cs typeface="+mn-cs"/>
              </a:rPr>
              <a:t>An educational approach that only takes into consideration their challenges won’t be effective because it doesn’t give the student the opportunity to identify and grow their strengths.  </a:t>
            </a:r>
          </a:p>
        </p:txBody>
      </p:sp>
      <p:sp>
        <p:nvSpPr>
          <p:cNvPr id="4" name="Slide Number Placeholder 3"/>
          <p:cNvSpPr>
            <a:spLocks noGrp="1"/>
          </p:cNvSpPr>
          <p:nvPr>
            <p:ph type="sldNum" sz="quarter" idx="5"/>
          </p:nvPr>
        </p:nvSpPr>
        <p:spPr/>
        <p:txBody>
          <a:bodyPr/>
          <a:lstStyle/>
          <a:p>
            <a:fld id="{0777B830-A468-334D-B5A9-BF723E3BFF67}" type="slidenum">
              <a:rPr lang="en-CA" smtClean="0"/>
              <a:t>15</a:t>
            </a:fld>
            <a:endParaRPr lang="en-CA"/>
          </a:p>
        </p:txBody>
      </p:sp>
    </p:spTree>
    <p:extLst>
      <p:ext uri="{BB962C8B-B14F-4D97-AF65-F5344CB8AC3E}">
        <p14:creationId xmlns:p14="http://schemas.microsoft.com/office/powerpoint/2010/main" val="3579189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FASD is a highly stigmatized and stereotyped disability. </a:t>
            </a:r>
            <a:r>
              <a:rPr lang="en-CA" sz="1200" b="1" kern="1200" dirty="0">
                <a:solidFill>
                  <a:schemeClr val="tx1"/>
                </a:solidFill>
                <a:effectLst/>
                <a:latin typeface="+mn-lt"/>
                <a:ea typeface="+mn-ea"/>
                <a:cs typeface="+mn-cs"/>
              </a:rPr>
              <a:t>We want to make sure the language we’re using doesn’t perpetuate stigma for individuals with FASD, their families, and women who are pregnant and/or using substances</a:t>
            </a:r>
            <a:r>
              <a:rPr lang="en-CA" sz="1200" kern="1200" dirty="0">
                <a:solidFill>
                  <a:schemeClr val="tx1"/>
                </a:solidFill>
                <a:effectLst/>
                <a:latin typeface="+mn-lt"/>
                <a:ea typeface="+mn-ea"/>
                <a:cs typeface="+mn-cs"/>
              </a:rPr>
              <a:t>. </a:t>
            </a:r>
          </a:p>
          <a:p>
            <a:pPr fontAlgn="base"/>
            <a:endParaRPr lang="en-CA" sz="1200" kern="1200" dirty="0">
              <a:solidFill>
                <a:schemeClr val="tx1"/>
              </a:solidFill>
              <a:effectLst/>
              <a:latin typeface="+mn-lt"/>
              <a:ea typeface="+mn-ea"/>
              <a:cs typeface="+mn-cs"/>
            </a:endParaRPr>
          </a:p>
          <a:p>
            <a:pPr fontAlgn="base"/>
            <a:r>
              <a:rPr lang="en-CA" sz="1200" kern="1200" dirty="0">
                <a:solidFill>
                  <a:schemeClr val="tx1"/>
                </a:solidFill>
                <a:effectLst/>
                <a:latin typeface="+mn-lt"/>
                <a:ea typeface="+mn-ea"/>
                <a:cs typeface="+mn-cs"/>
              </a:rPr>
              <a:t>The language we’re using should be: </a:t>
            </a:r>
          </a:p>
          <a:p>
            <a:pPr marL="171450" lvl="0" indent="-171450" fontAlgn="base">
              <a:buFont typeface="Arial" panose="020B0604020202020204" pitchFamily="34" charset="0"/>
              <a:buChar char="•"/>
            </a:pPr>
            <a:r>
              <a:rPr lang="en-CA" sz="1200" kern="1200" dirty="0">
                <a:solidFill>
                  <a:schemeClr val="tx1"/>
                </a:solidFill>
                <a:effectLst/>
                <a:latin typeface="+mn-lt"/>
                <a:ea typeface="+mn-ea"/>
                <a:cs typeface="+mn-cs"/>
              </a:rPr>
              <a:t>strengths-based </a:t>
            </a:r>
          </a:p>
          <a:p>
            <a:pPr marL="171450" lvl="0" indent="-171450" fontAlgn="base">
              <a:buFont typeface="Arial" panose="020B0604020202020204" pitchFamily="34" charset="0"/>
              <a:buChar char="•"/>
            </a:pPr>
            <a:r>
              <a:rPr lang="en-CA" sz="1200" kern="1200" dirty="0">
                <a:solidFill>
                  <a:schemeClr val="tx1"/>
                </a:solidFill>
                <a:effectLst/>
                <a:latin typeface="+mn-lt"/>
                <a:ea typeface="+mn-ea"/>
                <a:cs typeface="+mn-cs"/>
              </a:rPr>
              <a:t>person-first (unless their preference is otherwise identified)</a:t>
            </a:r>
          </a:p>
          <a:p>
            <a:pPr marL="171450" lvl="0" indent="-171450" fontAlgn="base">
              <a:buFont typeface="Arial" panose="020B0604020202020204" pitchFamily="34" charset="0"/>
              <a:buChar char="•"/>
            </a:pPr>
            <a:r>
              <a:rPr lang="en-CA" sz="1200" kern="1200" dirty="0">
                <a:solidFill>
                  <a:schemeClr val="tx1"/>
                </a:solidFill>
                <a:effectLst/>
                <a:latin typeface="+mn-lt"/>
                <a:ea typeface="+mn-ea"/>
                <a:cs typeface="+mn-cs"/>
              </a:rPr>
              <a:t>evidence-based; and  </a:t>
            </a:r>
          </a:p>
          <a:p>
            <a:pPr marL="171450" lvl="0" indent="-171450" fontAlgn="base">
              <a:buFont typeface="Arial" panose="020B0604020202020204" pitchFamily="34" charset="0"/>
              <a:buChar char="•"/>
            </a:pPr>
            <a:r>
              <a:rPr lang="en-CA" sz="1200" kern="1200" dirty="0">
                <a:solidFill>
                  <a:schemeClr val="tx1"/>
                </a:solidFill>
                <a:effectLst/>
                <a:latin typeface="+mn-lt"/>
                <a:ea typeface="+mn-ea"/>
                <a:cs typeface="+mn-cs"/>
              </a:rPr>
              <a:t>dignity-promoting</a:t>
            </a:r>
          </a:p>
          <a:p>
            <a:pPr fontAlgn="base"/>
            <a:r>
              <a:rPr lang="en-CA" sz="1200" kern="1200" dirty="0">
                <a:solidFill>
                  <a:schemeClr val="tx1"/>
                </a:solidFill>
                <a:effectLst/>
                <a:latin typeface="+mn-lt"/>
                <a:ea typeface="+mn-ea"/>
                <a:cs typeface="+mn-cs"/>
              </a:rPr>
              <a:t> </a:t>
            </a:r>
          </a:p>
          <a:p>
            <a:pPr fontAlgn="base"/>
            <a:r>
              <a:rPr lang="en-CA" sz="1200" kern="1200" dirty="0">
                <a:solidFill>
                  <a:schemeClr val="tx1"/>
                </a:solidFill>
                <a:effectLst/>
                <a:latin typeface="+mn-lt"/>
                <a:ea typeface="+mn-ea"/>
                <a:cs typeface="+mn-cs"/>
              </a:rPr>
              <a:t>For example: </a:t>
            </a:r>
          </a:p>
          <a:p>
            <a:pPr fontAlgn="base"/>
            <a:r>
              <a:rPr lang="en-CA" sz="1200" kern="1200" dirty="0">
                <a:solidFill>
                  <a:schemeClr val="tx1"/>
                </a:solidFill>
                <a:effectLst/>
                <a:latin typeface="+mn-lt"/>
                <a:ea typeface="+mn-ea"/>
                <a:cs typeface="+mn-cs"/>
              </a:rPr>
              <a:t>Use </a:t>
            </a:r>
            <a:r>
              <a:rPr lang="en-CA" sz="1200" i="1" kern="1200" dirty="0">
                <a:solidFill>
                  <a:schemeClr val="tx1"/>
                </a:solidFill>
                <a:effectLst/>
                <a:latin typeface="+mn-lt"/>
                <a:ea typeface="+mn-ea"/>
                <a:cs typeface="+mn-cs"/>
              </a:rPr>
              <a:t>person or individual with FASD </a:t>
            </a:r>
            <a:r>
              <a:rPr lang="en-CA" sz="1200" kern="1200" dirty="0">
                <a:solidFill>
                  <a:schemeClr val="tx1"/>
                </a:solidFill>
                <a:effectLst/>
                <a:latin typeface="+mn-lt"/>
                <a:ea typeface="+mn-ea"/>
                <a:cs typeface="+mn-cs"/>
              </a:rPr>
              <a:t>instead of </a:t>
            </a:r>
            <a:r>
              <a:rPr lang="en-CA" sz="1200" i="1" kern="1200" dirty="0">
                <a:solidFill>
                  <a:schemeClr val="tx1"/>
                </a:solidFill>
                <a:effectLst/>
                <a:latin typeface="+mn-lt"/>
                <a:ea typeface="+mn-ea"/>
                <a:cs typeface="+mn-cs"/>
              </a:rPr>
              <a:t>suffering with, damaged by, living with FASD</a:t>
            </a:r>
            <a:r>
              <a:rPr lang="en-CA" sz="1200" kern="1200" dirty="0">
                <a:solidFill>
                  <a:schemeClr val="tx1"/>
                </a:solidFill>
                <a:effectLst/>
                <a:latin typeface="+mn-lt"/>
                <a:ea typeface="+mn-ea"/>
                <a:cs typeface="+mn-cs"/>
              </a:rPr>
              <a:t> </a:t>
            </a:r>
          </a:p>
          <a:p>
            <a:pPr fontAlgn="base"/>
            <a:r>
              <a:rPr lang="en-CA" sz="1200" kern="1200" dirty="0">
                <a:solidFill>
                  <a:schemeClr val="tx1"/>
                </a:solidFill>
                <a:effectLst/>
                <a:latin typeface="+mn-lt"/>
                <a:ea typeface="+mn-ea"/>
                <a:cs typeface="+mn-cs"/>
              </a:rPr>
              <a:t>Use </a:t>
            </a:r>
            <a:r>
              <a:rPr lang="en-CA" sz="1200" i="1" kern="1200" dirty="0">
                <a:solidFill>
                  <a:schemeClr val="tx1"/>
                </a:solidFill>
                <a:effectLst/>
                <a:latin typeface="+mn-lt"/>
                <a:ea typeface="+mn-ea"/>
                <a:cs typeface="+mn-cs"/>
              </a:rPr>
              <a:t>cognitive or neurodevelopmental disability </a:t>
            </a:r>
            <a:r>
              <a:rPr lang="en-CA" sz="1200" kern="1200" dirty="0">
                <a:solidFill>
                  <a:schemeClr val="tx1"/>
                </a:solidFill>
                <a:effectLst/>
                <a:latin typeface="+mn-lt"/>
                <a:ea typeface="+mn-ea"/>
                <a:cs typeface="+mn-cs"/>
              </a:rPr>
              <a:t>instead of </a:t>
            </a:r>
            <a:r>
              <a:rPr lang="en-CA" sz="1200" i="1" kern="1200" dirty="0">
                <a:solidFill>
                  <a:schemeClr val="tx1"/>
                </a:solidFill>
                <a:effectLst/>
                <a:latin typeface="+mn-lt"/>
                <a:ea typeface="+mn-ea"/>
                <a:cs typeface="+mn-cs"/>
              </a:rPr>
              <a:t>mentally disabled</a:t>
            </a:r>
            <a:r>
              <a:rPr lang="en-CA" sz="1200" kern="1200" dirty="0">
                <a:solidFill>
                  <a:schemeClr val="tx1"/>
                </a:solidFill>
                <a:effectLst/>
                <a:latin typeface="+mn-lt"/>
                <a:ea typeface="+mn-ea"/>
                <a:cs typeface="+mn-cs"/>
              </a:rPr>
              <a:t> </a:t>
            </a:r>
          </a:p>
          <a:p>
            <a:pPr fontAlgn="base"/>
            <a:r>
              <a:rPr lang="en-CA" sz="1200" kern="1200" dirty="0">
                <a:solidFill>
                  <a:schemeClr val="tx1"/>
                </a:solidFill>
                <a:effectLst/>
                <a:latin typeface="+mn-lt"/>
                <a:ea typeface="+mn-ea"/>
                <a:cs typeface="+mn-cs"/>
              </a:rPr>
              <a:t>Use </a:t>
            </a:r>
            <a:r>
              <a:rPr lang="en-CA" sz="1200" i="1" kern="1200" dirty="0">
                <a:solidFill>
                  <a:schemeClr val="tx1"/>
                </a:solidFill>
                <a:effectLst/>
                <a:latin typeface="+mn-lt"/>
                <a:ea typeface="+mn-ea"/>
                <a:cs typeface="+mn-cs"/>
              </a:rPr>
              <a:t>student with FASD </a:t>
            </a:r>
            <a:r>
              <a:rPr lang="en-CA" sz="1200" kern="1200" dirty="0">
                <a:solidFill>
                  <a:schemeClr val="tx1"/>
                </a:solidFill>
                <a:effectLst/>
                <a:latin typeface="+mn-lt"/>
                <a:ea typeface="+mn-ea"/>
                <a:cs typeface="+mn-cs"/>
              </a:rPr>
              <a:t>instead of </a:t>
            </a:r>
            <a:r>
              <a:rPr lang="en-CA" sz="1200" i="1" kern="1200" dirty="0">
                <a:solidFill>
                  <a:schemeClr val="tx1"/>
                </a:solidFill>
                <a:effectLst/>
                <a:latin typeface="+mn-lt"/>
                <a:ea typeface="+mn-ea"/>
                <a:cs typeface="+mn-cs"/>
              </a:rPr>
              <a:t>FASD students</a:t>
            </a:r>
            <a:r>
              <a:rPr lang="en-CA" sz="1200" kern="1200" dirty="0">
                <a:solidFill>
                  <a:schemeClr val="tx1"/>
                </a:solidFill>
                <a:effectLst/>
                <a:latin typeface="+mn-lt"/>
                <a:ea typeface="+mn-ea"/>
                <a:cs typeface="+mn-cs"/>
              </a:rPr>
              <a:t> </a:t>
            </a:r>
          </a:p>
          <a:p>
            <a:pPr fontAlgn="base"/>
            <a:r>
              <a:rPr lang="en-CA" sz="1200" kern="1200" dirty="0">
                <a:solidFill>
                  <a:schemeClr val="tx1"/>
                </a:solidFill>
                <a:effectLst/>
                <a:latin typeface="+mn-lt"/>
                <a:ea typeface="+mn-ea"/>
                <a:cs typeface="+mn-cs"/>
              </a:rPr>
              <a:t>Use </a:t>
            </a:r>
            <a:r>
              <a:rPr lang="en-CA" sz="1200" i="1" kern="1200" dirty="0">
                <a:solidFill>
                  <a:schemeClr val="tx1"/>
                </a:solidFill>
                <a:effectLst/>
                <a:latin typeface="+mn-lt"/>
                <a:ea typeface="+mn-ea"/>
                <a:cs typeface="+mn-cs"/>
              </a:rPr>
              <a:t>women who use alcohol or drugs </a:t>
            </a:r>
            <a:r>
              <a:rPr lang="en-CA" sz="1200" kern="1200" dirty="0">
                <a:solidFill>
                  <a:schemeClr val="tx1"/>
                </a:solidFill>
                <a:effectLst/>
                <a:latin typeface="+mn-lt"/>
                <a:ea typeface="+mn-ea"/>
                <a:cs typeface="+mn-cs"/>
              </a:rPr>
              <a:t>instead of </a:t>
            </a:r>
            <a:r>
              <a:rPr lang="en-CA" sz="1200" i="1" kern="1200" dirty="0">
                <a:solidFill>
                  <a:schemeClr val="tx1"/>
                </a:solidFill>
                <a:effectLst/>
                <a:latin typeface="+mn-lt"/>
                <a:ea typeface="+mn-ea"/>
                <a:cs typeface="+mn-cs"/>
              </a:rPr>
              <a:t>alcoholics, addicts, women who choose to drink</a:t>
            </a:r>
            <a:r>
              <a:rPr lang="en-CA" sz="1200" kern="1200" dirty="0">
                <a:solidFill>
                  <a:schemeClr val="tx1"/>
                </a:solidFill>
                <a:effectLst/>
                <a:latin typeface="+mn-lt"/>
                <a:ea typeface="+mn-ea"/>
                <a:cs typeface="+mn-cs"/>
              </a:rPr>
              <a:t> </a:t>
            </a:r>
          </a:p>
          <a:p>
            <a:pPr fontAlgn="base"/>
            <a:r>
              <a:rPr lang="en-CA" sz="1200" kern="1200" dirty="0">
                <a:solidFill>
                  <a:schemeClr val="tx1"/>
                </a:solidFill>
                <a:effectLst/>
                <a:latin typeface="+mn-lt"/>
                <a:ea typeface="+mn-ea"/>
                <a:cs typeface="+mn-cs"/>
              </a:rPr>
              <a:t>Use </a:t>
            </a:r>
            <a:r>
              <a:rPr lang="en-CA" sz="1200" i="1" kern="1200" dirty="0">
                <a:solidFill>
                  <a:schemeClr val="tx1"/>
                </a:solidFill>
                <a:effectLst/>
                <a:latin typeface="+mn-lt"/>
                <a:ea typeface="+mn-ea"/>
                <a:cs typeface="+mn-cs"/>
              </a:rPr>
              <a:t>reported drinking alcohol or confirmed alcohol use </a:t>
            </a:r>
            <a:r>
              <a:rPr lang="en-CA" sz="1200" kern="1200" dirty="0">
                <a:solidFill>
                  <a:schemeClr val="tx1"/>
                </a:solidFill>
                <a:effectLst/>
                <a:latin typeface="+mn-lt"/>
                <a:ea typeface="+mn-ea"/>
                <a:cs typeface="+mn-cs"/>
              </a:rPr>
              <a:t>instead of </a:t>
            </a:r>
            <a:r>
              <a:rPr lang="en-CA" sz="1200" i="1" kern="1200" dirty="0">
                <a:solidFill>
                  <a:schemeClr val="tx1"/>
                </a:solidFill>
                <a:effectLst/>
                <a:latin typeface="+mn-lt"/>
                <a:ea typeface="+mn-ea"/>
                <a:cs typeface="+mn-cs"/>
              </a:rPr>
              <a:t>admitted to alcohol use or denied alcohol use</a:t>
            </a:r>
            <a:r>
              <a:rPr lang="en-CA"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0777B830-A468-334D-B5A9-BF723E3BFF67}" type="slidenum">
              <a:rPr lang="en-CA" smtClean="0"/>
              <a:t>16</a:t>
            </a:fld>
            <a:endParaRPr lang="en-CA"/>
          </a:p>
        </p:txBody>
      </p:sp>
    </p:spTree>
    <p:extLst>
      <p:ext uri="{BB962C8B-B14F-4D97-AF65-F5344CB8AC3E}">
        <p14:creationId xmlns:p14="http://schemas.microsoft.com/office/powerpoint/2010/main" val="3767991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FASD often goes undiagnosed or misdiagnosed. Signs and symptoms are hard to recognize in babies and young children, so individuals with FASD often aren’t diagnosed until they are in school or teenagers. Many receive diagnosis in adulthood.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ALARMS is a tool that may help you identify a student with FASD in your classroom. ALARMS stands for Adaptation, Language, Attention, Reasoning, Memory, Sensory Processing Disorders: </a:t>
            </a:r>
          </a:p>
          <a:p>
            <a:pPr marL="228600" lvl="0" indent="-228600">
              <a:buFont typeface="+mj-lt"/>
              <a:buAutoNum type="arabicPeriod"/>
            </a:pPr>
            <a:r>
              <a:rPr lang="en-CA" sz="1200" b="1" kern="1200" dirty="0">
                <a:solidFill>
                  <a:schemeClr val="tx1"/>
                </a:solidFill>
                <a:effectLst/>
                <a:latin typeface="+mn-lt"/>
                <a:ea typeface="+mn-ea"/>
                <a:cs typeface="+mn-cs"/>
              </a:rPr>
              <a:t>Adaptation </a:t>
            </a:r>
            <a:r>
              <a:rPr lang="en-CA" sz="1200" kern="1200" dirty="0">
                <a:solidFill>
                  <a:schemeClr val="tx1"/>
                </a:solidFill>
                <a:effectLst/>
                <a:latin typeface="+mn-lt"/>
                <a:ea typeface="+mn-ea"/>
                <a:cs typeface="+mn-cs"/>
              </a:rPr>
              <a:t>– students struggle getting started or stopping activities. At school this may look like trouble managing all the transitions happening throughout the day (i.e. moving from Math to art). Unsupervised time can also be really challenging for students with FASD because there is less structure and fewer rules to depend on. </a:t>
            </a:r>
          </a:p>
          <a:p>
            <a:pPr marL="228600" lvl="0" indent="-228600">
              <a:buFont typeface="+mj-lt"/>
              <a:buAutoNum type="arabicPeriod"/>
            </a:pPr>
            <a:r>
              <a:rPr lang="en-CA" sz="1200" b="1" kern="1200" dirty="0">
                <a:solidFill>
                  <a:schemeClr val="tx1"/>
                </a:solidFill>
                <a:effectLst/>
                <a:latin typeface="+mn-lt"/>
                <a:ea typeface="+mn-ea"/>
                <a:cs typeface="+mn-cs"/>
              </a:rPr>
              <a:t>Language – </a:t>
            </a:r>
            <a:r>
              <a:rPr lang="en-CA" sz="1200" kern="1200" dirty="0">
                <a:solidFill>
                  <a:schemeClr val="tx1"/>
                </a:solidFill>
                <a:effectLst/>
                <a:latin typeface="+mn-lt"/>
                <a:ea typeface="+mn-ea"/>
                <a:cs typeface="+mn-cs"/>
              </a:rPr>
              <a:t>students with FASD are often gifted with expressive language but are challenged in the receptive language domain. This may make the child seem older than they are, but at the same point the child may have trouble understanding instructions or completing a task.</a:t>
            </a:r>
          </a:p>
          <a:p>
            <a:pPr marL="228600" lvl="0" indent="-228600">
              <a:buFont typeface="+mj-lt"/>
              <a:buAutoNum type="arabicPeriod"/>
            </a:pPr>
            <a:r>
              <a:rPr lang="en-CA" sz="1200" b="1" kern="1200" dirty="0">
                <a:solidFill>
                  <a:schemeClr val="tx1"/>
                </a:solidFill>
                <a:effectLst/>
                <a:latin typeface="+mn-lt"/>
                <a:ea typeface="+mn-ea"/>
                <a:cs typeface="+mn-cs"/>
              </a:rPr>
              <a:t>Attention –</a:t>
            </a:r>
            <a:r>
              <a:rPr lang="en-CA" sz="1200" kern="1200" dirty="0">
                <a:solidFill>
                  <a:schemeClr val="tx1"/>
                </a:solidFill>
                <a:effectLst/>
                <a:latin typeface="+mn-lt"/>
                <a:ea typeface="+mn-ea"/>
                <a:cs typeface="+mn-cs"/>
              </a:rPr>
              <a:t> People with FASD often have a comorbid ADHD/ADD diagnosis. Paying attention to one task can be challenging. </a:t>
            </a:r>
          </a:p>
          <a:p>
            <a:pPr marL="228600" lvl="0" indent="-228600">
              <a:buFont typeface="+mj-lt"/>
              <a:buAutoNum type="arabicPeriod"/>
            </a:pPr>
            <a:r>
              <a:rPr lang="en-CA" sz="1200" b="1" kern="1200" dirty="0">
                <a:solidFill>
                  <a:schemeClr val="tx1"/>
                </a:solidFill>
                <a:effectLst/>
                <a:latin typeface="+mn-lt"/>
                <a:ea typeface="+mn-ea"/>
                <a:cs typeface="+mn-cs"/>
              </a:rPr>
              <a:t>Reasoning –</a:t>
            </a:r>
            <a:r>
              <a:rPr lang="en-CA" sz="1200" kern="1200" dirty="0">
                <a:solidFill>
                  <a:schemeClr val="tx1"/>
                </a:solidFill>
                <a:effectLst/>
                <a:latin typeface="+mn-lt"/>
                <a:ea typeface="+mn-ea"/>
                <a:cs typeface="+mn-cs"/>
              </a:rPr>
              <a:t> Abstract concepts are challenging for people with FASD to understand. They often have trouble with math, science, and reading comprehension, and struggle to understand concepts like time and money. </a:t>
            </a:r>
          </a:p>
          <a:p>
            <a:pPr marL="228600" lvl="0" indent="-228600">
              <a:buFont typeface="+mj-lt"/>
              <a:buAutoNum type="arabicPeriod"/>
            </a:pPr>
            <a:r>
              <a:rPr lang="en-CA" sz="1200" b="1" kern="1200" dirty="0">
                <a:solidFill>
                  <a:schemeClr val="tx1"/>
                </a:solidFill>
                <a:effectLst/>
                <a:latin typeface="+mn-lt"/>
                <a:ea typeface="+mn-ea"/>
                <a:cs typeface="+mn-cs"/>
              </a:rPr>
              <a:t>Memory – </a:t>
            </a:r>
            <a:r>
              <a:rPr lang="en-CA" sz="1200" kern="1200" dirty="0">
                <a:solidFill>
                  <a:schemeClr val="tx1"/>
                </a:solidFill>
                <a:effectLst/>
                <a:latin typeface="+mn-lt"/>
                <a:ea typeface="+mn-ea"/>
                <a:cs typeface="+mn-cs"/>
              </a:rPr>
              <a:t>People with FASD often have memory challenges and will experience gaps or holes in memory. They will often make the same mistakes again, or come back to school on Monday and can’t remember what they learned on Friday</a:t>
            </a:r>
          </a:p>
          <a:p>
            <a:pPr marL="228600" lvl="0" indent="-228600">
              <a:buFont typeface="+mj-lt"/>
              <a:buAutoNum type="arabicPeriod"/>
            </a:pPr>
            <a:r>
              <a:rPr lang="en-CA" sz="1200" b="1" kern="1200" dirty="0">
                <a:solidFill>
                  <a:schemeClr val="tx1"/>
                </a:solidFill>
                <a:effectLst/>
                <a:latin typeface="+mn-lt"/>
                <a:ea typeface="+mn-ea"/>
                <a:cs typeface="+mn-cs"/>
              </a:rPr>
              <a:t>Sensory Processing Disorders </a:t>
            </a:r>
            <a:r>
              <a:rPr lang="en-CA" sz="1200" kern="1200" dirty="0">
                <a:solidFill>
                  <a:schemeClr val="tx1"/>
                </a:solidFill>
                <a:effectLst/>
                <a:latin typeface="+mn-lt"/>
                <a:ea typeface="+mn-ea"/>
                <a:cs typeface="+mn-cs"/>
              </a:rPr>
              <a:t>– people with FASD often struggle managing sensory input, organization, and output. They may be over or under stimulated in their environments. For some, they may experience sensory overloads, others may stay “tuned-out”</a:t>
            </a:r>
          </a:p>
          <a:p>
            <a:pPr marL="228600" lvl="0" indent="-228600">
              <a:buFont typeface="+mj-lt"/>
              <a:buAutoNum type="arabicPeriod"/>
            </a:pPr>
            <a:endParaRPr lang="en-CA" sz="1200" b="1" kern="1200" dirty="0">
              <a:solidFill>
                <a:schemeClr val="tx1"/>
              </a:solidFill>
              <a:effectLst/>
              <a:latin typeface="+mn-lt"/>
              <a:ea typeface="+mn-ea"/>
              <a:cs typeface="+mn-cs"/>
            </a:endParaRPr>
          </a:p>
          <a:p>
            <a:pPr marL="0" lvl="0" indent="0">
              <a:buFont typeface="+mj-lt"/>
              <a:buNone/>
            </a:pPr>
            <a:r>
              <a:rPr lang="en-CA" sz="1200" b="1" kern="1200" dirty="0">
                <a:solidFill>
                  <a:schemeClr val="tx1"/>
                </a:solidFill>
                <a:effectLst/>
                <a:latin typeface="+mn-lt"/>
                <a:ea typeface="+mn-ea"/>
                <a:cs typeface="+mn-cs"/>
              </a:rPr>
              <a:t>Remember: With this information, your role can be to identify students with possible PAE and follow school process to move towards diagnosis.</a:t>
            </a:r>
          </a:p>
        </p:txBody>
      </p:sp>
      <p:sp>
        <p:nvSpPr>
          <p:cNvPr id="4" name="Slide Number Placeholder 3"/>
          <p:cNvSpPr>
            <a:spLocks noGrp="1"/>
          </p:cNvSpPr>
          <p:nvPr>
            <p:ph type="sldNum" sz="quarter" idx="5"/>
          </p:nvPr>
        </p:nvSpPr>
        <p:spPr/>
        <p:txBody>
          <a:bodyPr/>
          <a:lstStyle/>
          <a:p>
            <a:fld id="{0777B830-A468-334D-B5A9-BF723E3BFF67}" type="slidenum">
              <a:rPr lang="en-CA" smtClean="0"/>
              <a:t>17</a:t>
            </a:fld>
            <a:endParaRPr lang="en-CA"/>
          </a:p>
        </p:txBody>
      </p:sp>
    </p:spTree>
    <p:extLst>
      <p:ext uri="{BB962C8B-B14F-4D97-AF65-F5344CB8AC3E}">
        <p14:creationId xmlns:p14="http://schemas.microsoft.com/office/powerpoint/2010/main" val="2654328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CA" sz="1200" b="1" kern="1200" dirty="0">
                <a:solidFill>
                  <a:schemeClr val="tx1"/>
                </a:solidFill>
                <a:effectLst/>
                <a:latin typeface="+mn-lt"/>
                <a:ea typeface="+mn-ea"/>
                <a:cs typeface="+mn-cs"/>
              </a:rPr>
              <a:t>There are several protective factors that can result in positive outcomes and enable potential success for individuals with FASD. </a:t>
            </a:r>
            <a:r>
              <a:rPr lang="en-CA" sz="1200" kern="1200" dirty="0">
                <a:solidFill>
                  <a:schemeClr val="tx1"/>
                </a:solidFill>
                <a:effectLst/>
                <a:latin typeface="+mn-lt"/>
                <a:ea typeface="+mn-ea"/>
                <a:cs typeface="+mn-cs"/>
              </a:rPr>
              <a:t>These include: </a:t>
            </a:r>
          </a:p>
          <a:p>
            <a:pPr marL="171450" lvl="0" indent="-171450" fontAlgn="base">
              <a:buFont typeface="Arial" panose="020B0604020202020204" pitchFamily="34" charset="0"/>
              <a:buChar char="•"/>
            </a:pPr>
            <a:r>
              <a:rPr lang="en-CA" sz="1200" kern="1200" dirty="0">
                <a:solidFill>
                  <a:schemeClr val="tx1"/>
                </a:solidFill>
                <a:effectLst/>
                <a:latin typeface="+mn-lt"/>
                <a:ea typeface="+mn-ea"/>
                <a:cs typeface="+mn-cs"/>
              </a:rPr>
              <a:t>Nurturing and stable home </a:t>
            </a:r>
          </a:p>
          <a:p>
            <a:pPr marL="171450" lvl="0" indent="-171450" fontAlgn="base">
              <a:buFont typeface="Arial" panose="020B0604020202020204" pitchFamily="34" charset="0"/>
              <a:buChar char="•"/>
            </a:pPr>
            <a:r>
              <a:rPr lang="en-CA" sz="1200" kern="1200" dirty="0">
                <a:solidFill>
                  <a:schemeClr val="tx1"/>
                </a:solidFill>
                <a:effectLst/>
                <a:latin typeface="+mn-lt"/>
                <a:ea typeface="+mn-ea"/>
                <a:cs typeface="+mn-cs"/>
              </a:rPr>
              <a:t>Consistent home environment </a:t>
            </a:r>
          </a:p>
          <a:p>
            <a:pPr marL="171450" lvl="0" indent="-171450" fontAlgn="base">
              <a:buFont typeface="Arial" panose="020B0604020202020204" pitchFamily="34" charset="0"/>
              <a:buChar char="•"/>
            </a:pPr>
            <a:r>
              <a:rPr lang="en-CA" sz="1200" kern="1200" dirty="0">
                <a:solidFill>
                  <a:schemeClr val="tx1"/>
                </a:solidFill>
                <a:effectLst/>
                <a:latin typeface="+mn-lt"/>
                <a:ea typeface="+mn-ea"/>
                <a:cs typeface="+mn-cs"/>
              </a:rPr>
              <a:t>Basic needs met </a:t>
            </a:r>
          </a:p>
          <a:p>
            <a:pPr marL="171450" lvl="0" indent="-171450" fontAlgn="base">
              <a:buFont typeface="Arial" panose="020B0604020202020204" pitchFamily="34" charset="0"/>
              <a:buChar char="•"/>
            </a:pPr>
            <a:r>
              <a:rPr lang="en-CA" sz="1200" kern="1200" dirty="0">
                <a:solidFill>
                  <a:schemeClr val="tx1"/>
                </a:solidFill>
                <a:effectLst/>
                <a:latin typeface="+mn-lt"/>
                <a:ea typeface="+mn-ea"/>
                <a:cs typeface="+mn-cs"/>
              </a:rPr>
              <a:t>No experience with violence or trauma </a:t>
            </a:r>
          </a:p>
          <a:p>
            <a:pPr marL="171450" lvl="0" indent="-171450" fontAlgn="base">
              <a:buFont typeface="Arial" panose="020B0604020202020204" pitchFamily="34" charset="0"/>
              <a:buChar char="•"/>
            </a:pPr>
            <a:r>
              <a:rPr lang="en-CA" sz="1200" kern="1200" dirty="0">
                <a:solidFill>
                  <a:schemeClr val="tx1"/>
                </a:solidFill>
                <a:effectLst/>
                <a:latin typeface="+mn-lt"/>
                <a:ea typeface="+mn-ea"/>
                <a:cs typeface="+mn-cs"/>
              </a:rPr>
              <a:t>Received developmental disability services </a:t>
            </a:r>
          </a:p>
          <a:p>
            <a:pPr marL="171450" lvl="0" indent="-171450" fontAlgn="base">
              <a:buFont typeface="Arial" panose="020B0604020202020204" pitchFamily="34" charset="0"/>
              <a:buChar char="•"/>
            </a:pPr>
            <a:r>
              <a:rPr lang="en-CA" sz="1200" kern="1200" dirty="0">
                <a:solidFill>
                  <a:schemeClr val="tx1"/>
                </a:solidFill>
                <a:effectLst/>
                <a:latin typeface="+mn-lt"/>
                <a:ea typeface="+mn-ea"/>
                <a:cs typeface="+mn-cs"/>
              </a:rPr>
              <a:t>Diagnosed or flagged before the age of 6 years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Early and effective supports where needed</a:t>
            </a:r>
            <a:endParaRPr lang="en-CA" dirty="0">
              <a:cs typeface="Calibri"/>
            </a:endParaRPr>
          </a:p>
          <a:p>
            <a:pPr>
              <a:lnSpc>
                <a:spcPct val="90000"/>
              </a:lnSpc>
              <a:spcBef>
                <a:spcPts val="1000"/>
              </a:spcBef>
            </a:pPr>
            <a:endParaRPr lang="en-CA" dirty="0">
              <a:cs typeface="Calibri"/>
            </a:endParaRPr>
          </a:p>
          <a:p>
            <a:pPr>
              <a:lnSpc>
                <a:spcPct val="90000"/>
              </a:lnSpc>
              <a:spcBef>
                <a:spcPts val="1000"/>
              </a:spcBef>
            </a:pPr>
            <a:endParaRPr lang="en-CA" dirty="0">
              <a:cs typeface="Calibri"/>
            </a:endParaRPr>
          </a:p>
          <a:p>
            <a:pPr marL="0" marR="0" lvl="0" indent="0" algn="l" defTabSz="914400" rtl="0" eaLnBrk="1" fontAlgn="auto" latinLnBrk="0" hangingPunct="1">
              <a:lnSpc>
                <a:spcPct val="90000"/>
              </a:lnSpc>
              <a:spcBef>
                <a:spcPts val="1000"/>
              </a:spcBef>
              <a:spcAft>
                <a:spcPts val="0"/>
              </a:spcAft>
              <a:buClrTx/>
              <a:buSzTx/>
              <a:buFontTx/>
              <a:buNone/>
              <a:tabLst/>
              <a:defRPr/>
            </a:pPr>
            <a:r>
              <a:rPr lang="en-CA" dirty="0"/>
              <a:t>Ref: AFKA Understanding FASD half day PPT</a:t>
            </a:r>
            <a:endParaRPr lang="en-CA" dirty="0">
              <a:cs typeface="Calibri"/>
            </a:endParaRPr>
          </a:p>
        </p:txBody>
      </p:sp>
      <p:sp>
        <p:nvSpPr>
          <p:cNvPr id="4" name="Slide Number Placeholder 3"/>
          <p:cNvSpPr>
            <a:spLocks noGrp="1"/>
          </p:cNvSpPr>
          <p:nvPr>
            <p:ph type="sldNum" sz="quarter" idx="5"/>
          </p:nvPr>
        </p:nvSpPr>
        <p:spPr/>
        <p:txBody>
          <a:bodyPr/>
          <a:lstStyle/>
          <a:p>
            <a:fld id="{0777B830-A468-334D-B5A9-BF723E3BFF67}" type="slidenum">
              <a:rPr lang="en-CA" smtClean="0"/>
              <a:t>18</a:t>
            </a:fld>
            <a:endParaRPr lang="en-CA"/>
          </a:p>
        </p:txBody>
      </p:sp>
    </p:spTree>
    <p:extLst>
      <p:ext uri="{BB962C8B-B14F-4D97-AF65-F5344CB8AC3E}">
        <p14:creationId xmlns:p14="http://schemas.microsoft.com/office/powerpoint/2010/main" val="1678906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19</a:t>
            </a:fld>
            <a:endParaRPr lang="en-CA"/>
          </a:p>
        </p:txBody>
      </p:sp>
    </p:spTree>
    <p:extLst>
      <p:ext uri="{BB962C8B-B14F-4D97-AF65-F5344CB8AC3E}">
        <p14:creationId xmlns:p14="http://schemas.microsoft.com/office/powerpoint/2010/main" val="1277919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Education is a shared responsibility and requires collaboration, engagement and empowerment of all partners in the education system to ensure that all students achieve their potential. Students are entitled to welcoming, caring, respectful and safe learning environments that respect diversity and nurture a sense of belonging and a positive sense of self. </a:t>
            </a:r>
            <a:r>
              <a:rPr lang="en-CA" sz="1200" b="1" kern="1200" dirty="0">
                <a:solidFill>
                  <a:schemeClr val="tx1"/>
                </a:solidFill>
                <a:effectLst/>
                <a:latin typeface="+mn-lt"/>
                <a:ea typeface="+mn-ea"/>
                <a:cs typeface="+mn-cs"/>
              </a:rPr>
              <a:t>An inclusive education system provides each student with the relevant learning opportunities and supports necessary to achieve success. </a:t>
            </a:r>
          </a:p>
        </p:txBody>
      </p:sp>
      <p:sp>
        <p:nvSpPr>
          <p:cNvPr id="4" name="Slide Number Placeholder 3"/>
          <p:cNvSpPr>
            <a:spLocks noGrp="1"/>
          </p:cNvSpPr>
          <p:nvPr>
            <p:ph type="sldNum" sz="quarter" idx="5"/>
          </p:nvPr>
        </p:nvSpPr>
        <p:spPr/>
        <p:txBody>
          <a:bodyPr/>
          <a:lstStyle/>
          <a:p>
            <a:fld id="{0777B830-A468-334D-B5A9-BF723E3BFF67}" type="slidenum">
              <a:rPr lang="en-CA" smtClean="0"/>
              <a:t>20</a:t>
            </a:fld>
            <a:endParaRPr lang="en-CA"/>
          </a:p>
        </p:txBody>
      </p:sp>
    </p:spTree>
    <p:extLst>
      <p:ext uri="{BB962C8B-B14F-4D97-AF65-F5344CB8AC3E}">
        <p14:creationId xmlns:p14="http://schemas.microsoft.com/office/powerpoint/2010/main" val="359813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Please find and include the appropriate land acknowledgement for the land you will be giving your presentation from (which may change between presentations depending on your location).</a:t>
            </a:r>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If you are unsure, </a:t>
            </a:r>
            <a:r>
              <a:rPr lang="en-CA" sz="1200" i="1" u="sng" kern="1200" dirty="0">
                <a:solidFill>
                  <a:schemeClr val="tx1"/>
                </a:solidFill>
                <a:effectLst/>
                <a:latin typeface="+mn-lt"/>
                <a:ea typeface="+mn-ea"/>
                <a:cs typeface="+mn-cs"/>
                <a:hlinkClick r:id="rId3"/>
              </a:rPr>
              <a:t>https://native-land.ca/</a:t>
            </a:r>
            <a:r>
              <a:rPr lang="en-CA" sz="1200" i="1" kern="1200" dirty="0">
                <a:solidFill>
                  <a:schemeClr val="tx1"/>
                </a:solidFill>
                <a:effectLst/>
                <a:latin typeface="+mn-lt"/>
                <a:ea typeface="+mn-ea"/>
                <a:cs typeface="+mn-cs"/>
              </a:rPr>
              <a:t> is a resource that can tell you what territory you are on.</a:t>
            </a:r>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2</a:t>
            </a:fld>
            <a:endParaRPr lang="en-CA"/>
          </a:p>
        </p:txBody>
      </p:sp>
    </p:spTree>
    <p:extLst>
      <p:ext uri="{BB962C8B-B14F-4D97-AF65-F5344CB8AC3E}">
        <p14:creationId xmlns:p14="http://schemas.microsoft.com/office/powerpoint/2010/main" val="1401945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There are six key principles guiding Alberta’s vision for an inclusive education system. </a:t>
            </a:r>
            <a:r>
              <a:rPr lang="en-CA" sz="1200" kern="1200" dirty="0">
                <a:solidFill>
                  <a:schemeClr val="tx1"/>
                </a:solidFill>
                <a:effectLst/>
                <a:latin typeface="+mn-lt"/>
                <a:ea typeface="+mn-ea"/>
                <a:cs typeface="+mn-cs"/>
              </a:rPr>
              <a:t>These principles need to be built into policy, practices, and actions at every level. </a:t>
            </a:r>
          </a:p>
          <a:p>
            <a:pPr marL="228600" lvl="0" indent="-228600">
              <a:buFont typeface="+mj-lt"/>
              <a:buAutoNum type="arabicPeriod"/>
            </a:pPr>
            <a:r>
              <a:rPr lang="en-CA" sz="1200" b="1" kern="1200" dirty="0">
                <a:solidFill>
                  <a:schemeClr val="tx1"/>
                </a:solidFill>
                <a:effectLst/>
                <a:latin typeface="+mn-lt"/>
                <a:ea typeface="+mn-ea"/>
                <a:cs typeface="+mn-cs"/>
              </a:rPr>
              <a:t>Anticipate, value and support diversity and learner differences: </a:t>
            </a:r>
            <a:r>
              <a:rPr lang="en-CA" sz="1200" kern="1200" dirty="0">
                <a:solidFill>
                  <a:schemeClr val="tx1"/>
                </a:solidFill>
                <a:effectLst/>
                <a:latin typeface="+mn-lt"/>
                <a:ea typeface="+mn-ea"/>
                <a:cs typeface="+mn-cs"/>
              </a:rPr>
              <a:t>Welcoming, caring, respectful and safe learning environments create a sense of belonging for all learners and their families.</a:t>
            </a:r>
          </a:p>
          <a:p>
            <a:pPr marL="228600" lvl="0" indent="-228600">
              <a:buFont typeface="+mj-lt"/>
              <a:buAutoNum type="arabicPeriod"/>
            </a:pPr>
            <a:r>
              <a:rPr lang="en-CA" sz="1200" b="1" kern="1200" dirty="0">
                <a:solidFill>
                  <a:schemeClr val="tx1"/>
                </a:solidFill>
                <a:effectLst/>
                <a:latin typeface="+mn-lt"/>
                <a:ea typeface="+mn-ea"/>
                <a:cs typeface="+mn-cs"/>
              </a:rPr>
              <a:t>High expectations for all learners: </a:t>
            </a:r>
            <a:r>
              <a:rPr lang="en-CA" sz="1200" kern="1200" dirty="0">
                <a:solidFill>
                  <a:schemeClr val="tx1"/>
                </a:solidFill>
                <a:effectLst/>
                <a:latin typeface="+mn-lt"/>
                <a:ea typeface="+mn-ea"/>
                <a:cs typeface="+mn-cs"/>
              </a:rPr>
              <a:t>Creating a culture of high expectations begins with an accessible curriculum and meaningful and relevant learning experiences. Educators and families act on the idea that, with the right instructional supports, every learner can be successful. However, it is important to remember that these expectations should be based on the learner’s challenges, strengths, needs, and goals.</a:t>
            </a:r>
          </a:p>
          <a:p>
            <a:pPr marL="228600" lvl="0" indent="-228600">
              <a:buFont typeface="+mj-lt"/>
              <a:buAutoNum type="arabicPeriod"/>
            </a:pPr>
            <a:r>
              <a:rPr lang="en-CA" sz="1200" b="1" kern="1200" dirty="0">
                <a:solidFill>
                  <a:schemeClr val="tx1"/>
                </a:solidFill>
                <a:effectLst/>
                <a:latin typeface="+mn-lt"/>
                <a:ea typeface="+mn-ea"/>
                <a:cs typeface="+mn-cs"/>
              </a:rPr>
              <a:t>Understand learners’ strengths and needs: </a:t>
            </a:r>
            <a:r>
              <a:rPr lang="en-CA" sz="1200" kern="1200" dirty="0">
                <a:solidFill>
                  <a:schemeClr val="tx1"/>
                </a:solidFill>
                <a:effectLst/>
                <a:latin typeface="+mn-lt"/>
                <a:ea typeface="+mn-ea"/>
                <a:cs typeface="+mn-cs"/>
              </a:rPr>
              <a:t>Meaningful data is gathered and shared at all levels of the system—by teachers, families, schools, school authorities and the Ministry—to understand and respond to the strengths and needs of individual learners.</a:t>
            </a:r>
          </a:p>
          <a:p>
            <a:pPr marL="228600" lvl="0" indent="-228600">
              <a:buFont typeface="+mj-lt"/>
              <a:buAutoNum type="arabicPeriod"/>
            </a:pPr>
            <a:r>
              <a:rPr lang="en-CA" sz="1200" b="1" kern="1200" dirty="0">
                <a:solidFill>
                  <a:schemeClr val="tx1"/>
                </a:solidFill>
                <a:effectLst/>
                <a:latin typeface="+mn-lt"/>
                <a:ea typeface="+mn-ea"/>
                <a:cs typeface="+mn-cs"/>
              </a:rPr>
              <a:t>Remove barriers within learning environments: </a:t>
            </a:r>
            <a:r>
              <a:rPr lang="en-CA" sz="1200" kern="1200" dirty="0">
                <a:solidFill>
                  <a:schemeClr val="tx1"/>
                </a:solidFill>
                <a:effectLst/>
                <a:latin typeface="+mn-lt"/>
                <a:ea typeface="+mn-ea"/>
                <a:cs typeface="+mn-cs"/>
              </a:rPr>
              <a:t>All education partners work together to remove barriers within the learning environment so that all learners are successful and can participate in the school community.</a:t>
            </a:r>
          </a:p>
          <a:p>
            <a:pPr marL="228600" lvl="0" indent="-228600">
              <a:buFont typeface="+mj-lt"/>
              <a:buAutoNum type="arabicPeriod"/>
            </a:pPr>
            <a:r>
              <a:rPr lang="en-CA" sz="1200" b="1" kern="1200" dirty="0">
                <a:solidFill>
                  <a:schemeClr val="tx1"/>
                </a:solidFill>
                <a:effectLst/>
                <a:latin typeface="+mn-lt"/>
                <a:ea typeface="+mn-ea"/>
                <a:cs typeface="+mn-cs"/>
              </a:rPr>
              <a:t>Build capacity: </a:t>
            </a:r>
            <a:r>
              <a:rPr lang="en-CA" sz="1200" kern="1200" dirty="0">
                <a:solidFill>
                  <a:schemeClr val="tx1"/>
                </a:solidFill>
                <a:effectLst/>
                <a:latin typeface="+mn-lt"/>
                <a:ea typeface="+mn-ea"/>
                <a:cs typeface="+mn-cs"/>
              </a:rPr>
              <a:t>Government, school and system leaders, teachers, education professionals, families and community partners have ongoing opportunities, relationships and resources that develop, strengthen and renew their understanding, skills and abilities to create flexible and responsive learning environments. Capacity building takes place at the personal, school and system levels.</a:t>
            </a:r>
          </a:p>
          <a:p>
            <a:pPr marL="228600" lvl="0" indent="-228600">
              <a:buFont typeface="+mj-lt"/>
              <a:buAutoNum type="arabicPeriod"/>
            </a:pPr>
            <a:r>
              <a:rPr lang="en-CA" sz="1200" b="1" kern="1200" dirty="0">
                <a:solidFill>
                  <a:schemeClr val="tx1"/>
                </a:solidFill>
                <a:effectLst/>
                <a:latin typeface="+mn-lt"/>
                <a:ea typeface="+mn-ea"/>
                <a:cs typeface="+mn-cs"/>
              </a:rPr>
              <a:t>Collaborate for success: </a:t>
            </a:r>
            <a:r>
              <a:rPr lang="en-CA" sz="1200" kern="1200" dirty="0">
                <a:solidFill>
                  <a:schemeClr val="tx1"/>
                </a:solidFill>
                <a:effectLst/>
                <a:latin typeface="+mn-lt"/>
                <a:ea typeface="+mn-ea"/>
                <a:cs typeface="+mn-cs"/>
              </a:rPr>
              <a:t>All education stakeholders, including school and system staff, families, community partners, post-secondary institutions, teacher preparation programs and government are committed to collaboration to support the success of all learners.</a:t>
            </a:r>
          </a:p>
          <a:p>
            <a:endParaRPr lang="en-CA" dirty="0"/>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21</a:t>
            </a:fld>
            <a:endParaRPr lang="en-CA"/>
          </a:p>
        </p:txBody>
      </p:sp>
    </p:spTree>
    <p:extLst>
      <p:ext uri="{BB962C8B-B14F-4D97-AF65-F5344CB8AC3E}">
        <p14:creationId xmlns:p14="http://schemas.microsoft.com/office/powerpoint/2010/main" val="3800321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A framework was developed in Australia to support inclusion at the policy, practice, and action levels. Key elements of the framework include: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Knowledge of FASD</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Collaboration and communication</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No blame, no shame </a:t>
            </a:r>
          </a:p>
        </p:txBody>
      </p:sp>
      <p:sp>
        <p:nvSpPr>
          <p:cNvPr id="4" name="Slide Number Placeholder 3"/>
          <p:cNvSpPr>
            <a:spLocks noGrp="1"/>
          </p:cNvSpPr>
          <p:nvPr>
            <p:ph type="sldNum" sz="quarter" idx="5"/>
          </p:nvPr>
        </p:nvSpPr>
        <p:spPr/>
        <p:txBody>
          <a:bodyPr/>
          <a:lstStyle/>
          <a:p>
            <a:fld id="{0777B830-A468-334D-B5A9-BF723E3BFF67}" type="slidenum">
              <a:rPr lang="en-CA" smtClean="0"/>
              <a:t>22</a:t>
            </a:fld>
            <a:endParaRPr lang="en-CA"/>
          </a:p>
        </p:txBody>
      </p:sp>
    </p:spTree>
    <p:extLst>
      <p:ext uri="{BB962C8B-B14F-4D97-AF65-F5344CB8AC3E}">
        <p14:creationId xmlns:p14="http://schemas.microsoft.com/office/powerpoint/2010/main" val="968928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FASD affects each person uniquely, so flexible, individualized approaches are needed for working with students with FASD;</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Students with FASD and positive school experiences are less likely to develop adverse outcomes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Teachers often report that they lack the knowledge and training in FASD but are eager to provide improved support to their students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Traditional approaches in classroom management may not be effective in supporting the needs of students with FASD</a:t>
            </a:r>
          </a:p>
        </p:txBody>
      </p:sp>
      <p:sp>
        <p:nvSpPr>
          <p:cNvPr id="4" name="Slide Number Placeholder 3"/>
          <p:cNvSpPr>
            <a:spLocks noGrp="1"/>
          </p:cNvSpPr>
          <p:nvPr>
            <p:ph type="sldNum" sz="quarter" idx="5"/>
          </p:nvPr>
        </p:nvSpPr>
        <p:spPr/>
        <p:txBody>
          <a:bodyPr/>
          <a:lstStyle/>
          <a:p>
            <a:fld id="{0777B830-A468-334D-B5A9-BF723E3BFF67}" type="slidenum">
              <a:rPr lang="en-CA" smtClean="0"/>
              <a:t>23</a:t>
            </a:fld>
            <a:endParaRPr lang="en-CA"/>
          </a:p>
        </p:txBody>
      </p:sp>
    </p:spTree>
    <p:extLst>
      <p:ext uri="{BB962C8B-B14F-4D97-AF65-F5344CB8AC3E}">
        <p14:creationId xmlns:p14="http://schemas.microsoft.com/office/powerpoint/2010/main" val="4195489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Inclusivity begins with a knowledge of FASD among all educational professionals</a:t>
            </a:r>
            <a:r>
              <a:rPr lang="en-CA" sz="1200" kern="1200" dirty="0">
                <a:solidFill>
                  <a:schemeClr val="tx1"/>
                </a:solidFill>
                <a:effectLst/>
                <a:latin typeface="+mn-lt"/>
                <a:ea typeface="+mn-ea"/>
                <a:cs typeface="+mn-cs"/>
              </a:rPr>
              <a:t>. In a study of school Superintendents researchers found most lacked more than a cursory knowledge of FASD yet </a:t>
            </a:r>
            <a:r>
              <a:rPr lang="en-CA" sz="1200" i="1" kern="1200" dirty="0">
                <a:solidFill>
                  <a:schemeClr val="tx1"/>
                </a:solidFill>
                <a:effectLst/>
                <a:latin typeface="+mn-lt"/>
                <a:ea typeface="+mn-ea"/>
                <a:cs typeface="+mn-cs"/>
              </a:rPr>
              <a:t>over 50%</a:t>
            </a:r>
            <a:r>
              <a:rPr lang="en-CA" sz="1200" kern="1200" dirty="0">
                <a:solidFill>
                  <a:schemeClr val="tx1"/>
                </a:solidFill>
                <a:effectLst/>
                <a:latin typeface="+mn-lt"/>
                <a:ea typeface="+mn-ea"/>
                <a:cs typeface="+mn-cs"/>
              </a:rPr>
              <a:t> had to deliver on a disciplinary meeting (suspension, expulsion) of a student with FASD. </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In an FASD intervention project in North-Western Ontario, researchers found a number of positive impacts when school boards, communities, and caregivers were trained on how to support children with FASD:</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Caregivers realized they weren’t alone;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Teachers reported that being aware of FASD, having tracking mechanisms, and connecting with knowledgeable support people was very helpful; and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Teachers reported better mental health and well-being. </a:t>
            </a:r>
          </a:p>
        </p:txBody>
      </p:sp>
      <p:sp>
        <p:nvSpPr>
          <p:cNvPr id="4" name="Slide Number Placeholder 3"/>
          <p:cNvSpPr>
            <a:spLocks noGrp="1"/>
          </p:cNvSpPr>
          <p:nvPr>
            <p:ph type="sldNum" sz="quarter" idx="5"/>
          </p:nvPr>
        </p:nvSpPr>
        <p:spPr/>
        <p:txBody>
          <a:bodyPr/>
          <a:lstStyle/>
          <a:p>
            <a:fld id="{0777B830-A468-334D-B5A9-BF723E3BFF67}" type="slidenum">
              <a:rPr lang="en-CA" smtClean="0"/>
              <a:t>24</a:t>
            </a:fld>
            <a:endParaRPr lang="en-CA"/>
          </a:p>
        </p:txBody>
      </p:sp>
    </p:spTree>
    <p:extLst>
      <p:ext uri="{BB962C8B-B14F-4D97-AF65-F5344CB8AC3E}">
        <p14:creationId xmlns:p14="http://schemas.microsoft.com/office/powerpoint/2010/main" val="3907915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Teachers have identified three important components of understanding FASD</a:t>
            </a:r>
            <a:r>
              <a:rPr lang="en-CA" sz="1200" kern="1200" dirty="0">
                <a:solidFill>
                  <a:schemeClr val="tx1"/>
                </a:solidFill>
                <a:effectLst/>
                <a:latin typeface="+mn-lt"/>
                <a:ea typeface="+mn-ea"/>
                <a:cs typeface="+mn-cs"/>
              </a:rPr>
              <a:t>, and strategies for building this understanding:</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Understanding the whole student</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Take time to build and cultivate a relationship with the student</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Focus on and emphasize the accomplishments over the challenging behaviours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Integrate choice with expectations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Responding within dynamic environments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Foster an inclusive atmosphere with student peers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Build the home-school relationships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Access individualized funding</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Optimizing student-centered programming</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Match supports with needs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Build on strengths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Address service gaps</a:t>
            </a:r>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25</a:t>
            </a:fld>
            <a:endParaRPr lang="en-CA"/>
          </a:p>
        </p:txBody>
      </p:sp>
    </p:spTree>
    <p:extLst>
      <p:ext uri="{BB962C8B-B14F-4D97-AF65-F5344CB8AC3E}">
        <p14:creationId xmlns:p14="http://schemas.microsoft.com/office/powerpoint/2010/main" val="4102195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Classroom inclusion may become more challenging over time. As children diagnosed with FASD transition to higher grades, their areas of need and challenges may become more obvious. All students experience challenges but students with FASD may experience challenges that isolate and differentiate them from their peers.  </a:t>
            </a:r>
          </a:p>
          <a:p>
            <a:r>
              <a:rPr lang="en-CA" sz="1200" kern="1200" dirty="0">
                <a:solidFill>
                  <a:schemeClr val="tx1"/>
                </a:solidFill>
                <a:effectLst/>
                <a:latin typeface="+mn-lt"/>
                <a:ea typeface="+mn-ea"/>
                <a:cs typeface="+mn-cs"/>
              </a:rPr>
              <a:t> </a:t>
            </a:r>
          </a:p>
          <a:p>
            <a:r>
              <a:rPr lang="en-CA" sz="1200" b="1" kern="1200" dirty="0">
                <a:solidFill>
                  <a:schemeClr val="tx1"/>
                </a:solidFill>
                <a:effectLst/>
                <a:latin typeface="+mn-lt"/>
                <a:ea typeface="+mn-ea"/>
                <a:cs typeface="+mn-cs"/>
              </a:rPr>
              <a:t>Building inclusivity for FASD in schools requires us to </a:t>
            </a:r>
            <a:r>
              <a:rPr lang="en-CA" sz="1200" b="1" i="1" kern="1200" dirty="0">
                <a:solidFill>
                  <a:schemeClr val="tx1"/>
                </a:solidFill>
                <a:effectLst/>
                <a:latin typeface="+mn-lt"/>
                <a:ea typeface="+mn-ea"/>
                <a:cs typeface="+mn-cs"/>
              </a:rPr>
              <a:t>adapt to the needs of the learner</a:t>
            </a:r>
            <a:r>
              <a:rPr lang="en-CA" sz="1200" b="1" kern="120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Every learner has unique needs. Some learners have profound and ongoing needs and others have short-term or situation-based needs. This calls for flexible and responsive learning environments that can adapt to the changing needs of learners. </a:t>
            </a:r>
          </a:p>
          <a:p>
            <a:endParaRPr lang="en-CA" dirty="0"/>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26</a:t>
            </a:fld>
            <a:endParaRPr lang="en-CA"/>
          </a:p>
        </p:txBody>
      </p:sp>
    </p:spTree>
    <p:extLst>
      <p:ext uri="{BB962C8B-B14F-4D97-AF65-F5344CB8AC3E}">
        <p14:creationId xmlns:p14="http://schemas.microsoft.com/office/powerpoint/2010/main" val="893925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Consider this teacher’s experience trying to promote inclusion for her students in a space that wasn’t ideally structured for them: </a:t>
            </a:r>
            <a:r>
              <a:rPr lang="en-CA" sz="1200" u="sng" kern="1200" dirty="0">
                <a:solidFill>
                  <a:schemeClr val="tx1"/>
                </a:solidFill>
                <a:effectLst/>
                <a:latin typeface="+mn-lt"/>
                <a:ea typeface="+mn-ea"/>
                <a:cs typeface="+mn-cs"/>
                <a:hlinkClick r:id="rId3"/>
              </a:rPr>
              <a:t>https://www.youtube.com/watch?v=D1fbTKYkU4k</a:t>
            </a:r>
            <a:r>
              <a:rPr lang="en-CA" sz="1200" kern="1200" dirty="0">
                <a:solidFill>
                  <a:schemeClr val="tx1"/>
                </a:solidFill>
                <a:effectLst/>
                <a:latin typeface="+mn-lt"/>
                <a:ea typeface="+mn-ea"/>
                <a:cs typeface="+mn-cs"/>
              </a:rPr>
              <a:t> (5:56)</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27</a:t>
            </a:fld>
            <a:endParaRPr lang="en-CA"/>
          </a:p>
        </p:txBody>
      </p:sp>
    </p:spTree>
    <p:extLst>
      <p:ext uri="{BB962C8B-B14F-4D97-AF65-F5344CB8AC3E}">
        <p14:creationId xmlns:p14="http://schemas.microsoft.com/office/powerpoint/2010/main" val="286140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A key element of inclusion is a sense of belonging. </a:t>
            </a:r>
            <a:r>
              <a:rPr lang="en-CA" sz="1200" b="1" kern="1200" dirty="0">
                <a:solidFill>
                  <a:schemeClr val="tx1"/>
                </a:solidFill>
                <a:effectLst/>
                <a:latin typeface="+mn-lt"/>
                <a:ea typeface="+mn-ea"/>
                <a:cs typeface="+mn-cs"/>
              </a:rPr>
              <a:t>Students with FASD need a supportive school community that welcomes them, makes them feel safe, and makes them feel like a contributing member of the school. </a:t>
            </a:r>
          </a:p>
          <a:p>
            <a:pPr marL="0" indent="0">
              <a:buFont typeface="+mj-lt"/>
              <a:buNone/>
            </a:pPr>
            <a:endParaRPr lang="en-CA" sz="1200" kern="1200" dirty="0">
              <a:solidFill>
                <a:schemeClr val="tx1"/>
              </a:solidFill>
              <a:effectLst/>
              <a:latin typeface="+mn-lt"/>
              <a:ea typeface="+mn-ea"/>
              <a:cs typeface="+mn-cs"/>
            </a:endParaRPr>
          </a:p>
          <a:p>
            <a:pPr marL="0" indent="0">
              <a:buFont typeface="+mj-lt"/>
              <a:buNone/>
            </a:pPr>
            <a:r>
              <a:rPr lang="en-CA" sz="1200" kern="1200" dirty="0">
                <a:solidFill>
                  <a:schemeClr val="tx1"/>
                </a:solidFill>
                <a:effectLst/>
                <a:latin typeface="+mn-lt"/>
                <a:ea typeface="+mn-ea"/>
                <a:cs typeface="+mn-cs"/>
              </a:rPr>
              <a:t>In a study on student belonging in Quebec, researchers made six recommendations to improve feelings of belonging for students: </a:t>
            </a:r>
          </a:p>
          <a:p>
            <a:pPr marL="228600" lvl="0" indent="-228600">
              <a:buFont typeface="+mj-lt"/>
              <a:buAutoNum type="arabicPeriod"/>
            </a:pPr>
            <a:r>
              <a:rPr lang="en-CA" sz="1200" kern="1200" dirty="0">
                <a:solidFill>
                  <a:schemeClr val="tx1"/>
                </a:solidFill>
                <a:effectLst/>
                <a:latin typeface="+mn-lt"/>
                <a:ea typeface="+mn-ea"/>
                <a:cs typeface="+mn-cs"/>
              </a:rPr>
              <a:t>Training educators on effective listening strategies</a:t>
            </a:r>
          </a:p>
          <a:p>
            <a:pPr marL="228600" lvl="0" indent="-228600">
              <a:buFont typeface="+mj-lt"/>
              <a:buAutoNum type="arabicPeriod"/>
            </a:pPr>
            <a:r>
              <a:rPr lang="en-CA" sz="1200" kern="1200" dirty="0">
                <a:solidFill>
                  <a:schemeClr val="tx1"/>
                </a:solidFill>
                <a:effectLst/>
                <a:latin typeface="+mn-lt"/>
                <a:ea typeface="+mn-ea"/>
                <a:cs typeface="+mn-cs"/>
              </a:rPr>
              <a:t>Providing personal and academic supports for students</a:t>
            </a:r>
          </a:p>
          <a:p>
            <a:pPr marL="228600" lvl="0" indent="-228600">
              <a:buFont typeface="+mj-lt"/>
              <a:buAutoNum type="arabicPeriod"/>
            </a:pPr>
            <a:r>
              <a:rPr lang="en-CA" sz="1200" kern="1200" dirty="0">
                <a:solidFill>
                  <a:schemeClr val="tx1"/>
                </a:solidFill>
                <a:effectLst/>
                <a:latin typeface="+mn-lt"/>
                <a:ea typeface="+mn-ea"/>
                <a:cs typeface="+mn-cs"/>
              </a:rPr>
              <a:t>Encouraging positive social relationships</a:t>
            </a:r>
          </a:p>
          <a:p>
            <a:pPr marL="228600" lvl="0" indent="-228600">
              <a:buFont typeface="+mj-lt"/>
              <a:buAutoNum type="arabicPeriod"/>
            </a:pPr>
            <a:r>
              <a:rPr lang="en-CA" sz="1200" kern="1200" dirty="0">
                <a:solidFill>
                  <a:schemeClr val="tx1"/>
                </a:solidFill>
                <a:effectLst/>
                <a:latin typeface="+mn-lt"/>
                <a:ea typeface="+mn-ea"/>
                <a:cs typeface="+mn-cs"/>
              </a:rPr>
              <a:t>Ensuring early implementation of social competence programs</a:t>
            </a:r>
          </a:p>
          <a:p>
            <a:pPr marL="228600" lvl="0" indent="-228600">
              <a:buFont typeface="+mj-lt"/>
              <a:buAutoNum type="arabicPeriod"/>
            </a:pPr>
            <a:r>
              <a:rPr lang="en-CA" sz="1200" kern="1200" dirty="0">
                <a:solidFill>
                  <a:schemeClr val="tx1"/>
                </a:solidFill>
                <a:effectLst/>
                <a:latin typeface="+mn-lt"/>
                <a:ea typeface="+mn-ea"/>
                <a:cs typeface="+mn-cs"/>
              </a:rPr>
              <a:t>Providing education activities where students can develop common interests with peers</a:t>
            </a:r>
          </a:p>
          <a:p>
            <a:pPr marL="228600" lvl="0" indent="-228600">
              <a:buFont typeface="+mj-lt"/>
              <a:buAutoNum type="arabicPeriod"/>
            </a:pPr>
            <a:r>
              <a:rPr lang="en-CA" sz="1200" kern="1200" dirty="0">
                <a:solidFill>
                  <a:schemeClr val="tx1"/>
                </a:solidFill>
                <a:effectLst/>
                <a:latin typeface="+mn-lt"/>
                <a:ea typeface="+mn-ea"/>
                <a:cs typeface="+mn-cs"/>
              </a:rPr>
              <a:t>Encouraging extracurricular participation related to their various interests</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28</a:t>
            </a:fld>
            <a:endParaRPr lang="en-CA"/>
          </a:p>
        </p:txBody>
      </p:sp>
    </p:spTree>
    <p:extLst>
      <p:ext uri="{BB962C8B-B14F-4D97-AF65-F5344CB8AC3E}">
        <p14:creationId xmlns:p14="http://schemas.microsoft.com/office/powerpoint/2010/main" val="13243001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Consider this strategy implemented in a middle school in Nevada to ensure each student feels like they belong in their school: </a:t>
            </a:r>
            <a:r>
              <a:rPr lang="en-CA" sz="1200" u="sng" kern="1200" dirty="0">
                <a:solidFill>
                  <a:schemeClr val="tx1"/>
                </a:solidFill>
                <a:effectLst/>
                <a:latin typeface="+mn-lt"/>
                <a:ea typeface="+mn-ea"/>
                <a:cs typeface="+mn-cs"/>
                <a:hlinkClick r:id="rId3"/>
              </a:rPr>
              <a:t>https://www.youtube.com/watch?v=xjZx0VdmgkE</a:t>
            </a:r>
            <a:r>
              <a:rPr lang="en-CA" sz="1200" kern="1200" dirty="0">
                <a:solidFill>
                  <a:schemeClr val="tx1"/>
                </a:solidFill>
                <a:effectLst/>
                <a:latin typeface="+mn-lt"/>
                <a:ea typeface="+mn-ea"/>
                <a:cs typeface="+mn-cs"/>
              </a:rPr>
              <a:t> (3:08) </a:t>
            </a:r>
          </a:p>
        </p:txBody>
      </p:sp>
      <p:sp>
        <p:nvSpPr>
          <p:cNvPr id="4" name="Slide Number Placeholder 3"/>
          <p:cNvSpPr>
            <a:spLocks noGrp="1"/>
          </p:cNvSpPr>
          <p:nvPr>
            <p:ph type="sldNum" sz="quarter" idx="5"/>
          </p:nvPr>
        </p:nvSpPr>
        <p:spPr/>
        <p:txBody>
          <a:bodyPr/>
          <a:lstStyle/>
          <a:p>
            <a:fld id="{0777B830-A468-334D-B5A9-BF723E3BFF67}" type="slidenum">
              <a:rPr lang="en-CA" smtClean="0"/>
              <a:t>29</a:t>
            </a:fld>
            <a:endParaRPr lang="en-CA"/>
          </a:p>
        </p:txBody>
      </p:sp>
    </p:spTree>
    <p:extLst>
      <p:ext uri="{BB962C8B-B14F-4D97-AF65-F5344CB8AC3E}">
        <p14:creationId xmlns:p14="http://schemas.microsoft.com/office/powerpoint/2010/main" val="32036083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Building capacity and collaboration are key elements to achieving success. </a:t>
            </a:r>
            <a:r>
              <a:rPr lang="en-CA" sz="1200" b="1" kern="1200" dirty="0">
                <a:solidFill>
                  <a:schemeClr val="tx1"/>
                </a:solidFill>
                <a:effectLst/>
                <a:latin typeface="+mn-lt"/>
                <a:ea typeface="+mn-ea"/>
                <a:cs typeface="+mn-cs"/>
              </a:rPr>
              <a:t>The student and educator </a:t>
            </a:r>
            <a:r>
              <a:rPr lang="en-CA" sz="1200" b="1" i="1" kern="1200" dirty="0">
                <a:solidFill>
                  <a:schemeClr val="tx1"/>
                </a:solidFill>
                <a:effectLst/>
                <a:latin typeface="+mn-lt"/>
                <a:ea typeface="+mn-ea"/>
                <a:cs typeface="+mn-cs"/>
              </a:rPr>
              <a:t>both</a:t>
            </a:r>
            <a:r>
              <a:rPr lang="en-CA" sz="1200" b="1" kern="1200" dirty="0">
                <a:solidFill>
                  <a:schemeClr val="tx1"/>
                </a:solidFill>
                <a:effectLst/>
                <a:latin typeface="+mn-lt"/>
                <a:ea typeface="+mn-ea"/>
                <a:cs typeface="+mn-cs"/>
              </a:rPr>
              <a:t> need a strong and supportive network</a:t>
            </a:r>
            <a:r>
              <a:rPr lang="en-CA" sz="1200" kern="1200" dirty="0">
                <a:solidFill>
                  <a:schemeClr val="tx1"/>
                </a:solidFill>
                <a:effectLst/>
                <a:latin typeface="+mn-lt"/>
                <a:ea typeface="+mn-ea"/>
                <a:cs typeface="+mn-cs"/>
              </a:rPr>
              <a:t>. Key stakeholders and their roles in supportive school communities include: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School Administrators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Identify gaps and seeks resources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Promote reflective practice</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Commit to inclusivity</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Provide leadership with vision</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Communicate actively with caregivers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Teachers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Communicate with team</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Commit to reflective practice</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Incorporate classroom strategies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Compassionately engage with child</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Communicate actively with caregivers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Educational Assistants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Provide one-on-one support when needed</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Guided or directed by the teacher</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Help develop/evaluate strategies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Compassionately engage with child</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Maintain a safe environment</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Outside Agencies</a:t>
            </a:r>
            <a:r>
              <a:rPr lang="en-CA" sz="8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FASD Assessment and Diagnostic Clinics</a:t>
            </a:r>
          </a:p>
          <a:p>
            <a:pPr marL="1085850" lvl="2" indent="-171450">
              <a:buFont typeface="Arial" panose="020B0604020202020204" pitchFamily="34" charset="0"/>
              <a:buChar char="•"/>
            </a:pPr>
            <a:r>
              <a:rPr lang="en-CA" sz="1200" kern="1200" dirty="0">
                <a:solidFill>
                  <a:schemeClr val="tx1"/>
                </a:solidFill>
                <a:effectLst/>
                <a:latin typeface="+mn-lt"/>
                <a:ea typeface="+mn-ea"/>
                <a:cs typeface="+mn-cs"/>
              </a:rPr>
              <a:t>Help provide a greater understanding of the student’s needs </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FASD Support Providers</a:t>
            </a:r>
          </a:p>
          <a:p>
            <a:pPr marL="1085850" lvl="2" indent="-171450">
              <a:buFont typeface="Arial" panose="020B0604020202020204" pitchFamily="34" charset="0"/>
              <a:buChar char="•"/>
            </a:pPr>
            <a:r>
              <a:rPr lang="en-CA" sz="1200" kern="1200" dirty="0">
                <a:solidFill>
                  <a:schemeClr val="tx1"/>
                </a:solidFill>
                <a:effectLst/>
                <a:latin typeface="+mn-lt"/>
                <a:ea typeface="+mn-ea"/>
                <a:cs typeface="+mn-cs"/>
              </a:rPr>
              <a:t>Provide resources for training as well as services for students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Caregivers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The core and most consistent member of the student’s support network</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Provide a vast diversity of information regarding the student’s strengths, needs, and desires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Serve as the foundation of a strong and supportive network </a:t>
            </a:r>
          </a:p>
          <a:p>
            <a:pPr lvl="1"/>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Other stakeholders may include: school-based counsellors, sports coaches, wellness coaches, inclusive education coordinators, and counselling support professionals. Schools may have centralized supports and services, so it is important to bring in staff that are knowledgeable about those types of programs in order to best support individuals.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Together, the whole team of support needs to have a shared understanding of FASD, shared understanding of each unique individual, and shared goals to support the student. Strategies for the support team include: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Using consistent strategies to support the student’s success.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Communicating and collaborating to decide on one strategy at a time to address a specific goal.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Developing a communications plan which outlines how the team can share information in a timely manner.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77B830-A468-334D-B5A9-BF723E3BFF67}" type="slidenum">
              <a:rPr lang="en-CA" smtClean="0"/>
              <a:t>30</a:t>
            </a:fld>
            <a:endParaRPr lang="en-CA"/>
          </a:p>
        </p:txBody>
      </p:sp>
    </p:spTree>
    <p:extLst>
      <p:ext uri="{BB962C8B-B14F-4D97-AF65-F5344CB8AC3E}">
        <p14:creationId xmlns:p14="http://schemas.microsoft.com/office/powerpoint/2010/main" val="4200957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A key innovation of Alberta’s response to FASD was the development and continued funding of 12 regionally based civil society FASD Service Networks, which have become the cornerstone for the delivery of FASD awareness, prevention, assessment and diagnosis, and supports for individuals with FASD, their families, and caregivers across the province.</a:t>
            </a:r>
          </a:p>
          <a:p>
            <a:pPr rtl="0" latinLnBrk="0"/>
            <a:endParaRPr lang="en-CA" sz="1200" b="0" i="0" u="none" strike="noStrike" kern="1200" dirty="0">
              <a:solidFill>
                <a:schemeClr val="tx1"/>
              </a:solidFill>
              <a:effectLst/>
              <a:latin typeface="+mn-lt"/>
              <a:ea typeface="+mn-ea"/>
              <a:cs typeface="+mn-cs"/>
            </a:endParaRPr>
          </a:p>
          <a:p>
            <a:pPr rtl="0" latinLnBrk="0"/>
            <a:r>
              <a:rPr lang="en-CA" sz="1200" b="0" i="0" u="none" strike="noStrike" kern="1200" dirty="0">
                <a:solidFill>
                  <a:schemeClr val="tx1"/>
                </a:solidFill>
                <a:effectLst/>
                <a:latin typeface="+mn-lt"/>
                <a:ea typeface="+mn-ea"/>
                <a:cs typeface="+mn-cs"/>
              </a:rPr>
              <a:t>In alignment with the strategic direction provided by the Government of Alberta, the FASD Service Networks build capacity in communities by enhancing existing services and by fostering the development of new ones.</a:t>
            </a:r>
          </a:p>
          <a:p>
            <a:pPr rtl="0" latinLnBrk="0"/>
            <a:endParaRPr lang="en-CA" sz="1200" b="0" i="0" u="none" strike="noStrike" kern="1200" dirty="0">
              <a:solidFill>
                <a:schemeClr val="tx1"/>
              </a:solidFill>
              <a:effectLst/>
              <a:latin typeface="+mn-lt"/>
              <a:ea typeface="+mn-ea"/>
              <a:cs typeface="+mn-cs"/>
            </a:endParaRPr>
          </a:p>
          <a:p>
            <a:pPr rtl="0" latinLnBrk="0"/>
            <a:r>
              <a:rPr lang="en-CA" sz="1200" b="0" i="0" u="none" strike="noStrike" kern="1200" dirty="0">
                <a:solidFill>
                  <a:schemeClr val="tx1"/>
                </a:solidFill>
                <a:effectLst/>
                <a:latin typeface="+mn-lt"/>
                <a:ea typeface="+mn-ea"/>
                <a:cs typeface="+mn-cs"/>
              </a:rPr>
              <a:t>The community-led FASD Service Networks have each designed a model of service delivery to meet the unique needs in their region. </a:t>
            </a:r>
          </a:p>
          <a:p>
            <a:pPr rtl="0" latinLnBrk="0"/>
            <a:endParaRPr lang="en-CA" sz="1200" b="0" i="0" u="none" strike="noStrike" kern="1200" dirty="0">
              <a:solidFill>
                <a:schemeClr val="tx1"/>
              </a:solidFill>
              <a:effectLst/>
              <a:latin typeface="+mn-lt"/>
              <a:ea typeface="+mn-ea"/>
              <a:cs typeface="+mn-cs"/>
            </a:endParaRPr>
          </a:p>
          <a:p>
            <a:pPr rtl="0" latinLnBrk="0"/>
            <a:r>
              <a:rPr lang="en-CA" sz="1200" b="0" i="0" u="none" strike="noStrike" kern="1200" dirty="0">
                <a:solidFill>
                  <a:schemeClr val="tx1"/>
                </a:solidFill>
                <a:effectLst/>
                <a:latin typeface="+mn-lt"/>
                <a:ea typeface="+mn-ea"/>
                <a:cs typeface="+mn-cs"/>
              </a:rPr>
              <a:t>The </a:t>
            </a:r>
            <a:r>
              <a:rPr lang="en-CA" sz="1200" b="0" i="0" u="none" strike="noStrike" kern="1200" dirty="0" err="1">
                <a:solidFill>
                  <a:schemeClr val="tx1"/>
                </a:solidFill>
                <a:effectLst/>
                <a:latin typeface="+mn-lt"/>
                <a:ea typeface="+mn-ea"/>
                <a:cs typeface="+mn-cs"/>
              </a:rPr>
              <a:t>WRaP</a:t>
            </a:r>
            <a:r>
              <a:rPr lang="en-CA" sz="1200" b="0" i="0" u="none" strike="noStrike" kern="1200" dirty="0">
                <a:solidFill>
                  <a:schemeClr val="tx1"/>
                </a:solidFill>
                <a:effectLst/>
                <a:latin typeface="+mn-lt"/>
                <a:ea typeface="+mn-ea"/>
                <a:cs typeface="+mn-cs"/>
              </a:rPr>
              <a:t> 2.0 project is implemented by the FASD Networks.</a:t>
            </a:r>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4</a:t>
            </a:fld>
            <a:endParaRPr lang="en-CA"/>
          </a:p>
        </p:txBody>
      </p:sp>
    </p:spTree>
    <p:extLst>
      <p:ext uri="{BB962C8B-B14F-4D97-AF65-F5344CB8AC3E}">
        <p14:creationId xmlns:p14="http://schemas.microsoft.com/office/powerpoint/2010/main" val="37131566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a typeface="+mn-lt"/>
                <a:cs typeface="+mn-lt"/>
              </a:rPr>
              <a:t>Tracy </a:t>
            </a:r>
            <a:r>
              <a:rPr lang="en-US" sz="1200" dirty="0" err="1">
                <a:ea typeface="+mn-lt"/>
                <a:cs typeface="+mn-lt"/>
              </a:rPr>
              <a:t>Masterangelo</a:t>
            </a:r>
            <a:r>
              <a:rPr lang="en-US" sz="1200" dirty="0">
                <a:ea typeface="+mn-lt"/>
                <a:cs typeface="+mn-lt"/>
              </a:rPr>
              <a:t>, Adapted from the Supporting Self-Regulation with Individuals with FASD Presentation</a:t>
            </a:r>
            <a:endParaRPr lang="en-US" sz="1200" dirty="0">
              <a:cs typeface="Calibri"/>
            </a:endParaRPr>
          </a:p>
        </p:txBody>
      </p:sp>
      <p:sp>
        <p:nvSpPr>
          <p:cNvPr id="4" name="Slide Number Placeholder 3"/>
          <p:cNvSpPr>
            <a:spLocks noGrp="1"/>
          </p:cNvSpPr>
          <p:nvPr>
            <p:ph type="sldNum" sz="quarter" idx="5"/>
          </p:nvPr>
        </p:nvSpPr>
        <p:spPr/>
        <p:txBody>
          <a:bodyPr/>
          <a:lstStyle/>
          <a:p>
            <a:fld id="{0777B830-A468-334D-B5A9-BF723E3BFF67}" type="slidenum">
              <a:rPr lang="en-CA" smtClean="0"/>
              <a:t>31</a:t>
            </a:fld>
            <a:endParaRPr lang="en-CA"/>
          </a:p>
        </p:txBody>
      </p:sp>
    </p:spTree>
    <p:extLst>
      <p:ext uri="{BB962C8B-B14F-4D97-AF65-F5344CB8AC3E}">
        <p14:creationId xmlns:p14="http://schemas.microsoft.com/office/powerpoint/2010/main" val="30247888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Caregivers of individuals with FASD often juggle multiple roles. They are their child’s primary provider, but often also take the role of advocate to raise awareness of FASD and secure supports for their children. Unlike most other support workers, a caregiver is a 24/7 occupation. </a:t>
            </a:r>
          </a:p>
          <a:p>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Caregivers of individuals with FASD report high levels of stress, even in comparison with caregivers of individuals with other developmental disabilities.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Caregivers may move through several stages in the process of receiving a diagnosis: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Seeking and possibly receiving a diagnosis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Processing emotions and coming to terms with the child’s difficulties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Seeking support and belonging within a knowledgeable community</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Developing a new understanding of the child’s behaviour</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Becoming an educator, advocate, and expert on the child and FASD</a:t>
            </a:r>
          </a:p>
        </p:txBody>
      </p:sp>
      <p:sp>
        <p:nvSpPr>
          <p:cNvPr id="4" name="Slide Number Placeholder 3"/>
          <p:cNvSpPr>
            <a:spLocks noGrp="1"/>
          </p:cNvSpPr>
          <p:nvPr>
            <p:ph type="sldNum" sz="quarter" idx="5"/>
          </p:nvPr>
        </p:nvSpPr>
        <p:spPr/>
        <p:txBody>
          <a:bodyPr/>
          <a:lstStyle/>
          <a:p>
            <a:fld id="{0777B830-A468-334D-B5A9-BF723E3BFF67}" type="slidenum">
              <a:rPr lang="en-CA" smtClean="0"/>
              <a:t>32</a:t>
            </a:fld>
            <a:endParaRPr lang="en-CA"/>
          </a:p>
        </p:txBody>
      </p:sp>
    </p:spTree>
    <p:extLst>
      <p:ext uri="{BB962C8B-B14F-4D97-AF65-F5344CB8AC3E}">
        <p14:creationId xmlns:p14="http://schemas.microsoft.com/office/powerpoint/2010/main" val="29729822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Caregiver needs might include: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Being Heard by Educators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Openness from educators when communicating</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FASD-Informed Educators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Educators who understand and are willing to meet the complex needs of students with FASD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Involvement in their Child’s Education</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Active involvement in their child’s education to ensure proper fit</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Resources and Accommodations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Practical resources that address their child’s complex needs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Supportive Knowledge Base</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Gaining knowledge about FASD and to develop effective supports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Support and Understanding at Home</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Develop successful parenting techniques for their child</a:t>
            </a:r>
          </a:p>
          <a:p>
            <a:r>
              <a:rPr lang="en-CA" sz="1200" b="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Possible educator responses</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Encourage parents to have a structured, consistent, predictable home environment</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Share strategies and tips that have worked for other parents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Discuss the role of rules and expectations in the classroom</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Explain how they create routines that increase compliance and self-management, both at home and school</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Consider the concerns identified by caregivers and if this is something that the school can address. Offer caregivers online and video resources that address concerns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Facilitate ongoing, open communication between home and school. This can be accomplished through weekly phone calls or using a communication book between home and school</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Encourage parents to get accurate information about FASD from libraries, hotlines, community agencies or other sources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Encourage parents to talk to other families in the community who have children with special needs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Provide parents with information regarding network organizations with support groups in the community</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Acknowledge and understand the difficult role of parents of children with special needs and support parents in this role</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Assist parents in helping children develop appropriate social networks</a:t>
            </a:r>
          </a:p>
          <a:p>
            <a:pPr marL="171450" lvl="0" indent="-171450">
              <a:buFont typeface="Arial" panose="020B0604020202020204" pitchFamily="34" charset="0"/>
              <a:buChar char="•"/>
            </a:pPr>
            <a:endParaRPr lang="en-CA" sz="1200" kern="1200" dirty="0">
              <a:solidFill>
                <a:schemeClr val="tx1"/>
              </a:solidFill>
              <a:effectLst/>
              <a:latin typeface="+mn-lt"/>
              <a:ea typeface="+mn-ea"/>
              <a:cs typeface="+mn-cs"/>
            </a:endParaRPr>
          </a:p>
          <a:p>
            <a:endParaRPr lang="en-CA" dirty="0"/>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33</a:t>
            </a:fld>
            <a:endParaRPr lang="en-CA"/>
          </a:p>
        </p:txBody>
      </p:sp>
    </p:spTree>
    <p:extLst>
      <p:ext uri="{BB962C8B-B14F-4D97-AF65-F5344CB8AC3E}">
        <p14:creationId xmlns:p14="http://schemas.microsoft.com/office/powerpoint/2010/main" val="193074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Intervention research is relatively new in the FASD field, but cognitive (self-regulation, memory, attention), academic (math, language, literacy), behavioural, social skills, and caregiver programs and supports have been promising</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By implementing interventions and/or supports we create opportunities for targeted skill growth and development, while also shifting environmental supports and expectations in order to optimize opportunity. The goal is to promote well-being and generate opportunities for meaningful success.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Remember: meaningful outcomes come from meaningful understandings. We have to understand both the needs and strengths of an individual in order to create helpful interventions. </a:t>
            </a:r>
          </a:p>
        </p:txBody>
      </p:sp>
      <p:sp>
        <p:nvSpPr>
          <p:cNvPr id="4" name="Slide Number Placeholder 3"/>
          <p:cNvSpPr>
            <a:spLocks noGrp="1"/>
          </p:cNvSpPr>
          <p:nvPr>
            <p:ph type="sldNum" sz="quarter" idx="5"/>
          </p:nvPr>
        </p:nvSpPr>
        <p:spPr/>
        <p:txBody>
          <a:bodyPr/>
          <a:lstStyle/>
          <a:p>
            <a:fld id="{0777B830-A468-334D-B5A9-BF723E3BFF67}" type="slidenum">
              <a:rPr lang="en-CA" smtClean="0"/>
              <a:t>34</a:t>
            </a:fld>
            <a:endParaRPr lang="en-CA"/>
          </a:p>
        </p:txBody>
      </p:sp>
    </p:spTree>
    <p:extLst>
      <p:ext uri="{BB962C8B-B14F-4D97-AF65-F5344CB8AC3E}">
        <p14:creationId xmlns:p14="http://schemas.microsoft.com/office/powerpoint/2010/main" val="33191427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Intervention research is relatively new in the FASD field, but cognitive (self-regulation, memory, attention), academic (math, language, literacy), behavioural, social skills, and caregiver programs and supports have been promising</a:t>
            </a:r>
          </a:p>
          <a:p>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By implementing interventions and/or supports we create opportunities for targeted skill growth and development, while also shifting environmental supports and expectations in order to optimize opportunity. </a:t>
            </a:r>
            <a:r>
              <a:rPr lang="en-CA" sz="1200" kern="1200" dirty="0">
                <a:solidFill>
                  <a:schemeClr val="tx1"/>
                </a:solidFill>
                <a:effectLst/>
                <a:latin typeface="+mn-lt"/>
                <a:ea typeface="+mn-ea"/>
                <a:cs typeface="+mn-cs"/>
              </a:rPr>
              <a:t>The goal is to promote well-being and generate opportunities for meaningful success.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Remember: meaningful outcomes come from meaningful understandings. We have to understand both the needs and strengths of an individual in order to create helpful interventions. </a:t>
            </a:r>
          </a:p>
        </p:txBody>
      </p:sp>
      <p:sp>
        <p:nvSpPr>
          <p:cNvPr id="4" name="Slide Number Placeholder 3"/>
          <p:cNvSpPr>
            <a:spLocks noGrp="1"/>
          </p:cNvSpPr>
          <p:nvPr>
            <p:ph type="sldNum" sz="quarter" idx="5"/>
          </p:nvPr>
        </p:nvSpPr>
        <p:spPr/>
        <p:txBody>
          <a:bodyPr/>
          <a:lstStyle/>
          <a:p>
            <a:fld id="{0777B830-A468-334D-B5A9-BF723E3BFF67}" type="slidenum">
              <a:rPr lang="en-CA" smtClean="0"/>
              <a:t>36</a:t>
            </a:fld>
            <a:endParaRPr lang="en-CA"/>
          </a:p>
        </p:txBody>
      </p:sp>
    </p:spTree>
    <p:extLst>
      <p:ext uri="{BB962C8B-B14F-4D97-AF65-F5344CB8AC3E}">
        <p14:creationId xmlns:p14="http://schemas.microsoft.com/office/powerpoint/2010/main" val="42569394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Four overarching principles of practice can be used as a helpful way to frame intervention approaches</a:t>
            </a:r>
          </a:p>
          <a:p>
            <a:r>
              <a:rPr lang="en-CA" sz="1200" kern="1200" dirty="0">
                <a:solidFill>
                  <a:schemeClr val="tx1"/>
                </a:solidFill>
                <a:effectLst/>
                <a:latin typeface="+mn-lt"/>
                <a:ea typeface="+mn-ea"/>
                <a:cs typeface="+mn-cs"/>
              </a:rPr>
              <a:t>1. Consistency – within a school requires: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Establishing a common understanding of FASD shared by all staff</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Using common messages and approaches to providing services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Minimizing staff turnover and building relationships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Maintaining system structure and stability</a:t>
            </a:r>
          </a:p>
          <a:p>
            <a:r>
              <a:rPr lang="en-CA" sz="1200" kern="1200" dirty="0">
                <a:solidFill>
                  <a:schemeClr val="tx1"/>
                </a:solidFill>
                <a:effectLst/>
                <a:latin typeface="+mn-lt"/>
                <a:ea typeface="+mn-ea"/>
                <a:cs typeface="+mn-cs"/>
              </a:rPr>
              <a:t>2. Collaboration – between schools and school staff requires: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Integrated response systems at all organizational levels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Organizational support for complex case management</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Intentional planning between types of services and levels of service delivery</a:t>
            </a:r>
          </a:p>
          <a:p>
            <a:r>
              <a:rPr lang="en-CA" sz="1200" kern="1200" dirty="0">
                <a:solidFill>
                  <a:schemeClr val="tx1"/>
                </a:solidFill>
                <a:effectLst/>
                <a:latin typeface="+mn-lt"/>
                <a:ea typeface="+mn-ea"/>
                <a:cs typeface="+mn-cs"/>
              </a:rPr>
              <a:t>3. Responsiveness – between school staff and an individual and their family requires: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Balance between dependence and independence </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Expectations that are unique to individual strength, needs, and culture</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Supportive and adaptive environments to facilitate skill development </a:t>
            </a:r>
          </a:p>
          <a:p>
            <a:r>
              <a:rPr lang="en-CA" sz="1200" kern="1200" dirty="0">
                <a:solidFill>
                  <a:schemeClr val="tx1"/>
                </a:solidFill>
                <a:effectLst/>
                <a:latin typeface="+mn-lt"/>
                <a:ea typeface="+mn-ea"/>
                <a:cs typeface="+mn-cs"/>
              </a:rPr>
              <a:t>4. Proactivity – by school staff requires: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Early intervention to develop positive behaviours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Consideration of individual control and success-focused trajectory</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Planning for transition periods</a:t>
            </a:r>
            <a:endParaRPr lang="en-US" dirty="0"/>
          </a:p>
        </p:txBody>
      </p:sp>
      <p:sp>
        <p:nvSpPr>
          <p:cNvPr id="4" name="Slide Number Placeholder 3"/>
          <p:cNvSpPr>
            <a:spLocks noGrp="1"/>
          </p:cNvSpPr>
          <p:nvPr>
            <p:ph type="sldNum" sz="quarter" idx="5"/>
          </p:nvPr>
        </p:nvSpPr>
        <p:spPr/>
        <p:txBody>
          <a:bodyPr/>
          <a:lstStyle/>
          <a:p>
            <a:fld id="{0777B830-A468-334D-B5A9-BF723E3BFF67}" type="slidenum">
              <a:rPr lang="en-CA" smtClean="0"/>
              <a:t>37</a:t>
            </a:fld>
            <a:endParaRPr lang="en-CA"/>
          </a:p>
        </p:txBody>
      </p:sp>
    </p:spTree>
    <p:extLst>
      <p:ext uri="{BB962C8B-B14F-4D97-AF65-F5344CB8AC3E}">
        <p14:creationId xmlns:p14="http://schemas.microsoft.com/office/powerpoint/2010/main" val="7403543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200" dirty="0">
                <a:effectLst/>
                <a:latin typeface="Times New Roman" panose="02020603050405020304" pitchFamily="18" charset="0"/>
                <a:ea typeface="Calibri" panose="020F0502020204030204" pitchFamily="34" charset="0"/>
              </a:rPr>
              <a:t>In order to implement interventions effectively, we need to shift our mindset around behaviour. </a:t>
            </a:r>
            <a:r>
              <a:rPr lang="en-CA" sz="1200" b="1" dirty="0">
                <a:effectLst/>
                <a:latin typeface="Times New Roman" panose="02020603050405020304" pitchFamily="18" charset="0"/>
                <a:ea typeface="Calibri" panose="020F0502020204030204" pitchFamily="34" charset="0"/>
              </a:rPr>
              <a:t>As educators, we know, particularly for our students with complex needs, behavior can become their primary means of communication</a:t>
            </a:r>
            <a:r>
              <a:rPr lang="en-CA" sz="1200" dirty="0">
                <a:effectLst/>
                <a:latin typeface="Times New Roman" panose="02020603050405020304" pitchFamily="18" charset="0"/>
                <a:ea typeface="Calibri" panose="020F0502020204030204" pitchFamily="34" charset="0"/>
              </a:rPr>
              <a:t>. It is important to remember all behaviour serves a purpose.</a:t>
            </a:r>
          </a:p>
          <a:p>
            <a:pPr marL="342900" lvl="0" indent="-342900">
              <a:lnSpc>
                <a:spcPct val="107000"/>
              </a:lnSpc>
              <a:buFont typeface="Symbol" pitchFamily="2" charset="2"/>
              <a:buChar char=""/>
            </a:pPr>
            <a:r>
              <a:rPr lang="en-CA" sz="1200" dirty="0">
                <a:effectLst/>
                <a:latin typeface="Times New Roman" panose="02020603050405020304" pitchFamily="18" charset="0"/>
                <a:ea typeface="Calibri" panose="020F0502020204030204" pitchFamily="34" charset="0"/>
              </a:rPr>
              <a:t>All behaviour is goal-oriented, meaning that is functional and serves a purpose.</a:t>
            </a:r>
          </a:p>
          <a:p>
            <a:pPr marL="342900" lvl="0" indent="-342900">
              <a:lnSpc>
                <a:spcPct val="107000"/>
              </a:lnSpc>
              <a:buFont typeface="Symbol" pitchFamily="2" charset="2"/>
              <a:buChar char=""/>
            </a:pPr>
            <a:r>
              <a:rPr lang="en-CA" sz="1200" dirty="0">
                <a:effectLst/>
                <a:latin typeface="Times New Roman" panose="02020603050405020304" pitchFamily="18" charset="0"/>
                <a:ea typeface="Calibri" panose="020F0502020204030204" pitchFamily="34" charset="0"/>
              </a:rPr>
              <a:t>It may be difficult to determine the “reasons” behind the challenging behaviour</a:t>
            </a:r>
          </a:p>
          <a:p>
            <a:pPr marL="342900" lvl="0" indent="-342900">
              <a:lnSpc>
                <a:spcPct val="107000"/>
              </a:lnSpc>
              <a:buFont typeface="Symbol" pitchFamily="2" charset="2"/>
              <a:buChar char=""/>
            </a:pPr>
            <a:r>
              <a:rPr lang="en-CA" sz="1200" dirty="0">
                <a:effectLst/>
                <a:latin typeface="Times New Roman" panose="02020603050405020304" pitchFamily="18" charset="0"/>
                <a:ea typeface="Calibri" panose="020F0502020204030204" pitchFamily="34" charset="0"/>
              </a:rPr>
              <a:t>Instead of focusing on the resistive behaviour, explore what the goal is, the obstructions and how to use their strengths to achieve the goal</a:t>
            </a:r>
          </a:p>
          <a:p>
            <a:pPr marL="342900" lvl="0" indent="-342900">
              <a:lnSpc>
                <a:spcPct val="107000"/>
              </a:lnSpc>
              <a:spcAft>
                <a:spcPts val="800"/>
              </a:spcAft>
              <a:buFont typeface="Symbol" pitchFamily="2" charset="2"/>
              <a:buChar char=""/>
            </a:pPr>
            <a:r>
              <a:rPr lang="en-CA" sz="1200" dirty="0">
                <a:effectLst/>
                <a:latin typeface="Times New Roman" panose="02020603050405020304" pitchFamily="18" charset="0"/>
                <a:ea typeface="Calibri" panose="020F0502020204030204" pitchFamily="34" charset="0"/>
              </a:rPr>
              <a:t>When trying to understand the behaviours, consider alternative explanations</a:t>
            </a:r>
          </a:p>
          <a:p>
            <a:pPr>
              <a:lnSpc>
                <a:spcPct val="107000"/>
              </a:lnSpc>
              <a:spcAft>
                <a:spcPts val="800"/>
              </a:spcAft>
            </a:pPr>
            <a:r>
              <a:rPr lang="en-CA" sz="1200" dirty="0">
                <a:effectLst/>
                <a:latin typeface="Times New Roman" panose="02020603050405020304" pitchFamily="18" charset="0"/>
                <a:ea typeface="Calibri" panose="020F0502020204030204" pitchFamily="34" charset="0"/>
              </a:rPr>
              <a:t>We need to shift our thinking towards a </a:t>
            </a:r>
            <a:r>
              <a:rPr lang="en-CA" sz="1200" i="1" dirty="0">
                <a:effectLst/>
                <a:latin typeface="Times New Roman" panose="02020603050405020304" pitchFamily="18" charset="0"/>
                <a:ea typeface="Calibri" panose="020F0502020204030204" pitchFamily="34" charset="0"/>
              </a:rPr>
              <a:t>brain not blame</a:t>
            </a:r>
            <a:r>
              <a:rPr lang="en-CA" sz="1200" dirty="0">
                <a:effectLst/>
                <a:latin typeface="Times New Roman" panose="02020603050405020304" pitchFamily="18" charset="0"/>
                <a:ea typeface="Calibri" panose="020F0502020204030204" pitchFamily="34" charset="0"/>
              </a:rPr>
              <a:t> mindset. </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38</a:t>
            </a:fld>
            <a:endParaRPr lang="en-CA"/>
          </a:p>
        </p:txBody>
      </p:sp>
    </p:spTree>
    <p:extLst>
      <p:ext uri="{BB962C8B-B14F-4D97-AF65-F5344CB8AC3E}">
        <p14:creationId xmlns:p14="http://schemas.microsoft.com/office/powerpoint/2010/main" val="10154046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Instead of thinking the student “just won’t” do something, question if the goal is achievable for this student. If not, set a more achievable goal.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It may seem like the student appears insensitive, but in reality, they are unable to show their feelings. We can support them by providing positive adult relationships.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It may seem like the student is being “bad” or “annoying” but in reality they are feeling frustrated or challenged. Be patient and provide support. </a:t>
            </a:r>
          </a:p>
        </p:txBody>
      </p:sp>
      <p:sp>
        <p:nvSpPr>
          <p:cNvPr id="4" name="Slide Number Placeholder 3"/>
          <p:cNvSpPr>
            <a:spLocks noGrp="1"/>
          </p:cNvSpPr>
          <p:nvPr>
            <p:ph type="sldNum" sz="quarter" idx="5"/>
          </p:nvPr>
        </p:nvSpPr>
        <p:spPr/>
        <p:txBody>
          <a:bodyPr/>
          <a:lstStyle/>
          <a:p>
            <a:fld id="{0777B830-A468-334D-B5A9-BF723E3BFF67}" type="slidenum">
              <a:rPr lang="en-CA" smtClean="0"/>
              <a:t>39</a:t>
            </a:fld>
            <a:endParaRPr lang="en-CA"/>
          </a:p>
        </p:txBody>
      </p:sp>
    </p:spTree>
    <p:extLst>
      <p:ext uri="{BB962C8B-B14F-4D97-AF65-F5344CB8AC3E}">
        <p14:creationId xmlns:p14="http://schemas.microsoft.com/office/powerpoint/2010/main" val="12605011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We need to shift how we see students with FASD from willful to identifying the behaviour you are seeing.</a:t>
            </a:r>
          </a:p>
        </p:txBody>
      </p:sp>
      <p:sp>
        <p:nvSpPr>
          <p:cNvPr id="4" name="Slide Number Placeholder 3"/>
          <p:cNvSpPr>
            <a:spLocks noGrp="1"/>
          </p:cNvSpPr>
          <p:nvPr>
            <p:ph type="sldNum" sz="quarter" idx="5"/>
          </p:nvPr>
        </p:nvSpPr>
        <p:spPr/>
        <p:txBody>
          <a:bodyPr/>
          <a:lstStyle/>
          <a:p>
            <a:fld id="{0777B830-A468-334D-B5A9-BF723E3BFF67}" type="slidenum">
              <a:rPr lang="en-CA" smtClean="0"/>
              <a:t>40</a:t>
            </a:fld>
            <a:endParaRPr lang="en-CA"/>
          </a:p>
        </p:txBody>
      </p:sp>
    </p:spTree>
    <p:extLst>
      <p:ext uri="{BB962C8B-B14F-4D97-AF65-F5344CB8AC3E}">
        <p14:creationId xmlns:p14="http://schemas.microsoft.com/office/powerpoint/2010/main" val="4154809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200" dirty="0">
                <a:effectLst/>
                <a:latin typeface="Times New Roman" panose="02020603050405020304" pitchFamily="18" charset="0"/>
                <a:ea typeface="Calibri" panose="020F0502020204030204" pitchFamily="34" charset="0"/>
              </a:rPr>
              <a:t>Then we may also see a personal shift from feelings of:</a:t>
            </a:r>
          </a:p>
          <a:p>
            <a:pPr marL="342900" lvl="0" indent="-342900">
              <a:lnSpc>
                <a:spcPct val="107000"/>
              </a:lnSpc>
              <a:buFont typeface="Symbol" pitchFamily="2" charset="2"/>
              <a:buChar char=""/>
            </a:pPr>
            <a:r>
              <a:rPr lang="en-CA" sz="1200" dirty="0">
                <a:effectLst/>
                <a:latin typeface="Times New Roman" panose="02020603050405020304" pitchFamily="18" charset="0"/>
                <a:ea typeface="Calibri" panose="020F0502020204030204" pitchFamily="34" charset="0"/>
              </a:rPr>
              <a:t>Hopelessness to feelings of hope</a:t>
            </a:r>
          </a:p>
          <a:p>
            <a:pPr marL="342900" lvl="0" indent="-342900">
              <a:lnSpc>
                <a:spcPct val="107000"/>
              </a:lnSpc>
              <a:buFont typeface="Symbol" pitchFamily="2" charset="2"/>
              <a:buChar char=""/>
            </a:pPr>
            <a:r>
              <a:rPr lang="en-CA" sz="1200" dirty="0">
                <a:effectLst/>
                <a:latin typeface="Times New Roman" panose="02020603050405020304" pitchFamily="18" charset="0"/>
                <a:ea typeface="Calibri" panose="020F0502020204030204" pitchFamily="34" charset="0"/>
              </a:rPr>
              <a:t>Feelings of fear to feelings of understanding </a:t>
            </a:r>
          </a:p>
          <a:p>
            <a:pPr marL="342900" lvl="0" indent="-342900">
              <a:lnSpc>
                <a:spcPct val="107000"/>
              </a:lnSpc>
              <a:spcAft>
                <a:spcPts val="800"/>
              </a:spcAft>
              <a:buFont typeface="Symbol" pitchFamily="2" charset="2"/>
              <a:buChar char=""/>
            </a:pPr>
            <a:r>
              <a:rPr lang="en-CA" sz="1200" dirty="0">
                <a:effectLst/>
                <a:latin typeface="Times New Roman" panose="02020603050405020304" pitchFamily="18" charset="0"/>
                <a:ea typeface="Calibri" panose="020F0502020204030204" pitchFamily="34" charset="0"/>
              </a:rPr>
              <a:t>Exhaustion to feelings energized and having new options to try</a:t>
            </a:r>
          </a:p>
          <a:p>
            <a:pPr>
              <a:lnSpc>
                <a:spcPct val="107000"/>
              </a:lnSpc>
              <a:spcAft>
                <a:spcPts val="800"/>
              </a:spcAft>
            </a:pPr>
            <a:r>
              <a:rPr lang="en-CA" sz="1200" dirty="0">
                <a:effectLst/>
                <a:latin typeface="Times New Roman" panose="02020603050405020304" pitchFamily="18" charset="0"/>
                <a:ea typeface="Calibri" panose="020F0502020204030204" pitchFamily="34" charset="0"/>
              </a:rPr>
              <a:t> </a:t>
            </a:r>
          </a:p>
          <a:p>
            <a:pPr>
              <a:lnSpc>
                <a:spcPct val="107000"/>
              </a:lnSpc>
              <a:spcAft>
                <a:spcPts val="800"/>
              </a:spcAft>
            </a:pPr>
            <a:r>
              <a:rPr lang="en-CA" sz="1200" dirty="0">
                <a:effectLst/>
                <a:latin typeface="Times New Roman" panose="02020603050405020304" pitchFamily="18" charset="0"/>
                <a:ea typeface="Calibri" panose="020F0502020204030204" pitchFamily="34" charset="0"/>
              </a:rPr>
              <a:t>Using tools like: </a:t>
            </a:r>
          </a:p>
          <a:p>
            <a:pPr marL="342900" lvl="0" indent="-342900">
              <a:lnSpc>
                <a:spcPct val="107000"/>
              </a:lnSpc>
              <a:buFont typeface="Symbol" pitchFamily="2" charset="2"/>
              <a:buChar char=""/>
            </a:pPr>
            <a:r>
              <a:rPr lang="en-CA" sz="1200" dirty="0">
                <a:effectLst/>
                <a:latin typeface="Times New Roman" panose="02020603050405020304" pitchFamily="18" charset="0"/>
                <a:ea typeface="Calibri" panose="020F0502020204030204" pitchFamily="34" charset="0"/>
              </a:rPr>
              <a:t>Reframing perceptions, defusing anger</a:t>
            </a:r>
          </a:p>
          <a:p>
            <a:pPr marL="342900" lvl="0" indent="-342900">
              <a:lnSpc>
                <a:spcPct val="107000"/>
              </a:lnSpc>
              <a:buFont typeface="Symbol" pitchFamily="2" charset="2"/>
              <a:buChar char=""/>
            </a:pPr>
            <a:r>
              <a:rPr lang="en-CA" sz="1200" dirty="0">
                <a:effectLst/>
                <a:latin typeface="Times New Roman" panose="02020603050405020304" pitchFamily="18" charset="0"/>
                <a:ea typeface="Calibri" panose="020F0502020204030204" pitchFamily="34" charset="0"/>
              </a:rPr>
              <a:t>Working with rather than working at the student</a:t>
            </a:r>
          </a:p>
          <a:p>
            <a:pPr marL="342900" lvl="0" indent="-342900">
              <a:lnSpc>
                <a:spcPct val="107000"/>
              </a:lnSpc>
              <a:buFont typeface="Symbol" pitchFamily="2" charset="2"/>
              <a:buChar char=""/>
            </a:pPr>
            <a:r>
              <a:rPr lang="en-CA" sz="1200" dirty="0">
                <a:effectLst/>
                <a:latin typeface="Times New Roman" panose="02020603050405020304" pitchFamily="18" charset="0"/>
                <a:ea typeface="Calibri" panose="020F0502020204030204" pitchFamily="34" charset="0"/>
              </a:rPr>
              <a:t>Trying differently not trying harder</a:t>
            </a:r>
          </a:p>
          <a:p>
            <a:pPr marL="342900" lvl="0" indent="-342900">
              <a:lnSpc>
                <a:spcPct val="107000"/>
              </a:lnSpc>
              <a:buFont typeface="Symbol" pitchFamily="2" charset="2"/>
              <a:buChar char=""/>
            </a:pPr>
            <a:r>
              <a:rPr lang="en-CA" sz="1200" dirty="0">
                <a:effectLst/>
                <a:latin typeface="Times New Roman" panose="02020603050405020304" pitchFamily="18" charset="0"/>
                <a:ea typeface="Calibri" panose="020F0502020204030204" pitchFamily="34" charset="0"/>
              </a:rPr>
              <a:t>Seeing and supporting strengths</a:t>
            </a:r>
          </a:p>
          <a:p>
            <a:pPr marL="342900" lvl="0" indent="-342900">
              <a:lnSpc>
                <a:spcPct val="107000"/>
              </a:lnSpc>
              <a:spcAft>
                <a:spcPts val="800"/>
              </a:spcAft>
              <a:buFont typeface="Symbol" pitchFamily="2" charset="2"/>
              <a:buChar char=""/>
            </a:pPr>
            <a:r>
              <a:rPr lang="en-CA" sz="1200" dirty="0">
                <a:effectLst/>
                <a:latin typeface="Times New Roman" panose="02020603050405020304" pitchFamily="18" charset="0"/>
                <a:ea typeface="Calibri" panose="020F0502020204030204" pitchFamily="34" charset="0"/>
              </a:rPr>
              <a:t>Networking and collaboration</a:t>
            </a:r>
          </a:p>
          <a:p>
            <a:pPr>
              <a:lnSpc>
                <a:spcPct val="107000"/>
              </a:lnSpc>
              <a:spcAft>
                <a:spcPts val="800"/>
              </a:spcAft>
            </a:pPr>
            <a:r>
              <a:rPr lang="en-CA" sz="1200" dirty="0">
                <a:effectLst/>
                <a:latin typeface="Times New Roman" panose="02020603050405020304" pitchFamily="18" charset="0"/>
                <a:ea typeface="Calibri" panose="020F0502020204030204" pitchFamily="34" charset="0"/>
              </a:rPr>
              <a:t> </a:t>
            </a:r>
          </a:p>
          <a:p>
            <a:pPr>
              <a:lnSpc>
                <a:spcPct val="107000"/>
              </a:lnSpc>
              <a:spcAft>
                <a:spcPts val="800"/>
              </a:spcAft>
            </a:pPr>
            <a:r>
              <a:rPr lang="en-CA" sz="1200" b="1" dirty="0">
                <a:effectLst/>
                <a:latin typeface="Times New Roman" panose="02020603050405020304" pitchFamily="18" charset="0"/>
                <a:ea typeface="Calibri" panose="020F0502020204030204" pitchFamily="34" charset="0"/>
              </a:rPr>
              <a:t>And we will see a professional shift from traditional approaches with traditional interventions and consequences aimed at </a:t>
            </a:r>
            <a:r>
              <a:rPr lang="en-CA" sz="1200" b="1" i="1" dirty="0">
                <a:effectLst/>
                <a:latin typeface="Times New Roman" panose="02020603050405020304" pitchFamily="18" charset="0"/>
                <a:ea typeface="Calibri" panose="020F0502020204030204" pitchFamily="34" charset="0"/>
              </a:rPr>
              <a:t>changing people</a:t>
            </a:r>
            <a:r>
              <a:rPr lang="en-CA" sz="1200" b="1" dirty="0">
                <a:effectLst/>
                <a:latin typeface="Times New Roman" panose="02020603050405020304" pitchFamily="18" charset="0"/>
                <a:ea typeface="Calibri" panose="020F0502020204030204" pitchFamily="34" charset="0"/>
              </a:rPr>
              <a:t> to ourselves being able to recognize brain differences, prevent problems, develop effective strategies, and focus on </a:t>
            </a:r>
            <a:r>
              <a:rPr lang="en-CA" sz="1200" b="1" i="1" dirty="0">
                <a:effectLst/>
                <a:latin typeface="Times New Roman" panose="02020603050405020304" pitchFamily="18" charset="0"/>
                <a:ea typeface="Calibri" panose="020F0502020204030204" pitchFamily="34" charset="0"/>
              </a:rPr>
              <a:t>changing environments</a:t>
            </a:r>
            <a:r>
              <a:rPr lang="en-CA" sz="1200" b="1" dirty="0">
                <a:effectLst/>
                <a:latin typeface="Times New Roman" panose="02020603050405020304" pitchFamily="18" charset="0"/>
                <a:ea typeface="Calibri" panose="020F0502020204030204" pitchFamily="34" charset="0"/>
              </a:rPr>
              <a:t>.</a:t>
            </a:r>
          </a:p>
          <a:p>
            <a:endParaRPr lang="en-US" dirty="0">
              <a:cs typeface="Calibri"/>
            </a:endParaRPr>
          </a:p>
        </p:txBody>
      </p:sp>
      <p:sp>
        <p:nvSpPr>
          <p:cNvPr id="4" name="Slide Number Placeholder 3"/>
          <p:cNvSpPr>
            <a:spLocks noGrp="1"/>
          </p:cNvSpPr>
          <p:nvPr>
            <p:ph type="sldNum" sz="quarter" idx="5"/>
          </p:nvPr>
        </p:nvSpPr>
        <p:spPr/>
        <p:txBody>
          <a:bodyPr/>
          <a:lstStyle/>
          <a:p>
            <a:fld id="{0777B830-A468-334D-B5A9-BF723E3BFF67}" type="slidenum">
              <a:rPr lang="en-CA" smtClean="0"/>
              <a:t>41</a:t>
            </a:fld>
            <a:endParaRPr lang="en-CA"/>
          </a:p>
        </p:txBody>
      </p:sp>
    </p:spTree>
    <p:extLst>
      <p:ext uri="{BB962C8B-B14F-4D97-AF65-F5344CB8AC3E}">
        <p14:creationId xmlns:p14="http://schemas.microsoft.com/office/powerpoint/2010/main" val="2339434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a:t>
            </a:r>
            <a:r>
              <a:rPr lang="en-CA" dirty="0" err="1"/>
              <a:t>www.teachers.ab.ca</a:t>
            </a:r>
            <a:r>
              <a:rPr lang="en-CA" dirty="0"/>
              <a:t>/</a:t>
            </a:r>
            <a:r>
              <a:rPr lang="en-CA" dirty="0" err="1"/>
              <a:t>SiteCollectionDocuments</a:t>
            </a:r>
            <a:r>
              <a:rPr lang="en-CA" dirty="0"/>
              <a:t>/ATA/For%20Members/ATA%20Locals/IM-1%202017%2003%2011x17%20Colour.pdf</a:t>
            </a:r>
          </a:p>
          <a:p>
            <a:endParaRPr lang="en-CA" dirty="0"/>
          </a:p>
          <a:p>
            <a:r>
              <a:rPr lang="en-CA" sz="1200" b="0" i="0" u="none" strike="noStrike" kern="1200" dirty="0">
                <a:solidFill>
                  <a:schemeClr val="tx1"/>
                </a:solidFill>
                <a:effectLst/>
                <a:latin typeface="+mn-lt"/>
                <a:ea typeface="+mn-ea"/>
                <a:cs typeface="+mn-cs"/>
              </a:rPr>
              <a:t>The </a:t>
            </a:r>
            <a:r>
              <a:rPr lang="en-CA" sz="1200" b="0" i="0" u="none" strike="noStrike" kern="1200" dirty="0" err="1">
                <a:solidFill>
                  <a:schemeClr val="tx1"/>
                </a:solidFill>
                <a:effectLst/>
                <a:latin typeface="+mn-lt"/>
                <a:ea typeface="+mn-ea"/>
                <a:cs typeface="+mn-cs"/>
              </a:rPr>
              <a:t>WRaP</a:t>
            </a:r>
            <a:r>
              <a:rPr lang="en-CA" sz="1200" b="0" i="0" u="none" strike="noStrike" kern="1200" dirty="0">
                <a:solidFill>
                  <a:schemeClr val="tx1"/>
                </a:solidFill>
                <a:effectLst/>
                <a:latin typeface="+mn-lt"/>
                <a:ea typeface="+mn-ea"/>
                <a:cs typeface="+mn-cs"/>
              </a:rPr>
              <a:t> 2.0 project is a five-year project, from development to implementation to exit strategy and it began February 1, 2021 and will run until everything is finalized by January 31, 2026.</a:t>
            </a:r>
          </a:p>
          <a:p>
            <a:pPr rtl="0" latinLnBrk="0"/>
            <a:r>
              <a:rPr lang="en-CA" sz="1200" b="0" i="0" u="none" strike="noStrike" kern="1200" dirty="0">
                <a:solidFill>
                  <a:schemeClr val="tx1"/>
                </a:solidFill>
                <a:effectLst/>
                <a:latin typeface="+mn-lt"/>
                <a:ea typeface="+mn-ea"/>
                <a:cs typeface="+mn-cs"/>
              </a:rPr>
              <a:t>It is province-wide and focuses on building the knowledge and capacity of educators to better support students with FASD.</a:t>
            </a:r>
          </a:p>
          <a:p>
            <a:pPr rtl="0" latinLnBrk="0"/>
            <a:endParaRPr lang="en-CA" sz="1200" b="0" i="0" u="none" strike="noStrike" kern="1200" dirty="0">
              <a:solidFill>
                <a:schemeClr val="tx1"/>
              </a:solidFill>
              <a:effectLst/>
              <a:latin typeface="+mn-lt"/>
              <a:ea typeface="+mn-ea"/>
              <a:cs typeface="+mn-cs"/>
            </a:endParaRPr>
          </a:p>
          <a:p>
            <a:pPr rtl="0" latinLnBrk="0"/>
            <a:r>
              <a:rPr lang="en-CA" sz="1200" b="0" i="0" u="none" strike="noStrike" kern="1200" dirty="0">
                <a:solidFill>
                  <a:schemeClr val="tx1"/>
                </a:solidFill>
                <a:effectLst/>
                <a:latin typeface="+mn-lt"/>
                <a:ea typeface="+mn-ea"/>
                <a:cs typeface="+mn-cs"/>
              </a:rPr>
              <a:t>The objectives of the project include: </a:t>
            </a:r>
          </a:p>
          <a:p>
            <a:pPr rtl="0" latinLnBrk="0"/>
            <a:r>
              <a:rPr lang="en-CA" sz="1200" b="0" i="0" u="none" strike="noStrike" kern="1200" dirty="0">
                <a:solidFill>
                  <a:schemeClr val="tx1"/>
                </a:solidFill>
                <a:effectLst/>
                <a:latin typeface="+mn-lt"/>
                <a:ea typeface="+mn-ea"/>
                <a:cs typeface="+mn-cs"/>
              </a:rPr>
              <a:t>•Increase the capacity of teachers and schools to meet the educational needs of children and youth (ECS :Early Childhood Services: education programs that are offered by a school authority to Grade 12) with FASD</a:t>
            </a:r>
          </a:p>
          <a:p>
            <a:pPr rtl="0" latinLnBrk="0"/>
            <a:r>
              <a:rPr lang="en-CA" sz="1200" b="0" i="0" u="none" strike="noStrike" kern="1200" dirty="0">
                <a:solidFill>
                  <a:schemeClr val="tx1"/>
                </a:solidFill>
                <a:effectLst/>
                <a:latin typeface="+mn-lt"/>
                <a:ea typeface="+mn-ea"/>
                <a:cs typeface="+mn-cs"/>
              </a:rPr>
              <a:t>•Teachers and school leaders will increase their knowledge and skills regarding how to support students with FASD by engaging in current best practices as shared by the FASD Networks through </a:t>
            </a:r>
            <a:r>
              <a:rPr lang="en-CA" sz="1200" b="1" i="0" u="none" strike="noStrike" kern="1200" dirty="0">
                <a:solidFill>
                  <a:schemeClr val="tx1"/>
                </a:solidFill>
                <a:effectLst/>
                <a:latin typeface="+mn-lt"/>
                <a:ea typeface="+mn-ea"/>
                <a:cs typeface="+mn-cs"/>
              </a:rPr>
              <a:t>FASD instructional coaches</a:t>
            </a:r>
            <a:r>
              <a:rPr lang="en-CA" sz="1200" b="0" i="0" u="none" strike="noStrike" kern="1200" dirty="0">
                <a:solidFill>
                  <a:schemeClr val="tx1"/>
                </a:solidFill>
                <a:effectLst/>
                <a:latin typeface="+mn-lt"/>
                <a:ea typeface="+mn-ea"/>
                <a:cs typeface="+mn-cs"/>
              </a:rPr>
              <a:t>.</a:t>
            </a:r>
          </a:p>
          <a:p>
            <a:r>
              <a:rPr lang="en-CA" sz="1200" b="0" i="0" u="none" strike="noStrike" kern="1200" dirty="0">
                <a:solidFill>
                  <a:schemeClr val="tx1"/>
                </a:solidFill>
                <a:effectLst/>
                <a:latin typeface="+mn-lt"/>
                <a:ea typeface="+mn-ea"/>
                <a:cs typeface="+mn-cs"/>
              </a:rPr>
              <a:t>•Schools will enhance their capacity by incorporating FASD-informed approaches into their classroom communities, as part of a continuum of supports and services.</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7B830-A468-334D-B5A9-BF723E3BFF67}"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147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As we mentioned above, each individual with FASD is unique and will have their own strengths and challenges. Students with FASD are consistently underestimated because they often struggle in areas where ability is traditionally measured, like reading, spelling, and math. Being in an environment where strengths are celebrated can transform the learning experience.</a:t>
            </a:r>
          </a:p>
          <a:p>
            <a:r>
              <a:rPr lang="en-CA" sz="1200" kern="1200" dirty="0">
                <a:solidFill>
                  <a:schemeClr val="tx1"/>
                </a:solidFill>
                <a:effectLst/>
                <a:latin typeface="+mn-lt"/>
                <a:ea typeface="+mn-ea"/>
                <a:cs typeface="+mn-cs"/>
              </a:rPr>
              <a:t> </a:t>
            </a:r>
          </a:p>
          <a:p>
            <a:r>
              <a:rPr lang="en-CA" sz="1200" b="1" kern="1200" dirty="0">
                <a:solidFill>
                  <a:schemeClr val="tx1"/>
                </a:solidFill>
                <a:effectLst/>
                <a:latin typeface="+mn-lt"/>
                <a:ea typeface="+mn-ea"/>
                <a:cs typeface="+mn-cs"/>
              </a:rPr>
              <a:t>Educators should recognize and celebrate these strengths of students with FASD and provide opportunities for learners to use and build on their strengths. </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42</a:t>
            </a:fld>
            <a:endParaRPr lang="en-CA"/>
          </a:p>
        </p:txBody>
      </p:sp>
    </p:spTree>
    <p:extLst>
      <p:ext uri="{BB962C8B-B14F-4D97-AF65-F5344CB8AC3E}">
        <p14:creationId xmlns:p14="http://schemas.microsoft.com/office/powerpoint/2010/main" val="9542772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For individuals with FASD, personal strengths may include: </a:t>
            </a:r>
          </a:p>
          <a:p>
            <a:pPr marL="171450" lvl="0" indent="-171450">
              <a:buFont typeface="Arial" panose="020B0604020202020204" pitchFamily="34" charset="0"/>
              <a:buChar char="•"/>
            </a:pPr>
            <a:r>
              <a:rPr lang="en-CA" sz="1200" i="1" kern="1200" dirty="0">
                <a:solidFill>
                  <a:schemeClr val="tx1"/>
                </a:solidFill>
                <a:effectLst/>
                <a:latin typeface="+mn-lt"/>
                <a:ea typeface="+mn-ea"/>
                <a:cs typeface="+mn-cs"/>
              </a:rPr>
              <a:t>Being helpful and keen to please​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Give them roles within the class which allow them to do this successfully​</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Phrase tasks as a request or ask for their help rather than phrasing it as a demand but ensure they have a clear understanding of their role and the task itself</a:t>
            </a:r>
          </a:p>
          <a:p>
            <a:pPr marL="1085850" lvl="2" indent="-171450">
              <a:buFont typeface="Arial" panose="020B0604020202020204" pitchFamily="34" charset="0"/>
              <a:buChar char="•"/>
            </a:pPr>
            <a:r>
              <a:rPr lang="en-CA" sz="1200" kern="1200" dirty="0">
                <a:solidFill>
                  <a:schemeClr val="tx1"/>
                </a:solidFill>
                <a:effectLst/>
                <a:latin typeface="+mn-lt"/>
                <a:ea typeface="+mn-ea"/>
                <a:cs typeface="+mn-cs"/>
              </a:rPr>
              <a:t>Sometimes individuals with FASD can appear objectionable if they’re told to do something but will comply is asked for their cooperation instead​</a:t>
            </a:r>
          </a:p>
          <a:p>
            <a:pPr marL="1085850" lvl="2" indent="-171450">
              <a:buFont typeface="Arial" panose="020B0604020202020204" pitchFamily="34" charset="0"/>
              <a:buChar char="•"/>
            </a:pPr>
            <a:r>
              <a:rPr lang="en-CA" sz="1200" kern="1200" dirty="0">
                <a:solidFill>
                  <a:schemeClr val="tx1"/>
                </a:solidFill>
                <a:effectLst/>
                <a:latin typeface="+mn-lt"/>
                <a:ea typeface="+mn-ea"/>
                <a:cs typeface="+mn-cs"/>
              </a:rPr>
              <a:t>Explain why the task is important rather than responding with “because I said so”</a:t>
            </a:r>
          </a:p>
          <a:p>
            <a:pPr marL="171450" lvl="0" indent="-171450">
              <a:buFont typeface="Arial" panose="020B0604020202020204" pitchFamily="34" charset="0"/>
              <a:buChar char="•"/>
            </a:pPr>
            <a:r>
              <a:rPr lang="en-CA" sz="1200" i="1" kern="1200" dirty="0">
                <a:solidFill>
                  <a:schemeClr val="tx1"/>
                </a:solidFill>
                <a:effectLst/>
                <a:latin typeface="+mn-lt"/>
                <a:ea typeface="+mn-ea"/>
                <a:cs typeface="+mn-cs"/>
              </a:rPr>
              <a:t>Being caring with a strong sense of justice​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They often want to help people who are upset or sad, especially if someone seems vulnerable​. Support them by: </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Discussing socially appropriate ways to show care in different situations </a:t>
            </a:r>
          </a:p>
          <a:p>
            <a:pPr marL="171450" lvl="0" indent="-171450">
              <a:buFont typeface="Arial" panose="020B0604020202020204" pitchFamily="34" charset="0"/>
              <a:buChar char="•"/>
            </a:pPr>
            <a:r>
              <a:rPr lang="en-CA" sz="1200" i="1" kern="1200" dirty="0">
                <a:solidFill>
                  <a:schemeClr val="tx1"/>
                </a:solidFill>
                <a:effectLst/>
                <a:latin typeface="+mn-lt"/>
                <a:ea typeface="+mn-ea"/>
                <a:cs typeface="+mn-cs"/>
              </a:rPr>
              <a:t>Being non-judgemental</a:t>
            </a:r>
            <a:r>
              <a:rPr lang="en-CA"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They tend not to judge, reject, or bully those who do not fit the social norm​ and often choose friends who have complex needs of their own:</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Support them in recognizing healthy friendships, strengthening them, and keeping them</a:t>
            </a:r>
          </a:p>
          <a:p>
            <a:pPr marL="171450" lvl="0" indent="-171450">
              <a:buFont typeface="Arial" panose="020B0604020202020204" pitchFamily="34" charset="0"/>
              <a:buChar char="•"/>
            </a:pPr>
            <a:r>
              <a:rPr lang="en-CA" sz="1200" i="1" kern="1200" dirty="0">
                <a:solidFill>
                  <a:schemeClr val="tx1"/>
                </a:solidFill>
                <a:effectLst/>
                <a:latin typeface="+mn-lt"/>
                <a:ea typeface="+mn-ea"/>
                <a:cs typeface="+mn-cs"/>
              </a:rPr>
              <a:t>Friendly and Outgoing​</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They may be well known across the school community for their ability to speak to anyone and everyone​</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Teach appropriate social skills, what information to share about ourselves, and what information to not​</a:t>
            </a:r>
          </a:p>
          <a:p>
            <a:pPr marL="171450" lvl="0" indent="-171450">
              <a:buFont typeface="Arial" panose="020B0604020202020204" pitchFamily="34" charset="0"/>
              <a:buChar char="•"/>
            </a:pPr>
            <a:r>
              <a:rPr lang="en-CA" sz="1200" i="1" kern="1200" dirty="0">
                <a:solidFill>
                  <a:schemeClr val="tx1"/>
                </a:solidFill>
                <a:effectLst/>
                <a:latin typeface="+mn-lt"/>
                <a:ea typeface="+mn-ea"/>
                <a:cs typeface="+mn-cs"/>
              </a:rPr>
              <a:t>Patient with and Interacts Well with Younger Children, the Elderly, and/or Animals​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Look for opportunities to work with younger children such as working with a school club or coaching a sports team​</a:t>
            </a:r>
          </a:p>
          <a:p>
            <a:pPr marL="171450" lvl="0" indent="-171450">
              <a:buFont typeface="Arial" panose="020B0604020202020204" pitchFamily="34" charset="0"/>
              <a:buChar char="•"/>
            </a:pPr>
            <a:r>
              <a:rPr lang="en-CA" sz="1200" i="1" kern="1200" dirty="0">
                <a:solidFill>
                  <a:schemeClr val="tx1"/>
                </a:solidFill>
                <a:effectLst/>
                <a:latin typeface="+mn-lt"/>
                <a:ea typeface="+mn-ea"/>
                <a:cs typeface="+mn-cs"/>
              </a:rPr>
              <a:t>Energetic​</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They may be hands-on, concrete, active learners​. Support them by: </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Provide movement-based learning tasks​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Ensure the task is simple, clearly explained, and finite</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43</a:t>
            </a:fld>
            <a:endParaRPr lang="en-CA"/>
          </a:p>
        </p:txBody>
      </p:sp>
    </p:spTree>
    <p:extLst>
      <p:ext uri="{BB962C8B-B14F-4D97-AF65-F5344CB8AC3E}">
        <p14:creationId xmlns:p14="http://schemas.microsoft.com/office/powerpoint/2010/main" val="10528145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200" dirty="0">
                <a:effectLst/>
                <a:latin typeface="Times New Roman" panose="02020603050405020304" pitchFamily="18" charset="0"/>
                <a:ea typeface="Calibri" panose="020F0502020204030204" pitchFamily="34" charset="0"/>
              </a:rPr>
              <a:t>For individuals with FASD, learning strengths may include: </a:t>
            </a:r>
          </a:p>
          <a:p>
            <a:pPr marL="342900" lvl="0" indent="-342900">
              <a:lnSpc>
                <a:spcPct val="107000"/>
              </a:lnSpc>
              <a:buFont typeface="Symbol" pitchFamily="2" charset="2"/>
              <a:buChar char=""/>
            </a:pPr>
            <a:r>
              <a:rPr lang="en-CA" sz="1200" i="1" dirty="0">
                <a:solidFill>
                  <a:srgbClr val="000000"/>
                </a:solidFill>
                <a:effectLst/>
                <a:latin typeface="Times New Roman" panose="02020603050405020304" pitchFamily="18" charset="0"/>
                <a:ea typeface="Calibri" panose="020F0502020204030204" pitchFamily="34" charset="0"/>
              </a:rPr>
              <a:t>Hands-On, Concrete Learners</a:t>
            </a:r>
            <a:r>
              <a:rPr lang="en-US" sz="1200" i="1" dirty="0">
                <a:solidFill>
                  <a:srgbClr val="000000"/>
                </a:solidFill>
                <a:effectLst/>
                <a:latin typeface="Times New Roman" panose="02020603050405020304" pitchFamily="18" charset="0"/>
                <a:ea typeface="Calibri" panose="020F0502020204030204" pitchFamily="34" charset="0"/>
              </a:rPr>
              <a:t>​</a:t>
            </a:r>
            <a:endParaRPr lang="en-CA" sz="1200" dirty="0">
              <a:effectLst/>
              <a:latin typeface="Times New Roman" panose="02020603050405020304" pitchFamily="18" charset="0"/>
              <a:ea typeface="Calibri" panose="020F0502020204030204" pitchFamily="34" charset="0"/>
            </a:endParaRPr>
          </a:p>
          <a:p>
            <a:pPr marL="457200">
              <a:lnSpc>
                <a:spcPct val="107000"/>
              </a:lnSpc>
            </a:pPr>
            <a:r>
              <a:rPr lang="en-CA" sz="1200" dirty="0">
                <a:solidFill>
                  <a:srgbClr val="000000"/>
                </a:solidFill>
                <a:effectLst/>
                <a:latin typeface="Times New Roman" panose="02020603050405020304" pitchFamily="18" charset="0"/>
                <a:ea typeface="Calibri" panose="020F0502020204030204" pitchFamily="34" charset="0"/>
              </a:rPr>
              <a:t>They learn best when they can interact with actual object or items to help their learning</a:t>
            </a:r>
            <a:r>
              <a:rPr lang="en-US" sz="1200" dirty="0">
                <a:solidFill>
                  <a:srgbClr val="000000"/>
                </a:solidFill>
                <a:effectLst/>
                <a:latin typeface="Times New Roman" panose="02020603050405020304" pitchFamily="18" charset="0"/>
                <a:ea typeface="Calibri" panose="020F0502020204030204" pitchFamily="34" charset="0"/>
              </a:rPr>
              <a:t>​</a:t>
            </a:r>
            <a:endParaRPr lang="en-CA" sz="1200" dirty="0">
              <a:effectLst/>
              <a:latin typeface="Times New Roman" panose="02020603050405020304" pitchFamily="18" charset="0"/>
              <a:ea typeface="Calibri" panose="020F0502020204030204" pitchFamily="34" charset="0"/>
            </a:endParaRPr>
          </a:p>
          <a:p>
            <a:pPr marL="742950" lvl="1" indent="-285750">
              <a:lnSpc>
                <a:spcPct val="107000"/>
              </a:lnSpc>
              <a:buFont typeface="Courier New" panose="02070309020205020404" pitchFamily="49" charset="0"/>
              <a:buChar char="o"/>
            </a:pPr>
            <a:r>
              <a:rPr lang="en-CA" sz="1200" dirty="0">
                <a:solidFill>
                  <a:srgbClr val="000000"/>
                </a:solidFill>
                <a:effectLst/>
                <a:latin typeface="Times New Roman" panose="02020603050405020304" pitchFamily="18" charset="0"/>
                <a:ea typeface="Calibri" panose="020F0502020204030204" pitchFamily="34" charset="0"/>
              </a:rPr>
              <a:t>Learners may need support to transfer learning from one context to another</a:t>
            </a:r>
            <a:r>
              <a:rPr lang="en-US" sz="1200" dirty="0">
                <a:solidFill>
                  <a:srgbClr val="000000"/>
                </a:solidFill>
                <a:effectLst/>
                <a:latin typeface="Times New Roman" panose="02020603050405020304" pitchFamily="18" charset="0"/>
                <a:ea typeface="Calibri" panose="020F0502020204030204" pitchFamily="34" charset="0"/>
              </a:rPr>
              <a:t>​</a:t>
            </a:r>
            <a:endParaRPr lang="en-CA" sz="1200" dirty="0">
              <a:effectLst/>
              <a:latin typeface="Times New Roman" panose="02020603050405020304" pitchFamily="18" charset="0"/>
              <a:ea typeface="Calibri" panose="020F0502020204030204" pitchFamily="34" charset="0"/>
            </a:endParaRPr>
          </a:p>
          <a:p>
            <a:pPr marL="342900" lvl="0" indent="-342900">
              <a:lnSpc>
                <a:spcPct val="107000"/>
              </a:lnSpc>
              <a:buFont typeface="Symbol" pitchFamily="2" charset="2"/>
              <a:buChar char=""/>
            </a:pPr>
            <a:r>
              <a:rPr lang="en-CA" sz="1200" i="1" dirty="0">
                <a:solidFill>
                  <a:srgbClr val="000000"/>
                </a:solidFill>
                <a:effectLst/>
                <a:latin typeface="Times New Roman" panose="02020603050405020304" pitchFamily="18" charset="0"/>
                <a:ea typeface="Calibri" panose="020F0502020204030204" pitchFamily="34" charset="0"/>
              </a:rPr>
              <a:t>Lateral Thinkers with Points of Insight in Certain Areas</a:t>
            </a:r>
            <a:r>
              <a:rPr lang="en-US" sz="1200" i="1" dirty="0">
                <a:solidFill>
                  <a:srgbClr val="000000"/>
                </a:solidFill>
                <a:effectLst/>
                <a:latin typeface="Times New Roman" panose="02020603050405020304" pitchFamily="18" charset="0"/>
                <a:ea typeface="Calibri" panose="020F0502020204030204" pitchFamily="34" charset="0"/>
              </a:rPr>
              <a:t>​</a:t>
            </a:r>
            <a:endParaRPr lang="en-CA" sz="1200" dirty="0">
              <a:effectLst/>
              <a:latin typeface="Times New Roman" panose="02020603050405020304" pitchFamily="18" charset="0"/>
              <a:ea typeface="Calibri" panose="020F0502020204030204" pitchFamily="34" charset="0"/>
            </a:endParaRPr>
          </a:p>
          <a:p>
            <a:pPr marL="457200">
              <a:lnSpc>
                <a:spcPct val="107000"/>
              </a:lnSpc>
            </a:pPr>
            <a:r>
              <a:rPr lang="en-CA" sz="1200" dirty="0">
                <a:solidFill>
                  <a:srgbClr val="000000"/>
                </a:solidFill>
                <a:effectLst/>
                <a:latin typeface="Times New Roman" panose="02020603050405020304" pitchFamily="18" charset="0"/>
                <a:ea typeface="Calibri" panose="020F0502020204030204" pitchFamily="34" charset="0"/>
              </a:rPr>
              <a:t>Often have creative solutions or unusual insights</a:t>
            </a:r>
            <a:r>
              <a:rPr lang="en-US" sz="1200" dirty="0">
                <a:solidFill>
                  <a:srgbClr val="000000"/>
                </a:solidFill>
                <a:effectLst/>
                <a:latin typeface="Times New Roman" panose="02020603050405020304" pitchFamily="18" charset="0"/>
                <a:ea typeface="Calibri" panose="020F0502020204030204" pitchFamily="34" charset="0"/>
              </a:rPr>
              <a:t>​. Support them by:</a:t>
            </a:r>
            <a:endParaRPr lang="en-CA" sz="1200" dirty="0">
              <a:effectLst/>
              <a:latin typeface="Times New Roman" panose="02020603050405020304" pitchFamily="18" charset="0"/>
              <a:ea typeface="Calibri" panose="020F0502020204030204" pitchFamily="34" charset="0"/>
            </a:endParaRPr>
          </a:p>
          <a:p>
            <a:pPr marL="742950" lvl="1" indent="-285750">
              <a:lnSpc>
                <a:spcPct val="107000"/>
              </a:lnSpc>
              <a:buFont typeface="Courier New" panose="02070309020205020404" pitchFamily="49" charset="0"/>
              <a:buChar char="o"/>
            </a:pPr>
            <a:r>
              <a:rPr lang="en-CA" sz="1200" dirty="0">
                <a:solidFill>
                  <a:srgbClr val="000000"/>
                </a:solidFill>
                <a:effectLst/>
                <a:latin typeface="Times New Roman" panose="02020603050405020304" pitchFamily="18" charset="0"/>
                <a:ea typeface="Calibri" panose="020F0502020204030204" pitchFamily="34" charset="0"/>
              </a:rPr>
              <a:t>Encouraging them to think about and explain their thinking (metacognitive strategies)</a:t>
            </a:r>
            <a:r>
              <a:rPr lang="en-US" sz="1200" dirty="0">
                <a:solidFill>
                  <a:srgbClr val="000000"/>
                </a:solidFill>
                <a:effectLst/>
                <a:latin typeface="Times New Roman" panose="02020603050405020304" pitchFamily="18" charset="0"/>
                <a:ea typeface="Calibri" panose="020F0502020204030204" pitchFamily="34" charset="0"/>
              </a:rPr>
              <a:t>​</a:t>
            </a:r>
            <a:endParaRPr lang="en-CA" sz="1200" dirty="0">
              <a:effectLst/>
              <a:latin typeface="Times New Roman" panose="02020603050405020304" pitchFamily="18" charset="0"/>
              <a:ea typeface="Calibri" panose="020F0502020204030204" pitchFamily="34" charset="0"/>
            </a:endParaRPr>
          </a:p>
          <a:p>
            <a:pPr marL="742950" lvl="1" indent="-285750">
              <a:lnSpc>
                <a:spcPct val="107000"/>
              </a:lnSpc>
              <a:buFont typeface="Courier New" panose="02070309020205020404" pitchFamily="49" charset="0"/>
              <a:buChar char="o"/>
            </a:pPr>
            <a:r>
              <a:rPr lang="en-CA" sz="1200" dirty="0">
                <a:solidFill>
                  <a:srgbClr val="000000"/>
                </a:solidFill>
                <a:effectLst/>
                <a:latin typeface="Times New Roman" panose="02020603050405020304" pitchFamily="18" charset="0"/>
                <a:ea typeface="Calibri" panose="020F0502020204030204" pitchFamily="34" charset="0"/>
              </a:rPr>
              <a:t>Praise their insights</a:t>
            </a:r>
            <a:r>
              <a:rPr lang="en-US" sz="1200" dirty="0">
                <a:solidFill>
                  <a:srgbClr val="000000"/>
                </a:solidFill>
                <a:effectLst/>
                <a:latin typeface="Times New Roman" panose="02020603050405020304" pitchFamily="18" charset="0"/>
                <a:ea typeface="Calibri" panose="020F0502020204030204" pitchFamily="34" charset="0"/>
              </a:rPr>
              <a:t>​</a:t>
            </a:r>
            <a:endParaRPr lang="en-CA" sz="1200" dirty="0">
              <a:effectLst/>
              <a:latin typeface="Times New Roman" panose="02020603050405020304" pitchFamily="18" charset="0"/>
              <a:ea typeface="Calibri" panose="020F0502020204030204" pitchFamily="34" charset="0"/>
            </a:endParaRPr>
          </a:p>
          <a:p>
            <a:pPr marL="342900" lvl="0" indent="-342900">
              <a:lnSpc>
                <a:spcPct val="107000"/>
              </a:lnSpc>
              <a:buFont typeface="Symbol" pitchFamily="2" charset="2"/>
              <a:buChar char=""/>
            </a:pPr>
            <a:r>
              <a:rPr lang="en-CA" sz="1200" i="1" dirty="0">
                <a:solidFill>
                  <a:srgbClr val="000000"/>
                </a:solidFill>
                <a:effectLst/>
                <a:latin typeface="Times New Roman" panose="02020603050405020304" pitchFamily="18" charset="0"/>
                <a:ea typeface="Calibri" panose="020F0502020204030204" pitchFamily="34" charset="0"/>
              </a:rPr>
              <a:t>Athletic, Sporty, Creative, or Musical</a:t>
            </a:r>
            <a:r>
              <a:rPr lang="en-US" sz="1200" i="1" dirty="0">
                <a:solidFill>
                  <a:srgbClr val="000000"/>
                </a:solidFill>
                <a:effectLst/>
                <a:latin typeface="Times New Roman" panose="02020603050405020304" pitchFamily="18" charset="0"/>
                <a:ea typeface="Calibri" panose="020F0502020204030204" pitchFamily="34" charset="0"/>
              </a:rPr>
              <a:t>​</a:t>
            </a:r>
            <a:endParaRPr lang="en-CA" sz="1200" dirty="0">
              <a:effectLst/>
              <a:latin typeface="Times New Roman" panose="02020603050405020304" pitchFamily="18" charset="0"/>
              <a:ea typeface="Calibri" panose="020F0502020204030204" pitchFamily="34" charset="0"/>
            </a:endParaRPr>
          </a:p>
          <a:p>
            <a:pPr marL="742950" lvl="1" indent="-285750">
              <a:lnSpc>
                <a:spcPct val="107000"/>
              </a:lnSpc>
              <a:buFont typeface="Courier New" panose="02070309020205020404" pitchFamily="49" charset="0"/>
              <a:buChar char="o"/>
            </a:pPr>
            <a:r>
              <a:rPr lang="en-CA" sz="1200" dirty="0">
                <a:solidFill>
                  <a:srgbClr val="000000"/>
                </a:solidFill>
                <a:effectLst/>
                <a:latin typeface="Times New Roman" panose="02020603050405020304" pitchFamily="18" charset="0"/>
                <a:ea typeface="Calibri" panose="020F0502020204030204" pitchFamily="34" charset="0"/>
              </a:rPr>
              <a:t>Build opportunities for the learner to share their skills and possibly teach others</a:t>
            </a:r>
            <a:r>
              <a:rPr lang="en-US" sz="1200" dirty="0">
                <a:solidFill>
                  <a:srgbClr val="000000"/>
                </a:solidFill>
                <a:effectLst/>
                <a:latin typeface="Times New Roman" panose="02020603050405020304" pitchFamily="18" charset="0"/>
                <a:ea typeface="Calibri" panose="020F0502020204030204" pitchFamily="34" charset="0"/>
              </a:rPr>
              <a:t>​</a:t>
            </a:r>
            <a:endParaRPr lang="en-CA" sz="1200" dirty="0">
              <a:effectLst/>
              <a:latin typeface="Times New Roman" panose="02020603050405020304" pitchFamily="18" charset="0"/>
              <a:ea typeface="Calibri" panose="020F0502020204030204" pitchFamily="34" charset="0"/>
            </a:endParaRPr>
          </a:p>
          <a:p>
            <a:pPr marL="742950" lvl="1" indent="-285750">
              <a:lnSpc>
                <a:spcPct val="107000"/>
              </a:lnSpc>
              <a:buFont typeface="Courier New" panose="02070309020205020404" pitchFamily="49" charset="0"/>
              <a:buChar char="o"/>
            </a:pPr>
            <a:r>
              <a:rPr lang="en-CA" sz="1200" dirty="0">
                <a:solidFill>
                  <a:srgbClr val="000000"/>
                </a:solidFill>
                <a:effectLst/>
                <a:latin typeface="Times New Roman" panose="02020603050405020304" pitchFamily="18" charset="0"/>
                <a:ea typeface="Calibri" panose="020F0502020204030204" pitchFamily="34" charset="0"/>
              </a:rPr>
              <a:t>Encourage social skills, body movements, creative skills and organisational skills </a:t>
            </a:r>
            <a:endParaRPr lang="en-CA" sz="1200" dirty="0">
              <a:effectLst/>
              <a:latin typeface="Times New Roman" panose="02020603050405020304" pitchFamily="18" charset="0"/>
              <a:ea typeface="Calibri" panose="020F0502020204030204" pitchFamily="34" charset="0"/>
            </a:endParaRPr>
          </a:p>
          <a:p>
            <a:pPr marL="342900" lvl="0" indent="-342900">
              <a:lnSpc>
                <a:spcPct val="107000"/>
              </a:lnSpc>
              <a:buFont typeface="Symbol" pitchFamily="2" charset="2"/>
              <a:buChar char=""/>
            </a:pPr>
            <a:r>
              <a:rPr lang="en-CA" sz="1200" i="1" dirty="0">
                <a:solidFill>
                  <a:srgbClr val="000000"/>
                </a:solidFill>
                <a:effectLst/>
                <a:latin typeface="Times New Roman" panose="02020603050405020304" pitchFamily="18" charset="0"/>
                <a:ea typeface="Calibri" panose="020F0502020204030204" pitchFamily="34" charset="0"/>
              </a:rPr>
              <a:t>Persistent, Determined, and Hard-Working</a:t>
            </a:r>
            <a:r>
              <a:rPr lang="en-US" sz="1200" i="1" dirty="0">
                <a:solidFill>
                  <a:srgbClr val="000000"/>
                </a:solidFill>
                <a:effectLst/>
                <a:latin typeface="Times New Roman" panose="02020603050405020304" pitchFamily="18" charset="0"/>
                <a:ea typeface="Calibri" panose="020F0502020204030204" pitchFamily="34" charset="0"/>
              </a:rPr>
              <a:t>​</a:t>
            </a:r>
            <a:endParaRPr lang="en-CA" sz="1200" dirty="0">
              <a:effectLst/>
              <a:latin typeface="Times New Roman" panose="02020603050405020304" pitchFamily="18" charset="0"/>
              <a:ea typeface="Calibri" panose="020F0502020204030204" pitchFamily="34" charset="0"/>
            </a:endParaRPr>
          </a:p>
          <a:p>
            <a:pPr marL="457200">
              <a:lnSpc>
                <a:spcPct val="107000"/>
              </a:lnSpc>
            </a:pPr>
            <a:r>
              <a:rPr lang="en-CA" sz="1200" dirty="0">
                <a:solidFill>
                  <a:srgbClr val="000000"/>
                </a:solidFill>
                <a:effectLst/>
                <a:latin typeface="Times New Roman" panose="02020603050405020304" pitchFamily="18" charset="0"/>
                <a:ea typeface="Calibri" panose="020F0502020204030204" pitchFamily="34" charset="0"/>
              </a:rPr>
              <a:t>Their determination to keep trying can be a positive attribute if channelled correctly</a:t>
            </a:r>
            <a:r>
              <a:rPr lang="en-US" sz="1200" dirty="0">
                <a:solidFill>
                  <a:srgbClr val="000000"/>
                </a:solidFill>
                <a:effectLst/>
                <a:latin typeface="Times New Roman" panose="02020603050405020304" pitchFamily="18" charset="0"/>
                <a:ea typeface="Calibri" panose="020F0502020204030204" pitchFamily="34" charset="0"/>
              </a:rPr>
              <a:t>. Support them by:</a:t>
            </a:r>
            <a:endParaRPr lang="en-CA" sz="1200" dirty="0">
              <a:effectLst/>
              <a:latin typeface="Times New Roman" panose="02020603050405020304" pitchFamily="18" charset="0"/>
              <a:ea typeface="Calibri" panose="020F0502020204030204" pitchFamily="34" charset="0"/>
            </a:endParaRPr>
          </a:p>
          <a:p>
            <a:pPr marL="742950" lvl="1" indent="-285750">
              <a:lnSpc>
                <a:spcPct val="107000"/>
              </a:lnSpc>
              <a:buFont typeface="Courier New" panose="02070309020205020404" pitchFamily="49" charset="0"/>
              <a:buChar char="o"/>
            </a:pPr>
            <a:r>
              <a:rPr lang="en-CA" sz="1200" dirty="0">
                <a:solidFill>
                  <a:srgbClr val="000000"/>
                </a:solidFill>
                <a:effectLst/>
                <a:latin typeface="Times New Roman" panose="02020603050405020304" pitchFamily="18" charset="0"/>
                <a:ea typeface="Calibri" panose="020F0502020204030204" pitchFamily="34" charset="0"/>
              </a:rPr>
              <a:t>Ensuring that the task is of the right level and length to be completed</a:t>
            </a:r>
            <a:r>
              <a:rPr lang="en-US" sz="1200" dirty="0">
                <a:solidFill>
                  <a:srgbClr val="000000"/>
                </a:solidFill>
                <a:effectLst/>
                <a:latin typeface="Times New Roman" panose="02020603050405020304" pitchFamily="18" charset="0"/>
                <a:ea typeface="Calibri" panose="020F0502020204030204" pitchFamily="34" charset="0"/>
              </a:rPr>
              <a:t>​</a:t>
            </a:r>
            <a:endParaRPr lang="en-CA" sz="1200" dirty="0">
              <a:effectLst/>
              <a:latin typeface="Times New Roman" panose="02020603050405020304" pitchFamily="18" charset="0"/>
              <a:ea typeface="Calibri" panose="020F0502020204030204" pitchFamily="34" charset="0"/>
            </a:endParaRPr>
          </a:p>
          <a:p>
            <a:pPr marL="742950" lvl="1" indent="-285750">
              <a:lnSpc>
                <a:spcPct val="107000"/>
              </a:lnSpc>
              <a:buFont typeface="Courier New" panose="02070309020205020404" pitchFamily="49" charset="0"/>
              <a:buChar char="o"/>
            </a:pPr>
            <a:r>
              <a:rPr lang="en-CA" sz="1200" dirty="0">
                <a:solidFill>
                  <a:srgbClr val="000000"/>
                </a:solidFill>
                <a:effectLst/>
                <a:latin typeface="Times New Roman" panose="02020603050405020304" pitchFamily="18" charset="0"/>
                <a:ea typeface="Calibri" panose="020F0502020204030204" pitchFamily="34" charset="0"/>
              </a:rPr>
              <a:t>Giving clear visual indications of time remaining</a:t>
            </a:r>
            <a:r>
              <a:rPr lang="en-US" sz="1200" dirty="0">
                <a:solidFill>
                  <a:srgbClr val="000000"/>
                </a:solidFill>
                <a:effectLst/>
                <a:latin typeface="Times New Roman" panose="02020603050405020304" pitchFamily="18" charset="0"/>
                <a:ea typeface="Calibri" panose="020F0502020204030204" pitchFamily="34" charset="0"/>
              </a:rPr>
              <a:t>​</a:t>
            </a:r>
            <a:endParaRPr lang="en-CA" sz="1200" dirty="0">
              <a:effectLst/>
              <a:latin typeface="Times New Roman" panose="02020603050405020304" pitchFamily="18" charset="0"/>
              <a:ea typeface="Calibri" panose="020F0502020204030204" pitchFamily="34" charset="0"/>
            </a:endParaRPr>
          </a:p>
          <a:p>
            <a:pPr marL="342900" lvl="0" indent="-342900">
              <a:lnSpc>
                <a:spcPct val="107000"/>
              </a:lnSpc>
              <a:buFont typeface="Symbol" pitchFamily="2" charset="2"/>
              <a:buChar char=""/>
            </a:pPr>
            <a:r>
              <a:rPr lang="en-CA" sz="1200" i="1" dirty="0">
                <a:solidFill>
                  <a:srgbClr val="000000"/>
                </a:solidFill>
                <a:effectLst/>
                <a:latin typeface="Times New Roman" panose="02020603050405020304" pitchFamily="18" charset="0"/>
                <a:ea typeface="Calibri" panose="020F0502020204030204" pitchFamily="34" charset="0"/>
              </a:rPr>
              <a:t>Strong Long Term Visual Memories</a:t>
            </a:r>
            <a:r>
              <a:rPr lang="en-US" sz="1200" i="1" dirty="0">
                <a:solidFill>
                  <a:srgbClr val="000000"/>
                </a:solidFill>
                <a:effectLst/>
                <a:latin typeface="Times New Roman" panose="02020603050405020304" pitchFamily="18" charset="0"/>
                <a:ea typeface="Calibri" panose="020F0502020204030204" pitchFamily="34" charset="0"/>
              </a:rPr>
              <a:t>​</a:t>
            </a:r>
            <a:endParaRPr lang="en-CA" sz="1200" dirty="0">
              <a:effectLst/>
              <a:latin typeface="Times New Roman" panose="02020603050405020304" pitchFamily="18" charset="0"/>
              <a:ea typeface="Calibri" panose="020F0502020204030204" pitchFamily="34" charset="0"/>
            </a:endParaRPr>
          </a:p>
          <a:p>
            <a:pPr marL="457200">
              <a:lnSpc>
                <a:spcPct val="107000"/>
              </a:lnSpc>
            </a:pPr>
            <a:r>
              <a:rPr lang="en-CA" sz="1200" dirty="0">
                <a:solidFill>
                  <a:srgbClr val="000000"/>
                </a:solidFill>
                <a:effectLst/>
                <a:latin typeface="Times New Roman" panose="02020603050405020304" pitchFamily="18" charset="0"/>
                <a:ea typeface="Calibri" panose="020F0502020204030204" pitchFamily="34" charset="0"/>
              </a:rPr>
              <a:t>People with FASD are often visual learners</a:t>
            </a:r>
            <a:r>
              <a:rPr lang="en-US" sz="1200" dirty="0">
                <a:solidFill>
                  <a:srgbClr val="000000"/>
                </a:solidFill>
                <a:effectLst/>
                <a:latin typeface="Times New Roman" panose="02020603050405020304" pitchFamily="18" charset="0"/>
                <a:ea typeface="Calibri" panose="020F0502020204030204" pitchFamily="34" charset="0"/>
              </a:rPr>
              <a:t>​. Support them by:</a:t>
            </a:r>
            <a:endParaRPr lang="en-CA" sz="1200" dirty="0">
              <a:effectLst/>
              <a:latin typeface="Times New Roman" panose="02020603050405020304" pitchFamily="18" charset="0"/>
              <a:ea typeface="Calibri" panose="020F0502020204030204" pitchFamily="34" charset="0"/>
            </a:endParaRPr>
          </a:p>
          <a:p>
            <a:pPr marL="742950" lvl="1" indent="-285750">
              <a:lnSpc>
                <a:spcPct val="107000"/>
              </a:lnSpc>
              <a:buFont typeface="Courier New" panose="02070309020205020404" pitchFamily="49" charset="0"/>
              <a:buChar char="o"/>
            </a:pPr>
            <a:r>
              <a:rPr lang="en-CA" sz="1200" dirty="0">
                <a:solidFill>
                  <a:srgbClr val="000000"/>
                </a:solidFill>
                <a:effectLst/>
                <a:latin typeface="Times New Roman" panose="02020603050405020304" pitchFamily="18" charset="0"/>
                <a:ea typeface="Calibri" panose="020F0502020204030204" pitchFamily="34" charset="0"/>
              </a:rPr>
              <a:t>Breaking tasks into visual steps</a:t>
            </a:r>
            <a:r>
              <a:rPr lang="en-US" sz="1200" dirty="0">
                <a:solidFill>
                  <a:srgbClr val="000000"/>
                </a:solidFill>
                <a:effectLst/>
                <a:latin typeface="Times New Roman" panose="02020603050405020304" pitchFamily="18" charset="0"/>
                <a:ea typeface="Calibri" panose="020F0502020204030204" pitchFamily="34" charset="0"/>
              </a:rPr>
              <a:t>​</a:t>
            </a:r>
            <a:endParaRPr lang="en-CA" sz="1200" dirty="0">
              <a:effectLst/>
              <a:latin typeface="Times New Roman" panose="02020603050405020304" pitchFamily="18" charset="0"/>
              <a:ea typeface="Calibri" panose="020F0502020204030204" pitchFamily="34" charset="0"/>
            </a:endParaRPr>
          </a:p>
          <a:p>
            <a:pPr marL="742950" lvl="1" indent="-285750">
              <a:lnSpc>
                <a:spcPct val="107000"/>
              </a:lnSpc>
              <a:spcAft>
                <a:spcPts val="800"/>
              </a:spcAft>
              <a:buFont typeface="Courier New" panose="02070309020205020404" pitchFamily="49" charset="0"/>
              <a:buChar char="o"/>
            </a:pPr>
            <a:r>
              <a:rPr lang="en-CA" sz="1200" dirty="0">
                <a:solidFill>
                  <a:srgbClr val="000000"/>
                </a:solidFill>
                <a:effectLst/>
                <a:latin typeface="Times New Roman" panose="02020603050405020304" pitchFamily="18" charset="0"/>
                <a:ea typeface="Calibri" panose="020F0502020204030204" pitchFamily="34" charset="0"/>
              </a:rPr>
              <a:t>Allowing learners to record information in a way that suits their visual learning styles</a:t>
            </a:r>
            <a:endParaRPr lang="en-CA" sz="12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777B830-A468-334D-B5A9-BF723E3BFF67}" type="slidenum">
              <a:rPr lang="en-CA" smtClean="0"/>
              <a:t>44</a:t>
            </a:fld>
            <a:endParaRPr lang="en-CA"/>
          </a:p>
        </p:txBody>
      </p:sp>
    </p:spTree>
    <p:extLst>
      <p:ext uri="{BB962C8B-B14F-4D97-AF65-F5344CB8AC3E}">
        <p14:creationId xmlns:p14="http://schemas.microsoft.com/office/powerpoint/2010/main" val="31419854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45</a:t>
            </a:fld>
            <a:endParaRPr lang="en-CA"/>
          </a:p>
        </p:txBody>
      </p:sp>
    </p:spTree>
    <p:extLst>
      <p:ext uri="{BB962C8B-B14F-4D97-AF65-F5344CB8AC3E}">
        <p14:creationId xmlns:p14="http://schemas.microsoft.com/office/powerpoint/2010/main" val="6971868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Transitions are any events that result in changes to relationships, routines, expectations or roles. Transitions occur naturally throughout our lifespan and can be small (like transitioning from one class to another) or big (like transitioning from high school into adulthood).</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Transitions are a normal part of life. Big transitions may bring up a number of different emotions, like sadness or excitement. </a:t>
            </a:r>
            <a:r>
              <a:rPr lang="en-CA" sz="1200" b="1" kern="1200" dirty="0">
                <a:solidFill>
                  <a:schemeClr val="tx1"/>
                </a:solidFill>
                <a:effectLst/>
                <a:latin typeface="+mn-lt"/>
                <a:ea typeface="+mn-ea"/>
                <a:cs typeface="+mn-cs"/>
              </a:rPr>
              <a:t>For individuals with FASD, transitions can be especially challenging.  </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46</a:t>
            </a:fld>
            <a:endParaRPr lang="en-CA"/>
          </a:p>
        </p:txBody>
      </p:sp>
    </p:spTree>
    <p:extLst>
      <p:ext uri="{BB962C8B-B14F-4D97-AF65-F5344CB8AC3E}">
        <p14:creationId xmlns:p14="http://schemas.microsoft.com/office/powerpoint/2010/main" val="17252367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As individuals with FASD age, they are presented with new developmental challenges in their lives. These may be especially challenging for individuals with FASD because of the inconsistency between the developmental abilities and chronological age of individuals with FASD and the expectations that are placed on them based on their age.  </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Individuals with FASD will have experienced many different transition periods prior to their transition from school to adulthood but different stages can bring on new and complex issues never seen or experienced before. </a:t>
            </a:r>
          </a:p>
          <a:p>
            <a:r>
              <a:rPr lang="en-CA" sz="1200" kern="1200" dirty="0">
                <a:solidFill>
                  <a:schemeClr val="tx1"/>
                </a:solidFill>
                <a:effectLst/>
                <a:latin typeface="+mn-lt"/>
                <a:ea typeface="+mn-ea"/>
                <a:cs typeface="+mn-cs"/>
              </a:rPr>
              <a:t> </a:t>
            </a:r>
          </a:p>
          <a:p>
            <a:r>
              <a:rPr lang="en-CA" sz="1200" i="1" kern="1200" dirty="0">
                <a:solidFill>
                  <a:schemeClr val="tx1"/>
                </a:solidFill>
                <a:effectLst/>
                <a:latin typeface="+mn-lt"/>
                <a:ea typeface="+mn-ea"/>
                <a:cs typeface="+mn-cs"/>
              </a:rPr>
              <a:t>Ask: What are some transition periods that you can think of? </a:t>
            </a:r>
          </a:p>
          <a:p>
            <a:pPr marL="171450" lvl="0" indent="-171450">
              <a:buFont typeface="Arial" panose="020B0604020202020204" pitchFamily="34" charset="0"/>
              <a:buChar char="•"/>
            </a:pPr>
            <a:r>
              <a:rPr lang="en-CA" sz="1200" i="1" kern="1200" dirty="0">
                <a:solidFill>
                  <a:schemeClr val="tx1"/>
                </a:solidFill>
                <a:effectLst/>
                <a:latin typeface="+mn-lt"/>
                <a:ea typeface="+mn-ea"/>
                <a:cs typeface="+mn-cs"/>
              </a:rPr>
              <a:t>Kindergarten to elementary </a:t>
            </a:r>
          </a:p>
          <a:p>
            <a:pPr marL="171450" lvl="0" indent="-171450">
              <a:buFont typeface="Arial" panose="020B0604020202020204" pitchFamily="34" charset="0"/>
              <a:buChar char="•"/>
            </a:pPr>
            <a:r>
              <a:rPr lang="en-CA" sz="1200" i="1" kern="1200" dirty="0">
                <a:solidFill>
                  <a:schemeClr val="tx1"/>
                </a:solidFill>
                <a:effectLst/>
                <a:latin typeface="+mn-lt"/>
                <a:ea typeface="+mn-ea"/>
                <a:cs typeface="+mn-cs"/>
              </a:rPr>
              <a:t>Elementary to high school</a:t>
            </a:r>
          </a:p>
          <a:p>
            <a:pPr marL="171450" lvl="0" indent="-171450">
              <a:buFont typeface="Arial" panose="020B0604020202020204" pitchFamily="34" charset="0"/>
              <a:buChar char="•"/>
            </a:pPr>
            <a:r>
              <a:rPr lang="en-CA" sz="1200" i="1" kern="1200" dirty="0">
                <a:solidFill>
                  <a:schemeClr val="tx1"/>
                </a:solidFill>
                <a:effectLst/>
                <a:latin typeface="+mn-lt"/>
                <a:ea typeface="+mn-ea"/>
                <a:cs typeface="+mn-cs"/>
              </a:rPr>
              <a:t>High school to postsecondary education (college, university) </a:t>
            </a:r>
          </a:p>
          <a:p>
            <a:pPr marL="171450" lvl="0" indent="-171450">
              <a:buFont typeface="Arial" panose="020B0604020202020204" pitchFamily="34" charset="0"/>
              <a:buChar char="•"/>
            </a:pPr>
            <a:r>
              <a:rPr lang="en-CA" sz="1200" i="1" kern="1200" dirty="0">
                <a:solidFill>
                  <a:schemeClr val="tx1"/>
                </a:solidFill>
                <a:effectLst/>
                <a:latin typeface="+mn-lt"/>
                <a:ea typeface="+mn-ea"/>
                <a:cs typeface="+mn-cs"/>
              </a:rPr>
              <a:t>Transitioning between classrooms</a:t>
            </a:r>
          </a:p>
          <a:p>
            <a:pPr marL="171450" lvl="0" indent="-171450">
              <a:buFont typeface="Arial" panose="020B0604020202020204" pitchFamily="34" charset="0"/>
              <a:buChar char="•"/>
            </a:pPr>
            <a:r>
              <a:rPr lang="en-CA" sz="1200" i="1" kern="1200" dirty="0">
                <a:solidFill>
                  <a:schemeClr val="tx1"/>
                </a:solidFill>
                <a:effectLst/>
                <a:latin typeface="+mn-lt"/>
                <a:ea typeface="+mn-ea"/>
                <a:cs typeface="+mn-cs"/>
              </a:rPr>
              <a:t>Transitioning between activities </a:t>
            </a:r>
          </a:p>
          <a:p>
            <a:pPr marL="171450" lvl="0" indent="-171450">
              <a:buFont typeface="Arial" panose="020B0604020202020204" pitchFamily="34" charset="0"/>
              <a:buChar char="•"/>
            </a:pPr>
            <a:r>
              <a:rPr lang="en-CA" sz="1200" i="1" kern="1200" dirty="0">
                <a:solidFill>
                  <a:schemeClr val="tx1"/>
                </a:solidFill>
                <a:effectLst/>
                <a:latin typeface="+mn-lt"/>
                <a:ea typeface="+mn-ea"/>
                <a:cs typeface="+mn-cs"/>
              </a:rPr>
              <a:t>Moving houses or cities</a:t>
            </a:r>
          </a:p>
          <a:p>
            <a:pPr marL="171450" lvl="0" indent="-171450">
              <a:buFont typeface="Arial" panose="020B0604020202020204" pitchFamily="34" charset="0"/>
              <a:buChar char="•"/>
            </a:pPr>
            <a:r>
              <a:rPr lang="en-CA" sz="1200" i="1" kern="1200" dirty="0">
                <a:solidFill>
                  <a:schemeClr val="tx1"/>
                </a:solidFill>
                <a:effectLst/>
                <a:latin typeface="+mn-lt"/>
                <a:ea typeface="+mn-ea"/>
                <a:cs typeface="+mn-cs"/>
              </a:rPr>
              <a:t>Having friends move away</a:t>
            </a:r>
          </a:p>
          <a:p>
            <a:pPr marL="171450" lvl="0" indent="-171450">
              <a:buFont typeface="Arial" panose="020B0604020202020204" pitchFamily="34" charset="0"/>
              <a:buChar char="•"/>
            </a:pPr>
            <a:r>
              <a:rPr lang="en-CA" sz="1200" i="1" kern="1200" dirty="0">
                <a:solidFill>
                  <a:schemeClr val="tx1"/>
                </a:solidFill>
                <a:effectLst/>
                <a:latin typeface="+mn-lt"/>
                <a:ea typeface="+mn-ea"/>
                <a:cs typeface="+mn-cs"/>
              </a:rPr>
              <a:t>Getting a new sibling</a:t>
            </a:r>
          </a:p>
          <a:p>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Transitions to adulthood are seen as particularly stressful because it often means changes to existing services and supports</a:t>
            </a:r>
            <a:r>
              <a:rPr lang="en-CA" sz="1200" kern="1200" dirty="0">
                <a:solidFill>
                  <a:schemeClr val="tx1"/>
                </a:solidFill>
                <a:effectLst/>
                <a:latin typeface="+mn-lt"/>
                <a:ea typeface="+mn-ea"/>
                <a:cs typeface="+mn-cs"/>
              </a:rPr>
              <a:t>. Many individuals with FASD become dependent on structured routines and struggle when this routine is disrupted. There is also an expectation of increased responsibilities and independence in many areas of life. However, many individuals may require ongoing support from social services, parents, and caregivers in order to manage their daily routines.</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Individuals with FASD may also struggle with transitions, particularly during the adolescent/emerging adulthood period, because of the adverse outcomes they may experience (i.e. mental health problems, difficulty with academic achievement, trouble with the law, substance use, etc.).</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47</a:t>
            </a:fld>
            <a:endParaRPr lang="en-CA"/>
          </a:p>
        </p:txBody>
      </p:sp>
    </p:spTree>
    <p:extLst>
      <p:ext uri="{BB962C8B-B14F-4D97-AF65-F5344CB8AC3E}">
        <p14:creationId xmlns:p14="http://schemas.microsoft.com/office/powerpoint/2010/main" val="40638642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http://www.kpdsb.on.ca/assets/uploads/FASD/FASDFinalReport.pdf</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77B830-A468-334D-B5A9-BF723E3BFF67}" type="slidenum">
              <a:rPr lang="en-CA" smtClean="0"/>
              <a:t>48</a:t>
            </a:fld>
            <a:endParaRPr lang="en-CA"/>
          </a:p>
        </p:txBody>
      </p:sp>
    </p:spTree>
    <p:extLst>
      <p:ext uri="{BB962C8B-B14F-4D97-AF65-F5344CB8AC3E}">
        <p14:creationId xmlns:p14="http://schemas.microsoft.com/office/powerpoint/2010/main" val="8322525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Like we talked about before, one characteristic of individual with FASD is that they are determined and persistent. This determination can be a positive attribute if channelled correctly, but it may also make transitions difficult.</a:t>
            </a:r>
          </a:p>
          <a:p>
            <a:r>
              <a:rPr lang="en-CA" sz="1200" kern="1200" dirty="0">
                <a:solidFill>
                  <a:schemeClr val="tx1"/>
                </a:solidFill>
                <a:effectLst/>
                <a:latin typeface="+mn-lt"/>
                <a:ea typeface="+mn-ea"/>
                <a:cs typeface="+mn-cs"/>
              </a:rPr>
              <a:t> </a:t>
            </a:r>
          </a:p>
          <a:p>
            <a:r>
              <a:rPr lang="en-CA" sz="1200" b="1" kern="1200" dirty="0">
                <a:solidFill>
                  <a:schemeClr val="tx1"/>
                </a:solidFill>
                <a:effectLst/>
                <a:latin typeface="+mn-lt"/>
                <a:ea typeface="+mn-ea"/>
                <a:cs typeface="+mn-cs"/>
              </a:rPr>
              <a:t>This characteristic means individuals with FASD often have trouble switching gears, stopping an activity, or transitioning into a new one. </a:t>
            </a:r>
            <a:r>
              <a:rPr lang="en-CA" sz="1200" kern="1200" dirty="0">
                <a:solidFill>
                  <a:schemeClr val="tx1"/>
                </a:solidFill>
                <a:effectLst/>
                <a:latin typeface="+mn-lt"/>
                <a:ea typeface="+mn-ea"/>
                <a:cs typeface="+mn-cs"/>
              </a:rPr>
              <a:t>They may react strongly to changes in settings, programs, and/or personnel. </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Strategies to address determination and preservation include:</a:t>
            </a:r>
          </a:p>
          <a:p>
            <a:pPr marL="171450" lvl="0" indent="-171450" fontAlgn="base">
              <a:buFont typeface="Arial" panose="020B0604020202020204" pitchFamily="34" charset="0"/>
              <a:buChar char="•"/>
            </a:pPr>
            <a:r>
              <a:rPr lang="en-CA" sz="1200" kern="1200" dirty="0">
                <a:solidFill>
                  <a:schemeClr val="tx1"/>
                </a:solidFill>
                <a:effectLst/>
                <a:latin typeface="+mn-lt"/>
                <a:ea typeface="+mn-ea"/>
                <a:cs typeface="+mn-cs"/>
              </a:rPr>
              <a:t>Provide a lot of notice before a change​</a:t>
            </a:r>
          </a:p>
          <a:p>
            <a:pPr marL="171450" lvl="0" indent="-171450" fontAlgn="base">
              <a:buFont typeface="Arial" panose="020B0604020202020204" pitchFamily="34" charset="0"/>
              <a:buChar char="•"/>
            </a:pPr>
            <a:r>
              <a:rPr lang="en-CA" sz="1200" kern="1200" dirty="0">
                <a:solidFill>
                  <a:schemeClr val="tx1"/>
                </a:solidFill>
                <a:effectLst/>
                <a:latin typeface="+mn-lt"/>
                <a:ea typeface="+mn-ea"/>
                <a:cs typeface="+mn-cs"/>
              </a:rPr>
              <a:t>Give reminders that a change will occur​</a:t>
            </a:r>
          </a:p>
          <a:p>
            <a:pPr marL="171450" lvl="0" indent="-171450" fontAlgn="base">
              <a:buFont typeface="Arial" panose="020B0604020202020204" pitchFamily="34" charset="0"/>
              <a:buChar char="•"/>
            </a:pPr>
            <a:r>
              <a:rPr lang="en-CA" sz="1200" kern="1200" dirty="0">
                <a:solidFill>
                  <a:schemeClr val="tx1"/>
                </a:solidFill>
                <a:effectLst/>
                <a:latin typeface="+mn-lt"/>
                <a:ea typeface="+mn-ea"/>
                <a:cs typeface="+mn-cs"/>
              </a:rPr>
              <a:t>Give clear visual indications of time remaining to aid transition​</a:t>
            </a:r>
          </a:p>
          <a:p>
            <a:pPr marL="171450" lvl="0" indent="-171450" fontAlgn="base">
              <a:buFont typeface="Arial" panose="020B0604020202020204" pitchFamily="34" charset="0"/>
              <a:buChar char="•"/>
            </a:pPr>
            <a:r>
              <a:rPr lang="en-CA" sz="1200" kern="1200" dirty="0">
                <a:solidFill>
                  <a:schemeClr val="tx1"/>
                </a:solidFill>
                <a:effectLst/>
                <a:latin typeface="+mn-lt"/>
                <a:ea typeface="+mn-ea"/>
                <a:cs typeface="+mn-cs"/>
              </a:rPr>
              <a:t>Recognize that change may cause a student anxiety, frustration, fear and be understanding of these emotions</a:t>
            </a:r>
          </a:p>
          <a:p>
            <a:pPr marL="171450" lvl="0" indent="-171450" fontAlgn="base">
              <a:buFont typeface="Arial" panose="020B0604020202020204" pitchFamily="34" charset="0"/>
              <a:buChar char="•"/>
            </a:pPr>
            <a:r>
              <a:rPr lang="en-CA" sz="1200" kern="1200" dirty="0">
                <a:solidFill>
                  <a:schemeClr val="tx1"/>
                </a:solidFill>
                <a:effectLst/>
                <a:latin typeface="+mn-lt"/>
                <a:ea typeface="+mn-ea"/>
                <a:cs typeface="+mn-cs"/>
              </a:rPr>
              <a:t>Ensure the task is of the right level and length to be completed</a:t>
            </a:r>
          </a:p>
          <a:p>
            <a:pPr marL="171450" lvl="0" indent="-171450" fontAlgn="base">
              <a:buFont typeface="Arial" panose="020B0604020202020204" pitchFamily="34" charset="0"/>
              <a:buChar char="•"/>
            </a:pPr>
            <a:r>
              <a:rPr lang="en-CA" sz="1200" kern="1200" dirty="0">
                <a:solidFill>
                  <a:schemeClr val="tx1"/>
                </a:solidFill>
                <a:effectLst/>
                <a:latin typeface="+mn-lt"/>
                <a:ea typeface="+mn-ea"/>
                <a:cs typeface="+mn-cs"/>
              </a:rPr>
              <a:t>Encourage support throughout periods of change (i.e. friends, family, mentors, coaches)</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49</a:t>
            </a:fld>
            <a:endParaRPr lang="en-CA"/>
          </a:p>
        </p:txBody>
      </p:sp>
    </p:spTree>
    <p:extLst>
      <p:ext uri="{BB962C8B-B14F-4D97-AF65-F5344CB8AC3E}">
        <p14:creationId xmlns:p14="http://schemas.microsoft.com/office/powerpoint/2010/main" val="5869822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Here are some challenges that individuals with FASD may face across the lifespan, the services they may need access to, and the best practices for support during this time period. </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50</a:t>
            </a:fld>
            <a:endParaRPr lang="en-CA"/>
          </a:p>
        </p:txBody>
      </p:sp>
    </p:spTree>
    <p:extLst>
      <p:ext uri="{BB962C8B-B14F-4D97-AF65-F5344CB8AC3E}">
        <p14:creationId xmlns:p14="http://schemas.microsoft.com/office/powerpoint/2010/main" val="17814164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Here are some challenges that individuals with FASD may face across the lifespan, the services they may need access to, and the best practices for support during this time period. </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51</a:t>
            </a:fld>
            <a:endParaRPr lang="en-CA"/>
          </a:p>
        </p:txBody>
      </p:sp>
    </p:spTree>
    <p:extLst>
      <p:ext uri="{BB962C8B-B14F-4D97-AF65-F5344CB8AC3E}">
        <p14:creationId xmlns:p14="http://schemas.microsoft.com/office/powerpoint/2010/main" val="2634131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6</a:t>
            </a:fld>
            <a:endParaRPr lang="en-CA"/>
          </a:p>
        </p:txBody>
      </p:sp>
    </p:spTree>
    <p:extLst>
      <p:ext uri="{BB962C8B-B14F-4D97-AF65-F5344CB8AC3E}">
        <p14:creationId xmlns:p14="http://schemas.microsoft.com/office/powerpoint/2010/main" val="8352216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52</a:t>
            </a:fld>
            <a:endParaRPr lang="en-CA"/>
          </a:p>
        </p:txBody>
      </p:sp>
    </p:spTree>
    <p:extLst>
      <p:ext uri="{BB962C8B-B14F-4D97-AF65-F5344CB8AC3E}">
        <p14:creationId xmlns:p14="http://schemas.microsoft.com/office/powerpoint/2010/main" val="27589442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When asked about barriers and challenges at transition points, the most common answer caregivers of individuals with FASD gave was challenges with education: 31% of respondents indicated they had difficulty with transition points in schools, limited awareness among teaching staff, or limited access to educational supports.</a:t>
            </a:r>
          </a:p>
        </p:txBody>
      </p:sp>
      <p:sp>
        <p:nvSpPr>
          <p:cNvPr id="4" name="Slide Number Placeholder 3"/>
          <p:cNvSpPr>
            <a:spLocks noGrp="1"/>
          </p:cNvSpPr>
          <p:nvPr>
            <p:ph type="sldNum" sz="quarter" idx="5"/>
          </p:nvPr>
        </p:nvSpPr>
        <p:spPr/>
        <p:txBody>
          <a:bodyPr/>
          <a:lstStyle/>
          <a:p>
            <a:fld id="{0777B830-A468-334D-B5A9-BF723E3BFF67}" type="slidenum">
              <a:rPr lang="en-CA" smtClean="0"/>
              <a:t>53</a:t>
            </a:fld>
            <a:endParaRPr lang="en-CA"/>
          </a:p>
        </p:txBody>
      </p:sp>
    </p:spTree>
    <p:extLst>
      <p:ext uri="{BB962C8B-B14F-4D97-AF65-F5344CB8AC3E}">
        <p14:creationId xmlns:p14="http://schemas.microsoft.com/office/powerpoint/2010/main" val="11947503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77B830-A468-334D-B5A9-BF723E3BFF67}" type="slidenum">
              <a:rPr lang="en-CA" smtClean="0"/>
              <a:t>54</a:t>
            </a:fld>
            <a:endParaRPr lang="en-CA"/>
          </a:p>
        </p:txBody>
      </p:sp>
    </p:spTree>
    <p:extLst>
      <p:ext uri="{BB962C8B-B14F-4D97-AF65-F5344CB8AC3E}">
        <p14:creationId xmlns:p14="http://schemas.microsoft.com/office/powerpoint/2010/main" val="7948997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There are several key elements that you should consider to support students through school transition periods. These include: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Preparing Students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Collaboration</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IPPs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Transition Planning (which we will discuss in depth in the next session) </a:t>
            </a:r>
          </a:p>
          <a:p>
            <a:pPr lvl="0"/>
            <a:endParaRPr lang="en-US" dirty="0">
              <a:solidFill>
                <a:srgbClr val="000000"/>
              </a:solidFill>
              <a:cs typeface="Calibri"/>
            </a:endParaRPr>
          </a:p>
        </p:txBody>
      </p:sp>
      <p:sp>
        <p:nvSpPr>
          <p:cNvPr id="4" name="Slide Number Placeholder 3"/>
          <p:cNvSpPr>
            <a:spLocks noGrp="1"/>
          </p:cNvSpPr>
          <p:nvPr>
            <p:ph type="sldNum" sz="quarter" idx="5"/>
          </p:nvPr>
        </p:nvSpPr>
        <p:spPr/>
        <p:txBody>
          <a:bodyPr/>
          <a:lstStyle/>
          <a:p>
            <a:fld id="{0777B830-A468-334D-B5A9-BF723E3BFF67}" type="slidenum">
              <a:rPr lang="en-CA" smtClean="0"/>
              <a:t>55</a:t>
            </a:fld>
            <a:endParaRPr lang="en-CA"/>
          </a:p>
        </p:txBody>
      </p:sp>
    </p:spTree>
    <p:extLst>
      <p:ext uri="{BB962C8B-B14F-4D97-AF65-F5344CB8AC3E}">
        <p14:creationId xmlns:p14="http://schemas.microsoft.com/office/powerpoint/2010/main" val="40373593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Transitions become more frequent, and potentially more difficult, as the grades increase. </a:t>
            </a:r>
            <a:r>
              <a:rPr lang="en-CA" sz="1200" b="1" kern="1200" dirty="0">
                <a:solidFill>
                  <a:schemeClr val="tx1"/>
                </a:solidFill>
                <a:effectLst/>
                <a:latin typeface="+mn-lt"/>
                <a:ea typeface="+mn-ea"/>
                <a:cs typeface="+mn-cs"/>
              </a:rPr>
              <a:t>Warning students about transition periods ahead of time and preparing them for what they can expect can help</a:t>
            </a:r>
            <a:r>
              <a:rPr lang="en-CA" sz="1200" kern="1200" dirty="0">
                <a:solidFill>
                  <a:schemeClr val="tx1"/>
                </a:solidFill>
                <a:effectLst/>
                <a:latin typeface="+mn-lt"/>
                <a:ea typeface="+mn-ea"/>
                <a:cs typeface="+mn-cs"/>
              </a:rPr>
              <a:t>. There are 4 tips you can use to prepare students for transitions:</a:t>
            </a:r>
          </a:p>
          <a:p>
            <a:pPr marL="171450" lvl="0" indent="-171450" fontAlgn="base">
              <a:buFont typeface="Arial" panose="020B0604020202020204" pitchFamily="34" charset="0"/>
              <a:buChar char="•"/>
            </a:pPr>
            <a:r>
              <a:rPr lang="en-CA" sz="1200" i="1" kern="1200" dirty="0">
                <a:solidFill>
                  <a:schemeClr val="tx1"/>
                </a:solidFill>
                <a:effectLst/>
                <a:latin typeface="+mn-lt"/>
                <a:ea typeface="+mn-ea"/>
                <a:cs typeface="+mn-cs"/>
              </a:rPr>
              <a:t>Forewarn (or Frontload)</a:t>
            </a:r>
            <a:endParaRPr lang="en-CA" sz="1200" kern="1200" dirty="0">
              <a:solidFill>
                <a:schemeClr val="tx1"/>
              </a:solidFill>
              <a:effectLst/>
              <a:latin typeface="+mn-lt"/>
              <a:ea typeface="+mn-ea"/>
              <a:cs typeface="+mn-cs"/>
            </a:endParaRPr>
          </a:p>
          <a:p>
            <a:pPr marL="628650" lvl="1" indent="-171450" fontAlgn="base">
              <a:buFont typeface="Arial" panose="020B0604020202020204" pitchFamily="34" charset="0"/>
              <a:buChar char="•"/>
            </a:pPr>
            <a:r>
              <a:rPr lang="en-CA" sz="1200" kern="1200" dirty="0">
                <a:solidFill>
                  <a:schemeClr val="tx1"/>
                </a:solidFill>
                <a:effectLst/>
                <a:latin typeface="+mn-lt"/>
                <a:ea typeface="+mn-ea"/>
                <a:cs typeface="+mn-cs"/>
              </a:rPr>
              <a:t>Provide lots of notice before a change</a:t>
            </a:r>
          </a:p>
          <a:p>
            <a:pPr marL="628650" lvl="1" indent="-171450" fontAlgn="base">
              <a:buFont typeface="Arial" panose="020B0604020202020204" pitchFamily="34" charset="0"/>
              <a:buChar char="•"/>
            </a:pPr>
            <a:r>
              <a:rPr lang="en-CA" sz="1200" kern="1200" dirty="0">
                <a:solidFill>
                  <a:schemeClr val="tx1"/>
                </a:solidFill>
                <a:effectLst/>
                <a:latin typeface="+mn-lt"/>
                <a:ea typeface="+mn-ea"/>
                <a:cs typeface="+mn-cs"/>
              </a:rPr>
              <a:t>Give clear visual indications of time remaining </a:t>
            </a:r>
          </a:p>
          <a:p>
            <a:pPr marL="171450" lvl="0" indent="-171450" fontAlgn="base">
              <a:buFont typeface="Arial" panose="020B0604020202020204" pitchFamily="34" charset="0"/>
              <a:buChar char="•"/>
            </a:pPr>
            <a:r>
              <a:rPr lang="en-CA" sz="1200" i="1" kern="1200" dirty="0">
                <a:solidFill>
                  <a:schemeClr val="tx1"/>
                </a:solidFill>
                <a:effectLst/>
                <a:latin typeface="+mn-lt"/>
                <a:ea typeface="+mn-ea"/>
                <a:cs typeface="+mn-cs"/>
              </a:rPr>
              <a:t>Anticipate </a:t>
            </a:r>
            <a:endParaRPr lang="en-CA" sz="1200" kern="1200" dirty="0">
              <a:solidFill>
                <a:schemeClr val="tx1"/>
              </a:solidFill>
              <a:effectLst/>
              <a:latin typeface="+mn-lt"/>
              <a:ea typeface="+mn-ea"/>
              <a:cs typeface="+mn-cs"/>
            </a:endParaRPr>
          </a:p>
          <a:p>
            <a:pPr marL="628650" lvl="1" indent="-171450" fontAlgn="base">
              <a:buFont typeface="Arial" panose="020B0604020202020204" pitchFamily="34" charset="0"/>
              <a:buChar char="•"/>
            </a:pPr>
            <a:r>
              <a:rPr lang="en-CA" sz="1200" kern="1200" dirty="0">
                <a:solidFill>
                  <a:schemeClr val="tx1"/>
                </a:solidFill>
                <a:effectLst/>
                <a:latin typeface="+mn-lt"/>
                <a:ea typeface="+mn-ea"/>
                <a:cs typeface="+mn-cs"/>
              </a:rPr>
              <a:t>Restate the change </a:t>
            </a:r>
          </a:p>
          <a:p>
            <a:pPr marL="628650" lvl="1" indent="-171450" fontAlgn="base">
              <a:buFont typeface="Arial" panose="020B0604020202020204" pitchFamily="34" charset="0"/>
              <a:buChar char="•"/>
            </a:pPr>
            <a:r>
              <a:rPr lang="en-CA" sz="1200" kern="1200" dirty="0">
                <a:solidFill>
                  <a:schemeClr val="tx1"/>
                </a:solidFill>
                <a:effectLst/>
                <a:latin typeface="+mn-lt"/>
                <a:ea typeface="+mn-ea"/>
                <a:cs typeface="+mn-cs"/>
              </a:rPr>
              <a:t>Expect and plan for resistance </a:t>
            </a:r>
          </a:p>
          <a:p>
            <a:pPr marL="628650" lvl="1" indent="-171450" fontAlgn="base">
              <a:buFont typeface="Arial" panose="020B0604020202020204" pitchFamily="34" charset="0"/>
              <a:buChar char="•"/>
            </a:pPr>
            <a:r>
              <a:rPr lang="en-CA" sz="1200" kern="1200" dirty="0">
                <a:solidFill>
                  <a:schemeClr val="tx1"/>
                </a:solidFill>
                <a:effectLst/>
                <a:latin typeface="+mn-lt"/>
                <a:ea typeface="+mn-ea"/>
                <a:cs typeface="+mn-cs"/>
              </a:rPr>
              <a:t>Wait a few minutes </a:t>
            </a:r>
          </a:p>
          <a:p>
            <a:pPr marL="628650" lvl="1" indent="-171450" fontAlgn="base">
              <a:buFont typeface="Arial" panose="020B0604020202020204" pitchFamily="34" charset="0"/>
              <a:buChar char="•"/>
            </a:pPr>
            <a:r>
              <a:rPr lang="en-CA" sz="1200" kern="1200" dirty="0">
                <a:solidFill>
                  <a:schemeClr val="tx1"/>
                </a:solidFill>
                <a:effectLst/>
                <a:latin typeface="+mn-lt"/>
                <a:ea typeface="+mn-ea"/>
                <a:cs typeface="+mn-cs"/>
              </a:rPr>
              <a:t>Be understanding if an individual is upset about the change</a:t>
            </a:r>
          </a:p>
          <a:p>
            <a:pPr marL="171450" lvl="0" indent="-171450" fontAlgn="base">
              <a:buFont typeface="Arial" panose="020B0604020202020204" pitchFamily="34" charset="0"/>
              <a:buChar char="•"/>
            </a:pPr>
            <a:r>
              <a:rPr lang="en-CA" sz="1200" i="1" kern="1200" dirty="0">
                <a:solidFill>
                  <a:schemeClr val="tx1"/>
                </a:solidFill>
                <a:effectLst/>
                <a:latin typeface="+mn-lt"/>
                <a:ea typeface="+mn-ea"/>
                <a:cs typeface="+mn-cs"/>
              </a:rPr>
              <a:t>State </a:t>
            </a:r>
            <a:endParaRPr lang="en-CA" sz="1200" kern="1200" dirty="0">
              <a:solidFill>
                <a:schemeClr val="tx1"/>
              </a:solidFill>
              <a:effectLst/>
              <a:latin typeface="+mn-lt"/>
              <a:ea typeface="+mn-ea"/>
              <a:cs typeface="+mn-cs"/>
            </a:endParaRPr>
          </a:p>
          <a:p>
            <a:pPr marL="628650" lvl="1" indent="-171450" fontAlgn="base">
              <a:buFont typeface="Arial" panose="020B0604020202020204" pitchFamily="34" charset="0"/>
              <a:buChar char="•"/>
            </a:pPr>
            <a:r>
              <a:rPr lang="en-CA" sz="1200" kern="1200" dirty="0">
                <a:solidFill>
                  <a:schemeClr val="tx1"/>
                </a:solidFill>
                <a:effectLst/>
                <a:latin typeface="+mn-lt"/>
                <a:ea typeface="+mn-ea"/>
                <a:cs typeface="+mn-cs"/>
              </a:rPr>
              <a:t>Tell the student exactly what action is required next </a:t>
            </a:r>
          </a:p>
          <a:p>
            <a:pPr marL="628650" lvl="1" indent="-171450" fontAlgn="base">
              <a:buFont typeface="Arial" panose="020B0604020202020204" pitchFamily="34" charset="0"/>
              <a:buChar char="•"/>
            </a:pPr>
            <a:r>
              <a:rPr lang="en-CA" sz="1200" kern="1200" dirty="0">
                <a:solidFill>
                  <a:schemeClr val="tx1"/>
                </a:solidFill>
                <a:effectLst/>
                <a:latin typeface="+mn-lt"/>
                <a:ea typeface="+mn-ea"/>
                <a:cs typeface="+mn-cs"/>
              </a:rPr>
              <a:t>Use visual cues </a:t>
            </a:r>
          </a:p>
          <a:p>
            <a:pPr marL="171450" lvl="0" indent="-171450" fontAlgn="base">
              <a:buFont typeface="Arial" panose="020B0604020202020204" pitchFamily="34" charset="0"/>
              <a:buChar char="•"/>
            </a:pPr>
            <a:r>
              <a:rPr lang="en-CA" sz="1200" i="1" kern="1200" dirty="0">
                <a:solidFill>
                  <a:schemeClr val="tx1"/>
                </a:solidFill>
                <a:effectLst/>
                <a:latin typeface="+mn-lt"/>
                <a:ea typeface="+mn-ea"/>
                <a:cs typeface="+mn-cs"/>
              </a:rPr>
              <a:t>Act </a:t>
            </a:r>
            <a:endParaRPr lang="en-CA" sz="1200" kern="1200" dirty="0">
              <a:solidFill>
                <a:schemeClr val="tx1"/>
              </a:solidFill>
              <a:effectLst/>
              <a:latin typeface="+mn-lt"/>
              <a:ea typeface="+mn-ea"/>
              <a:cs typeface="+mn-cs"/>
            </a:endParaRPr>
          </a:p>
          <a:p>
            <a:pPr lvl="1" fontAlgn="base"/>
            <a:r>
              <a:rPr lang="en-CA" sz="1200" kern="1200" dirty="0">
                <a:solidFill>
                  <a:schemeClr val="tx1"/>
                </a:solidFill>
                <a:effectLst/>
                <a:latin typeface="+mn-lt"/>
                <a:ea typeface="+mn-ea"/>
                <a:cs typeface="+mn-cs"/>
              </a:rPr>
              <a:t>State the immediate action </a:t>
            </a:r>
          </a:p>
          <a:p>
            <a:pPr lvl="1" fontAlgn="base"/>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Examples of possible transitions in school and how to support them: </a:t>
            </a:r>
          </a:p>
          <a:p>
            <a:pPr marL="171450" lvl="0" indent="-171450">
              <a:buFont typeface="Arial" panose="020B0604020202020204" pitchFamily="34" charset="0"/>
              <a:buChar char="•"/>
            </a:pPr>
            <a:r>
              <a:rPr lang="en-CA" sz="1200" b="1" kern="1200" dirty="0">
                <a:solidFill>
                  <a:schemeClr val="tx1"/>
                </a:solidFill>
                <a:effectLst/>
                <a:latin typeface="+mn-lt"/>
                <a:ea typeface="+mn-ea"/>
                <a:cs typeface="+mn-cs"/>
              </a:rPr>
              <a:t>Transitioning to and from recess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Prepare them for the change</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Build a schedule and routine for recess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Prepare activities for recess if needed (kindergarten)</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Think of recess as a body break for the child</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Give them plenty of time and reminders so they know when the change will happen (</a:t>
            </a:r>
            <a:r>
              <a:rPr lang="en-CA" sz="1200" kern="1200" dirty="0" err="1">
                <a:solidFill>
                  <a:schemeClr val="tx1"/>
                </a:solidFill>
                <a:effectLst/>
                <a:latin typeface="+mn-lt"/>
                <a:ea typeface="+mn-ea"/>
                <a:cs typeface="+mn-cs"/>
              </a:rPr>
              <a:t>i.e</a:t>
            </a:r>
            <a:r>
              <a:rPr lang="en-CA" sz="1200" kern="1200" dirty="0">
                <a:solidFill>
                  <a:schemeClr val="tx1"/>
                </a:solidFill>
                <a:effectLst/>
                <a:latin typeface="+mn-lt"/>
                <a:ea typeface="+mn-ea"/>
                <a:cs typeface="+mn-cs"/>
              </a:rPr>
              <a:t> set alarms, give two-minute, five-minute, 10-minute warnings)</a:t>
            </a:r>
          </a:p>
          <a:p>
            <a:pPr marL="171450" lvl="0" indent="-171450">
              <a:buFont typeface="Arial" panose="020B0604020202020204" pitchFamily="34" charset="0"/>
              <a:buChar char="•"/>
            </a:pPr>
            <a:r>
              <a:rPr lang="en-CA" sz="1200" b="1" kern="1200" dirty="0">
                <a:solidFill>
                  <a:schemeClr val="tx1"/>
                </a:solidFill>
                <a:effectLst/>
                <a:latin typeface="+mn-lt"/>
                <a:ea typeface="+mn-ea"/>
                <a:cs typeface="+mn-cs"/>
              </a:rPr>
              <a:t>Changing classrooms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Give plenty of warning</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Create a visual schedule they can refer to</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Have a buddy take them from class to class consistently </a:t>
            </a:r>
          </a:p>
          <a:p>
            <a:pPr marL="171450" lvl="0" indent="-171450">
              <a:buFont typeface="Arial" panose="020B0604020202020204" pitchFamily="34" charset="0"/>
              <a:buChar char="•"/>
            </a:pPr>
            <a:r>
              <a:rPr lang="en-CA" sz="1200" b="1" kern="1200" dirty="0">
                <a:solidFill>
                  <a:schemeClr val="tx1"/>
                </a:solidFill>
                <a:effectLst/>
                <a:latin typeface="+mn-lt"/>
                <a:ea typeface="+mn-ea"/>
                <a:cs typeface="+mn-cs"/>
              </a:rPr>
              <a:t>New teachers every year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Meet the teacher in advance a few times to build a relationship</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Get acquainted with the new classroom</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Ensure the teacher is aware of the individual’s disability and how best to support</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Constant communication between the teacher and home</a:t>
            </a:r>
          </a:p>
          <a:p>
            <a:pPr marL="1085850" lvl="2" indent="-171450">
              <a:buFont typeface="Arial" panose="020B0604020202020204" pitchFamily="34" charset="0"/>
              <a:buChar char="•"/>
            </a:pPr>
            <a:r>
              <a:rPr lang="en-CA" sz="1200" kern="1200" dirty="0">
                <a:solidFill>
                  <a:schemeClr val="tx1"/>
                </a:solidFill>
                <a:effectLst/>
                <a:latin typeface="+mn-lt"/>
                <a:ea typeface="+mn-ea"/>
                <a:cs typeface="+mn-cs"/>
              </a:rPr>
              <a:t>Through a communication binder between teacher and home</a:t>
            </a:r>
          </a:p>
          <a:p>
            <a:pPr marL="1085850" lvl="2" indent="-171450">
              <a:buFont typeface="Arial" panose="020B0604020202020204" pitchFamily="34" charset="0"/>
              <a:buChar char="•"/>
            </a:pPr>
            <a:r>
              <a:rPr lang="en-CA" sz="1200" kern="1200" dirty="0">
                <a:solidFill>
                  <a:schemeClr val="tx1"/>
                </a:solidFill>
                <a:effectLst/>
                <a:latin typeface="+mn-lt"/>
                <a:ea typeface="+mn-ea"/>
                <a:cs typeface="+mn-cs"/>
              </a:rPr>
              <a:t>What is reasonable and manageable for each partnership will vary depending on the school and the family</a:t>
            </a:r>
          </a:p>
          <a:p>
            <a:pPr marL="171450" lvl="0" indent="-171450">
              <a:buFont typeface="Arial" panose="020B0604020202020204" pitchFamily="34" charset="0"/>
              <a:buChar char="•"/>
            </a:pPr>
            <a:r>
              <a:rPr lang="en-CA" sz="1200" b="1" kern="1200" dirty="0">
                <a:solidFill>
                  <a:schemeClr val="tx1"/>
                </a:solidFill>
                <a:effectLst/>
                <a:latin typeface="+mn-lt"/>
                <a:ea typeface="+mn-ea"/>
                <a:cs typeface="+mn-cs"/>
              </a:rPr>
              <a:t>Riding the bus: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Familiarize them with the bus driver</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Families/caregivers may go with the child a few times to get them used to it</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Practice on city buses, school buses, and field trips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Have a plan if something is left on the bus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Have reminders for bus times (i.e. alarms) </a:t>
            </a:r>
          </a:p>
          <a:p>
            <a:pPr marL="171450" lvl="0" indent="-171450">
              <a:buFont typeface="Arial" panose="020B0604020202020204" pitchFamily="34" charset="0"/>
              <a:buChar char="•"/>
            </a:pPr>
            <a:r>
              <a:rPr lang="en-CA" sz="1200" b="1" kern="1200" dirty="0">
                <a:solidFill>
                  <a:schemeClr val="tx1"/>
                </a:solidFill>
                <a:effectLst/>
                <a:latin typeface="+mn-lt"/>
                <a:ea typeface="+mn-ea"/>
                <a:cs typeface="+mn-cs"/>
              </a:rPr>
              <a:t>Transitioning to high school (usual challenges being lack of supports, increase of expectations, and less supervision):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Prepare for transition</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Talk about the changes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Take them to the new school ahead of time</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Allow them to meet teachers and see classrooms ahead of time</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Structure learning so all classes are in the same spot year round</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Connect them with a mentor (a friend)</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Help develop social cues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Create structure</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Build a relationship with the teacher and staff</a:t>
            </a:r>
          </a:p>
          <a:p>
            <a:pPr marL="171450" lvl="0" indent="-171450">
              <a:buFont typeface="Arial" panose="020B0604020202020204" pitchFamily="34" charset="0"/>
              <a:buChar char="•"/>
            </a:pPr>
            <a:r>
              <a:rPr lang="en-CA" sz="1200" b="1" kern="1200" dirty="0">
                <a:solidFill>
                  <a:schemeClr val="tx1"/>
                </a:solidFill>
                <a:effectLst/>
                <a:latin typeface="+mn-lt"/>
                <a:ea typeface="+mn-ea"/>
                <a:cs typeface="+mn-cs"/>
              </a:rPr>
              <a:t>Leaving High School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Talk about future plans way in advance of the actual transition</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Make goals that are specific, step by step, and include the voices of the student</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Take steps towards achieving goals (i.e. build skills for employment or post-secondary)</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Prepare them for big events that are upcoming (i.e. graduations) </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56</a:t>
            </a:fld>
            <a:endParaRPr lang="en-CA"/>
          </a:p>
        </p:txBody>
      </p:sp>
    </p:spTree>
    <p:extLst>
      <p:ext uri="{BB962C8B-B14F-4D97-AF65-F5344CB8AC3E}">
        <p14:creationId xmlns:p14="http://schemas.microsoft.com/office/powerpoint/2010/main" val="37712826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Every student benefits when educators and caregivers regularly communicate, work toward a common goal, and regularly review strategy effectiveness together.</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Students recently diagnosed with FASD or those who are not diagnosed must have the two most important people in the lives (their caregiver and their educator) working together and recognizing their needs will change with development</a:t>
            </a:r>
          </a:p>
          <a:p>
            <a:r>
              <a:rPr lang="en-CA" sz="1200" kern="1200" dirty="0">
                <a:solidFill>
                  <a:schemeClr val="tx1"/>
                </a:solidFill>
                <a:effectLst/>
                <a:latin typeface="+mn-lt"/>
                <a:ea typeface="+mn-ea"/>
                <a:cs typeface="+mn-cs"/>
              </a:rPr>
              <a:t>Educator/caregiver collaboration requires: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 FASD-Informed Educators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 Caregiver involvement in education</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 Resources and accommodations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 Supportive knowledge base and continuous learning</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 Support and understanding at home and at school</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58</a:t>
            </a:fld>
            <a:endParaRPr lang="en-CA"/>
          </a:p>
        </p:txBody>
      </p:sp>
    </p:spTree>
    <p:extLst>
      <p:ext uri="{BB962C8B-B14F-4D97-AF65-F5344CB8AC3E}">
        <p14:creationId xmlns:p14="http://schemas.microsoft.com/office/powerpoint/2010/main" val="24222087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77B830-A468-334D-B5A9-BF723E3BFF67}" type="slidenum">
              <a:rPr lang="en-CA" smtClean="0"/>
              <a:t>59</a:t>
            </a:fld>
            <a:endParaRPr lang="en-CA"/>
          </a:p>
        </p:txBody>
      </p:sp>
    </p:spTree>
    <p:extLst>
      <p:ext uri="{BB962C8B-B14F-4D97-AF65-F5344CB8AC3E}">
        <p14:creationId xmlns:p14="http://schemas.microsoft.com/office/powerpoint/2010/main" val="16948286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The student may be connected with a number of professionals on their support team. </a:t>
            </a:r>
            <a:r>
              <a:rPr lang="en-CA" sz="1200" b="1" kern="1200" dirty="0">
                <a:solidFill>
                  <a:schemeClr val="tx1"/>
                </a:solidFill>
                <a:effectLst/>
                <a:latin typeface="+mn-lt"/>
                <a:ea typeface="+mn-ea"/>
                <a:cs typeface="+mn-cs"/>
              </a:rPr>
              <a:t>FASD networks often have transition coordinators to support transitions, and teachers may be asked to work with these teams.</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A support team may be made up of a teacher, social worker, caregiver, tutor, coach, educational assistant, FASD support person, respite provider, summer camp leader, older siblings, family members etc. </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The Alberta FASD Service Network is one of the strongest in the country. Reach out to service providers in your area and ask for resources and supports if you need it.   </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60</a:t>
            </a:fld>
            <a:endParaRPr lang="en-CA"/>
          </a:p>
        </p:txBody>
      </p:sp>
    </p:spTree>
    <p:extLst>
      <p:ext uri="{BB962C8B-B14F-4D97-AF65-F5344CB8AC3E}">
        <p14:creationId xmlns:p14="http://schemas.microsoft.com/office/powerpoint/2010/main" val="40592633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The development of an Individualized Program Plan (IPP) can help prepare students for transition periods</a:t>
            </a:r>
            <a:r>
              <a:rPr lang="en-CA" sz="1200" kern="1200" dirty="0">
                <a:solidFill>
                  <a:schemeClr val="tx1"/>
                </a:solidFill>
                <a:effectLst/>
                <a:latin typeface="+mn-lt"/>
                <a:ea typeface="+mn-ea"/>
                <a:cs typeface="+mn-cs"/>
              </a:rPr>
              <a:t>. An IPP is also known as an Individualized Education Plan (IEP), Instructional Support Plan (ISP), Positive Behaviour Support Plan (BSP/PBSP). There are helpful because it ensures transition planning can be built into the IPP. For example: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Identify student needs by exploring questions like “What skills and behaviours will this student need in future environments?”, “What is the student good at?” What areas does the student need help in?”</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Setting goals and objectives: </a:t>
            </a:r>
          </a:p>
          <a:p>
            <a:pPr marL="628650" lvl="1" indent="-171450">
              <a:buFont typeface="Arial" panose="020B0604020202020204" pitchFamily="34" charset="0"/>
              <a:buChar char="•"/>
            </a:pPr>
            <a:r>
              <a:rPr lang="en-CA" sz="1200" i="1" kern="1200" dirty="0">
                <a:solidFill>
                  <a:schemeClr val="tx1"/>
                </a:solidFill>
                <a:effectLst/>
                <a:latin typeface="+mn-lt"/>
                <a:ea typeface="+mn-ea"/>
                <a:cs typeface="+mn-cs"/>
              </a:rPr>
              <a:t>Kindergarten: skills needed for successful transition from Kindergarten to Grade 1 might form the basis of a young student’s long-term goals. </a:t>
            </a:r>
          </a:p>
          <a:p>
            <a:pPr marL="628650" lvl="1" indent="-171450">
              <a:buFont typeface="Arial" panose="020B0604020202020204" pitchFamily="34" charset="0"/>
              <a:buChar char="•"/>
            </a:pPr>
            <a:r>
              <a:rPr lang="en-CA" sz="1200" i="1" kern="1200" dirty="0">
                <a:solidFill>
                  <a:schemeClr val="tx1"/>
                </a:solidFill>
                <a:effectLst/>
                <a:latin typeface="+mn-lt"/>
                <a:ea typeface="+mn-ea"/>
                <a:cs typeface="+mn-cs"/>
              </a:rPr>
              <a:t>Middle School: Aspects of career exploration or work experience might be incorporated in goals for students in middle school</a:t>
            </a:r>
          </a:p>
          <a:p>
            <a:pPr marL="628650" lvl="1" indent="-171450">
              <a:buFont typeface="Arial" panose="020B0604020202020204" pitchFamily="34" charset="0"/>
              <a:buChar char="•"/>
            </a:pPr>
            <a:r>
              <a:rPr lang="en-CA" sz="1200" i="1" kern="1200" dirty="0">
                <a:solidFill>
                  <a:schemeClr val="tx1"/>
                </a:solidFill>
                <a:effectLst/>
                <a:latin typeface="+mn-lt"/>
                <a:ea typeface="+mn-ea"/>
                <a:cs typeface="+mn-cs"/>
              </a:rPr>
              <a:t>High School: and developing self-advocacy skills might be a goal for a student in senior grades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Identifying supports students will need to be successful in future environments can be reflected in the accommodations section.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Transition planning can be summarized in a separate section of the IPP, which identifies changes that are upcoming, and the learning team’s plans for helping the student successfully make these changes.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u="sng"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u="sng"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u="sng" dirty="0">
                <a:hlinkClick r:id="rId3"/>
              </a:rPr>
              <a:t>https://education.alberta.ca/media/384992/indidivualized-program-planning-2006.pdf</a:t>
            </a:r>
            <a:endParaRPr lang="en-CA" dirty="0"/>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61</a:t>
            </a:fld>
            <a:endParaRPr lang="en-CA"/>
          </a:p>
        </p:txBody>
      </p:sp>
    </p:spTree>
    <p:extLst>
      <p:ext uri="{BB962C8B-B14F-4D97-AF65-F5344CB8AC3E}">
        <p14:creationId xmlns:p14="http://schemas.microsoft.com/office/powerpoint/2010/main" val="11530790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77B830-A468-334D-B5A9-BF723E3BFF67}" type="slidenum">
              <a:rPr lang="en-CA" smtClean="0"/>
              <a:t>62</a:t>
            </a:fld>
            <a:endParaRPr lang="en-CA"/>
          </a:p>
        </p:txBody>
      </p:sp>
    </p:spTree>
    <p:extLst>
      <p:ext uri="{BB962C8B-B14F-4D97-AF65-F5344CB8AC3E}">
        <p14:creationId xmlns:p14="http://schemas.microsoft.com/office/powerpoint/2010/main" val="2109545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a:pPr>
            <a:r>
              <a:rPr lang="en-US" dirty="0"/>
              <a:t>Overview of FASD</a:t>
            </a:r>
          </a:p>
          <a:p>
            <a:pPr marL="514350" indent="-514350">
              <a:buAutoNum type="arabicPeriod"/>
            </a:pPr>
            <a:r>
              <a:rPr lang="en-US" dirty="0">
                <a:cs typeface="Calibri"/>
              </a:rPr>
              <a:t>Building Inclusive Schools</a:t>
            </a:r>
          </a:p>
          <a:p>
            <a:pPr marL="514350" indent="-514350">
              <a:buAutoNum type="arabicPeriod"/>
            </a:pPr>
            <a:r>
              <a:rPr lang="en-US" dirty="0"/>
              <a:t>Implementing Interventions</a:t>
            </a:r>
            <a:endParaRPr lang="en-US" dirty="0">
              <a:cs typeface="Calibri"/>
            </a:endParaRPr>
          </a:p>
          <a:p>
            <a:pPr marL="514350" indent="-514350">
              <a:buFont typeface="+mj-lt"/>
              <a:buAutoNum type="arabicPeriod"/>
            </a:pPr>
            <a:r>
              <a:rPr lang="en-US" dirty="0"/>
              <a:t>Transitions</a:t>
            </a:r>
            <a:endParaRPr lang="en-US" dirty="0">
              <a:cs typeface="Calibri"/>
            </a:endParaRPr>
          </a:p>
          <a:p>
            <a:pPr marL="514350" indent="-514350">
              <a:buFont typeface="+mj-lt"/>
              <a:buAutoNum type="arabicPeriod"/>
            </a:pPr>
            <a:r>
              <a:rPr lang="en-US" dirty="0"/>
              <a:t>Supporting Transitions</a:t>
            </a:r>
            <a:endParaRPr lang="en-US" dirty="0">
              <a:cs typeface="Calibri"/>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dirty="0"/>
              <a:t>Understanding Your Role</a:t>
            </a:r>
            <a:endParaRPr lang="en-US" dirty="0">
              <a:cs typeface="Calibri"/>
            </a:endParaRPr>
          </a:p>
          <a:p>
            <a:pPr marL="514350" indent="-514350">
              <a:buFont typeface="+mj-lt"/>
              <a:buAutoNum type="arabicPeriod"/>
            </a:pPr>
            <a:r>
              <a:rPr lang="en-US" dirty="0"/>
              <a:t>Transition Planning</a:t>
            </a:r>
            <a:endParaRPr lang="en-US" dirty="0">
              <a:cs typeface="Calibri"/>
            </a:endParaRPr>
          </a:p>
          <a:p>
            <a:pPr marL="514350" indent="-514350">
              <a:buFont typeface="+mj-lt"/>
              <a:buAutoNum type="arabicPeriod"/>
            </a:pPr>
            <a:r>
              <a:rPr lang="en-US" dirty="0"/>
              <a:t>Examples</a:t>
            </a:r>
            <a:endParaRPr lang="en-US" dirty="0">
              <a:cs typeface="Calibri"/>
            </a:endParaRP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7</a:t>
            </a:fld>
            <a:endParaRPr lang="en-CA"/>
          </a:p>
        </p:txBody>
      </p:sp>
    </p:spTree>
    <p:extLst>
      <p:ext uri="{BB962C8B-B14F-4D97-AF65-F5344CB8AC3E}">
        <p14:creationId xmlns:p14="http://schemas.microsoft.com/office/powerpoint/2010/main" val="7181836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Individuals with FASD require a committed circle of support. This means that the young person needs to have individuals in their life who are available to offer support on a regular basis. </a:t>
            </a:r>
          </a:p>
          <a:p>
            <a:r>
              <a:rPr lang="en-CA" sz="1200" kern="1200" dirty="0">
                <a:solidFill>
                  <a:schemeClr val="tx1"/>
                </a:solidFill>
                <a:effectLst/>
                <a:latin typeface="+mn-lt"/>
                <a:ea typeface="+mn-ea"/>
                <a:cs typeface="+mn-cs"/>
              </a:rPr>
              <a:t> </a:t>
            </a:r>
          </a:p>
          <a:p>
            <a:r>
              <a:rPr lang="en-CA" sz="1200" b="1" kern="1200" dirty="0">
                <a:solidFill>
                  <a:schemeClr val="tx1"/>
                </a:solidFill>
                <a:effectLst/>
                <a:latin typeface="+mn-lt"/>
                <a:ea typeface="+mn-ea"/>
                <a:cs typeface="+mn-cs"/>
              </a:rPr>
              <a:t>The role of the school could be different depending on each students support system.  </a:t>
            </a:r>
            <a:r>
              <a:rPr lang="en-CA" sz="1200" kern="1200" dirty="0">
                <a:solidFill>
                  <a:schemeClr val="tx1"/>
                </a:solidFill>
                <a:effectLst/>
                <a:latin typeface="+mn-lt"/>
                <a:ea typeface="+mn-ea"/>
                <a:cs typeface="+mn-cs"/>
              </a:rPr>
              <a:t>If the support team includes a Transition Coordinator, then the school can be an active participant to support the process.  If the parent is leading this process, then the school may want to identify a school person to provide more assistance to the process.  And if no one has actively stepped forward to lead the process, then the school may be in a position to provide this support. </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To participate in the transition planning process you must: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Determine your availability (i.e. how daily, once a week, biweekly, monthly meetings)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Determine how you want to be contacted (face to face, phone)</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Determine what support you can provide? (Information?)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Is your commitment realistic? </a:t>
            </a:r>
          </a:p>
        </p:txBody>
      </p:sp>
      <p:sp>
        <p:nvSpPr>
          <p:cNvPr id="4" name="Slide Number Placeholder 3"/>
          <p:cNvSpPr>
            <a:spLocks noGrp="1"/>
          </p:cNvSpPr>
          <p:nvPr>
            <p:ph type="sldNum" sz="quarter" idx="5"/>
          </p:nvPr>
        </p:nvSpPr>
        <p:spPr/>
        <p:txBody>
          <a:bodyPr/>
          <a:lstStyle/>
          <a:p>
            <a:fld id="{0777B830-A468-334D-B5A9-BF723E3BFF67}" type="slidenum">
              <a:rPr lang="en-CA" smtClean="0"/>
              <a:t>63</a:t>
            </a:fld>
            <a:endParaRPr lang="en-CA"/>
          </a:p>
        </p:txBody>
      </p:sp>
    </p:spTree>
    <p:extLst>
      <p:ext uri="{BB962C8B-B14F-4D97-AF65-F5344CB8AC3E}">
        <p14:creationId xmlns:p14="http://schemas.microsoft.com/office/powerpoint/2010/main" val="39805850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Caregivers are essential to the transition process</a:t>
            </a:r>
            <a:r>
              <a:rPr lang="en-CA" sz="1200" kern="1200" dirty="0">
                <a:solidFill>
                  <a:schemeClr val="tx1"/>
                </a:solidFill>
                <a:effectLst/>
                <a:latin typeface="+mn-lt"/>
                <a:ea typeface="+mn-ea"/>
                <a:cs typeface="+mn-cs"/>
              </a:rPr>
              <a:t>. You can support caregivers by: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Sharing strategies and tips that have worked for other caregivers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Discussing the role of rules and expectations and outline expectations for each party</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Discussing the role of the transition plan and emphasizing its importance in helping plan for the future</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Explaining how the team can create routines that improve success and behaviours both at home and at school</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Encouraging parents to talk to other families in the community who have children with FASD or other special needs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Assisting parents in helping children develop appropriate social networks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Never assuming. Always ask caregivers for clarification before proceeding</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Providing clear communication pathways and keep caregivers updates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Where available, connecting families to local FASD supports as needed and forwarding resources and information about FASD as you receive it, as caregivers may not be aware of available services. </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64</a:t>
            </a:fld>
            <a:endParaRPr lang="en-CA"/>
          </a:p>
        </p:txBody>
      </p:sp>
    </p:spTree>
    <p:extLst>
      <p:ext uri="{BB962C8B-B14F-4D97-AF65-F5344CB8AC3E}">
        <p14:creationId xmlns:p14="http://schemas.microsoft.com/office/powerpoint/2010/main" val="28119128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Some students with FASD can do the academic work, but some can find it very challenging. </a:t>
            </a:r>
            <a:r>
              <a:rPr lang="en-CA" sz="1200" b="1" kern="1200" dirty="0">
                <a:solidFill>
                  <a:schemeClr val="tx1"/>
                </a:solidFill>
                <a:effectLst/>
                <a:latin typeface="+mn-lt"/>
                <a:ea typeface="+mn-ea"/>
                <a:cs typeface="+mn-cs"/>
              </a:rPr>
              <a:t>The school and caregivers need to determine when the student is not performing academically, at which point they could be switched to a more life skills, vocational program.</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Support students through their transitions to adulthood by: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Starting to plan for the transition process early (i.e. Grade 9 or before if possible)</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Continually discussing careers and helping students explore opportunities for post-secondary employment, apprenticeships, education and other community-based services.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Helping find grants and funding</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Examples: disability-related supports, financial support from post-secondary institutions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Helping students find supports and services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i.e. </a:t>
            </a:r>
            <a:r>
              <a:rPr lang="en-CA" sz="1200" kern="1200" dirty="0" err="1">
                <a:solidFill>
                  <a:schemeClr val="tx1"/>
                </a:solidFill>
                <a:effectLst/>
                <a:latin typeface="+mn-lt"/>
                <a:ea typeface="+mn-ea"/>
                <a:cs typeface="+mn-cs"/>
              </a:rPr>
              <a:t>transvocational</a:t>
            </a:r>
            <a:r>
              <a:rPr lang="en-CA" sz="1200" kern="1200" dirty="0">
                <a:solidFill>
                  <a:schemeClr val="tx1"/>
                </a:solidFill>
                <a:effectLst/>
                <a:latin typeface="+mn-lt"/>
                <a:ea typeface="+mn-ea"/>
                <a:cs typeface="+mn-cs"/>
              </a:rPr>
              <a:t> programs that prepare individuals with developmental disabilities to get employment, supports for students in post-secondary settings </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i.e. connecting students to a local FASD service network if available</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Supporting students to apply for post-secondary services or programs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Ensuring students have the necessary documentation from their schools to receive appropriate support in post-secondary settings. </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Informing students and caregivers about deadlines well in advance and continually remind students</a:t>
            </a:r>
          </a:p>
          <a:p>
            <a:pPr marL="1085850" lvl="2" indent="-171450">
              <a:buFont typeface="Arial" panose="020B0604020202020204" pitchFamily="34" charset="0"/>
              <a:buChar char="•"/>
            </a:pPr>
            <a:r>
              <a:rPr lang="en-CA" sz="1200" kern="1200" dirty="0">
                <a:solidFill>
                  <a:schemeClr val="tx1"/>
                </a:solidFill>
                <a:effectLst/>
                <a:latin typeface="+mn-lt"/>
                <a:ea typeface="+mn-ea"/>
                <a:cs typeface="+mn-cs"/>
              </a:rPr>
              <a:t>Create a plan to support students to meet all deadlines </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Consider the questions you need to ask to help the student explore and prepare for post-secondary education. You may ask questions like: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How will this program meet the student’s learning and career needs and goals?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What supports and accommodations do they provide?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Are there any costs and fees?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How are parents and family members involved?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What are the admission criteria? </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65</a:t>
            </a:fld>
            <a:endParaRPr lang="en-CA"/>
          </a:p>
        </p:txBody>
      </p:sp>
    </p:spTree>
    <p:extLst>
      <p:ext uri="{BB962C8B-B14F-4D97-AF65-F5344CB8AC3E}">
        <p14:creationId xmlns:p14="http://schemas.microsoft.com/office/powerpoint/2010/main" val="14032300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77B830-A468-334D-B5A9-BF723E3BFF67}" type="slidenum">
              <a:rPr lang="en-CA" smtClean="0"/>
              <a:t>66</a:t>
            </a:fld>
            <a:endParaRPr lang="en-CA"/>
          </a:p>
        </p:txBody>
      </p:sp>
    </p:spTree>
    <p:extLst>
      <p:ext uri="{BB962C8B-B14F-4D97-AF65-F5344CB8AC3E}">
        <p14:creationId xmlns:p14="http://schemas.microsoft.com/office/powerpoint/2010/main" val="10112261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Transition planning is a process of </a:t>
            </a:r>
            <a:r>
              <a:rPr lang="en-CA" sz="1200" i="1" kern="1200" dirty="0">
                <a:solidFill>
                  <a:schemeClr val="tx1"/>
                </a:solidFill>
                <a:effectLst/>
                <a:latin typeface="+mn-lt"/>
                <a:ea typeface="+mn-ea"/>
                <a:cs typeface="+mn-cs"/>
              </a:rPr>
              <a:t>preparing</a:t>
            </a:r>
            <a:r>
              <a:rPr lang="en-CA" sz="1200" kern="1200" dirty="0">
                <a:solidFill>
                  <a:schemeClr val="tx1"/>
                </a:solidFill>
                <a:effectLst/>
                <a:latin typeface="+mn-lt"/>
                <a:ea typeface="+mn-ea"/>
                <a:cs typeface="+mn-cs"/>
              </a:rPr>
              <a:t> for the move from one phase of life to another.</a:t>
            </a:r>
          </a:p>
          <a:p>
            <a:r>
              <a:rPr lang="en-CA" sz="1200" b="1" kern="1200" dirty="0">
                <a:solidFill>
                  <a:schemeClr val="tx1"/>
                </a:solidFill>
                <a:effectLst/>
                <a:latin typeface="+mn-lt"/>
                <a:ea typeface="+mn-ea"/>
                <a:cs typeface="+mn-cs"/>
              </a:rPr>
              <a:t>Transition planning is designed to assist youth and families during the transition to adulthood by providing information, service referrals, and planning for the future</a:t>
            </a:r>
            <a:r>
              <a:rPr lang="en-CA" sz="1200" kern="1200" dirty="0">
                <a:solidFill>
                  <a:schemeClr val="tx1"/>
                </a:solidFill>
                <a:effectLst/>
                <a:latin typeface="+mn-lt"/>
                <a:ea typeface="+mn-ea"/>
                <a:cs typeface="+mn-cs"/>
              </a:rPr>
              <a:t>. Transition planning can help to alleviate some of the challenges and behaviours that arise surrounding transition periods. </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The transition plan should address several critical areas. The transition plan should: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Reflect the youth’s vision and goals for the future; focus on the proactive shift from child to adult services;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Identify and build upon the youth’s strengths and natural support systems;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Promote the youth’s greatest level of independence possible and their inclusion within their community;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Promote self-determination;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Identify and address the youth’s and their family’s individual needs during the transition period; and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Prepare for necessary services and supports to be in place when the youth turns 18 </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67</a:t>
            </a:fld>
            <a:endParaRPr lang="en-CA"/>
          </a:p>
        </p:txBody>
      </p:sp>
    </p:spTree>
    <p:extLst>
      <p:ext uri="{BB962C8B-B14F-4D97-AF65-F5344CB8AC3E}">
        <p14:creationId xmlns:p14="http://schemas.microsoft.com/office/powerpoint/2010/main" val="13252802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Challenges in transition planning for someone with FASD may include:</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Difficulties discussing conceptual topics (i.e. future plans)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Current supports may not be able to continue to provide the same level of support (i.e. aging parents, grandparents, loss of access to child/adolescent services and supports)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If there are good supports in place, some areas of need may not previously have been identified or considered. Future plans may need to be modified or reconsidered.</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Youth may not be at the developmental age to be thinking about planning for adulthood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Geographical areas may not have the appropriate supports to help students with transition planning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Some students may not have a dedicated team member who can coordinate and implement the transition plan, so the responsibility falls on caregivers   </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68</a:t>
            </a:fld>
            <a:endParaRPr lang="en-CA"/>
          </a:p>
        </p:txBody>
      </p:sp>
    </p:spTree>
    <p:extLst>
      <p:ext uri="{BB962C8B-B14F-4D97-AF65-F5344CB8AC3E}">
        <p14:creationId xmlns:p14="http://schemas.microsoft.com/office/powerpoint/2010/main" val="21401825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There is no “one way” to prepare a successful transition plan for someone with FASD. </a:t>
            </a:r>
            <a:r>
              <a:rPr lang="en-CA" sz="1200" b="1" kern="1200" dirty="0">
                <a:solidFill>
                  <a:schemeClr val="tx1"/>
                </a:solidFill>
                <a:effectLst/>
                <a:latin typeface="+mn-lt"/>
                <a:ea typeface="+mn-ea"/>
                <a:cs typeface="+mn-cs"/>
              </a:rPr>
              <a:t>The main characteristics of successful transition planning is that it has 1) </a:t>
            </a:r>
            <a:r>
              <a:rPr lang="en-CA" sz="1200" b="1" i="1" kern="1200" dirty="0">
                <a:solidFill>
                  <a:schemeClr val="tx1"/>
                </a:solidFill>
                <a:effectLst/>
                <a:latin typeface="+mn-lt"/>
                <a:ea typeface="+mn-ea"/>
                <a:cs typeface="+mn-cs"/>
              </a:rPr>
              <a:t>intentional and anticipated planning</a:t>
            </a:r>
            <a:r>
              <a:rPr lang="en-CA" sz="1200" b="1" kern="1200" dirty="0">
                <a:solidFill>
                  <a:schemeClr val="tx1"/>
                </a:solidFill>
                <a:effectLst/>
                <a:latin typeface="+mn-lt"/>
                <a:ea typeface="+mn-ea"/>
                <a:cs typeface="+mn-cs"/>
              </a:rPr>
              <a:t> with 2) effective </a:t>
            </a:r>
            <a:r>
              <a:rPr lang="en-CA" sz="1200" b="1" i="1" kern="1200" dirty="0">
                <a:solidFill>
                  <a:schemeClr val="tx1"/>
                </a:solidFill>
                <a:effectLst/>
                <a:latin typeface="+mn-lt"/>
                <a:ea typeface="+mn-ea"/>
                <a:cs typeface="+mn-cs"/>
              </a:rPr>
              <a:t>knowledge transfer</a:t>
            </a:r>
            <a:r>
              <a:rPr lang="en-CA" sz="1200" b="1" kern="1200" dirty="0">
                <a:solidFill>
                  <a:schemeClr val="tx1"/>
                </a:solidFill>
                <a:effectLst/>
                <a:latin typeface="+mn-lt"/>
                <a:ea typeface="+mn-ea"/>
                <a:cs typeface="+mn-cs"/>
              </a:rPr>
              <a:t> among all people involved. </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According to researchers, in examining documents about transition planning for people with FASD, they found six overarching best practices: </a:t>
            </a:r>
          </a:p>
          <a:p>
            <a:pPr marL="228600" lvl="0" indent="-228600">
              <a:buFont typeface="+mj-lt"/>
              <a:buAutoNum type="arabicPeriod"/>
            </a:pPr>
            <a:r>
              <a:rPr lang="en-CA" sz="1200" kern="1200" dirty="0">
                <a:solidFill>
                  <a:schemeClr val="tx1"/>
                </a:solidFill>
                <a:effectLst/>
                <a:latin typeface="+mn-lt"/>
                <a:ea typeface="+mn-ea"/>
                <a:cs typeface="+mn-cs"/>
              </a:rPr>
              <a:t>It should be done </a:t>
            </a:r>
          </a:p>
          <a:p>
            <a:pPr marL="228600" lvl="0" indent="-228600">
              <a:buFont typeface="+mj-lt"/>
              <a:buAutoNum type="arabicPeriod"/>
            </a:pPr>
            <a:r>
              <a:rPr lang="en-CA" sz="1200" kern="1200" dirty="0">
                <a:solidFill>
                  <a:schemeClr val="tx1"/>
                </a:solidFill>
                <a:effectLst/>
                <a:latin typeface="+mn-lt"/>
                <a:ea typeface="+mn-ea"/>
                <a:cs typeface="+mn-cs"/>
              </a:rPr>
              <a:t>An early start </a:t>
            </a:r>
          </a:p>
          <a:p>
            <a:pPr marL="228600" lvl="0" indent="-228600">
              <a:buFont typeface="+mj-lt"/>
              <a:buAutoNum type="arabicPeriod"/>
            </a:pPr>
            <a:r>
              <a:rPr lang="en-CA" sz="1200" kern="1200" dirty="0">
                <a:solidFill>
                  <a:schemeClr val="tx1"/>
                </a:solidFill>
                <a:effectLst/>
                <a:latin typeface="+mn-lt"/>
                <a:ea typeface="+mn-ea"/>
                <a:cs typeface="+mn-cs"/>
              </a:rPr>
              <a:t>A timeline</a:t>
            </a:r>
          </a:p>
          <a:p>
            <a:pPr marL="228600" lvl="0" indent="-228600">
              <a:buFont typeface="+mj-lt"/>
              <a:buAutoNum type="arabicPeriod"/>
            </a:pPr>
            <a:r>
              <a:rPr lang="en-CA" sz="1200" kern="1200" dirty="0">
                <a:solidFill>
                  <a:schemeClr val="tx1"/>
                </a:solidFill>
                <a:effectLst/>
                <a:latin typeface="+mn-lt"/>
                <a:ea typeface="+mn-ea"/>
                <a:cs typeface="+mn-cs"/>
              </a:rPr>
              <a:t>Designated transition plan coordinator</a:t>
            </a:r>
          </a:p>
          <a:p>
            <a:pPr marL="228600" lvl="0" indent="-228600">
              <a:buFont typeface="+mj-lt"/>
              <a:buAutoNum type="arabicPeriod"/>
            </a:pPr>
            <a:r>
              <a:rPr lang="en-CA" sz="1200" kern="1200" dirty="0">
                <a:solidFill>
                  <a:schemeClr val="tx1"/>
                </a:solidFill>
                <a:effectLst/>
                <a:latin typeface="+mn-lt"/>
                <a:ea typeface="+mn-ea"/>
                <a:cs typeface="+mn-cs"/>
              </a:rPr>
              <a:t>Voice of youth </a:t>
            </a:r>
          </a:p>
          <a:p>
            <a:pPr marL="228600" lvl="0" indent="-228600">
              <a:buFont typeface="+mj-lt"/>
              <a:buAutoNum type="arabicPeriod"/>
            </a:pPr>
            <a:r>
              <a:rPr lang="en-CA" sz="1200" kern="1200" dirty="0">
                <a:solidFill>
                  <a:schemeClr val="tx1"/>
                </a:solidFill>
                <a:effectLst/>
                <a:latin typeface="+mn-lt"/>
                <a:ea typeface="+mn-ea"/>
                <a:cs typeface="+mn-cs"/>
              </a:rPr>
              <a:t>Multi-dimensional approach</a:t>
            </a:r>
          </a:p>
        </p:txBody>
      </p:sp>
      <p:sp>
        <p:nvSpPr>
          <p:cNvPr id="4" name="Slide Number Placeholder 3"/>
          <p:cNvSpPr>
            <a:spLocks noGrp="1"/>
          </p:cNvSpPr>
          <p:nvPr>
            <p:ph type="sldNum" sz="quarter" idx="5"/>
          </p:nvPr>
        </p:nvSpPr>
        <p:spPr/>
        <p:txBody>
          <a:bodyPr/>
          <a:lstStyle/>
          <a:p>
            <a:fld id="{0777B830-A468-334D-B5A9-BF723E3BFF67}" type="slidenum">
              <a:rPr lang="en-CA" smtClean="0"/>
              <a:t>69</a:t>
            </a:fld>
            <a:endParaRPr lang="en-CA"/>
          </a:p>
        </p:txBody>
      </p:sp>
    </p:spTree>
    <p:extLst>
      <p:ext uri="{BB962C8B-B14F-4D97-AF65-F5344CB8AC3E}">
        <p14:creationId xmlns:p14="http://schemas.microsoft.com/office/powerpoint/2010/main" val="27732599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This is pretty self-explanatory. </a:t>
            </a:r>
            <a:r>
              <a:rPr lang="en-CA" sz="1200" b="1" kern="1200" dirty="0">
                <a:solidFill>
                  <a:schemeClr val="tx1"/>
                </a:solidFill>
                <a:effectLst/>
                <a:latin typeface="+mn-lt"/>
                <a:ea typeface="+mn-ea"/>
                <a:cs typeface="+mn-cs"/>
              </a:rPr>
              <a:t>Transition planning is shown to help support people with FASD to succeed during periods of change</a:t>
            </a:r>
            <a:r>
              <a:rPr lang="en-CA" sz="1200" kern="1200" dirty="0">
                <a:solidFill>
                  <a:schemeClr val="tx1"/>
                </a:solidFill>
                <a:effectLst/>
                <a:latin typeface="+mn-lt"/>
                <a:ea typeface="+mn-ea"/>
                <a:cs typeface="+mn-cs"/>
              </a:rPr>
              <a:t>. A transition plan should be in place. </a:t>
            </a:r>
          </a:p>
        </p:txBody>
      </p:sp>
      <p:sp>
        <p:nvSpPr>
          <p:cNvPr id="4" name="Slide Number Placeholder 3"/>
          <p:cNvSpPr>
            <a:spLocks noGrp="1"/>
          </p:cNvSpPr>
          <p:nvPr>
            <p:ph type="sldNum" sz="quarter" idx="5"/>
          </p:nvPr>
        </p:nvSpPr>
        <p:spPr/>
        <p:txBody>
          <a:bodyPr/>
          <a:lstStyle/>
          <a:p>
            <a:fld id="{0777B830-A468-334D-B5A9-BF723E3BFF67}" type="slidenum">
              <a:rPr lang="en-CA" smtClean="0"/>
              <a:t>70</a:t>
            </a:fld>
            <a:endParaRPr lang="en-CA"/>
          </a:p>
        </p:txBody>
      </p:sp>
    </p:spTree>
    <p:extLst>
      <p:ext uri="{BB962C8B-B14F-4D97-AF65-F5344CB8AC3E}">
        <p14:creationId xmlns:p14="http://schemas.microsoft.com/office/powerpoint/2010/main" val="12040551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Successful transitions should begin as early as possible, well in advance of the actual change or event. This early planning ensures that:</a:t>
            </a:r>
            <a:endParaRPr lang="en-US" dirty="0">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planning is always future-oriented;</a:t>
            </a:r>
            <a:r>
              <a:rPr lang="en-CA" dirty="0"/>
              <a:t> </a:t>
            </a:r>
            <a:endParaRPr lang="en-CA" sz="1200" kern="1200" dirty="0">
              <a:solidFill>
                <a:schemeClr val="tx1"/>
              </a:solidFill>
              <a:effectLst/>
              <a:latin typeface="+mn-lt"/>
              <a:cs typeface="Calibri"/>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that there is program continuity throughout a student’s school years; and</a:t>
            </a:r>
            <a:r>
              <a:rPr lang="en-CA" dirty="0"/>
              <a:t> </a:t>
            </a:r>
            <a:endParaRPr lang="en-CA" sz="1200" kern="1200" dirty="0">
              <a:solidFill>
                <a:schemeClr val="tx1"/>
              </a:solidFill>
              <a:effectLst/>
              <a:latin typeface="+mn-lt"/>
              <a:cs typeface="Calibri"/>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that necessary programming and supports are in place.</a:t>
            </a:r>
            <a:r>
              <a:rPr lang="en-CA" dirty="0"/>
              <a:t> </a:t>
            </a:r>
            <a:endParaRPr lang="en-CA" sz="1200" kern="1200" dirty="0">
              <a:solidFill>
                <a:schemeClr val="tx1"/>
              </a:solidFill>
              <a:effectLst/>
              <a:latin typeface="+mn-lt"/>
              <a:cs typeface="Calibri"/>
            </a:endParaRPr>
          </a:p>
          <a:p>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Early planning also helps students understand at a young age that changes and challenges are part of life</a:t>
            </a:r>
            <a:r>
              <a:rPr lang="en-CA" sz="1200" kern="1200" dirty="0">
                <a:solidFill>
                  <a:schemeClr val="tx1"/>
                </a:solidFill>
                <a:effectLst/>
                <a:latin typeface="+mn-lt"/>
                <a:ea typeface="+mn-ea"/>
                <a:cs typeface="+mn-cs"/>
              </a:rPr>
              <a:t>. Learning to manage transitions early in life helps to develop skills and behaviours that can adapt and be flexible to new situations.</a:t>
            </a:r>
            <a:r>
              <a:rPr lang="en-CA" dirty="0"/>
              <a:t>  </a:t>
            </a:r>
            <a:endParaRPr lang="en-CA" sz="1200" kern="1200" dirty="0">
              <a:solidFill>
                <a:schemeClr val="tx1"/>
              </a:solidFill>
              <a:effectLst/>
              <a:latin typeface="+mn-lt"/>
              <a:cs typeface="Calibri"/>
            </a:endParaRPr>
          </a:p>
          <a:p>
            <a:r>
              <a:rPr lang="en-CA" sz="1200" kern="1200" dirty="0">
                <a:solidFill>
                  <a:schemeClr val="tx1"/>
                </a:solidFill>
                <a:effectLst/>
                <a:latin typeface="+mn-lt"/>
                <a:ea typeface="+mn-ea"/>
                <a:cs typeface="+mn-cs"/>
              </a:rPr>
              <a:t> </a:t>
            </a:r>
            <a:endParaRPr lang="en-CA" sz="1200" kern="1200" dirty="0">
              <a:solidFill>
                <a:schemeClr val="tx1"/>
              </a:solidFill>
              <a:effectLst/>
              <a:latin typeface="+mn-lt"/>
              <a:cs typeface="Calibri"/>
            </a:endParaRPr>
          </a:p>
          <a:p>
            <a:r>
              <a:rPr lang="en-CA" sz="1200" kern="1200" dirty="0">
                <a:solidFill>
                  <a:schemeClr val="tx1"/>
                </a:solidFill>
                <a:effectLst/>
                <a:latin typeface="+mn-lt"/>
                <a:ea typeface="+mn-ea"/>
                <a:cs typeface="+mn-cs"/>
              </a:rPr>
              <a:t>Specific age recommendations for transition planning </a:t>
            </a:r>
            <a:r>
              <a:rPr lang="en-CA" sz="1200" i="1" kern="1200" dirty="0">
                <a:solidFill>
                  <a:schemeClr val="tx1"/>
                </a:solidFill>
                <a:effectLst/>
                <a:latin typeface="+mn-lt"/>
                <a:ea typeface="+mn-ea"/>
                <a:cs typeface="+mn-cs"/>
              </a:rPr>
              <a:t>into adulthood</a:t>
            </a:r>
            <a:r>
              <a:rPr lang="en-CA" sz="1200" kern="1200" dirty="0">
                <a:solidFill>
                  <a:schemeClr val="tx1"/>
                </a:solidFill>
                <a:effectLst/>
                <a:latin typeface="+mn-lt"/>
                <a:ea typeface="+mn-ea"/>
                <a:cs typeface="+mn-cs"/>
              </a:rPr>
              <a:t> varies, but some researchers recommend informal discussions with the youth about the transition at age 9 and developing a formal plan at around age 14. This timeline gives students and their families time to become familiar with available services and settings, and time to put the necessary plans into action so students will reach their goals.</a:t>
            </a:r>
            <a:endParaRPr lang="en-CA" sz="1200" kern="1200" dirty="0">
              <a:solidFill>
                <a:schemeClr val="tx1"/>
              </a:solidFill>
              <a:effectLst/>
              <a:latin typeface="+mn-lt"/>
              <a:cs typeface="Calibri"/>
            </a:endParaRPr>
          </a:p>
          <a:p>
            <a:r>
              <a:rPr lang="en-CA" sz="1200" kern="1200" dirty="0">
                <a:solidFill>
                  <a:schemeClr val="tx1"/>
                </a:solidFill>
                <a:effectLst/>
                <a:latin typeface="+mn-lt"/>
                <a:ea typeface="+mn-ea"/>
                <a:cs typeface="+mn-cs"/>
              </a:rPr>
              <a:t> </a:t>
            </a:r>
            <a:endParaRPr lang="en-CA" sz="1200" kern="1200" dirty="0">
              <a:solidFill>
                <a:schemeClr val="tx1"/>
              </a:solidFill>
              <a:effectLst/>
              <a:latin typeface="+mn-lt"/>
              <a:cs typeface="Calibri"/>
            </a:endParaRPr>
          </a:p>
          <a:p>
            <a:r>
              <a:rPr lang="en-CA" sz="1200" kern="1200" dirty="0">
                <a:solidFill>
                  <a:schemeClr val="tx1"/>
                </a:solidFill>
                <a:effectLst/>
                <a:latin typeface="+mn-lt"/>
                <a:ea typeface="+mn-ea"/>
                <a:cs typeface="+mn-cs"/>
              </a:rPr>
              <a:t>Strategies for teachers:</a:t>
            </a:r>
            <a:r>
              <a:rPr lang="en-CA" dirty="0"/>
              <a:t> </a:t>
            </a:r>
            <a:endParaRPr lang="en-CA" sz="1200" kern="1200" dirty="0">
              <a:solidFill>
                <a:schemeClr val="tx1"/>
              </a:solidFill>
              <a:effectLst/>
              <a:latin typeface="+mn-lt"/>
              <a:cs typeface="Calibri"/>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Help students develop skills early on that support them through transition periods (i.e. confidence in public speaking helps students develop the skills to advocate for themselves)</a:t>
            </a:r>
            <a:endParaRPr lang="en-CA" sz="1200" kern="1200" dirty="0">
              <a:solidFill>
                <a:schemeClr val="tx1"/>
              </a:solidFill>
              <a:effectLst/>
              <a:latin typeface="+mn-lt"/>
              <a:cs typeface="Calibri"/>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Give opportunity to explore different professions/trades</a:t>
            </a:r>
            <a:endParaRPr lang="en-CA" sz="1200" kern="1200" dirty="0">
              <a:solidFill>
                <a:schemeClr val="tx1"/>
              </a:solidFill>
              <a:effectLst/>
              <a:latin typeface="+mn-lt"/>
              <a:cs typeface="Calibri"/>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Identify things that the student likes or is good at, which helps identify skills they can build on in the future</a:t>
            </a:r>
            <a:endParaRPr lang="en-CA" sz="1200" kern="1200" dirty="0">
              <a:solidFill>
                <a:schemeClr val="tx1"/>
              </a:solidFill>
              <a:effectLst/>
              <a:latin typeface="+mn-lt"/>
              <a:cs typeface="Calibri"/>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Review what skills the student needs to develop in order to support their transition goals</a:t>
            </a:r>
            <a:r>
              <a:rPr lang="en-CA" dirty="0"/>
              <a:t> </a:t>
            </a:r>
            <a:endParaRPr lang="en-CA" sz="1200" kern="1200" dirty="0">
              <a:solidFill>
                <a:schemeClr val="tx1"/>
              </a:solidFill>
              <a:effectLst/>
              <a:latin typeface="+mn-lt"/>
              <a:cs typeface="Calibri"/>
            </a:endParaRP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71</a:t>
            </a:fld>
            <a:endParaRPr lang="en-CA"/>
          </a:p>
        </p:txBody>
      </p:sp>
    </p:spTree>
    <p:extLst>
      <p:ext uri="{BB962C8B-B14F-4D97-AF65-F5344CB8AC3E}">
        <p14:creationId xmlns:p14="http://schemas.microsoft.com/office/powerpoint/2010/main" val="13740056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A transition plan should include a specific </a:t>
            </a:r>
            <a:r>
              <a:rPr lang="en-CA" sz="1200" b="1" i="1" kern="1200" dirty="0">
                <a:solidFill>
                  <a:schemeClr val="tx1"/>
                </a:solidFill>
                <a:effectLst/>
                <a:latin typeface="+mn-lt"/>
                <a:ea typeface="+mn-ea"/>
                <a:cs typeface="+mn-cs"/>
              </a:rPr>
              <a:t>step-by-step</a:t>
            </a:r>
            <a:r>
              <a:rPr lang="en-CA" sz="1200" b="1" kern="1200" dirty="0">
                <a:solidFill>
                  <a:schemeClr val="tx1"/>
                </a:solidFill>
                <a:effectLst/>
                <a:latin typeface="+mn-lt"/>
                <a:ea typeface="+mn-ea"/>
                <a:cs typeface="+mn-cs"/>
              </a:rPr>
              <a:t> and </a:t>
            </a:r>
            <a:r>
              <a:rPr lang="en-CA" sz="1200" b="1" i="1" kern="1200" dirty="0">
                <a:solidFill>
                  <a:schemeClr val="tx1"/>
                </a:solidFill>
                <a:effectLst/>
                <a:latin typeface="+mn-lt"/>
                <a:ea typeface="+mn-ea"/>
                <a:cs typeface="+mn-cs"/>
              </a:rPr>
              <a:t>time-sensitive</a:t>
            </a:r>
            <a:r>
              <a:rPr lang="en-CA" sz="1200" b="1" kern="1200" dirty="0">
                <a:solidFill>
                  <a:schemeClr val="tx1"/>
                </a:solidFill>
                <a:effectLst/>
                <a:latin typeface="+mn-lt"/>
                <a:ea typeface="+mn-ea"/>
                <a:cs typeface="+mn-cs"/>
              </a:rPr>
              <a:t> task plan. </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It is important to note that transition plans may change throughout the lifespan. The membership of the transition support team may also change over time, depending on the student’s needs, and staff and agency changes. The team must be committed to follow up and should meet at various stages of the student’s transitions. </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72</a:t>
            </a:fld>
            <a:endParaRPr lang="en-CA"/>
          </a:p>
        </p:txBody>
      </p:sp>
    </p:spTree>
    <p:extLst>
      <p:ext uri="{BB962C8B-B14F-4D97-AF65-F5344CB8AC3E}">
        <p14:creationId xmlns:p14="http://schemas.microsoft.com/office/powerpoint/2010/main" val="448556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i="1" kern="1200" dirty="0">
                <a:solidFill>
                  <a:schemeClr val="tx1"/>
                </a:solidFill>
                <a:effectLst/>
                <a:latin typeface="+mn-lt"/>
                <a:ea typeface="+mn-ea"/>
                <a:cs typeface="+mn-cs"/>
              </a:rPr>
              <a:t>This presentation assumes you already went through a detailed overview of FASD with this audience using Presentation 1 - Foundations in FASD. This section just provides a refresher on the key elements covered in Presentation 1. You can supplement this section with additional slides and materials from Presentation 1 as needed.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77B830-A468-334D-B5A9-BF723E3BFF67}" type="slidenum">
              <a:rPr lang="en-CA" smtClean="0"/>
              <a:t>8</a:t>
            </a:fld>
            <a:endParaRPr lang="en-CA"/>
          </a:p>
        </p:txBody>
      </p:sp>
    </p:spTree>
    <p:extLst>
      <p:ext uri="{BB962C8B-B14F-4D97-AF65-F5344CB8AC3E}">
        <p14:creationId xmlns:p14="http://schemas.microsoft.com/office/powerpoint/2010/main" val="34146765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A Transition Plan Coordinator is responsible for initiating and carrying out a transition plan. They can be a parent, caregiver, guardian, or a staff member in the social service agency, whom the youth and their parents feel comfortable with. Some FASD Service Networks in Alberta have designated transition plan coordinators that can be assigned to students, where available.  </a:t>
            </a:r>
          </a:p>
          <a:p>
            <a:r>
              <a:rPr lang="en-CA" sz="1200" kern="1200" dirty="0">
                <a:solidFill>
                  <a:schemeClr val="tx1"/>
                </a:solidFill>
                <a:effectLst/>
                <a:latin typeface="+mn-lt"/>
                <a:ea typeface="+mn-ea"/>
                <a:cs typeface="+mn-cs"/>
              </a:rPr>
              <a:t> </a:t>
            </a:r>
          </a:p>
          <a:p>
            <a:r>
              <a:rPr lang="en-CA" sz="1200" b="1" kern="1200" dirty="0">
                <a:solidFill>
                  <a:schemeClr val="tx1"/>
                </a:solidFill>
                <a:effectLst/>
                <a:latin typeface="+mn-lt"/>
                <a:ea typeface="+mn-ea"/>
                <a:cs typeface="+mn-cs"/>
              </a:rPr>
              <a:t>Coordinators are responsible for initiating the process, facilitating the team building, ensuring collaborative effort in developing the task plan, monitoring the task plan implementation, linking all stakeholders and resources together, and ensuring that the plan addresses the individual unique needs of the youth. </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Strategies for school staff: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Become familiar with the transition plan coordinator</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Ask how you can support people with FASD achieve their goals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Assist parents/caregivers in knowing the transition needs and implementing the appropriate steps in the school system</a:t>
            </a:r>
          </a:p>
        </p:txBody>
      </p:sp>
      <p:sp>
        <p:nvSpPr>
          <p:cNvPr id="4" name="Slide Number Placeholder 3"/>
          <p:cNvSpPr>
            <a:spLocks noGrp="1"/>
          </p:cNvSpPr>
          <p:nvPr>
            <p:ph type="sldNum" sz="quarter" idx="5"/>
          </p:nvPr>
        </p:nvSpPr>
        <p:spPr/>
        <p:txBody>
          <a:bodyPr/>
          <a:lstStyle/>
          <a:p>
            <a:fld id="{0777B830-A468-334D-B5A9-BF723E3BFF67}" type="slidenum">
              <a:rPr lang="en-CA" smtClean="0"/>
              <a:t>73</a:t>
            </a:fld>
            <a:endParaRPr lang="en-CA"/>
          </a:p>
        </p:txBody>
      </p:sp>
    </p:spTree>
    <p:extLst>
      <p:ext uri="{BB962C8B-B14F-4D97-AF65-F5344CB8AC3E}">
        <p14:creationId xmlns:p14="http://schemas.microsoft.com/office/powerpoint/2010/main" val="37197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The student is the most important person in the planning for transitions because they have the greatest stake in what is planned and decided. </a:t>
            </a:r>
            <a:r>
              <a:rPr lang="en-CA" sz="1200" kern="1200" dirty="0">
                <a:solidFill>
                  <a:schemeClr val="tx1"/>
                </a:solidFill>
                <a:effectLst/>
                <a:latin typeface="+mn-lt"/>
                <a:ea typeface="+mn-ea"/>
                <a:cs typeface="+mn-cs"/>
              </a:rPr>
              <a:t>They need ongoing opportunities to express opinions, expectations, questions, choices, and concerns. Students must be involved in the transition planning process from as early as possible and should participate in the decision-making. </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It is important to identify students’ strengths, abilities and talents, and incorporate them into programming decisions. The goals should reflect the wishes and dreams of the youth in both short-term and long-term plans and should be realistic and attainable. </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Because individuals with FASD require formal services throughout their lifetime and ongoing support from parents and caregivers, many individuals may not be self-sufficient by the age of 18. Some may need consistent support into adulthood to manage daily living routines. Research suggests that caregivers of people with FASD are cautious about their child’s ability to attend post-secondary education. However, it is important that both the child’s and parents’ goals and opinions are taken into consideration. Teachers and parents should talk to the student about their thoughts on post-secondary training, entering the work force, options for living situations, and the kinds of recreational and leisure activities they would like for their future. Teachers also need to understand and respect the family’s wishes and preferences for their child and should encourage caregivers to identify what their family vision looks like in the future.  </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Sample strategies for how to support students: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Provide students with opportunities to gather information to make informed decisions </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I.e. visit different schools, talk to others, arrange for guest speakers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Encourage students to explore and share goals for the future</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I.e. talk about goals, create a picture or word collage, help them write a journal entry from the perspective of an ideal day in future lives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Use multiple and unique ways to help students identify interests. Looking for themes in their answers.  </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This process needs to be completed many times, not just once, moods and experiences can change a student with FASD’s perspective and desires frequently.</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Help students become more self-confident and self-aware. This can help them set realistic goals and develop the skills necessary to achieve those goals.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Provide educational opportunities to help students identify and explore their own strengths and interests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Help students identify the skills needed to make their goals a reality and develop these skills.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Be aware of overwhelming students with too much information at one time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Encourage youth to seek other supports as needed</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74</a:t>
            </a:fld>
            <a:endParaRPr lang="en-CA"/>
          </a:p>
        </p:txBody>
      </p:sp>
    </p:spTree>
    <p:extLst>
      <p:ext uri="{BB962C8B-B14F-4D97-AF65-F5344CB8AC3E}">
        <p14:creationId xmlns:p14="http://schemas.microsoft.com/office/powerpoint/2010/main" val="18621456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The transition plan should address a number of different focuses like: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stable source of income support, employment, or life skills and job training;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medical and mental health services;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creating a simple and structured work and life environment;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advocacy casework;</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housing and residential supports;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assistance in financial management and supervision;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community engagement opportunities and positive social life;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support network with regular involvement;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responding to risky behaviour;</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mechanisms to respond to crisis (e.g., legal, financial, social, health, and mental health). </a:t>
            </a:r>
          </a:p>
          <a:p>
            <a:pPr marL="171450" lvl="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Students with special education needs may face different challenges as they make transitions into new settings, like challenges with academics, social interaction, employment and interpersonal skills. As a result, planning for transition should focus not only on the academic skills, but also on other knowledge and skills needed for success, including the ability to: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monitor their own performance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problem-solve in new situations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interact appropriately with peers and adults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understand and explain their learning strengths, and the type of supports and accommodations that will help them in dealing with their learning needs. </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Sample strategies for how to support students: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Highlight the student’s areas of strength</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Encourage and reward the development of skills beyond academics </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I.e. social skills, self-regulation skills, creating a routine, time management skills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Help students access an updated psychology report at 17</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75</a:t>
            </a:fld>
            <a:endParaRPr lang="en-CA"/>
          </a:p>
        </p:txBody>
      </p:sp>
    </p:spTree>
    <p:extLst>
      <p:ext uri="{BB962C8B-B14F-4D97-AF65-F5344CB8AC3E}">
        <p14:creationId xmlns:p14="http://schemas.microsoft.com/office/powerpoint/2010/main" val="21656680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Transition plans may change throughout the lifespan.</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It’s also important to note that the membership of the transition support team may change over time, depending on the student’s needs, and staff and agency changes. </a:t>
            </a:r>
            <a:r>
              <a:rPr lang="en-CA" sz="1200" b="1" kern="1200" dirty="0">
                <a:solidFill>
                  <a:schemeClr val="tx1"/>
                </a:solidFill>
                <a:effectLst/>
                <a:latin typeface="+mn-lt"/>
                <a:ea typeface="+mn-ea"/>
                <a:cs typeface="+mn-cs"/>
              </a:rPr>
              <a:t>The team must be committed to follow up and meet at various stages of the student’s transitions. </a:t>
            </a:r>
          </a:p>
        </p:txBody>
      </p:sp>
      <p:sp>
        <p:nvSpPr>
          <p:cNvPr id="4" name="Slide Number Placeholder 3"/>
          <p:cNvSpPr>
            <a:spLocks noGrp="1"/>
          </p:cNvSpPr>
          <p:nvPr>
            <p:ph type="sldNum" sz="quarter" idx="5"/>
          </p:nvPr>
        </p:nvSpPr>
        <p:spPr/>
        <p:txBody>
          <a:bodyPr/>
          <a:lstStyle/>
          <a:p>
            <a:fld id="{0777B830-A468-334D-B5A9-BF723E3BFF67}" type="slidenum">
              <a:rPr lang="en-CA" smtClean="0"/>
              <a:t>76</a:t>
            </a:fld>
            <a:endParaRPr lang="en-CA"/>
          </a:p>
        </p:txBody>
      </p:sp>
    </p:spTree>
    <p:extLst>
      <p:ext uri="{BB962C8B-B14F-4D97-AF65-F5344CB8AC3E}">
        <p14:creationId xmlns:p14="http://schemas.microsoft.com/office/powerpoint/2010/main" val="32212408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https://www.von.ca/sites/default/files/files/_fasdtool_fullproof_final_1.pdf</a:t>
            </a:r>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77</a:t>
            </a:fld>
            <a:endParaRPr lang="en-CA"/>
          </a:p>
        </p:txBody>
      </p:sp>
    </p:spTree>
    <p:extLst>
      <p:ext uri="{BB962C8B-B14F-4D97-AF65-F5344CB8AC3E}">
        <p14:creationId xmlns:p14="http://schemas.microsoft.com/office/powerpoint/2010/main" val="21626457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Transition planning should also place a focus on</a:t>
            </a:r>
            <a:r>
              <a:rPr lang="en-CA" sz="1200" i="1" kern="1200" dirty="0">
                <a:solidFill>
                  <a:schemeClr val="tx1"/>
                </a:solidFill>
                <a:effectLst/>
                <a:latin typeface="+mn-lt"/>
                <a:ea typeface="+mn-ea"/>
                <a:cs typeface="+mn-cs"/>
              </a:rPr>
              <a:t> continuity.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77B830-A468-334D-B5A9-BF723E3BFF67}" type="slidenum">
              <a:rPr lang="en-CA" smtClean="0"/>
              <a:t>78</a:t>
            </a:fld>
            <a:endParaRPr lang="en-CA"/>
          </a:p>
        </p:txBody>
      </p:sp>
    </p:spTree>
    <p:extLst>
      <p:ext uri="{BB962C8B-B14F-4D97-AF65-F5344CB8AC3E}">
        <p14:creationId xmlns:p14="http://schemas.microsoft.com/office/powerpoint/2010/main" val="34886436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https://www.von.ca/sites/default/files/files/_fasdtool_fullproof_final_1.pdf</a:t>
            </a:r>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77B830-A468-334D-B5A9-BF723E3BFF67}" type="slidenum">
              <a:rPr lang="en-CA" smtClean="0"/>
              <a:t>79</a:t>
            </a:fld>
            <a:endParaRPr lang="en-CA"/>
          </a:p>
        </p:txBody>
      </p:sp>
    </p:spTree>
    <p:extLst>
      <p:ext uri="{BB962C8B-B14F-4D97-AF65-F5344CB8AC3E}">
        <p14:creationId xmlns:p14="http://schemas.microsoft.com/office/powerpoint/2010/main" val="23022188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77B830-A468-334D-B5A9-BF723E3BFF67}" type="slidenum">
              <a:rPr lang="en-CA" smtClean="0"/>
              <a:t>80</a:t>
            </a:fld>
            <a:endParaRPr lang="en-CA"/>
          </a:p>
        </p:txBody>
      </p:sp>
    </p:spTree>
    <p:extLst>
      <p:ext uri="{BB962C8B-B14F-4D97-AF65-F5344CB8AC3E}">
        <p14:creationId xmlns:p14="http://schemas.microsoft.com/office/powerpoint/2010/main" val="28379755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77B830-A468-334D-B5A9-BF723E3BFF67}" type="slidenum">
              <a:rPr lang="en-CA" smtClean="0"/>
              <a:t>81</a:t>
            </a:fld>
            <a:endParaRPr lang="en-CA"/>
          </a:p>
        </p:txBody>
      </p:sp>
    </p:spTree>
    <p:extLst>
      <p:ext uri="{BB962C8B-B14F-4D97-AF65-F5344CB8AC3E}">
        <p14:creationId xmlns:p14="http://schemas.microsoft.com/office/powerpoint/2010/main" val="23170456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82</a:t>
            </a:fld>
            <a:endParaRPr lang="en-CA"/>
          </a:p>
        </p:txBody>
      </p:sp>
    </p:spTree>
    <p:extLst>
      <p:ext uri="{BB962C8B-B14F-4D97-AF65-F5344CB8AC3E}">
        <p14:creationId xmlns:p14="http://schemas.microsoft.com/office/powerpoint/2010/main" val="3750760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FASD stands for Fetal Alcohol Spectrum Disorder</a:t>
            </a:r>
          </a:p>
          <a:p>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It is one of the most common neurodevelopmental disabilities in Canada, impacting 4% of the population or 1.5 million people.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More people have FASD in Canada than autism, cerebral palsy, or Down syndrome all combined. </a:t>
            </a:r>
          </a:p>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Researchers estimate that </a:t>
            </a:r>
            <a:r>
              <a:rPr lang="en-CA" sz="1200" i="1" kern="1200" dirty="0">
                <a:solidFill>
                  <a:schemeClr val="tx1"/>
                </a:solidFill>
                <a:effectLst/>
                <a:latin typeface="+mn-lt"/>
                <a:ea typeface="+mn-ea"/>
                <a:cs typeface="+mn-cs"/>
              </a:rPr>
              <a:t>at least</a:t>
            </a:r>
            <a:r>
              <a:rPr lang="en-CA" sz="1200" kern="1200" dirty="0">
                <a:solidFill>
                  <a:schemeClr val="tx1"/>
                </a:solidFill>
                <a:effectLst/>
                <a:latin typeface="+mn-lt"/>
                <a:ea typeface="+mn-ea"/>
                <a:cs typeface="+mn-cs"/>
              </a:rPr>
              <a:t> 4% of people in Canada have FASD.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That translates to: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1.5 million people in Canada</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174,000 people in Alberta</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1 in 25 people</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This means about </a:t>
            </a:r>
            <a:r>
              <a:rPr lang="en-CA" sz="1200" i="1" kern="1200" dirty="0">
                <a:solidFill>
                  <a:schemeClr val="tx1"/>
                </a:solidFill>
                <a:effectLst/>
                <a:latin typeface="+mn-lt"/>
                <a:ea typeface="+mn-ea"/>
                <a:cs typeface="+mn-cs"/>
              </a:rPr>
              <a:t>one student in every classroom </a:t>
            </a:r>
            <a:r>
              <a:rPr lang="en-CA" sz="1200" b="1" i="1" kern="1200" dirty="0">
                <a:solidFill>
                  <a:schemeClr val="tx1"/>
                </a:solidFill>
                <a:effectLst/>
                <a:latin typeface="+mn-lt"/>
                <a:ea typeface="+mn-ea"/>
                <a:cs typeface="+mn-cs"/>
              </a:rPr>
              <a:t>may</a:t>
            </a:r>
            <a:r>
              <a:rPr lang="en-CA" sz="1200" i="1" kern="1200" dirty="0">
                <a:solidFill>
                  <a:schemeClr val="tx1"/>
                </a:solidFill>
                <a:effectLst/>
                <a:latin typeface="+mn-lt"/>
                <a:ea typeface="+mn-ea"/>
                <a:cs typeface="+mn-cs"/>
              </a:rPr>
              <a:t> have FASD.</a:t>
            </a:r>
            <a:r>
              <a:rPr lang="en-CA"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0777B830-A468-334D-B5A9-BF723E3BFF67}" type="slidenum">
              <a:rPr lang="en-CA" smtClean="0"/>
              <a:t>9</a:t>
            </a:fld>
            <a:endParaRPr lang="en-CA"/>
          </a:p>
        </p:txBody>
      </p:sp>
    </p:spTree>
    <p:extLst>
      <p:ext uri="{BB962C8B-B14F-4D97-AF65-F5344CB8AC3E}">
        <p14:creationId xmlns:p14="http://schemas.microsoft.com/office/powerpoint/2010/main" val="6999357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83</a:t>
            </a:fld>
            <a:endParaRPr lang="en-CA"/>
          </a:p>
        </p:txBody>
      </p:sp>
    </p:spTree>
    <p:extLst>
      <p:ext uri="{BB962C8B-B14F-4D97-AF65-F5344CB8AC3E}">
        <p14:creationId xmlns:p14="http://schemas.microsoft.com/office/powerpoint/2010/main" val="30115807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77B830-A468-334D-B5A9-BF723E3BFF67}" type="slidenum">
              <a:rPr lang="en-CA" smtClean="0"/>
              <a:t>84</a:t>
            </a:fld>
            <a:endParaRPr lang="en-CA"/>
          </a:p>
        </p:txBody>
      </p:sp>
    </p:spTree>
    <p:extLst>
      <p:ext uri="{BB962C8B-B14F-4D97-AF65-F5344CB8AC3E}">
        <p14:creationId xmlns:p14="http://schemas.microsoft.com/office/powerpoint/2010/main" val="41680765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85</a:t>
            </a:fld>
            <a:endParaRPr lang="en-CA"/>
          </a:p>
        </p:txBody>
      </p:sp>
    </p:spTree>
    <p:extLst>
      <p:ext uri="{BB962C8B-B14F-4D97-AF65-F5344CB8AC3E}">
        <p14:creationId xmlns:p14="http://schemas.microsoft.com/office/powerpoint/2010/main" val="16018605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86</a:t>
            </a:fld>
            <a:endParaRPr lang="en-CA"/>
          </a:p>
        </p:txBody>
      </p:sp>
    </p:spTree>
    <p:extLst>
      <p:ext uri="{BB962C8B-B14F-4D97-AF65-F5344CB8AC3E}">
        <p14:creationId xmlns:p14="http://schemas.microsoft.com/office/powerpoint/2010/main" val="13666643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77B830-A468-334D-B5A9-BF723E3BFF67}" type="slidenum">
              <a:rPr lang="en-CA" smtClean="0"/>
              <a:t>87</a:t>
            </a:fld>
            <a:endParaRPr lang="en-CA"/>
          </a:p>
        </p:txBody>
      </p:sp>
    </p:spTree>
    <p:extLst>
      <p:ext uri="{BB962C8B-B14F-4D97-AF65-F5344CB8AC3E}">
        <p14:creationId xmlns:p14="http://schemas.microsoft.com/office/powerpoint/2010/main" val="174635432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Other goals:</a:t>
            </a:r>
          </a:p>
          <a:p>
            <a:pPr marL="171450" indent="-171450">
              <a:buFont typeface="Arial" panose="020B0604020202020204" pitchFamily="34" charset="0"/>
              <a:buChar char="•"/>
            </a:pPr>
            <a:r>
              <a:rPr lang="en-CA" dirty="0"/>
              <a:t>Obtain and maintain employment</a:t>
            </a:r>
          </a:p>
          <a:p>
            <a:pPr marL="171450" indent="-171450">
              <a:buFont typeface="Arial" panose="020B0604020202020204" pitchFamily="34" charset="0"/>
              <a:buChar char="•"/>
            </a:pPr>
            <a:r>
              <a:rPr lang="en-CA" dirty="0"/>
              <a:t>Academic Support</a:t>
            </a:r>
          </a:p>
          <a:p>
            <a:pPr marL="171450" indent="-171450">
              <a:buFont typeface="Arial" panose="020B0604020202020204" pitchFamily="34" charset="0"/>
              <a:buChar char="•"/>
            </a:pPr>
            <a:r>
              <a:rPr lang="en-CA" dirty="0"/>
              <a:t>Obtain Driver’s License</a:t>
            </a:r>
          </a:p>
          <a:p>
            <a:pPr marL="171450" indent="-171450">
              <a:buFont typeface="Arial" panose="020B0604020202020204" pitchFamily="34" charset="0"/>
              <a:buChar char="•"/>
            </a:pPr>
            <a:r>
              <a:rPr lang="en-CA" dirty="0"/>
              <a:t>Develop Life Skills</a:t>
            </a:r>
          </a:p>
          <a:p>
            <a:pPr marL="171450" indent="-171450">
              <a:buFont typeface="Arial" panose="020B0604020202020204" pitchFamily="34" charset="0"/>
              <a:buChar char="•"/>
            </a:pPr>
            <a:r>
              <a:rPr lang="en-CA" dirty="0"/>
              <a:t>Connect with Counselling</a:t>
            </a:r>
          </a:p>
        </p:txBody>
      </p:sp>
      <p:sp>
        <p:nvSpPr>
          <p:cNvPr id="4" name="Slide Number Placeholder 3"/>
          <p:cNvSpPr>
            <a:spLocks noGrp="1"/>
          </p:cNvSpPr>
          <p:nvPr>
            <p:ph type="sldNum" sz="quarter" idx="5"/>
          </p:nvPr>
        </p:nvSpPr>
        <p:spPr/>
        <p:txBody>
          <a:bodyPr/>
          <a:lstStyle/>
          <a:p>
            <a:fld id="{0777B830-A468-334D-B5A9-BF723E3BFF67}" type="slidenum">
              <a:rPr lang="en-CA" smtClean="0"/>
              <a:t>88</a:t>
            </a:fld>
            <a:endParaRPr lang="en-CA"/>
          </a:p>
        </p:txBody>
      </p:sp>
    </p:spTree>
    <p:extLst>
      <p:ext uri="{BB962C8B-B14F-4D97-AF65-F5344CB8AC3E}">
        <p14:creationId xmlns:p14="http://schemas.microsoft.com/office/powerpoint/2010/main" val="355218977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https://</a:t>
            </a:r>
            <a:r>
              <a:rPr lang="en-CA" dirty="0" err="1"/>
              <a:t>www.bsec.ab.ca</a:t>
            </a:r>
            <a:r>
              <a:rPr lang="en-CA" dirty="0"/>
              <a:t>/services/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effectLst/>
              </a:rPr>
              <a:t>High school in Edmonton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  exist to serve students who are looking for an alternative to the mainstream.</a:t>
            </a:r>
          </a:p>
        </p:txBody>
      </p:sp>
      <p:sp>
        <p:nvSpPr>
          <p:cNvPr id="4" name="Slide Number Placeholder 3"/>
          <p:cNvSpPr>
            <a:spLocks noGrp="1"/>
          </p:cNvSpPr>
          <p:nvPr>
            <p:ph type="sldNum" sz="quarter" idx="5"/>
          </p:nvPr>
        </p:nvSpPr>
        <p:spPr/>
        <p:txBody>
          <a:bodyPr/>
          <a:lstStyle/>
          <a:p>
            <a:fld id="{0777B830-A468-334D-B5A9-BF723E3BFF67}" type="slidenum">
              <a:rPr lang="en-CA" smtClean="0"/>
              <a:t>89</a:t>
            </a:fld>
            <a:endParaRPr lang="en-CA"/>
          </a:p>
        </p:txBody>
      </p:sp>
    </p:spTree>
    <p:extLst>
      <p:ext uri="{BB962C8B-B14F-4D97-AF65-F5344CB8AC3E}">
        <p14:creationId xmlns:p14="http://schemas.microsoft.com/office/powerpoint/2010/main" val="387335555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FASD is a lifelong and complex disability that can occur when a fetus is prenatally exposed to alcohol</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Each person is unique and has different strengths and challenges, and will need individualized supports to meet their needs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Protective factors can reduce the risk of adverse outcomes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School staff should be FASD-informed</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Inclusivity requires knowledge and understanding of FASD by all members of school staff</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In order to succeed, schools need to take a whole-school approach that requires open communication and collaboration between everyone involved with the student’s education, including teachers, caregivers, and support </a:t>
            </a:r>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91</a:t>
            </a:fld>
            <a:endParaRPr lang="en-CA"/>
          </a:p>
        </p:txBody>
      </p:sp>
    </p:spTree>
    <p:extLst>
      <p:ext uri="{BB962C8B-B14F-4D97-AF65-F5344CB8AC3E}">
        <p14:creationId xmlns:p14="http://schemas.microsoft.com/office/powerpoint/2010/main" val="21637362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Transitions are a normal part of life, and can be big or small</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Key elements to supporting transitions include preparing students, collaboration with other agencies and caregivers, IPPs, and transition planning</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Transition planning is designed to assist youth and families during the transition to adulthood by building upon the individual’s strengths and preparing for necessary services and supports to be in place when they turn 18</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Best practices for transition planning include: </a:t>
            </a:r>
          </a:p>
          <a:p>
            <a:pPr lvl="1"/>
            <a:r>
              <a:rPr lang="en-CA" sz="1200" kern="1200" dirty="0">
                <a:solidFill>
                  <a:schemeClr val="tx1"/>
                </a:solidFill>
                <a:effectLst/>
                <a:latin typeface="+mn-lt"/>
                <a:ea typeface="+mn-ea"/>
                <a:cs typeface="+mn-cs"/>
              </a:rPr>
              <a:t>It should be done </a:t>
            </a:r>
          </a:p>
          <a:p>
            <a:pPr lvl="1"/>
            <a:r>
              <a:rPr lang="en-CA" sz="1200" kern="1200" dirty="0">
                <a:solidFill>
                  <a:schemeClr val="tx1"/>
                </a:solidFill>
                <a:effectLst/>
                <a:latin typeface="+mn-lt"/>
                <a:ea typeface="+mn-ea"/>
                <a:cs typeface="+mn-cs"/>
              </a:rPr>
              <a:t>An early start</a:t>
            </a:r>
          </a:p>
          <a:p>
            <a:pPr lvl="1"/>
            <a:r>
              <a:rPr lang="en-CA" sz="1200" kern="1200" dirty="0">
                <a:solidFill>
                  <a:schemeClr val="tx1"/>
                </a:solidFill>
                <a:effectLst/>
                <a:latin typeface="+mn-lt"/>
                <a:ea typeface="+mn-ea"/>
                <a:cs typeface="+mn-cs"/>
              </a:rPr>
              <a:t>Timeline</a:t>
            </a:r>
          </a:p>
          <a:p>
            <a:pPr lvl="1"/>
            <a:r>
              <a:rPr lang="en-CA" sz="1200" kern="1200" dirty="0">
                <a:solidFill>
                  <a:schemeClr val="tx1"/>
                </a:solidFill>
                <a:effectLst/>
                <a:latin typeface="+mn-lt"/>
                <a:ea typeface="+mn-ea"/>
                <a:cs typeface="+mn-cs"/>
              </a:rPr>
              <a:t>Designated Coordinator</a:t>
            </a:r>
          </a:p>
          <a:p>
            <a:pPr lvl="1"/>
            <a:r>
              <a:rPr lang="en-CA" sz="1200" kern="1200" dirty="0">
                <a:solidFill>
                  <a:schemeClr val="tx1"/>
                </a:solidFill>
                <a:effectLst/>
                <a:latin typeface="+mn-lt"/>
                <a:ea typeface="+mn-ea"/>
                <a:cs typeface="+mn-cs"/>
              </a:rPr>
              <a:t>Voice of Youth</a:t>
            </a:r>
          </a:p>
          <a:p>
            <a:pPr lvl="1"/>
            <a:r>
              <a:rPr lang="en-CA" sz="1200" kern="1200" dirty="0">
                <a:solidFill>
                  <a:schemeClr val="tx1"/>
                </a:solidFill>
                <a:effectLst/>
                <a:latin typeface="+mn-lt"/>
                <a:ea typeface="+mn-ea"/>
                <a:cs typeface="+mn-cs"/>
              </a:rPr>
              <a:t>Multi-dimensional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Transition plans should also focus on lifespan approach and continuity</a:t>
            </a:r>
          </a:p>
          <a:p>
            <a:pPr lvl="1"/>
            <a:r>
              <a:rPr lang="en-CA" sz="1200" kern="1200" dirty="0">
                <a:solidFill>
                  <a:schemeClr val="tx1"/>
                </a:solidFill>
                <a:effectLst/>
                <a:latin typeface="+mn-lt"/>
                <a:ea typeface="+mn-ea"/>
                <a:cs typeface="+mn-cs"/>
              </a:rPr>
              <a:t>The plans may change throughout the lifespan</a:t>
            </a:r>
          </a:p>
          <a:p>
            <a:pPr lvl="1"/>
            <a:r>
              <a:rPr lang="en-CA" sz="1200" kern="1200" dirty="0">
                <a:solidFill>
                  <a:schemeClr val="tx1"/>
                </a:solidFill>
                <a:effectLst/>
                <a:latin typeface="+mn-lt"/>
                <a:ea typeface="+mn-ea"/>
                <a:cs typeface="+mn-cs"/>
              </a:rPr>
              <a:t>Each stage in the process builds on previous stages and sets the groundwork for future stages</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92</a:t>
            </a:fld>
            <a:endParaRPr lang="en-CA"/>
          </a:p>
        </p:txBody>
      </p:sp>
    </p:spTree>
    <p:extLst>
      <p:ext uri="{BB962C8B-B14F-4D97-AF65-F5344CB8AC3E}">
        <p14:creationId xmlns:p14="http://schemas.microsoft.com/office/powerpoint/2010/main" val="15135002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93</a:t>
            </a:fld>
            <a:endParaRPr lang="en-CA"/>
          </a:p>
        </p:txBody>
      </p:sp>
    </p:spTree>
    <p:extLst>
      <p:ext uri="{BB962C8B-B14F-4D97-AF65-F5344CB8AC3E}">
        <p14:creationId xmlns:p14="http://schemas.microsoft.com/office/powerpoint/2010/main" val="4189419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This is the standard definition of FASD, developed by the Canada Fetal Alcohol Spectrum Disorder Research Network, or </a:t>
            </a:r>
            <a:r>
              <a:rPr lang="en-CA" sz="1200" kern="1200" dirty="0" err="1">
                <a:solidFill>
                  <a:schemeClr val="tx1"/>
                </a:solidFill>
                <a:effectLst/>
                <a:latin typeface="+mn-lt"/>
                <a:ea typeface="+mn-ea"/>
                <a:cs typeface="+mn-cs"/>
              </a:rPr>
              <a:t>CanFASD</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CanFASD</a:t>
            </a:r>
            <a:r>
              <a:rPr lang="en-CA" sz="1200" kern="1200" dirty="0">
                <a:solidFill>
                  <a:schemeClr val="tx1"/>
                </a:solidFill>
                <a:effectLst/>
                <a:latin typeface="+mn-lt"/>
                <a:ea typeface="+mn-ea"/>
                <a:cs typeface="+mn-cs"/>
              </a:rPr>
              <a:t> strongly recommends that professionals adopt this definition in their practice because it can: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Reduce stigma</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Increase everyone’s understanding of FASD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Reduce confusion about the disability</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Improve consistency in how we talk about this disorder</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Help us to focus on a more strengths-based approach  </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For conversations about FASD in more informal settings, a community definition was also developed: </a:t>
            </a:r>
          </a:p>
          <a:p>
            <a:r>
              <a:rPr lang="en-CA" sz="1200" i="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“FASD is a lifelong disability that affects the brain and body of people who were exposed to alcohol in the womb. Each person with FASD has both strengths and challenges and will need special supports to help them succeed with many different parts of their daily lives.”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77B830-A468-334D-B5A9-BF723E3BFF67}" type="slidenum">
              <a:rPr lang="en-CA" smtClean="0"/>
              <a:t>10</a:t>
            </a:fld>
            <a:endParaRPr lang="en-CA"/>
          </a:p>
        </p:txBody>
      </p:sp>
    </p:spTree>
    <p:extLst>
      <p:ext uri="{BB962C8B-B14F-4D97-AF65-F5344CB8AC3E}">
        <p14:creationId xmlns:p14="http://schemas.microsoft.com/office/powerpoint/2010/main" val="137043747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94</a:t>
            </a:fld>
            <a:endParaRPr lang="en-CA"/>
          </a:p>
        </p:txBody>
      </p:sp>
    </p:spTree>
    <p:extLst>
      <p:ext uri="{BB962C8B-B14F-4D97-AF65-F5344CB8AC3E}">
        <p14:creationId xmlns:p14="http://schemas.microsoft.com/office/powerpoint/2010/main" val="233451120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95</a:t>
            </a:fld>
            <a:endParaRPr lang="en-CA"/>
          </a:p>
        </p:txBody>
      </p:sp>
    </p:spTree>
    <p:extLst>
      <p:ext uri="{BB962C8B-B14F-4D97-AF65-F5344CB8AC3E}">
        <p14:creationId xmlns:p14="http://schemas.microsoft.com/office/powerpoint/2010/main" val="3615214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143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9">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810F340-1C06-C84E-A467-B12921D321F9}"/>
              </a:ext>
            </a:extLst>
          </p:cNvPr>
          <p:cNvSpPr>
            <a:spLocks noGrp="1"/>
          </p:cNvSpPr>
          <p:nvPr>
            <p:ph type="pic" sz="quarter" idx="12"/>
          </p:nvPr>
        </p:nvSpPr>
        <p:spPr>
          <a:xfrm>
            <a:off x="7514331" y="1411437"/>
            <a:ext cx="2023551" cy="2023551"/>
          </a:xfrm>
          <a:custGeom>
            <a:avLst/>
            <a:gdLst>
              <a:gd name="connsiteX0" fmla="*/ 1011775 w 2023551"/>
              <a:gd name="connsiteY0" fmla="*/ 0 h 2023551"/>
              <a:gd name="connsiteX1" fmla="*/ 2023551 w 2023551"/>
              <a:gd name="connsiteY1" fmla="*/ 1011776 h 2023551"/>
              <a:gd name="connsiteX2" fmla="*/ 1011775 w 2023551"/>
              <a:gd name="connsiteY2" fmla="*/ 2023551 h 2023551"/>
              <a:gd name="connsiteX3" fmla="*/ 0 w 2023551"/>
              <a:gd name="connsiteY3" fmla="*/ 1011776 h 2023551"/>
            </a:gdLst>
            <a:ahLst/>
            <a:cxnLst>
              <a:cxn ang="0">
                <a:pos x="connsiteX0" y="connsiteY0"/>
              </a:cxn>
              <a:cxn ang="0">
                <a:pos x="connsiteX1" y="connsiteY1"/>
              </a:cxn>
              <a:cxn ang="0">
                <a:pos x="connsiteX2" y="connsiteY2"/>
              </a:cxn>
              <a:cxn ang="0">
                <a:pos x="connsiteX3" y="connsiteY3"/>
              </a:cxn>
            </a:cxnLst>
            <a:rect l="l" t="t" r="r" b="b"/>
            <a:pathLst>
              <a:path w="2023551" h="2023551">
                <a:moveTo>
                  <a:pt x="1011775" y="0"/>
                </a:moveTo>
                <a:lnTo>
                  <a:pt x="2023551" y="1011776"/>
                </a:lnTo>
                <a:lnTo>
                  <a:pt x="1011775" y="2023551"/>
                </a:lnTo>
                <a:lnTo>
                  <a:pt x="0" y="1011776"/>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15" name="Picture Placeholder 14">
            <a:extLst>
              <a:ext uri="{FF2B5EF4-FFF2-40B4-BE49-F238E27FC236}">
                <a16:creationId xmlns:a16="http://schemas.microsoft.com/office/drawing/2014/main" id="{60C3F793-5F2F-6241-B7AD-BDF09BCC229B}"/>
              </a:ext>
            </a:extLst>
          </p:cNvPr>
          <p:cNvSpPr>
            <a:spLocks noGrp="1"/>
          </p:cNvSpPr>
          <p:nvPr>
            <p:ph type="pic" sz="quarter" idx="13"/>
          </p:nvPr>
        </p:nvSpPr>
        <p:spPr>
          <a:xfrm>
            <a:off x="7316767" y="3429000"/>
            <a:ext cx="2023551" cy="2023552"/>
          </a:xfrm>
          <a:custGeom>
            <a:avLst/>
            <a:gdLst>
              <a:gd name="connsiteX0" fmla="*/ 1011776 w 2023551"/>
              <a:gd name="connsiteY0" fmla="*/ 0 h 2023552"/>
              <a:gd name="connsiteX1" fmla="*/ 2023551 w 2023551"/>
              <a:gd name="connsiteY1" fmla="*/ 1011776 h 2023552"/>
              <a:gd name="connsiteX2" fmla="*/ 1011776 w 2023551"/>
              <a:gd name="connsiteY2" fmla="*/ 2023552 h 2023552"/>
              <a:gd name="connsiteX3" fmla="*/ 0 w 2023551"/>
              <a:gd name="connsiteY3" fmla="*/ 1011776 h 2023552"/>
            </a:gdLst>
            <a:ahLst/>
            <a:cxnLst>
              <a:cxn ang="0">
                <a:pos x="connsiteX0" y="connsiteY0"/>
              </a:cxn>
              <a:cxn ang="0">
                <a:pos x="connsiteX1" y="connsiteY1"/>
              </a:cxn>
              <a:cxn ang="0">
                <a:pos x="connsiteX2" y="connsiteY2"/>
              </a:cxn>
              <a:cxn ang="0">
                <a:pos x="connsiteX3" y="connsiteY3"/>
              </a:cxn>
            </a:cxnLst>
            <a:rect l="l" t="t" r="r" b="b"/>
            <a:pathLst>
              <a:path w="2023551" h="2023552">
                <a:moveTo>
                  <a:pt x="1011776" y="0"/>
                </a:moveTo>
                <a:lnTo>
                  <a:pt x="2023551" y="1011776"/>
                </a:lnTo>
                <a:lnTo>
                  <a:pt x="1011776" y="2023552"/>
                </a:lnTo>
                <a:lnTo>
                  <a:pt x="0" y="1011776"/>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11" name="Picture Placeholder 10">
            <a:extLst>
              <a:ext uri="{FF2B5EF4-FFF2-40B4-BE49-F238E27FC236}">
                <a16:creationId xmlns:a16="http://schemas.microsoft.com/office/drawing/2014/main" id="{E749B28D-A1A1-0D44-AAFF-B805031C271F}"/>
              </a:ext>
            </a:extLst>
          </p:cNvPr>
          <p:cNvSpPr>
            <a:spLocks noGrp="1"/>
          </p:cNvSpPr>
          <p:nvPr>
            <p:ph type="pic" sz="quarter" idx="11"/>
          </p:nvPr>
        </p:nvSpPr>
        <p:spPr>
          <a:xfrm>
            <a:off x="8627884" y="2219660"/>
            <a:ext cx="2634209" cy="2634209"/>
          </a:xfrm>
          <a:custGeom>
            <a:avLst/>
            <a:gdLst>
              <a:gd name="connsiteX0" fmla="*/ 1317105 w 2634209"/>
              <a:gd name="connsiteY0" fmla="*/ 0 h 2634209"/>
              <a:gd name="connsiteX1" fmla="*/ 2634209 w 2634209"/>
              <a:gd name="connsiteY1" fmla="*/ 1317105 h 2634209"/>
              <a:gd name="connsiteX2" fmla="*/ 1317105 w 2634209"/>
              <a:gd name="connsiteY2" fmla="*/ 2634209 h 2634209"/>
              <a:gd name="connsiteX3" fmla="*/ 0 w 2634209"/>
              <a:gd name="connsiteY3" fmla="*/ 1317105 h 2634209"/>
            </a:gdLst>
            <a:ahLst/>
            <a:cxnLst>
              <a:cxn ang="0">
                <a:pos x="connsiteX0" y="connsiteY0"/>
              </a:cxn>
              <a:cxn ang="0">
                <a:pos x="connsiteX1" y="connsiteY1"/>
              </a:cxn>
              <a:cxn ang="0">
                <a:pos x="connsiteX2" y="connsiteY2"/>
              </a:cxn>
              <a:cxn ang="0">
                <a:pos x="connsiteX3" y="connsiteY3"/>
              </a:cxn>
            </a:cxnLst>
            <a:rect l="l" t="t" r="r" b="b"/>
            <a:pathLst>
              <a:path w="2634209" h="2634209">
                <a:moveTo>
                  <a:pt x="1317105" y="0"/>
                </a:moveTo>
                <a:lnTo>
                  <a:pt x="2634209" y="1317105"/>
                </a:lnTo>
                <a:lnTo>
                  <a:pt x="1317105" y="2634209"/>
                </a:lnTo>
                <a:lnTo>
                  <a:pt x="0" y="1317105"/>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9" name="Picture Placeholder 8">
            <a:extLst>
              <a:ext uri="{FF2B5EF4-FFF2-40B4-BE49-F238E27FC236}">
                <a16:creationId xmlns:a16="http://schemas.microsoft.com/office/drawing/2014/main" id="{E8BD85EB-281F-D54A-963F-E7361405FA4D}"/>
              </a:ext>
            </a:extLst>
          </p:cNvPr>
          <p:cNvSpPr>
            <a:spLocks noGrp="1"/>
          </p:cNvSpPr>
          <p:nvPr>
            <p:ph type="pic" sz="quarter" idx="10"/>
          </p:nvPr>
        </p:nvSpPr>
        <p:spPr>
          <a:xfrm>
            <a:off x="5586570" y="2004134"/>
            <a:ext cx="2634209" cy="2634209"/>
          </a:xfrm>
          <a:custGeom>
            <a:avLst/>
            <a:gdLst>
              <a:gd name="connsiteX0" fmla="*/ 1317105 w 2634209"/>
              <a:gd name="connsiteY0" fmla="*/ 0 h 2634209"/>
              <a:gd name="connsiteX1" fmla="*/ 2634209 w 2634209"/>
              <a:gd name="connsiteY1" fmla="*/ 1317105 h 2634209"/>
              <a:gd name="connsiteX2" fmla="*/ 1317105 w 2634209"/>
              <a:gd name="connsiteY2" fmla="*/ 2634209 h 2634209"/>
              <a:gd name="connsiteX3" fmla="*/ 0 w 2634209"/>
              <a:gd name="connsiteY3" fmla="*/ 1317105 h 2634209"/>
            </a:gdLst>
            <a:ahLst/>
            <a:cxnLst>
              <a:cxn ang="0">
                <a:pos x="connsiteX0" y="connsiteY0"/>
              </a:cxn>
              <a:cxn ang="0">
                <a:pos x="connsiteX1" y="connsiteY1"/>
              </a:cxn>
              <a:cxn ang="0">
                <a:pos x="connsiteX2" y="connsiteY2"/>
              </a:cxn>
              <a:cxn ang="0">
                <a:pos x="connsiteX3" y="connsiteY3"/>
              </a:cxn>
            </a:cxnLst>
            <a:rect l="l" t="t" r="r" b="b"/>
            <a:pathLst>
              <a:path w="2634209" h="2634209">
                <a:moveTo>
                  <a:pt x="1317105" y="0"/>
                </a:moveTo>
                <a:lnTo>
                  <a:pt x="2634209" y="1317105"/>
                </a:lnTo>
                <a:lnTo>
                  <a:pt x="1317105" y="2634209"/>
                </a:lnTo>
                <a:lnTo>
                  <a:pt x="0" y="1317105"/>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800660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yout 10">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FDCE157E-9279-9640-ADFE-0BA598425E6B}"/>
              </a:ext>
            </a:extLst>
          </p:cNvPr>
          <p:cNvSpPr>
            <a:spLocks noGrp="1"/>
          </p:cNvSpPr>
          <p:nvPr>
            <p:ph type="pic" sz="quarter" idx="11"/>
          </p:nvPr>
        </p:nvSpPr>
        <p:spPr>
          <a:xfrm>
            <a:off x="770772" y="1056186"/>
            <a:ext cx="2446867" cy="4030133"/>
          </a:xfrm>
          <a:custGeom>
            <a:avLst/>
            <a:gdLst>
              <a:gd name="connsiteX0" fmla="*/ 103013 w 2446867"/>
              <a:gd name="connsiteY0" fmla="*/ 0 h 4030133"/>
              <a:gd name="connsiteX1" fmla="*/ 2343854 w 2446867"/>
              <a:gd name="connsiteY1" fmla="*/ 0 h 4030133"/>
              <a:gd name="connsiteX2" fmla="*/ 2446867 w 2446867"/>
              <a:gd name="connsiteY2" fmla="*/ 103013 h 4030133"/>
              <a:gd name="connsiteX3" fmla="*/ 2446867 w 2446867"/>
              <a:gd name="connsiteY3" fmla="*/ 3927120 h 4030133"/>
              <a:gd name="connsiteX4" fmla="*/ 2343854 w 2446867"/>
              <a:gd name="connsiteY4" fmla="*/ 4030133 h 4030133"/>
              <a:gd name="connsiteX5" fmla="*/ 103013 w 2446867"/>
              <a:gd name="connsiteY5" fmla="*/ 4030133 h 4030133"/>
              <a:gd name="connsiteX6" fmla="*/ 0 w 2446867"/>
              <a:gd name="connsiteY6" fmla="*/ 3927120 h 4030133"/>
              <a:gd name="connsiteX7" fmla="*/ 0 w 2446867"/>
              <a:gd name="connsiteY7" fmla="*/ 103013 h 4030133"/>
              <a:gd name="connsiteX8" fmla="*/ 103013 w 2446867"/>
              <a:gd name="connsiteY8" fmla="*/ 0 h 403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6867" h="4030133">
                <a:moveTo>
                  <a:pt x="103013" y="0"/>
                </a:moveTo>
                <a:lnTo>
                  <a:pt x="2343854" y="0"/>
                </a:lnTo>
                <a:cubicBezTo>
                  <a:pt x="2400747" y="0"/>
                  <a:pt x="2446867" y="46120"/>
                  <a:pt x="2446867" y="103013"/>
                </a:cubicBezTo>
                <a:lnTo>
                  <a:pt x="2446867" y="3927120"/>
                </a:lnTo>
                <a:cubicBezTo>
                  <a:pt x="2446867" y="3984013"/>
                  <a:pt x="2400747" y="4030133"/>
                  <a:pt x="2343854" y="4030133"/>
                </a:cubicBezTo>
                <a:lnTo>
                  <a:pt x="103013" y="4030133"/>
                </a:lnTo>
                <a:cubicBezTo>
                  <a:pt x="46120" y="4030133"/>
                  <a:pt x="0" y="3984013"/>
                  <a:pt x="0" y="3927120"/>
                </a:cubicBezTo>
                <a:lnTo>
                  <a:pt x="0" y="103013"/>
                </a:lnTo>
                <a:cubicBezTo>
                  <a:pt x="0" y="46120"/>
                  <a:pt x="46120" y="0"/>
                  <a:pt x="103013"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12" name="Picture Placeholder 11">
            <a:extLst>
              <a:ext uri="{FF2B5EF4-FFF2-40B4-BE49-F238E27FC236}">
                <a16:creationId xmlns:a16="http://schemas.microsoft.com/office/drawing/2014/main" id="{619510C8-5FDB-0E46-B52C-9ED719228939}"/>
              </a:ext>
            </a:extLst>
          </p:cNvPr>
          <p:cNvSpPr>
            <a:spLocks noGrp="1"/>
          </p:cNvSpPr>
          <p:nvPr>
            <p:ph type="pic" sz="quarter" idx="12"/>
          </p:nvPr>
        </p:nvSpPr>
        <p:spPr>
          <a:xfrm>
            <a:off x="3868647" y="1056186"/>
            <a:ext cx="2446867" cy="4030133"/>
          </a:xfrm>
          <a:custGeom>
            <a:avLst/>
            <a:gdLst>
              <a:gd name="connsiteX0" fmla="*/ 103013 w 2446867"/>
              <a:gd name="connsiteY0" fmla="*/ 0 h 4030133"/>
              <a:gd name="connsiteX1" fmla="*/ 2343854 w 2446867"/>
              <a:gd name="connsiteY1" fmla="*/ 0 h 4030133"/>
              <a:gd name="connsiteX2" fmla="*/ 2446867 w 2446867"/>
              <a:gd name="connsiteY2" fmla="*/ 103013 h 4030133"/>
              <a:gd name="connsiteX3" fmla="*/ 2446867 w 2446867"/>
              <a:gd name="connsiteY3" fmla="*/ 3927120 h 4030133"/>
              <a:gd name="connsiteX4" fmla="*/ 2343854 w 2446867"/>
              <a:gd name="connsiteY4" fmla="*/ 4030133 h 4030133"/>
              <a:gd name="connsiteX5" fmla="*/ 103013 w 2446867"/>
              <a:gd name="connsiteY5" fmla="*/ 4030133 h 4030133"/>
              <a:gd name="connsiteX6" fmla="*/ 0 w 2446867"/>
              <a:gd name="connsiteY6" fmla="*/ 3927120 h 4030133"/>
              <a:gd name="connsiteX7" fmla="*/ 0 w 2446867"/>
              <a:gd name="connsiteY7" fmla="*/ 103013 h 4030133"/>
              <a:gd name="connsiteX8" fmla="*/ 103013 w 2446867"/>
              <a:gd name="connsiteY8" fmla="*/ 0 h 403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6867" h="4030133">
                <a:moveTo>
                  <a:pt x="103013" y="0"/>
                </a:moveTo>
                <a:lnTo>
                  <a:pt x="2343854" y="0"/>
                </a:lnTo>
                <a:cubicBezTo>
                  <a:pt x="2400747" y="0"/>
                  <a:pt x="2446867" y="46120"/>
                  <a:pt x="2446867" y="103013"/>
                </a:cubicBezTo>
                <a:lnTo>
                  <a:pt x="2446867" y="3927120"/>
                </a:lnTo>
                <a:cubicBezTo>
                  <a:pt x="2446867" y="3984013"/>
                  <a:pt x="2400747" y="4030133"/>
                  <a:pt x="2343854" y="4030133"/>
                </a:cubicBezTo>
                <a:lnTo>
                  <a:pt x="103013" y="4030133"/>
                </a:lnTo>
                <a:cubicBezTo>
                  <a:pt x="46120" y="4030133"/>
                  <a:pt x="0" y="3984013"/>
                  <a:pt x="0" y="3927120"/>
                </a:cubicBezTo>
                <a:lnTo>
                  <a:pt x="0" y="103013"/>
                </a:lnTo>
                <a:cubicBezTo>
                  <a:pt x="0" y="46120"/>
                  <a:pt x="46120" y="0"/>
                  <a:pt x="103013"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311119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 1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0E13356-024B-1E48-A2EF-D52402E352F0}"/>
              </a:ext>
            </a:extLst>
          </p:cNvPr>
          <p:cNvSpPr>
            <a:spLocks noGrp="1"/>
          </p:cNvSpPr>
          <p:nvPr>
            <p:ph type="pic" sz="quarter" idx="13"/>
          </p:nvPr>
        </p:nvSpPr>
        <p:spPr>
          <a:xfrm>
            <a:off x="1041873" y="3428999"/>
            <a:ext cx="2083747" cy="2083747"/>
          </a:xfrm>
          <a:custGeom>
            <a:avLst/>
            <a:gdLst>
              <a:gd name="connsiteX0" fmla="*/ 0 w 2083747"/>
              <a:gd name="connsiteY0" fmla="*/ 0 h 2083747"/>
              <a:gd name="connsiteX1" fmla="*/ 2083747 w 2083747"/>
              <a:gd name="connsiteY1" fmla="*/ 0 h 2083747"/>
              <a:gd name="connsiteX2" fmla="*/ 2083747 w 2083747"/>
              <a:gd name="connsiteY2" fmla="*/ 2083747 h 2083747"/>
              <a:gd name="connsiteX3" fmla="*/ 0 w 2083747"/>
              <a:gd name="connsiteY3" fmla="*/ 2083747 h 2083747"/>
            </a:gdLst>
            <a:ahLst/>
            <a:cxnLst>
              <a:cxn ang="0">
                <a:pos x="connsiteX0" y="connsiteY0"/>
              </a:cxn>
              <a:cxn ang="0">
                <a:pos x="connsiteX1" y="connsiteY1"/>
              </a:cxn>
              <a:cxn ang="0">
                <a:pos x="connsiteX2" y="connsiteY2"/>
              </a:cxn>
              <a:cxn ang="0">
                <a:pos x="connsiteX3" y="connsiteY3"/>
              </a:cxn>
            </a:cxnLst>
            <a:rect l="l" t="t" r="r" b="b"/>
            <a:pathLst>
              <a:path w="2083747" h="2083747">
                <a:moveTo>
                  <a:pt x="0" y="0"/>
                </a:moveTo>
                <a:lnTo>
                  <a:pt x="2083747" y="0"/>
                </a:lnTo>
                <a:lnTo>
                  <a:pt x="2083747" y="2083747"/>
                </a:lnTo>
                <a:lnTo>
                  <a:pt x="0" y="2083747"/>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11" name="Picture Placeholder 10">
            <a:extLst>
              <a:ext uri="{FF2B5EF4-FFF2-40B4-BE49-F238E27FC236}">
                <a16:creationId xmlns:a16="http://schemas.microsoft.com/office/drawing/2014/main" id="{6AF6A447-B959-1E48-8706-146326A3420D}"/>
              </a:ext>
            </a:extLst>
          </p:cNvPr>
          <p:cNvSpPr>
            <a:spLocks noGrp="1"/>
          </p:cNvSpPr>
          <p:nvPr>
            <p:ph type="pic" sz="quarter" idx="14"/>
          </p:nvPr>
        </p:nvSpPr>
        <p:spPr>
          <a:xfrm>
            <a:off x="3129384" y="3428999"/>
            <a:ext cx="2083747" cy="2083747"/>
          </a:xfrm>
          <a:custGeom>
            <a:avLst/>
            <a:gdLst>
              <a:gd name="connsiteX0" fmla="*/ 0 w 2083747"/>
              <a:gd name="connsiteY0" fmla="*/ 0 h 2083747"/>
              <a:gd name="connsiteX1" fmla="*/ 2083747 w 2083747"/>
              <a:gd name="connsiteY1" fmla="*/ 0 h 2083747"/>
              <a:gd name="connsiteX2" fmla="*/ 2083747 w 2083747"/>
              <a:gd name="connsiteY2" fmla="*/ 2083747 h 2083747"/>
              <a:gd name="connsiteX3" fmla="*/ 0 w 2083747"/>
              <a:gd name="connsiteY3" fmla="*/ 2083747 h 2083747"/>
            </a:gdLst>
            <a:ahLst/>
            <a:cxnLst>
              <a:cxn ang="0">
                <a:pos x="connsiteX0" y="connsiteY0"/>
              </a:cxn>
              <a:cxn ang="0">
                <a:pos x="connsiteX1" y="connsiteY1"/>
              </a:cxn>
              <a:cxn ang="0">
                <a:pos x="connsiteX2" y="connsiteY2"/>
              </a:cxn>
              <a:cxn ang="0">
                <a:pos x="connsiteX3" y="connsiteY3"/>
              </a:cxn>
            </a:cxnLst>
            <a:rect l="l" t="t" r="r" b="b"/>
            <a:pathLst>
              <a:path w="2083747" h="2083747">
                <a:moveTo>
                  <a:pt x="0" y="0"/>
                </a:moveTo>
                <a:lnTo>
                  <a:pt x="2083747" y="0"/>
                </a:lnTo>
                <a:lnTo>
                  <a:pt x="2083747" y="2083747"/>
                </a:lnTo>
                <a:lnTo>
                  <a:pt x="0" y="2083747"/>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9" name="Picture Placeholder 8">
            <a:extLst>
              <a:ext uri="{FF2B5EF4-FFF2-40B4-BE49-F238E27FC236}">
                <a16:creationId xmlns:a16="http://schemas.microsoft.com/office/drawing/2014/main" id="{C6F49E0D-EED2-6542-BFDA-9591A7C32F0C}"/>
              </a:ext>
            </a:extLst>
          </p:cNvPr>
          <p:cNvSpPr>
            <a:spLocks noGrp="1"/>
          </p:cNvSpPr>
          <p:nvPr>
            <p:ph type="pic" sz="quarter" idx="11"/>
          </p:nvPr>
        </p:nvSpPr>
        <p:spPr>
          <a:xfrm>
            <a:off x="1041873" y="1345253"/>
            <a:ext cx="2083747" cy="2083747"/>
          </a:xfrm>
          <a:custGeom>
            <a:avLst/>
            <a:gdLst>
              <a:gd name="connsiteX0" fmla="*/ 0 w 2083747"/>
              <a:gd name="connsiteY0" fmla="*/ 0 h 2083747"/>
              <a:gd name="connsiteX1" fmla="*/ 2083747 w 2083747"/>
              <a:gd name="connsiteY1" fmla="*/ 0 h 2083747"/>
              <a:gd name="connsiteX2" fmla="*/ 2083747 w 2083747"/>
              <a:gd name="connsiteY2" fmla="*/ 2083747 h 2083747"/>
              <a:gd name="connsiteX3" fmla="*/ 0 w 2083747"/>
              <a:gd name="connsiteY3" fmla="*/ 2083747 h 2083747"/>
            </a:gdLst>
            <a:ahLst/>
            <a:cxnLst>
              <a:cxn ang="0">
                <a:pos x="connsiteX0" y="connsiteY0"/>
              </a:cxn>
              <a:cxn ang="0">
                <a:pos x="connsiteX1" y="connsiteY1"/>
              </a:cxn>
              <a:cxn ang="0">
                <a:pos x="connsiteX2" y="connsiteY2"/>
              </a:cxn>
              <a:cxn ang="0">
                <a:pos x="connsiteX3" y="connsiteY3"/>
              </a:cxn>
            </a:cxnLst>
            <a:rect l="l" t="t" r="r" b="b"/>
            <a:pathLst>
              <a:path w="2083747" h="2083747">
                <a:moveTo>
                  <a:pt x="0" y="0"/>
                </a:moveTo>
                <a:lnTo>
                  <a:pt x="2083747" y="0"/>
                </a:lnTo>
                <a:lnTo>
                  <a:pt x="2083747" y="2083747"/>
                </a:lnTo>
                <a:lnTo>
                  <a:pt x="0" y="2083747"/>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8" name="Picture Placeholder 7">
            <a:extLst>
              <a:ext uri="{FF2B5EF4-FFF2-40B4-BE49-F238E27FC236}">
                <a16:creationId xmlns:a16="http://schemas.microsoft.com/office/drawing/2014/main" id="{7F84A49D-7723-9148-B474-C961D0661920}"/>
              </a:ext>
            </a:extLst>
          </p:cNvPr>
          <p:cNvSpPr>
            <a:spLocks noGrp="1"/>
          </p:cNvSpPr>
          <p:nvPr>
            <p:ph type="pic" sz="quarter" idx="12"/>
          </p:nvPr>
        </p:nvSpPr>
        <p:spPr>
          <a:xfrm>
            <a:off x="3129384" y="1345253"/>
            <a:ext cx="2083747" cy="2083747"/>
          </a:xfrm>
          <a:custGeom>
            <a:avLst/>
            <a:gdLst>
              <a:gd name="connsiteX0" fmla="*/ 0 w 2083747"/>
              <a:gd name="connsiteY0" fmla="*/ 0 h 2083747"/>
              <a:gd name="connsiteX1" fmla="*/ 2083747 w 2083747"/>
              <a:gd name="connsiteY1" fmla="*/ 0 h 2083747"/>
              <a:gd name="connsiteX2" fmla="*/ 2083747 w 2083747"/>
              <a:gd name="connsiteY2" fmla="*/ 2083747 h 2083747"/>
              <a:gd name="connsiteX3" fmla="*/ 0 w 2083747"/>
              <a:gd name="connsiteY3" fmla="*/ 2083747 h 2083747"/>
            </a:gdLst>
            <a:ahLst/>
            <a:cxnLst>
              <a:cxn ang="0">
                <a:pos x="connsiteX0" y="connsiteY0"/>
              </a:cxn>
              <a:cxn ang="0">
                <a:pos x="connsiteX1" y="connsiteY1"/>
              </a:cxn>
              <a:cxn ang="0">
                <a:pos x="connsiteX2" y="connsiteY2"/>
              </a:cxn>
              <a:cxn ang="0">
                <a:pos x="connsiteX3" y="connsiteY3"/>
              </a:cxn>
            </a:cxnLst>
            <a:rect l="l" t="t" r="r" b="b"/>
            <a:pathLst>
              <a:path w="2083747" h="2083747">
                <a:moveTo>
                  <a:pt x="0" y="0"/>
                </a:moveTo>
                <a:lnTo>
                  <a:pt x="2083747" y="0"/>
                </a:lnTo>
                <a:lnTo>
                  <a:pt x="2083747" y="2083747"/>
                </a:lnTo>
                <a:lnTo>
                  <a:pt x="0" y="2083747"/>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994598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yout 1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719A7F2F-1A13-DD4F-820E-6D9F520C3D1B}"/>
              </a:ext>
            </a:extLst>
          </p:cNvPr>
          <p:cNvSpPr>
            <a:spLocks noGrp="1"/>
          </p:cNvSpPr>
          <p:nvPr>
            <p:ph type="pic" sz="quarter" idx="13"/>
          </p:nvPr>
        </p:nvSpPr>
        <p:spPr>
          <a:xfrm>
            <a:off x="6092948" y="4570851"/>
            <a:ext cx="3047598" cy="2287150"/>
          </a:xfrm>
          <a:custGeom>
            <a:avLst/>
            <a:gdLst>
              <a:gd name="connsiteX0" fmla="*/ 0 w 3047598"/>
              <a:gd name="connsiteY0" fmla="*/ 0 h 2287150"/>
              <a:gd name="connsiteX1" fmla="*/ 3047598 w 3047598"/>
              <a:gd name="connsiteY1" fmla="*/ 0 h 2287150"/>
              <a:gd name="connsiteX2" fmla="*/ 3047598 w 3047598"/>
              <a:gd name="connsiteY2" fmla="*/ 2287150 h 2287150"/>
              <a:gd name="connsiteX3" fmla="*/ 0 w 3047598"/>
              <a:gd name="connsiteY3" fmla="*/ 2287150 h 2287150"/>
            </a:gdLst>
            <a:ahLst/>
            <a:cxnLst>
              <a:cxn ang="0">
                <a:pos x="connsiteX0" y="connsiteY0"/>
              </a:cxn>
              <a:cxn ang="0">
                <a:pos x="connsiteX1" y="connsiteY1"/>
              </a:cxn>
              <a:cxn ang="0">
                <a:pos x="connsiteX2" y="connsiteY2"/>
              </a:cxn>
              <a:cxn ang="0">
                <a:pos x="connsiteX3" y="connsiteY3"/>
              </a:cxn>
            </a:cxnLst>
            <a:rect l="l" t="t" r="r" b="b"/>
            <a:pathLst>
              <a:path w="3047598" h="2287150">
                <a:moveTo>
                  <a:pt x="0" y="0"/>
                </a:moveTo>
                <a:lnTo>
                  <a:pt x="3047598" y="0"/>
                </a:lnTo>
                <a:lnTo>
                  <a:pt x="3047598" y="2287150"/>
                </a:lnTo>
                <a:lnTo>
                  <a:pt x="0" y="2287150"/>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15" name="Picture Placeholder 14">
            <a:extLst>
              <a:ext uri="{FF2B5EF4-FFF2-40B4-BE49-F238E27FC236}">
                <a16:creationId xmlns:a16="http://schemas.microsoft.com/office/drawing/2014/main" id="{311FF8AE-07BF-5E48-BD13-0B2D46C6F792}"/>
              </a:ext>
            </a:extLst>
          </p:cNvPr>
          <p:cNvSpPr>
            <a:spLocks noGrp="1"/>
          </p:cNvSpPr>
          <p:nvPr>
            <p:ph type="pic" sz="quarter" idx="14"/>
          </p:nvPr>
        </p:nvSpPr>
        <p:spPr>
          <a:xfrm>
            <a:off x="3047598" y="2283701"/>
            <a:ext cx="3047598" cy="2287150"/>
          </a:xfrm>
          <a:custGeom>
            <a:avLst/>
            <a:gdLst>
              <a:gd name="connsiteX0" fmla="*/ 0 w 3047598"/>
              <a:gd name="connsiteY0" fmla="*/ 0 h 2287150"/>
              <a:gd name="connsiteX1" fmla="*/ 3047598 w 3047598"/>
              <a:gd name="connsiteY1" fmla="*/ 0 h 2287150"/>
              <a:gd name="connsiteX2" fmla="*/ 3047598 w 3047598"/>
              <a:gd name="connsiteY2" fmla="*/ 2287150 h 2287150"/>
              <a:gd name="connsiteX3" fmla="*/ 0 w 3047598"/>
              <a:gd name="connsiteY3" fmla="*/ 2287150 h 2287150"/>
            </a:gdLst>
            <a:ahLst/>
            <a:cxnLst>
              <a:cxn ang="0">
                <a:pos x="connsiteX0" y="connsiteY0"/>
              </a:cxn>
              <a:cxn ang="0">
                <a:pos x="connsiteX1" y="connsiteY1"/>
              </a:cxn>
              <a:cxn ang="0">
                <a:pos x="connsiteX2" y="connsiteY2"/>
              </a:cxn>
              <a:cxn ang="0">
                <a:pos x="connsiteX3" y="connsiteY3"/>
              </a:cxn>
            </a:cxnLst>
            <a:rect l="l" t="t" r="r" b="b"/>
            <a:pathLst>
              <a:path w="3047598" h="2287150">
                <a:moveTo>
                  <a:pt x="0" y="0"/>
                </a:moveTo>
                <a:lnTo>
                  <a:pt x="3047598" y="0"/>
                </a:lnTo>
                <a:lnTo>
                  <a:pt x="3047598" y="2287150"/>
                </a:lnTo>
                <a:lnTo>
                  <a:pt x="0" y="2287150"/>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14" name="Picture Placeholder 13">
            <a:extLst>
              <a:ext uri="{FF2B5EF4-FFF2-40B4-BE49-F238E27FC236}">
                <a16:creationId xmlns:a16="http://schemas.microsoft.com/office/drawing/2014/main" id="{EA13676B-BAD7-6746-ABDA-13F9CFCF8C5A}"/>
              </a:ext>
            </a:extLst>
          </p:cNvPr>
          <p:cNvSpPr>
            <a:spLocks noGrp="1"/>
          </p:cNvSpPr>
          <p:nvPr>
            <p:ph type="pic" sz="quarter" idx="11"/>
          </p:nvPr>
        </p:nvSpPr>
        <p:spPr>
          <a:xfrm>
            <a:off x="0" y="4570851"/>
            <a:ext cx="3047598" cy="2287150"/>
          </a:xfrm>
          <a:custGeom>
            <a:avLst/>
            <a:gdLst>
              <a:gd name="connsiteX0" fmla="*/ 0 w 3047598"/>
              <a:gd name="connsiteY0" fmla="*/ 0 h 2287150"/>
              <a:gd name="connsiteX1" fmla="*/ 3047598 w 3047598"/>
              <a:gd name="connsiteY1" fmla="*/ 0 h 2287150"/>
              <a:gd name="connsiteX2" fmla="*/ 3047598 w 3047598"/>
              <a:gd name="connsiteY2" fmla="*/ 2287150 h 2287150"/>
              <a:gd name="connsiteX3" fmla="*/ 0 w 3047598"/>
              <a:gd name="connsiteY3" fmla="*/ 2287150 h 2287150"/>
            </a:gdLst>
            <a:ahLst/>
            <a:cxnLst>
              <a:cxn ang="0">
                <a:pos x="connsiteX0" y="connsiteY0"/>
              </a:cxn>
              <a:cxn ang="0">
                <a:pos x="connsiteX1" y="connsiteY1"/>
              </a:cxn>
              <a:cxn ang="0">
                <a:pos x="connsiteX2" y="connsiteY2"/>
              </a:cxn>
              <a:cxn ang="0">
                <a:pos x="connsiteX3" y="connsiteY3"/>
              </a:cxn>
            </a:cxnLst>
            <a:rect l="l" t="t" r="r" b="b"/>
            <a:pathLst>
              <a:path w="3047598" h="2287150">
                <a:moveTo>
                  <a:pt x="0" y="0"/>
                </a:moveTo>
                <a:lnTo>
                  <a:pt x="3047598" y="0"/>
                </a:lnTo>
                <a:lnTo>
                  <a:pt x="3047598" y="2287150"/>
                </a:lnTo>
                <a:lnTo>
                  <a:pt x="0" y="2287150"/>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16" name="Picture Placeholder 15">
            <a:extLst>
              <a:ext uri="{FF2B5EF4-FFF2-40B4-BE49-F238E27FC236}">
                <a16:creationId xmlns:a16="http://schemas.microsoft.com/office/drawing/2014/main" id="{37773C32-4433-AF4D-BA8E-F37CFEBD8717}"/>
              </a:ext>
            </a:extLst>
          </p:cNvPr>
          <p:cNvSpPr>
            <a:spLocks noGrp="1"/>
          </p:cNvSpPr>
          <p:nvPr>
            <p:ph type="pic" sz="quarter" idx="12"/>
          </p:nvPr>
        </p:nvSpPr>
        <p:spPr>
          <a:xfrm>
            <a:off x="9140545" y="2283701"/>
            <a:ext cx="3047598" cy="2287150"/>
          </a:xfrm>
          <a:custGeom>
            <a:avLst/>
            <a:gdLst>
              <a:gd name="connsiteX0" fmla="*/ 0 w 3047598"/>
              <a:gd name="connsiteY0" fmla="*/ 0 h 2287150"/>
              <a:gd name="connsiteX1" fmla="*/ 3047598 w 3047598"/>
              <a:gd name="connsiteY1" fmla="*/ 0 h 2287150"/>
              <a:gd name="connsiteX2" fmla="*/ 3047598 w 3047598"/>
              <a:gd name="connsiteY2" fmla="*/ 2287150 h 2287150"/>
              <a:gd name="connsiteX3" fmla="*/ 0 w 3047598"/>
              <a:gd name="connsiteY3" fmla="*/ 2287150 h 2287150"/>
            </a:gdLst>
            <a:ahLst/>
            <a:cxnLst>
              <a:cxn ang="0">
                <a:pos x="connsiteX0" y="connsiteY0"/>
              </a:cxn>
              <a:cxn ang="0">
                <a:pos x="connsiteX1" y="connsiteY1"/>
              </a:cxn>
              <a:cxn ang="0">
                <a:pos x="connsiteX2" y="connsiteY2"/>
              </a:cxn>
              <a:cxn ang="0">
                <a:pos x="connsiteX3" y="connsiteY3"/>
              </a:cxn>
            </a:cxnLst>
            <a:rect l="l" t="t" r="r" b="b"/>
            <a:pathLst>
              <a:path w="3047598" h="2287150">
                <a:moveTo>
                  <a:pt x="0" y="0"/>
                </a:moveTo>
                <a:lnTo>
                  <a:pt x="3047598" y="0"/>
                </a:lnTo>
                <a:lnTo>
                  <a:pt x="3047598" y="2287150"/>
                </a:lnTo>
                <a:lnTo>
                  <a:pt x="0" y="2287150"/>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155589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yout 1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B2FFDDE-260F-0144-AB5A-3D19954C2099}"/>
              </a:ext>
            </a:extLst>
          </p:cNvPr>
          <p:cNvSpPr>
            <a:spLocks noGrp="1"/>
          </p:cNvSpPr>
          <p:nvPr>
            <p:ph type="pic" sz="quarter" idx="14"/>
          </p:nvPr>
        </p:nvSpPr>
        <p:spPr>
          <a:xfrm>
            <a:off x="4603531" y="1334814"/>
            <a:ext cx="3899338" cy="3899338"/>
          </a:xfrm>
          <a:custGeom>
            <a:avLst/>
            <a:gdLst>
              <a:gd name="connsiteX0" fmla="*/ 124389 w 3899338"/>
              <a:gd name="connsiteY0" fmla="*/ 0 h 3899338"/>
              <a:gd name="connsiteX1" fmla="*/ 3774949 w 3899338"/>
              <a:gd name="connsiteY1" fmla="*/ 0 h 3899338"/>
              <a:gd name="connsiteX2" fmla="*/ 3899338 w 3899338"/>
              <a:gd name="connsiteY2" fmla="*/ 124389 h 3899338"/>
              <a:gd name="connsiteX3" fmla="*/ 3899338 w 3899338"/>
              <a:gd name="connsiteY3" fmla="*/ 3774949 h 3899338"/>
              <a:gd name="connsiteX4" fmla="*/ 3774949 w 3899338"/>
              <a:gd name="connsiteY4" fmla="*/ 3899338 h 3899338"/>
              <a:gd name="connsiteX5" fmla="*/ 124389 w 3899338"/>
              <a:gd name="connsiteY5" fmla="*/ 3899338 h 3899338"/>
              <a:gd name="connsiteX6" fmla="*/ 0 w 3899338"/>
              <a:gd name="connsiteY6" fmla="*/ 3774949 h 3899338"/>
              <a:gd name="connsiteX7" fmla="*/ 0 w 3899338"/>
              <a:gd name="connsiteY7" fmla="*/ 124389 h 3899338"/>
              <a:gd name="connsiteX8" fmla="*/ 124389 w 3899338"/>
              <a:gd name="connsiteY8" fmla="*/ 0 h 389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338" h="3899338">
                <a:moveTo>
                  <a:pt x="124389" y="0"/>
                </a:moveTo>
                <a:lnTo>
                  <a:pt x="3774949" y="0"/>
                </a:lnTo>
                <a:cubicBezTo>
                  <a:pt x="3843647" y="0"/>
                  <a:pt x="3899338" y="55691"/>
                  <a:pt x="3899338" y="124389"/>
                </a:cubicBezTo>
                <a:lnTo>
                  <a:pt x="3899338" y="3774949"/>
                </a:lnTo>
                <a:cubicBezTo>
                  <a:pt x="3899338" y="3843647"/>
                  <a:pt x="3843647" y="3899338"/>
                  <a:pt x="3774949" y="3899338"/>
                </a:cubicBezTo>
                <a:lnTo>
                  <a:pt x="124389" y="3899338"/>
                </a:lnTo>
                <a:cubicBezTo>
                  <a:pt x="55691" y="3899338"/>
                  <a:pt x="0" y="3843647"/>
                  <a:pt x="0" y="3774949"/>
                </a:cubicBezTo>
                <a:lnTo>
                  <a:pt x="0" y="124389"/>
                </a:lnTo>
                <a:cubicBezTo>
                  <a:pt x="0" y="55691"/>
                  <a:pt x="55691" y="0"/>
                  <a:pt x="124389"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450968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yout 14">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C9F0131-A015-B14B-82DD-A7961B887473}"/>
              </a:ext>
            </a:extLst>
          </p:cNvPr>
          <p:cNvSpPr>
            <a:spLocks noGrp="1"/>
          </p:cNvSpPr>
          <p:nvPr>
            <p:ph type="pic" sz="quarter" idx="14"/>
          </p:nvPr>
        </p:nvSpPr>
        <p:spPr>
          <a:xfrm>
            <a:off x="6164012" y="0"/>
            <a:ext cx="3958894" cy="5733826"/>
          </a:xfrm>
          <a:custGeom>
            <a:avLst/>
            <a:gdLst>
              <a:gd name="connsiteX0" fmla="*/ 0 w 3958894"/>
              <a:gd name="connsiteY0" fmla="*/ 0 h 5733826"/>
              <a:gd name="connsiteX1" fmla="*/ 3958894 w 3958894"/>
              <a:gd name="connsiteY1" fmla="*/ 0 h 5733826"/>
              <a:gd name="connsiteX2" fmla="*/ 3958894 w 3958894"/>
              <a:gd name="connsiteY2" fmla="*/ 5513870 h 5733826"/>
              <a:gd name="connsiteX3" fmla="*/ 3738938 w 3958894"/>
              <a:gd name="connsiteY3" fmla="*/ 5733826 h 5733826"/>
              <a:gd name="connsiteX4" fmla="*/ 219956 w 3958894"/>
              <a:gd name="connsiteY4" fmla="*/ 5733826 h 5733826"/>
              <a:gd name="connsiteX5" fmla="*/ 0 w 3958894"/>
              <a:gd name="connsiteY5" fmla="*/ 5513870 h 573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8894" h="5733826">
                <a:moveTo>
                  <a:pt x="0" y="0"/>
                </a:moveTo>
                <a:lnTo>
                  <a:pt x="3958894" y="0"/>
                </a:lnTo>
                <a:lnTo>
                  <a:pt x="3958894" y="5513870"/>
                </a:lnTo>
                <a:cubicBezTo>
                  <a:pt x="3958894" y="5635348"/>
                  <a:pt x="3860416" y="5733826"/>
                  <a:pt x="3738938" y="5733826"/>
                </a:cubicBezTo>
                <a:lnTo>
                  <a:pt x="219956" y="5733826"/>
                </a:lnTo>
                <a:cubicBezTo>
                  <a:pt x="98478" y="5733826"/>
                  <a:pt x="0" y="5635348"/>
                  <a:pt x="0" y="551387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815938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15">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1A2A136-6FC9-CD41-9B04-739D9948D915}"/>
              </a:ext>
            </a:extLst>
          </p:cNvPr>
          <p:cNvSpPr>
            <a:spLocks noGrp="1"/>
          </p:cNvSpPr>
          <p:nvPr>
            <p:ph type="pic" sz="quarter" idx="15"/>
          </p:nvPr>
        </p:nvSpPr>
        <p:spPr>
          <a:xfrm>
            <a:off x="4218301" y="3026979"/>
            <a:ext cx="7150229" cy="3226676"/>
          </a:xfrm>
          <a:custGeom>
            <a:avLst/>
            <a:gdLst>
              <a:gd name="connsiteX0" fmla="*/ 127873 w 7150229"/>
              <a:gd name="connsiteY0" fmla="*/ 0 h 3226676"/>
              <a:gd name="connsiteX1" fmla="*/ 7022356 w 7150229"/>
              <a:gd name="connsiteY1" fmla="*/ 0 h 3226676"/>
              <a:gd name="connsiteX2" fmla="*/ 7150229 w 7150229"/>
              <a:gd name="connsiteY2" fmla="*/ 127873 h 3226676"/>
              <a:gd name="connsiteX3" fmla="*/ 7150229 w 7150229"/>
              <a:gd name="connsiteY3" fmla="*/ 3098803 h 3226676"/>
              <a:gd name="connsiteX4" fmla="*/ 7022356 w 7150229"/>
              <a:gd name="connsiteY4" fmla="*/ 3226676 h 3226676"/>
              <a:gd name="connsiteX5" fmla="*/ 127873 w 7150229"/>
              <a:gd name="connsiteY5" fmla="*/ 3226676 h 3226676"/>
              <a:gd name="connsiteX6" fmla="*/ 0 w 7150229"/>
              <a:gd name="connsiteY6" fmla="*/ 3098803 h 3226676"/>
              <a:gd name="connsiteX7" fmla="*/ 0 w 7150229"/>
              <a:gd name="connsiteY7" fmla="*/ 127873 h 3226676"/>
              <a:gd name="connsiteX8" fmla="*/ 127873 w 7150229"/>
              <a:gd name="connsiteY8" fmla="*/ 0 h 32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0229" h="3226676">
                <a:moveTo>
                  <a:pt x="127873" y="0"/>
                </a:moveTo>
                <a:lnTo>
                  <a:pt x="7022356" y="0"/>
                </a:lnTo>
                <a:cubicBezTo>
                  <a:pt x="7092978" y="0"/>
                  <a:pt x="7150229" y="57251"/>
                  <a:pt x="7150229" y="127873"/>
                </a:cubicBezTo>
                <a:lnTo>
                  <a:pt x="7150229" y="3098803"/>
                </a:lnTo>
                <a:cubicBezTo>
                  <a:pt x="7150229" y="3169425"/>
                  <a:pt x="7092978" y="3226676"/>
                  <a:pt x="7022356" y="3226676"/>
                </a:cubicBezTo>
                <a:lnTo>
                  <a:pt x="127873" y="3226676"/>
                </a:lnTo>
                <a:cubicBezTo>
                  <a:pt x="57251" y="3226676"/>
                  <a:pt x="0" y="3169425"/>
                  <a:pt x="0" y="3098803"/>
                </a:cubicBezTo>
                <a:lnTo>
                  <a:pt x="0" y="127873"/>
                </a:lnTo>
                <a:cubicBezTo>
                  <a:pt x="0" y="57251"/>
                  <a:pt x="57251" y="0"/>
                  <a:pt x="127873"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6" name="Picture Placeholder 5">
            <a:extLst>
              <a:ext uri="{FF2B5EF4-FFF2-40B4-BE49-F238E27FC236}">
                <a16:creationId xmlns:a16="http://schemas.microsoft.com/office/drawing/2014/main" id="{FD672964-3AB8-9040-92B2-373727209A00}"/>
              </a:ext>
            </a:extLst>
          </p:cNvPr>
          <p:cNvSpPr>
            <a:spLocks noGrp="1"/>
          </p:cNvSpPr>
          <p:nvPr>
            <p:ph type="pic" sz="quarter" idx="14"/>
          </p:nvPr>
        </p:nvSpPr>
        <p:spPr>
          <a:xfrm>
            <a:off x="823461" y="3026979"/>
            <a:ext cx="3226676" cy="3226676"/>
          </a:xfrm>
          <a:custGeom>
            <a:avLst/>
            <a:gdLst>
              <a:gd name="connsiteX0" fmla="*/ 127873 w 3226676"/>
              <a:gd name="connsiteY0" fmla="*/ 0 h 3226676"/>
              <a:gd name="connsiteX1" fmla="*/ 3098803 w 3226676"/>
              <a:gd name="connsiteY1" fmla="*/ 0 h 3226676"/>
              <a:gd name="connsiteX2" fmla="*/ 3226676 w 3226676"/>
              <a:gd name="connsiteY2" fmla="*/ 127873 h 3226676"/>
              <a:gd name="connsiteX3" fmla="*/ 3226676 w 3226676"/>
              <a:gd name="connsiteY3" fmla="*/ 3098803 h 3226676"/>
              <a:gd name="connsiteX4" fmla="*/ 3098803 w 3226676"/>
              <a:gd name="connsiteY4" fmla="*/ 3226676 h 3226676"/>
              <a:gd name="connsiteX5" fmla="*/ 127873 w 3226676"/>
              <a:gd name="connsiteY5" fmla="*/ 3226676 h 3226676"/>
              <a:gd name="connsiteX6" fmla="*/ 0 w 3226676"/>
              <a:gd name="connsiteY6" fmla="*/ 3098803 h 3226676"/>
              <a:gd name="connsiteX7" fmla="*/ 0 w 3226676"/>
              <a:gd name="connsiteY7" fmla="*/ 127873 h 3226676"/>
              <a:gd name="connsiteX8" fmla="*/ 127873 w 3226676"/>
              <a:gd name="connsiteY8" fmla="*/ 0 h 32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6676" h="3226676">
                <a:moveTo>
                  <a:pt x="127873" y="0"/>
                </a:moveTo>
                <a:lnTo>
                  <a:pt x="3098803" y="0"/>
                </a:lnTo>
                <a:cubicBezTo>
                  <a:pt x="3169425" y="0"/>
                  <a:pt x="3226676" y="57251"/>
                  <a:pt x="3226676" y="127873"/>
                </a:cubicBezTo>
                <a:lnTo>
                  <a:pt x="3226676" y="3098803"/>
                </a:lnTo>
                <a:cubicBezTo>
                  <a:pt x="3226676" y="3169425"/>
                  <a:pt x="3169425" y="3226676"/>
                  <a:pt x="3098803" y="3226676"/>
                </a:cubicBezTo>
                <a:lnTo>
                  <a:pt x="127873" y="3226676"/>
                </a:lnTo>
                <a:cubicBezTo>
                  <a:pt x="57251" y="3226676"/>
                  <a:pt x="0" y="3169425"/>
                  <a:pt x="0" y="3098803"/>
                </a:cubicBezTo>
                <a:lnTo>
                  <a:pt x="0" y="127873"/>
                </a:lnTo>
                <a:cubicBezTo>
                  <a:pt x="0" y="57251"/>
                  <a:pt x="57251" y="0"/>
                  <a:pt x="127873"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209899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16">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B302E9B-CFB8-0547-9E2A-0C90917C1557}"/>
              </a:ext>
            </a:extLst>
          </p:cNvPr>
          <p:cNvSpPr>
            <a:spLocks noGrp="1"/>
          </p:cNvSpPr>
          <p:nvPr>
            <p:ph type="pic" sz="quarter" idx="16"/>
          </p:nvPr>
        </p:nvSpPr>
        <p:spPr>
          <a:xfrm>
            <a:off x="5194677" y="2635839"/>
            <a:ext cx="1586324" cy="1586324"/>
          </a:xfrm>
          <a:custGeom>
            <a:avLst/>
            <a:gdLst>
              <a:gd name="connsiteX0" fmla="*/ 793162 w 1586324"/>
              <a:gd name="connsiteY0" fmla="*/ 0 h 1586324"/>
              <a:gd name="connsiteX1" fmla="*/ 1586324 w 1586324"/>
              <a:gd name="connsiteY1" fmla="*/ 793162 h 1586324"/>
              <a:gd name="connsiteX2" fmla="*/ 793162 w 1586324"/>
              <a:gd name="connsiteY2" fmla="*/ 1586324 h 1586324"/>
              <a:gd name="connsiteX3" fmla="*/ 0 w 1586324"/>
              <a:gd name="connsiteY3" fmla="*/ 793162 h 1586324"/>
              <a:gd name="connsiteX4" fmla="*/ 793162 w 1586324"/>
              <a:gd name="connsiteY4" fmla="*/ 0 h 1586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6324" h="1586324">
                <a:moveTo>
                  <a:pt x="793162" y="0"/>
                </a:moveTo>
                <a:cubicBezTo>
                  <a:pt x="1231213" y="0"/>
                  <a:pt x="1586324" y="355111"/>
                  <a:pt x="1586324" y="793162"/>
                </a:cubicBezTo>
                <a:cubicBezTo>
                  <a:pt x="1586324" y="1231213"/>
                  <a:pt x="1231213" y="1586324"/>
                  <a:pt x="793162" y="1586324"/>
                </a:cubicBezTo>
                <a:cubicBezTo>
                  <a:pt x="355111" y="1586324"/>
                  <a:pt x="0" y="1231213"/>
                  <a:pt x="0" y="793162"/>
                </a:cubicBezTo>
                <a:cubicBezTo>
                  <a:pt x="0" y="355111"/>
                  <a:pt x="355111" y="0"/>
                  <a:pt x="793162"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13" name="Picture Placeholder 12">
            <a:extLst>
              <a:ext uri="{FF2B5EF4-FFF2-40B4-BE49-F238E27FC236}">
                <a16:creationId xmlns:a16="http://schemas.microsoft.com/office/drawing/2014/main" id="{7EA208E6-9DCE-A94E-AF79-FC661B90BE59}"/>
              </a:ext>
            </a:extLst>
          </p:cNvPr>
          <p:cNvSpPr>
            <a:spLocks noGrp="1"/>
          </p:cNvSpPr>
          <p:nvPr>
            <p:ph type="pic" sz="quarter" idx="17"/>
          </p:nvPr>
        </p:nvSpPr>
        <p:spPr>
          <a:xfrm>
            <a:off x="5194677" y="4534095"/>
            <a:ext cx="1586324" cy="1586324"/>
          </a:xfrm>
          <a:custGeom>
            <a:avLst/>
            <a:gdLst>
              <a:gd name="connsiteX0" fmla="*/ 793162 w 1586324"/>
              <a:gd name="connsiteY0" fmla="*/ 0 h 1586324"/>
              <a:gd name="connsiteX1" fmla="*/ 1586324 w 1586324"/>
              <a:gd name="connsiteY1" fmla="*/ 793162 h 1586324"/>
              <a:gd name="connsiteX2" fmla="*/ 793162 w 1586324"/>
              <a:gd name="connsiteY2" fmla="*/ 1586324 h 1586324"/>
              <a:gd name="connsiteX3" fmla="*/ 0 w 1586324"/>
              <a:gd name="connsiteY3" fmla="*/ 793162 h 1586324"/>
              <a:gd name="connsiteX4" fmla="*/ 793162 w 1586324"/>
              <a:gd name="connsiteY4" fmla="*/ 0 h 1586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6324" h="1586324">
                <a:moveTo>
                  <a:pt x="793162" y="0"/>
                </a:moveTo>
                <a:cubicBezTo>
                  <a:pt x="1231213" y="0"/>
                  <a:pt x="1586324" y="355111"/>
                  <a:pt x="1586324" y="793162"/>
                </a:cubicBezTo>
                <a:cubicBezTo>
                  <a:pt x="1586324" y="1231213"/>
                  <a:pt x="1231213" y="1586324"/>
                  <a:pt x="793162" y="1586324"/>
                </a:cubicBezTo>
                <a:cubicBezTo>
                  <a:pt x="355111" y="1586324"/>
                  <a:pt x="0" y="1231213"/>
                  <a:pt x="0" y="793162"/>
                </a:cubicBezTo>
                <a:cubicBezTo>
                  <a:pt x="0" y="355111"/>
                  <a:pt x="355111" y="0"/>
                  <a:pt x="793162"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12" name="Picture Placeholder 11">
            <a:extLst>
              <a:ext uri="{FF2B5EF4-FFF2-40B4-BE49-F238E27FC236}">
                <a16:creationId xmlns:a16="http://schemas.microsoft.com/office/drawing/2014/main" id="{8E691DEB-3526-F64F-9126-345608F5CD32}"/>
              </a:ext>
            </a:extLst>
          </p:cNvPr>
          <p:cNvSpPr>
            <a:spLocks noGrp="1"/>
          </p:cNvSpPr>
          <p:nvPr>
            <p:ph type="pic" sz="quarter" idx="14"/>
          </p:nvPr>
        </p:nvSpPr>
        <p:spPr>
          <a:xfrm>
            <a:off x="5194677" y="737583"/>
            <a:ext cx="1586324" cy="1586324"/>
          </a:xfrm>
          <a:custGeom>
            <a:avLst/>
            <a:gdLst>
              <a:gd name="connsiteX0" fmla="*/ 793162 w 1586324"/>
              <a:gd name="connsiteY0" fmla="*/ 0 h 1586324"/>
              <a:gd name="connsiteX1" fmla="*/ 1586324 w 1586324"/>
              <a:gd name="connsiteY1" fmla="*/ 793162 h 1586324"/>
              <a:gd name="connsiteX2" fmla="*/ 793162 w 1586324"/>
              <a:gd name="connsiteY2" fmla="*/ 1586324 h 1586324"/>
              <a:gd name="connsiteX3" fmla="*/ 0 w 1586324"/>
              <a:gd name="connsiteY3" fmla="*/ 793162 h 1586324"/>
              <a:gd name="connsiteX4" fmla="*/ 793162 w 1586324"/>
              <a:gd name="connsiteY4" fmla="*/ 0 h 1586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6324" h="1586324">
                <a:moveTo>
                  <a:pt x="793162" y="0"/>
                </a:moveTo>
                <a:cubicBezTo>
                  <a:pt x="1231213" y="0"/>
                  <a:pt x="1586324" y="355111"/>
                  <a:pt x="1586324" y="793162"/>
                </a:cubicBezTo>
                <a:cubicBezTo>
                  <a:pt x="1586324" y="1231213"/>
                  <a:pt x="1231213" y="1586324"/>
                  <a:pt x="793162" y="1586324"/>
                </a:cubicBezTo>
                <a:cubicBezTo>
                  <a:pt x="355111" y="1586324"/>
                  <a:pt x="0" y="1231213"/>
                  <a:pt x="0" y="793162"/>
                </a:cubicBezTo>
                <a:cubicBezTo>
                  <a:pt x="0" y="355111"/>
                  <a:pt x="355111" y="0"/>
                  <a:pt x="793162"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735614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 17">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9834C39-7D85-A84D-A82C-791BAA83E625}"/>
              </a:ext>
            </a:extLst>
          </p:cNvPr>
          <p:cNvSpPr>
            <a:spLocks noGrp="1"/>
          </p:cNvSpPr>
          <p:nvPr>
            <p:ph type="pic" sz="quarter" idx="14"/>
          </p:nvPr>
        </p:nvSpPr>
        <p:spPr>
          <a:xfrm>
            <a:off x="2346689" y="1702677"/>
            <a:ext cx="4359305" cy="4359305"/>
          </a:xfrm>
          <a:custGeom>
            <a:avLst/>
            <a:gdLst>
              <a:gd name="connsiteX0" fmla="*/ 143290 w 4359305"/>
              <a:gd name="connsiteY0" fmla="*/ 0 h 4359305"/>
              <a:gd name="connsiteX1" fmla="*/ 4216015 w 4359305"/>
              <a:gd name="connsiteY1" fmla="*/ 0 h 4359305"/>
              <a:gd name="connsiteX2" fmla="*/ 4359305 w 4359305"/>
              <a:gd name="connsiteY2" fmla="*/ 143290 h 4359305"/>
              <a:gd name="connsiteX3" fmla="*/ 4359305 w 4359305"/>
              <a:gd name="connsiteY3" fmla="*/ 4216015 h 4359305"/>
              <a:gd name="connsiteX4" fmla="*/ 4216015 w 4359305"/>
              <a:gd name="connsiteY4" fmla="*/ 4359305 h 4359305"/>
              <a:gd name="connsiteX5" fmla="*/ 143290 w 4359305"/>
              <a:gd name="connsiteY5" fmla="*/ 4359305 h 4359305"/>
              <a:gd name="connsiteX6" fmla="*/ 0 w 4359305"/>
              <a:gd name="connsiteY6" fmla="*/ 4216015 h 4359305"/>
              <a:gd name="connsiteX7" fmla="*/ 0 w 4359305"/>
              <a:gd name="connsiteY7" fmla="*/ 143290 h 4359305"/>
              <a:gd name="connsiteX8" fmla="*/ 143290 w 4359305"/>
              <a:gd name="connsiteY8" fmla="*/ 0 h 435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59305" h="4359305">
                <a:moveTo>
                  <a:pt x="143290" y="0"/>
                </a:moveTo>
                <a:lnTo>
                  <a:pt x="4216015" y="0"/>
                </a:lnTo>
                <a:cubicBezTo>
                  <a:pt x="4295152" y="0"/>
                  <a:pt x="4359305" y="64153"/>
                  <a:pt x="4359305" y="143290"/>
                </a:cubicBezTo>
                <a:lnTo>
                  <a:pt x="4359305" y="4216015"/>
                </a:lnTo>
                <a:cubicBezTo>
                  <a:pt x="4359305" y="4295152"/>
                  <a:pt x="4295152" y="4359305"/>
                  <a:pt x="4216015" y="4359305"/>
                </a:cubicBezTo>
                <a:lnTo>
                  <a:pt x="143290" y="4359305"/>
                </a:lnTo>
                <a:cubicBezTo>
                  <a:pt x="64153" y="4359305"/>
                  <a:pt x="0" y="4295152"/>
                  <a:pt x="0" y="4216015"/>
                </a:cubicBezTo>
                <a:lnTo>
                  <a:pt x="0" y="143290"/>
                </a:lnTo>
                <a:cubicBezTo>
                  <a:pt x="0" y="64153"/>
                  <a:pt x="64153" y="0"/>
                  <a:pt x="143290"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048681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18">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9996425-AB76-9C43-B80B-FE166A5056C8}"/>
              </a:ext>
            </a:extLst>
          </p:cNvPr>
          <p:cNvSpPr>
            <a:spLocks noGrp="1"/>
          </p:cNvSpPr>
          <p:nvPr>
            <p:ph type="pic" sz="quarter" idx="15"/>
          </p:nvPr>
        </p:nvSpPr>
        <p:spPr>
          <a:xfrm>
            <a:off x="4113085" y="3953572"/>
            <a:ext cx="2083238" cy="2083238"/>
          </a:xfrm>
          <a:custGeom>
            <a:avLst/>
            <a:gdLst>
              <a:gd name="connsiteX0" fmla="*/ 115995 w 2083238"/>
              <a:gd name="connsiteY0" fmla="*/ 0 h 2083238"/>
              <a:gd name="connsiteX1" fmla="*/ 1967243 w 2083238"/>
              <a:gd name="connsiteY1" fmla="*/ 0 h 2083238"/>
              <a:gd name="connsiteX2" fmla="*/ 2083238 w 2083238"/>
              <a:gd name="connsiteY2" fmla="*/ 115995 h 2083238"/>
              <a:gd name="connsiteX3" fmla="*/ 2083238 w 2083238"/>
              <a:gd name="connsiteY3" fmla="*/ 1967243 h 2083238"/>
              <a:gd name="connsiteX4" fmla="*/ 1967243 w 2083238"/>
              <a:gd name="connsiteY4" fmla="*/ 2083238 h 2083238"/>
              <a:gd name="connsiteX5" fmla="*/ 115995 w 2083238"/>
              <a:gd name="connsiteY5" fmla="*/ 2083238 h 2083238"/>
              <a:gd name="connsiteX6" fmla="*/ 0 w 2083238"/>
              <a:gd name="connsiteY6" fmla="*/ 1967243 h 2083238"/>
              <a:gd name="connsiteX7" fmla="*/ 0 w 2083238"/>
              <a:gd name="connsiteY7" fmla="*/ 115995 h 2083238"/>
              <a:gd name="connsiteX8" fmla="*/ 115995 w 2083238"/>
              <a:gd name="connsiteY8" fmla="*/ 0 h 208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3238" h="2083238">
                <a:moveTo>
                  <a:pt x="115995" y="0"/>
                </a:moveTo>
                <a:lnTo>
                  <a:pt x="1967243" y="0"/>
                </a:lnTo>
                <a:cubicBezTo>
                  <a:pt x="2031305" y="0"/>
                  <a:pt x="2083238" y="51933"/>
                  <a:pt x="2083238" y="115995"/>
                </a:cubicBezTo>
                <a:lnTo>
                  <a:pt x="2083238" y="1967243"/>
                </a:lnTo>
                <a:cubicBezTo>
                  <a:pt x="2083238" y="2031305"/>
                  <a:pt x="2031305" y="2083238"/>
                  <a:pt x="1967243" y="2083238"/>
                </a:cubicBezTo>
                <a:lnTo>
                  <a:pt x="115995" y="2083238"/>
                </a:lnTo>
                <a:cubicBezTo>
                  <a:pt x="51933" y="2083238"/>
                  <a:pt x="0" y="2031305"/>
                  <a:pt x="0" y="1967243"/>
                </a:cubicBezTo>
                <a:lnTo>
                  <a:pt x="0" y="115995"/>
                </a:lnTo>
                <a:cubicBezTo>
                  <a:pt x="0" y="51933"/>
                  <a:pt x="51933" y="0"/>
                  <a:pt x="115995"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5" name="Picture Placeholder 4">
            <a:extLst>
              <a:ext uri="{FF2B5EF4-FFF2-40B4-BE49-F238E27FC236}">
                <a16:creationId xmlns:a16="http://schemas.microsoft.com/office/drawing/2014/main" id="{AEFD27C3-8360-904E-8013-54A77F7C4655}"/>
              </a:ext>
            </a:extLst>
          </p:cNvPr>
          <p:cNvSpPr>
            <a:spLocks noGrp="1"/>
          </p:cNvSpPr>
          <p:nvPr>
            <p:ph type="pic" sz="quarter" idx="14"/>
          </p:nvPr>
        </p:nvSpPr>
        <p:spPr>
          <a:xfrm>
            <a:off x="1786573" y="3953572"/>
            <a:ext cx="2083238" cy="2083238"/>
          </a:xfrm>
          <a:custGeom>
            <a:avLst/>
            <a:gdLst>
              <a:gd name="connsiteX0" fmla="*/ 115995 w 2083238"/>
              <a:gd name="connsiteY0" fmla="*/ 0 h 2083238"/>
              <a:gd name="connsiteX1" fmla="*/ 1967243 w 2083238"/>
              <a:gd name="connsiteY1" fmla="*/ 0 h 2083238"/>
              <a:gd name="connsiteX2" fmla="*/ 2083238 w 2083238"/>
              <a:gd name="connsiteY2" fmla="*/ 115995 h 2083238"/>
              <a:gd name="connsiteX3" fmla="*/ 2083238 w 2083238"/>
              <a:gd name="connsiteY3" fmla="*/ 1967243 h 2083238"/>
              <a:gd name="connsiteX4" fmla="*/ 1967243 w 2083238"/>
              <a:gd name="connsiteY4" fmla="*/ 2083238 h 2083238"/>
              <a:gd name="connsiteX5" fmla="*/ 115995 w 2083238"/>
              <a:gd name="connsiteY5" fmla="*/ 2083238 h 2083238"/>
              <a:gd name="connsiteX6" fmla="*/ 0 w 2083238"/>
              <a:gd name="connsiteY6" fmla="*/ 1967243 h 2083238"/>
              <a:gd name="connsiteX7" fmla="*/ 0 w 2083238"/>
              <a:gd name="connsiteY7" fmla="*/ 115995 h 2083238"/>
              <a:gd name="connsiteX8" fmla="*/ 115995 w 2083238"/>
              <a:gd name="connsiteY8" fmla="*/ 0 h 208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3238" h="2083238">
                <a:moveTo>
                  <a:pt x="115995" y="0"/>
                </a:moveTo>
                <a:lnTo>
                  <a:pt x="1967243" y="0"/>
                </a:lnTo>
                <a:cubicBezTo>
                  <a:pt x="2031305" y="0"/>
                  <a:pt x="2083238" y="51933"/>
                  <a:pt x="2083238" y="115995"/>
                </a:cubicBezTo>
                <a:lnTo>
                  <a:pt x="2083238" y="1967243"/>
                </a:lnTo>
                <a:cubicBezTo>
                  <a:pt x="2083238" y="2031305"/>
                  <a:pt x="2031305" y="2083238"/>
                  <a:pt x="1967243" y="2083238"/>
                </a:cubicBezTo>
                <a:lnTo>
                  <a:pt x="115995" y="2083238"/>
                </a:lnTo>
                <a:cubicBezTo>
                  <a:pt x="51933" y="2083238"/>
                  <a:pt x="0" y="2031305"/>
                  <a:pt x="0" y="1967243"/>
                </a:cubicBezTo>
                <a:lnTo>
                  <a:pt x="0" y="115995"/>
                </a:lnTo>
                <a:cubicBezTo>
                  <a:pt x="0" y="51933"/>
                  <a:pt x="51933" y="0"/>
                  <a:pt x="115995"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7224696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45A500D-92E3-C441-ADD0-2ED7BA07024D}"/>
              </a:ext>
            </a:extLst>
          </p:cNvPr>
          <p:cNvSpPr>
            <a:spLocks noGrp="1"/>
          </p:cNvSpPr>
          <p:nvPr>
            <p:ph type="pic" sz="quarter" idx="10"/>
          </p:nvPr>
        </p:nvSpPr>
        <p:spPr>
          <a:xfrm>
            <a:off x="5080045" y="1187865"/>
            <a:ext cx="6141795" cy="5682511"/>
          </a:xfrm>
          <a:custGeom>
            <a:avLst/>
            <a:gdLst>
              <a:gd name="connsiteX0" fmla="*/ 160758 w 6141795"/>
              <a:gd name="connsiteY0" fmla="*/ 0 h 5682511"/>
              <a:gd name="connsiteX1" fmla="*/ 5981037 w 6141795"/>
              <a:gd name="connsiteY1" fmla="*/ 0 h 5682511"/>
              <a:gd name="connsiteX2" fmla="*/ 6141795 w 6141795"/>
              <a:gd name="connsiteY2" fmla="*/ 160758 h 5682511"/>
              <a:gd name="connsiteX3" fmla="*/ 6141795 w 6141795"/>
              <a:gd name="connsiteY3" fmla="*/ 5682511 h 5682511"/>
              <a:gd name="connsiteX4" fmla="*/ 0 w 6141795"/>
              <a:gd name="connsiteY4" fmla="*/ 5682511 h 5682511"/>
              <a:gd name="connsiteX5" fmla="*/ 0 w 6141795"/>
              <a:gd name="connsiteY5" fmla="*/ 160758 h 5682511"/>
              <a:gd name="connsiteX6" fmla="*/ 160758 w 6141795"/>
              <a:gd name="connsiteY6" fmla="*/ 0 h 5682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41795" h="5682511">
                <a:moveTo>
                  <a:pt x="160758" y="0"/>
                </a:moveTo>
                <a:lnTo>
                  <a:pt x="5981037" y="0"/>
                </a:lnTo>
                <a:cubicBezTo>
                  <a:pt x="6069821" y="0"/>
                  <a:pt x="6141795" y="71974"/>
                  <a:pt x="6141795" y="160758"/>
                </a:cubicBezTo>
                <a:lnTo>
                  <a:pt x="6141795" y="5682511"/>
                </a:lnTo>
                <a:lnTo>
                  <a:pt x="0" y="5682511"/>
                </a:lnTo>
                <a:lnTo>
                  <a:pt x="0" y="160758"/>
                </a:lnTo>
                <a:cubicBezTo>
                  <a:pt x="0" y="71974"/>
                  <a:pt x="71974" y="0"/>
                  <a:pt x="160758" y="0"/>
                </a:cubicBezTo>
                <a:close/>
              </a:path>
            </a:pathLst>
          </a:custGeom>
          <a:pattFill prst="pct25">
            <a:fgClr>
              <a:srgbClr val="FF0000"/>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2770124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19">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C6471EF-A292-B249-9F3A-3C9190BDA765}"/>
              </a:ext>
            </a:extLst>
          </p:cNvPr>
          <p:cNvSpPr>
            <a:spLocks noGrp="1"/>
          </p:cNvSpPr>
          <p:nvPr>
            <p:ph type="pic" sz="quarter" idx="15"/>
          </p:nvPr>
        </p:nvSpPr>
        <p:spPr>
          <a:xfrm>
            <a:off x="6023143" y="705315"/>
            <a:ext cx="3708066" cy="5447370"/>
          </a:xfrm>
          <a:custGeom>
            <a:avLst/>
            <a:gdLst>
              <a:gd name="connsiteX0" fmla="*/ 148842 w 3708066"/>
              <a:gd name="connsiteY0" fmla="*/ 0 h 5447370"/>
              <a:gd name="connsiteX1" fmla="*/ 3559224 w 3708066"/>
              <a:gd name="connsiteY1" fmla="*/ 0 h 5447370"/>
              <a:gd name="connsiteX2" fmla="*/ 3708066 w 3708066"/>
              <a:gd name="connsiteY2" fmla="*/ 148842 h 5447370"/>
              <a:gd name="connsiteX3" fmla="*/ 3708066 w 3708066"/>
              <a:gd name="connsiteY3" fmla="*/ 5298528 h 5447370"/>
              <a:gd name="connsiteX4" fmla="*/ 3559224 w 3708066"/>
              <a:gd name="connsiteY4" fmla="*/ 5447370 h 5447370"/>
              <a:gd name="connsiteX5" fmla="*/ 148842 w 3708066"/>
              <a:gd name="connsiteY5" fmla="*/ 5447370 h 5447370"/>
              <a:gd name="connsiteX6" fmla="*/ 0 w 3708066"/>
              <a:gd name="connsiteY6" fmla="*/ 5298528 h 5447370"/>
              <a:gd name="connsiteX7" fmla="*/ 0 w 3708066"/>
              <a:gd name="connsiteY7" fmla="*/ 148842 h 5447370"/>
              <a:gd name="connsiteX8" fmla="*/ 148842 w 3708066"/>
              <a:gd name="connsiteY8" fmla="*/ 0 h 544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8066" h="5447370">
                <a:moveTo>
                  <a:pt x="148842" y="0"/>
                </a:moveTo>
                <a:lnTo>
                  <a:pt x="3559224" y="0"/>
                </a:lnTo>
                <a:cubicBezTo>
                  <a:pt x="3641427" y="0"/>
                  <a:pt x="3708066" y="66639"/>
                  <a:pt x="3708066" y="148842"/>
                </a:cubicBezTo>
                <a:lnTo>
                  <a:pt x="3708066" y="5298528"/>
                </a:lnTo>
                <a:cubicBezTo>
                  <a:pt x="3708066" y="5380731"/>
                  <a:pt x="3641427" y="5447370"/>
                  <a:pt x="3559224" y="5447370"/>
                </a:cubicBezTo>
                <a:lnTo>
                  <a:pt x="148842" y="5447370"/>
                </a:lnTo>
                <a:cubicBezTo>
                  <a:pt x="66639" y="5447370"/>
                  <a:pt x="0" y="5380731"/>
                  <a:pt x="0" y="5298528"/>
                </a:cubicBezTo>
                <a:lnTo>
                  <a:pt x="0" y="148842"/>
                </a:lnTo>
                <a:cubicBezTo>
                  <a:pt x="0" y="66639"/>
                  <a:pt x="66639" y="0"/>
                  <a:pt x="148842"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245655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 20">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B757BFB-D94D-4F40-8256-6FDD6DB04C49}"/>
              </a:ext>
            </a:extLst>
          </p:cNvPr>
          <p:cNvSpPr>
            <a:spLocks noGrp="1"/>
          </p:cNvSpPr>
          <p:nvPr>
            <p:ph type="pic" sz="quarter" idx="16"/>
          </p:nvPr>
        </p:nvSpPr>
        <p:spPr>
          <a:xfrm>
            <a:off x="4526883" y="363173"/>
            <a:ext cx="3892287" cy="6137988"/>
          </a:xfrm>
          <a:custGeom>
            <a:avLst/>
            <a:gdLst>
              <a:gd name="connsiteX0" fmla="*/ 102328 w 3892287"/>
              <a:gd name="connsiteY0" fmla="*/ 0 h 6137988"/>
              <a:gd name="connsiteX1" fmla="*/ 3789959 w 3892287"/>
              <a:gd name="connsiteY1" fmla="*/ 0 h 6137988"/>
              <a:gd name="connsiteX2" fmla="*/ 3892287 w 3892287"/>
              <a:gd name="connsiteY2" fmla="*/ 102328 h 6137988"/>
              <a:gd name="connsiteX3" fmla="*/ 3892287 w 3892287"/>
              <a:gd name="connsiteY3" fmla="*/ 6035660 h 6137988"/>
              <a:gd name="connsiteX4" fmla="*/ 3789959 w 3892287"/>
              <a:gd name="connsiteY4" fmla="*/ 6137988 h 6137988"/>
              <a:gd name="connsiteX5" fmla="*/ 102328 w 3892287"/>
              <a:gd name="connsiteY5" fmla="*/ 6137988 h 6137988"/>
              <a:gd name="connsiteX6" fmla="*/ 0 w 3892287"/>
              <a:gd name="connsiteY6" fmla="*/ 6035660 h 6137988"/>
              <a:gd name="connsiteX7" fmla="*/ 0 w 3892287"/>
              <a:gd name="connsiteY7" fmla="*/ 102328 h 6137988"/>
              <a:gd name="connsiteX8" fmla="*/ 102328 w 3892287"/>
              <a:gd name="connsiteY8" fmla="*/ 0 h 613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2287" h="6137988">
                <a:moveTo>
                  <a:pt x="102328" y="0"/>
                </a:moveTo>
                <a:lnTo>
                  <a:pt x="3789959" y="0"/>
                </a:lnTo>
                <a:cubicBezTo>
                  <a:pt x="3846473" y="0"/>
                  <a:pt x="3892287" y="45814"/>
                  <a:pt x="3892287" y="102328"/>
                </a:cubicBezTo>
                <a:lnTo>
                  <a:pt x="3892287" y="6035660"/>
                </a:lnTo>
                <a:cubicBezTo>
                  <a:pt x="3892287" y="6092174"/>
                  <a:pt x="3846473" y="6137988"/>
                  <a:pt x="3789959" y="6137988"/>
                </a:cubicBezTo>
                <a:lnTo>
                  <a:pt x="102328" y="6137988"/>
                </a:lnTo>
                <a:cubicBezTo>
                  <a:pt x="45814" y="6137988"/>
                  <a:pt x="0" y="6092174"/>
                  <a:pt x="0" y="6035660"/>
                </a:cubicBezTo>
                <a:lnTo>
                  <a:pt x="0" y="102328"/>
                </a:lnTo>
                <a:cubicBezTo>
                  <a:pt x="0" y="45814"/>
                  <a:pt x="45814" y="0"/>
                  <a:pt x="102328"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16" name="Picture Placeholder 15">
            <a:extLst>
              <a:ext uri="{FF2B5EF4-FFF2-40B4-BE49-F238E27FC236}">
                <a16:creationId xmlns:a16="http://schemas.microsoft.com/office/drawing/2014/main" id="{EFADA02A-84D9-EE4A-860F-FEF3C595D6FC}"/>
              </a:ext>
            </a:extLst>
          </p:cNvPr>
          <p:cNvSpPr>
            <a:spLocks noGrp="1"/>
          </p:cNvSpPr>
          <p:nvPr>
            <p:ph type="pic" sz="quarter" idx="17"/>
          </p:nvPr>
        </p:nvSpPr>
        <p:spPr>
          <a:xfrm>
            <a:off x="8552984" y="3980985"/>
            <a:ext cx="3434577" cy="2513842"/>
          </a:xfrm>
          <a:custGeom>
            <a:avLst/>
            <a:gdLst>
              <a:gd name="connsiteX0" fmla="*/ 66089 w 3434577"/>
              <a:gd name="connsiteY0" fmla="*/ 0 h 2513842"/>
              <a:gd name="connsiteX1" fmla="*/ 3368488 w 3434577"/>
              <a:gd name="connsiteY1" fmla="*/ 0 h 2513842"/>
              <a:gd name="connsiteX2" fmla="*/ 3434577 w 3434577"/>
              <a:gd name="connsiteY2" fmla="*/ 66089 h 2513842"/>
              <a:gd name="connsiteX3" fmla="*/ 3434577 w 3434577"/>
              <a:gd name="connsiteY3" fmla="*/ 2447753 h 2513842"/>
              <a:gd name="connsiteX4" fmla="*/ 3368488 w 3434577"/>
              <a:gd name="connsiteY4" fmla="*/ 2513842 h 2513842"/>
              <a:gd name="connsiteX5" fmla="*/ 66089 w 3434577"/>
              <a:gd name="connsiteY5" fmla="*/ 2513842 h 2513842"/>
              <a:gd name="connsiteX6" fmla="*/ 0 w 3434577"/>
              <a:gd name="connsiteY6" fmla="*/ 2447753 h 2513842"/>
              <a:gd name="connsiteX7" fmla="*/ 0 w 3434577"/>
              <a:gd name="connsiteY7" fmla="*/ 66089 h 2513842"/>
              <a:gd name="connsiteX8" fmla="*/ 66089 w 3434577"/>
              <a:gd name="connsiteY8" fmla="*/ 0 h 251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577" h="2513842">
                <a:moveTo>
                  <a:pt x="66089" y="0"/>
                </a:moveTo>
                <a:lnTo>
                  <a:pt x="3368488" y="0"/>
                </a:lnTo>
                <a:cubicBezTo>
                  <a:pt x="3404988" y="0"/>
                  <a:pt x="3434577" y="29589"/>
                  <a:pt x="3434577" y="66089"/>
                </a:cubicBezTo>
                <a:lnTo>
                  <a:pt x="3434577" y="2447753"/>
                </a:lnTo>
                <a:cubicBezTo>
                  <a:pt x="3434577" y="2484253"/>
                  <a:pt x="3404988" y="2513842"/>
                  <a:pt x="3368488" y="2513842"/>
                </a:cubicBezTo>
                <a:lnTo>
                  <a:pt x="66089" y="2513842"/>
                </a:lnTo>
                <a:cubicBezTo>
                  <a:pt x="29589" y="2513842"/>
                  <a:pt x="0" y="2484253"/>
                  <a:pt x="0" y="2447753"/>
                </a:cubicBezTo>
                <a:lnTo>
                  <a:pt x="0" y="66089"/>
                </a:lnTo>
                <a:cubicBezTo>
                  <a:pt x="0" y="29589"/>
                  <a:pt x="29589" y="0"/>
                  <a:pt x="66089"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15" name="Picture Placeholder 14">
            <a:extLst>
              <a:ext uri="{FF2B5EF4-FFF2-40B4-BE49-F238E27FC236}">
                <a16:creationId xmlns:a16="http://schemas.microsoft.com/office/drawing/2014/main" id="{ECC31044-75E0-CE4B-AB64-F1CE3FB1155C}"/>
              </a:ext>
            </a:extLst>
          </p:cNvPr>
          <p:cNvSpPr>
            <a:spLocks noGrp="1"/>
          </p:cNvSpPr>
          <p:nvPr>
            <p:ph type="pic" sz="quarter" idx="18"/>
          </p:nvPr>
        </p:nvSpPr>
        <p:spPr>
          <a:xfrm>
            <a:off x="8552984" y="363173"/>
            <a:ext cx="3434577" cy="3483998"/>
          </a:xfrm>
          <a:custGeom>
            <a:avLst/>
            <a:gdLst>
              <a:gd name="connsiteX0" fmla="*/ 90295 w 3434577"/>
              <a:gd name="connsiteY0" fmla="*/ 0 h 3483998"/>
              <a:gd name="connsiteX1" fmla="*/ 3344282 w 3434577"/>
              <a:gd name="connsiteY1" fmla="*/ 0 h 3483998"/>
              <a:gd name="connsiteX2" fmla="*/ 3434577 w 3434577"/>
              <a:gd name="connsiteY2" fmla="*/ 90295 h 3483998"/>
              <a:gd name="connsiteX3" fmla="*/ 3434577 w 3434577"/>
              <a:gd name="connsiteY3" fmla="*/ 3393703 h 3483998"/>
              <a:gd name="connsiteX4" fmla="*/ 3344282 w 3434577"/>
              <a:gd name="connsiteY4" fmla="*/ 3483998 h 3483998"/>
              <a:gd name="connsiteX5" fmla="*/ 90295 w 3434577"/>
              <a:gd name="connsiteY5" fmla="*/ 3483998 h 3483998"/>
              <a:gd name="connsiteX6" fmla="*/ 0 w 3434577"/>
              <a:gd name="connsiteY6" fmla="*/ 3393703 h 3483998"/>
              <a:gd name="connsiteX7" fmla="*/ 0 w 3434577"/>
              <a:gd name="connsiteY7" fmla="*/ 90295 h 3483998"/>
              <a:gd name="connsiteX8" fmla="*/ 90295 w 3434577"/>
              <a:gd name="connsiteY8" fmla="*/ 0 h 348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577" h="3483998">
                <a:moveTo>
                  <a:pt x="90295" y="0"/>
                </a:moveTo>
                <a:lnTo>
                  <a:pt x="3344282" y="0"/>
                </a:lnTo>
                <a:cubicBezTo>
                  <a:pt x="3394151" y="0"/>
                  <a:pt x="3434577" y="40426"/>
                  <a:pt x="3434577" y="90295"/>
                </a:cubicBezTo>
                <a:lnTo>
                  <a:pt x="3434577" y="3393703"/>
                </a:lnTo>
                <a:cubicBezTo>
                  <a:pt x="3434577" y="3443572"/>
                  <a:pt x="3394151" y="3483998"/>
                  <a:pt x="3344282" y="3483998"/>
                </a:cubicBezTo>
                <a:lnTo>
                  <a:pt x="90295" y="3483998"/>
                </a:lnTo>
                <a:cubicBezTo>
                  <a:pt x="40426" y="3483998"/>
                  <a:pt x="0" y="3443572"/>
                  <a:pt x="0" y="3393703"/>
                </a:cubicBezTo>
                <a:lnTo>
                  <a:pt x="0" y="90295"/>
                </a:lnTo>
                <a:cubicBezTo>
                  <a:pt x="0" y="40426"/>
                  <a:pt x="40426" y="0"/>
                  <a:pt x="90295"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10" name="Picture Placeholder 9">
            <a:extLst>
              <a:ext uri="{FF2B5EF4-FFF2-40B4-BE49-F238E27FC236}">
                <a16:creationId xmlns:a16="http://schemas.microsoft.com/office/drawing/2014/main" id="{F4149418-FD0D-674A-8866-936E5C8DC5FB}"/>
              </a:ext>
            </a:extLst>
          </p:cNvPr>
          <p:cNvSpPr>
            <a:spLocks noGrp="1"/>
          </p:cNvSpPr>
          <p:nvPr>
            <p:ph type="pic" sz="quarter" idx="15"/>
          </p:nvPr>
        </p:nvSpPr>
        <p:spPr>
          <a:xfrm>
            <a:off x="411379" y="3220877"/>
            <a:ext cx="3981691" cy="3273950"/>
          </a:xfrm>
          <a:custGeom>
            <a:avLst/>
            <a:gdLst>
              <a:gd name="connsiteX0" fmla="*/ 86072 w 3981691"/>
              <a:gd name="connsiteY0" fmla="*/ 0 h 3273950"/>
              <a:gd name="connsiteX1" fmla="*/ 3895619 w 3981691"/>
              <a:gd name="connsiteY1" fmla="*/ 0 h 3273950"/>
              <a:gd name="connsiteX2" fmla="*/ 3981691 w 3981691"/>
              <a:gd name="connsiteY2" fmla="*/ 86072 h 3273950"/>
              <a:gd name="connsiteX3" fmla="*/ 3981691 w 3981691"/>
              <a:gd name="connsiteY3" fmla="*/ 3187878 h 3273950"/>
              <a:gd name="connsiteX4" fmla="*/ 3895619 w 3981691"/>
              <a:gd name="connsiteY4" fmla="*/ 3273950 h 3273950"/>
              <a:gd name="connsiteX5" fmla="*/ 86072 w 3981691"/>
              <a:gd name="connsiteY5" fmla="*/ 3273950 h 3273950"/>
              <a:gd name="connsiteX6" fmla="*/ 0 w 3981691"/>
              <a:gd name="connsiteY6" fmla="*/ 3187878 h 3273950"/>
              <a:gd name="connsiteX7" fmla="*/ 0 w 3981691"/>
              <a:gd name="connsiteY7" fmla="*/ 86072 h 3273950"/>
              <a:gd name="connsiteX8" fmla="*/ 86072 w 3981691"/>
              <a:gd name="connsiteY8" fmla="*/ 0 h 327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1691" h="3273950">
                <a:moveTo>
                  <a:pt x="86072" y="0"/>
                </a:moveTo>
                <a:lnTo>
                  <a:pt x="3895619" y="0"/>
                </a:lnTo>
                <a:cubicBezTo>
                  <a:pt x="3943155" y="0"/>
                  <a:pt x="3981691" y="38536"/>
                  <a:pt x="3981691" y="86072"/>
                </a:cubicBezTo>
                <a:lnTo>
                  <a:pt x="3981691" y="3187878"/>
                </a:lnTo>
                <a:cubicBezTo>
                  <a:pt x="3981691" y="3235414"/>
                  <a:pt x="3943155" y="3273950"/>
                  <a:pt x="3895619" y="3273950"/>
                </a:cubicBezTo>
                <a:lnTo>
                  <a:pt x="86072" y="3273950"/>
                </a:lnTo>
                <a:cubicBezTo>
                  <a:pt x="38536" y="3273950"/>
                  <a:pt x="0" y="3235414"/>
                  <a:pt x="0" y="3187878"/>
                </a:cubicBezTo>
                <a:lnTo>
                  <a:pt x="0" y="86072"/>
                </a:lnTo>
                <a:cubicBezTo>
                  <a:pt x="0" y="38536"/>
                  <a:pt x="38536" y="0"/>
                  <a:pt x="86072"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915436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yout 2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80B248F-74C5-154D-BBB5-D0A3A20B89C8}"/>
              </a:ext>
            </a:extLst>
          </p:cNvPr>
          <p:cNvSpPr>
            <a:spLocks noGrp="1"/>
          </p:cNvSpPr>
          <p:nvPr>
            <p:ph type="pic" sz="quarter" idx="16"/>
          </p:nvPr>
        </p:nvSpPr>
        <p:spPr>
          <a:xfrm>
            <a:off x="4622773" y="1771490"/>
            <a:ext cx="2946455" cy="3438133"/>
          </a:xfrm>
          <a:custGeom>
            <a:avLst/>
            <a:gdLst>
              <a:gd name="connsiteX0" fmla="*/ 101741 w 2946455"/>
              <a:gd name="connsiteY0" fmla="*/ 0 h 3438133"/>
              <a:gd name="connsiteX1" fmla="*/ 2844714 w 2946455"/>
              <a:gd name="connsiteY1" fmla="*/ 0 h 3438133"/>
              <a:gd name="connsiteX2" fmla="*/ 2946455 w 2946455"/>
              <a:gd name="connsiteY2" fmla="*/ 101741 h 3438133"/>
              <a:gd name="connsiteX3" fmla="*/ 2946455 w 2946455"/>
              <a:gd name="connsiteY3" fmla="*/ 3336392 h 3438133"/>
              <a:gd name="connsiteX4" fmla="*/ 2844714 w 2946455"/>
              <a:gd name="connsiteY4" fmla="*/ 3438133 h 3438133"/>
              <a:gd name="connsiteX5" fmla="*/ 101741 w 2946455"/>
              <a:gd name="connsiteY5" fmla="*/ 3438133 h 3438133"/>
              <a:gd name="connsiteX6" fmla="*/ 0 w 2946455"/>
              <a:gd name="connsiteY6" fmla="*/ 3336392 h 3438133"/>
              <a:gd name="connsiteX7" fmla="*/ 0 w 2946455"/>
              <a:gd name="connsiteY7" fmla="*/ 101741 h 3438133"/>
              <a:gd name="connsiteX8" fmla="*/ 101741 w 2946455"/>
              <a:gd name="connsiteY8" fmla="*/ 0 h 343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6455" h="3438133">
                <a:moveTo>
                  <a:pt x="101741" y="0"/>
                </a:moveTo>
                <a:lnTo>
                  <a:pt x="2844714" y="0"/>
                </a:lnTo>
                <a:cubicBezTo>
                  <a:pt x="2900904" y="0"/>
                  <a:pt x="2946455" y="45551"/>
                  <a:pt x="2946455" y="101741"/>
                </a:cubicBezTo>
                <a:lnTo>
                  <a:pt x="2946455" y="3336392"/>
                </a:lnTo>
                <a:cubicBezTo>
                  <a:pt x="2946455" y="3392582"/>
                  <a:pt x="2900904" y="3438133"/>
                  <a:pt x="2844714" y="3438133"/>
                </a:cubicBezTo>
                <a:lnTo>
                  <a:pt x="101741" y="3438133"/>
                </a:lnTo>
                <a:cubicBezTo>
                  <a:pt x="45551" y="3438133"/>
                  <a:pt x="0" y="3392582"/>
                  <a:pt x="0" y="3336392"/>
                </a:cubicBezTo>
                <a:lnTo>
                  <a:pt x="0" y="101741"/>
                </a:lnTo>
                <a:cubicBezTo>
                  <a:pt x="0" y="45551"/>
                  <a:pt x="45551" y="0"/>
                  <a:pt x="101741"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12" name="Picture Placeholder 11">
            <a:extLst>
              <a:ext uri="{FF2B5EF4-FFF2-40B4-BE49-F238E27FC236}">
                <a16:creationId xmlns:a16="http://schemas.microsoft.com/office/drawing/2014/main" id="{561B9051-B81C-9244-91E8-6FC67A8D8EE0}"/>
              </a:ext>
            </a:extLst>
          </p:cNvPr>
          <p:cNvSpPr>
            <a:spLocks noGrp="1"/>
          </p:cNvSpPr>
          <p:nvPr>
            <p:ph type="pic" sz="quarter" idx="18"/>
          </p:nvPr>
        </p:nvSpPr>
        <p:spPr>
          <a:xfrm>
            <a:off x="7967218" y="1771489"/>
            <a:ext cx="2946455" cy="3438133"/>
          </a:xfrm>
          <a:custGeom>
            <a:avLst/>
            <a:gdLst>
              <a:gd name="connsiteX0" fmla="*/ 101741 w 2946455"/>
              <a:gd name="connsiteY0" fmla="*/ 0 h 3438133"/>
              <a:gd name="connsiteX1" fmla="*/ 2844714 w 2946455"/>
              <a:gd name="connsiteY1" fmla="*/ 0 h 3438133"/>
              <a:gd name="connsiteX2" fmla="*/ 2946455 w 2946455"/>
              <a:gd name="connsiteY2" fmla="*/ 101741 h 3438133"/>
              <a:gd name="connsiteX3" fmla="*/ 2946455 w 2946455"/>
              <a:gd name="connsiteY3" fmla="*/ 3336392 h 3438133"/>
              <a:gd name="connsiteX4" fmla="*/ 2844714 w 2946455"/>
              <a:gd name="connsiteY4" fmla="*/ 3438133 h 3438133"/>
              <a:gd name="connsiteX5" fmla="*/ 101741 w 2946455"/>
              <a:gd name="connsiteY5" fmla="*/ 3438133 h 3438133"/>
              <a:gd name="connsiteX6" fmla="*/ 0 w 2946455"/>
              <a:gd name="connsiteY6" fmla="*/ 3336392 h 3438133"/>
              <a:gd name="connsiteX7" fmla="*/ 0 w 2946455"/>
              <a:gd name="connsiteY7" fmla="*/ 101741 h 3438133"/>
              <a:gd name="connsiteX8" fmla="*/ 101741 w 2946455"/>
              <a:gd name="connsiteY8" fmla="*/ 0 h 343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6455" h="3438133">
                <a:moveTo>
                  <a:pt x="101741" y="0"/>
                </a:moveTo>
                <a:lnTo>
                  <a:pt x="2844714" y="0"/>
                </a:lnTo>
                <a:cubicBezTo>
                  <a:pt x="2900904" y="0"/>
                  <a:pt x="2946455" y="45551"/>
                  <a:pt x="2946455" y="101741"/>
                </a:cubicBezTo>
                <a:lnTo>
                  <a:pt x="2946455" y="3336392"/>
                </a:lnTo>
                <a:cubicBezTo>
                  <a:pt x="2946455" y="3392582"/>
                  <a:pt x="2900904" y="3438133"/>
                  <a:pt x="2844714" y="3438133"/>
                </a:cubicBezTo>
                <a:lnTo>
                  <a:pt x="101741" y="3438133"/>
                </a:lnTo>
                <a:cubicBezTo>
                  <a:pt x="45551" y="3438133"/>
                  <a:pt x="0" y="3392582"/>
                  <a:pt x="0" y="3336392"/>
                </a:cubicBezTo>
                <a:lnTo>
                  <a:pt x="0" y="101741"/>
                </a:lnTo>
                <a:cubicBezTo>
                  <a:pt x="0" y="45551"/>
                  <a:pt x="45551" y="0"/>
                  <a:pt x="101741"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9" name="Picture Placeholder 8">
            <a:extLst>
              <a:ext uri="{FF2B5EF4-FFF2-40B4-BE49-F238E27FC236}">
                <a16:creationId xmlns:a16="http://schemas.microsoft.com/office/drawing/2014/main" id="{CF2E9CF7-65CF-2F47-ACA8-179DC2F2438D}"/>
              </a:ext>
            </a:extLst>
          </p:cNvPr>
          <p:cNvSpPr>
            <a:spLocks noGrp="1"/>
          </p:cNvSpPr>
          <p:nvPr>
            <p:ph type="pic" sz="quarter" idx="15"/>
          </p:nvPr>
        </p:nvSpPr>
        <p:spPr>
          <a:xfrm>
            <a:off x="1276588" y="1771490"/>
            <a:ext cx="2946455" cy="3438133"/>
          </a:xfrm>
          <a:custGeom>
            <a:avLst/>
            <a:gdLst>
              <a:gd name="connsiteX0" fmla="*/ 101741 w 2946455"/>
              <a:gd name="connsiteY0" fmla="*/ 0 h 3438133"/>
              <a:gd name="connsiteX1" fmla="*/ 2844714 w 2946455"/>
              <a:gd name="connsiteY1" fmla="*/ 0 h 3438133"/>
              <a:gd name="connsiteX2" fmla="*/ 2946455 w 2946455"/>
              <a:gd name="connsiteY2" fmla="*/ 101741 h 3438133"/>
              <a:gd name="connsiteX3" fmla="*/ 2946455 w 2946455"/>
              <a:gd name="connsiteY3" fmla="*/ 3336392 h 3438133"/>
              <a:gd name="connsiteX4" fmla="*/ 2844714 w 2946455"/>
              <a:gd name="connsiteY4" fmla="*/ 3438133 h 3438133"/>
              <a:gd name="connsiteX5" fmla="*/ 101741 w 2946455"/>
              <a:gd name="connsiteY5" fmla="*/ 3438133 h 3438133"/>
              <a:gd name="connsiteX6" fmla="*/ 0 w 2946455"/>
              <a:gd name="connsiteY6" fmla="*/ 3336392 h 3438133"/>
              <a:gd name="connsiteX7" fmla="*/ 0 w 2946455"/>
              <a:gd name="connsiteY7" fmla="*/ 101741 h 3438133"/>
              <a:gd name="connsiteX8" fmla="*/ 101741 w 2946455"/>
              <a:gd name="connsiteY8" fmla="*/ 0 h 343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6455" h="3438133">
                <a:moveTo>
                  <a:pt x="101741" y="0"/>
                </a:moveTo>
                <a:lnTo>
                  <a:pt x="2844714" y="0"/>
                </a:lnTo>
                <a:cubicBezTo>
                  <a:pt x="2900904" y="0"/>
                  <a:pt x="2946455" y="45551"/>
                  <a:pt x="2946455" y="101741"/>
                </a:cubicBezTo>
                <a:lnTo>
                  <a:pt x="2946455" y="3336392"/>
                </a:lnTo>
                <a:cubicBezTo>
                  <a:pt x="2946455" y="3392582"/>
                  <a:pt x="2900904" y="3438133"/>
                  <a:pt x="2844714" y="3438133"/>
                </a:cubicBezTo>
                <a:lnTo>
                  <a:pt x="101741" y="3438133"/>
                </a:lnTo>
                <a:cubicBezTo>
                  <a:pt x="45551" y="3438133"/>
                  <a:pt x="0" y="3392582"/>
                  <a:pt x="0" y="3336392"/>
                </a:cubicBezTo>
                <a:lnTo>
                  <a:pt x="0" y="101741"/>
                </a:lnTo>
                <a:cubicBezTo>
                  <a:pt x="0" y="45551"/>
                  <a:pt x="45551" y="0"/>
                  <a:pt x="101741"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957215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yout 2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93F3E64-4E71-5845-BB44-C63F4FCA2DD8}"/>
              </a:ext>
            </a:extLst>
          </p:cNvPr>
          <p:cNvSpPr>
            <a:spLocks noGrp="1"/>
          </p:cNvSpPr>
          <p:nvPr>
            <p:ph type="pic" sz="quarter" idx="15"/>
          </p:nvPr>
        </p:nvSpPr>
        <p:spPr>
          <a:xfrm>
            <a:off x="-1" y="1888071"/>
            <a:ext cx="5003645" cy="4038681"/>
          </a:xfrm>
          <a:custGeom>
            <a:avLst/>
            <a:gdLst>
              <a:gd name="connsiteX0" fmla="*/ 0 w 5003645"/>
              <a:gd name="connsiteY0" fmla="*/ 0 h 4038681"/>
              <a:gd name="connsiteX1" fmla="*/ 4865764 w 5003645"/>
              <a:gd name="connsiteY1" fmla="*/ 0 h 4038681"/>
              <a:gd name="connsiteX2" fmla="*/ 5003645 w 5003645"/>
              <a:gd name="connsiteY2" fmla="*/ 137881 h 4038681"/>
              <a:gd name="connsiteX3" fmla="*/ 5003645 w 5003645"/>
              <a:gd name="connsiteY3" fmla="*/ 3900800 h 4038681"/>
              <a:gd name="connsiteX4" fmla="*/ 4865764 w 5003645"/>
              <a:gd name="connsiteY4" fmla="*/ 4038681 h 4038681"/>
              <a:gd name="connsiteX5" fmla="*/ 0 w 5003645"/>
              <a:gd name="connsiteY5" fmla="*/ 4038681 h 403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3645" h="4038681">
                <a:moveTo>
                  <a:pt x="0" y="0"/>
                </a:moveTo>
                <a:lnTo>
                  <a:pt x="4865764" y="0"/>
                </a:lnTo>
                <a:cubicBezTo>
                  <a:pt x="4941914" y="0"/>
                  <a:pt x="5003645" y="61731"/>
                  <a:pt x="5003645" y="137881"/>
                </a:cubicBezTo>
                <a:lnTo>
                  <a:pt x="5003645" y="3900800"/>
                </a:lnTo>
                <a:cubicBezTo>
                  <a:pt x="5003645" y="3976950"/>
                  <a:pt x="4941914" y="4038681"/>
                  <a:pt x="4865764" y="4038681"/>
                </a:cubicBezTo>
                <a:lnTo>
                  <a:pt x="0" y="4038681"/>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495051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23">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3FD9B01-0B6F-4342-B9D7-50B5193BD865}"/>
              </a:ext>
            </a:extLst>
          </p:cNvPr>
          <p:cNvSpPr>
            <a:spLocks noGrp="1"/>
          </p:cNvSpPr>
          <p:nvPr>
            <p:ph type="pic" sz="quarter" idx="16"/>
          </p:nvPr>
        </p:nvSpPr>
        <p:spPr>
          <a:xfrm>
            <a:off x="1271238" y="2678795"/>
            <a:ext cx="1287813" cy="1093287"/>
          </a:xfrm>
          <a:custGeom>
            <a:avLst/>
            <a:gdLst>
              <a:gd name="connsiteX0" fmla="*/ 105983 w 1287813"/>
              <a:gd name="connsiteY0" fmla="*/ 0 h 1093287"/>
              <a:gd name="connsiteX1" fmla="*/ 987304 w 1287813"/>
              <a:gd name="connsiteY1" fmla="*/ 0 h 1093287"/>
              <a:gd name="connsiteX2" fmla="*/ 1093287 w 1287813"/>
              <a:gd name="connsiteY2" fmla="*/ 105983 h 1093287"/>
              <a:gd name="connsiteX3" fmla="*/ 1093287 w 1287813"/>
              <a:gd name="connsiteY3" fmla="*/ 220359 h 1093287"/>
              <a:gd name="connsiteX4" fmla="*/ 1287813 w 1287813"/>
              <a:gd name="connsiteY4" fmla="*/ 384776 h 1093287"/>
              <a:gd name="connsiteX5" fmla="*/ 1093287 w 1287813"/>
              <a:gd name="connsiteY5" fmla="*/ 549192 h 1093287"/>
              <a:gd name="connsiteX6" fmla="*/ 1093287 w 1287813"/>
              <a:gd name="connsiteY6" fmla="*/ 987304 h 1093287"/>
              <a:gd name="connsiteX7" fmla="*/ 987304 w 1287813"/>
              <a:gd name="connsiteY7" fmla="*/ 1093287 h 1093287"/>
              <a:gd name="connsiteX8" fmla="*/ 105983 w 1287813"/>
              <a:gd name="connsiteY8" fmla="*/ 1093287 h 1093287"/>
              <a:gd name="connsiteX9" fmla="*/ 0 w 1287813"/>
              <a:gd name="connsiteY9" fmla="*/ 987304 h 1093287"/>
              <a:gd name="connsiteX10" fmla="*/ 0 w 1287813"/>
              <a:gd name="connsiteY10" fmla="*/ 105983 h 1093287"/>
              <a:gd name="connsiteX11" fmla="*/ 105983 w 1287813"/>
              <a:gd name="connsiteY11" fmla="*/ 0 h 109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87813" h="1093287">
                <a:moveTo>
                  <a:pt x="105983" y="0"/>
                </a:moveTo>
                <a:lnTo>
                  <a:pt x="987304" y="0"/>
                </a:lnTo>
                <a:cubicBezTo>
                  <a:pt x="1045837" y="0"/>
                  <a:pt x="1093287" y="47450"/>
                  <a:pt x="1093287" y="105983"/>
                </a:cubicBezTo>
                <a:lnTo>
                  <a:pt x="1093287" y="220359"/>
                </a:lnTo>
                <a:lnTo>
                  <a:pt x="1287813" y="384776"/>
                </a:lnTo>
                <a:lnTo>
                  <a:pt x="1093287" y="549192"/>
                </a:lnTo>
                <a:lnTo>
                  <a:pt x="1093287" y="987304"/>
                </a:lnTo>
                <a:cubicBezTo>
                  <a:pt x="1093287" y="1045837"/>
                  <a:pt x="1045837" y="1093287"/>
                  <a:pt x="987304" y="1093287"/>
                </a:cubicBezTo>
                <a:lnTo>
                  <a:pt x="105983" y="1093287"/>
                </a:lnTo>
                <a:cubicBezTo>
                  <a:pt x="47450" y="1093287"/>
                  <a:pt x="0" y="1045837"/>
                  <a:pt x="0" y="987304"/>
                </a:cubicBezTo>
                <a:lnTo>
                  <a:pt x="0" y="105983"/>
                </a:lnTo>
                <a:cubicBezTo>
                  <a:pt x="0" y="47450"/>
                  <a:pt x="47450" y="0"/>
                  <a:pt x="105983"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11" name="Picture Placeholder 10">
            <a:extLst>
              <a:ext uri="{FF2B5EF4-FFF2-40B4-BE49-F238E27FC236}">
                <a16:creationId xmlns:a16="http://schemas.microsoft.com/office/drawing/2014/main" id="{9EE86CB6-6A75-8F40-9B90-D45B3AA730C8}"/>
              </a:ext>
            </a:extLst>
          </p:cNvPr>
          <p:cNvSpPr>
            <a:spLocks noGrp="1"/>
          </p:cNvSpPr>
          <p:nvPr>
            <p:ph type="pic" sz="quarter" idx="17"/>
          </p:nvPr>
        </p:nvSpPr>
        <p:spPr>
          <a:xfrm>
            <a:off x="1271238" y="4544017"/>
            <a:ext cx="1287813" cy="1093287"/>
          </a:xfrm>
          <a:custGeom>
            <a:avLst/>
            <a:gdLst>
              <a:gd name="connsiteX0" fmla="*/ 105983 w 1287813"/>
              <a:gd name="connsiteY0" fmla="*/ 0 h 1093287"/>
              <a:gd name="connsiteX1" fmla="*/ 987304 w 1287813"/>
              <a:gd name="connsiteY1" fmla="*/ 0 h 1093287"/>
              <a:gd name="connsiteX2" fmla="*/ 1093287 w 1287813"/>
              <a:gd name="connsiteY2" fmla="*/ 105983 h 1093287"/>
              <a:gd name="connsiteX3" fmla="*/ 1093287 w 1287813"/>
              <a:gd name="connsiteY3" fmla="*/ 220359 h 1093287"/>
              <a:gd name="connsiteX4" fmla="*/ 1287813 w 1287813"/>
              <a:gd name="connsiteY4" fmla="*/ 384776 h 1093287"/>
              <a:gd name="connsiteX5" fmla="*/ 1093287 w 1287813"/>
              <a:gd name="connsiteY5" fmla="*/ 549192 h 1093287"/>
              <a:gd name="connsiteX6" fmla="*/ 1093287 w 1287813"/>
              <a:gd name="connsiteY6" fmla="*/ 987304 h 1093287"/>
              <a:gd name="connsiteX7" fmla="*/ 987304 w 1287813"/>
              <a:gd name="connsiteY7" fmla="*/ 1093287 h 1093287"/>
              <a:gd name="connsiteX8" fmla="*/ 105983 w 1287813"/>
              <a:gd name="connsiteY8" fmla="*/ 1093287 h 1093287"/>
              <a:gd name="connsiteX9" fmla="*/ 0 w 1287813"/>
              <a:gd name="connsiteY9" fmla="*/ 987304 h 1093287"/>
              <a:gd name="connsiteX10" fmla="*/ 0 w 1287813"/>
              <a:gd name="connsiteY10" fmla="*/ 105983 h 1093287"/>
              <a:gd name="connsiteX11" fmla="*/ 105983 w 1287813"/>
              <a:gd name="connsiteY11" fmla="*/ 0 h 109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87813" h="1093287">
                <a:moveTo>
                  <a:pt x="105983" y="0"/>
                </a:moveTo>
                <a:lnTo>
                  <a:pt x="987304" y="0"/>
                </a:lnTo>
                <a:cubicBezTo>
                  <a:pt x="1045837" y="0"/>
                  <a:pt x="1093287" y="47450"/>
                  <a:pt x="1093287" y="105983"/>
                </a:cubicBezTo>
                <a:lnTo>
                  <a:pt x="1093287" y="220359"/>
                </a:lnTo>
                <a:lnTo>
                  <a:pt x="1287813" y="384776"/>
                </a:lnTo>
                <a:lnTo>
                  <a:pt x="1093287" y="549192"/>
                </a:lnTo>
                <a:lnTo>
                  <a:pt x="1093287" y="987304"/>
                </a:lnTo>
                <a:cubicBezTo>
                  <a:pt x="1093287" y="1045837"/>
                  <a:pt x="1045837" y="1093287"/>
                  <a:pt x="987304" y="1093287"/>
                </a:cubicBezTo>
                <a:lnTo>
                  <a:pt x="105983" y="1093287"/>
                </a:lnTo>
                <a:cubicBezTo>
                  <a:pt x="47450" y="1093287"/>
                  <a:pt x="0" y="1045837"/>
                  <a:pt x="0" y="987304"/>
                </a:cubicBezTo>
                <a:lnTo>
                  <a:pt x="0" y="105983"/>
                </a:lnTo>
                <a:cubicBezTo>
                  <a:pt x="0" y="47450"/>
                  <a:pt x="47450" y="0"/>
                  <a:pt x="105983"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7" name="Picture Placeholder 6">
            <a:extLst>
              <a:ext uri="{FF2B5EF4-FFF2-40B4-BE49-F238E27FC236}">
                <a16:creationId xmlns:a16="http://schemas.microsoft.com/office/drawing/2014/main" id="{B94B4C5D-ABBE-6F43-8B5F-A925B047E5F3}"/>
              </a:ext>
            </a:extLst>
          </p:cNvPr>
          <p:cNvSpPr>
            <a:spLocks noGrp="1"/>
          </p:cNvSpPr>
          <p:nvPr>
            <p:ph type="pic" sz="quarter" idx="15"/>
          </p:nvPr>
        </p:nvSpPr>
        <p:spPr>
          <a:xfrm>
            <a:off x="1271238" y="813572"/>
            <a:ext cx="1287813" cy="1093287"/>
          </a:xfrm>
          <a:custGeom>
            <a:avLst/>
            <a:gdLst>
              <a:gd name="connsiteX0" fmla="*/ 105983 w 1287813"/>
              <a:gd name="connsiteY0" fmla="*/ 0 h 1093287"/>
              <a:gd name="connsiteX1" fmla="*/ 987304 w 1287813"/>
              <a:gd name="connsiteY1" fmla="*/ 0 h 1093287"/>
              <a:gd name="connsiteX2" fmla="*/ 1093287 w 1287813"/>
              <a:gd name="connsiteY2" fmla="*/ 105983 h 1093287"/>
              <a:gd name="connsiteX3" fmla="*/ 1093287 w 1287813"/>
              <a:gd name="connsiteY3" fmla="*/ 220359 h 1093287"/>
              <a:gd name="connsiteX4" fmla="*/ 1287813 w 1287813"/>
              <a:gd name="connsiteY4" fmla="*/ 384776 h 1093287"/>
              <a:gd name="connsiteX5" fmla="*/ 1093287 w 1287813"/>
              <a:gd name="connsiteY5" fmla="*/ 549192 h 1093287"/>
              <a:gd name="connsiteX6" fmla="*/ 1093287 w 1287813"/>
              <a:gd name="connsiteY6" fmla="*/ 987304 h 1093287"/>
              <a:gd name="connsiteX7" fmla="*/ 987304 w 1287813"/>
              <a:gd name="connsiteY7" fmla="*/ 1093287 h 1093287"/>
              <a:gd name="connsiteX8" fmla="*/ 105983 w 1287813"/>
              <a:gd name="connsiteY8" fmla="*/ 1093287 h 1093287"/>
              <a:gd name="connsiteX9" fmla="*/ 0 w 1287813"/>
              <a:gd name="connsiteY9" fmla="*/ 987304 h 1093287"/>
              <a:gd name="connsiteX10" fmla="*/ 0 w 1287813"/>
              <a:gd name="connsiteY10" fmla="*/ 105983 h 1093287"/>
              <a:gd name="connsiteX11" fmla="*/ 105983 w 1287813"/>
              <a:gd name="connsiteY11" fmla="*/ 0 h 109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87813" h="1093287">
                <a:moveTo>
                  <a:pt x="105983" y="0"/>
                </a:moveTo>
                <a:lnTo>
                  <a:pt x="987304" y="0"/>
                </a:lnTo>
                <a:cubicBezTo>
                  <a:pt x="1045837" y="0"/>
                  <a:pt x="1093287" y="47450"/>
                  <a:pt x="1093287" y="105983"/>
                </a:cubicBezTo>
                <a:lnTo>
                  <a:pt x="1093287" y="220359"/>
                </a:lnTo>
                <a:lnTo>
                  <a:pt x="1287813" y="384776"/>
                </a:lnTo>
                <a:lnTo>
                  <a:pt x="1093287" y="549192"/>
                </a:lnTo>
                <a:lnTo>
                  <a:pt x="1093287" y="987304"/>
                </a:lnTo>
                <a:cubicBezTo>
                  <a:pt x="1093287" y="1045837"/>
                  <a:pt x="1045837" y="1093287"/>
                  <a:pt x="987304" y="1093287"/>
                </a:cubicBezTo>
                <a:lnTo>
                  <a:pt x="105983" y="1093287"/>
                </a:lnTo>
                <a:cubicBezTo>
                  <a:pt x="47450" y="1093287"/>
                  <a:pt x="0" y="1045837"/>
                  <a:pt x="0" y="987304"/>
                </a:cubicBezTo>
                <a:lnTo>
                  <a:pt x="0" y="105983"/>
                </a:lnTo>
                <a:cubicBezTo>
                  <a:pt x="0" y="47450"/>
                  <a:pt x="47450" y="0"/>
                  <a:pt x="105983"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4020836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2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8B1A957-C8D9-C84D-ACEB-23A42895A1BA}"/>
              </a:ext>
            </a:extLst>
          </p:cNvPr>
          <p:cNvSpPr>
            <a:spLocks noGrp="1"/>
          </p:cNvSpPr>
          <p:nvPr>
            <p:ph type="pic" sz="quarter" idx="15"/>
          </p:nvPr>
        </p:nvSpPr>
        <p:spPr>
          <a:xfrm>
            <a:off x="2443873" y="1076163"/>
            <a:ext cx="4718027" cy="4718027"/>
          </a:xfrm>
          <a:custGeom>
            <a:avLst/>
            <a:gdLst>
              <a:gd name="connsiteX0" fmla="*/ 0 w 4718027"/>
              <a:gd name="connsiteY0" fmla="*/ 0 h 4718027"/>
              <a:gd name="connsiteX1" fmla="*/ 4718027 w 4718027"/>
              <a:gd name="connsiteY1" fmla="*/ 0 h 4718027"/>
              <a:gd name="connsiteX2" fmla="*/ 4718027 w 4718027"/>
              <a:gd name="connsiteY2" fmla="*/ 4718027 h 4718027"/>
              <a:gd name="connsiteX3" fmla="*/ 0 w 4718027"/>
              <a:gd name="connsiteY3" fmla="*/ 4718027 h 4718027"/>
            </a:gdLst>
            <a:ahLst/>
            <a:cxnLst>
              <a:cxn ang="0">
                <a:pos x="connsiteX0" y="connsiteY0"/>
              </a:cxn>
              <a:cxn ang="0">
                <a:pos x="connsiteX1" y="connsiteY1"/>
              </a:cxn>
              <a:cxn ang="0">
                <a:pos x="connsiteX2" y="connsiteY2"/>
              </a:cxn>
              <a:cxn ang="0">
                <a:pos x="connsiteX3" y="connsiteY3"/>
              </a:cxn>
            </a:cxnLst>
            <a:rect l="l" t="t" r="r" b="b"/>
            <a:pathLst>
              <a:path w="4718027" h="4718027">
                <a:moveTo>
                  <a:pt x="0" y="0"/>
                </a:moveTo>
                <a:lnTo>
                  <a:pt x="4718027" y="0"/>
                </a:lnTo>
                <a:lnTo>
                  <a:pt x="4718027" y="4718027"/>
                </a:lnTo>
                <a:lnTo>
                  <a:pt x="0" y="4718027"/>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567384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2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63C5823-9068-A744-ACDE-CDBDC3069FE2}"/>
              </a:ext>
            </a:extLst>
          </p:cNvPr>
          <p:cNvSpPr>
            <a:spLocks noGrp="1"/>
          </p:cNvSpPr>
          <p:nvPr>
            <p:ph type="pic" sz="quarter" idx="15"/>
          </p:nvPr>
        </p:nvSpPr>
        <p:spPr>
          <a:xfrm>
            <a:off x="1817116" y="2206126"/>
            <a:ext cx="4095877" cy="4095877"/>
          </a:xfrm>
          <a:custGeom>
            <a:avLst/>
            <a:gdLst>
              <a:gd name="connsiteX0" fmla="*/ 102807 w 4095877"/>
              <a:gd name="connsiteY0" fmla="*/ 0 h 4095877"/>
              <a:gd name="connsiteX1" fmla="*/ 3993070 w 4095877"/>
              <a:gd name="connsiteY1" fmla="*/ 0 h 4095877"/>
              <a:gd name="connsiteX2" fmla="*/ 4095877 w 4095877"/>
              <a:gd name="connsiteY2" fmla="*/ 102807 h 4095877"/>
              <a:gd name="connsiteX3" fmla="*/ 4095877 w 4095877"/>
              <a:gd name="connsiteY3" fmla="*/ 3993070 h 4095877"/>
              <a:gd name="connsiteX4" fmla="*/ 3993070 w 4095877"/>
              <a:gd name="connsiteY4" fmla="*/ 4095877 h 4095877"/>
              <a:gd name="connsiteX5" fmla="*/ 102807 w 4095877"/>
              <a:gd name="connsiteY5" fmla="*/ 4095877 h 4095877"/>
              <a:gd name="connsiteX6" fmla="*/ 0 w 4095877"/>
              <a:gd name="connsiteY6" fmla="*/ 3993070 h 4095877"/>
              <a:gd name="connsiteX7" fmla="*/ 0 w 4095877"/>
              <a:gd name="connsiteY7" fmla="*/ 102807 h 4095877"/>
              <a:gd name="connsiteX8" fmla="*/ 102807 w 4095877"/>
              <a:gd name="connsiteY8" fmla="*/ 0 h 409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5877" h="4095877">
                <a:moveTo>
                  <a:pt x="102807" y="0"/>
                </a:moveTo>
                <a:lnTo>
                  <a:pt x="3993070" y="0"/>
                </a:lnTo>
                <a:cubicBezTo>
                  <a:pt x="4049849" y="0"/>
                  <a:pt x="4095877" y="46028"/>
                  <a:pt x="4095877" y="102807"/>
                </a:cubicBezTo>
                <a:lnTo>
                  <a:pt x="4095877" y="3993070"/>
                </a:lnTo>
                <a:cubicBezTo>
                  <a:pt x="4095877" y="4049849"/>
                  <a:pt x="4049849" y="4095877"/>
                  <a:pt x="3993070" y="4095877"/>
                </a:cubicBezTo>
                <a:lnTo>
                  <a:pt x="102807" y="4095877"/>
                </a:lnTo>
                <a:cubicBezTo>
                  <a:pt x="46028" y="4095877"/>
                  <a:pt x="0" y="4049849"/>
                  <a:pt x="0" y="3993070"/>
                </a:cubicBezTo>
                <a:lnTo>
                  <a:pt x="0" y="102807"/>
                </a:lnTo>
                <a:cubicBezTo>
                  <a:pt x="0" y="46028"/>
                  <a:pt x="46028" y="0"/>
                  <a:pt x="102807"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82871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26">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897C3D4-58E7-694D-8A7B-C8F645B3E54B}"/>
              </a:ext>
            </a:extLst>
          </p:cNvPr>
          <p:cNvSpPr>
            <a:spLocks noGrp="1"/>
          </p:cNvSpPr>
          <p:nvPr>
            <p:ph type="pic" sz="quarter" idx="15"/>
          </p:nvPr>
        </p:nvSpPr>
        <p:spPr>
          <a:xfrm>
            <a:off x="834795" y="660490"/>
            <a:ext cx="3692600" cy="2768511"/>
          </a:xfrm>
          <a:custGeom>
            <a:avLst/>
            <a:gdLst>
              <a:gd name="connsiteX0" fmla="*/ 102047 w 3692600"/>
              <a:gd name="connsiteY0" fmla="*/ 0 h 2768511"/>
              <a:gd name="connsiteX1" fmla="*/ 3590553 w 3692600"/>
              <a:gd name="connsiteY1" fmla="*/ 0 h 2768511"/>
              <a:gd name="connsiteX2" fmla="*/ 3692600 w 3692600"/>
              <a:gd name="connsiteY2" fmla="*/ 102047 h 2768511"/>
              <a:gd name="connsiteX3" fmla="*/ 3692600 w 3692600"/>
              <a:gd name="connsiteY3" fmla="*/ 2666464 h 2768511"/>
              <a:gd name="connsiteX4" fmla="*/ 3590553 w 3692600"/>
              <a:gd name="connsiteY4" fmla="*/ 2768511 h 2768511"/>
              <a:gd name="connsiteX5" fmla="*/ 102047 w 3692600"/>
              <a:gd name="connsiteY5" fmla="*/ 2768511 h 2768511"/>
              <a:gd name="connsiteX6" fmla="*/ 0 w 3692600"/>
              <a:gd name="connsiteY6" fmla="*/ 2666464 h 2768511"/>
              <a:gd name="connsiteX7" fmla="*/ 0 w 3692600"/>
              <a:gd name="connsiteY7" fmla="*/ 102047 h 2768511"/>
              <a:gd name="connsiteX8" fmla="*/ 102047 w 3692600"/>
              <a:gd name="connsiteY8" fmla="*/ 0 h 276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2600" h="2768511">
                <a:moveTo>
                  <a:pt x="102047" y="0"/>
                </a:moveTo>
                <a:lnTo>
                  <a:pt x="3590553" y="0"/>
                </a:lnTo>
                <a:cubicBezTo>
                  <a:pt x="3646912" y="0"/>
                  <a:pt x="3692600" y="45688"/>
                  <a:pt x="3692600" y="102047"/>
                </a:cubicBezTo>
                <a:lnTo>
                  <a:pt x="3692600" y="2666464"/>
                </a:lnTo>
                <a:cubicBezTo>
                  <a:pt x="3692600" y="2722823"/>
                  <a:pt x="3646912" y="2768511"/>
                  <a:pt x="3590553" y="2768511"/>
                </a:cubicBezTo>
                <a:lnTo>
                  <a:pt x="102047" y="2768511"/>
                </a:lnTo>
                <a:cubicBezTo>
                  <a:pt x="45688" y="2768511"/>
                  <a:pt x="0" y="2722823"/>
                  <a:pt x="0" y="2666464"/>
                </a:cubicBezTo>
                <a:lnTo>
                  <a:pt x="0" y="102047"/>
                </a:lnTo>
                <a:cubicBezTo>
                  <a:pt x="0" y="45688"/>
                  <a:pt x="45688" y="0"/>
                  <a:pt x="102047"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579152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yout 27">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EA19D9B-C5D3-E743-B599-29618D55A3A7}"/>
              </a:ext>
            </a:extLst>
          </p:cNvPr>
          <p:cNvSpPr>
            <a:spLocks noGrp="1"/>
          </p:cNvSpPr>
          <p:nvPr>
            <p:ph type="pic" sz="quarter" idx="15"/>
          </p:nvPr>
        </p:nvSpPr>
        <p:spPr>
          <a:xfrm>
            <a:off x="3763774" y="490654"/>
            <a:ext cx="3367668" cy="5876693"/>
          </a:xfrm>
          <a:custGeom>
            <a:avLst/>
            <a:gdLst>
              <a:gd name="connsiteX0" fmla="*/ 104095 w 3367668"/>
              <a:gd name="connsiteY0" fmla="*/ 0 h 5876693"/>
              <a:gd name="connsiteX1" fmla="*/ 3263573 w 3367668"/>
              <a:gd name="connsiteY1" fmla="*/ 0 h 5876693"/>
              <a:gd name="connsiteX2" fmla="*/ 3367668 w 3367668"/>
              <a:gd name="connsiteY2" fmla="*/ 104095 h 5876693"/>
              <a:gd name="connsiteX3" fmla="*/ 3367668 w 3367668"/>
              <a:gd name="connsiteY3" fmla="*/ 5772598 h 5876693"/>
              <a:gd name="connsiteX4" fmla="*/ 3263573 w 3367668"/>
              <a:gd name="connsiteY4" fmla="*/ 5876693 h 5876693"/>
              <a:gd name="connsiteX5" fmla="*/ 104095 w 3367668"/>
              <a:gd name="connsiteY5" fmla="*/ 5876693 h 5876693"/>
              <a:gd name="connsiteX6" fmla="*/ 0 w 3367668"/>
              <a:gd name="connsiteY6" fmla="*/ 5772598 h 5876693"/>
              <a:gd name="connsiteX7" fmla="*/ 0 w 3367668"/>
              <a:gd name="connsiteY7" fmla="*/ 104095 h 5876693"/>
              <a:gd name="connsiteX8" fmla="*/ 104095 w 3367668"/>
              <a:gd name="connsiteY8" fmla="*/ 0 h 587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7668" h="5876693">
                <a:moveTo>
                  <a:pt x="104095" y="0"/>
                </a:moveTo>
                <a:lnTo>
                  <a:pt x="3263573" y="0"/>
                </a:lnTo>
                <a:cubicBezTo>
                  <a:pt x="3321063" y="0"/>
                  <a:pt x="3367668" y="46605"/>
                  <a:pt x="3367668" y="104095"/>
                </a:cubicBezTo>
                <a:lnTo>
                  <a:pt x="3367668" y="5772598"/>
                </a:lnTo>
                <a:cubicBezTo>
                  <a:pt x="3367668" y="5830088"/>
                  <a:pt x="3321063" y="5876693"/>
                  <a:pt x="3263573" y="5876693"/>
                </a:cubicBezTo>
                <a:lnTo>
                  <a:pt x="104095" y="5876693"/>
                </a:lnTo>
                <a:cubicBezTo>
                  <a:pt x="46605" y="5876693"/>
                  <a:pt x="0" y="5830088"/>
                  <a:pt x="0" y="5772598"/>
                </a:cubicBezTo>
                <a:lnTo>
                  <a:pt x="0" y="104095"/>
                </a:lnTo>
                <a:cubicBezTo>
                  <a:pt x="0" y="46605"/>
                  <a:pt x="46605" y="0"/>
                  <a:pt x="104095"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504304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yout 28">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DE70F5E-8911-7641-A78A-20726F70FA99}"/>
              </a:ext>
            </a:extLst>
          </p:cNvPr>
          <p:cNvSpPr>
            <a:spLocks noGrp="1"/>
          </p:cNvSpPr>
          <p:nvPr>
            <p:ph type="pic" sz="quarter" idx="15"/>
          </p:nvPr>
        </p:nvSpPr>
        <p:spPr>
          <a:xfrm>
            <a:off x="5019607" y="1257793"/>
            <a:ext cx="5349234" cy="3345366"/>
          </a:xfrm>
          <a:custGeom>
            <a:avLst/>
            <a:gdLst>
              <a:gd name="connsiteX0" fmla="*/ 122675 w 5349234"/>
              <a:gd name="connsiteY0" fmla="*/ 0 h 3345366"/>
              <a:gd name="connsiteX1" fmla="*/ 5226559 w 5349234"/>
              <a:gd name="connsiteY1" fmla="*/ 0 h 3345366"/>
              <a:gd name="connsiteX2" fmla="*/ 5349234 w 5349234"/>
              <a:gd name="connsiteY2" fmla="*/ 122675 h 3345366"/>
              <a:gd name="connsiteX3" fmla="*/ 5349234 w 5349234"/>
              <a:gd name="connsiteY3" fmla="*/ 3222691 h 3345366"/>
              <a:gd name="connsiteX4" fmla="*/ 5226559 w 5349234"/>
              <a:gd name="connsiteY4" fmla="*/ 3345366 h 3345366"/>
              <a:gd name="connsiteX5" fmla="*/ 122675 w 5349234"/>
              <a:gd name="connsiteY5" fmla="*/ 3345366 h 3345366"/>
              <a:gd name="connsiteX6" fmla="*/ 0 w 5349234"/>
              <a:gd name="connsiteY6" fmla="*/ 3222691 h 3345366"/>
              <a:gd name="connsiteX7" fmla="*/ 0 w 5349234"/>
              <a:gd name="connsiteY7" fmla="*/ 122675 h 3345366"/>
              <a:gd name="connsiteX8" fmla="*/ 122675 w 5349234"/>
              <a:gd name="connsiteY8" fmla="*/ 0 h 33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9234" h="3345366">
                <a:moveTo>
                  <a:pt x="122675" y="0"/>
                </a:moveTo>
                <a:lnTo>
                  <a:pt x="5226559" y="0"/>
                </a:lnTo>
                <a:cubicBezTo>
                  <a:pt x="5294311" y="0"/>
                  <a:pt x="5349234" y="54923"/>
                  <a:pt x="5349234" y="122675"/>
                </a:cubicBezTo>
                <a:lnTo>
                  <a:pt x="5349234" y="3222691"/>
                </a:lnTo>
                <a:cubicBezTo>
                  <a:pt x="5349234" y="3290443"/>
                  <a:pt x="5294311" y="3345366"/>
                  <a:pt x="5226559" y="3345366"/>
                </a:cubicBezTo>
                <a:lnTo>
                  <a:pt x="122675" y="3345366"/>
                </a:lnTo>
                <a:cubicBezTo>
                  <a:pt x="54923" y="3345366"/>
                  <a:pt x="0" y="3290443"/>
                  <a:pt x="0" y="3222691"/>
                </a:cubicBezTo>
                <a:lnTo>
                  <a:pt x="0" y="122675"/>
                </a:lnTo>
                <a:cubicBezTo>
                  <a:pt x="0" y="54923"/>
                  <a:pt x="54923" y="0"/>
                  <a:pt x="122675"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232947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Layout 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854A4B-B870-E042-8F2C-813CF51E4975}"/>
              </a:ext>
            </a:extLst>
          </p:cNvPr>
          <p:cNvSpPr>
            <a:spLocks noGrp="1"/>
          </p:cNvSpPr>
          <p:nvPr>
            <p:ph type="pic" sz="quarter" idx="10"/>
          </p:nvPr>
        </p:nvSpPr>
        <p:spPr>
          <a:xfrm>
            <a:off x="1992085" y="1681843"/>
            <a:ext cx="4710793" cy="2466000"/>
          </a:xfrm>
          <a:custGeom>
            <a:avLst/>
            <a:gdLst>
              <a:gd name="connsiteX0" fmla="*/ 101633 w 4710793"/>
              <a:gd name="connsiteY0" fmla="*/ 0 h 2465614"/>
              <a:gd name="connsiteX1" fmla="*/ 4609160 w 4710793"/>
              <a:gd name="connsiteY1" fmla="*/ 0 h 2465614"/>
              <a:gd name="connsiteX2" fmla="*/ 4710793 w 4710793"/>
              <a:gd name="connsiteY2" fmla="*/ 101633 h 2465614"/>
              <a:gd name="connsiteX3" fmla="*/ 4710793 w 4710793"/>
              <a:gd name="connsiteY3" fmla="*/ 2363981 h 2465614"/>
              <a:gd name="connsiteX4" fmla="*/ 4609160 w 4710793"/>
              <a:gd name="connsiteY4" fmla="*/ 2465614 h 2465614"/>
              <a:gd name="connsiteX5" fmla="*/ 101633 w 4710793"/>
              <a:gd name="connsiteY5" fmla="*/ 2465614 h 2465614"/>
              <a:gd name="connsiteX6" fmla="*/ 0 w 4710793"/>
              <a:gd name="connsiteY6" fmla="*/ 2363981 h 2465614"/>
              <a:gd name="connsiteX7" fmla="*/ 0 w 4710793"/>
              <a:gd name="connsiteY7" fmla="*/ 101633 h 2465614"/>
              <a:gd name="connsiteX8" fmla="*/ 101633 w 4710793"/>
              <a:gd name="connsiteY8" fmla="*/ 0 h 246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0793" h="2465614">
                <a:moveTo>
                  <a:pt x="101633" y="0"/>
                </a:moveTo>
                <a:lnTo>
                  <a:pt x="4609160" y="0"/>
                </a:lnTo>
                <a:cubicBezTo>
                  <a:pt x="4665290" y="0"/>
                  <a:pt x="4710793" y="45503"/>
                  <a:pt x="4710793" y="101633"/>
                </a:cubicBezTo>
                <a:lnTo>
                  <a:pt x="4710793" y="2363981"/>
                </a:lnTo>
                <a:cubicBezTo>
                  <a:pt x="4710793" y="2420111"/>
                  <a:pt x="4665290" y="2465614"/>
                  <a:pt x="4609160" y="2465614"/>
                </a:cubicBezTo>
                <a:lnTo>
                  <a:pt x="101633" y="2465614"/>
                </a:lnTo>
                <a:cubicBezTo>
                  <a:pt x="45503" y="2465614"/>
                  <a:pt x="0" y="2420111"/>
                  <a:pt x="0" y="2363981"/>
                </a:cubicBezTo>
                <a:lnTo>
                  <a:pt x="0" y="101633"/>
                </a:lnTo>
                <a:cubicBezTo>
                  <a:pt x="0" y="45503"/>
                  <a:pt x="45503" y="0"/>
                  <a:pt x="101633"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826055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yout 29">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9CFFBD8-6AD5-4D4B-93C7-D75BCE060FBE}"/>
              </a:ext>
            </a:extLst>
          </p:cNvPr>
          <p:cNvSpPr>
            <a:spLocks noGrp="1"/>
          </p:cNvSpPr>
          <p:nvPr>
            <p:ph type="pic" sz="quarter" idx="15"/>
          </p:nvPr>
        </p:nvSpPr>
        <p:spPr>
          <a:xfrm>
            <a:off x="6096001" y="0"/>
            <a:ext cx="4270917" cy="5943600"/>
          </a:xfrm>
          <a:custGeom>
            <a:avLst/>
            <a:gdLst>
              <a:gd name="connsiteX0" fmla="*/ 0 w 4270917"/>
              <a:gd name="connsiteY0" fmla="*/ 0 h 5943600"/>
              <a:gd name="connsiteX1" fmla="*/ 4270917 w 4270917"/>
              <a:gd name="connsiteY1" fmla="*/ 0 h 5943600"/>
              <a:gd name="connsiteX2" fmla="*/ 4270917 w 4270917"/>
              <a:gd name="connsiteY2" fmla="*/ 5943600 h 5943600"/>
              <a:gd name="connsiteX3" fmla="*/ 0 w 4270917"/>
              <a:gd name="connsiteY3" fmla="*/ 5943600 h 5943600"/>
            </a:gdLst>
            <a:ahLst/>
            <a:cxnLst>
              <a:cxn ang="0">
                <a:pos x="connsiteX0" y="connsiteY0"/>
              </a:cxn>
              <a:cxn ang="0">
                <a:pos x="connsiteX1" y="connsiteY1"/>
              </a:cxn>
              <a:cxn ang="0">
                <a:pos x="connsiteX2" y="connsiteY2"/>
              </a:cxn>
              <a:cxn ang="0">
                <a:pos x="connsiteX3" y="connsiteY3"/>
              </a:cxn>
            </a:cxnLst>
            <a:rect l="l" t="t" r="r" b="b"/>
            <a:pathLst>
              <a:path w="4270917" h="5943600">
                <a:moveTo>
                  <a:pt x="0" y="0"/>
                </a:moveTo>
                <a:lnTo>
                  <a:pt x="4270917" y="0"/>
                </a:lnTo>
                <a:lnTo>
                  <a:pt x="4270917" y="5943600"/>
                </a:lnTo>
                <a:lnTo>
                  <a:pt x="0" y="5943600"/>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932317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yout 30">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48B517A-FCDE-C74F-9BC8-56546A2477DC}"/>
              </a:ext>
            </a:extLst>
          </p:cNvPr>
          <p:cNvSpPr>
            <a:spLocks noGrp="1"/>
          </p:cNvSpPr>
          <p:nvPr>
            <p:ph type="pic" sz="quarter" idx="15"/>
          </p:nvPr>
        </p:nvSpPr>
        <p:spPr>
          <a:xfrm>
            <a:off x="1722328" y="1286274"/>
            <a:ext cx="4285453" cy="4285453"/>
          </a:xfrm>
          <a:custGeom>
            <a:avLst/>
            <a:gdLst>
              <a:gd name="connsiteX0" fmla="*/ 134392 w 4285453"/>
              <a:gd name="connsiteY0" fmla="*/ 0 h 4285453"/>
              <a:gd name="connsiteX1" fmla="*/ 4151061 w 4285453"/>
              <a:gd name="connsiteY1" fmla="*/ 0 h 4285453"/>
              <a:gd name="connsiteX2" fmla="*/ 4285453 w 4285453"/>
              <a:gd name="connsiteY2" fmla="*/ 134392 h 4285453"/>
              <a:gd name="connsiteX3" fmla="*/ 4285453 w 4285453"/>
              <a:gd name="connsiteY3" fmla="*/ 4151061 h 4285453"/>
              <a:gd name="connsiteX4" fmla="*/ 4151061 w 4285453"/>
              <a:gd name="connsiteY4" fmla="*/ 4285453 h 4285453"/>
              <a:gd name="connsiteX5" fmla="*/ 134392 w 4285453"/>
              <a:gd name="connsiteY5" fmla="*/ 4285453 h 4285453"/>
              <a:gd name="connsiteX6" fmla="*/ 0 w 4285453"/>
              <a:gd name="connsiteY6" fmla="*/ 4151061 h 4285453"/>
              <a:gd name="connsiteX7" fmla="*/ 0 w 4285453"/>
              <a:gd name="connsiteY7" fmla="*/ 134392 h 4285453"/>
              <a:gd name="connsiteX8" fmla="*/ 134392 w 4285453"/>
              <a:gd name="connsiteY8" fmla="*/ 0 h 428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5453" h="4285453">
                <a:moveTo>
                  <a:pt x="134392" y="0"/>
                </a:moveTo>
                <a:lnTo>
                  <a:pt x="4151061" y="0"/>
                </a:lnTo>
                <a:cubicBezTo>
                  <a:pt x="4225284" y="0"/>
                  <a:pt x="4285453" y="60169"/>
                  <a:pt x="4285453" y="134392"/>
                </a:cubicBezTo>
                <a:lnTo>
                  <a:pt x="4285453" y="4151061"/>
                </a:lnTo>
                <a:cubicBezTo>
                  <a:pt x="4285453" y="4225284"/>
                  <a:pt x="4225284" y="4285453"/>
                  <a:pt x="4151061" y="4285453"/>
                </a:cubicBezTo>
                <a:lnTo>
                  <a:pt x="134392" y="4285453"/>
                </a:lnTo>
                <a:cubicBezTo>
                  <a:pt x="60169" y="4285453"/>
                  <a:pt x="0" y="4225284"/>
                  <a:pt x="0" y="4151061"/>
                </a:cubicBezTo>
                <a:lnTo>
                  <a:pt x="0" y="134392"/>
                </a:lnTo>
                <a:cubicBezTo>
                  <a:pt x="0" y="60169"/>
                  <a:pt x="60169" y="0"/>
                  <a:pt x="134392"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310721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yout 3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55E7646-73DA-BA4C-9319-EC06A002FE99}"/>
              </a:ext>
            </a:extLst>
          </p:cNvPr>
          <p:cNvSpPr>
            <a:spLocks noGrp="1"/>
          </p:cNvSpPr>
          <p:nvPr>
            <p:ph type="pic" sz="quarter" idx="15"/>
          </p:nvPr>
        </p:nvSpPr>
        <p:spPr>
          <a:xfrm>
            <a:off x="4828479" y="2139044"/>
            <a:ext cx="6211229" cy="3916068"/>
          </a:xfrm>
          <a:custGeom>
            <a:avLst/>
            <a:gdLst>
              <a:gd name="connsiteX0" fmla="*/ 0 w 6211229"/>
              <a:gd name="connsiteY0" fmla="*/ 0 h 3916068"/>
              <a:gd name="connsiteX1" fmla="*/ 6211229 w 6211229"/>
              <a:gd name="connsiteY1" fmla="*/ 0 h 3916068"/>
              <a:gd name="connsiteX2" fmla="*/ 6211229 w 6211229"/>
              <a:gd name="connsiteY2" fmla="*/ 3916068 h 3916068"/>
              <a:gd name="connsiteX3" fmla="*/ 0 w 6211229"/>
              <a:gd name="connsiteY3" fmla="*/ 3916068 h 3916068"/>
            </a:gdLst>
            <a:ahLst/>
            <a:cxnLst>
              <a:cxn ang="0">
                <a:pos x="connsiteX0" y="connsiteY0"/>
              </a:cxn>
              <a:cxn ang="0">
                <a:pos x="connsiteX1" y="connsiteY1"/>
              </a:cxn>
              <a:cxn ang="0">
                <a:pos x="connsiteX2" y="connsiteY2"/>
              </a:cxn>
              <a:cxn ang="0">
                <a:pos x="connsiteX3" y="connsiteY3"/>
              </a:cxn>
            </a:cxnLst>
            <a:rect l="l" t="t" r="r" b="b"/>
            <a:pathLst>
              <a:path w="6211229" h="3916068">
                <a:moveTo>
                  <a:pt x="0" y="0"/>
                </a:moveTo>
                <a:lnTo>
                  <a:pt x="6211229" y="0"/>
                </a:lnTo>
                <a:lnTo>
                  <a:pt x="6211229" y="3916068"/>
                </a:lnTo>
                <a:lnTo>
                  <a:pt x="0" y="3916068"/>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905768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yout 3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441A955-FB9D-E047-A433-FD6DF62F4751}"/>
              </a:ext>
            </a:extLst>
          </p:cNvPr>
          <p:cNvSpPr>
            <a:spLocks noGrp="1"/>
          </p:cNvSpPr>
          <p:nvPr>
            <p:ph type="pic" sz="quarter" idx="15"/>
          </p:nvPr>
        </p:nvSpPr>
        <p:spPr>
          <a:xfrm>
            <a:off x="1806498" y="524108"/>
            <a:ext cx="2876153" cy="5820937"/>
          </a:xfrm>
          <a:custGeom>
            <a:avLst/>
            <a:gdLst>
              <a:gd name="connsiteX0" fmla="*/ 267482 w 2876153"/>
              <a:gd name="connsiteY0" fmla="*/ 0 h 5820937"/>
              <a:gd name="connsiteX1" fmla="*/ 2608671 w 2876153"/>
              <a:gd name="connsiteY1" fmla="*/ 0 h 5820937"/>
              <a:gd name="connsiteX2" fmla="*/ 2876153 w 2876153"/>
              <a:gd name="connsiteY2" fmla="*/ 267482 h 5820937"/>
              <a:gd name="connsiteX3" fmla="*/ 2876153 w 2876153"/>
              <a:gd name="connsiteY3" fmla="*/ 5553455 h 5820937"/>
              <a:gd name="connsiteX4" fmla="*/ 2608671 w 2876153"/>
              <a:gd name="connsiteY4" fmla="*/ 5820937 h 5820937"/>
              <a:gd name="connsiteX5" fmla="*/ 267482 w 2876153"/>
              <a:gd name="connsiteY5" fmla="*/ 5820937 h 5820937"/>
              <a:gd name="connsiteX6" fmla="*/ 0 w 2876153"/>
              <a:gd name="connsiteY6" fmla="*/ 5553455 h 5820937"/>
              <a:gd name="connsiteX7" fmla="*/ 0 w 2876153"/>
              <a:gd name="connsiteY7" fmla="*/ 267482 h 5820937"/>
              <a:gd name="connsiteX8" fmla="*/ 267482 w 2876153"/>
              <a:gd name="connsiteY8" fmla="*/ 0 h 582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6153" h="5820937">
                <a:moveTo>
                  <a:pt x="267482" y="0"/>
                </a:moveTo>
                <a:lnTo>
                  <a:pt x="2608671" y="0"/>
                </a:lnTo>
                <a:cubicBezTo>
                  <a:pt x="2756397" y="0"/>
                  <a:pt x="2876153" y="119756"/>
                  <a:pt x="2876153" y="267482"/>
                </a:cubicBezTo>
                <a:lnTo>
                  <a:pt x="2876153" y="5553455"/>
                </a:lnTo>
                <a:cubicBezTo>
                  <a:pt x="2876153" y="5701181"/>
                  <a:pt x="2756397" y="5820937"/>
                  <a:pt x="2608671" y="5820937"/>
                </a:cubicBezTo>
                <a:lnTo>
                  <a:pt x="267482" y="5820937"/>
                </a:lnTo>
                <a:cubicBezTo>
                  <a:pt x="119756" y="5820937"/>
                  <a:pt x="0" y="5701181"/>
                  <a:pt x="0" y="5553455"/>
                </a:cubicBezTo>
                <a:lnTo>
                  <a:pt x="0" y="267482"/>
                </a:lnTo>
                <a:cubicBezTo>
                  <a:pt x="0" y="119756"/>
                  <a:pt x="119756" y="0"/>
                  <a:pt x="267482"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4034975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yout 3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99AC6-D765-7E40-A87A-7DC74EBA8B2E}"/>
              </a:ext>
            </a:extLst>
          </p:cNvPr>
          <p:cNvSpPr>
            <a:spLocks noGrp="1"/>
          </p:cNvSpPr>
          <p:nvPr>
            <p:ph type="pic" sz="quarter" idx="15"/>
          </p:nvPr>
        </p:nvSpPr>
        <p:spPr>
          <a:xfrm>
            <a:off x="5633931" y="1542458"/>
            <a:ext cx="4257201" cy="4257201"/>
          </a:xfrm>
          <a:custGeom>
            <a:avLst/>
            <a:gdLst>
              <a:gd name="connsiteX0" fmla="*/ 129674 w 4257201"/>
              <a:gd name="connsiteY0" fmla="*/ 0 h 4257201"/>
              <a:gd name="connsiteX1" fmla="*/ 4127527 w 4257201"/>
              <a:gd name="connsiteY1" fmla="*/ 0 h 4257201"/>
              <a:gd name="connsiteX2" fmla="*/ 4257201 w 4257201"/>
              <a:gd name="connsiteY2" fmla="*/ 129674 h 4257201"/>
              <a:gd name="connsiteX3" fmla="*/ 4257201 w 4257201"/>
              <a:gd name="connsiteY3" fmla="*/ 4127527 h 4257201"/>
              <a:gd name="connsiteX4" fmla="*/ 4127527 w 4257201"/>
              <a:gd name="connsiteY4" fmla="*/ 4257201 h 4257201"/>
              <a:gd name="connsiteX5" fmla="*/ 129674 w 4257201"/>
              <a:gd name="connsiteY5" fmla="*/ 4257201 h 4257201"/>
              <a:gd name="connsiteX6" fmla="*/ 0 w 4257201"/>
              <a:gd name="connsiteY6" fmla="*/ 4127527 h 4257201"/>
              <a:gd name="connsiteX7" fmla="*/ 0 w 4257201"/>
              <a:gd name="connsiteY7" fmla="*/ 129674 h 4257201"/>
              <a:gd name="connsiteX8" fmla="*/ 129674 w 4257201"/>
              <a:gd name="connsiteY8" fmla="*/ 0 h 42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7201" h="4257201">
                <a:moveTo>
                  <a:pt x="129674" y="0"/>
                </a:moveTo>
                <a:lnTo>
                  <a:pt x="4127527" y="0"/>
                </a:lnTo>
                <a:cubicBezTo>
                  <a:pt x="4199144" y="0"/>
                  <a:pt x="4257201" y="58057"/>
                  <a:pt x="4257201" y="129674"/>
                </a:cubicBezTo>
                <a:lnTo>
                  <a:pt x="4257201" y="4127527"/>
                </a:lnTo>
                <a:cubicBezTo>
                  <a:pt x="4257201" y="4199144"/>
                  <a:pt x="4199144" y="4257201"/>
                  <a:pt x="4127527" y="4257201"/>
                </a:cubicBezTo>
                <a:lnTo>
                  <a:pt x="129674" y="4257201"/>
                </a:lnTo>
                <a:cubicBezTo>
                  <a:pt x="58057" y="4257201"/>
                  <a:pt x="0" y="4199144"/>
                  <a:pt x="0" y="4127527"/>
                </a:cubicBezTo>
                <a:lnTo>
                  <a:pt x="0" y="129674"/>
                </a:lnTo>
                <a:cubicBezTo>
                  <a:pt x="0" y="58057"/>
                  <a:pt x="58057" y="0"/>
                  <a:pt x="129674"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895928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yout 3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7DDEBA9-151A-104E-9196-5B514C481550}"/>
              </a:ext>
            </a:extLst>
          </p:cNvPr>
          <p:cNvSpPr>
            <a:spLocks noGrp="1"/>
          </p:cNvSpPr>
          <p:nvPr>
            <p:ph type="pic" sz="quarter" idx="15"/>
          </p:nvPr>
        </p:nvSpPr>
        <p:spPr>
          <a:xfrm>
            <a:off x="622575" y="547571"/>
            <a:ext cx="3879831" cy="5762858"/>
          </a:xfrm>
          <a:custGeom>
            <a:avLst/>
            <a:gdLst>
              <a:gd name="connsiteX0" fmla="*/ 133699 w 3879831"/>
              <a:gd name="connsiteY0" fmla="*/ 0 h 5762858"/>
              <a:gd name="connsiteX1" fmla="*/ 3746132 w 3879831"/>
              <a:gd name="connsiteY1" fmla="*/ 0 h 5762858"/>
              <a:gd name="connsiteX2" fmla="*/ 3879831 w 3879831"/>
              <a:gd name="connsiteY2" fmla="*/ 133699 h 5762858"/>
              <a:gd name="connsiteX3" fmla="*/ 3879831 w 3879831"/>
              <a:gd name="connsiteY3" fmla="*/ 5629159 h 5762858"/>
              <a:gd name="connsiteX4" fmla="*/ 3746132 w 3879831"/>
              <a:gd name="connsiteY4" fmla="*/ 5762858 h 5762858"/>
              <a:gd name="connsiteX5" fmla="*/ 133699 w 3879831"/>
              <a:gd name="connsiteY5" fmla="*/ 5762858 h 5762858"/>
              <a:gd name="connsiteX6" fmla="*/ 0 w 3879831"/>
              <a:gd name="connsiteY6" fmla="*/ 5629159 h 5762858"/>
              <a:gd name="connsiteX7" fmla="*/ 0 w 3879831"/>
              <a:gd name="connsiteY7" fmla="*/ 133699 h 5762858"/>
              <a:gd name="connsiteX8" fmla="*/ 133699 w 3879831"/>
              <a:gd name="connsiteY8" fmla="*/ 0 h 576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9831" h="5762858">
                <a:moveTo>
                  <a:pt x="133699" y="0"/>
                </a:moveTo>
                <a:lnTo>
                  <a:pt x="3746132" y="0"/>
                </a:lnTo>
                <a:cubicBezTo>
                  <a:pt x="3819972" y="0"/>
                  <a:pt x="3879831" y="59859"/>
                  <a:pt x="3879831" y="133699"/>
                </a:cubicBezTo>
                <a:lnTo>
                  <a:pt x="3879831" y="5629159"/>
                </a:lnTo>
                <a:cubicBezTo>
                  <a:pt x="3879831" y="5702999"/>
                  <a:pt x="3819972" y="5762858"/>
                  <a:pt x="3746132" y="5762858"/>
                </a:cubicBezTo>
                <a:lnTo>
                  <a:pt x="133699" y="5762858"/>
                </a:lnTo>
                <a:cubicBezTo>
                  <a:pt x="59859" y="5762858"/>
                  <a:pt x="0" y="5702999"/>
                  <a:pt x="0" y="5629159"/>
                </a:cubicBezTo>
                <a:lnTo>
                  <a:pt x="0" y="133699"/>
                </a:lnTo>
                <a:cubicBezTo>
                  <a:pt x="0" y="59859"/>
                  <a:pt x="59859" y="0"/>
                  <a:pt x="133699"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088829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480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C519C59-69DF-DC4A-8610-9040672C99C0}"/>
              </a:ext>
            </a:extLst>
          </p:cNvPr>
          <p:cNvSpPr>
            <a:spLocks noGrp="1"/>
          </p:cNvSpPr>
          <p:nvPr>
            <p:ph type="pic" sz="quarter" idx="10"/>
          </p:nvPr>
        </p:nvSpPr>
        <p:spPr>
          <a:xfrm>
            <a:off x="5792704" y="685800"/>
            <a:ext cx="3547533" cy="4876800"/>
          </a:xfrm>
          <a:custGeom>
            <a:avLst/>
            <a:gdLst>
              <a:gd name="connsiteX0" fmla="*/ 0 w 3547533"/>
              <a:gd name="connsiteY0" fmla="*/ 0 h 4876800"/>
              <a:gd name="connsiteX1" fmla="*/ 3547533 w 3547533"/>
              <a:gd name="connsiteY1" fmla="*/ 0 h 4876800"/>
              <a:gd name="connsiteX2" fmla="*/ 3547533 w 3547533"/>
              <a:gd name="connsiteY2" fmla="*/ 4876800 h 4876800"/>
              <a:gd name="connsiteX3" fmla="*/ 0 w 3547533"/>
              <a:gd name="connsiteY3" fmla="*/ 4876800 h 4876800"/>
            </a:gdLst>
            <a:ahLst/>
            <a:cxnLst>
              <a:cxn ang="0">
                <a:pos x="connsiteX0" y="connsiteY0"/>
              </a:cxn>
              <a:cxn ang="0">
                <a:pos x="connsiteX1" y="connsiteY1"/>
              </a:cxn>
              <a:cxn ang="0">
                <a:pos x="connsiteX2" y="connsiteY2"/>
              </a:cxn>
              <a:cxn ang="0">
                <a:pos x="connsiteX3" y="connsiteY3"/>
              </a:cxn>
            </a:cxnLst>
            <a:rect l="l" t="t" r="r" b="b"/>
            <a:pathLst>
              <a:path w="3547533" h="4876800">
                <a:moveTo>
                  <a:pt x="0" y="0"/>
                </a:moveTo>
                <a:lnTo>
                  <a:pt x="3547533" y="0"/>
                </a:lnTo>
                <a:lnTo>
                  <a:pt x="3547533" y="4876800"/>
                </a:lnTo>
                <a:lnTo>
                  <a:pt x="0" y="4876800"/>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345608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7AA397A-4A61-9041-AA91-4677BDD647F8}"/>
              </a:ext>
            </a:extLst>
          </p:cNvPr>
          <p:cNvSpPr>
            <a:spLocks noGrp="1"/>
          </p:cNvSpPr>
          <p:nvPr>
            <p:ph type="pic" sz="quarter" idx="10"/>
          </p:nvPr>
        </p:nvSpPr>
        <p:spPr>
          <a:xfrm>
            <a:off x="1836301" y="778933"/>
            <a:ext cx="3589867" cy="5300134"/>
          </a:xfrm>
          <a:custGeom>
            <a:avLst/>
            <a:gdLst>
              <a:gd name="connsiteX0" fmla="*/ 0 w 3589867"/>
              <a:gd name="connsiteY0" fmla="*/ 0 h 5300134"/>
              <a:gd name="connsiteX1" fmla="*/ 3589867 w 3589867"/>
              <a:gd name="connsiteY1" fmla="*/ 0 h 5300134"/>
              <a:gd name="connsiteX2" fmla="*/ 3589867 w 3589867"/>
              <a:gd name="connsiteY2" fmla="*/ 5300134 h 5300134"/>
              <a:gd name="connsiteX3" fmla="*/ 0 w 3589867"/>
              <a:gd name="connsiteY3" fmla="*/ 5300134 h 5300134"/>
            </a:gdLst>
            <a:ahLst/>
            <a:cxnLst>
              <a:cxn ang="0">
                <a:pos x="connsiteX0" y="connsiteY0"/>
              </a:cxn>
              <a:cxn ang="0">
                <a:pos x="connsiteX1" y="connsiteY1"/>
              </a:cxn>
              <a:cxn ang="0">
                <a:pos x="connsiteX2" y="connsiteY2"/>
              </a:cxn>
              <a:cxn ang="0">
                <a:pos x="connsiteX3" y="connsiteY3"/>
              </a:cxn>
            </a:cxnLst>
            <a:rect l="l" t="t" r="r" b="b"/>
            <a:pathLst>
              <a:path w="3589867" h="5300134">
                <a:moveTo>
                  <a:pt x="0" y="0"/>
                </a:moveTo>
                <a:lnTo>
                  <a:pt x="3589867" y="0"/>
                </a:lnTo>
                <a:lnTo>
                  <a:pt x="3589867" y="5300134"/>
                </a:lnTo>
                <a:lnTo>
                  <a:pt x="0" y="5300134"/>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799169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10F87A5-26F0-9744-A2B0-6B6BDD626F80}"/>
              </a:ext>
            </a:extLst>
          </p:cNvPr>
          <p:cNvSpPr>
            <a:spLocks noGrp="1"/>
          </p:cNvSpPr>
          <p:nvPr>
            <p:ph type="pic" sz="quarter" idx="10"/>
          </p:nvPr>
        </p:nvSpPr>
        <p:spPr>
          <a:xfrm>
            <a:off x="6185037" y="1466724"/>
            <a:ext cx="3412082" cy="3412082"/>
          </a:xfrm>
          <a:custGeom>
            <a:avLst/>
            <a:gdLst>
              <a:gd name="connsiteX0" fmla="*/ 1706041 w 3412082"/>
              <a:gd name="connsiteY0" fmla="*/ 0 h 3412082"/>
              <a:gd name="connsiteX1" fmla="*/ 3412082 w 3412082"/>
              <a:gd name="connsiteY1" fmla="*/ 1706041 h 3412082"/>
              <a:gd name="connsiteX2" fmla="*/ 1706041 w 3412082"/>
              <a:gd name="connsiteY2" fmla="*/ 3412082 h 3412082"/>
              <a:gd name="connsiteX3" fmla="*/ 0 w 3412082"/>
              <a:gd name="connsiteY3" fmla="*/ 1706041 h 3412082"/>
              <a:gd name="connsiteX4" fmla="*/ 1706041 w 3412082"/>
              <a:gd name="connsiteY4" fmla="*/ 0 h 3412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082" h="3412082">
                <a:moveTo>
                  <a:pt x="1706041" y="0"/>
                </a:moveTo>
                <a:cubicBezTo>
                  <a:pt x="2648261" y="0"/>
                  <a:pt x="3412082" y="763821"/>
                  <a:pt x="3412082" y="1706041"/>
                </a:cubicBezTo>
                <a:cubicBezTo>
                  <a:pt x="3412082" y="2648261"/>
                  <a:pt x="2648261" y="3412082"/>
                  <a:pt x="1706041" y="3412082"/>
                </a:cubicBezTo>
                <a:cubicBezTo>
                  <a:pt x="763821" y="3412082"/>
                  <a:pt x="0" y="2648261"/>
                  <a:pt x="0" y="1706041"/>
                </a:cubicBezTo>
                <a:cubicBezTo>
                  <a:pt x="0" y="763821"/>
                  <a:pt x="763821" y="0"/>
                  <a:pt x="1706041"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87671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D02F295-9993-F248-AD82-2E218619E874}"/>
              </a:ext>
            </a:extLst>
          </p:cNvPr>
          <p:cNvSpPr>
            <a:spLocks noGrp="1"/>
          </p:cNvSpPr>
          <p:nvPr>
            <p:ph type="pic" sz="quarter" idx="11"/>
          </p:nvPr>
        </p:nvSpPr>
        <p:spPr>
          <a:xfrm>
            <a:off x="1391108" y="3572934"/>
            <a:ext cx="2370667" cy="2370667"/>
          </a:xfrm>
          <a:custGeom>
            <a:avLst/>
            <a:gdLst>
              <a:gd name="connsiteX0" fmla="*/ 115712 w 2370667"/>
              <a:gd name="connsiteY0" fmla="*/ 0 h 2370667"/>
              <a:gd name="connsiteX1" fmla="*/ 2254955 w 2370667"/>
              <a:gd name="connsiteY1" fmla="*/ 0 h 2370667"/>
              <a:gd name="connsiteX2" fmla="*/ 2370667 w 2370667"/>
              <a:gd name="connsiteY2" fmla="*/ 115712 h 2370667"/>
              <a:gd name="connsiteX3" fmla="*/ 2370667 w 2370667"/>
              <a:gd name="connsiteY3" fmla="*/ 2254955 h 2370667"/>
              <a:gd name="connsiteX4" fmla="*/ 2254955 w 2370667"/>
              <a:gd name="connsiteY4" fmla="*/ 2370667 h 2370667"/>
              <a:gd name="connsiteX5" fmla="*/ 115712 w 2370667"/>
              <a:gd name="connsiteY5" fmla="*/ 2370667 h 2370667"/>
              <a:gd name="connsiteX6" fmla="*/ 0 w 2370667"/>
              <a:gd name="connsiteY6" fmla="*/ 2254955 h 2370667"/>
              <a:gd name="connsiteX7" fmla="*/ 0 w 2370667"/>
              <a:gd name="connsiteY7" fmla="*/ 115712 h 2370667"/>
              <a:gd name="connsiteX8" fmla="*/ 115712 w 2370667"/>
              <a:gd name="connsiteY8" fmla="*/ 0 h 237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0667" h="2370667">
                <a:moveTo>
                  <a:pt x="115712" y="0"/>
                </a:moveTo>
                <a:lnTo>
                  <a:pt x="2254955" y="0"/>
                </a:lnTo>
                <a:cubicBezTo>
                  <a:pt x="2318861" y="0"/>
                  <a:pt x="2370667" y="51806"/>
                  <a:pt x="2370667" y="115712"/>
                </a:cubicBezTo>
                <a:lnTo>
                  <a:pt x="2370667" y="2254955"/>
                </a:lnTo>
                <a:cubicBezTo>
                  <a:pt x="2370667" y="2318861"/>
                  <a:pt x="2318861" y="2370667"/>
                  <a:pt x="2254955" y="2370667"/>
                </a:cubicBezTo>
                <a:lnTo>
                  <a:pt x="115712" y="2370667"/>
                </a:lnTo>
                <a:cubicBezTo>
                  <a:pt x="51806" y="2370667"/>
                  <a:pt x="0" y="2318861"/>
                  <a:pt x="0" y="2254955"/>
                </a:cubicBezTo>
                <a:lnTo>
                  <a:pt x="0" y="115712"/>
                </a:lnTo>
                <a:cubicBezTo>
                  <a:pt x="0" y="51806"/>
                  <a:pt x="51806" y="0"/>
                  <a:pt x="115712"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8" name="Picture Placeholder 7">
            <a:extLst>
              <a:ext uri="{FF2B5EF4-FFF2-40B4-BE49-F238E27FC236}">
                <a16:creationId xmlns:a16="http://schemas.microsoft.com/office/drawing/2014/main" id="{9FB24B83-34BE-BD41-955B-7E5EEB1FA7BC}"/>
              </a:ext>
            </a:extLst>
          </p:cNvPr>
          <p:cNvSpPr>
            <a:spLocks noGrp="1"/>
          </p:cNvSpPr>
          <p:nvPr>
            <p:ph type="pic" sz="quarter" idx="10"/>
          </p:nvPr>
        </p:nvSpPr>
        <p:spPr>
          <a:xfrm>
            <a:off x="1391108" y="914401"/>
            <a:ext cx="2370667" cy="2370667"/>
          </a:xfrm>
          <a:custGeom>
            <a:avLst/>
            <a:gdLst>
              <a:gd name="connsiteX0" fmla="*/ 115712 w 2370667"/>
              <a:gd name="connsiteY0" fmla="*/ 0 h 2370667"/>
              <a:gd name="connsiteX1" fmla="*/ 2254955 w 2370667"/>
              <a:gd name="connsiteY1" fmla="*/ 0 h 2370667"/>
              <a:gd name="connsiteX2" fmla="*/ 2370667 w 2370667"/>
              <a:gd name="connsiteY2" fmla="*/ 115712 h 2370667"/>
              <a:gd name="connsiteX3" fmla="*/ 2370667 w 2370667"/>
              <a:gd name="connsiteY3" fmla="*/ 2254955 h 2370667"/>
              <a:gd name="connsiteX4" fmla="*/ 2254955 w 2370667"/>
              <a:gd name="connsiteY4" fmla="*/ 2370667 h 2370667"/>
              <a:gd name="connsiteX5" fmla="*/ 115712 w 2370667"/>
              <a:gd name="connsiteY5" fmla="*/ 2370667 h 2370667"/>
              <a:gd name="connsiteX6" fmla="*/ 0 w 2370667"/>
              <a:gd name="connsiteY6" fmla="*/ 2254955 h 2370667"/>
              <a:gd name="connsiteX7" fmla="*/ 0 w 2370667"/>
              <a:gd name="connsiteY7" fmla="*/ 115712 h 2370667"/>
              <a:gd name="connsiteX8" fmla="*/ 115712 w 2370667"/>
              <a:gd name="connsiteY8" fmla="*/ 0 h 237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0667" h="2370667">
                <a:moveTo>
                  <a:pt x="115712" y="0"/>
                </a:moveTo>
                <a:lnTo>
                  <a:pt x="2254955" y="0"/>
                </a:lnTo>
                <a:cubicBezTo>
                  <a:pt x="2318861" y="0"/>
                  <a:pt x="2370667" y="51806"/>
                  <a:pt x="2370667" y="115712"/>
                </a:cubicBezTo>
                <a:lnTo>
                  <a:pt x="2370667" y="2254955"/>
                </a:lnTo>
                <a:cubicBezTo>
                  <a:pt x="2370667" y="2318861"/>
                  <a:pt x="2318861" y="2370667"/>
                  <a:pt x="2254955" y="2370667"/>
                </a:cubicBezTo>
                <a:lnTo>
                  <a:pt x="115712" y="2370667"/>
                </a:lnTo>
                <a:cubicBezTo>
                  <a:pt x="51806" y="2370667"/>
                  <a:pt x="0" y="2318861"/>
                  <a:pt x="0" y="2254955"/>
                </a:cubicBezTo>
                <a:lnTo>
                  <a:pt x="0" y="115712"/>
                </a:lnTo>
                <a:cubicBezTo>
                  <a:pt x="0" y="51806"/>
                  <a:pt x="51806" y="0"/>
                  <a:pt x="115712"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129330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970E9DF-E800-BB41-801A-A6522C7F3C91}"/>
              </a:ext>
            </a:extLst>
          </p:cNvPr>
          <p:cNvSpPr>
            <a:spLocks noGrp="1"/>
          </p:cNvSpPr>
          <p:nvPr>
            <p:ph type="pic" sz="quarter" idx="11"/>
          </p:nvPr>
        </p:nvSpPr>
        <p:spPr>
          <a:xfrm>
            <a:off x="9777732" y="4925563"/>
            <a:ext cx="2414268" cy="1928013"/>
          </a:xfrm>
          <a:custGeom>
            <a:avLst/>
            <a:gdLst>
              <a:gd name="connsiteX0" fmla="*/ 0 w 2414268"/>
              <a:gd name="connsiteY0" fmla="*/ 0 h 1928013"/>
              <a:gd name="connsiteX1" fmla="*/ 2414268 w 2414268"/>
              <a:gd name="connsiteY1" fmla="*/ 0 h 1928013"/>
              <a:gd name="connsiteX2" fmla="*/ 2414268 w 2414268"/>
              <a:gd name="connsiteY2" fmla="*/ 1928013 h 1928013"/>
              <a:gd name="connsiteX3" fmla="*/ 0 w 2414268"/>
              <a:gd name="connsiteY3" fmla="*/ 1928013 h 1928013"/>
            </a:gdLst>
            <a:ahLst/>
            <a:cxnLst>
              <a:cxn ang="0">
                <a:pos x="connsiteX0" y="connsiteY0"/>
              </a:cxn>
              <a:cxn ang="0">
                <a:pos x="connsiteX1" y="connsiteY1"/>
              </a:cxn>
              <a:cxn ang="0">
                <a:pos x="connsiteX2" y="connsiteY2"/>
              </a:cxn>
              <a:cxn ang="0">
                <a:pos x="connsiteX3" y="connsiteY3"/>
              </a:cxn>
            </a:cxnLst>
            <a:rect l="l" t="t" r="r" b="b"/>
            <a:pathLst>
              <a:path w="2414268" h="1928013">
                <a:moveTo>
                  <a:pt x="0" y="0"/>
                </a:moveTo>
                <a:lnTo>
                  <a:pt x="2414268" y="0"/>
                </a:lnTo>
                <a:lnTo>
                  <a:pt x="2414268" y="1928013"/>
                </a:lnTo>
                <a:lnTo>
                  <a:pt x="0" y="1928013"/>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9" name="Picture Placeholder 8">
            <a:extLst>
              <a:ext uri="{FF2B5EF4-FFF2-40B4-BE49-F238E27FC236}">
                <a16:creationId xmlns:a16="http://schemas.microsoft.com/office/drawing/2014/main" id="{398EF4B7-9D22-4648-A6CF-72A9367BCC8B}"/>
              </a:ext>
            </a:extLst>
          </p:cNvPr>
          <p:cNvSpPr>
            <a:spLocks noGrp="1"/>
          </p:cNvSpPr>
          <p:nvPr>
            <p:ph type="pic" sz="quarter" idx="10"/>
          </p:nvPr>
        </p:nvSpPr>
        <p:spPr>
          <a:xfrm>
            <a:off x="6434666" y="0"/>
            <a:ext cx="3343066" cy="4013200"/>
          </a:xfrm>
          <a:custGeom>
            <a:avLst/>
            <a:gdLst>
              <a:gd name="connsiteX0" fmla="*/ 0 w 3343066"/>
              <a:gd name="connsiteY0" fmla="*/ 0 h 4013200"/>
              <a:gd name="connsiteX1" fmla="*/ 3343066 w 3343066"/>
              <a:gd name="connsiteY1" fmla="*/ 0 h 4013200"/>
              <a:gd name="connsiteX2" fmla="*/ 3343066 w 3343066"/>
              <a:gd name="connsiteY2" fmla="*/ 4013200 h 4013200"/>
              <a:gd name="connsiteX3" fmla="*/ 0 w 3343066"/>
              <a:gd name="connsiteY3" fmla="*/ 4013200 h 4013200"/>
            </a:gdLst>
            <a:ahLst/>
            <a:cxnLst>
              <a:cxn ang="0">
                <a:pos x="connsiteX0" y="connsiteY0"/>
              </a:cxn>
              <a:cxn ang="0">
                <a:pos x="connsiteX1" y="connsiteY1"/>
              </a:cxn>
              <a:cxn ang="0">
                <a:pos x="connsiteX2" y="connsiteY2"/>
              </a:cxn>
              <a:cxn ang="0">
                <a:pos x="connsiteX3" y="connsiteY3"/>
              </a:cxn>
            </a:cxnLst>
            <a:rect l="l" t="t" r="r" b="b"/>
            <a:pathLst>
              <a:path w="3343066" h="4013200">
                <a:moveTo>
                  <a:pt x="0" y="0"/>
                </a:moveTo>
                <a:lnTo>
                  <a:pt x="3343066" y="0"/>
                </a:lnTo>
                <a:lnTo>
                  <a:pt x="3343066" y="4013200"/>
                </a:lnTo>
                <a:lnTo>
                  <a:pt x="0" y="4013200"/>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192127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8B3C8FB-231E-3942-B92C-565414A733F3}"/>
              </a:ext>
            </a:extLst>
          </p:cNvPr>
          <p:cNvSpPr>
            <a:spLocks noGrp="1"/>
          </p:cNvSpPr>
          <p:nvPr>
            <p:ph type="pic" sz="quarter" idx="11"/>
          </p:nvPr>
        </p:nvSpPr>
        <p:spPr>
          <a:xfrm>
            <a:off x="6450696" y="2802467"/>
            <a:ext cx="5080000" cy="3489172"/>
          </a:xfrm>
          <a:custGeom>
            <a:avLst/>
            <a:gdLst>
              <a:gd name="connsiteX0" fmla="*/ 0 w 5080000"/>
              <a:gd name="connsiteY0" fmla="*/ 0 h 3489172"/>
              <a:gd name="connsiteX1" fmla="*/ 5080000 w 5080000"/>
              <a:gd name="connsiteY1" fmla="*/ 0 h 3489172"/>
              <a:gd name="connsiteX2" fmla="*/ 5080000 w 5080000"/>
              <a:gd name="connsiteY2" fmla="*/ 3489172 h 3489172"/>
              <a:gd name="connsiteX3" fmla="*/ 0 w 5080000"/>
              <a:gd name="connsiteY3" fmla="*/ 3489172 h 3489172"/>
            </a:gdLst>
            <a:ahLst/>
            <a:cxnLst>
              <a:cxn ang="0">
                <a:pos x="connsiteX0" y="connsiteY0"/>
              </a:cxn>
              <a:cxn ang="0">
                <a:pos x="connsiteX1" y="connsiteY1"/>
              </a:cxn>
              <a:cxn ang="0">
                <a:pos x="connsiteX2" y="connsiteY2"/>
              </a:cxn>
              <a:cxn ang="0">
                <a:pos x="connsiteX3" y="connsiteY3"/>
              </a:cxn>
            </a:cxnLst>
            <a:rect l="l" t="t" r="r" b="b"/>
            <a:pathLst>
              <a:path w="5080000" h="3489172">
                <a:moveTo>
                  <a:pt x="0" y="0"/>
                </a:moveTo>
                <a:lnTo>
                  <a:pt x="5080000" y="0"/>
                </a:lnTo>
                <a:lnTo>
                  <a:pt x="5080000" y="3489172"/>
                </a:lnTo>
                <a:lnTo>
                  <a:pt x="0" y="3489172"/>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7" name="Picture Placeholder 6">
            <a:extLst>
              <a:ext uri="{FF2B5EF4-FFF2-40B4-BE49-F238E27FC236}">
                <a16:creationId xmlns:a16="http://schemas.microsoft.com/office/drawing/2014/main" id="{11E5CB5F-A771-2B49-BFD7-7099D7220084}"/>
              </a:ext>
            </a:extLst>
          </p:cNvPr>
          <p:cNvSpPr>
            <a:spLocks noGrp="1"/>
          </p:cNvSpPr>
          <p:nvPr>
            <p:ph type="pic" sz="quarter" idx="10"/>
          </p:nvPr>
        </p:nvSpPr>
        <p:spPr>
          <a:xfrm>
            <a:off x="712442" y="2382245"/>
            <a:ext cx="3005667" cy="3909394"/>
          </a:xfrm>
          <a:custGeom>
            <a:avLst/>
            <a:gdLst>
              <a:gd name="connsiteX0" fmla="*/ 111480 w 3005667"/>
              <a:gd name="connsiteY0" fmla="*/ 0 h 3909394"/>
              <a:gd name="connsiteX1" fmla="*/ 2894187 w 3005667"/>
              <a:gd name="connsiteY1" fmla="*/ 0 h 3909394"/>
              <a:gd name="connsiteX2" fmla="*/ 3005667 w 3005667"/>
              <a:gd name="connsiteY2" fmla="*/ 111480 h 3909394"/>
              <a:gd name="connsiteX3" fmla="*/ 3005667 w 3005667"/>
              <a:gd name="connsiteY3" fmla="*/ 3797914 h 3909394"/>
              <a:gd name="connsiteX4" fmla="*/ 2894187 w 3005667"/>
              <a:gd name="connsiteY4" fmla="*/ 3909394 h 3909394"/>
              <a:gd name="connsiteX5" fmla="*/ 111480 w 3005667"/>
              <a:gd name="connsiteY5" fmla="*/ 3909394 h 3909394"/>
              <a:gd name="connsiteX6" fmla="*/ 0 w 3005667"/>
              <a:gd name="connsiteY6" fmla="*/ 3797914 h 3909394"/>
              <a:gd name="connsiteX7" fmla="*/ 0 w 3005667"/>
              <a:gd name="connsiteY7" fmla="*/ 111480 h 3909394"/>
              <a:gd name="connsiteX8" fmla="*/ 111480 w 3005667"/>
              <a:gd name="connsiteY8" fmla="*/ 0 h 390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5667" h="3909394">
                <a:moveTo>
                  <a:pt x="111480" y="0"/>
                </a:moveTo>
                <a:lnTo>
                  <a:pt x="2894187" y="0"/>
                </a:lnTo>
                <a:cubicBezTo>
                  <a:pt x="2955756" y="0"/>
                  <a:pt x="3005667" y="49911"/>
                  <a:pt x="3005667" y="111480"/>
                </a:cubicBezTo>
                <a:lnTo>
                  <a:pt x="3005667" y="3797914"/>
                </a:lnTo>
                <a:cubicBezTo>
                  <a:pt x="3005667" y="3859483"/>
                  <a:pt x="2955756" y="3909394"/>
                  <a:pt x="2894187" y="3909394"/>
                </a:cubicBezTo>
                <a:lnTo>
                  <a:pt x="111480" y="3909394"/>
                </a:lnTo>
                <a:cubicBezTo>
                  <a:pt x="49911" y="3909394"/>
                  <a:pt x="0" y="3859483"/>
                  <a:pt x="0" y="3797914"/>
                </a:cubicBezTo>
                <a:lnTo>
                  <a:pt x="0" y="111480"/>
                </a:lnTo>
                <a:cubicBezTo>
                  <a:pt x="0" y="49911"/>
                  <a:pt x="49911" y="0"/>
                  <a:pt x="111480"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4235900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3044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11.emf"/></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26" Type="http://schemas.openxmlformats.org/officeDocument/2006/relationships/image" Target="../media/image45.svg"/><Relationship Id="rId3" Type="http://schemas.openxmlformats.org/officeDocument/2006/relationships/image" Target="../media/image22.png"/><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5" Type="http://schemas.openxmlformats.org/officeDocument/2006/relationships/image" Target="../media/image44.png"/><Relationship Id="rId2" Type="http://schemas.openxmlformats.org/officeDocument/2006/relationships/notesSlide" Target="../notesSlides/notesSlide14.xml"/><Relationship Id="rId16" Type="http://schemas.openxmlformats.org/officeDocument/2006/relationships/image" Target="../media/image35.svg"/><Relationship Id="rId20" Type="http://schemas.openxmlformats.org/officeDocument/2006/relationships/image" Target="../media/image39.svg"/><Relationship Id="rId29"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25.svg"/><Relationship Id="rId11" Type="http://schemas.openxmlformats.org/officeDocument/2006/relationships/image" Target="../media/image30.png"/><Relationship Id="rId24" Type="http://schemas.openxmlformats.org/officeDocument/2006/relationships/image" Target="../media/image43.svg"/><Relationship Id="rId32" Type="http://schemas.openxmlformats.org/officeDocument/2006/relationships/image" Target="../media/image51.sv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47.svg"/><Relationship Id="rId10" Type="http://schemas.openxmlformats.org/officeDocument/2006/relationships/image" Target="../media/image29.svg"/><Relationship Id="rId19" Type="http://schemas.openxmlformats.org/officeDocument/2006/relationships/image" Target="../media/image38.png"/><Relationship Id="rId31" Type="http://schemas.openxmlformats.org/officeDocument/2006/relationships/image" Target="../media/image50.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svg"/><Relationship Id="rId27" Type="http://schemas.openxmlformats.org/officeDocument/2006/relationships/image" Target="../media/image46.png"/><Relationship Id="rId30" Type="http://schemas.openxmlformats.org/officeDocument/2006/relationships/image" Target="../media/image49.svg"/></Relationships>
</file>

<file path=ppt/slides/_rels/slide1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jpg"/><Relationship Id="rId7" Type="http://schemas.openxmlformats.org/officeDocument/2006/relationships/image" Target="../media/image69.sv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67.jpg"/><Relationship Id="rId10" Type="http://schemas.openxmlformats.org/officeDocument/2006/relationships/image" Target="../media/image72.png"/><Relationship Id="rId4" Type="http://schemas.openxmlformats.org/officeDocument/2006/relationships/image" Target="../media/image66.jpg"/><Relationship Id="rId9" Type="http://schemas.openxmlformats.org/officeDocument/2006/relationships/image" Target="../media/image71.svg"/></Relationships>
</file>

<file path=ppt/slides/_rels/slide2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6.xml"/><Relationship Id="rId1" Type="http://schemas.openxmlformats.org/officeDocument/2006/relationships/slideLayout" Target="../slideLayouts/slideLayout32.xml"/><Relationship Id="rId5" Type="http://schemas.openxmlformats.org/officeDocument/2006/relationships/hyperlink" Target="https://www.youtube.com/watch?v=D1fbTKYkU4k" TargetMode="External"/><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8.xml"/><Relationship Id="rId1" Type="http://schemas.openxmlformats.org/officeDocument/2006/relationships/slideLayout" Target="../slideLayouts/slideLayout32.xml"/><Relationship Id="rId5" Type="http://schemas.openxmlformats.org/officeDocument/2006/relationships/hyperlink" Target="https://www.youtube.com/watch?v=xjZx0VdmgkE" TargetMode="External"/><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5.xml"/><Relationship Id="rId1" Type="http://schemas.openxmlformats.org/officeDocument/2006/relationships/slideLayout" Target="../slideLayouts/slideLayout17.xml"/><Relationship Id="rId5" Type="http://schemas.openxmlformats.org/officeDocument/2006/relationships/image" Target="../media/image67.jpg"/><Relationship Id="rId4" Type="http://schemas.openxmlformats.org/officeDocument/2006/relationships/image" Target="../media/image66.jpg"/></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7.xml"/><Relationship Id="rId1" Type="http://schemas.openxmlformats.org/officeDocument/2006/relationships/slideLayout" Target="../slideLayouts/slideLayout24.xml"/><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hyperlink" Target="https://fasdalberta.ca/"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41.xml"/><Relationship Id="rId1" Type="http://schemas.openxmlformats.org/officeDocument/2006/relationships/slideLayout" Target="../slideLayouts/slideLayout19.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42.xml"/><Relationship Id="rId1" Type="http://schemas.openxmlformats.org/officeDocument/2006/relationships/slideLayout" Target="../slideLayouts/slideLayout19.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5.xml"/><Relationship Id="rId1" Type="http://schemas.openxmlformats.org/officeDocument/2006/relationships/slideLayout" Target="../slideLayouts/slideLayout17.xml"/><Relationship Id="rId4" Type="http://schemas.openxmlformats.org/officeDocument/2006/relationships/image" Target="../media/image105.png"/></Relationships>
</file>

<file path=ppt/slides/_rels/slide48.xml.rels><?xml version="1.0" encoding="UTF-8" standalone="yes"?>
<Relationships xmlns="http://schemas.openxmlformats.org/package/2006/relationships"><Relationship Id="rId3" Type="http://schemas.openxmlformats.org/officeDocument/2006/relationships/hyperlink" Target="http://www.kpdsb.on.ca/assets/uploads/FASD/FASDFinalReport.pdf" TargetMode="External"/><Relationship Id="rId2" Type="http://schemas.openxmlformats.org/officeDocument/2006/relationships/notesSlide" Target="../notesSlides/notesSlide46.xml"/><Relationship Id="rId1" Type="http://schemas.openxmlformats.org/officeDocument/2006/relationships/slideLayout" Target="../slideLayouts/slideLayout23.xml"/><Relationship Id="rId4" Type="http://schemas.openxmlformats.org/officeDocument/2006/relationships/image" Target="../media/image106.jpg"/></Relationships>
</file>

<file path=ppt/slides/_rels/slide49.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56.png"/><Relationship Id="rId7" Type="http://schemas.openxmlformats.org/officeDocument/2006/relationships/image" Target="../media/image110.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5.xml.rels><?xml version="1.0" encoding="UTF-8" standalone="yes"?>
<Relationships xmlns="http://schemas.openxmlformats.org/package/2006/relationships"><Relationship Id="rId3" Type="http://schemas.openxmlformats.org/officeDocument/2006/relationships/hyperlink" Target="https://www.teachers.ab.ca/SiteCollectionDocuments/ATA/For%20Members/ATA%20Locals/IM-1%202017%2003%2011x17%20Colour.pdf"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5.jpg"/></Relationships>
</file>

<file path=ppt/slides/_rels/slide50.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jpg"/><Relationship Id="rId7" Type="http://schemas.openxmlformats.org/officeDocument/2006/relationships/image" Target="../media/image121.svg"/><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image" Target="../media/image120.png"/><Relationship Id="rId11" Type="http://schemas.openxmlformats.org/officeDocument/2006/relationships/image" Target="../media/image125.svg"/><Relationship Id="rId5" Type="http://schemas.openxmlformats.org/officeDocument/2006/relationships/image" Target="../media/image119.sv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sv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56.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130.png"/></Relationships>
</file>

<file path=ppt/slides/_rels/slide6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1.xml"/><Relationship Id="rId1" Type="http://schemas.openxmlformats.org/officeDocument/2006/relationships/slideLayout" Target="../slideLayouts/slideLayout10.xml"/><Relationship Id="rId5" Type="http://schemas.openxmlformats.org/officeDocument/2006/relationships/image" Target="../media/image135.emf"/><Relationship Id="rId4" Type="http://schemas.openxmlformats.org/officeDocument/2006/relationships/image" Target="../media/image134.png"/></Relationships>
</file>

<file path=ppt/slides/_rels/slide6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2.xml"/><Relationship Id="rId1" Type="http://schemas.openxmlformats.org/officeDocument/2006/relationships/slideLayout" Target="../slideLayouts/slideLayout10.xml"/><Relationship Id="rId5" Type="http://schemas.openxmlformats.org/officeDocument/2006/relationships/image" Target="../media/image138.emf"/><Relationship Id="rId4" Type="http://schemas.openxmlformats.org/officeDocument/2006/relationships/image" Target="../media/image137.png"/></Relationships>
</file>

<file path=ppt/slides/_rels/slide6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svg"/></Relationships>
</file>

<file path=ppt/slides/_rels/slide6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3.xml"/><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3" Type="http://schemas.openxmlformats.org/officeDocument/2006/relationships/hyperlink" Target="https://www.von.ca/sites/default/files/files/_fasdtool_fullproof_final_1.pdf" TargetMode="External"/><Relationship Id="rId2" Type="http://schemas.openxmlformats.org/officeDocument/2006/relationships/notesSlide" Target="../notesSlides/notesSlide74.xml"/><Relationship Id="rId1" Type="http://schemas.openxmlformats.org/officeDocument/2006/relationships/slideLayout" Target="../slideLayouts/slideLayout23.xml"/><Relationship Id="rId4" Type="http://schemas.openxmlformats.org/officeDocument/2006/relationships/image" Target="../media/image152.jpg"/></Relationships>
</file>

<file path=ppt/slides/_rels/slide7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hyperlink" Target="https://www.von.ca/sites/default/files/files/_fasdtool_fullproof_final_1.pdf" TargetMode="External"/><Relationship Id="rId2" Type="http://schemas.openxmlformats.org/officeDocument/2006/relationships/notesSlide" Target="../notesSlides/notesSlide76.xml"/><Relationship Id="rId1" Type="http://schemas.openxmlformats.org/officeDocument/2006/relationships/slideLayout" Target="../slideLayouts/slideLayout23.xml"/><Relationship Id="rId4" Type="http://schemas.openxmlformats.org/officeDocument/2006/relationships/image" Target="../media/image154.jp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77.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notesSlide" Target="../notesSlides/notesSlide79.xml"/><Relationship Id="rId1" Type="http://schemas.openxmlformats.org/officeDocument/2006/relationships/slideLayout" Target="../slideLayouts/slideLayout17.xml"/><Relationship Id="rId4" Type="http://schemas.openxmlformats.org/officeDocument/2006/relationships/image" Target="../media/image157.emf"/></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86.xml"/><Relationship Id="rId1" Type="http://schemas.openxmlformats.org/officeDocument/2006/relationships/slideLayout" Target="../slideLayouts/slideLayout32.xml"/><Relationship Id="rId6" Type="http://schemas.openxmlformats.org/officeDocument/2006/relationships/hyperlink" Target="https://www.bsec.ab.ca/" TargetMode="External"/><Relationship Id="rId5" Type="http://schemas.openxmlformats.org/officeDocument/2006/relationships/image" Target="../media/image77.png"/><Relationship Id="rId4" Type="http://schemas.openxmlformats.org/officeDocument/2006/relationships/hyperlink" Target="https://www.youtube.com/watch?v=2ZWjCch6JSM&amp;t=3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88.xml"/><Relationship Id="rId1" Type="http://schemas.openxmlformats.org/officeDocument/2006/relationships/slideLayout" Target="../slideLayouts/slideLayout13.xml"/><Relationship Id="rId4" Type="http://schemas.openxmlformats.org/officeDocument/2006/relationships/image" Target="../media/image162.jpg"/></Relationships>
</file>

<file path=ppt/slides/_rels/slide93.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hyperlink" Target="https://wrap2fasd.org/" TargetMode="External"/><Relationship Id="rId7" Type="http://schemas.openxmlformats.org/officeDocument/2006/relationships/hyperlink" Target="https://canfasd.ca/" TargetMode="External"/><Relationship Id="rId2" Type="http://schemas.openxmlformats.org/officeDocument/2006/relationships/notesSlide" Target="../notesSlides/notesSlide89.xml"/><Relationship Id="rId1" Type="http://schemas.openxmlformats.org/officeDocument/2006/relationships/slideLayout" Target="../slideLayouts/slideLayout35.xml"/><Relationship Id="rId6" Type="http://schemas.openxmlformats.org/officeDocument/2006/relationships/hyperlink" Target="https://fasdalberta.ca/"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90.xml"/><Relationship Id="rId1" Type="http://schemas.openxmlformats.org/officeDocument/2006/relationships/slideLayout" Target="../slideLayouts/slideLayout3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FF645E-CA2A-9446-BDA4-D7312FA531D1}"/>
              </a:ext>
            </a:extLst>
          </p:cNvPr>
          <p:cNvSpPr/>
          <p:nvPr/>
        </p:nvSpPr>
        <p:spPr>
          <a:xfrm>
            <a:off x="0" y="0"/>
            <a:ext cx="12192000" cy="6858000"/>
          </a:xfrm>
          <a:prstGeom prst="rect">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a:extLst>
              <a:ext uri="{FF2B5EF4-FFF2-40B4-BE49-F238E27FC236}">
                <a16:creationId xmlns:a16="http://schemas.microsoft.com/office/drawing/2014/main" id="{C48F9AF3-4E4D-8445-A5A7-C1332529688D}"/>
              </a:ext>
            </a:extLst>
          </p:cNvPr>
          <p:cNvPicPr>
            <a:picLocks noGrp="1" noChangeAspect="1"/>
          </p:cNvPicPr>
          <p:nvPr>
            <p:ph type="pic" sz="quarter" idx="10"/>
          </p:nvPr>
        </p:nvPicPr>
        <p:blipFill>
          <a:blip r:embed="rId3"/>
          <a:srcRect t="12971" b="12971"/>
          <a:stretch/>
        </p:blipFill>
        <p:spPr>
          <a:xfrm>
            <a:off x="5080045" y="1187865"/>
            <a:ext cx="6141795" cy="5682511"/>
          </a:xfrm>
        </p:spPr>
      </p:pic>
      <p:sp>
        <p:nvSpPr>
          <p:cNvPr id="8" name="Donut 7">
            <a:extLst>
              <a:ext uri="{FF2B5EF4-FFF2-40B4-BE49-F238E27FC236}">
                <a16:creationId xmlns:a16="http://schemas.microsoft.com/office/drawing/2014/main" id="{0DEC6F77-83AD-F04D-ABB6-F3163083A117}"/>
              </a:ext>
            </a:extLst>
          </p:cNvPr>
          <p:cNvSpPr/>
          <p:nvPr/>
        </p:nvSpPr>
        <p:spPr>
          <a:xfrm>
            <a:off x="4194483" y="161171"/>
            <a:ext cx="3101140" cy="3101140"/>
          </a:xfrm>
          <a:prstGeom prst="donut">
            <a:avLst>
              <a:gd name="adj" fmla="val 18025"/>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598E8777-A74D-A24B-8012-D5D30BAFA076}"/>
              </a:ext>
            </a:extLst>
          </p:cNvPr>
          <p:cNvSpPr txBox="1"/>
          <p:nvPr/>
        </p:nvSpPr>
        <p:spPr>
          <a:xfrm>
            <a:off x="1149915" y="2508194"/>
            <a:ext cx="5018265" cy="2585323"/>
          </a:xfrm>
          <a:prstGeom prst="rect">
            <a:avLst/>
          </a:prstGeom>
          <a:noFill/>
        </p:spPr>
        <p:txBody>
          <a:bodyPr wrap="square" rtlCol="0">
            <a:normAutofit/>
          </a:bodyPr>
          <a:lstStyle/>
          <a:p>
            <a:r>
              <a:rPr lang="en-US" sz="5400" b="1" dirty="0">
                <a:solidFill>
                  <a:srgbClr val="364DA1"/>
                </a:solidFill>
                <a:latin typeface="Minion Pro" panose="02040503050201020203" pitchFamily="18" charset="0"/>
                <a:cs typeface="Poppins ExtraBold" pitchFamily="2" charset="77"/>
              </a:rPr>
              <a:t>School to Adulthood Transitions</a:t>
            </a:r>
          </a:p>
        </p:txBody>
      </p:sp>
      <p:sp>
        <p:nvSpPr>
          <p:cNvPr id="3" name="Rounded Rectangle 2">
            <a:extLst>
              <a:ext uri="{FF2B5EF4-FFF2-40B4-BE49-F238E27FC236}">
                <a16:creationId xmlns:a16="http://schemas.microsoft.com/office/drawing/2014/main" id="{FE390F95-0FAD-CE47-B7C8-52B08C1F20C2}"/>
              </a:ext>
            </a:extLst>
          </p:cNvPr>
          <p:cNvSpPr/>
          <p:nvPr/>
        </p:nvSpPr>
        <p:spPr>
          <a:xfrm>
            <a:off x="1197581" y="5558682"/>
            <a:ext cx="5299013" cy="590609"/>
          </a:xfrm>
          <a:prstGeom prst="roundRect">
            <a:avLst>
              <a:gd name="adj" fmla="val 21818"/>
            </a:avLst>
          </a:prstGeom>
          <a:solidFill>
            <a:schemeClr val="bg1"/>
          </a:solidFill>
          <a:ln>
            <a:noFill/>
          </a:ln>
          <a:effectLst>
            <a:outerShdw blurRad="355254" dist="38100" algn="tl" rotWithShape="0">
              <a:schemeClr val="tx1">
                <a:lumMod val="75000"/>
                <a:lumOff val="25000"/>
                <a:alpha val="13168"/>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B631EE39-DCD8-B240-BF71-4B015926C170}"/>
              </a:ext>
            </a:extLst>
          </p:cNvPr>
          <p:cNvSpPr/>
          <p:nvPr/>
        </p:nvSpPr>
        <p:spPr>
          <a:xfrm>
            <a:off x="5080045" y="5666843"/>
            <a:ext cx="1235657" cy="374285"/>
          </a:xfrm>
          <a:prstGeom prst="roundRect">
            <a:avLst>
              <a:gd name="adj" fmla="val 17281"/>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alibri" panose="020F0502020204030204" pitchFamily="34" charset="0"/>
                <a:cs typeface="Calibri" panose="020F0502020204030204" pitchFamily="34" charset="0"/>
              </a:rPr>
              <a:t>Learn More</a:t>
            </a:r>
          </a:p>
        </p:txBody>
      </p:sp>
      <p:sp>
        <p:nvSpPr>
          <p:cNvPr id="12" name="TextBox 11">
            <a:extLst>
              <a:ext uri="{FF2B5EF4-FFF2-40B4-BE49-F238E27FC236}">
                <a16:creationId xmlns:a16="http://schemas.microsoft.com/office/drawing/2014/main" id="{60C48E80-65C6-644C-A294-CFF94D25DEBC}"/>
              </a:ext>
            </a:extLst>
          </p:cNvPr>
          <p:cNvSpPr txBox="1"/>
          <p:nvPr/>
        </p:nvSpPr>
        <p:spPr>
          <a:xfrm>
            <a:off x="1306286" y="5687450"/>
            <a:ext cx="3921169" cy="323165"/>
          </a:xfrm>
          <a:prstGeom prst="rect">
            <a:avLst/>
          </a:prstGeom>
          <a:noFill/>
        </p:spPr>
        <p:txBody>
          <a:bodyPr wrap="square" rtlCol="0">
            <a:spAutoFit/>
          </a:bodyPr>
          <a:lstStyle/>
          <a:p>
            <a:r>
              <a:rPr lang="en-US" sz="1500" dirty="0">
                <a:solidFill>
                  <a:schemeClr val="tx1">
                    <a:lumMod val="50000"/>
                    <a:lumOff val="50000"/>
                  </a:schemeClr>
                </a:solidFill>
                <a:latin typeface="Calibri" panose="020F0502020204030204" pitchFamily="34" charset="0"/>
                <a:cs typeface="Calibri" panose="020F0502020204030204" pitchFamily="34" charset="0"/>
              </a:rPr>
              <a:t>What are next steps for students with FASD?</a:t>
            </a:r>
          </a:p>
        </p:txBody>
      </p:sp>
      <p:sp>
        <p:nvSpPr>
          <p:cNvPr id="13" name="Triangle 12">
            <a:extLst>
              <a:ext uri="{FF2B5EF4-FFF2-40B4-BE49-F238E27FC236}">
                <a16:creationId xmlns:a16="http://schemas.microsoft.com/office/drawing/2014/main" id="{1B3B80FB-94BB-1C4E-8303-F9596A2736FE}"/>
              </a:ext>
            </a:extLst>
          </p:cNvPr>
          <p:cNvSpPr/>
          <p:nvPr/>
        </p:nvSpPr>
        <p:spPr>
          <a:xfrm rot="4500000">
            <a:off x="594925" y="2586139"/>
            <a:ext cx="208353" cy="179615"/>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A7F0B358-B151-084D-9FD0-11AB9BC1E656}"/>
              </a:ext>
            </a:extLst>
          </p:cNvPr>
          <p:cNvSpPr/>
          <p:nvPr/>
        </p:nvSpPr>
        <p:spPr>
          <a:xfrm rot="2700000">
            <a:off x="3717308" y="2166617"/>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17">
            <a:extLst>
              <a:ext uri="{FF2B5EF4-FFF2-40B4-BE49-F238E27FC236}">
                <a16:creationId xmlns:a16="http://schemas.microsoft.com/office/drawing/2014/main" id="{5A4A5763-BF40-FF43-821C-37E6BC9A91E3}"/>
              </a:ext>
            </a:extLst>
          </p:cNvPr>
          <p:cNvSpPr/>
          <p:nvPr/>
        </p:nvSpPr>
        <p:spPr>
          <a:xfrm rot="1813063">
            <a:off x="864970" y="4530515"/>
            <a:ext cx="135254" cy="116599"/>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9847"/>
              </a:solidFill>
            </a:endParaRPr>
          </a:p>
        </p:txBody>
      </p:sp>
      <p:sp>
        <p:nvSpPr>
          <p:cNvPr id="21" name="Triangle 20">
            <a:extLst>
              <a:ext uri="{FF2B5EF4-FFF2-40B4-BE49-F238E27FC236}">
                <a16:creationId xmlns:a16="http://schemas.microsoft.com/office/drawing/2014/main" id="{9B128BBD-3ADF-2149-88DE-CD1DF952494F}"/>
              </a:ext>
            </a:extLst>
          </p:cNvPr>
          <p:cNvSpPr/>
          <p:nvPr/>
        </p:nvSpPr>
        <p:spPr>
          <a:xfrm rot="18092652">
            <a:off x="5671769" y="562071"/>
            <a:ext cx="146568" cy="126352"/>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iangle 30">
            <a:extLst>
              <a:ext uri="{FF2B5EF4-FFF2-40B4-BE49-F238E27FC236}">
                <a16:creationId xmlns:a16="http://schemas.microsoft.com/office/drawing/2014/main" id="{4556FE61-A4C0-3446-86C5-161228762AD5}"/>
              </a:ext>
            </a:extLst>
          </p:cNvPr>
          <p:cNvSpPr/>
          <p:nvPr/>
        </p:nvSpPr>
        <p:spPr>
          <a:xfrm rot="18092652">
            <a:off x="11292218" y="3647244"/>
            <a:ext cx="146568" cy="12635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iangle 31">
            <a:extLst>
              <a:ext uri="{FF2B5EF4-FFF2-40B4-BE49-F238E27FC236}">
                <a16:creationId xmlns:a16="http://schemas.microsoft.com/office/drawing/2014/main" id="{2CC0206F-9784-254C-95D8-B17AFF6221A8}"/>
              </a:ext>
            </a:extLst>
          </p:cNvPr>
          <p:cNvSpPr/>
          <p:nvPr/>
        </p:nvSpPr>
        <p:spPr>
          <a:xfrm rot="18092652">
            <a:off x="5579589" y="6480250"/>
            <a:ext cx="146568" cy="12635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Logo&#10;&#10;Description automatically generated">
            <a:extLst>
              <a:ext uri="{FF2B5EF4-FFF2-40B4-BE49-F238E27FC236}">
                <a16:creationId xmlns:a16="http://schemas.microsoft.com/office/drawing/2014/main" id="{71F32CBD-B52C-D649-986C-3E58C0014D79}"/>
              </a:ext>
            </a:extLst>
          </p:cNvPr>
          <p:cNvPicPr>
            <a:picLocks noChangeAspect="1"/>
          </p:cNvPicPr>
          <p:nvPr/>
        </p:nvPicPr>
        <p:blipFill>
          <a:blip r:embed="rId4"/>
          <a:stretch>
            <a:fillRect/>
          </a:stretch>
        </p:blipFill>
        <p:spPr>
          <a:xfrm>
            <a:off x="1197581" y="351064"/>
            <a:ext cx="2450504" cy="1622734"/>
          </a:xfrm>
          <a:prstGeom prst="rect">
            <a:avLst/>
          </a:prstGeom>
        </p:spPr>
      </p:pic>
      <p:pic>
        <p:nvPicPr>
          <p:cNvPr id="19" name="Picture 18">
            <a:extLst>
              <a:ext uri="{FF2B5EF4-FFF2-40B4-BE49-F238E27FC236}">
                <a16:creationId xmlns:a16="http://schemas.microsoft.com/office/drawing/2014/main" id="{33B8DE97-9B7D-CF46-814E-DD3FEFBB0D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4756" y="417563"/>
            <a:ext cx="2169881" cy="606381"/>
          </a:xfrm>
          <a:prstGeom prst="rect">
            <a:avLst/>
          </a:prstGeom>
        </p:spPr>
      </p:pic>
    </p:spTree>
    <p:extLst>
      <p:ext uri="{BB962C8B-B14F-4D97-AF65-F5344CB8AC3E}">
        <p14:creationId xmlns:p14="http://schemas.microsoft.com/office/powerpoint/2010/main" val="1140073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BF7668FF-17A9-B942-99D5-7438F8B1FC3C}"/>
              </a:ext>
            </a:extLst>
          </p:cNvPr>
          <p:cNvSpPr/>
          <p:nvPr/>
        </p:nvSpPr>
        <p:spPr>
          <a:xfrm>
            <a:off x="8779916" y="0"/>
            <a:ext cx="3412083" cy="68410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5D5B52BA-6BCB-8544-B533-1F10C3F4F677}"/>
              </a:ext>
            </a:extLst>
          </p:cNvPr>
          <p:cNvSpPr/>
          <p:nvPr/>
        </p:nvSpPr>
        <p:spPr>
          <a:xfrm>
            <a:off x="8500795" y="4309526"/>
            <a:ext cx="558241" cy="2556933"/>
          </a:xfrm>
          <a:prstGeom prst="roundRect">
            <a:avLst>
              <a:gd name="adj" fmla="val 0"/>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nut 13">
            <a:extLst>
              <a:ext uri="{FF2B5EF4-FFF2-40B4-BE49-F238E27FC236}">
                <a16:creationId xmlns:a16="http://schemas.microsoft.com/office/drawing/2014/main" id="{0D44756B-4D38-234B-BAAD-8CCD9C1203F9}"/>
              </a:ext>
            </a:extLst>
          </p:cNvPr>
          <p:cNvSpPr/>
          <p:nvPr/>
        </p:nvSpPr>
        <p:spPr>
          <a:xfrm>
            <a:off x="8905204" y="2284083"/>
            <a:ext cx="3107193" cy="3107193"/>
          </a:xfrm>
          <a:prstGeom prst="donut">
            <a:avLst>
              <a:gd name="adj" fmla="val 13260"/>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4367DCA0-5EC1-F84D-8984-910AA21B4DA4}"/>
              </a:ext>
            </a:extLst>
          </p:cNvPr>
          <p:cNvSpPr txBox="1"/>
          <p:nvPr/>
        </p:nvSpPr>
        <p:spPr>
          <a:xfrm>
            <a:off x="1316476" y="1735501"/>
            <a:ext cx="6256506" cy="4204356"/>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r>
              <a:rPr lang="en-CA" sz="1800" dirty="0">
                <a:latin typeface="Calibri" panose="020F0502020204030204" pitchFamily="34" charset="0"/>
                <a:cs typeface="Calibri" panose="020F0502020204030204" pitchFamily="34" charset="0"/>
              </a:rPr>
              <a:t>     Fetal Alcohol Spectrum Disorder (FASD) is a diagnostic term used to describe impacts on the brain and body of </a:t>
            </a:r>
            <a:r>
              <a:rPr lang="en-CA" sz="1800" b="1" dirty="0">
                <a:latin typeface="Calibri" panose="020F0502020204030204" pitchFamily="34" charset="0"/>
                <a:cs typeface="Calibri" panose="020F0502020204030204" pitchFamily="34" charset="0"/>
              </a:rPr>
              <a:t>individuals prenatally exposed to alcohol. </a:t>
            </a:r>
          </a:p>
          <a:p>
            <a:r>
              <a:rPr lang="en-CA" sz="1800" dirty="0">
                <a:latin typeface="Calibri" panose="020F0502020204030204" pitchFamily="34" charset="0"/>
                <a:cs typeface="Calibri" panose="020F0502020204030204" pitchFamily="34" charset="0"/>
              </a:rPr>
              <a:t>FASD is a </a:t>
            </a:r>
            <a:r>
              <a:rPr lang="en-CA" sz="1800" b="1" dirty="0">
                <a:latin typeface="Calibri" panose="020F0502020204030204" pitchFamily="34" charset="0"/>
                <a:cs typeface="Calibri" panose="020F0502020204030204" pitchFamily="34" charset="0"/>
              </a:rPr>
              <a:t>lifelong disability.</a:t>
            </a:r>
            <a:r>
              <a:rPr lang="en-CA" sz="1800" dirty="0">
                <a:latin typeface="Calibri" panose="020F0502020204030204" pitchFamily="34" charset="0"/>
                <a:cs typeface="Calibri" panose="020F0502020204030204" pitchFamily="34" charset="0"/>
              </a:rPr>
              <a:t> Individuals with FASD will experience some degree of challenges in their daily living, and need support with motor skills, physical health, learning, memory, attention, communication, emotional regulation, and social skills to reach their full potential. </a:t>
            </a:r>
          </a:p>
          <a:p>
            <a:r>
              <a:rPr lang="en-CA" sz="1800" b="1" dirty="0">
                <a:latin typeface="Calibri" panose="020F0502020204030204" pitchFamily="34" charset="0"/>
                <a:cs typeface="Calibri" panose="020F0502020204030204" pitchFamily="34" charset="0"/>
              </a:rPr>
              <a:t>Each individual with FASD is unique</a:t>
            </a:r>
            <a:r>
              <a:rPr lang="en-CA" sz="1800" dirty="0">
                <a:latin typeface="Calibri" panose="020F0502020204030204" pitchFamily="34" charset="0"/>
                <a:cs typeface="Calibri" panose="020F0502020204030204" pitchFamily="34" charset="0"/>
              </a:rPr>
              <a:t> and has areas of both strengths and challenges.</a:t>
            </a:r>
          </a:p>
        </p:txBody>
      </p:sp>
      <p:sp>
        <p:nvSpPr>
          <p:cNvPr id="8" name="Triangle 7">
            <a:extLst>
              <a:ext uri="{FF2B5EF4-FFF2-40B4-BE49-F238E27FC236}">
                <a16:creationId xmlns:a16="http://schemas.microsoft.com/office/drawing/2014/main" id="{051D6653-A480-6D49-A227-222ECBCB8ADC}"/>
              </a:ext>
            </a:extLst>
          </p:cNvPr>
          <p:cNvSpPr/>
          <p:nvPr/>
        </p:nvSpPr>
        <p:spPr>
          <a:xfrm rot="4500000">
            <a:off x="7355095" y="629058"/>
            <a:ext cx="208353" cy="179615"/>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EC833328-3DA0-4449-BFA7-AF2B845F235E}"/>
              </a:ext>
            </a:extLst>
          </p:cNvPr>
          <p:cNvSpPr/>
          <p:nvPr/>
        </p:nvSpPr>
        <p:spPr>
          <a:xfrm rot="2700000">
            <a:off x="10738281" y="2603523"/>
            <a:ext cx="134914" cy="11630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CBA58520-7C10-C44B-AE9D-19ED555E001D}"/>
              </a:ext>
            </a:extLst>
          </p:cNvPr>
          <p:cNvSpPr/>
          <p:nvPr/>
        </p:nvSpPr>
        <p:spPr>
          <a:xfrm rot="1813063">
            <a:off x="617299" y="5923299"/>
            <a:ext cx="135254" cy="116599"/>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A0B5A080-B742-FD41-8CC9-BE8E6BF13B8D}"/>
              </a:ext>
            </a:extLst>
          </p:cNvPr>
          <p:cNvSpPr/>
          <p:nvPr/>
        </p:nvSpPr>
        <p:spPr>
          <a:xfrm rot="18092652">
            <a:off x="10765406" y="779561"/>
            <a:ext cx="146568" cy="12635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5D14B405-FD8F-914D-9A37-F5D858C05B9E}"/>
              </a:ext>
            </a:extLst>
          </p:cNvPr>
          <p:cNvSpPr/>
          <p:nvPr/>
        </p:nvSpPr>
        <p:spPr>
          <a:xfrm rot="1813063">
            <a:off x="10355359" y="5661918"/>
            <a:ext cx="222969" cy="192216"/>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8045B67F-4CBE-BF48-BC39-F72B4C002E47}"/>
              </a:ext>
            </a:extLst>
          </p:cNvPr>
          <p:cNvSpPr/>
          <p:nvPr/>
        </p:nvSpPr>
        <p:spPr>
          <a:xfrm>
            <a:off x="951220" y="3122055"/>
            <a:ext cx="45719" cy="715624"/>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C7B1971C-7D56-594C-A005-11B408E2FF67}"/>
              </a:ext>
            </a:extLst>
          </p:cNvPr>
          <p:cNvPicPr>
            <a:picLocks noGrp="1" noChangeAspect="1"/>
          </p:cNvPicPr>
          <p:nvPr>
            <p:ph type="pic" sz="quarter" idx="10"/>
          </p:nvPr>
        </p:nvPicPr>
        <p:blipFill>
          <a:blip r:embed="rId3"/>
          <a:srcRect/>
          <a:stretch/>
        </p:blipFill>
        <p:spPr>
          <a:xfrm>
            <a:off x="7620000" y="1466850"/>
            <a:ext cx="3429000" cy="3429000"/>
          </a:xfrm>
        </p:spPr>
      </p:pic>
      <p:sp>
        <p:nvSpPr>
          <p:cNvPr id="15" name="TextBox 14">
            <a:extLst>
              <a:ext uri="{FF2B5EF4-FFF2-40B4-BE49-F238E27FC236}">
                <a16:creationId xmlns:a16="http://schemas.microsoft.com/office/drawing/2014/main" id="{1802A176-518E-D645-8FEB-499E8797B244}"/>
              </a:ext>
            </a:extLst>
          </p:cNvPr>
          <p:cNvSpPr txBox="1"/>
          <p:nvPr/>
        </p:nvSpPr>
        <p:spPr>
          <a:xfrm>
            <a:off x="1276588" y="747230"/>
            <a:ext cx="4726647" cy="92333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Definition</a:t>
            </a:r>
          </a:p>
        </p:txBody>
      </p:sp>
      <p:sp>
        <p:nvSpPr>
          <p:cNvPr id="16" name="TextBox 15">
            <a:extLst>
              <a:ext uri="{FF2B5EF4-FFF2-40B4-BE49-F238E27FC236}">
                <a16:creationId xmlns:a16="http://schemas.microsoft.com/office/drawing/2014/main" id="{01EEC26A-4B64-534A-96C0-0E5F51DE97E4}"/>
              </a:ext>
            </a:extLst>
          </p:cNvPr>
          <p:cNvSpPr txBox="1"/>
          <p:nvPr/>
        </p:nvSpPr>
        <p:spPr>
          <a:xfrm>
            <a:off x="1216072" y="1683008"/>
            <a:ext cx="490840" cy="1015663"/>
          </a:xfrm>
          <a:prstGeom prst="rect">
            <a:avLst/>
          </a:prstGeom>
          <a:noFill/>
        </p:spPr>
        <p:txBody>
          <a:bodyPr wrap="none" rtlCol="0">
            <a:spAutoFit/>
          </a:bodyPr>
          <a:lstStyle>
            <a:defPPr>
              <a:defRPr lang="en-US"/>
            </a:defPPr>
            <a:lvl1pPr>
              <a:defRPr sz="4000" b="1">
                <a:latin typeface="PLAYFAIR DISPLAY BOLD ROMAN" pitchFamily="2" charset="77"/>
                <a:cs typeface="Poppins ExtraBold" pitchFamily="2" charset="77"/>
              </a:defRPr>
            </a:lvl1pPr>
          </a:lstStyle>
          <a:p>
            <a:r>
              <a:rPr lang="en-US" sz="6000" b="0" dirty="0">
                <a:solidFill>
                  <a:srgbClr val="364DA1"/>
                </a:solidFill>
                <a:latin typeface="Minion Pro" panose="02040503050201020203" pitchFamily="18" charset="0"/>
              </a:rPr>
              <a:t>“</a:t>
            </a:r>
          </a:p>
        </p:txBody>
      </p:sp>
      <p:sp>
        <p:nvSpPr>
          <p:cNvPr id="19" name="TextBox 18">
            <a:extLst>
              <a:ext uri="{FF2B5EF4-FFF2-40B4-BE49-F238E27FC236}">
                <a16:creationId xmlns:a16="http://schemas.microsoft.com/office/drawing/2014/main" id="{7D90CE03-57B5-954F-8B64-528D44E8BA46}"/>
              </a:ext>
            </a:extLst>
          </p:cNvPr>
          <p:cNvSpPr txBox="1"/>
          <p:nvPr/>
        </p:nvSpPr>
        <p:spPr>
          <a:xfrm>
            <a:off x="3755508" y="5391276"/>
            <a:ext cx="492443" cy="1015663"/>
          </a:xfrm>
          <a:prstGeom prst="rect">
            <a:avLst/>
          </a:prstGeom>
          <a:noFill/>
        </p:spPr>
        <p:txBody>
          <a:bodyPr wrap="none" rtlCol="0">
            <a:spAutoFit/>
          </a:bodyPr>
          <a:lstStyle>
            <a:defPPr>
              <a:defRPr lang="en-US"/>
            </a:defPPr>
            <a:lvl1pPr>
              <a:defRPr sz="4000" b="1">
                <a:latin typeface="PLAYFAIR DISPLAY BOLD ROMAN" pitchFamily="2" charset="77"/>
                <a:cs typeface="Poppins ExtraBold" pitchFamily="2" charset="77"/>
              </a:defRPr>
            </a:lvl1pPr>
          </a:lstStyle>
          <a:p>
            <a:r>
              <a:rPr lang="en-US" sz="6000" b="0" dirty="0">
                <a:solidFill>
                  <a:srgbClr val="364DA1"/>
                </a:solidFill>
                <a:latin typeface="Minion Pro" panose="02040503050201020203" pitchFamily="18" charset="0"/>
              </a:rPr>
              <a:t>”</a:t>
            </a:r>
          </a:p>
        </p:txBody>
      </p:sp>
    </p:spTree>
    <p:extLst>
      <p:ext uri="{BB962C8B-B14F-4D97-AF65-F5344CB8AC3E}">
        <p14:creationId xmlns:p14="http://schemas.microsoft.com/office/powerpoint/2010/main" val="3793806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24">
            <a:extLst>
              <a:ext uri="{FF2B5EF4-FFF2-40B4-BE49-F238E27FC236}">
                <a16:creationId xmlns:a16="http://schemas.microsoft.com/office/drawing/2014/main" id="{E7FF399C-E17F-394B-A0CE-A9C51E7FF076}"/>
              </a:ext>
            </a:extLst>
          </p:cNvPr>
          <p:cNvSpPr/>
          <p:nvPr/>
        </p:nvSpPr>
        <p:spPr>
          <a:xfrm>
            <a:off x="653943" y="2074013"/>
            <a:ext cx="2938658" cy="3263530"/>
          </a:xfrm>
          <a:prstGeom prst="roundRect">
            <a:avLst>
              <a:gd name="adj" fmla="val 4170"/>
            </a:avLst>
          </a:prstGeom>
          <a:solidFill>
            <a:srgbClr val="BADEE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1981B5A-00FF-194C-8ABD-10CFF9060DF7}"/>
              </a:ext>
            </a:extLst>
          </p:cNvPr>
          <p:cNvSpPr/>
          <p:nvPr/>
        </p:nvSpPr>
        <p:spPr>
          <a:xfrm>
            <a:off x="455332" y="1892477"/>
            <a:ext cx="553555" cy="553555"/>
          </a:xfrm>
          <a:prstGeom prst="ellipse">
            <a:avLst/>
          </a:prstGeom>
          <a:solidFill>
            <a:schemeClr val="accent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Poppins Medium" pitchFamily="2" charset="77"/>
                <a:cs typeface="Poppins Medium" pitchFamily="2" charset="77"/>
              </a:rPr>
              <a:t>01</a:t>
            </a:r>
          </a:p>
        </p:txBody>
      </p:sp>
      <p:sp>
        <p:nvSpPr>
          <p:cNvPr id="27" name="Triangle 26">
            <a:extLst>
              <a:ext uri="{FF2B5EF4-FFF2-40B4-BE49-F238E27FC236}">
                <a16:creationId xmlns:a16="http://schemas.microsoft.com/office/drawing/2014/main" id="{EEE38001-1150-AB45-AA77-D43B00AEDB20}"/>
              </a:ext>
            </a:extLst>
          </p:cNvPr>
          <p:cNvSpPr/>
          <p:nvPr/>
        </p:nvSpPr>
        <p:spPr>
          <a:xfrm rot="4500000">
            <a:off x="11276577" y="349100"/>
            <a:ext cx="208353" cy="179615"/>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27">
            <a:extLst>
              <a:ext uri="{FF2B5EF4-FFF2-40B4-BE49-F238E27FC236}">
                <a16:creationId xmlns:a16="http://schemas.microsoft.com/office/drawing/2014/main" id="{583F4158-825A-D647-9D32-6D6DA99744BF}"/>
              </a:ext>
            </a:extLst>
          </p:cNvPr>
          <p:cNvSpPr/>
          <p:nvPr/>
        </p:nvSpPr>
        <p:spPr>
          <a:xfrm rot="2700000">
            <a:off x="8207190" y="390615"/>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iangle 28">
            <a:extLst>
              <a:ext uri="{FF2B5EF4-FFF2-40B4-BE49-F238E27FC236}">
                <a16:creationId xmlns:a16="http://schemas.microsoft.com/office/drawing/2014/main" id="{D3BE47D9-7CA6-B14D-BDEF-75505DE8A218}"/>
              </a:ext>
            </a:extLst>
          </p:cNvPr>
          <p:cNvSpPr/>
          <p:nvPr/>
        </p:nvSpPr>
        <p:spPr>
          <a:xfrm rot="1813063">
            <a:off x="11584949" y="3057890"/>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FA8D1CE-8BF7-CB4D-93AF-63B11233CAF1}"/>
              </a:ext>
            </a:extLst>
          </p:cNvPr>
          <p:cNvSpPr txBox="1"/>
          <p:nvPr/>
        </p:nvSpPr>
        <p:spPr>
          <a:xfrm>
            <a:off x="653941" y="438907"/>
            <a:ext cx="7234781" cy="92333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Possible Diagnoses</a:t>
            </a:r>
          </a:p>
        </p:txBody>
      </p:sp>
      <p:sp>
        <p:nvSpPr>
          <p:cNvPr id="37" name="Rectangle: Rounded Corners 24">
            <a:extLst>
              <a:ext uri="{FF2B5EF4-FFF2-40B4-BE49-F238E27FC236}">
                <a16:creationId xmlns:a16="http://schemas.microsoft.com/office/drawing/2014/main" id="{81A09DEF-07D4-E742-87AF-387FD01DA389}"/>
              </a:ext>
            </a:extLst>
          </p:cNvPr>
          <p:cNvSpPr/>
          <p:nvPr/>
        </p:nvSpPr>
        <p:spPr>
          <a:xfrm>
            <a:off x="7262038" y="1360412"/>
            <a:ext cx="4118716" cy="3977131"/>
          </a:xfrm>
          <a:prstGeom prst="roundRect">
            <a:avLst>
              <a:gd name="adj" fmla="val 4170"/>
            </a:avLst>
          </a:prstGeom>
          <a:solidFill>
            <a:srgbClr val="4B984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67227F81-9091-B946-AFE4-008EFDB2E0CC}"/>
              </a:ext>
            </a:extLst>
          </p:cNvPr>
          <p:cNvSpPr txBox="1"/>
          <p:nvPr/>
        </p:nvSpPr>
        <p:spPr>
          <a:xfrm>
            <a:off x="870596" y="3031775"/>
            <a:ext cx="2583713" cy="156966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pPr algn="ctr"/>
            <a:r>
              <a:rPr lang="en-US" sz="3200" dirty="0">
                <a:solidFill>
                  <a:srgbClr val="364DA1"/>
                </a:solidFill>
                <a:latin typeface="Calibri" panose="020F0502020204030204" pitchFamily="34" charset="0"/>
                <a:cs typeface="Calibri" panose="020F0502020204030204" pitchFamily="34" charset="0"/>
              </a:rPr>
              <a:t>FASD with sentinel facial features</a:t>
            </a:r>
          </a:p>
        </p:txBody>
      </p:sp>
      <p:sp>
        <p:nvSpPr>
          <p:cNvPr id="39" name="Rectangle: Rounded Corners 24">
            <a:extLst>
              <a:ext uri="{FF2B5EF4-FFF2-40B4-BE49-F238E27FC236}">
                <a16:creationId xmlns:a16="http://schemas.microsoft.com/office/drawing/2014/main" id="{26B97260-D3CE-6544-930F-3CC7B21B4C4D}"/>
              </a:ext>
            </a:extLst>
          </p:cNvPr>
          <p:cNvSpPr/>
          <p:nvPr/>
        </p:nvSpPr>
        <p:spPr>
          <a:xfrm>
            <a:off x="3792470" y="2074013"/>
            <a:ext cx="2938658" cy="3263530"/>
          </a:xfrm>
          <a:prstGeom prst="roundRect">
            <a:avLst>
              <a:gd name="adj" fmla="val 4170"/>
            </a:avLst>
          </a:prstGeom>
          <a:solidFill>
            <a:srgbClr val="BADEE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0AB514D7-038C-4A47-BC37-B2DBB61324C6}"/>
              </a:ext>
            </a:extLst>
          </p:cNvPr>
          <p:cNvSpPr txBox="1"/>
          <p:nvPr/>
        </p:nvSpPr>
        <p:spPr>
          <a:xfrm>
            <a:off x="3987753" y="3031775"/>
            <a:ext cx="2583713" cy="156966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pPr algn="ctr"/>
            <a:r>
              <a:rPr lang="en-US" sz="3200" dirty="0">
                <a:solidFill>
                  <a:srgbClr val="364DA1"/>
                </a:solidFill>
                <a:latin typeface="Calibri" panose="020F0502020204030204" pitchFamily="34" charset="0"/>
                <a:cs typeface="Calibri" panose="020F0502020204030204" pitchFamily="34" charset="0"/>
              </a:rPr>
              <a:t>FASD without sentinel facial features</a:t>
            </a:r>
          </a:p>
        </p:txBody>
      </p:sp>
      <p:sp>
        <p:nvSpPr>
          <p:cNvPr id="20" name="Oval 19">
            <a:extLst>
              <a:ext uri="{FF2B5EF4-FFF2-40B4-BE49-F238E27FC236}">
                <a16:creationId xmlns:a16="http://schemas.microsoft.com/office/drawing/2014/main" id="{E5EDC1C3-F195-1647-B8D9-DEE3C979D8FF}"/>
              </a:ext>
            </a:extLst>
          </p:cNvPr>
          <p:cNvSpPr/>
          <p:nvPr/>
        </p:nvSpPr>
        <p:spPr>
          <a:xfrm>
            <a:off x="3710976" y="1892689"/>
            <a:ext cx="553555" cy="553555"/>
          </a:xfrm>
          <a:prstGeom prst="ellipse">
            <a:avLst/>
          </a:prstGeom>
          <a:solidFill>
            <a:srgbClr val="364DA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Poppins Medium" pitchFamily="2" charset="77"/>
                <a:cs typeface="Poppins Medium" pitchFamily="2" charset="77"/>
              </a:rPr>
              <a:t>02</a:t>
            </a:r>
          </a:p>
        </p:txBody>
      </p:sp>
      <p:sp>
        <p:nvSpPr>
          <p:cNvPr id="41" name="TextBox 40">
            <a:extLst>
              <a:ext uri="{FF2B5EF4-FFF2-40B4-BE49-F238E27FC236}">
                <a16:creationId xmlns:a16="http://schemas.microsoft.com/office/drawing/2014/main" id="{0C81A492-93BD-8640-8197-0E7FEB97C41A}"/>
              </a:ext>
            </a:extLst>
          </p:cNvPr>
          <p:cNvSpPr txBox="1"/>
          <p:nvPr/>
        </p:nvSpPr>
        <p:spPr>
          <a:xfrm>
            <a:off x="7452040" y="2382703"/>
            <a:ext cx="3815003" cy="2062103"/>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pPr algn="ctr"/>
            <a:r>
              <a:rPr lang="en-US" sz="3200" dirty="0">
                <a:solidFill>
                  <a:schemeClr val="bg1"/>
                </a:solidFill>
                <a:latin typeface="Calibri" panose="020F0502020204030204" pitchFamily="34" charset="0"/>
                <a:cs typeface="Calibri" panose="020F0502020204030204" pitchFamily="34" charset="0"/>
              </a:rPr>
              <a:t>At-risk for neurodevelopmental disorder and FASD associated with PAE</a:t>
            </a:r>
          </a:p>
        </p:txBody>
      </p:sp>
      <p:sp>
        <p:nvSpPr>
          <p:cNvPr id="42" name="TextBox 41">
            <a:extLst>
              <a:ext uri="{FF2B5EF4-FFF2-40B4-BE49-F238E27FC236}">
                <a16:creationId xmlns:a16="http://schemas.microsoft.com/office/drawing/2014/main" id="{8DCEEBEB-5208-CD4B-87CF-AAC1470C1659}"/>
              </a:ext>
            </a:extLst>
          </p:cNvPr>
          <p:cNvSpPr txBox="1"/>
          <p:nvPr/>
        </p:nvSpPr>
        <p:spPr>
          <a:xfrm>
            <a:off x="7888723" y="5923073"/>
            <a:ext cx="2954713" cy="646331"/>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pPr algn="ctr"/>
            <a:r>
              <a:rPr lang="en-US" sz="3600" dirty="0">
                <a:solidFill>
                  <a:schemeClr val="tx1">
                    <a:lumMod val="65000"/>
                    <a:lumOff val="35000"/>
                  </a:schemeClr>
                </a:solidFill>
                <a:latin typeface="Minion Pro" panose="02040503050201020203" pitchFamily="18" charset="0"/>
              </a:rPr>
              <a:t>Designation</a:t>
            </a:r>
          </a:p>
        </p:txBody>
      </p:sp>
      <p:sp>
        <p:nvSpPr>
          <p:cNvPr id="24" name="TextBox 23">
            <a:extLst>
              <a:ext uri="{FF2B5EF4-FFF2-40B4-BE49-F238E27FC236}">
                <a16:creationId xmlns:a16="http://schemas.microsoft.com/office/drawing/2014/main" id="{6B7EA9E4-164F-C04E-A858-3E3CEF60C195}"/>
              </a:ext>
            </a:extLst>
          </p:cNvPr>
          <p:cNvSpPr txBox="1"/>
          <p:nvPr/>
        </p:nvSpPr>
        <p:spPr>
          <a:xfrm>
            <a:off x="2233619" y="5923074"/>
            <a:ext cx="2954713" cy="646331"/>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pPr algn="ctr"/>
            <a:r>
              <a:rPr lang="en-US" sz="3600" dirty="0">
                <a:solidFill>
                  <a:schemeClr val="tx1">
                    <a:lumMod val="65000"/>
                    <a:lumOff val="35000"/>
                  </a:schemeClr>
                </a:solidFill>
                <a:latin typeface="Minion Pro" panose="02040503050201020203" pitchFamily="18" charset="0"/>
              </a:rPr>
              <a:t>Diagnosis</a:t>
            </a:r>
          </a:p>
        </p:txBody>
      </p:sp>
      <p:pic>
        <p:nvPicPr>
          <p:cNvPr id="44" name="Picture 43">
            <a:extLst>
              <a:ext uri="{FF2B5EF4-FFF2-40B4-BE49-F238E27FC236}">
                <a16:creationId xmlns:a16="http://schemas.microsoft.com/office/drawing/2014/main" id="{3F3F56B5-28B9-054C-9FED-E33A29FB39B2}"/>
              </a:ext>
            </a:extLst>
          </p:cNvPr>
          <p:cNvPicPr>
            <a:picLocks noChangeAspect="1"/>
          </p:cNvPicPr>
          <p:nvPr/>
        </p:nvPicPr>
        <p:blipFill>
          <a:blip r:embed="rId3"/>
          <a:stretch>
            <a:fillRect/>
          </a:stretch>
        </p:blipFill>
        <p:spPr>
          <a:xfrm>
            <a:off x="2019764" y="5198917"/>
            <a:ext cx="3302000" cy="812800"/>
          </a:xfrm>
          <a:prstGeom prst="rect">
            <a:avLst/>
          </a:prstGeom>
        </p:spPr>
      </p:pic>
      <p:pic>
        <p:nvPicPr>
          <p:cNvPr id="45" name="Picture 44">
            <a:extLst>
              <a:ext uri="{FF2B5EF4-FFF2-40B4-BE49-F238E27FC236}">
                <a16:creationId xmlns:a16="http://schemas.microsoft.com/office/drawing/2014/main" id="{1DA66D02-9B4D-D944-9ACA-5D3EA8704BEA}"/>
              </a:ext>
            </a:extLst>
          </p:cNvPr>
          <p:cNvPicPr>
            <a:picLocks noChangeAspect="1"/>
          </p:cNvPicPr>
          <p:nvPr/>
        </p:nvPicPr>
        <p:blipFill>
          <a:blip r:embed="rId4"/>
          <a:stretch>
            <a:fillRect/>
          </a:stretch>
        </p:blipFill>
        <p:spPr>
          <a:xfrm>
            <a:off x="9384094" y="5199711"/>
            <a:ext cx="38100" cy="584200"/>
          </a:xfrm>
          <a:prstGeom prst="rect">
            <a:avLst/>
          </a:prstGeom>
        </p:spPr>
      </p:pic>
    </p:spTree>
    <p:extLst>
      <p:ext uri="{BB962C8B-B14F-4D97-AF65-F5344CB8AC3E}">
        <p14:creationId xmlns:p14="http://schemas.microsoft.com/office/powerpoint/2010/main" val="3104766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46705AD3-9895-B64E-95AA-A00246A57A47}"/>
              </a:ext>
            </a:extLst>
          </p:cNvPr>
          <p:cNvGrpSpPr/>
          <p:nvPr/>
        </p:nvGrpSpPr>
        <p:grpSpPr>
          <a:xfrm>
            <a:off x="6716944" y="748255"/>
            <a:ext cx="356367" cy="356367"/>
            <a:chOff x="644623" y="3313046"/>
            <a:chExt cx="413599" cy="413599"/>
          </a:xfrm>
        </p:grpSpPr>
        <p:sp>
          <p:nvSpPr>
            <p:cNvPr id="32" name="Oval 31">
              <a:extLst>
                <a:ext uri="{FF2B5EF4-FFF2-40B4-BE49-F238E27FC236}">
                  <a16:creationId xmlns:a16="http://schemas.microsoft.com/office/drawing/2014/main" id="{0DB573A1-E77C-CD4F-9AB1-245AB127A833}"/>
                </a:ext>
              </a:extLst>
            </p:cNvPr>
            <p:cNvSpPr/>
            <p:nvPr/>
          </p:nvSpPr>
          <p:spPr>
            <a:xfrm>
              <a:off x="733089" y="3401512"/>
              <a:ext cx="236668" cy="23666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5BBDC95-D8C1-E246-ADFE-6CBCF76F69D7}"/>
                </a:ext>
              </a:extLst>
            </p:cNvPr>
            <p:cNvSpPr/>
            <p:nvPr/>
          </p:nvSpPr>
          <p:spPr>
            <a:xfrm>
              <a:off x="644623" y="3313046"/>
              <a:ext cx="413599" cy="413599"/>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B6812649-BBE7-7046-BB27-47D7167C43F5}"/>
              </a:ext>
            </a:extLst>
          </p:cNvPr>
          <p:cNvGrpSpPr/>
          <p:nvPr/>
        </p:nvGrpSpPr>
        <p:grpSpPr>
          <a:xfrm>
            <a:off x="6716944" y="2137139"/>
            <a:ext cx="356367" cy="356367"/>
            <a:chOff x="644623" y="3313046"/>
            <a:chExt cx="413599" cy="413599"/>
          </a:xfrm>
        </p:grpSpPr>
        <p:sp>
          <p:nvSpPr>
            <p:cNvPr id="35" name="Oval 34">
              <a:extLst>
                <a:ext uri="{FF2B5EF4-FFF2-40B4-BE49-F238E27FC236}">
                  <a16:creationId xmlns:a16="http://schemas.microsoft.com/office/drawing/2014/main" id="{480F8EAC-BEC7-E042-8B10-C5ABF50F13D6}"/>
                </a:ext>
              </a:extLst>
            </p:cNvPr>
            <p:cNvSpPr/>
            <p:nvPr/>
          </p:nvSpPr>
          <p:spPr>
            <a:xfrm>
              <a:off x="733089" y="3401512"/>
              <a:ext cx="236668" cy="23666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067F051-2C33-8649-972F-63E62C11055F}"/>
                </a:ext>
              </a:extLst>
            </p:cNvPr>
            <p:cNvSpPr/>
            <p:nvPr/>
          </p:nvSpPr>
          <p:spPr>
            <a:xfrm>
              <a:off x="644623" y="3313046"/>
              <a:ext cx="413599" cy="413599"/>
            </a:xfrm>
            <a:prstGeom prst="ellipse">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053848C3-8863-9042-9CF3-47580C9EBF37}"/>
              </a:ext>
            </a:extLst>
          </p:cNvPr>
          <p:cNvGrpSpPr/>
          <p:nvPr/>
        </p:nvGrpSpPr>
        <p:grpSpPr>
          <a:xfrm>
            <a:off x="6716944" y="3732595"/>
            <a:ext cx="356367" cy="356367"/>
            <a:chOff x="644623" y="3313046"/>
            <a:chExt cx="413599" cy="413599"/>
          </a:xfrm>
        </p:grpSpPr>
        <p:sp>
          <p:nvSpPr>
            <p:cNvPr id="38" name="Oval 37">
              <a:extLst>
                <a:ext uri="{FF2B5EF4-FFF2-40B4-BE49-F238E27FC236}">
                  <a16:creationId xmlns:a16="http://schemas.microsoft.com/office/drawing/2014/main" id="{B410B255-5EFC-204E-8E68-2A3048B3AA6F}"/>
                </a:ext>
              </a:extLst>
            </p:cNvPr>
            <p:cNvSpPr/>
            <p:nvPr/>
          </p:nvSpPr>
          <p:spPr>
            <a:xfrm>
              <a:off x="733089" y="3401512"/>
              <a:ext cx="236668" cy="236668"/>
            </a:xfrm>
            <a:prstGeom prst="ellips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249D25C3-442C-9F47-8275-A826DCC8FCD1}"/>
                </a:ext>
              </a:extLst>
            </p:cNvPr>
            <p:cNvSpPr/>
            <p:nvPr/>
          </p:nvSpPr>
          <p:spPr>
            <a:xfrm>
              <a:off x="644623" y="3313046"/>
              <a:ext cx="413599" cy="413599"/>
            </a:xfrm>
            <a:prstGeom prst="ellipse">
              <a:avLst/>
            </a:prstGeom>
            <a:noFill/>
            <a:ln w="28575">
              <a:solidFill>
                <a:srgbClr val="4B98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ounded Rectangle 39">
            <a:extLst>
              <a:ext uri="{FF2B5EF4-FFF2-40B4-BE49-F238E27FC236}">
                <a16:creationId xmlns:a16="http://schemas.microsoft.com/office/drawing/2014/main" id="{3D7FDF5B-EE74-EC44-A620-46A1776F21D3}"/>
              </a:ext>
            </a:extLst>
          </p:cNvPr>
          <p:cNvSpPr/>
          <p:nvPr/>
        </p:nvSpPr>
        <p:spPr>
          <a:xfrm>
            <a:off x="6872268" y="1361813"/>
            <a:ext cx="45719" cy="518135"/>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a:extLst>
              <a:ext uri="{FF2B5EF4-FFF2-40B4-BE49-F238E27FC236}">
                <a16:creationId xmlns:a16="http://schemas.microsoft.com/office/drawing/2014/main" id="{4168DD55-A2CA-6346-8590-64C01DD65D72}"/>
              </a:ext>
            </a:extLst>
          </p:cNvPr>
          <p:cNvSpPr/>
          <p:nvPr/>
        </p:nvSpPr>
        <p:spPr>
          <a:xfrm>
            <a:off x="6872268" y="2801057"/>
            <a:ext cx="45719" cy="715624"/>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iangle 42">
            <a:extLst>
              <a:ext uri="{FF2B5EF4-FFF2-40B4-BE49-F238E27FC236}">
                <a16:creationId xmlns:a16="http://schemas.microsoft.com/office/drawing/2014/main" id="{6FCC920D-90AC-B642-B408-8F073F9368C7}"/>
              </a:ext>
            </a:extLst>
          </p:cNvPr>
          <p:cNvSpPr/>
          <p:nvPr/>
        </p:nvSpPr>
        <p:spPr>
          <a:xfrm rot="2700000">
            <a:off x="11058616" y="62620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iangle 43">
            <a:extLst>
              <a:ext uri="{FF2B5EF4-FFF2-40B4-BE49-F238E27FC236}">
                <a16:creationId xmlns:a16="http://schemas.microsoft.com/office/drawing/2014/main" id="{035E5446-9061-664B-BF0C-0488AE945EC7}"/>
              </a:ext>
            </a:extLst>
          </p:cNvPr>
          <p:cNvSpPr/>
          <p:nvPr/>
        </p:nvSpPr>
        <p:spPr>
          <a:xfrm rot="1813063">
            <a:off x="6213002" y="6380677"/>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iangle 44">
            <a:extLst>
              <a:ext uri="{FF2B5EF4-FFF2-40B4-BE49-F238E27FC236}">
                <a16:creationId xmlns:a16="http://schemas.microsoft.com/office/drawing/2014/main" id="{CA1F4C5B-81CE-694C-A0C6-3C105C4C181A}"/>
              </a:ext>
            </a:extLst>
          </p:cNvPr>
          <p:cNvSpPr/>
          <p:nvPr/>
        </p:nvSpPr>
        <p:spPr>
          <a:xfrm rot="2700000">
            <a:off x="215691" y="3247147"/>
            <a:ext cx="237737" cy="204947"/>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iangle 45">
            <a:extLst>
              <a:ext uri="{FF2B5EF4-FFF2-40B4-BE49-F238E27FC236}">
                <a16:creationId xmlns:a16="http://schemas.microsoft.com/office/drawing/2014/main" id="{CFCD6A3A-9994-B442-8204-E8BFC276A3EE}"/>
              </a:ext>
            </a:extLst>
          </p:cNvPr>
          <p:cNvSpPr/>
          <p:nvPr/>
        </p:nvSpPr>
        <p:spPr>
          <a:xfrm rot="2700000">
            <a:off x="5822787" y="415640"/>
            <a:ext cx="160768" cy="13859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descr="A person holding a drink&#10;&#10;Description automatically generated with low confidence">
            <a:extLst>
              <a:ext uri="{FF2B5EF4-FFF2-40B4-BE49-F238E27FC236}">
                <a16:creationId xmlns:a16="http://schemas.microsoft.com/office/drawing/2014/main" id="{02C92D87-A56B-B642-BAF5-B57CE94BA5B7}"/>
              </a:ext>
            </a:extLst>
          </p:cNvPr>
          <p:cNvPicPr>
            <a:picLocks noGrp="1" noChangeAspect="1"/>
          </p:cNvPicPr>
          <p:nvPr>
            <p:ph type="pic" sz="quarter" idx="15"/>
          </p:nvPr>
        </p:nvPicPr>
        <p:blipFill>
          <a:blip r:embed="rId3"/>
          <a:srcRect/>
          <a:stretch>
            <a:fillRect/>
          </a:stretch>
        </p:blipFill>
        <p:spPr>
          <a:xfrm>
            <a:off x="3494088" y="3162300"/>
            <a:ext cx="2708275" cy="2708275"/>
          </a:xfrm>
        </p:spPr>
      </p:pic>
      <p:pic>
        <p:nvPicPr>
          <p:cNvPr id="4" name="Picture Placeholder 3">
            <a:extLst>
              <a:ext uri="{FF2B5EF4-FFF2-40B4-BE49-F238E27FC236}">
                <a16:creationId xmlns:a16="http://schemas.microsoft.com/office/drawing/2014/main" id="{437B0667-556B-D14C-B521-B8DAEE277A68}"/>
              </a:ext>
            </a:extLst>
          </p:cNvPr>
          <p:cNvPicPr>
            <a:picLocks noGrp="1" noChangeAspect="1"/>
          </p:cNvPicPr>
          <p:nvPr>
            <p:ph type="pic" sz="quarter" idx="14"/>
          </p:nvPr>
        </p:nvPicPr>
        <p:blipFill>
          <a:blip r:embed="rId4"/>
          <a:srcRect/>
          <a:stretch/>
        </p:blipFill>
        <p:spPr>
          <a:xfrm>
            <a:off x="612775" y="3732213"/>
            <a:ext cx="2708275" cy="2708275"/>
          </a:xfrm>
        </p:spPr>
      </p:pic>
      <p:sp>
        <p:nvSpPr>
          <p:cNvPr id="29" name="TextBox 28">
            <a:extLst>
              <a:ext uri="{FF2B5EF4-FFF2-40B4-BE49-F238E27FC236}">
                <a16:creationId xmlns:a16="http://schemas.microsoft.com/office/drawing/2014/main" id="{FDD107D9-CE51-8E47-8541-CADDB21D5F2B}"/>
              </a:ext>
            </a:extLst>
          </p:cNvPr>
          <p:cNvSpPr txBox="1"/>
          <p:nvPr/>
        </p:nvSpPr>
        <p:spPr>
          <a:xfrm>
            <a:off x="762570" y="1259976"/>
            <a:ext cx="5518059" cy="1754326"/>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Levels of</a:t>
            </a:r>
          </a:p>
          <a:p>
            <a:r>
              <a:rPr lang="en-US" sz="5400" dirty="0">
                <a:solidFill>
                  <a:srgbClr val="364DA1"/>
                </a:solidFill>
                <a:latin typeface="Minion Pro" panose="02040503050201020203" pitchFamily="18" charset="0"/>
              </a:rPr>
              <a:t>FASD Prevention</a:t>
            </a:r>
          </a:p>
        </p:txBody>
      </p:sp>
      <p:sp>
        <p:nvSpPr>
          <p:cNvPr id="42" name="TextBox 41">
            <a:extLst>
              <a:ext uri="{FF2B5EF4-FFF2-40B4-BE49-F238E27FC236}">
                <a16:creationId xmlns:a16="http://schemas.microsoft.com/office/drawing/2014/main" id="{CA87D28D-C9AB-2B4E-9753-1A8985A29251}"/>
              </a:ext>
            </a:extLst>
          </p:cNvPr>
          <p:cNvSpPr txBox="1"/>
          <p:nvPr/>
        </p:nvSpPr>
        <p:spPr>
          <a:xfrm>
            <a:off x="7247308" y="590778"/>
            <a:ext cx="3941088" cy="892552"/>
          </a:xfrm>
          <a:prstGeom prst="rect">
            <a:avLst/>
          </a:prstGeom>
          <a:noFill/>
        </p:spPr>
        <p:txBody>
          <a:bodyPr wrap="square" rtlCol="0">
            <a:spAutoFit/>
          </a:bodyPr>
          <a:lstStyle/>
          <a:p>
            <a:r>
              <a:rPr lang="en-US" sz="2400" b="1" dirty="0">
                <a:solidFill>
                  <a:srgbClr val="364DA1"/>
                </a:solidFill>
                <a:latin typeface="Minion Pro" panose="02040503050201020203" pitchFamily="18" charset="0"/>
                <a:cs typeface="Calibri" panose="020F0502020204030204" pitchFamily="34" charset="0"/>
              </a:rPr>
              <a:t>Level 1</a:t>
            </a:r>
          </a:p>
          <a:p>
            <a:r>
              <a:rPr lang="en-US" sz="2800" dirty="0">
                <a:solidFill>
                  <a:schemeClr val="tx1">
                    <a:lumMod val="65000"/>
                    <a:lumOff val="35000"/>
                  </a:schemeClr>
                </a:solidFill>
                <a:latin typeface="Calibri" panose="020F0502020204030204" pitchFamily="34" charset="0"/>
                <a:cs typeface="Calibri" panose="020F0502020204030204" pitchFamily="34" charset="0"/>
              </a:rPr>
              <a:t>Raising public awareness</a:t>
            </a:r>
          </a:p>
        </p:txBody>
      </p:sp>
      <p:sp>
        <p:nvSpPr>
          <p:cNvPr id="47" name="TextBox 46">
            <a:extLst>
              <a:ext uri="{FF2B5EF4-FFF2-40B4-BE49-F238E27FC236}">
                <a16:creationId xmlns:a16="http://schemas.microsoft.com/office/drawing/2014/main" id="{05BCD679-FE97-704C-8272-92644C9A0BAD}"/>
              </a:ext>
            </a:extLst>
          </p:cNvPr>
          <p:cNvSpPr txBox="1"/>
          <p:nvPr/>
        </p:nvSpPr>
        <p:spPr>
          <a:xfrm>
            <a:off x="7247307" y="2026181"/>
            <a:ext cx="4309947" cy="1323439"/>
          </a:xfrm>
          <a:prstGeom prst="rect">
            <a:avLst/>
          </a:prstGeom>
          <a:noFill/>
        </p:spPr>
        <p:txBody>
          <a:bodyPr wrap="square" rtlCol="0">
            <a:spAutoFit/>
          </a:bodyPr>
          <a:lstStyle/>
          <a:p>
            <a:r>
              <a:rPr lang="en-US" sz="2400" b="1" dirty="0">
                <a:solidFill>
                  <a:srgbClr val="364DA1"/>
                </a:solidFill>
                <a:latin typeface="Minion Pro" panose="02040503050201020203" pitchFamily="18" charset="0"/>
                <a:cs typeface="Calibri" panose="020F0502020204030204" pitchFamily="34" charset="0"/>
              </a:rPr>
              <a:t>Level 2</a:t>
            </a:r>
          </a:p>
          <a:p>
            <a:r>
              <a:rPr lang="en-US" sz="2800" dirty="0">
                <a:solidFill>
                  <a:schemeClr val="tx1">
                    <a:lumMod val="65000"/>
                    <a:lumOff val="35000"/>
                  </a:schemeClr>
                </a:solidFill>
                <a:latin typeface="Calibri" panose="020F0502020204030204" pitchFamily="34" charset="0"/>
                <a:cs typeface="Calibri" panose="020F0502020204030204" pitchFamily="34" charset="0"/>
              </a:rPr>
              <a:t>Opportunity for safe discussions</a:t>
            </a:r>
          </a:p>
        </p:txBody>
      </p:sp>
      <p:sp>
        <p:nvSpPr>
          <p:cNvPr id="48" name="TextBox 47">
            <a:extLst>
              <a:ext uri="{FF2B5EF4-FFF2-40B4-BE49-F238E27FC236}">
                <a16:creationId xmlns:a16="http://schemas.microsoft.com/office/drawing/2014/main" id="{DED4E401-54F6-9F45-8EAA-4FC20588C4FD}"/>
              </a:ext>
            </a:extLst>
          </p:cNvPr>
          <p:cNvSpPr txBox="1"/>
          <p:nvPr/>
        </p:nvSpPr>
        <p:spPr>
          <a:xfrm>
            <a:off x="7247308" y="3637989"/>
            <a:ext cx="3941088" cy="1323439"/>
          </a:xfrm>
          <a:prstGeom prst="rect">
            <a:avLst/>
          </a:prstGeom>
          <a:noFill/>
        </p:spPr>
        <p:txBody>
          <a:bodyPr wrap="square" rtlCol="0">
            <a:spAutoFit/>
          </a:bodyPr>
          <a:lstStyle/>
          <a:p>
            <a:r>
              <a:rPr lang="en-US" sz="2400" b="1" dirty="0">
                <a:solidFill>
                  <a:srgbClr val="364DA1"/>
                </a:solidFill>
                <a:latin typeface="Minion Pro" panose="02040503050201020203" pitchFamily="18" charset="0"/>
                <a:cs typeface="Calibri" panose="020F0502020204030204" pitchFamily="34" charset="0"/>
              </a:rPr>
              <a:t>Level 3</a:t>
            </a:r>
          </a:p>
          <a:p>
            <a:r>
              <a:rPr lang="en-US" sz="2800" dirty="0">
                <a:solidFill>
                  <a:schemeClr val="tx1">
                    <a:lumMod val="65000"/>
                    <a:lumOff val="35000"/>
                  </a:schemeClr>
                </a:solidFill>
                <a:latin typeface="Calibri" panose="020F0502020204030204" pitchFamily="34" charset="0"/>
                <a:cs typeface="Calibri" panose="020F0502020204030204" pitchFamily="34" charset="0"/>
              </a:rPr>
              <a:t>Provision of supportive services</a:t>
            </a:r>
          </a:p>
        </p:txBody>
      </p:sp>
      <p:grpSp>
        <p:nvGrpSpPr>
          <p:cNvPr id="49" name="Group 48">
            <a:extLst>
              <a:ext uri="{FF2B5EF4-FFF2-40B4-BE49-F238E27FC236}">
                <a16:creationId xmlns:a16="http://schemas.microsoft.com/office/drawing/2014/main" id="{DC5D12ED-168B-C749-B8A2-C033FB2F3E55}"/>
              </a:ext>
            </a:extLst>
          </p:cNvPr>
          <p:cNvGrpSpPr/>
          <p:nvPr/>
        </p:nvGrpSpPr>
        <p:grpSpPr>
          <a:xfrm>
            <a:off x="6716944" y="5590729"/>
            <a:ext cx="356367" cy="356367"/>
            <a:chOff x="644623" y="3313046"/>
            <a:chExt cx="413599" cy="413599"/>
          </a:xfrm>
        </p:grpSpPr>
        <p:sp>
          <p:nvSpPr>
            <p:cNvPr id="50" name="Oval 49">
              <a:extLst>
                <a:ext uri="{FF2B5EF4-FFF2-40B4-BE49-F238E27FC236}">
                  <a16:creationId xmlns:a16="http://schemas.microsoft.com/office/drawing/2014/main" id="{A59911B0-26FA-EA4E-B534-CF6FF2AAB066}"/>
                </a:ext>
              </a:extLst>
            </p:cNvPr>
            <p:cNvSpPr/>
            <p:nvPr/>
          </p:nvSpPr>
          <p:spPr>
            <a:xfrm>
              <a:off x="733089" y="3401512"/>
              <a:ext cx="236668" cy="236668"/>
            </a:xfrm>
            <a:prstGeom prst="ellips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E2325AB0-B1E6-1145-A2B8-5BBE65094487}"/>
                </a:ext>
              </a:extLst>
            </p:cNvPr>
            <p:cNvSpPr/>
            <p:nvPr/>
          </p:nvSpPr>
          <p:spPr>
            <a:xfrm>
              <a:off x="644623" y="3313046"/>
              <a:ext cx="413599" cy="413599"/>
            </a:xfrm>
            <a:prstGeom prst="ellipse">
              <a:avLst/>
            </a:prstGeom>
            <a:noFill/>
            <a:ln w="28575">
              <a:solidFill>
                <a:srgbClr val="364D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Rounded Rectangle 51">
            <a:extLst>
              <a:ext uri="{FF2B5EF4-FFF2-40B4-BE49-F238E27FC236}">
                <a16:creationId xmlns:a16="http://schemas.microsoft.com/office/drawing/2014/main" id="{7BC8EB82-733F-9441-B178-7491417F7C1B}"/>
              </a:ext>
            </a:extLst>
          </p:cNvPr>
          <p:cNvSpPr/>
          <p:nvPr/>
        </p:nvSpPr>
        <p:spPr>
          <a:xfrm>
            <a:off x="6872268" y="4245804"/>
            <a:ext cx="45719" cy="1183446"/>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7B02F48F-703C-CF4C-A346-652AD446AAA9}"/>
              </a:ext>
            </a:extLst>
          </p:cNvPr>
          <p:cNvSpPr txBox="1"/>
          <p:nvPr/>
        </p:nvSpPr>
        <p:spPr>
          <a:xfrm>
            <a:off x="7247308" y="5503048"/>
            <a:ext cx="3941088" cy="892552"/>
          </a:xfrm>
          <a:prstGeom prst="rect">
            <a:avLst/>
          </a:prstGeom>
          <a:noFill/>
        </p:spPr>
        <p:txBody>
          <a:bodyPr wrap="square" rtlCol="0">
            <a:spAutoFit/>
          </a:bodyPr>
          <a:lstStyle/>
          <a:p>
            <a:r>
              <a:rPr lang="en-US" sz="2400" b="1" dirty="0">
                <a:solidFill>
                  <a:srgbClr val="364DA1"/>
                </a:solidFill>
                <a:latin typeface="Minion Pro" panose="02040503050201020203" pitchFamily="18" charset="0"/>
                <a:cs typeface="Calibri" panose="020F0502020204030204" pitchFamily="34" charset="0"/>
              </a:rPr>
              <a:t>Level 4</a:t>
            </a:r>
          </a:p>
          <a:p>
            <a:r>
              <a:rPr lang="en-US" sz="2800" dirty="0">
                <a:solidFill>
                  <a:schemeClr val="tx1">
                    <a:lumMod val="65000"/>
                    <a:lumOff val="35000"/>
                  </a:schemeClr>
                </a:solidFill>
                <a:latin typeface="Calibri" panose="020F0502020204030204" pitchFamily="34" charset="0"/>
                <a:cs typeface="Calibri" panose="020F0502020204030204" pitchFamily="34" charset="0"/>
              </a:rPr>
              <a:t>Supporting new mothers</a:t>
            </a:r>
          </a:p>
        </p:txBody>
      </p:sp>
      <p:sp>
        <p:nvSpPr>
          <p:cNvPr id="28" name="Rectangle 27">
            <a:extLst>
              <a:ext uri="{FF2B5EF4-FFF2-40B4-BE49-F238E27FC236}">
                <a16:creationId xmlns:a16="http://schemas.microsoft.com/office/drawing/2014/main" id="{FDA4CCEE-1D2E-264B-89EB-9809E2784E68}"/>
              </a:ext>
            </a:extLst>
          </p:cNvPr>
          <p:cNvSpPr/>
          <p:nvPr/>
        </p:nvSpPr>
        <p:spPr>
          <a:xfrm>
            <a:off x="762570" y="642514"/>
            <a:ext cx="4572465" cy="523220"/>
          </a:xfrm>
          <a:prstGeom prst="rect">
            <a:avLst/>
          </a:prstGeom>
        </p:spPr>
        <p:txBody>
          <a:bodyPr wrap="square">
            <a:spAutoFit/>
          </a:bodyPr>
          <a:lstStyle/>
          <a:p>
            <a:r>
              <a:rPr lang="en-CA" sz="2800" i="1" dirty="0">
                <a:solidFill>
                  <a:srgbClr val="4B9847"/>
                </a:solidFill>
                <a:latin typeface="Minion Pro" panose="02040503050201020203" pitchFamily="18" charset="0"/>
              </a:rPr>
              <a:t>Prenatally Exposed to Alcohol</a:t>
            </a:r>
            <a:endParaRPr lang="en-CA" sz="2800" i="1" dirty="0">
              <a:solidFill>
                <a:srgbClr val="4B9847"/>
              </a:solidFill>
              <a:latin typeface="Minion Pro" panose="02040503050201020203" pitchFamily="18" charset="0"/>
              <a:cs typeface="Calibri"/>
            </a:endParaRPr>
          </a:p>
        </p:txBody>
      </p:sp>
    </p:spTree>
    <p:extLst>
      <p:ext uri="{BB962C8B-B14F-4D97-AF65-F5344CB8AC3E}">
        <p14:creationId xmlns:p14="http://schemas.microsoft.com/office/powerpoint/2010/main" val="3695218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C55185E3-D2AC-2346-AFA4-D9D6A408036D}"/>
              </a:ext>
            </a:extLst>
          </p:cNvPr>
          <p:cNvSpPr/>
          <p:nvPr/>
        </p:nvSpPr>
        <p:spPr>
          <a:xfrm>
            <a:off x="576147" y="2789499"/>
            <a:ext cx="11039707" cy="4068500"/>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91566172-D6EA-114C-9F2F-3B6B0F3CC1E7}"/>
              </a:ext>
            </a:extLst>
          </p:cNvPr>
          <p:cNvSpPr txBox="1"/>
          <p:nvPr/>
        </p:nvSpPr>
        <p:spPr>
          <a:xfrm>
            <a:off x="1492409" y="537204"/>
            <a:ext cx="9540026" cy="92333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FASD is a Lifelong Disability</a:t>
            </a:r>
          </a:p>
        </p:txBody>
      </p:sp>
      <p:sp>
        <p:nvSpPr>
          <p:cNvPr id="33" name="Triangle 32">
            <a:extLst>
              <a:ext uri="{FF2B5EF4-FFF2-40B4-BE49-F238E27FC236}">
                <a16:creationId xmlns:a16="http://schemas.microsoft.com/office/drawing/2014/main" id="{C9319299-9557-9B46-BBF0-878D631EF6AA}"/>
              </a:ext>
            </a:extLst>
          </p:cNvPr>
          <p:cNvSpPr/>
          <p:nvPr/>
        </p:nvSpPr>
        <p:spPr>
          <a:xfrm rot="2700000">
            <a:off x="11292793" y="1022660"/>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C28A1884-45B5-9944-8EC8-4EA85317612E}"/>
              </a:ext>
            </a:extLst>
          </p:cNvPr>
          <p:cNvSpPr/>
          <p:nvPr/>
        </p:nvSpPr>
        <p:spPr>
          <a:xfrm rot="1813063">
            <a:off x="11267167" y="5718096"/>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iangle 34">
            <a:extLst>
              <a:ext uri="{FF2B5EF4-FFF2-40B4-BE49-F238E27FC236}">
                <a16:creationId xmlns:a16="http://schemas.microsoft.com/office/drawing/2014/main" id="{D104DB80-8A83-9D41-98F8-5EFD3DCEC18B}"/>
              </a:ext>
            </a:extLst>
          </p:cNvPr>
          <p:cNvSpPr/>
          <p:nvPr/>
        </p:nvSpPr>
        <p:spPr>
          <a:xfrm rot="2700000">
            <a:off x="348294" y="4264349"/>
            <a:ext cx="237737" cy="204947"/>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iangle 35">
            <a:extLst>
              <a:ext uri="{FF2B5EF4-FFF2-40B4-BE49-F238E27FC236}">
                <a16:creationId xmlns:a16="http://schemas.microsoft.com/office/drawing/2014/main" id="{115D0F0B-FC7D-1742-9E47-6F16762000AD}"/>
              </a:ext>
            </a:extLst>
          </p:cNvPr>
          <p:cNvSpPr/>
          <p:nvPr/>
        </p:nvSpPr>
        <p:spPr>
          <a:xfrm rot="2700000">
            <a:off x="336106" y="185865"/>
            <a:ext cx="160768" cy="13859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Placeholder 18" descr="A screenshot of a video game&#10;&#10;Description automatically generated">
            <a:extLst>
              <a:ext uri="{FF2B5EF4-FFF2-40B4-BE49-F238E27FC236}">
                <a16:creationId xmlns:a16="http://schemas.microsoft.com/office/drawing/2014/main" id="{BC18F122-8681-5841-B586-98C1676B3877}"/>
              </a:ext>
            </a:extLst>
          </p:cNvPr>
          <p:cNvPicPr>
            <a:picLocks noGrp="1" noChangeAspect="1"/>
          </p:cNvPicPr>
          <p:nvPr>
            <p:ph type="pic" sz="quarter" idx="18"/>
          </p:nvPr>
        </p:nvPicPr>
        <p:blipFill>
          <a:blip r:embed="rId3"/>
          <a:srcRect t="2683" b="2683"/>
          <a:stretch>
            <a:fillRect/>
          </a:stretch>
        </p:blipFill>
        <p:spPr>
          <a:xfrm>
            <a:off x="889172" y="2032300"/>
            <a:ext cx="9637713" cy="4549775"/>
          </a:xfrm>
          <a:noFill/>
        </p:spPr>
      </p:pic>
    </p:spTree>
    <p:extLst>
      <p:ext uri="{BB962C8B-B14F-4D97-AF65-F5344CB8AC3E}">
        <p14:creationId xmlns:p14="http://schemas.microsoft.com/office/powerpoint/2010/main" val="1390044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842A25-F7D5-9F48-9AAF-73BA2D2CA9D1}"/>
              </a:ext>
            </a:extLst>
          </p:cNvPr>
          <p:cNvSpPr/>
          <p:nvPr/>
        </p:nvSpPr>
        <p:spPr>
          <a:xfrm>
            <a:off x="2372810" y="-1"/>
            <a:ext cx="9819191" cy="6042991"/>
          </a:xfrm>
          <a:prstGeom prst="rect">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30ECBC0-43B6-0B43-BE2C-56121BC460B5}"/>
              </a:ext>
            </a:extLst>
          </p:cNvPr>
          <p:cNvSpPr/>
          <p:nvPr/>
        </p:nvSpPr>
        <p:spPr>
          <a:xfrm>
            <a:off x="-1" y="4246179"/>
            <a:ext cx="4892005" cy="2611821"/>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B58CB9A-EFC4-1948-9534-D7136C4B6810}"/>
              </a:ext>
            </a:extLst>
          </p:cNvPr>
          <p:cNvSpPr txBox="1"/>
          <p:nvPr/>
        </p:nvSpPr>
        <p:spPr>
          <a:xfrm>
            <a:off x="3432238" y="1841839"/>
            <a:ext cx="2670837" cy="830997"/>
          </a:xfrm>
          <a:prstGeom prst="rect">
            <a:avLst/>
          </a:prstGeom>
          <a:noFill/>
        </p:spPr>
        <p:txBody>
          <a:bodyPr wrap="square" rtlCol="0">
            <a:spAutoFit/>
          </a:bodyPr>
          <a:lstStyle/>
          <a:p>
            <a:r>
              <a:rPr lang="en-CA" sz="2400" dirty="0"/>
              <a:t>Learning and Memory</a:t>
            </a:r>
          </a:p>
        </p:txBody>
      </p:sp>
      <p:sp>
        <p:nvSpPr>
          <p:cNvPr id="35" name="TextBox 34">
            <a:extLst>
              <a:ext uri="{FF2B5EF4-FFF2-40B4-BE49-F238E27FC236}">
                <a16:creationId xmlns:a16="http://schemas.microsoft.com/office/drawing/2014/main" id="{6F43312F-1317-9444-A0B0-43EE1D47FCDC}"/>
              </a:ext>
            </a:extLst>
          </p:cNvPr>
          <p:cNvSpPr txBox="1"/>
          <p:nvPr/>
        </p:nvSpPr>
        <p:spPr>
          <a:xfrm>
            <a:off x="468725" y="4599852"/>
            <a:ext cx="4423279" cy="1754326"/>
          </a:xfrm>
          <a:prstGeom prst="rect">
            <a:avLst/>
          </a:prstGeom>
          <a:noFill/>
        </p:spPr>
        <p:txBody>
          <a:bodyPr wrap="square" rtlCol="0">
            <a:normAutofit/>
          </a:bodyPr>
          <a:lstStyle>
            <a:defPPr>
              <a:defRPr lang="en-US"/>
            </a:defPPr>
            <a:lvl1pPr>
              <a:defRPr sz="4000" b="1">
                <a:latin typeface="PLAYFAIR DISPLAY BOLD ROMAN" pitchFamily="2" charset="77"/>
                <a:cs typeface="Poppins ExtraBold" pitchFamily="2" charset="77"/>
              </a:defRPr>
            </a:lvl1pPr>
          </a:lstStyle>
          <a:p>
            <a:r>
              <a:rPr lang="en-US" sz="5400" dirty="0">
                <a:solidFill>
                  <a:schemeClr val="bg1"/>
                </a:solidFill>
                <a:latin typeface="Minion Pro" panose="02040503050201020203" pitchFamily="18" charset="0"/>
              </a:rPr>
              <a:t>Some Degree of Challenges</a:t>
            </a:r>
          </a:p>
        </p:txBody>
      </p:sp>
      <p:sp>
        <p:nvSpPr>
          <p:cNvPr id="36" name="TextBox 35">
            <a:extLst>
              <a:ext uri="{FF2B5EF4-FFF2-40B4-BE49-F238E27FC236}">
                <a16:creationId xmlns:a16="http://schemas.microsoft.com/office/drawing/2014/main" id="{441120E5-5A25-7443-BF6E-1922DDCAB915}"/>
              </a:ext>
            </a:extLst>
          </p:cNvPr>
          <p:cNvSpPr txBox="1"/>
          <p:nvPr/>
        </p:nvSpPr>
        <p:spPr>
          <a:xfrm>
            <a:off x="3432239" y="544755"/>
            <a:ext cx="8136910" cy="646331"/>
          </a:xfrm>
          <a:prstGeom prst="rect">
            <a:avLst/>
          </a:prstGeom>
          <a:noFill/>
        </p:spPr>
        <p:txBody>
          <a:bodyPr wrap="square" rtlCol="0">
            <a:normAutofit/>
          </a:bodyPr>
          <a:lstStyle>
            <a:defPPr>
              <a:defRPr lang="en-US"/>
            </a:defPPr>
            <a:lvl1pPr>
              <a:defRPr sz="6000" b="1">
                <a:latin typeface="PLAYFAIR DISPLAY BOLD ROMAN" pitchFamily="2" charset="77"/>
                <a:cs typeface="Poppins ExtraBold" pitchFamily="2" charset="77"/>
              </a:defRPr>
            </a:lvl1pPr>
          </a:lstStyle>
          <a:p>
            <a:r>
              <a:rPr lang="en-US" sz="3600" dirty="0">
                <a:solidFill>
                  <a:srgbClr val="364DA1"/>
                </a:solidFill>
                <a:latin typeface="Minion Pro" panose="02040503050201020203" pitchFamily="18" charset="0"/>
              </a:rPr>
              <a:t>Common challenges might include:</a:t>
            </a:r>
          </a:p>
        </p:txBody>
      </p:sp>
      <p:sp>
        <p:nvSpPr>
          <p:cNvPr id="37" name="TextBox 36">
            <a:extLst>
              <a:ext uri="{FF2B5EF4-FFF2-40B4-BE49-F238E27FC236}">
                <a16:creationId xmlns:a16="http://schemas.microsoft.com/office/drawing/2014/main" id="{BA77EB47-FCB3-DC47-B641-198C30D5886F}"/>
              </a:ext>
            </a:extLst>
          </p:cNvPr>
          <p:cNvSpPr txBox="1"/>
          <p:nvPr/>
        </p:nvSpPr>
        <p:spPr>
          <a:xfrm>
            <a:off x="6371858" y="1676516"/>
            <a:ext cx="2670837" cy="1200329"/>
          </a:xfrm>
          <a:prstGeom prst="rect">
            <a:avLst/>
          </a:prstGeom>
          <a:noFill/>
        </p:spPr>
        <p:txBody>
          <a:bodyPr wrap="square" rtlCol="0">
            <a:spAutoFit/>
          </a:bodyPr>
          <a:lstStyle/>
          <a:p>
            <a:r>
              <a:rPr lang="en-CA" sz="2400" dirty="0"/>
              <a:t>Following or Participating in Conversations</a:t>
            </a:r>
          </a:p>
        </p:txBody>
      </p:sp>
      <p:pic>
        <p:nvPicPr>
          <p:cNvPr id="5" name="Picture 4" descr="Icon&#10;&#10;Description automatically generated">
            <a:extLst>
              <a:ext uri="{FF2B5EF4-FFF2-40B4-BE49-F238E27FC236}">
                <a16:creationId xmlns:a16="http://schemas.microsoft.com/office/drawing/2014/main" id="{6992F02C-3662-5E41-868C-20C8E9FDA185}"/>
              </a:ext>
            </a:extLst>
          </p:cNvPr>
          <p:cNvPicPr>
            <a:picLocks noChangeAspect="1"/>
          </p:cNvPicPr>
          <p:nvPr/>
        </p:nvPicPr>
        <p:blipFill>
          <a:blip r:embed="rId3"/>
          <a:stretch>
            <a:fillRect/>
          </a:stretch>
        </p:blipFill>
        <p:spPr>
          <a:xfrm>
            <a:off x="2271328" y="1623100"/>
            <a:ext cx="1134912" cy="1134912"/>
          </a:xfrm>
          <a:prstGeom prst="rect">
            <a:avLst/>
          </a:prstGeom>
        </p:spPr>
      </p:pic>
      <p:pic>
        <p:nvPicPr>
          <p:cNvPr id="7" name="Picture 6" descr="Icon&#10;&#10;Description automatically generated">
            <a:extLst>
              <a:ext uri="{FF2B5EF4-FFF2-40B4-BE49-F238E27FC236}">
                <a16:creationId xmlns:a16="http://schemas.microsoft.com/office/drawing/2014/main" id="{9C37C8DD-AE4E-BB41-A31A-379E8AC7E5B8}"/>
              </a:ext>
            </a:extLst>
          </p:cNvPr>
          <p:cNvPicPr>
            <a:picLocks noChangeAspect="1"/>
          </p:cNvPicPr>
          <p:nvPr/>
        </p:nvPicPr>
        <p:blipFill>
          <a:blip r:embed="rId4"/>
          <a:stretch>
            <a:fillRect/>
          </a:stretch>
        </p:blipFill>
        <p:spPr>
          <a:xfrm>
            <a:off x="5048689" y="1656773"/>
            <a:ext cx="1315017" cy="1315017"/>
          </a:xfrm>
          <a:prstGeom prst="rect">
            <a:avLst/>
          </a:prstGeom>
        </p:spPr>
      </p:pic>
      <p:sp>
        <p:nvSpPr>
          <p:cNvPr id="39" name="TextBox 38">
            <a:extLst>
              <a:ext uri="{FF2B5EF4-FFF2-40B4-BE49-F238E27FC236}">
                <a16:creationId xmlns:a16="http://schemas.microsoft.com/office/drawing/2014/main" id="{C8813BCB-AD4F-C841-8F06-6A404DD748B7}"/>
              </a:ext>
            </a:extLst>
          </p:cNvPr>
          <p:cNvSpPr txBox="1"/>
          <p:nvPr/>
        </p:nvSpPr>
        <p:spPr>
          <a:xfrm>
            <a:off x="6389107" y="3362276"/>
            <a:ext cx="2670837" cy="830997"/>
          </a:xfrm>
          <a:prstGeom prst="rect">
            <a:avLst/>
          </a:prstGeom>
          <a:noFill/>
        </p:spPr>
        <p:txBody>
          <a:bodyPr wrap="square" rtlCol="0">
            <a:spAutoFit/>
          </a:bodyPr>
          <a:lstStyle/>
          <a:p>
            <a:r>
              <a:rPr lang="en-CA" sz="2400" dirty="0"/>
              <a:t>Being Impulsive, overwhelmed</a:t>
            </a:r>
          </a:p>
        </p:txBody>
      </p:sp>
      <p:pic>
        <p:nvPicPr>
          <p:cNvPr id="9" name="Picture 8" descr="Icon&#10;&#10;Description automatically generated">
            <a:extLst>
              <a:ext uri="{FF2B5EF4-FFF2-40B4-BE49-F238E27FC236}">
                <a16:creationId xmlns:a16="http://schemas.microsoft.com/office/drawing/2014/main" id="{E53BA152-271E-0C41-8319-9437760AF06E}"/>
              </a:ext>
            </a:extLst>
          </p:cNvPr>
          <p:cNvPicPr>
            <a:picLocks noChangeAspect="1"/>
          </p:cNvPicPr>
          <p:nvPr/>
        </p:nvPicPr>
        <p:blipFill>
          <a:blip r:embed="rId5"/>
          <a:stretch>
            <a:fillRect/>
          </a:stretch>
        </p:blipFill>
        <p:spPr>
          <a:xfrm>
            <a:off x="5026889" y="3012507"/>
            <a:ext cx="1259734" cy="1259734"/>
          </a:xfrm>
          <a:prstGeom prst="rect">
            <a:avLst/>
          </a:prstGeom>
        </p:spPr>
      </p:pic>
      <p:sp>
        <p:nvSpPr>
          <p:cNvPr id="41" name="TextBox 40">
            <a:extLst>
              <a:ext uri="{FF2B5EF4-FFF2-40B4-BE49-F238E27FC236}">
                <a16:creationId xmlns:a16="http://schemas.microsoft.com/office/drawing/2014/main" id="{A0DF25E3-05AA-6145-9831-B7428A2A42F6}"/>
              </a:ext>
            </a:extLst>
          </p:cNvPr>
          <p:cNvSpPr txBox="1"/>
          <p:nvPr/>
        </p:nvSpPr>
        <p:spPr>
          <a:xfrm>
            <a:off x="9946873" y="3362276"/>
            <a:ext cx="1888957" cy="830997"/>
          </a:xfrm>
          <a:prstGeom prst="rect">
            <a:avLst/>
          </a:prstGeom>
          <a:noFill/>
        </p:spPr>
        <p:txBody>
          <a:bodyPr wrap="square" rtlCol="0">
            <a:spAutoFit/>
          </a:bodyPr>
          <a:lstStyle/>
          <a:p>
            <a:r>
              <a:rPr lang="en-CA" sz="2400" dirty="0"/>
              <a:t>Making Friends</a:t>
            </a:r>
          </a:p>
        </p:txBody>
      </p:sp>
      <p:pic>
        <p:nvPicPr>
          <p:cNvPr id="11" name="Picture 10" descr="Shape&#10;&#10;Description automatically generated">
            <a:extLst>
              <a:ext uri="{FF2B5EF4-FFF2-40B4-BE49-F238E27FC236}">
                <a16:creationId xmlns:a16="http://schemas.microsoft.com/office/drawing/2014/main" id="{D85722D9-74F7-AB46-A344-E061C778C5E2}"/>
              </a:ext>
            </a:extLst>
          </p:cNvPr>
          <p:cNvPicPr>
            <a:picLocks noChangeAspect="1"/>
          </p:cNvPicPr>
          <p:nvPr/>
        </p:nvPicPr>
        <p:blipFill>
          <a:blip r:embed="rId6"/>
          <a:stretch>
            <a:fillRect/>
          </a:stretch>
        </p:blipFill>
        <p:spPr>
          <a:xfrm>
            <a:off x="8549293" y="2936803"/>
            <a:ext cx="1411141" cy="1411141"/>
          </a:xfrm>
          <a:prstGeom prst="rect">
            <a:avLst/>
          </a:prstGeom>
        </p:spPr>
      </p:pic>
      <p:sp>
        <p:nvSpPr>
          <p:cNvPr id="43" name="TextBox 42">
            <a:extLst>
              <a:ext uri="{FF2B5EF4-FFF2-40B4-BE49-F238E27FC236}">
                <a16:creationId xmlns:a16="http://schemas.microsoft.com/office/drawing/2014/main" id="{4D29D1AF-6A75-2644-974D-F63F93D3868B}"/>
              </a:ext>
            </a:extLst>
          </p:cNvPr>
          <p:cNvSpPr txBox="1"/>
          <p:nvPr/>
        </p:nvSpPr>
        <p:spPr>
          <a:xfrm>
            <a:off x="6389108" y="4785651"/>
            <a:ext cx="2151886" cy="830997"/>
          </a:xfrm>
          <a:prstGeom prst="rect">
            <a:avLst/>
          </a:prstGeom>
          <a:noFill/>
        </p:spPr>
        <p:txBody>
          <a:bodyPr wrap="square" rtlCol="0">
            <a:spAutoFit/>
          </a:bodyPr>
          <a:lstStyle/>
          <a:p>
            <a:r>
              <a:rPr lang="en-CA" sz="2400" dirty="0"/>
              <a:t>Being Sensitive to Stimuli</a:t>
            </a:r>
          </a:p>
        </p:txBody>
      </p:sp>
      <p:sp>
        <p:nvSpPr>
          <p:cNvPr id="45" name="TextBox 44">
            <a:extLst>
              <a:ext uri="{FF2B5EF4-FFF2-40B4-BE49-F238E27FC236}">
                <a16:creationId xmlns:a16="http://schemas.microsoft.com/office/drawing/2014/main" id="{C8BADB06-D8B4-864A-B1DF-193117B7A7D1}"/>
              </a:ext>
            </a:extLst>
          </p:cNvPr>
          <p:cNvSpPr txBox="1"/>
          <p:nvPr/>
        </p:nvSpPr>
        <p:spPr>
          <a:xfrm>
            <a:off x="10026388" y="4693861"/>
            <a:ext cx="2114246" cy="1200329"/>
          </a:xfrm>
          <a:prstGeom prst="rect">
            <a:avLst/>
          </a:prstGeom>
          <a:noFill/>
        </p:spPr>
        <p:txBody>
          <a:bodyPr wrap="square" rtlCol="0">
            <a:spAutoFit/>
          </a:bodyPr>
          <a:lstStyle/>
          <a:p>
            <a:r>
              <a:rPr lang="en-CA" sz="2400" dirty="0"/>
              <a:t>Understanding Abstract Concepts</a:t>
            </a:r>
          </a:p>
        </p:txBody>
      </p:sp>
      <p:pic>
        <p:nvPicPr>
          <p:cNvPr id="48" name="Picture 47" descr="Icon&#10;&#10;Description automatically generated with medium confidence">
            <a:extLst>
              <a:ext uri="{FF2B5EF4-FFF2-40B4-BE49-F238E27FC236}">
                <a16:creationId xmlns:a16="http://schemas.microsoft.com/office/drawing/2014/main" id="{1A5BD0CD-FFB6-0541-9EC0-C8870916DB47}"/>
              </a:ext>
            </a:extLst>
          </p:cNvPr>
          <p:cNvPicPr>
            <a:picLocks noChangeAspect="1"/>
          </p:cNvPicPr>
          <p:nvPr/>
        </p:nvPicPr>
        <p:blipFill>
          <a:blip r:embed="rId7"/>
          <a:stretch>
            <a:fillRect/>
          </a:stretch>
        </p:blipFill>
        <p:spPr>
          <a:xfrm>
            <a:off x="5038785" y="4513564"/>
            <a:ext cx="1339478" cy="1339478"/>
          </a:xfrm>
          <a:prstGeom prst="rect">
            <a:avLst/>
          </a:prstGeom>
        </p:spPr>
      </p:pic>
      <p:sp>
        <p:nvSpPr>
          <p:cNvPr id="20" name="TextBox 19">
            <a:extLst>
              <a:ext uri="{FF2B5EF4-FFF2-40B4-BE49-F238E27FC236}">
                <a16:creationId xmlns:a16="http://schemas.microsoft.com/office/drawing/2014/main" id="{DFDE7A52-3FC9-224D-B1EF-349EFE31B5CD}"/>
              </a:ext>
            </a:extLst>
          </p:cNvPr>
          <p:cNvSpPr txBox="1"/>
          <p:nvPr/>
        </p:nvSpPr>
        <p:spPr>
          <a:xfrm>
            <a:off x="10076221" y="1676516"/>
            <a:ext cx="2216557" cy="1200329"/>
          </a:xfrm>
          <a:prstGeom prst="rect">
            <a:avLst/>
          </a:prstGeom>
          <a:noFill/>
        </p:spPr>
        <p:txBody>
          <a:bodyPr wrap="square" rtlCol="0">
            <a:spAutoFit/>
          </a:bodyPr>
          <a:lstStyle/>
          <a:p>
            <a:r>
              <a:rPr lang="en-CA" sz="2400" dirty="0"/>
              <a:t>Reading or Writing for Meaning</a:t>
            </a:r>
          </a:p>
        </p:txBody>
      </p:sp>
      <p:pic>
        <p:nvPicPr>
          <p:cNvPr id="10" name="Picture 9" descr="Icon&#10;&#10;Description automatically generated">
            <a:extLst>
              <a:ext uri="{FF2B5EF4-FFF2-40B4-BE49-F238E27FC236}">
                <a16:creationId xmlns:a16="http://schemas.microsoft.com/office/drawing/2014/main" id="{F76E5F59-D12E-A744-944C-0812E07ACA91}"/>
              </a:ext>
            </a:extLst>
          </p:cNvPr>
          <p:cNvPicPr>
            <a:picLocks noChangeAspect="1"/>
          </p:cNvPicPr>
          <p:nvPr/>
        </p:nvPicPr>
        <p:blipFill>
          <a:blip r:embed="rId8"/>
          <a:stretch>
            <a:fillRect/>
          </a:stretch>
        </p:blipFill>
        <p:spPr>
          <a:xfrm>
            <a:off x="8794084" y="1676516"/>
            <a:ext cx="1301235" cy="1301235"/>
          </a:xfrm>
          <a:prstGeom prst="rect">
            <a:avLst/>
          </a:prstGeom>
        </p:spPr>
      </p:pic>
      <p:pic>
        <p:nvPicPr>
          <p:cNvPr id="13" name="Picture 12" descr="Icon&#10;&#10;Description automatically generated">
            <a:extLst>
              <a:ext uri="{FF2B5EF4-FFF2-40B4-BE49-F238E27FC236}">
                <a16:creationId xmlns:a16="http://schemas.microsoft.com/office/drawing/2014/main" id="{9CFFBD96-847E-E04A-9AB9-80041F9A0FA1}"/>
              </a:ext>
            </a:extLst>
          </p:cNvPr>
          <p:cNvPicPr>
            <a:picLocks noChangeAspect="1"/>
          </p:cNvPicPr>
          <p:nvPr/>
        </p:nvPicPr>
        <p:blipFill>
          <a:blip r:embed="rId9"/>
          <a:stretch>
            <a:fillRect/>
          </a:stretch>
        </p:blipFill>
        <p:spPr>
          <a:xfrm>
            <a:off x="8482855" y="4625586"/>
            <a:ext cx="1411141" cy="1411141"/>
          </a:xfrm>
          <a:prstGeom prst="rect">
            <a:avLst/>
          </a:prstGeom>
        </p:spPr>
      </p:pic>
    </p:spTree>
    <p:extLst>
      <p:ext uri="{BB962C8B-B14F-4D97-AF65-F5344CB8AC3E}">
        <p14:creationId xmlns:p14="http://schemas.microsoft.com/office/powerpoint/2010/main" val="1319717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1000"/>
                                        <p:tgtEl>
                                          <p:spTgt spid="39"/>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1000"/>
                                        <p:tgtEl>
                                          <p:spTgt spid="41"/>
                                        </p:tgtEl>
                                      </p:cBhvr>
                                    </p:animEffect>
                                  </p:childTnLst>
                                </p:cTn>
                              </p:par>
                            </p:childTnLst>
                          </p:cTn>
                        </p:par>
                        <p:par>
                          <p:cTn id="39" fill="hold">
                            <p:stCondLst>
                              <p:cond delay="5000"/>
                            </p:stCondLst>
                            <p:childTnLst>
                              <p:par>
                                <p:cTn id="40" presetID="10" presetClass="entr" presetSubtype="0" fill="hold" nodeType="after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1000"/>
                                        <p:tgtEl>
                                          <p:spTgt spid="4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1000"/>
                                        <p:tgtEl>
                                          <p:spTgt spid="43"/>
                                        </p:tgtEl>
                                      </p:cBhvr>
                                    </p:animEffect>
                                  </p:childTnLst>
                                </p:cTn>
                              </p:par>
                            </p:childTnLst>
                          </p:cTn>
                        </p:par>
                        <p:par>
                          <p:cTn id="46" fill="hold">
                            <p:stCondLst>
                              <p:cond delay="6000"/>
                            </p:stCondLst>
                            <p:childTnLst>
                              <p:par>
                                <p:cTn id="47" presetID="10"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7" grpId="0"/>
      <p:bldP spid="39" grpId="0"/>
      <p:bldP spid="41" grpId="0"/>
      <p:bldP spid="43" grpId="0"/>
      <p:bldP spid="45"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Rounded Corners 44">
            <a:extLst>
              <a:ext uri="{FF2B5EF4-FFF2-40B4-BE49-F238E27FC236}">
                <a16:creationId xmlns:a16="http://schemas.microsoft.com/office/drawing/2014/main" id="{1E133618-A884-BE44-B07A-20D5E99E6261}"/>
              </a:ext>
            </a:extLst>
          </p:cNvPr>
          <p:cNvSpPr/>
          <p:nvPr/>
        </p:nvSpPr>
        <p:spPr>
          <a:xfrm>
            <a:off x="1701063" y="2939863"/>
            <a:ext cx="4519451" cy="3311659"/>
          </a:xfrm>
          <a:prstGeom prst="roundRect">
            <a:avLst>
              <a:gd name="adj" fmla="val 3386"/>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44">
            <a:extLst>
              <a:ext uri="{FF2B5EF4-FFF2-40B4-BE49-F238E27FC236}">
                <a16:creationId xmlns:a16="http://schemas.microsoft.com/office/drawing/2014/main" id="{15A4D15E-BC1D-CD48-9A8D-76196D939F83}"/>
              </a:ext>
            </a:extLst>
          </p:cNvPr>
          <p:cNvSpPr/>
          <p:nvPr/>
        </p:nvSpPr>
        <p:spPr>
          <a:xfrm>
            <a:off x="6779030" y="2438400"/>
            <a:ext cx="4345644" cy="4106333"/>
          </a:xfrm>
          <a:prstGeom prst="roundRect">
            <a:avLst>
              <a:gd name="adj" fmla="val 3386"/>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CBBD24B-3E17-6A4E-8807-8A98C3C63BEF}"/>
              </a:ext>
            </a:extLst>
          </p:cNvPr>
          <p:cNvSpPr/>
          <p:nvPr/>
        </p:nvSpPr>
        <p:spPr>
          <a:xfrm>
            <a:off x="9540978" y="0"/>
            <a:ext cx="45719" cy="50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2E6AFC4-E87C-3D44-AFCF-AE320E134040}"/>
              </a:ext>
            </a:extLst>
          </p:cNvPr>
          <p:cNvSpPr/>
          <p:nvPr/>
        </p:nvSpPr>
        <p:spPr>
          <a:xfrm>
            <a:off x="4188122" y="6544733"/>
            <a:ext cx="45719" cy="626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0777CCF5-41C4-5242-8B1F-3E390E3B4799}"/>
              </a:ext>
            </a:extLst>
          </p:cNvPr>
          <p:cNvSpPr/>
          <p:nvPr/>
        </p:nvSpPr>
        <p:spPr>
          <a:xfrm>
            <a:off x="11760198" y="3327492"/>
            <a:ext cx="45719" cy="6265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8F6533A4-EAC7-DE45-9CA8-930A1C941BE7}"/>
              </a:ext>
            </a:extLst>
          </p:cNvPr>
          <p:cNvSpPr txBox="1"/>
          <p:nvPr/>
        </p:nvSpPr>
        <p:spPr>
          <a:xfrm>
            <a:off x="1776785" y="632981"/>
            <a:ext cx="7137712" cy="1754326"/>
          </a:xfrm>
          <a:prstGeom prst="rect">
            <a:avLst/>
          </a:prstGeom>
          <a:noFill/>
        </p:spPr>
        <p:txBody>
          <a:bodyPr wrap="square" rtlCol="0">
            <a:norm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Each Individual with FASD is Unique</a:t>
            </a:r>
          </a:p>
        </p:txBody>
      </p:sp>
      <p:sp>
        <p:nvSpPr>
          <p:cNvPr id="15" name="Triangle 14">
            <a:extLst>
              <a:ext uri="{FF2B5EF4-FFF2-40B4-BE49-F238E27FC236}">
                <a16:creationId xmlns:a16="http://schemas.microsoft.com/office/drawing/2014/main" id="{9BD98C87-C016-804B-96CB-F72FD8C837E5}"/>
              </a:ext>
            </a:extLst>
          </p:cNvPr>
          <p:cNvSpPr/>
          <p:nvPr/>
        </p:nvSpPr>
        <p:spPr>
          <a:xfrm rot="4500000">
            <a:off x="849229" y="2546850"/>
            <a:ext cx="208353" cy="179615"/>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B5660668-28F7-EB42-B9AB-CEC30819F8AD}"/>
              </a:ext>
            </a:extLst>
          </p:cNvPr>
          <p:cNvSpPr/>
          <p:nvPr/>
        </p:nvSpPr>
        <p:spPr>
          <a:xfrm rot="1813063">
            <a:off x="891541" y="4921141"/>
            <a:ext cx="135254" cy="116599"/>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9847"/>
              </a:solidFill>
            </a:endParaRPr>
          </a:p>
        </p:txBody>
      </p:sp>
      <p:sp>
        <p:nvSpPr>
          <p:cNvPr id="18" name="Triangle 17">
            <a:extLst>
              <a:ext uri="{FF2B5EF4-FFF2-40B4-BE49-F238E27FC236}">
                <a16:creationId xmlns:a16="http://schemas.microsoft.com/office/drawing/2014/main" id="{BED0C308-0D2B-2B46-AC45-699412FBC67C}"/>
              </a:ext>
            </a:extLst>
          </p:cNvPr>
          <p:cNvSpPr/>
          <p:nvPr/>
        </p:nvSpPr>
        <p:spPr>
          <a:xfrm rot="18092652">
            <a:off x="8749033" y="444823"/>
            <a:ext cx="146568" cy="126352"/>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B69427AD-2DA5-3344-BE40-9C78AE41EB78}"/>
              </a:ext>
            </a:extLst>
          </p:cNvPr>
          <p:cNvSpPr/>
          <p:nvPr/>
        </p:nvSpPr>
        <p:spPr>
          <a:xfrm rot="18092652">
            <a:off x="11382562" y="903520"/>
            <a:ext cx="146568" cy="12635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6AF68CB5-92D9-324C-94A7-A425C2A1E368}"/>
              </a:ext>
            </a:extLst>
          </p:cNvPr>
          <p:cNvPicPr>
            <a:picLocks noChangeAspect="1"/>
          </p:cNvPicPr>
          <p:nvPr/>
        </p:nvPicPr>
        <p:blipFill>
          <a:blip r:embed="rId3"/>
          <a:stretch>
            <a:fillRect/>
          </a:stretch>
        </p:blipFill>
        <p:spPr>
          <a:xfrm>
            <a:off x="7633424" y="2636657"/>
            <a:ext cx="3168537" cy="3168537"/>
          </a:xfrm>
          <a:prstGeom prst="rect">
            <a:avLst/>
          </a:prstGeom>
        </p:spPr>
      </p:pic>
      <p:pic>
        <p:nvPicPr>
          <p:cNvPr id="5" name="Picture 4" descr="Icon&#10;&#10;Description automatically generated">
            <a:extLst>
              <a:ext uri="{FF2B5EF4-FFF2-40B4-BE49-F238E27FC236}">
                <a16:creationId xmlns:a16="http://schemas.microsoft.com/office/drawing/2014/main" id="{DE8DD3DE-DEA0-3F4D-B51F-8516EA7BEB99}"/>
              </a:ext>
            </a:extLst>
          </p:cNvPr>
          <p:cNvPicPr>
            <a:picLocks noChangeAspect="1"/>
          </p:cNvPicPr>
          <p:nvPr/>
        </p:nvPicPr>
        <p:blipFill>
          <a:blip r:embed="rId4"/>
          <a:stretch>
            <a:fillRect/>
          </a:stretch>
        </p:blipFill>
        <p:spPr>
          <a:xfrm>
            <a:off x="2156754" y="2753179"/>
            <a:ext cx="3272482" cy="3272482"/>
          </a:xfrm>
          <a:prstGeom prst="rect">
            <a:avLst/>
          </a:prstGeom>
        </p:spPr>
      </p:pic>
      <p:pic>
        <p:nvPicPr>
          <p:cNvPr id="24" name="Graphic 7" descr="Whole pizza with solid fill">
            <a:extLst>
              <a:ext uri="{FF2B5EF4-FFF2-40B4-BE49-F238E27FC236}">
                <a16:creationId xmlns:a16="http://schemas.microsoft.com/office/drawing/2014/main" id="{0F3DBEDC-7732-094F-BD80-9BF84173D8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86641" y="3232068"/>
            <a:ext cx="738070" cy="750665"/>
          </a:xfrm>
          <a:prstGeom prst="rect">
            <a:avLst/>
          </a:prstGeom>
        </p:spPr>
      </p:pic>
      <p:pic>
        <p:nvPicPr>
          <p:cNvPr id="25" name="Graphic 11" descr="Airplane with solid fill">
            <a:extLst>
              <a:ext uri="{FF2B5EF4-FFF2-40B4-BE49-F238E27FC236}">
                <a16:creationId xmlns:a16="http://schemas.microsoft.com/office/drawing/2014/main" id="{8E243E1E-9911-5E4E-97F3-B507D248EBF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8600000">
            <a:off x="4926247" y="4335410"/>
            <a:ext cx="933293" cy="939590"/>
          </a:xfrm>
          <a:prstGeom prst="rect">
            <a:avLst/>
          </a:prstGeom>
        </p:spPr>
      </p:pic>
      <p:pic>
        <p:nvPicPr>
          <p:cNvPr id="26" name="Graphic 8" descr="Tricycle with solid fill">
            <a:extLst>
              <a:ext uri="{FF2B5EF4-FFF2-40B4-BE49-F238E27FC236}">
                <a16:creationId xmlns:a16="http://schemas.microsoft.com/office/drawing/2014/main" id="{91CBE602-7CA7-4042-8940-0203B2D06D4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08244" y="2482663"/>
            <a:ext cx="914400" cy="914400"/>
          </a:xfrm>
          <a:prstGeom prst="rect">
            <a:avLst/>
          </a:prstGeom>
        </p:spPr>
      </p:pic>
      <p:pic>
        <p:nvPicPr>
          <p:cNvPr id="27" name="Graphic 10" descr="Puppy 2 with solid fill">
            <a:extLst>
              <a:ext uri="{FF2B5EF4-FFF2-40B4-BE49-F238E27FC236}">
                <a16:creationId xmlns:a16="http://schemas.microsoft.com/office/drawing/2014/main" id="{0CCCD9B8-BF85-6540-9316-8AD5D9F47E0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67963" y="5587341"/>
            <a:ext cx="914400" cy="914400"/>
          </a:xfrm>
          <a:prstGeom prst="rect">
            <a:avLst/>
          </a:prstGeom>
        </p:spPr>
      </p:pic>
      <p:pic>
        <p:nvPicPr>
          <p:cNvPr id="28" name="Graphic 11" descr="Books with solid fill">
            <a:extLst>
              <a:ext uri="{FF2B5EF4-FFF2-40B4-BE49-F238E27FC236}">
                <a16:creationId xmlns:a16="http://schemas.microsoft.com/office/drawing/2014/main" id="{0A14C013-27B5-7C44-A941-B73B828D01D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227837" y="5503381"/>
            <a:ext cx="738070" cy="738070"/>
          </a:xfrm>
          <a:prstGeom prst="rect">
            <a:avLst/>
          </a:prstGeom>
        </p:spPr>
      </p:pic>
      <p:pic>
        <p:nvPicPr>
          <p:cNvPr id="32" name="Graphic 15" descr="Saxophone with solid fill">
            <a:extLst>
              <a:ext uri="{FF2B5EF4-FFF2-40B4-BE49-F238E27FC236}">
                <a16:creationId xmlns:a16="http://schemas.microsoft.com/office/drawing/2014/main" id="{99921AFC-7D15-0E4C-BFA3-DD8C404B7EC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800000">
            <a:off x="2222029" y="2772349"/>
            <a:ext cx="914400" cy="914400"/>
          </a:xfrm>
          <a:prstGeom prst="rect">
            <a:avLst/>
          </a:prstGeom>
        </p:spPr>
      </p:pic>
      <p:pic>
        <p:nvPicPr>
          <p:cNvPr id="34" name="Graphic 16" descr="Puzzle with solid fill">
            <a:extLst>
              <a:ext uri="{FF2B5EF4-FFF2-40B4-BE49-F238E27FC236}">
                <a16:creationId xmlns:a16="http://schemas.microsoft.com/office/drawing/2014/main" id="{FDE2CDEB-E21A-874C-86DF-93BD35522FA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260654" y="4421210"/>
            <a:ext cx="864020" cy="876615"/>
          </a:xfrm>
          <a:prstGeom prst="rect">
            <a:avLst/>
          </a:prstGeom>
        </p:spPr>
      </p:pic>
      <p:pic>
        <p:nvPicPr>
          <p:cNvPr id="35" name="Graphic 34" descr="Soccer Goal with solid fill">
            <a:extLst>
              <a:ext uri="{FF2B5EF4-FFF2-40B4-BE49-F238E27FC236}">
                <a16:creationId xmlns:a16="http://schemas.microsoft.com/office/drawing/2014/main" id="{D6C65A91-742E-C240-AC42-3318FC839E1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623771" y="5530973"/>
            <a:ext cx="914400" cy="914400"/>
          </a:xfrm>
          <a:prstGeom prst="rect">
            <a:avLst/>
          </a:prstGeom>
        </p:spPr>
      </p:pic>
      <p:pic>
        <p:nvPicPr>
          <p:cNvPr id="36" name="Graphic 35" descr="Camera with solid fill">
            <a:extLst>
              <a:ext uri="{FF2B5EF4-FFF2-40B4-BE49-F238E27FC236}">
                <a16:creationId xmlns:a16="http://schemas.microsoft.com/office/drawing/2014/main" id="{52654903-DFE0-AB45-B279-3503047735F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784304" y="5513451"/>
            <a:ext cx="725475" cy="738071"/>
          </a:xfrm>
          <a:prstGeom prst="rect">
            <a:avLst/>
          </a:prstGeom>
        </p:spPr>
      </p:pic>
      <p:pic>
        <p:nvPicPr>
          <p:cNvPr id="37" name="Graphic 36" descr="Road with solid fill">
            <a:extLst>
              <a:ext uri="{FF2B5EF4-FFF2-40B4-BE49-F238E27FC236}">
                <a16:creationId xmlns:a16="http://schemas.microsoft.com/office/drawing/2014/main" id="{749C06A4-1750-7347-81D0-189D4CC1E7E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682472" y="4133457"/>
            <a:ext cx="914400" cy="914400"/>
          </a:xfrm>
          <a:prstGeom prst="rect">
            <a:avLst/>
          </a:prstGeom>
        </p:spPr>
      </p:pic>
      <p:pic>
        <p:nvPicPr>
          <p:cNvPr id="38" name="Graphic 37" descr="Fishing with solid fill">
            <a:extLst>
              <a:ext uri="{FF2B5EF4-FFF2-40B4-BE49-F238E27FC236}">
                <a16:creationId xmlns:a16="http://schemas.microsoft.com/office/drawing/2014/main" id="{E193EB18-FDFD-FA42-BCA2-4C478400908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272937" y="2232513"/>
            <a:ext cx="914400" cy="914400"/>
          </a:xfrm>
          <a:prstGeom prst="rect">
            <a:avLst/>
          </a:prstGeom>
        </p:spPr>
      </p:pic>
      <p:pic>
        <p:nvPicPr>
          <p:cNvPr id="39" name="Graphic 18" descr="Canoe with solid fill">
            <a:extLst>
              <a:ext uri="{FF2B5EF4-FFF2-40B4-BE49-F238E27FC236}">
                <a16:creationId xmlns:a16="http://schemas.microsoft.com/office/drawing/2014/main" id="{8AD5F892-E966-ED47-BCB8-16D1155D2B16}"/>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095261" y="2942678"/>
            <a:ext cx="914400" cy="914400"/>
          </a:xfrm>
          <a:prstGeom prst="rect">
            <a:avLst/>
          </a:prstGeom>
        </p:spPr>
      </p:pic>
      <p:pic>
        <p:nvPicPr>
          <p:cNvPr id="40" name="Graphic 20" descr="Kitten with solid fill">
            <a:extLst>
              <a:ext uri="{FF2B5EF4-FFF2-40B4-BE49-F238E27FC236}">
                <a16:creationId xmlns:a16="http://schemas.microsoft.com/office/drawing/2014/main" id="{1CEA40CD-1C66-0144-965A-DF59E0ABEA63}"/>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906336" y="4296645"/>
            <a:ext cx="914400" cy="914400"/>
          </a:xfrm>
          <a:prstGeom prst="rect">
            <a:avLst/>
          </a:prstGeom>
        </p:spPr>
      </p:pic>
      <p:pic>
        <p:nvPicPr>
          <p:cNvPr id="41" name="Graphic 40" descr="Game controller with solid fill">
            <a:extLst>
              <a:ext uri="{FF2B5EF4-FFF2-40B4-BE49-F238E27FC236}">
                <a16:creationId xmlns:a16="http://schemas.microsoft.com/office/drawing/2014/main" id="{E0DE4519-6342-D547-804B-985EBFB23C2A}"/>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0035730" y="2899553"/>
            <a:ext cx="914400" cy="914400"/>
          </a:xfrm>
          <a:prstGeom prst="rect">
            <a:avLst/>
          </a:prstGeom>
        </p:spPr>
      </p:pic>
    </p:spTree>
    <p:extLst>
      <p:ext uri="{BB962C8B-B14F-4D97-AF65-F5344CB8AC3E}">
        <p14:creationId xmlns:p14="http://schemas.microsoft.com/office/powerpoint/2010/main" val="1086066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riangle 42">
            <a:extLst>
              <a:ext uri="{FF2B5EF4-FFF2-40B4-BE49-F238E27FC236}">
                <a16:creationId xmlns:a16="http://schemas.microsoft.com/office/drawing/2014/main" id="{6FCC920D-90AC-B642-B408-8F073F9368C7}"/>
              </a:ext>
            </a:extLst>
          </p:cNvPr>
          <p:cNvSpPr/>
          <p:nvPr/>
        </p:nvSpPr>
        <p:spPr>
          <a:xfrm rot="2700000">
            <a:off x="11058616" y="62620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iangle 44">
            <a:extLst>
              <a:ext uri="{FF2B5EF4-FFF2-40B4-BE49-F238E27FC236}">
                <a16:creationId xmlns:a16="http://schemas.microsoft.com/office/drawing/2014/main" id="{CA1F4C5B-81CE-694C-A0C6-3C105C4C181A}"/>
              </a:ext>
            </a:extLst>
          </p:cNvPr>
          <p:cNvSpPr/>
          <p:nvPr/>
        </p:nvSpPr>
        <p:spPr>
          <a:xfrm rot="2700000">
            <a:off x="539701" y="3383513"/>
            <a:ext cx="237737" cy="204947"/>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iangle 45">
            <a:extLst>
              <a:ext uri="{FF2B5EF4-FFF2-40B4-BE49-F238E27FC236}">
                <a16:creationId xmlns:a16="http://schemas.microsoft.com/office/drawing/2014/main" id="{CFCD6A3A-9994-B442-8204-E8BFC276A3EE}"/>
              </a:ext>
            </a:extLst>
          </p:cNvPr>
          <p:cNvSpPr/>
          <p:nvPr/>
        </p:nvSpPr>
        <p:spPr>
          <a:xfrm rot="2700000">
            <a:off x="324663" y="379496"/>
            <a:ext cx="160768" cy="13859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BFBD856-44A9-5D4D-A99E-6551934B70EE}"/>
              </a:ext>
            </a:extLst>
          </p:cNvPr>
          <p:cNvSpPr txBox="1"/>
          <p:nvPr/>
        </p:nvSpPr>
        <p:spPr>
          <a:xfrm>
            <a:off x="1700554" y="554634"/>
            <a:ext cx="6548924" cy="923330"/>
          </a:xfrm>
          <a:prstGeom prst="rect">
            <a:avLst/>
          </a:prstGeom>
          <a:noFill/>
        </p:spPr>
        <p:txBody>
          <a:bodyPr wrap="square" rtlCol="0">
            <a:norm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Language Matters</a:t>
            </a:r>
          </a:p>
        </p:txBody>
      </p:sp>
      <p:sp>
        <p:nvSpPr>
          <p:cNvPr id="29" name="TextBox 28">
            <a:extLst>
              <a:ext uri="{FF2B5EF4-FFF2-40B4-BE49-F238E27FC236}">
                <a16:creationId xmlns:a16="http://schemas.microsoft.com/office/drawing/2014/main" id="{29520782-154D-A643-94CE-6354CAA21505}"/>
              </a:ext>
            </a:extLst>
          </p:cNvPr>
          <p:cNvSpPr txBox="1"/>
          <p:nvPr/>
        </p:nvSpPr>
        <p:spPr>
          <a:xfrm>
            <a:off x="1700554" y="2109236"/>
            <a:ext cx="3844462" cy="830997"/>
          </a:xfrm>
          <a:prstGeom prst="rect">
            <a:avLst/>
          </a:prstGeom>
          <a:noFill/>
        </p:spPr>
        <p:txBody>
          <a:bodyPr wrap="square" rtlCol="0">
            <a:spAutoFit/>
          </a:bodyPr>
          <a:lstStyle/>
          <a:p>
            <a:r>
              <a:rPr lang="en-CA" sz="2400" dirty="0">
                <a:solidFill>
                  <a:schemeClr val="tx1">
                    <a:lumMod val="65000"/>
                    <a:lumOff val="35000"/>
                  </a:schemeClr>
                </a:solidFill>
              </a:rPr>
              <a:t>Suffering with, Damaged by, Living with</a:t>
            </a:r>
          </a:p>
        </p:txBody>
      </p:sp>
      <p:sp>
        <p:nvSpPr>
          <p:cNvPr id="30" name="Rectangle 29">
            <a:extLst>
              <a:ext uri="{FF2B5EF4-FFF2-40B4-BE49-F238E27FC236}">
                <a16:creationId xmlns:a16="http://schemas.microsoft.com/office/drawing/2014/main" id="{48B555B2-DE83-4C44-A6A1-5D667AB74CEF}"/>
              </a:ext>
            </a:extLst>
          </p:cNvPr>
          <p:cNvSpPr/>
          <p:nvPr/>
        </p:nvSpPr>
        <p:spPr>
          <a:xfrm>
            <a:off x="1700554" y="1477964"/>
            <a:ext cx="4572465" cy="523220"/>
          </a:xfrm>
          <a:prstGeom prst="rect">
            <a:avLst/>
          </a:prstGeom>
        </p:spPr>
        <p:txBody>
          <a:bodyPr wrap="square">
            <a:spAutoFit/>
          </a:bodyPr>
          <a:lstStyle/>
          <a:p>
            <a:r>
              <a:rPr lang="en-CA" sz="2800" i="1" dirty="0">
                <a:solidFill>
                  <a:srgbClr val="4B9847"/>
                </a:solidFill>
                <a:latin typeface="Minion Pro" panose="02040503050201020203" pitchFamily="18" charset="0"/>
              </a:rPr>
              <a:t>Instead of…</a:t>
            </a:r>
            <a:endParaRPr lang="en-CA" sz="2800" i="1" dirty="0">
              <a:solidFill>
                <a:srgbClr val="4B9847"/>
              </a:solidFill>
              <a:latin typeface="Minion Pro" panose="02040503050201020203" pitchFamily="18" charset="0"/>
              <a:cs typeface="Calibri"/>
            </a:endParaRPr>
          </a:p>
        </p:txBody>
      </p:sp>
      <p:pic>
        <p:nvPicPr>
          <p:cNvPr id="2" name="Picture 1">
            <a:extLst>
              <a:ext uri="{FF2B5EF4-FFF2-40B4-BE49-F238E27FC236}">
                <a16:creationId xmlns:a16="http://schemas.microsoft.com/office/drawing/2014/main" id="{AD3051C0-3116-F448-905D-78AC61597422}"/>
              </a:ext>
            </a:extLst>
          </p:cNvPr>
          <p:cNvPicPr>
            <a:picLocks noChangeAspect="1"/>
          </p:cNvPicPr>
          <p:nvPr/>
        </p:nvPicPr>
        <p:blipFill>
          <a:blip r:embed="rId3"/>
          <a:stretch>
            <a:fillRect/>
          </a:stretch>
        </p:blipFill>
        <p:spPr>
          <a:xfrm>
            <a:off x="7037995" y="2146776"/>
            <a:ext cx="534197" cy="509036"/>
          </a:xfrm>
          <a:prstGeom prst="rect">
            <a:avLst/>
          </a:prstGeom>
        </p:spPr>
      </p:pic>
      <p:sp>
        <p:nvSpPr>
          <p:cNvPr id="42" name="TextBox 41">
            <a:extLst>
              <a:ext uri="{FF2B5EF4-FFF2-40B4-BE49-F238E27FC236}">
                <a16:creationId xmlns:a16="http://schemas.microsoft.com/office/drawing/2014/main" id="{E18798DB-1606-7742-9CCE-37B92D6255E6}"/>
              </a:ext>
            </a:extLst>
          </p:cNvPr>
          <p:cNvSpPr txBox="1"/>
          <p:nvPr/>
        </p:nvSpPr>
        <p:spPr>
          <a:xfrm>
            <a:off x="7697719" y="2109236"/>
            <a:ext cx="4095695" cy="461665"/>
          </a:xfrm>
          <a:prstGeom prst="rect">
            <a:avLst/>
          </a:prstGeom>
          <a:noFill/>
        </p:spPr>
        <p:txBody>
          <a:bodyPr wrap="square" rtlCol="0">
            <a:spAutoFit/>
          </a:bodyPr>
          <a:lstStyle/>
          <a:p>
            <a:r>
              <a:rPr lang="en-CA" sz="2400" dirty="0">
                <a:solidFill>
                  <a:srgbClr val="FE721F"/>
                </a:solidFill>
              </a:rPr>
              <a:t>Person or Individual with FASD</a:t>
            </a:r>
          </a:p>
        </p:txBody>
      </p:sp>
      <p:sp>
        <p:nvSpPr>
          <p:cNvPr id="47" name="Rectangle 46">
            <a:extLst>
              <a:ext uri="{FF2B5EF4-FFF2-40B4-BE49-F238E27FC236}">
                <a16:creationId xmlns:a16="http://schemas.microsoft.com/office/drawing/2014/main" id="{E76EBAC6-5AB8-114C-AC08-26A9AF120EBE}"/>
              </a:ext>
            </a:extLst>
          </p:cNvPr>
          <p:cNvSpPr/>
          <p:nvPr/>
        </p:nvSpPr>
        <p:spPr>
          <a:xfrm>
            <a:off x="7034554" y="1477964"/>
            <a:ext cx="4572465" cy="523220"/>
          </a:xfrm>
          <a:prstGeom prst="rect">
            <a:avLst/>
          </a:prstGeom>
        </p:spPr>
        <p:txBody>
          <a:bodyPr wrap="square">
            <a:spAutoFit/>
          </a:bodyPr>
          <a:lstStyle/>
          <a:p>
            <a:r>
              <a:rPr lang="en-CA" sz="2800" i="1" dirty="0">
                <a:solidFill>
                  <a:srgbClr val="4B9847"/>
                </a:solidFill>
                <a:latin typeface="Minion Pro" panose="02040503050201020203" pitchFamily="18" charset="0"/>
              </a:rPr>
              <a:t>Use…</a:t>
            </a:r>
            <a:endParaRPr lang="en-CA" sz="2800" i="1" dirty="0">
              <a:solidFill>
                <a:srgbClr val="4B9847"/>
              </a:solidFill>
              <a:latin typeface="Minion Pro" panose="02040503050201020203" pitchFamily="18" charset="0"/>
              <a:cs typeface="Calibri"/>
            </a:endParaRPr>
          </a:p>
        </p:txBody>
      </p:sp>
      <p:sp>
        <p:nvSpPr>
          <p:cNvPr id="49" name="TextBox 48">
            <a:extLst>
              <a:ext uri="{FF2B5EF4-FFF2-40B4-BE49-F238E27FC236}">
                <a16:creationId xmlns:a16="http://schemas.microsoft.com/office/drawing/2014/main" id="{A6A49714-B7E2-7A49-B917-D1807F37A000}"/>
              </a:ext>
            </a:extLst>
          </p:cNvPr>
          <p:cNvSpPr txBox="1"/>
          <p:nvPr/>
        </p:nvSpPr>
        <p:spPr>
          <a:xfrm>
            <a:off x="1700554" y="3129916"/>
            <a:ext cx="3844462" cy="461665"/>
          </a:xfrm>
          <a:prstGeom prst="rect">
            <a:avLst/>
          </a:prstGeom>
          <a:noFill/>
        </p:spPr>
        <p:txBody>
          <a:bodyPr wrap="square" rtlCol="0">
            <a:spAutoFit/>
          </a:bodyPr>
          <a:lstStyle/>
          <a:p>
            <a:r>
              <a:rPr lang="en-CA" sz="2400" dirty="0">
                <a:solidFill>
                  <a:schemeClr val="tx1">
                    <a:lumMod val="65000"/>
                    <a:lumOff val="35000"/>
                  </a:schemeClr>
                </a:solidFill>
              </a:rPr>
              <a:t>Mentally Disabled</a:t>
            </a:r>
          </a:p>
        </p:txBody>
      </p:sp>
      <p:pic>
        <p:nvPicPr>
          <p:cNvPr id="50" name="Picture 49">
            <a:extLst>
              <a:ext uri="{FF2B5EF4-FFF2-40B4-BE49-F238E27FC236}">
                <a16:creationId xmlns:a16="http://schemas.microsoft.com/office/drawing/2014/main" id="{31C24BF8-2C97-7142-8F74-685C9B8BCA9D}"/>
              </a:ext>
            </a:extLst>
          </p:cNvPr>
          <p:cNvPicPr>
            <a:picLocks noChangeAspect="1"/>
          </p:cNvPicPr>
          <p:nvPr/>
        </p:nvPicPr>
        <p:blipFill>
          <a:blip r:embed="rId3"/>
          <a:stretch>
            <a:fillRect/>
          </a:stretch>
        </p:blipFill>
        <p:spPr>
          <a:xfrm>
            <a:off x="7037995" y="3167456"/>
            <a:ext cx="534197" cy="509036"/>
          </a:xfrm>
          <a:prstGeom prst="rect">
            <a:avLst/>
          </a:prstGeom>
        </p:spPr>
      </p:pic>
      <p:sp>
        <p:nvSpPr>
          <p:cNvPr id="51" name="TextBox 50">
            <a:extLst>
              <a:ext uri="{FF2B5EF4-FFF2-40B4-BE49-F238E27FC236}">
                <a16:creationId xmlns:a16="http://schemas.microsoft.com/office/drawing/2014/main" id="{AFC5052A-EE2F-754A-9DC2-F4B07B4AD2C7}"/>
              </a:ext>
            </a:extLst>
          </p:cNvPr>
          <p:cNvSpPr txBox="1"/>
          <p:nvPr/>
        </p:nvSpPr>
        <p:spPr>
          <a:xfrm>
            <a:off x="7697719" y="3006475"/>
            <a:ext cx="4095695" cy="830997"/>
          </a:xfrm>
          <a:prstGeom prst="rect">
            <a:avLst/>
          </a:prstGeom>
          <a:noFill/>
        </p:spPr>
        <p:txBody>
          <a:bodyPr wrap="square" rtlCol="0">
            <a:spAutoFit/>
          </a:bodyPr>
          <a:lstStyle/>
          <a:p>
            <a:r>
              <a:rPr lang="en-CA" sz="2400" dirty="0">
                <a:solidFill>
                  <a:srgbClr val="FE721F"/>
                </a:solidFill>
              </a:rPr>
              <a:t>Cognitive or Neurodevelopmental Disability</a:t>
            </a:r>
          </a:p>
        </p:txBody>
      </p:sp>
      <p:sp>
        <p:nvSpPr>
          <p:cNvPr id="57" name="TextBox 56">
            <a:extLst>
              <a:ext uri="{FF2B5EF4-FFF2-40B4-BE49-F238E27FC236}">
                <a16:creationId xmlns:a16="http://schemas.microsoft.com/office/drawing/2014/main" id="{B11DA650-F031-3544-804C-402BFD6550EA}"/>
              </a:ext>
            </a:extLst>
          </p:cNvPr>
          <p:cNvSpPr txBox="1"/>
          <p:nvPr/>
        </p:nvSpPr>
        <p:spPr>
          <a:xfrm>
            <a:off x="1700554" y="4021178"/>
            <a:ext cx="3844462" cy="461665"/>
          </a:xfrm>
          <a:prstGeom prst="rect">
            <a:avLst/>
          </a:prstGeom>
          <a:noFill/>
        </p:spPr>
        <p:txBody>
          <a:bodyPr wrap="square" rtlCol="0">
            <a:spAutoFit/>
          </a:bodyPr>
          <a:lstStyle/>
          <a:p>
            <a:r>
              <a:rPr lang="en-CA" sz="2400" dirty="0">
                <a:solidFill>
                  <a:schemeClr val="tx1">
                    <a:lumMod val="65000"/>
                    <a:lumOff val="35000"/>
                  </a:schemeClr>
                </a:solidFill>
              </a:rPr>
              <a:t>FASD Student</a:t>
            </a:r>
          </a:p>
        </p:txBody>
      </p:sp>
      <p:pic>
        <p:nvPicPr>
          <p:cNvPr id="58" name="Picture 57">
            <a:extLst>
              <a:ext uri="{FF2B5EF4-FFF2-40B4-BE49-F238E27FC236}">
                <a16:creationId xmlns:a16="http://schemas.microsoft.com/office/drawing/2014/main" id="{AC6719F0-4BF9-5B48-BA97-BB6057674128}"/>
              </a:ext>
            </a:extLst>
          </p:cNvPr>
          <p:cNvPicPr>
            <a:picLocks noChangeAspect="1"/>
          </p:cNvPicPr>
          <p:nvPr/>
        </p:nvPicPr>
        <p:blipFill>
          <a:blip r:embed="rId3"/>
          <a:stretch>
            <a:fillRect/>
          </a:stretch>
        </p:blipFill>
        <p:spPr>
          <a:xfrm>
            <a:off x="7037995" y="4058718"/>
            <a:ext cx="534197" cy="509036"/>
          </a:xfrm>
          <a:prstGeom prst="rect">
            <a:avLst/>
          </a:prstGeom>
        </p:spPr>
      </p:pic>
      <p:sp>
        <p:nvSpPr>
          <p:cNvPr id="59" name="TextBox 58">
            <a:extLst>
              <a:ext uri="{FF2B5EF4-FFF2-40B4-BE49-F238E27FC236}">
                <a16:creationId xmlns:a16="http://schemas.microsoft.com/office/drawing/2014/main" id="{8F73DA1B-6C80-BE47-9C14-CB9CB2F348AB}"/>
              </a:ext>
            </a:extLst>
          </p:cNvPr>
          <p:cNvSpPr txBox="1"/>
          <p:nvPr/>
        </p:nvSpPr>
        <p:spPr>
          <a:xfrm>
            <a:off x="7697719" y="4021178"/>
            <a:ext cx="4095695" cy="461665"/>
          </a:xfrm>
          <a:prstGeom prst="rect">
            <a:avLst/>
          </a:prstGeom>
          <a:noFill/>
        </p:spPr>
        <p:txBody>
          <a:bodyPr wrap="square" rtlCol="0">
            <a:spAutoFit/>
          </a:bodyPr>
          <a:lstStyle/>
          <a:p>
            <a:r>
              <a:rPr lang="en-CA" sz="2400" dirty="0">
                <a:solidFill>
                  <a:srgbClr val="FE721F"/>
                </a:solidFill>
              </a:rPr>
              <a:t>Student with FASD</a:t>
            </a:r>
          </a:p>
        </p:txBody>
      </p:sp>
      <p:sp>
        <p:nvSpPr>
          <p:cNvPr id="61" name="TextBox 60">
            <a:extLst>
              <a:ext uri="{FF2B5EF4-FFF2-40B4-BE49-F238E27FC236}">
                <a16:creationId xmlns:a16="http://schemas.microsoft.com/office/drawing/2014/main" id="{63D185E8-A846-3B49-A3EA-0807FFBF12EE}"/>
              </a:ext>
            </a:extLst>
          </p:cNvPr>
          <p:cNvSpPr txBox="1"/>
          <p:nvPr/>
        </p:nvSpPr>
        <p:spPr>
          <a:xfrm>
            <a:off x="1700554" y="4779139"/>
            <a:ext cx="3844462" cy="830997"/>
          </a:xfrm>
          <a:prstGeom prst="rect">
            <a:avLst/>
          </a:prstGeom>
          <a:noFill/>
        </p:spPr>
        <p:txBody>
          <a:bodyPr wrap="square" rtlCol="0">
            <a:spAutoFit/>
          </a:bodyPr>
          <a:lstStyle/>
          <a:p>
            <a:r>
              <a:rPr lang="en-CA" sz="2400" dirty="0">
                <a:solidFill>
                  <a:schemeClr val="tx1">
                    <a:lumMod val="65000"/>
                    <a:lumOff val="35000"/>
                  </a:schemeClr>
                </a:solidFill>
              </a:rPr>
              <a:t>Alcoholics, Addicts, Women who choose to drink</a:t>
            </a:r>
          </a:p>
        </p:txBody>
      </p:sp>
      <p:pic>
        <p:nvPicPr>
          <p:cNvPr id="62" name="Picture 61">
            <a:extLst>
              <a:ext uri="{FF2B5EF4-FFF2-40B4-BE49-F238E27FC236}">
                <a16:creationId xmlns:a16="http://schemas.microsoft.com/office/drawing/2014/main" id="{EE6341B1-1FA3-C246-ACE7-93C23F7B6AD4}"/>
              </a:ext>
            </a:extLst>
          </p:cNvPr>
          <p:cNvPicPr>
            <a:picLocks noChangeAspect="1"/>
          </p:cNvPicPr>
          <p:nvPr/>
        </p:nvPicPr>
        <p:blipFill>
          <a:blip r:embed="rId3"/>
          <a:stretch>
            <a:fillRect/>
          </a:stretch>
        </p:blipFill>
        <p:spPr>
          <a:xfrm>
            <a:off x="7037995" y="4856211"/>
            <a:ext cx="534197" cy="509036"/>
          </a:xfrm>
          <a:prstGeom prst="rect">
            <a:avLst/>
          </a:prstGeom>
        </p:spPr>
      </p:pic>
      <p:sp>
        <p:nvSpPr>
          <p:cNvPr id="63" name="TextBox 62">
            <a:extLst>
              <a:ext uri="{FF2B5EF4-FFF2-40B4-BE49-F238E27FC236}">
                <a16:creationId xmlns:a16="http://schemas.microsoft.com/office/drawing/2014/main" id="{E4855E10-4F6A-0148-A2C7-9C15C62FE5B0}"/>
              </a:ext>
            </a:extLst>
          </p:cNvPr>
          <p:cNvSpPr txBox="1"/>
          <p:nvPr/>
        </p:nvSpPr>
        <p:spPr>
          <a:xfrm>
            <a:off x="7697719" y="4695230"/>
            <a:ext cx="3490677" cy="830997"/>
          </a:xfrm>
          <a:prstGeom prst="rect">
            <a:avLst/>
          </a:prstGeom>
          <a:noFill/>
        </p:spPr>
        <p:txBody>
          <a:bodyPr wrap="square" rtlCol="0">
            <a:spAutoFit/>
          </a:bodyPr>
          <a:lstStyle/>
          <a:p>
            <a:r>
              <a:rPr lang="en-CA" sz="2400" dirty="0">
                <a:solidFill>
                  <a:srgbClr val="FE721F"/>
                </a:solidFill>
              </a:rPr>
              <a:t>Women Who Use Alcohol or Drugs</a:t>
            </a:r>
          </a:p>
        </p:txBody>
      </p:sp>
      <p:sp>
        <p:nvSpPr>
          <p:cNvPr id="65" name="TextBox 64">
            <a:extLst>
              <a:ext uri="{FF2B5EF4-FFF2-40B4-BE49-F238E27FC236}">
                <a16:creationId xmlns:a16="http://schemas.microsoft.com/office/drawing/2014/main" id="{926334AA-7550-C549-BB41-FAFC56FE28A9}"/>
              </a:ext>
            </a:extLst>
          </p:cNvPr>
          <p:cNvSpPr txBox="1"/>
          <p:nvPr/>
        </p:nvSpPr>
        <p:spPr>
          <a:xfrm>
            <a:off x="1700554" y="5736058"/>
            <a:ext cx="3453452" cy="830997"/>
          </a:xfrm>
          <a:prstGeom prst="rect">
            <a:avLst/>
          </a:prstGeom>
          <a:noFill/>
        </p:spPr>
        <p:txBody>
          <a:bodyPr wrap="square" rtlCol="0">
            <a:spAutoFit/>
          </a:bodyPr>
          <a:lstStyle/>
          <a:p>
            <a:r>
              <a:rPr lang="en-CA" sz="2400" dirty="0">
                <a:solidFill>
                  <a:schemeClr val="tx1">
                    <a:lumMod val="65000"/>
                    <a:lumOff val="35000"/>
                  </a:schemeClr>
                </a:solidFill>
              </a:rPr>
              <a:t>Admitted to Alcohol Use or Denied Alcohol Use</a:t>
            </a:r>
          </a:p>
        </p:txBody>
      </p:sp>
      <p:pic>
        <p:nvPicPr>
          <p:cNvPr id="66" name="Picture 65">
            <a:extLst>
              <a:ext uri="{FF2B5EF4-FFF2-40B4-BE49-F238E27FC236}">
                <a16:creationId xmlns:a16="http://schemas.microsoft.com/office/drawing/2014/main" id="{CB6594E0-B7FB-F546-867D-960B1F95F881}"/>
              </a:ext>
            </a:extLst>
          </p:cNvPr>
          <p:cNvPicPr>
            <a:picLocks noChangeAspect="1"/>
          </p:cNvPicPr>
          <p:nvPr/>
        </p:nvPicPr>
        <p:blipFill>
          <a:blip r:embed="rId3"/>
          <a:stretch>
            <a:fillRect/>
          </a:stretch>
        </p:blipFill>
        <p:spPr>
          <a:xfrm>
            <a:off x="7037995" y="5847268"/>
            <a:ext cx="534197" cy="509036"/>
          </a:xfrm>
          <a:prstGeom prst="rect">
            <a:avLst/>
          </a:prstGeom>
        </p:spPr>
      </p:pic>
      <p:sp>
        <p:nvSpPr>
          <p:cNvPr id="67" name="TextBox 66">
            <a:extLst>
              <a:ext uri="{FF2B5EF4-FFF2-40B4-BE49-F238E27FC236}">
                <a16:creationId xmlns:a16="http://schemas.microsoft.com/office/drawing/2014/main" id="{4474B0C8-BD2F-8F46-AD42-7DDD201ACB12}"/>
              </a:ext>
            </a:extLst>
          </p:cNvPr>
          <p:cNvSpPr txBox="1"/>
          <p:nvPr/>
        </p:nvSpPr>
        <p:spPr>
          <a:xfrm>
            <a:off x="7697719" y="5686287"/>
            <a:ext cx="4095695" cy="830997"/>
          </a:xfrm>
          <a:prstGeom prst="rect">
            <a:avLst/>
          </a:prstGeom>
          <a:noFill/>
        </p:spPr>
        <p:txBody>
          <a:bodyPr wrap="square" rtlCol="0">
            <a:spAutoFit/>
          </a:bodyPr>
          <a:lstStyle/>
          <a:p>
            <a:r>
              <a:rPr lang="en-CA" sz="2400" dirty="0">
                <a:solidFill>
                  <a:srgbClr val="FE721F"/>
                </a:solidFill>
              </a:rPr>
              <a:t>Reported Drinking Alcohol or Confirmed Alcohol Use</a:t>
            </a:r>
          </a:p>
        </p:txBody>
      </p:sp>
      <p:sp>
        <p:nvSpPr>
          <p:cNvPr id="68" name="Triangle 67">
            <a:extLst>
              <a:ext uri="{FF2B5EF4-FFF2-40B4-BE49-F238E27FC236}">
                <a16:creationId xmlns:a16="http://schemas.microsoft.com/office/drawing/2014/main" id="{432D3CBB-CAF8-9A45-A33C-FF2AE3F5A6F1}"/>
              </a:ext>
            </a:extLst>
          </p:cNvPr>
          <p:cNvSpPr/>
          <p:nvPr/>
        </p:nvSpPr>
        <p:spPr>
          <a:xfrm rot="2700000">
            <a:off x="11750277" y="860663"/>
            <a:ext cx="112039" cy="96586"/>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945818B4-3EFE-9B41-8814-826FCEB576C4}"/>
              </a:ext>
            </a:extLst>
          </p:cNvPr>
          <p:cNvCxnSpPr>
            <a:cxnSpLocks/>
          </p:cNvCxnSpPr>
          <p:nvPr/>
        </p:nvCxnSpPr>
        <p:spPr>
          <a:xfrm flipV="1">
            <a:off x="5455708" y="2396231"/>
            <a:ext cx="1457933" cy="820"/>
          </a:xfrm>
          <a:prstGeom prst="straightConnector1">
            <a:avLst/>
          </a:prstGeom>
          <a:ln w="34925">
            <a:solidFill>
              <a:srgbClr val="BADEE8"/>
            </a:solidFill>
            <a:bevel/>
            <a:tailEnd type="arrow"/>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5DE07BFE-88FB-AB4B-BCAF-4CEECD66B3CB}"/>
              </a:ext>
            </a:extLst>
          </p:cNvPr>
          <p:cNvCxnSpPr>
            <a:cxnSpLocks/>
          </p:cNvCxnSpPr>
          <p:nvPr/>
        </p:nvCxnSpPr>
        <p:spPr>
          <a:xfrm>
            <a:off x="4138246" y="3392693"/>
            <a:ext cx="2775395" cy="0"/>
          </a:xfrm>
          <a:prstGeom prst="straightConnector1">
            <a:avLst/>
          </a:prstGeom>
          <a:ln w="34925">
            <a:solidFill>
              <a:srgbClr val="BADEE8"/>
            </a:solidFill>
            <a:bevel/>
            <a:tailEnd type="arrow"/>
          </a:ln>
        </p:spPr>
        <p:style>
          <a:lnRef idx="1">
            <a:schemeClr val="dk1"/>
          </a:lnRef>
          <a:fillRef idx="0">
            <a:schemeClr val="dk1"/>
          </a:fillRef>
          <a:effectRef idx="0">
            <a:schemeClr val="dk1"/>
          </a:effectRef>
          <a:fontRef idx="minor">
            <a:schemeClr val="tx1"/>
          </a:fontRef>
        </p:style>
      </p:cxnSp>
      <p:cxnSp>
        <p:nvCxnSpPr>
          <p:cNvPr id="70" name="Straight Arrow Connector 69">
            <a:extLst>
              <a:ext uri="{FF2B5EF4-FFF2-40B4-BE49-F238E27FC236}">
                <a16:creationId xmlns:a16="http://schemas.microsoft.com/office/drawing/2014/main" id="{F9C3A736-AFA8-4544-BED1-3CD3D23CEB3E}"/>
              </a:ext>
            </a:extLst>
          </p:cNvPr>
          <p:cNvCxnSpPr>
            <a:cxnSpLocks/>
          </p:cNvCxnSpPr>
          <p:nvPr/>
        </p:nvCxnSpPr>
        <p:spPr>
          <a:xfrm flipV="1">
            <a:off x="3622785" y="4307093"/>
            <a:ext cx="3290856" cy="6143"/>
          </a:xfrm>
          <a:prstGeom prst="straightConnector1">
            <a:avLst/>
          </a:prstGeom>
          <a:ln w="34925">
            <a:solidFill>
              <a:srgbClr val="BADEE8"/>
            </a:solidFill>
            <a:bevel/>
            <a:tailEnd type="arrow"/>
          </a:ln>
        </p:spPr>
        <p:style>
          <a:lnRef idx="1">
            <a:schemeClr val="dk1"/>
          </a:lnRef>
          <a:fillRef idx="0">
            <a:schemeClr val="dk1"/>
          </a:fillRef>
          <a:effectRef idx="0">
            <a:schemeClr val="dk1"/>
          </a:effectRef>
          <a:fontRef idx="minor">
            <a:schemeClr val="tx1"/>
          </a:fontRef>
        </p:style>
      </p:cxnSp>
      <p:cxnSp>
        <p:nvCxnSpPr>
          <p:cNvPr id="71" name="Straight Arrow Connector 70">
            <a:extLst>
              <a:ext uri="{FF2B5EF4-FFF2-40B4-BE49-F238E27FC236}">
                <a16:creationId xmlns:a16="http://schemas.microsoft.com/office/drawing/2014/main" id="{045A7FD5-D45A-AB43-BF9A-55F7BD89326B}"/>
              </a:ext>
            </a:extLst>
          </p:cNvPr>
          <p:cNvCxnSpPr>
            <a:cxnSpLocks/>
          </p:cNvCxnSpPr>
          <p:nvPr/>
        </p:nvCxnSpPr>
        <p:spPr>
          <a:xfrm>
            <a:off x="5329804" y="5092540"/>
            <a:ext cx="1583837" cy="1"/>
          </a:xfrm>
          <a:prstGeom prst="straightConnector1">
            <a:avLst/>
          </a:prstGeom>
          <a:ln w="34925">
            <a:solidFill>
              <a:srgbClr val="BADEE8"/>
            </a:solidFill>
            <a:bevel/>
            <a:tailEnd type="arrow"/>
          </a:ln>
        </p:spPr>
        <p:style>
          <a:lnRef idx="1">
            <a:schemeClr val="dk1"/>
          </a:lnRef>
          <a:fillRef idx="0">
            <a:schemeClr val="dk1"/>
          </a:fillRef>
          <a:effectRef idx="0">
            <a:schemeClr val="dk1"/>
          </a:effectRef>
          <a:fontRef idx="minor">
            <a:schemeClr val="tx1"/>
          </a:fontRef>
        </p:style>
      </p:cxnSp>
      <p:cxnSp>
        <p:nvCxnSpPr>
          <p:cNvPr id="72" name="Straight Arrow Connector 71">
            <a:extLst>
              <a:ext uri="{FF2B5EF4-FFF2-40B4-BE49-F238E27FC236}">
                <a16:creationId xmlns:a16="http://schemas.microsoft.com/office/drawing/2014/main" id="{4D58C6EA-1236-5149-A513-2208D34C8E98}"/>
              </a:ext>
            </a:extLst>
          </p:cNvPr>
          <p:cNvCxnSpPr>
            <a:cxnSpLocks/>
          </p:cNvCxnSpPr>
          <p:nvPr/>
        </p:nvCxnSpPr>
        <p:spPr>
          <a:xfrm>
            <a:off x="5052646" y="6030387"/>
            <a:ext cx="1860995" cy="0"/>
          </a:xfrm>
          <a:prstGeom prst="straightConnector1">
            <a:avLst/>
          </a:prstGeom>
          <a:ln w="34925">
            <a:solidFill>
              <a:srgbClr val="BADEE8"/>
            </a:solidFill>
            <a:bevel/>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130845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C55185E3-D2AC-2346-AFA4-D9D6A408036D}"/>
              </a:ext>
            </a:extLst>
          </p:cNvPr>
          <p:cNvSpPr/>
          <p:nvPr/>
        </p:nvSpPr>
        <p:spPr>
          <a:xfrm>
            <a:off x="769426" y="2219092"/>
            <a:ext cx="10846428" cy="4638907"/>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vv</a:t>
            </a:r>
          </a:p>
        </p:txBody>
      </p:sp>
      <p:sp>
        <p:nvSpPr>
          <p:cNvPr id="14" name="TextBox 13">
            <a:extLst>
              <a:ext uri="{FF2B5EF4-FFF2-40B4-BE49-F238E27FC236}">
                <a16:creationId xmlns:a16="http://schemas.microsoft.com/office/drawing/2014/main" id="{91566172-D6EA-114C-9F2F-3B6B0F3CC1E7}"/>
              </a:ext>
            </a:extLst>
          </p:cNvPr>
          <p:cNvSpPr txBox="1"/>
          <p:nvPr/>
        </p:nvSpPr>
        <p:spPr>
          <a:xfrm>
            <a:off x="1276588" y="537204"/>
            <a:ext cx="6210354" cy="923330"/>
          </a:xfrm>
          <a:prstGeom prst="rect">
            <a:avLst/>
          </a:prstGeom>
          <a:noFill/>
        </p:spPr>
        <p:txBody>
          <a:bodyPr wrap="non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Signs and Symptoms</a:t>
            </a:r>
          </a:p>
        </p:txBody>
      </p:sp>
      <p:sp>
        <p:nvSpPr>
          <p:cNvPr id="16" name="TextBox 15">
            <a:extLst>
              <a:ext uri="{FF2B5EF4-FFF2-40B4-BE49-F238E27FC236}">
                <a16:creationId xmlns:a16="http://schemas.microsoft.com/office/drawing/2014/main" id="{09641E6F-E8B8-5941-B09A-4B51C330850C}"/>
              </a:ext>
            </a:extLst>
          </p:cNvPr>
          <p:cNvSpPr txBox="1"/>
          <p:nvPr/>
        </p:nvSpPr>
        <p:spPr>
          <a:xfrm>
            <a:off x="822345" y="5082698"/>
            <a:ext cx="1833658" cy="461665"/>
          </a:xfrm>
          <a:prstGeom prst="rect">
            <a:avLst/>
          </a:prstGeom>
          <a:noFill/>
        </p:spPr>
        <p:txBody>
          <a:bodyPr wrap="square" rtlCol="0">
            <a:spAutoFit/>
          </a:bodyPr>
          <a:lstStyle/>
          <a:p>
            <a:pPr algn="ctr"/>
            <a:r>
              <a:rPr lang="en-US" sz="2400" b="1" dirty="0">
                <a:latin typeface="Minion Pro" panose="02040503050201020203" pitchFamily="18" charset="0"/>
                <a:cs typeface="Calibri" panose="020F0502020204030204" pitchFamily="34" charset="0"/>
              </a:rPr>
              <a:t>Adaptation</a:t>
            </a:r>
          </a:p>
        </p:txBody>
      </p:sp>
      <p:sp>
        <p:nvSpPr>
          <p:cNvPr id="33" name="Triangle 32">
            <a:extLst>
              <a:ext uri="{FF2B5EF4-FFF2-40B4-BE49-F238E27FC236}">
                <a16:creationId xmlns:a16="http://schemas.microsoft.com/office/drawing/2014/main" id="{C9319299-9557-9B46-BBF0-878D631EF6AA}"/>
              </a:ext>
            </a:extLst>
          </p:cNvPr>
          <p:cNvSpPr/>
          <p:nvPr/>
        </p:nvSpPr>
        <p:spPr>
          <a:xfrm rot="2700000">
            <a:off x="11292793" y="1022660"/>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C28A1884-45B5-9944-8EC8-4EA85317612E}"/>
              </a:ext>
            </a:extLst>
          </p:cNvPr>
          <p:cNvSpPr/>
          <p:nvPr/>
        </p:nvSpPr>
        <p:spPr>
          <a:xfrm rot="1813063">
            <a:off x="324375" y="1567736"/>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iangle 34">
            <a:extLst>
              <a:ext uri="{FF2B5EF4-FFF2-40B4-BE49-F238E27FC236}">
                <a16:creationId xmlns:a16="http://schemas.microsoft.com/office/drawing/2014/main" id="{D104DB80-8A83-9D41-98F8-5EFD3DCEC18B}"/>
              </a:ext>
            </a:extLst>
          </p:cNvPr>
          <p:cNvSpPr/>
          <p:nvPr/>
        </p:nvSpPr>
        <p:spPr>
          <a:xfrm rot="2700000">
            <a:off x="273134" y="232320"/>
            <a:ext cx="237737" cy="204947"/>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iangle 35">
            <a:extLst>
              <a:ext uri="{FF2B5EF4-FFF2-40B4-BE49-F238E27FC236}">
                <a16:creationId xmlns:a16="http://schemas.microsoft.com/office/drawing/2014/main" id="{115D0F0B-FC7D-1742-9E47-6F16762000AD}"/>
              </a:ext>
            </a:extLst>
          </p:cNvPr>
          <p:cNvSpPr/>
          <p:nvPr/>
        </p:nvSpPr>
        <p:spPr>
          <a:xfrm rot="2700000">
            <a:off x="10046172" y="159655"/>
            <a:ext cx="160768" cy="13859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76D93631-7A63-214A-A989-D8FA1623BCB9}"/>
              </a:ext>
            </a:extLst>
          </p:cNvPr>
          <p:cNvSpPr/>
          <p:nvPr/>
        </p:nvSpPr>
        <p:spPr>
          <a:xfrm>
            <a:off x="928803" y="2005137"/>
            <a:ext cx="1536700" cy="2223964"/>
          </a:xfrm>
          <a:prstGeom prst="roundRect">
            <a:avLst/>
          </a:prstGeom>
          <a:pattFill prst="pct90">
            <a:fgClr>
              <a:srgbClr val="364DA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TextBox 25">
            <a:extLst>
              <a:ext uri="{FF2B5EF4-FFF2-40B4-BE49-F238E27FC236}">
                <a16:creationId xmlns:a16="http://schemas.microsoft.com/office/drawing/2014/main" id="{632FA250-7168-DE43-867B-B651DA508430}"/>
              </a:ext>
            </a:extLst>
          </p:cNvPr>
          <p:cNvSpPr txBox="1"/>
          <p:nvPr/>
        </p:nvSpPr>
        <p:spPr>
          <a:xfrm>
            <a:off x="1293837" y="2445623"/>
            <a:ext cx="806631" cy="1323439"/>
          </a:xfrm>
          <a:prstGeom prst="rect">
            <a:avLst/>
          </a:prstGeom>
          <a:noFill/>
        </p:spPr>
        <p:txBody>
          <a:bodyPr wrap="none" rtlCol="0">
            <a:spAutoFit/>
          </a:bodyPr>
          <a:lstStyle>
            <a:defPPr>
              <a:defRPr lang="en-US"/>
            </a:defPPr>
            <a:lvl1pPr>
              <a:defRPr sz="4000" b="1">
                <a:latin typeface="PLAYFAIR DISPLAY BOLD ROMAN" pitchFamily="2" charset="77"/>
                <a:cs typeface="Poppins ExtraBold" pitchFamily="2" charset="77"/>
              </a:defRPr>
            </a:lvl1pPr>
          </a:lstStyle>
          <a:p>
            <a:r>
              <a:rPr lang="en-US" sz="8000" dirty="0">
                <a:solidFill>
                  <a:schemeClr val="bg1"/>
                </a:solidFill>
                <a:latin typeface="Calibri" panose="020F0502020204030204" pitchFamily="34" charset="0"/>
                <a:cs typeface="Calibri" panose="020F0502020204030204" pitchFamily="34" charset="0"/>
              </a:rPr>
              <a:t>A</a:t>
            </a:r>
          </a:p>
        </p:txBody>
      </p:sp>
      <p:sp>
        <p:nvSpPr>
          <p:cNvPr id="40" name="Rounded Rectangle 39">
            <a:extLst>
              <a:ext uri="{FF2B5EF4-FFF2-40B4-BE49-F238E27FC236}">
                <a16:creationId xmlns:a16="http://schemas.microsoft.com/office/drawing/2014/main" id="{9A9AD082-A51F-E447-B7B4-53F3C0B305C2}"/>
              </a:ext>
            </a:extLst>
          </p:cNvPr>
          <p:cNvSpPr/>
          <p:nvPr/>
        </p:nvSpPr>
        <p:spPr>
          <a:xfrm>
            <a:off x="2656003" y="2005137"/>
            <a:ext cx="1536700" cy="2223964"/>
          </a:xfrm>
          <a:prstGeom prst="roundRect">
            <a:avLst/>
          </a:prstGeom>
          <a:pattFill prst="pct90">
            <a:fgClr>
              <a:srgbClr val="364DA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TextBox 40">
            <a:extLst>
              <a:ext uri="{FF2B5EF4-FFF2-40B4-BE49-F238E27FC236}">
                <a16:creationId xmlns:a16="http://schemas.microsoft.com/office/drawing/2014/main" id="{29385EA7-3B5A-884F-89B3-4BD6D1A07BC0}"/>
              </a:ext>
            </a:extLst>
          </p:cNvPr>
          <p:cNvSpPr txBox="1"/>
          <p:nvPr/>
        </p:nvSpPr>
        <p:spPr>
          <a:xfrm>
            <a:off x="3021037" y="2445623"/>
            <a:ext cx="619080" cy="1323439"/>
          </a:xfrm>
          <a:prstGeom prst="rect">
            <a:avLst/>
          </a:prstGeom>
          <a:noFill/>
        </p:spPr>
        <p:txBody>
          <a:bodyPr wrap="none" rtlCol="0">
            <a:spAutoFit/>
          </a:bodyPr>
          <a:lstStyle>
            <a:defPPr>
              <a:defRPr lang="en-US"/>
            </a:defPPr>
            <a:lvl1pPr>
              <a:defRPr sz="4000" b="1">
                <a:latin typeface="PLAYFAIR DISPLAY BOLD ROMAN" pitchFamily="2" charset="77"/>
                <a:cs typeface="Poppins ExtraBold" pitchFamily="2" charset="77"/>
              </a:defRPr>
            </a:lvl1pPr>
          </a:lstStyle>
          <a:p>
            <a:r>
              <a:rPr lang="en-US" sz="8000" dirty="0">
                <a:solidFill>
                  <a:schemeClr val="bg1"/>
                </a:solidFill>
                <a:latin typeface="Calibri" panose="020F0502020204030204" pitchFamily="34" charset="0"/>
                <a:cs typeface="Calibri" panose="020F0502020204030204" pitchFamily="34" charset="0"/>
              </a:rPr>
              <a:t>L</a:t>
            </a:r>
          </a:p>
        </p:txBody>
      </p:sp>
      <p:sp>
        <p:nvSpPr>
          <p:cNvPr id="42" name="Rounded Rectangle 41">
            <a:extLst>
              <a:ext uri="{FF2B5EF4-FFF2-40B4-BE49-F238E27FC236}">
                <a16:creationId xmlns:a16="http://schemas.microsoft.com/office/drawing/2014/main" id="{8595C752-A8AB-1C4C-B58A-4FDBCF7EF49F}"/>
              </a:ext>
            </a:extLst>
          </p:cNvPr>
          <p:cNvSpPr/>
          <p:nvPr/>
        </p:nvSpPr>
        <p:spPr>
          <a:xfrm>
            <a:off x="4395903" y="2005137"/>
            <a:ext cx="1536700" cy="2223964"/>
          </a:xfrm>
          <a:prstGeom prst="roundRect">
            <a:avLst/>
          </a:prstGeom>
          <a:pattFill prst="pct90">
            <a:fgClr>
              <a:srgbClr val="364DA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TextBox 42">
            <a:extLst>
              <a:ext uri="{FF2B5EF4-FFF2-40B4-BE49-F238E27FC236}">
                <a16:creationId xmlns:a16="http://schemas.microsoft.com/office/drawing/2014/main" id="{22A1E20A-AAF3-E745-8265-BAAE937DFEE6}"/>
              </a:ext>
            </a:extLst>
          </p:cNvPr>
          <p:cNvSpPr txBox="1"/>
          <p:nvPr/>
        </p:nvSpPr>
        <p:spPr>
          <a:xfrm>
            <a:off x="4760937" y="2445623"/>
            <a:ext cx="806631" cy="1323439"/>
          </a:xfrm>
          <a:prstGeom prst="rect">
            <a:avLst/>
          </a:prstGeom>
          <a:noFill/>
        </p:spPr>
        <p:txBody>
          <a:bodyPr wrap="none" rtlCol="0">
            <a:spAutoFit/>
          </a:bodyPr>
          <a:lstStyle>
            <a:defPPr>
              <a:defRPr lang="en-US"/>
            </a:defPPr>
            <a:lvl1pPr>
              <a:defRPr sz="4000" b="1">
                <a:latin typeface="PLAYFAIR DISPLAY BOLD ROMAN" pitchFamily="2" charset="77"/>
                <a:cs typeface="Poppins ExtraBold" pitchFamily="2" charset="77"/>
              </a:defRPr>
            </a:lvl1pPr>
          </a:lstStyle>
          <a:p>
            <a:r>
              <a:rPr lang="en-US" sz="8000" dirty="0">
                <a:solidFill>
                  <a:schemeClr val="bg1"/>
                </a:solidFill>
                <a:latin typeface="Calibri" panose="020F0502020204030204" pitchFamily="34" charset="0"/>
                <a:cs typeface="Calibri" panose="020F0502020204030204" pitchFamily="34" charset="0"/>
              </a:rPr>
              <a:t>A</a:t>
            </a:r>
          </a:p>
        </p:txBody>
      </p:sp>
      <p:sp>
        <p:nvSpPr>
          <p:cNvPr id="44" name="Rounded Rectangle 43">
            <a:extLst>
              <a:ext uri="{FF2B5EF4-FFF2-40B4-BE49-F238E27FC236}">
                <a16:creationId xmlns:a16="http://schemas.microsoft.com/office/drawing/2014/main" id="{3CA76F8A-56D1-5940-BFBF-924133764586}"/>
              </a:ext>
            </a:extLst>
          </p:cNvPr>
          <p:cNvSpPr/>
          <p:nvPr/>
        </p:nvSpPr>
        <p:spPr>
          <a:xfrm>
            <a:off x="6186603" y="2005137"/>
            <a:ext cx="1536700" cy="2223964"/>
          </a:xfrm>
          <a:prstGeom prst="roundRect">
            <a:avLst/>
          </a:prstGeom>
          <a:pattFill prst="pct90">
            <a:fgClr>
              <a:srgbClr val="364DA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TextBox 44">
            <a:extLst>
              <a:ext uri="{FF2B5EF4-FFF2-40B4-BE49-F238E27FC236}">
                <a16:creationId xmlns:a16="http://schemas.microsoft.com/office/drawing/2014/main" id="{B5B91E44-F9A5-0847-82EB-0004CC2326A9}"/>
              </a:ext>
            </a:extLst>
          </p:cNvPr>
          <p:cNvSpPr txBox="1"/>
          <p:nvPr/>
        </p:nvSpPr>
        <p:spPr>
          <a:xfrm>
            <a:off x="6574079" y="2445623"/>
            <a:ext cx="761747" cy="1323439"/>
          </a:xfrm>
          <a:prstGeom prst="rect">
            <a:avLst/>
          </a:prstGeom>
          <a:noFill/>
        </p:spPr>
        <p:txBody>
          <a:bodyPr wrap="none" rtlCol="0">
            <a:spAutoFit/>
          </a:bodyPr>
          <a:lstStyle>
            <a:defPPr>
              <a:defRPr lang="en-US"/>
            </a:defPPr>
            <a:lvl1pPr>
              <a:defRPr sz="4000" b="1">
                <a:latin typeface="PLAYFAIR DISPLAY BOLD ROMAN" pitchFamily="2" charset="77"/>
                <a:cs typeface="Poppins ExtraBold" pitchFamily="2" charset="77"/>
              </a:defRPr>
            </a:lvl1pPr>
          </a:lstStyle>
          <a:p>
            <a:r>
              <a:rPr lang="en-US" sz="8000" dirty="0">
                <a:solidFill>
                  <a:schemeClr val="bg1"/>
                </a:solidFill>
                <a:latin typeface="Calibri" panose="020F0502020204030204" pitchFamily="34" charset="0"/>
                <a:cs typeface="Calibri" panose="020F0502020204030204" pitchFamily="34" charset="0"/>
              </a:rPr>
              <a:t>R</a:t>
            </a:r>
          </a:p>
        </p:txBody>
      </p:sp>
      <p:sp>
        <p:nvSpPr>
          <p:cNvPr id="46" name="Rounded Rectangle 45">
            <a:extLst>
              <a:ext uri="{FF2B5EF4-FFF2-40B4-BE49-F238E27FC236}">
                <a16:creationId xmlns:a16="http://schemas.microsoft.com/office/drawing/2014/main" id="{5052DC34-39C2-EA4C-B40D-07CB48008800}"/>
              </a:ext>
            </a:extLst>
          </p:cNvPr>
          <p:cNvSpPr/>
          <p:nvPr/>
        </p:nvSpPr>
        <p:spPr>
          <a:xfrm>
            <a:off x="8002703" y="2005137"/>
            <a:ext cx="1536700" cy="2223964"/>
          </a:xfrm>
          <a:prstGeom prst="roundRect">
            <a:avLst/>
          </a:prstGeom>
          <a:pattFill prst="pct90">
            <a:fgClr>
              <a:srgbClr val="364DA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TextBox 46">
            <a:extLst>
              <a:ext uri="{FF2B5EF4-FFF2-40B4-BE49-F238E27FC236}">
                <a16:creationId xmlns:a16="http://schemas.microsoft.com/office/drawing/2014/main" id="{B3CDD18B-ACD8-8A46-8BD5-B6044B9B0215}"/>
              </a:ext>
            </a:extLst>
          </p:cNvPr>
          <p:cNvSpPr txBox="1"/>
          <p:nvPr/>
        </p:nvSpPr>
        <p:spPr>
          <a:xfrm>
            <a:off x="8230680" y="2455399"/>
            <a:ext cx="1080745" cy="1323439"/>
          </a:xfrm>
          <a:prstGeom prst="rect">
            <a:avLst/>
          </a:prstGeom>
          <a:noFill/>
        </p:spPr>
        <p:txBody>
          <a:bodyPr wrap="none" rtlCol="0">
            <a:spAutoFit/>
          </a:bodyPr>
          <a:lstStyle>
            <a:defPPr>
              <a:defRPr lang="en-US"/>
            </a:defPPr>
            <a:lvl1pPr>
              <a:defRPr sz="4000" b="1">
                <a:latin typeface="PLAYFAIR DISPLAY BOLD ROMAN" pitchFamily="2" charset="77"/>
                <a:cs typeface="Poppins ExtraBold" pitchFamily="2" charset="77"/>
              </a:defRPr>
            </a:lvl1pPr>
          </a:lstStyle>
          <a:p>
            <a:r>
              <a:rPr lang="en-US" sz="8000" dirty="0">
                <a:solidFill>
                  <a:schemeClr val="bg1"/>
                </a:solidFill>
                <a:latin typeface="Calibri" panose="020F0502020204030204" pitchFamily="34" charset="0"/>
                <a:cs typeface="Calibri" panose="020F0502020204030204" pitchFamily="34" charset="0"/>
              </a:rPr>
              <a:t>M</a:t>
            </a:r>
          </a:p>
        </p:txBody>
      </p:sp>
      <p:sp>
        <p:nvSpPr>
          <p:cNvPr id="48" name="Rounded Rectangle 47">
            <a:extLst>
              <a:ext uri="{FF2B5EF4-FFF2-40B4-BE49-F238E27FC236}">
                <a16:creationId xmlns:a16="http://schemas.microsoft.com/office/drawing/2014/main" id="{EAB42640-C2CE-AF44-960A-9AE202CB1B75}"/>
              </a:ext>
            </a:extLst>
          </p:cNvPr>
          <p:cNvSpPr/>
          <p:nvPr/>
        </p:nvSpPr>
        <p:spPr>
          <a:xfrm>
            <a:off x="9870018" y="2005137"/>
            <a:ext cx="1536700" cy="2223964"/>
          </a:xfrm>
          <a:prstGeom prst="roundRect">
            <a:avLst/>
          </a:prstGeom>
          <a:pattFill prst="pct90">
            <a:fgClr>
              <a:srgbClr val="364DA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TextBox 48">
            <a:extLst>
              <a:ext uri="{FF2B5EF4-FFF2-40B4-BE49-F238E27FC236}">
                <a16:creationId xmlns:a16="http://schemas.microsoft.com/office/drawing/2014/main" id="{61E3228A-A994-BE4F-83C3-2063378C74F1}"/>
              </a:ext>
            </a:extLst>
          </p:cNvPr>
          <p:cNvSpPr txBox="1"/>
          <p:nvPr/>
        </p:nvSpPr>
        <p:spPr>
          <a:xfrm>
            <a:off x="10302764" y="2455399"/>
            <a:ext cx="670376" cy="1323439"/>
          </a:xfrm>
          <a:prstGeom prst="rect">
            <a:avLst/>
          </a:prstGeom>
          <a:noFill/>
        </p:spPr>
        <p:txBody>
          <a:bodyPr wrap="none" rtlCol="0">
            <a:spAutoFit/>
          </a:bodyPr>
          <a:lstStyle>
            <a:defPPr>
              <a:defRPr lang="en-US"/>
            </a:defPPr>
            <a:lvl1pPr>
              <a:defRPr sz="4000" b="1">
                <a:latin typeface="PLAYFAIR DISPLAY BOLD ROMAN" pitchFamily="2" charset="77"/>
                <a:cs typeface="Poppins ExtraBold" pitchFamily="2" charset="77"/>
              </a:defRPr>
            </a:lvl1pPr>
          </a:lstStyle>
          <a:p>
            <a:r>
              <a:rPr lang="en-US" sz="8000" dirty="0">
                <a:solidFill>
                  <a:schemeClr val="bg1"/>
                </a:solidFill>
                <a:latin typeface="Calibri" panose="020F0502020204030204" pitchFamily="34" charset="0"/>
                <a:cs typeface="Calibri" panose="020F0502020204030204" pitchFamily="34" charset="0"/>
              </a:rPr>
              <a:t>S</a:t>
            </a:r>
          </a:p>
        </p:txBody>
      </p:sp>
      <p:cxnSp>
        <p:nvCxnSpPr>
          <p:cNvPr id="22" name="Straight Arrow Connector 21">
            <a:extLst>
              <a:ext uri="{FF2B5EF4-FFF2-40B4-BE49-F238E27FC236}">
                <a16:creationId xmlns:a16="http://schemas.microsoft.com/office/drawing/2014/main" id="{62C589F7-F2B2-EA42-B34D-1DCB83728BD6}"/>
              </a:ext>
            </a:extLst>
          </p:cNvPr>
          <p:cNvCxnSpPr/>
          <p:nvPr/>
        </p:nvCxnSpPr>
        <p:spPr>
          <a:xfrm>
            <a:off x="1697152" y="4322645"/>
            <a:ext cx="0" cy="644259"/>
          </a:xfrm>
          <a:prstGeom prst="straightConnector1">
            <a:avLst/>
          </a:prstGeom>
          <a:ln w="38100">
            <a:solidFill>
              <a:srgbClr val="FE721F"/>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F6C55CE4-FE89-0B4D-9EB0-8CE8B703B4B8}"/>
              </a:ext>
            </a:extLst>
          </p:cNvPr>
          <p:cNvSpPr txBox="1"/>
          <p:nvPr/>
        </p:nvSpPr>
        <p:spPr>
          <a:xfrm>
            <a:off x="2511445" y="5579617"/>
            <a:ext cx="1833658" cy="461665"/>
          </a:xfrm>
          <a:prstGeom prst="rect">
            <a:avLst/>
          </a:prstGeom>
          <a:noFill/>
        </p:spPr>
        <p:txBody>
          <a:bodyPr wrap="square" rtlCol="0">
            <a:spAutoFit/>
          </a:bodyPr>
          <a:lstStyle/>
          <a:p>
            <a:pPr algn="ctr"/>
            <a:r>
              <a:rPr lang="en-US" sz="2400" b="1" dirty="0">
                <a:latin typeface="Minion Pro" panose="02040503050201020203" pitchFamily="18" charset="0"/>
                <a:cs typeface="Calibri" panose="020F0502020204030204" pitchFamily="34" charset="0"/>
              </a:rPr>
              <a:t>Language</a:t>
            </a:r>
          </a:p>
        </p:txBody>
      </p:sp>
      <p:cxnSp>
        <p:nvCxnSpPr>
          <p:cNvPr id="51" name="Straight Arrow Connector 50">
            <a:extLst>
              <a:ext uri="{FF2B5EF4-FFF2-40B4-BE49-F238E27FC236}">
                <a16:creationId xmlns:a16="http://schemas.microsoft.com/office/drawing/2014/main" id="{8479B753-9420-4D41-A9DA-08E719F99B37}"/>
              </a:ext>
            </a:extLst>
          </p:cNvPr>
          <p:cNvCxnSpPr>
            <a:cxnSpLocks/>
          </p:cNvCxnSpPr>
          <p:nvPr/>
        </p:nvCxnSpPr>
        <p:spPr>
          <a:xfrm>
            <a:off x="3386252" y="4322645"/>
            <a:ext cx="0" cy="1221718"/>
          </a:xfrm>
          <a:prstGeom prst="straightConnector1">
            <a:avLst/>
          </a:prstGeom>
          <a:ln w="38100">
            <a:solidFill>
              <a:srgbClr val="FE721F"/>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B287F1A4-D64A-5147-95EE-A8975A0D9C26}"/>
              </a:ext>
            </a:extLst>
          </p:cNvPr>
          <p:cNvSpPr txBox="1"/>
          <p:nvPr/>
        </p:nvSpPr>
        <p:spPr>
          <a:xfrm>
            <a:off x="4302145" y="5348834"/>
            <a:ext cx="1833658" cy="461665"/>
          </a:xfrm>
          <a:prstGeom prst="rect">
            <a:avLst/>
          </a:prstGeom>
          <a:noFill/>
        </p:spPr>
        <p:txBody>
          <a:bodyPr wrap="square" rtlCol="0">
            <a:spAutoFit/>
          </a:bodyPr>
          <a:lstStyle/>
          <a:p>
            <a:pPr algn="ctr"/>
            <a:r>
              <a:rPr lang="en-US" sz="2400" b="1" dirty="0">
                <a:latin typeface="Minion Pro" panose="02040503050201020203" pitchFamily="18" charset="0"/>
                <a:cs typeface="Calibri" panose="020F0502020204030204" pitchFamily="34" charset="0"/>
              </a:rPr>
              <a:t>Attention</a:t>
            </a:r>
          </a:p>
        </p:txBody>
      </p:sp>
      <p:cxnSp>
        <p:nvCxnSpPr>
          <p:cNvPr id="53" name="Straight Arrow Connector 52">
            <a:extLst>
              <a:ext uri="{FF2B5EF4-FFF2-40B4-BE49-F238E27FC236}">
                <a16:creationId xmlns:a16="http://schemas.microsoft.com/office/drawing/2014/main" id="{90F3FAC2-580F-9B49-ADBE-D316AB5AA04A}"/>
              </a:ext>
            </a:extLst>
          </p:cNvPr>
          <p:cNvCxnSpPr>
            <a:cxnSpLocks/>
          </p:cNvCxnSpPr>
          <p:nvPr/>
        </p:nvCxnSpPr>
        <p:spPr>
          <a:xfrm>
            <a:off x="5176952" y="4322645"/>
            <a:ext cx="0" cy="990885"/>
          </a:xfrm>
          <a:prstGeom prst="straightConnector1">
            <a:avLst/>
          </a:prstGeom>
          <a:ln w="38100">
            <a:solidFill>
              <a:srgbClr val="FE721F"/>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ACA3386-F7AF-F24C-8640-5B6C7F0E7D48}"/>
              </a:ext>
            </a:extLst>
          </p:cNvPr>
          <p:cNvSpPr txBox="1"/>
          <p:nvPr/>
        </p:nvSpPr>
        <p:spPr>
          <a:xfrm>
            <a:off x="6067445" y="4846185"/>
            <a:ext cx="1833658" cy="461665"/>
          </a:xfrm>
          <a:prstGeom prst="rect">
            <a:avLst/>
          </a:prstGeom>
          <a:noFill/>
        </p:spPr>
        <p:txBody>
          <a:bodyPr wrap="square" rtlCol="0">
            <a:spAutoFit/>
          </a:bodyPr>
          <a:lstStyle/>
          <a:p>
            <a:pPr algn="ctr"/>
            <a:r>
              <a:rPr lang="en-US" sz="2400" b="1" dirty="0">
                <a:latin typeface="Minion Pro" panose="02040503050201020203" pitchFamily="18" charset="0"/>
                <a:cs typeface="Calibri" panose="020F0502020204030204" pitchFamily="34" charset="0"/>
              </a:rPr>
              <a:t>Reasoning</a:t>
            </a:r>
          </a:p>
        </p:txBody>
      </p:sp>
      <p:cxnSp>
        <p:nvCxnSpPr>
          <p:cNvPr id="55" name="Straight Arrow Connector 54">
            <a:extLst>
              <a:ext uri="{FF2B5EF4-FFF2-40B4-BE49-F238E27FC236}">
                <a16:creationId xmlns:a16="http://schemas.microsoft.com/office/drawing/2014/main" id="{DE431B33-E269-0A4D-92F5-13B048DC2E94}"/>
              </a:ext>
            </a:extLst>
          </p:cNvPr>
          <p:cNvCxnSpPr>
            <a:cxnSpLocks/>
          </p:cNvCxnSpPr>
          <p:nvPr/>
        </p:nvCxnSpPr>
        <p:spPr>
          <a:xfrm>
            <a:off x="6942252" y="4322645"/>
            <a:ext cx="0" cy="495442"/>
          </a:xfrm>
          <a:prstGeom prst="straightConnector1">
            <a:avLst/>
          </a:prstGeom>
          <a:ln w="38100">
            <a:solidFill>
              <a:srgbClr val="FE721F"/>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DBA0FC40-A391-AE41-B1CE-17DC41B29704}"/>
              </a:ext>
            </a:extLst>
          </p:cNvPr>
          <p:cNvSpPr txBox="1"/>
          <p:nvPr/>
        </p:nvSpPr>
        <p:spPr>
          <a:xfrm>
            <a:off x="7883545" y="5521805"/>
            <a:ext cx="1833658" cy="461665"/>
          </a:xfrm>
          <a:prstGeom prst="rect">
            <a:avLst/>
          </a:prstGeom>
          <a:noFill/>
        </p:spPr>
        <p:txBody>
          <a:bodyPr wrap="square" rtlCol="0">
            <a:spAutoFit/>
          </a:bodyPr>
          <a:lstStyle/>
          <a:p>
            <a:pPr algn="ctr"/>
            <a:r>
              <a:rPr lang="en-US" sz="2400" b="1" dirty="0">
                <a:latin typeface="Minion Pro" panose="02040503050201020203" pitchFamily="18" charset="0"/>
                <a:cs typeface="Calibri" panose="020F0502020204030204" pitchFamily="34" charset="0"/>
              </a:rPr>
              <a:t>Memory</a:t>
            </a:r>
          </a:p>
        </p:txBody>
      </p:sp>
      <p:cxnSp>
        <p:nvCxnSpPr>
          <p:cNvPr id="59" name="Straight Arrow Connector 58">
            <a:extLst>
              <a:ext uri="{FF2B5EF4-FFF2-40B4-BE49-F238E27FC236}">
                <a16:creationId xmlns:a16="http://schemas.microsoft.com/office/drawing/2014/main" id="{E7685888-13D7-4A49-9A02-F0DC6492278B}"/>
              </a:ext>
            </a:extLst>
          </p:cNvPr>
          <p:cNvCxnSpPr>
            <a:cxnSpLocks/>
          </p:cNvCxnSpPr>
          <p:nvPr/>
        </p:nvCxnSpPr>
        <p:spPr>
          <a:xfrm>
            <a:off x="8758352" y="4322645"/>
            <a:ext cx="0" cy="1199160"/>
          </a:xfrm>
          <a:prstGeom prst="straightConnector1">
            <a:avLst/>
          </a:prstGeom>
          <a:ln w="38100">
            <a:solidFill>
              <a:srgbClr val="FE721F"/>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F6A970AC-8365-804B-8898-CA445CB1D4FD}"/>
              </a:ext>
            </a:extLst>
          </p:cNvPr>
          <p:cNvSpPr txBox="1"/>
          <p:nvPr/>
        </p:nvSpPr>
        <p:spPr>
          <a:xfrm>
            <a:off x="9600374" y="5128133"/>
            <a:ext cx="1833658" cy="1200329"/>
          </a:xfrm>
          <a:prstGeom prst="rect">
            <a:avLst/>
          </a:prstGeom>
          <a:noFill/>
        </p:spPr>
        <p:txBody>
          <a:bodyPr wrap="square" rtlCol="0">
            <a:spAutoFit/>
          </a:bodyPr>
          <a:lstStyle/>
          <a:p>
            <a:pPr algn="ctr"/>
            <a:r>
              <a:rPr lang="en-US" sz="2400" b="1" dirty="0">
                <a:latin typeface="Minion Pro" panose="02040503050201020203" pitchFamily="18" charset="0"/>
                <a:cs typeface="Calibri" panose="020F0502020204030204" pitchFamily="34" charset="0"/>
              </a:rPr>
              <a:t>Sensory Processing Disorders</a:t>
            </a:r>
          </a:p>
        </p:txBody>
      </p:sp>
      <p:cxnSp>
        <p:nvCxnSpPr>
          <p:cNvPr id="61" name="Straight Arrow Connector 60">
            <a:extLst>
              <a:ext uri="{FF2B5EF4-FFF2-40B4-BE49-F238E27FC236}">
                <a16:creationId xmlns:a16="http://schemas.microsoft.com/office/drawing/2014/main" id="{863D65DC-7BDD-0140-9DBD-4B028B01DC8C}"/>
              </a:ext>
            </a:extLst>
          </p:cNvPr>
          <p:cNvCxnSpPr>
            <a:cxnSpLocks/>
          </p:cNvCxnSpPr>
          <p:nvPr/>
        </p:nvCxnSpPr>
        <p:spPr>
          <a:xfrm>
            <a:off x="10637952" y="4322645"/>
            <a:ext cx="416" cy="754372"/>
          </a:xfrm>
          <a:prstGeom prst="straightConnector1">
            <a:avLst/>
          </a:prstGeom>
          <a:ln w="38100">
            <a:solidFill>
              <a:srgbClr val="FE721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1298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842A25-F7D5-9F48-9AAF-73BA2D2CA9D1}"/>
              </a:ext>
            </a:extLst>
          </p:cNvPr>
          <p:cNvSpPr/>
          <p:nvPr/>
        </p:nvSpPr>
        <p:spPr>
          <a:xfrm>
            <a:off x="3363311" y="-1"/>
            <a:ext cx="8828690" cy="6042991"/>
          </a:xfrm>
          <a:prstGeom prst="rect">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30ECBC0-43B6-0B43-BE2C-56121BC460B5}"/>
              </a:ext>
            </a:extLst>
          </p:cNvPr>
          <p:cNvSpPr/>
          <p:nvPr/>
        </p:nvSpPr>
        <p:spPr>
          <a:xfrm>
            <a:off x="0" y="4246179"/>
            <a:ext cx="4004076" cy="2611821"/>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B58CB9A-EFC4-1948-9534-D7136C4B6810}"/>
              </a:ext>
            </a:extLst>
          </p:cNvPr>
          <p:cNvSpPr txBox="1"/>
          <p:nvPr/>
        </p:nvSpPr>
        <p:spPr>
          <a:xfrm>
            <a:off x="5654490" y="1841839"/>
            <a:ext cx="2670837" cy="769441"/>
          </a:xfrm>
          <a:prstGeom prst="rect">
            <a:avLst/>
          </a:prstGeom>
          <a:noFill/>
        </p:spPr>
        <p:txBody>
          <a:bodyPr wrap="square" rtlCol="0">
            <a:spAutoFit/>
          </a:bodyPr>
          <a:lstStyle/>
          <a:p>
            <a:r>
              <a:rPr lang="en-CA" sz="2200" dirty="0"/>
              <a:t>Stable and nurturing home environment</a:t>
            </a:r>
          </a:p>
        </p:txBody>
      </p:sp>
      <p:sp>
        <p:nvSpPr>
          <p:cNvPr id="35" name="TextBox 34">
            <a:extLst>
              <a:ext uri="{FF2B5EF4-FFF2-40B4-BE49-F238E27FC236}">
                <a16:creationId xmlns:a16="http://schemas.microsoft.com/office/drawing/2014/main" id="{6F43312F-1317-9444-A0B0-43EE1D47FCDC}"/>
              </a:ext>
            </a:extLst>
          </p:cNvPr>
          <p:cNvSpPr txBox="1"/>
          <p:nvPr/>
        </p:nvSpPr>
        <p:spPr>
          <a:xfrm>
            <a:off x="399642" y="4604230"/>
            <a:ext cx="4167949" cy="1754326"/>
          </a:xfrm>
          <a:prstGeom prst="rect">
            <a:avLst/>
          </a:prstGeom>
          <a:noFill/>
        </p:spPr>
        <p:txBody>
          <a:bodyPr wrap="square" rtlCol="0">
            <a:normAutofit/>
          </a:bodyPr>
          <a:lstStyle>
            <a:defPPr>
              <a:defRPr lang="en-US"/>
            </a:defPPr>
            <a:lvl1pPr>
              <a:defRPr sz="4000" b="1">
                <a:latin typeface="PLAYFAIR DISPLAY BOLD ROMAN" pitchFamily="2" charset="77"/>
                <a:cs typeface="Poppins ExtraBold" pitchFamily="2" charset="77"/>
              </a:defRPr>
            </a:lvl1pPr>
          </a:lstStyle>
          <a:p>
            <a:r>
              <a:rPr lang="en-US" sz="5400" dirty="0">
                <a:solidFill>
                  <a:schemeClr val="bg1"/>
                </a:solidFill>
                <a:latin typeface="Minion Pro" panose="02040503050201020203" pitchFamily="18" charset="0"/>
              </a:rPr>
              <a:t>Protective Factors</a:t>
            </a:r>
          </a:p>
        </p:txBody>
      </p:sp>
      <p:sp>
        <p:nvSpPr>
          <p:cNvPr id="36" name="TextBox 35">
            <a:extLst>
              <a:ext uri="{FF2B5EF4-FFF2-40B4-BE49-F238E27FC236}">
                <a16:creationId xmlns:a16="http://schemas.microsoft.com/office/drawing/2014/main" id="{441120E5-5A25-7443-BF6E-1922DDCAB915}"/>
              </a:ext>
            </a:extLst>
          </p:cNvPr>
          <p:cNvSpPr txBox="1"/>
          <p:nvPr/>
        </p:nvSpPr>
        <p:spPr>
          <a:xfrm>
            <a:off x="4567591" y="544755"/>
            <a:ext cx="7001557" cy="830997"/>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2400" dirty="0">
                <a:solidFill>
                  <a:srgbClr val="364DA1"/>
                </a:solidFill>
                <a:latin typeface="Minion Pro" panose="02040503050201020203" pitchFamily="18" charset="0"/>
              </a:rPr>
              <a:t>Several factors can protect individuals with FASD and result in more positive outcomes:</a:t>
            </a:r>
          </a:p>
        </p:txBody>
      </p:sp>
      <p:sp>
        <p:nvSpPr>
          <p:cNvPr id="37" name="TextBox 36">
            <a:extLst>
              <a:ext uri="{FF2B5EF4-FFF2-40B4-BE49-F238E27FC236}">
                <a16:creationId xmlns:a16="http://schemas.microsoft.com/office/drawing/2014/main" id="{BA77EB47-FCB3-DC47-B641-198C30D5886F}"/>
              </a:ext>
            </a:extLst>
          </p:cNvPr>
          <p:cNvSpPr txBox="1"/>
          <p:nvPr/>
        </p:nvSpPr>
        <p:spPr>
          <a:xfrm>
            <a:off x="9613931" y="1841839"/>
            <a:ext cx="1675065" cy="769441"/>
          </a:xfrm>
          <a:prstGeom prst="rect">
            <a:avLst/>
          </a:prstGeom>
          <a:noFill/>
        </p:spPr>
        <p:txBody>
          <a:bodyPr wrap="square" rtlCol="0">
            <a:spAutoFit/>
          </a:bodyPr>
          <a:lstStyle/>
          <a:p>
            <a:r>
              <a:rPr lang="en-CA" sz="2200" dirty="0"/>
              <a:t>Basic needs met</a:t>
            </a:r>
          </a:p>
        </p:txBody>
      </p:sp>
      <p:sp>
        <p:nvSpPr>
          <p:cNvPr id="39" name="TextBox 38">
            <a:extLst>
              <a:ext uri="{FF2B5EF4-FFF2-40B4-BE49-F238E27FC236}">
                <a16:creationId xmlns:a16="http://schemas.microsoft.com/office/drawing/2014/main" id="{C8813BCB-AD4F-C841-8F06-6A404DD748B7}"/>
              </a:ext>
            </a:extLst>
          </p:cNvPr>
          <p:cNvSpPr txBox="1"/>
          <p:nvPr/>
        </p:nvSpPr>
        <p:spPr>
          <a:xfrm>
            <a:off x="5654490" y="3362276"/>
            <a:ext cx="2670837" cy="769441"/>
          </a:xfrm>
          <a:prstGeom prst="rect">
            <a:avLst/>
          </a:prstGeom>
          <a:noFill/>
        </p:spPr>
        <p:txBody>
          <a:bodyPr wrap="square" rtlCol="0">
            <a:spAutoFit/>
          </a:bodyPr>
          <a:lstStyle/>
          <a:p>
            <a:r>
              <a:rPr lang="en-CA" sz="2200" dirty="0"/>
              <a:t>No experience with violence or trauma</a:t>
            </a:r>
          </a:p>
        </p:txBody>
      </p:sp>
      <p:sp>
        <p:nvSpPr>
          <p:cNvPr id="41" name="TextBox 40">
            <a:extLst>
              <a:ext uri="{FF2B5EF4-FFF2-40B4-BE49-F238E27FC236}">
                <a16:creationId xmlns:a16="http://schemas.microsoft.com/office/drawing/2014/main" id="{A0DF25E3-05AA-6145-9831-B7428A2A42F6}"/>
              </a:ext>
            </a:extLst>
          </p:cNvPr>
          <p:cNvSpPr txBox="1"/>
          <p:nvPr/>
        </p:nvSpPr>
        <p:spPr>
          <a:xfrm>
            <a:off x="9521164" y="3072596"/>
            <a:ext cx="2350882" cy="1107996"/>
          </a:xfrm>
          <a:prstGeom prst="rect">
            <a:avLst/>
          </a:prstGeom>
          <a:noFill/>
        </p:spPr>
        <p:txBody>
          <a:bodyPr wrap="square" rtlCol="0">
            <a:spAutoFit/>
          </a:bodyPr>
          <a:lstStyle/>
          <a:p>
            <a:r>
              <a:rPr lang="en-CA" sz="2200" dirty="0"/>
              <a:t>Early and effective supports and services</a:t>
            </a:r>
          </a:p>
        </p:txBody>
      </p:sp>
      <p:sp>
        <p:nvSpPr>
          <p:cNvPr id="43" name="TextBox 42">
            <a:extLst>
              <a:ext uri="{FF2B5EF4-FFF2-40B4-BE49-F238E27FC236}">
                <a16:creationId xmlns:a16="http://schemas.microsoft.com/office/drawing/2014/main" id="{4D29D1AF-6A75-2644-974D-F63F93D3868B}"/>
              </a:ext>
            </a:extLst>
          </p:cNvPr>
          <p:cNvSpPr txBox="1"/>
          <p:nvPr/>
        </p:nvSpPr>
        <p:spPr>
          <a:xfrm>
            <a:off x="5654490" y="4944363"/>
            <a:ext cx="2670837" cy="769441"/>
          </a:xfrm>
          <a:prstGeom prst="rect">
            <a:avLst/>
          </a:prstGeom>
          <a:noFill/>
        </p:spPr>
        <p:txBody>
          <a:bodyPr wrap="square" rtlCol="0">
            <a:spAutoFit/>
          </a:bodyPr>
          <a:lstStyle/>
          <a:p>
            <a:r>
              <a:rPr lang="en-CA" sz="2200" dirty="0"/>
              <a:t>Developmental disabilities services</a:t>
            </a:r>
          </a:p>
        </p:txBody>
      </p:sp>
      <p:sp>
        <p:nvSpPr>
          <p:cNvPr id="45" name="TextBox 44">
            <a:extLst>
              <a:ext uri="{FF2B5EF4-FFF2-40B4-BE49-F238E27FC236}">
                <a16:creationId xmlns:a16="http://schemas.microsoft.com/office/drawing/2014/main" id="{C8BADB06-D8B4-864A-B1DF-193117B7A7D1}"/>
              </a:ext>
            </a:extLst>
          </p:cNvPr>
          <p:cNvSpPr txBox="1"/>
          <p:nvPr/>
        </p:nvSpPr>
        <p:spPr>
          <a:xfrm>
            <a:off x="9613922" y="4864949"/>
            <a:ext cx="2258123" cy="1107996"/>
          </a:xfrm>
          <a:prstGeom prst="rect">
            <a:avLst/>
          </a:prstGeom>
          <a:noFill/>
        </p:spPr>
        <p:txBody>
          <a:bodyPr wrap="square" rtlCol="0">
            <a:spAutoFit/>
          </a:bodyPr>
          <a:lstStyle/>
          <a:p>
            <a:r>
              <a:rPr lang="en-CA" sz="2200" dirty="0"/>
              <a:t>Diagnosed  and flagged before the age of 6</a:t>
            </a:r>
          </a:p>
        </p:txBody>
      </p:sp>
      <p:pic>
        <p:nvPicPr>
          <p:cNvPr id="6" name="Picture 5" descr="Icon&#10;&#10;Description automatically generated">
            <a:extLst>
              <a:ext uri="{FF2B5EF4-FFF2-40B4-BE49-F238E27FC236}">
                <a16:creationId xmlns:a16="http://schemas.microsoft.com/office/drawing/2014/main" id="{6423F1BA-7B19-3745-A55B-96968979FE14}"/>
              </a:ext>
            </a:extLst>
          </p:cNvPr>
          <p:cNvPicPr>
            <a:picLocks noChangeAspect="1"/>
          </p:cNvPicPr>
          <p:nvPr/>
        </p:nvPicPr>
        <p:blipFill>
          <a:blip r:embed="rId3"/>
          <a:stretch>
            <a:fillRect/>
          </a:stretch>
        </p:blipFill>
        <p:spPr>
          <a:xfrm>
            <a:off x="4443065" y="1626012"/>
            <a:ext cx="1355763" cy="1355763"/>
          </a:xfrm>
          <a:prstGeom prst="rect">
            <a:avLst/>
          </a:prstGeom>
        </p:spPr>
      </p:pic>
      <p:pic>
        <p:nvPicPr>
          <p:cNvPr id="10" name="Picture 9" descr="Logo, icon&#10;&#10;Description automatically generated">
            <a:extLst>
              <a:ext uri="{FF2B5EF4-FFF2-40B4-BE49-F238E27FC236}">
                <a16:creationId xmlns:a16="http://schemas.microsoft.com/office/drawing/2014/main" id="{D1C68748-FA49-8C4C-9DEF-3E5D22479ABF}"/>
              </a:ext>
            </a:extLst>
          </p:cNvPr>
          <p:cNvPicPr>
            <a:picLocks noChangeAspect="1"/>
          </p:cNvPicPr>
          <p:nvPr/>
        </p:nvPicPr>
        <p:blipFill>
          <a:blip r:embed="rId4"/>
          <a:stretch>
            <a:fillRect/>
          </a:stretch>
        </p:blipFill>
        <p:spPr>
          <a:xfrm>
            <a:off x="8258158" y="1554212"/>
            <a:ext cx="1355764" cy="1355764"/>
          </a:xfrm>
          <a:prstGeom prst="rect">
            <a:avLst/>
          </a:prstGeom>
        </p:spPr>
      </p:pic>
      <p:pic>
        <p:nvPicPr>
          <p:cNvPr id="13" name="Picture 12" descr="Icon&#10;&#10;Description automatically generated">
            <a:extLst>
              <a:ext uri="{FF2B5EF4-FFF2-40B4-BE49-F238E27FC236}">
                <a16:creationId xmlns:a16="http://schemas.microsoft.com/office/drawing/2014/main" id="{99C22DA5-A6B1-9448-8323-02B7C192EFBE}"/>
              </a:ext>
            </a:extLst>
          </p:cNvPr>
          <p:cNvPicPr>
            <a:picLocks noChangeAspect="1"/>
          </p:cNvPicPr>
          <p:nvPr/>
        </p:nvPicPr>
        <p:blipFill>
          <a:blip r:embed="rId5"/>
          <a:stretch>
            <a:fillRect/>
          </a:stretch>
        </p:blipFill>
        <p:spPr>
          <a:xfrm>
            <a:off x="4073694" y="2799049"/>
            <a:ext cx="1764671" cy="1764671"/>
          </a:xfrm>
          <a:prstGeom prst="rect">
            <a:avLst/>
          </a:prstGeom>
        </p:spPr>
      </p:pic>
      <p:pic>
        <p:nvPicPr>
          <p:cNvPr id="16" name="Picture 15" descr="Icon&#10;&#10;Description automatically generated">
            <a:extLst>
              <a:ext uri="{FF2B5EF4-FFF2-40B4-BE49-F238E27FC236}">
                <a16:creationId xmlns:a16="http://schemas.microsoft.com/office/drawing/2014/main" id="{82C014FB-2CB2-B840-B658-860CA8FAB2D3}"/>
              </a:ext>
            </a:extLst>
          </p:cNvPr>
          <p:cNvPicPr>
            <a:picLocks noChangeAspect="1"/>
          </p:cNvPicPr>
          <p:nvPr/>
        </p:nvPicPr>
        <p:blipFill>
          <a:blip r:embed="rId6"/>
          <a:stretch>
            <a:fillRect/>
          </a:stretch>
        </p:blipFill>
        <p:spPr>
          <a:xfrm>
            <a:off x="7878916" y="2489983"/>
            <a:ext cx="2114247" cy="2114247"/>
          </a:xfrm>
          <a:prstGeom prst="rect">
            <a:avLst/>
          </a:prstGeom>
        </p:spPr>
      </p:pic>
      <p:pic>
        <p:nvPicPr>
          <p:cNvPr id="18" name="Picture 17" descr="Graphical user interface&#10;&#10;Description automatically generated with medium confidence">
            <a:extLst>
              <a:ext uri="{FF2B5EF4-FFF2-40B4-BE49-F238E27FC236}">
                <a16:creationId xmlns:a16="http://schemas.microsoft.com/office/drawing/2014/main" id="{FE69650B-6E61-0340-BC4B-01F93CD816B0}"/>
              </a:ext>
            </a:extLst>
          </p:cNvPr>
          <p:cNvPicPr>
            <a:picLocks noChangeAspect="1"/>
          </p:cNvPicPr>
          <p:nvPr/>
        </p:nvPicPr>
        <p:blipFill>
          <a:blip r:embed="rId7"/>
          <a:stretch>
            <a:fillRect/>
          </a:stretch>
        </p:blipFill>
        <p:spPr>
          <a:xfrm>
            <a:off x="4039701" y="4543601"/>
            <a:ext cx="1586998" cy="1586998"/>
          </a:xfrm>
          <a:prstGeom prst="rect">
            <a:avLst/>
          </a:prstGeom>
        </p:spPr>
      </p:pic>
      <p:pic>
        <p:nvPicPr>
          <p:cNvPr id="20" name="Picture 19" descr="A picture containing text, vector graphics&#10;&#10;Description automatically generated">
            <a:extLst>
              <a:ext uri="{FF2B5EF4-FFF2-40B4-BE49-F238E27FC236}">
                <a16:creationId xmlns:a16="http://schemas.microsoft.com/office/drawing/2014/main" id="{BAF200C0-3C4C-5245-9ED7-A9B6DAD5C37D}"/>
              </a:ext>
            </a:extLst>
          </p:cNvPr>
          <p:cNvPicPr>
            <a:picLocks noChangeAspect="1"/>
          </p:cNvPicPr>
          <p:nvPr/>
        </p:nvPicPr>
        <p:blipFill>
          <a:blip r:embed="rId8"/>
          <a:stretch>
            <a:fillRect/>
          </a:stretch>
        </p:blipFill>
        <p:spPr>
          <a:xfrm>
            <a:off x="8292802" y="4534847"/>
            <a:ext cx="1416989" cy="1416989"/>
          </a:xfrm>
          <a:prstGeom prst="rect">
            <a:avLst/>
          </a:prstGeom>
        </p:spPr>
      </p:pic>
    </p:spTree>
    <p:extLst>
      <p:ext uri="{BB962C8B-B14F-4D97-AF65-F5344CB8AC3E}">
        <p14:creationId xmlns:p14="http://schemas.microsoft.com/office/powerpoint/2010/main" val="393096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DB5479-59FD-FE43-823A-63BE19264F6C}"/>
              </a:ext>
            </a:extLst>
          </p:cNvPr>
          <p:cNvSpPr txBox="1"/>
          <p:nvPr/>
        </p:nvSpPr>
        <p:spPr>
          <a:xfrm>
            <a:off x="1261729" y="1141140"/>
            <a:ext cx="4286847" cy="2585323"/>
          </a:xfrm>
          <a:prstGeom prst="rect">
            <a:avLst/>
          </a:prstGeom>
          <a:noFill/>
        </p:spPr>
        <p:txBody>
          <a:bodyPr wrap="square" rtlCol="0">
            <a:norm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Building Inclusive Schools</a:t>
            </a:r>
          </a:p>
        </p:txBody>
      </p:sp>
      <p:sp>
        <p:nvSpPr>
          <p:cNvPr id="5" name="TextBox 4">
            <a:extLst>
              <a:ext uri="{FF2B5EF4-FFF2-40B4-BE49-F238E27FC236}">
                <a16:creationId xmlns:a16="http://schemas.microsoft.com/office/drawing/2014/main" id="{6D1CB271-5602-C446-B977-D57C442CF605}"/>
              </a:ext>
            </a:extLst>
          </p:cNvPr>
          <p:cNvSpPr txBox="1"/>
          <p:nvPr/>
        </p:nvSpPr>
        <p:spPr>
          <a:xfrm>
            <a:off x="1261729" y="3838623"/>
            <a:ext cx="1011367" cy="400110"/>
          </a:xfrm>
          <a:prstGeom prst="rect">
            <a:avLst/>
          </a:prstGeom>
          <a:noFill/>
        </p:spPr>
        <p:txBody>
          <a:bodyPr wrap="none" rtlCol="0">
            <a:spAutoFit/>
          </a:bodyPr>
          <a:lstStyle/>
          <a:p>
            <a:r>
              <a:rPr lang="en-US" sz="2000" b="1" dirty="0">
                <a:solidFill>
                  <a:schemeClr val="tx1">
                    <a:lumMod val="65000"/>
                    <a:lumOff val="35000"/>
                  </a:schemeClr>
                </a:solidFill>
                <a:latin typeface="Calibri" panose="020F0502020204030204" pitchFamily="34" charset="0"/>
                <a:cs typeface="Calibri" panose="020F0502020204030204" pitchFamily="34" charset="0"/>
              </a:rPr>
              <a:t>TOPICS:</a:t>
            </a:r>
          </a:p>
        </p:txBody>
      </p:sp>
      <p:sp>
        <p:nvSpPr>
          <p:cNvPr id="6" name="Rectangle 5">
            <a:extLst>
              <a:ext uri="{FF2B5EF4-FFF2-40B4-BE49-F238E27FC236}">
                <a16:creationId xmlns:a16="http://schemas.microsoft.com/office/drawing/2014/main" id="{09B7CDA2-DE19-4B41-890D-5BFDD9F144E9}"/>
              </a:ext>
            </a:extLst>
          </p:cNvPr>
          <p:cNvSpPr/>
          <p:nvPr/>
        </p:nvSpPr>
        <p:spPr>
          <a:xfrm>
            <a:off x="11685814" y="0"/>
            <a:ext cx="506186" cy="6858000"/>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14EC685-55BC-9D4D-BB4F-6DE94395B6F7}"/>
              </a:ext>
            </a:extLst>
          </p:cNvPr>
          <p:cNvCxnSpPr>
            <a:cxnSpLocks/>
            <a:stCxn id="6" idx="0"/>
          </p:cNvCxnSpPr>
          <p:nvPr/>
        </p:nvCxnSpPr>
        <p:spPr>
          <a:xfrm flipH="1">
            <a:off x="11930743" y="0"/>
            <a:ext cx="8164" cy="16246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DD544C0-C2C0-2F4F-BAAA-CA8A96EE3F9D}"/>
              </a:ext>
            </a:extLst>
          </p:cNvPr>
          <p:cNvSpPr txBox="1"/>
          <p:nvPr/>
        </p:nvSpPr>
        <p:spPr>
          <a:xfrm>
            <a:off x="11807300" y="6400800"/>
            <a:ext cx="263214" cy="276999"/>
          </a:xfrm>
          <a:prstGeom prst="rect">
            <a:avLst/>
          </a:prstGeom>
          <a:noFill/>
        </p:spPr>
        <p:txBody>
          <a:bodyPr wrap="none" rtlCol="0">
            <a:spAutoFit/>
          </a:bodyPr>
          <a:lstStyle/>
          <a:p>
            <a:fld id="{C1770661-BCC3-F64C-A213-608EE2F62051}" type="slidenum">
              <a:rPr lang="en-US" sz="1200">
                <a:solidFill>
                  <a:schemeClr val="bg1"/>
                </a:solidFill>
              </a:rPr>
              <a:t>19</a:t>
            </a:fld>
            <a:endParaRPr lang="en-US" sz="1200">
              <a:solidFill>
                <a:schemeClr val="bg1"/>
              </a:solidFill>
            </a:endParaRPr>
          </a:p>
        </p:txBody>
      </p:sp>
      <p:sp>
        <p:nvSpPr>
          <p:cNvPr id="9" name="Rounded Rectangle 8">
            <a:extLst>
              <a:ext uri="{FF2B5EF4-FFF2-40B4-BE49-F238E27FC236}">
                <a16:creationId xmlns:a16="http://schemas.microsoft.com/office/drawing/2014/main" id="{7843B326-333B-6848-92DB-704A49C4FC7A}"/>
              </a:ext>
            </a:extLst>
          </p:cNvPr>
          <p:cNvSpPr/>
          <p:nvPr/>
        </p:nvSpPr>
        <p:spPr>
          <a:xfrm>
            <a:off x="5548577" y="796018"/>
            <a:ext cx="5189764" cy="60619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7C57BA4-A071-5C40-BFEC-2B053E82E735}"/>
              </a:ext>
            </a:extLst>
          </p:cNvPr>
          <p:cNvSpPr txBox="1"/>
          <p:nvPr/>
        </p:nvSpPr>
        <p:spPr>
          <a:xfrm>
            <a:off x="1261729" y="4492684"/>
            <a:ext cx="3868411" cy="2126864"/>
          </a:xfrm>
          <a:prstGeom prst="rect">
            <a:avLst/>
          </a:prstGeom>
          <a:noFill/>
        </p:spPr>
        <p:txBody>
          <a:bodyPr wrap="square" rtlCol="0">
            <a:spAutoFit/>
          </a:bodyPr>
          <a:lstStyle/>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Education Act</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Principles of Inclusion</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FASD-Informed Schools</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Building Towards Inclusivity</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Teams of Support</a:t>
            </a:r>
          </a:p>
        </p:txBody>
      </p:sp>
      <p:sp>
        <p:nvSpPr>
          <p:cNvPr id="11" name="Rounded Rectangle 10">
            <a:extLst>
              <a:ext uri="{FF2B5EF4-FFF2-40B4-BE49-F238E27FC236}">
                <a16:creationId xmlns:a16="http://schemas.microsoft.com/office/drawing/2014/main" id="{22C9DEC8-DB86-D74C-A14A-E918BE302A5F}"/>
              </a:ext>
            </a:extLst>
          </p:cNvPr>
          <p:cNvSpPr/>
          <p:nvPr/>
        </p:nvSpPr>
        <p:spPr>
          <a:xfrm rot="16200000">
            <a:off x="2014193" y="3625129"/>
            <a:ext cx="45719" cy="1272926"/>
          </a:xfrm>
          <a:prstGeom prst="roundRect">
            <a:avLst>
              <a:gd name="adj" fmla="val 50000"/>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74E77790-36F7-5F4F-9B71-AF8609018ED1}"/>
              </a:ext>
            </a:extLst>
          </p:cNvPr>
          <p:cNvSpPr/>
          <p:nvPr/>
        </p:nvSpPr>
        <p:spPr>
          <a:xfrm rot="4500000">
            <a:off x="503421" y="2578649"/>
            <a:ext cx="208353" cy="179615"/>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1A1789FD-223C-3D4E-A508-9CE1A89EC61F}"/>
              </a:ext>
            </a:extLst>
          </p:cNvPr>
          <p:cNvSpPr/>
          <p:nvPr/>
        </p:nvSpPr>
        <p:spPr>
          <a:xfrm rot="2700000">
            <a:off x="3717308" y="44866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4FDB7DA2-74DC-AE4C-A745-F361D0CBF6FA}"/>
              </a:ext>
            </a:extLst>
          </p:cNvPr>
          <p:cNvSpPr/>
          <p:nvPr/>
        </p:nvSpPr>
        <p:spPr>
          <a:xfrm rot="1813063">
            <a:off x="902531" y="4299386"/>
            <a:ext cx="135254" cy="116599"/>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9847"/>
              </a:solidFill>
            </a:endParaRPr>
          </a:p>
        </p:txBody>
      </p:sp>
      <p:sp>
        <p:nvSpPr>
          <p:cNvPr id="15" name="Triangle 14">
            <a:extLst>
              <a:ext uri="{FF2B5EF4-FFF2-40B4-BE49-F238E27FC236}">
                <a16:creationId xmlns:a16="http://schemas.microsoft.com/office/drawing/2014/main" id="{573EAD77-F51E-5846-9FE6-C55ECBF4FB84}"/>
              </a:ext>
            </a:extLst>
          </p:cNvPr>
          <p:cNvSpPr/>
          <p:nvPr/>
        </p:nvSpPr>
        <p:spPr>
          <a:xfrm rot="18092652">
            <a:off x="5383112" y="455523"/>
            <a:ext cx="146568" cy="126352"/>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09EB451A-C1A1-3B49-9560-85A40585E49A}"/>
              </a:ext>
            </a:extLst>
          </p:cNvPr>
          <p:cNvSpPr/>
          <p:nvPr/>
        </p:nvSpPr>
        <p:spPr>
          <a:xfrm rot="18092652">
            <a:off x="11046612" y="2447836"/>
            <a:ext cx="146568" cy="12635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F039B68D-F53A-CD4F-B4CB-E2770258325A}"/>
              </a:ext>
            </a:extLst>
          </p:cNvPr>
          <p:cNvSpPr/>
          <p:nvPr/>
        </p:nvSpPr>
        <p:spPr>
          <a:xfrm>
            <a:off x="-172230" y="250613"/>
            <a:ext cx="2109216" cy="561733"/>
          </a:xfrm>
          <a:prstGeom prst="roundRect">
            <a:avLst>
              <a:gd name="adj" fmla="val 17281"/>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SECTION 2</a:t>
            </a:r>
          </a:p>
        </p:txBody>
      </p:sp>
      <p:pic>
        <p:nvPicPr>
          <p:cNvPr id="20" name="Picture Placeholder 19" descr="A picture containing room&#10;&#10;Description automatically generated">
            <a:extLst>
              <a:ext uri="{FF2B5EF4-FFF2-40B4-BE49-F238E27FC236}">
                <a16:creationId xmlns:a16="http://schemas.microsoft.com/office/drawing/2014/main" id="{15BD66E6-8EDD-7D4C-80CD-733D59AD944E}"/>
              </a:ext>
            </a:extLst>
          </p:cNvPr>
          <p:cNvPicPr>
            <a:picLocks noGrp="1" noChangeAspect="1"/>
          </p:cNvPicPr>
          <p:nvPr>
            <p:ph type="pic" sz="quarter" idx="14"/>
          </p:nvPr>
        </p:nvPicPr>
        <p:blipFill>
          <a:blip r:embed="rId3"/>
          <a:srcRect l="2413" r="2413"/>
          <a:stretch>
            <a:fillRect/>
          </a:stretch>
        </p:blipFill>
        <p:spPr>
          <a:xfrm>
            <a:off x="4751324" y="1028980"/>
            <a:ext cx="7118676" cy="5371820"/>
          </a:xfrm>
          <a:noFill/>
        </p:spPr>
      </p:pic>
    </p:spTree>
    <p:extLst>
      <p:ext uri="{BB962C8B-B14F-4D97-AF65-F5344CB8AC3E}">
        <p14:creationId xmlns:p14="http://schemas.microsoft.com/office/powerpoint/2010/main" val="936658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57A16A2E-7128-4D43-8BF4-5B7EAD7A62CA}"/>
              </a:ext>
            </a:extLst>
          </p:cNvPr>
          <p:cNvSpPr/>
          <p:nvPr/>
        </p:nvSpPr>
        <p:spPr>
          <a:xfrm>
            <a:off x="1698169" y="1495270"/>
            <a:ext cx="8894619" cy="384047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6AB8686-10B8-4B44-94A2-B79D965CE613}"/>
              </a:ext>
            </a:extLst>
          </p:cNvPr>
          <p:cNvSpPr txBox="1"/>
          <p:nvPr/>
        </p:nvSpPr>
        <p:spPr>
          <a:xfrm>
            <a:off x="1698169" y="2451484"/>
            <a:ext cx="8894619" cy="1754326"/>
          </a:xfrm>
          <a:prstGeom prst="rect">
            <a:avLst/>
          </a:prstGeom>
          <a:noFill/>
        </p:spPr>
        <p:txBody>
          <a:bodyPr wrap="square" rtlCol="0">
            <a:spAutoFit/>
          </a:bodyPr>
          <a:lstStyle/>
          <a:p>
            <a:pPr algn="ctr"/>
            <a:r>
              <a:rPr lang="en-US" sz="5400" b="1" dirty="0">
                <a:solidFill>
                  <a:srgbClr val="364DA1"/>
                </a:solidFill>
                <a:latin typeface="Minion Pro" panose="02040503050201020203" pitchFamily="18" charset="0"/>
                <a:cs typeface="Poppins ExtraBold" pitchFamily="2" charset="77"/>
              </a:rPr>
              <a:t>Land</a:t>
            </a:r>
          </a:p>
          <a:p>
            <a:pPr algn="ctr"/>
            <a:r>
              <a:rPr lang="en-US" sz="5400" b="1" dirty="0">
                <a:solidFill>
                  <a:srgbClr val="364DA1"/>
                </a:solidFill>
                <a:latin typeface="Minion Pro" panose="02040503050201020203" pitchFamily="18" charset="0"/>
                <a:cs typeface="Poppins ExtraBold" pitchFamily="2" charset="77"/>
              </a:rPr>
              <a:t>Acknowledgements</a:t>
            </a:r>
          </a:p>
        </p:txBody>
      </p:sp>
      <p:sp>
        <p:nvSpPr>
          <p:cNvPr id="2" name="Rectangle 1">
            <a:extLst>
              <a:ext uri="{FF2B5EF4-FFF2-40B4-BE49-F238E27FC236}">
                <a16:creationId xmlns:a16="http://schemas.microsoft.com/office/drawing/2014/main" id="{5436491B-F2BC-774B-8638-B7765CB13D23}"/>
              </a:ext>
            </a:extLst>
          </p:cNvPr>
          <p:cNvSpPr/>
          <p:nvPr/>
        </p:nvSpPr>
        <p:spPr>
          <a:xfrm>
            <a:off x="0" y="0"/>
            <a:ext cx="506186" cy="6858000"/>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106C571A-8A9C-5E42-AE67-A549D03926B6}"/>
              </a:ext>
            </a:extLst>
          </p:cNvPr>
          <p:cNvCxnSpPr>
            <a:stCxn id="2" idx="0"/>
          </p:cNvCxnSpPr>
          <p:nvPr/>
        </p:nvCxnSpPr>
        <p:spPr>
          <a:xfrm flipH="1">
            <a:off x="244929" y="0"/>
            <a:ext cx="8164" cy="16246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5DE499C-6F4E-FE46-99C0-B979C1B28742}"/>
              </a:ext>
            </a:extLst>
          </p:cNvPr>
          <p:cNvSpPr txBox="1"/>
          <p:nvPr/>
        </p:nvSpPr>
        <p:spPr>
          <a:xfrm>
            <a:off x="121486" y="6400800"/>
            <a:ext cx="263214" cy="276999"/>
          </a:xfrm>
          <a:prstGeom prst="rect">
            <a:avLst/>
          </a:prstGeom>
          <a:noFill/>
        </p:spPr>
        <p:txBody>
          <a:bodyPr wrap="none" rtlCol="0">
            <a:spAutoFit/>
          </a:bodyPr>
          <a:lstStyle/>
          <a:p>
            <a:fld id="{C1770661-BCC3-F64C-A213-608EE2F62051}" type="slidenum">
              <a:rPr lang="en-US" sz="1200">
                <a:solidFill>
                  <a:schemeClr val="bg1"/>
                </a:solidFill>
              </a:rPr>
              <a:t>2</a:t>
            </a:fld>
            <a:endParaRPr lang="en-US" sz="1200" dirty="0">
              <a:solidFill>
                <a:schemeClr val="bg1"/>
              </a:solidFill>
            </a:endParaRPr>
          </a:p>
        </p:txBody>
      </p:sp>
      <p:sp>
        <p:nvSpPr>
          <p:cNvPr id="19" name="Donut 18">
            <a:extLst>
              <a:ext uri="{FF2B5EF4-FFF2-40B4-BE49-F238E27FC236}">
                <a16:creationId xmlns:a16="http://schemas.microsoft.com/office/drawing/2014/main" id="{364F0363-DCA0-AC4B-B053-2AFD58954DFD}"/>
              </a:ext>
            </a:extLst>
          </p:cNvPr>
          <p:cNvSpPr/>
          <p:nvPr/>
        </p:nvSpPr>
        <p:spPr>
          <a:xfrm>
            <a:off x="10728457" y="5335742"/>
            <a:ext cx="2684113" cy="2684113"/>
          </a:xfrm>
          <a:prstGeom prst="donut">
            <a:avLst>
              <a:gd name="adj" fmla="val 18025"/>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5365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7EC7EB8-B18A-7E4A-8CE8-197B46051783}"/>
              </a:ext>
            </a:extLst>
          </p:cNvPr>
          <p:cNvSpPr/>
          <p:nvPr/>
        </p:nvSpPr>
        <p:spPr>
          <a:xfrm>
            <a:off x="2001770" y="6015204"/>
            <a:ext cx="580656" cy="842796"/>
          </a:xfrm>
          <a:prstGeom prst="roundRect">
            <a:avLst>
              <a:gd name="adj" fmla="val 0"/>
            </a:avLst>
          </a:prstGeom>
          <a:solidFill>
            <a:srgbClr val="FE7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9" descr="A red apple on top of books&#10;&#10;Description automatically generated with low confidence">
            <a:extLst>
              <a:ext uri="{FF2B5EF4-FFF2-40B4-BE49-F238E27FC236}">
                <a16:creationId xmlns:a16="http://schemas.microsoft.com/office/drawing/2014/main" id="{B3629A45-E80E-514C-9489-EB3EE3AD8C15}"/>
              </a:ext>
            </a:extLst>
          </p:cNvPr>
          <p:cNvPicPr>
            <a:picLocks noGrp="1" noChangeAspect="1"/>
          </p:cNvPicPr>
          <p:nvPr>
            <p:ph type="pic" sz="quarter" idx="14"/>
          </p:nvPr>
        </p:nvPicPr>
        <p:blipFill>
          <a:blip r:embed="rId3"/>
          <a:srcRect l="6856" r="6856"/>
          <a:stretch>
            <a:fillRect/>
          </a:stretch>
        </p:blipFill>
        <p:spPr>
          <a:xfrm>
            <a:off x="7486650" y="682625"/>
            <a:ext cx="4705350" cy="5453063"/>
          </a:xfrm>
        </p:spPr>
      </p:pic>
      <p:sp>
        <p:nvSpPr>
          <p:cNvPr id="3" name="TextBox 2">
            <a:extLst>
              <a:ext uri="{FF2B5EF4-FFF2-40B4-BE49-F238E27FC236}">
                <a16:creationId xmlns:a16="http://schemas.microsoft.com/office/drawing/2014/main" id="{C6B8B0CC-F173-2D4B-A20E-770CDE32D008}"/>
              </a:ext>
            </a:extLst>
          </p:cNvPr>
          <p:cNvSpPr txBox="1"/>
          <p:nvPr/>
        </p:nvSpPr>
        <p:spPr>
          <a:xfrm>
            <a:off x="1242178" y="449878"/>
            <a:ext cx="5436918" cy="923330"/>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Education Act</a:t>
            </a:r>
          </a:p>
        </p:txBody>
      </p:sp>
      <p:sp>
        <p:nvSpPr>
          <p:cNvPr id="4" name="Content Placeholder 2">
            <a:extLst>
              <a:ext uri="{FF2B5EF4-FFF2-40B4-BE49-F238E27FC236}">
                <a16:creationId xmlns:a16="http://schemas.microsoft.com/office/drawing/2014/main" id="{C5C5F10F-293C-164F-A73C-02C9BFFC3680}"/>
              </a:ext>
            </a:extLst>
          </p:cNvPr>
          <p:cNvSpPr txBox="1">
            <a:spLocks/>
          </p:cNvSpPr>
          <p:nvPr/>
        </p:nvSpPr>
        <p:spPr>
          <a:xfrm>
            <a:off x="1326582" y="1496371"/>
            <a:ext cx="5817796" cy="324474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400" dirty="0">
                <a:solidFill>
                  <a:schemeClr val="tx1">
                    <a:lumMod val="65000"/>
                    <a:lumOff val="35000"/>
                  </a:schemeClr>
                </a:solidFill>
              </a:rPr>
              <a:t>Shared responsibility and requires </a:t>
            </a:r>
            <a:r>
              <a:rPr lang="en-CA" sz="2400" b="1" dirty="0">
                <a:solidFill>
                  <a:schemeClr val="tx1">
                    <a:lumMod val="65000"/>
                    <a:lumOff val="35000"/>
                  </a:schemeClr>
                </a:solidFill>
              </a:rPr>
              <a:t>collaboration, engagement and empowerment </a:t>
            </a:r>
            <a:r>
              <a:rPr lang="en-CA" sz="2400" dirty="0">
                <a:solidFill>
                  <a:schemeClr val="tx1">
                    <a:lumMod val="65000"/>
                    <a:lumOff val="35000"/>
                  </a:schemeClr>
                </a:solidFill>
              </a:rPr>
              <a:t>of all partners in the education system to ensure that all students achieve their potential. </a:t>
            </a:r>
            <a:endParaRPr lang="en-CA" sz="2400" dirty="0">
              <a:solidFill>
                <a:schemeClr val="tx1">
                  <a:lumMod val="65000"/>
                  <a:lumOff val="35000"/>
                </a:schemeClr>
              </a:solidFill>
              <a:cs typeface="Calibri"/>
            </a:endParaRPr>
          </a:p>
          <a:p>
            <a:r>
              <a:rPr lang="en-CA" sz="2400" dirty="0">
                <a:solidFill>
                  <a:schemeClr val="tx1">
                    <a:lumMod val="65000"/>
                    <a:lumOff val="35000"/>
                  </a:schemeClr>
                </a:solidFill>
              </a:rPr>
              <a:t>Students are entitled to </a:t>
            </a:r>
            <a:r>
              <a:rPr lang="en-CA" sz="2400" b="1" dirty="0">
                <a:solidFill>
                  <a:schemeClr val="tx1">
                    <a:lumMod val="65000"/>
                    <a:lumOff val="35000"/>
                  </a:schemeClr>
                </a:solidFill>
              </a:rPr>
              <a:t>welcoming, caring, respectful and safe learning environments </a:t>
            </a:r>
            <a:r>
              <a:rPr lang="en-CA" sz="2400" dirty="0">
                <a:solidFill>
                  <a:schemeClr val="tx1">
                    <a:lumMod val="65000"/>
                    <a:lumOff val="35000"/>
                  </a:schemeClr>
                </a:solidFill>
              </a:rPr>
              <a:t>that respect diversity and nurture a sense of belonging and a positive sense of self.</a:t>
            </a:r>
            <a:endParaRPr lang="en-CA" sz="2400" dirty="0">
              <a:solidFill>
                <a:schemeClr val="tx1">
                  <a:lumMod val="65000"/>
                  <a:lumOff val="35000"/>
                </a:schemeClr>
              </a:solidFill>
              <a:cs typeface="Calibri"/>
            </a:endParaRPr>
          </a:p>
        </p:txBody>
      </p:sp>
      <p:sp>
        <p:nvSpPr>
          <p:cNvPr id="5" name="Rounded Rectangle 4">
            <a:extLst>
              <a:ext uri="{FF2B5EF4-FFF2-40B4-BE49-F238E27FC236}">
                <a16:creationId xmlns:a16="http://schemas.microsoft.com/office/drawing/2014/main" id="{841AE1A6-6F8A-4F4B-91A3-63A8DC6985B8}"/>
              </a:ext>
            </a:extLst>
          </p:cNvPr>
          <p:cNvSpPr/>
          <p:nvPr/>
        </p:nvSpPr>
        <p:spPr>
          <a:xfrm>
            <a:off x="2361364" y="4899186"/>
            <a:ext cx="7478990" cy="1690682"/>
          </a:xfrm>
          <a:prstGeom prst="roundRect">
            <a:avLst>
              <a:gd name="adj" fmla="val 5556"/>
            </a:avLst>
          </a:prstGeom>
          <a:solidFill>
            <a:srgbClr val="BADEE8"/>
          </a:solidFill>
          <a:ln>
            <a:noFill/>
          </a:ln>
          <a:effectLst>
            <a:outerShdw blurRad="355254" dist="38100" algn="tl" rotWithShape="0">
              <a:schemeClr val="tx1">
                <a:lumMod val="75000"/>
                <a:lumOff val="25000"/>
                <a:alpha val="13168"/>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5B740C96-22E4-C94F-B880-C31CD1884B47}"/>
              </a:ext>
            </a:extLst>
          </p:cNvPr>
          <p:cNvSpPr txBox="1">
            <a:spLocks/>
          </p:cNvSpPr>
          <p:nvPr/>
        </p:nvSpPr>
        <p:spPr>
          <a:xfrm>
            <a:off x="2768487" y="5163460"/>
            <a:ext cx="6655025" cy="115704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solidFill>
                  <a:schemeClr val="tx1">
                    <a:lumMod val="65000"/>
                    <a:lumOff val="35000"/>
                  </a:schemeClr>
                </a:solidFill>
              </a:rPr>
              <a:t>An inclusive education system provides each student with the relevant learning opportunities and supports necessary to achieve success. </a:t>
            </a:r>
            <a:endParaRPr lang="en-CA" sz="2400" dirty="0">
              <a:solidFill>
                <a:schemeClr val="tx1">
                  <a:lumMod val="65000"/>
                  <a:lumOff val="35000"/>
                </a:schemeClr>
              </a:solidFill>
              <a:cs typeface="Calibri"/>
            </a:endParaRPr>
          </a:p>
        </p:txBody>
      </p:sp>
      <p:sp>
        <p:nvSpPr>
          <p:cNvPr id="8" name="Rounded Rectangle 7">
            <a:extLst>
              <a:ext uri="{FF2B5EF4-FFF2-40B4-BE49-F238E27FC236}">
                <a16:creationId xmlns:a16="http://schemas.microsoft.com/office/drawing/2014/main" id="{B2E0CDDB-D912-8C49-8A7F-1921FBA1ED0F}"/>
              </a:ext>
            </a:extLst>
          </p:cNvPr>
          <p:cNvSpPr/>
          <p:nvPr/>
        </p:nvSpPr>
        <p:spPr>
          <a:xfrm>
            <a:off x="659672" y="2403119"/>
            <a:ext cx="45719" cy="715624"/>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085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A1D112A-D85E-3349-8298-C71659D4E33C}"/>
              </a:ext>
            </a:extLst>
          </p:cNvPr>
          <p:cNvSpPr/>
          <p:nvPr/>
        </p:nvSpPr>
        <p:spPr>
          <a:xfrm>
            <a:off x="6434666" y="2059117"/>
            <a:ext cx="5757334" cy="4798883"/>
          </a:xfrm>
          <a:prstGeom prst="rect">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6C0DFF8-B6C9-194B-BF02-9F754E2C1070}"/>
              </a:ext>
            </a:extLst>
          </p:cNvPr>
          <p:cNvSpPr/>
          <p:nvPr/>
        </p:nvSpPr>
        <p:spPr>
          <a:xfrm>
            <a:off x="7992532" y="4013200"/>
            <a:ext cx="4199468" cy="2849390"/>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70E257D4-6F6C-E547-BDC5-14217E2F2049}"/>
              </a:ext>
            </a:extLst>
          </p:cNvPr>
          <p:cNvSpPr/>
          <p:nvPr/>
        </p:nvSpPr>
        <p:spPr>
          <a:xfrm>
            <a:off x="731960" y="2724918"/>
            <a:ext cx="45719" cy="71562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a:extLst>
              <a:ext uri="{FF2B5EF4-FFF2-40B4-BE49-F238E27FC236}">
                <a16:creationId xmlns:a16="http://schemas.microsoft.com/office/drawing/2014/main" id="{8C1C447C-CC21-4B49-9E13-DD488DAB1C90}"/>
              </a:ext>
            </a:extLst>
          </p:cNvPr>
          <p:cNvPicPr>
            <a:picLocks noGrp="1" noChangeAspect="1"/>
          </p:cNvPicPr>
          <p:nvPr>
            <p:ph type="pic" sz="quarter" idx="10"/>
          </p:nvPr>
        </p:nvPicPr>
        <p:blipFill>
          <a:blip r:embed="rId3"/>
          <a:srcRect t="9985" b="9985"/>
          <a:stretch/>
        </p:blipFill>
        <p:spPr>
          <a:xfrm>
            <a:off x="6434666" y="0"/>
            <a:ext cx="3343066" cy="4013200"/>
          </a:xfrm>
        </p:spPr>
      </p:pic>
      <p:sp>
        <p:nvSpPr>
          <p:cNvPr id="11" name="TextBox 10">
            <a:extLst>
              <a:ext uri="{FF2B5EF4-FFF2-40B4-BE49-F238E27FC236}">
                <a16:creationId xmlns:a16="http://schemas.microsoft.com/office/drawing/2014/main" id="{2FB6D194-FE63-AC49-90AB-F54244D885E8}"/>
              </a:ext>
            </a:extLst>
          </p:cNvPr>
          <p:cNvSpPr txBox="1"/>
          <p:nvPr/>
        </p:nvSpPr>
        <p:spPr>
          <a:xfrm>
            <a:off x="1242178" y="620700"/>
            <a:ext cx="4823818" cy="1754326"/>
          </a:xfrm>
          <a:prstGeom prst="rect">
            <a:avLst/>
          </a:prstGeom>
          <a:noFill/>
        </p:spPr>
        <p:txBody>
          <a:bodyPr wrap="square" rtlCol="0">
            <a:norm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Principles of Inclusion</a:t>
            </a:r>
          </a:p>
        </p:txBody>
      </p:sp>
      <p:sp>
        <p:nvSpPr>
          <p:cNvPr id="12" name="Content Placeholder 2">
            <a:extLst>
              <a:ext uri="{FF2B5EF4-FFF2-40B4-BE49-F238E27FC236}">
                <a16:creationId xmlns:a16="http://schemas.microsoft.com/office/drawing/2014/main" id="{218FE7BE-DF18-2F48-8BE8-02C72D21C4B4}"/>
              </a:ext>
            </a:extLst>
          </p:cNvPr>
          <p:cNvSpPr txBox="1">
            <a:spLocks/>
          </p:cNvSpPr>
          <p:nvPr/>
        </p:nvSpPr>
        <p:spPr>
          <a:xfrm>
            <a:off x="1290571" y="2649359"/>
            <a:ext cx="4775425" cy="375876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eriod"/>
            </a:pPr>
            <a:r>
              <a:rPr lang="en-CA" sz="2400" dirty="0">
                <a:latin typeface="Calibri" panose="020F0502020204030204" pitchFamily="34" charset="0"/>
                <a:cs typeface="Calibri" panose="020F0502020204030204" pitchFamily="34" charset="0"/>
              </a:rPr>
              <a:t>Anticipate, value and support diversity and learner differences </a:t>
            </a:r>
          </a:p>
          <a:p>
            <a:pPr marL="514350" lvl="0" indent="-514350">
              <a:buAutoNum type="arabicPeriod"/>
            </a:pPr>
            <a:r>
              <a:rPr lang="en-CA" sz="2400" dirty="0">
                <a:latin typeface="Calibri" panose="020F0502020204030204" pitchFamily="34" charset="0"/>
                <a:cs typeface="Calibri" panose="020F0502020204030204" pitchFamily="34" charset="0"/>
              </a:rPr>
              <a:t>High expectations for all learners</a:t>
            </a:r>
          </a:p>
          <a:p>
            <a:pPr marL="514350" lvl="0" indent="-514350">
              <a:buAutoNum type="arabicPeriod"/>
            </a:pPr>
            <a:r>
              <a:rPr lang="en-CA" sz="2400" dirty="0">
                <a:latin typeface="Calibri" panose="020F0502020204030204" pitchFamily="34" charset="0"/>
                <a:cs typeface="Calibri" panose="020F0502020204030204" pitchFamily="34" charset="0"/>
              </a:rPr>
              <a:t>Understand learners’ strengths and needs</a:t>
            </a:r>
          </a:p>
          <a:p>
            <a:pPr marL="514350" lvl="0" indent="-514350">
              <a:buAutoNum type="arabicPeriod"/>
            </a:pPr>
            <a:r>
              <a:rPr lang="en-CA" sz="2400" dirty="0">
                <a:latin typeface="Calibri" panose="020F0502020204030204" pitchFamily="34" charset="0"/>
                <a:cs typeface="Calibri" panose="020F0502020204030204" pitchFamily="34" charset="0"/>
              </a:rPr>
              <a:t>Remove barriers within learning environments</a:t>
            </a:r>
          </a:p>
          <a:p>
            <a:pPr marL="514350" lvl="0" indent="-514350">
              <a:buAutoNum type="arabicPeriod"/>
            </a:pPr>
            <a:r>
              <a:rPr lang="en-CA" sz="2400" dirty="0">
                <a:latin typeface="Calibri" panose="020F0502020204030204" pitchFamily="34" charset="0"/>
                <a:cs typeface="Calibri" panose="020F0502020204030204" pitchFamily="34" charset="0"/>
              </a:rPr>
              <a:t>Build capacity</a:t>
            </a:r>
          </a:p>
          <a:p>
            <a:pPr marL="514350" lvl="0" indent="-514350">
              <a:buAutoNum type="arabicPeriod"/>
            </a:pPr>
            <a:r>
              <a:rPr lang="en-CA" sz="2400" dirty="0">
                <a:latin typeface="Calibri" panose="020F0502020204030204" pitchFamily="34" charset="0"/>
                <a:cs typeface="Calibri" panose="020F0502020204030204" pitchFamily="34" charset="0"/>
              </a:rPr>
              <a:t>Collaborate for success</a:t>
            </a:r>
          </a:p>
        </p:txBody>
      </p:sp>
      <p:pic>
        <p:nvPicPr>
          <p:cNvPr id="25" name="Picture Placeholder 24">
            <a:extLst>
              <a:ext uri="{FF2B5EF4-FFF2-40B4-BE49-F238E27FC236}">
                <a16:creationId xmlns:a16="http://schemas.microsoft.com/office/drawing/2014/main" id="{4F8D8FE4-6188-AE45-9E8F-CB8A5A47FDB9}"/>
              </a:ext>
            </a:extLst>
          </p:cNvPr>
          <p:cNvPicPr>
            <a:picLocks noGrp="1" noChangeAspect="1"/>
          </p:cNvPicPr>
          <p:nvPr>
            <p:ph type="pic" sz="quarter" idx="11"/>
          </p:nvPr>
        </p:nvPicPr>
        <p:blipFill>
          <a:blip r:embed="rId4"/>
          <a:srcRect l="1627" r="1627"/>
          <a:stretch>
            <a:fillRect/>
          </a:stretch>
        </p:blipFill>
        <p:spPr>
          <a:xfrm>
            <a:off x="8973178" y="3337180"/>
            <a:ext cx="3117996" cy="3787364"/>
          </a:xfrm>
          <a:noFill/>
        </p:spPr>
      </p:pic>
    </p:spTree>
    <p:extLst>
      <p:ext uri="{BB962C8B-B14F-4D97-AF65-F5344CB8AC3E}">
        <p14:creationId xmlns:p14="http://schemas.microsoft.com/office/powerpoint/2010/main" val="330740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4188B632-F085-7E48-9BF5-AD679CA84940}"/>
              </a:ext>
            </a:extLst>
          </p:cNvPr>
          <p:cNvSpPr/>
          <p:nvPr/>
        </p:nvSpPr>
        <p:spPr>
          <a:xfrm>
            <a:off x="9005449" y="0"/>
            <a:ext cx="3186549" cy="1953490"/>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9" name="Rectangle 38">
            <a:extLst>
              <a:ext uri="{FF2B5EF4-FFF2-40B4-BE49-F238E27FC236}">
                <a16:creationId xmlns:a16="http://schemas.microsoft.com/office/drawing/2014/main" id="{4756DBEF-9EB3-8344-844C-68120E56CA93}"/>
              </a:ext>
            </a:extLst>
          </p:cNvPr>
          <p:cNvSpPr/>
          <p:nvPr/>
        </p:nvSpPr>
        <p:spPr>
          <a:xfrm>
            <a:off x="8550363" y="1782518"/>
            <a:ext cx="3641635" cy="2983446"/>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8" name="Rectangle 37">
            <a:extLst>
              <a:ext uri="{FF2B5EF4-FFF2-40B4-BE49-F238E27FC236}">
                <a16:creationId xmlns:a16="http://schemas.microsoft.com/office/drawing/2014/main" id="{810B2FE1-A51E-AE48-9C3C-7E42687DC7BE}"/>
              </a:ext>
            </a:extLst>
          </p:cNvPr>
          <p:cNvSpPr/>
          <p:nvPr/>
        </p:nvSpPr>
        <p:spPr>
          <a:xfrm>
            <a:off x="7691698" y="4656582"/>
            <a:ext cx="4500299" cy="2201418"/>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35DFF8D1-F9A2-8345-A4C6-5303B845FED8}"/>
              </a:ext>
            </a:extLst>
          </p:cNvPr>
          <p:cNvSpPr txBox="1"/>
          <p:nvPr/>
        </p:nvSpPr>
        <p:spPr>
          <a:xfrm>
            <a:off x="9160513" y="429594"/>
            <a:ext cx="2336101" cy="923330"/>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chemeClr val="bg1"/>
                </a:solidFill>
                <a:latin typeface="Minion Pro" panose="02040503050201020203" pitchFamily="18" charset="0"/>
              </a:rPr>
              <a:t>Policy</a:t>
            </a:r>
          </a:p>
        </p:txBody>
      </p:sp>
      <p:sp>
        <p:nvSpPr>
          <p:cNvPr id="36" name="TextBox 35">
            <a:extLst>
              <a:ext uri="{FF2B5EF4-FFF2-40B4-BE49-F238E27FC236}">
                <a16:creationId xmlns:a16="http://schemas.microsoft.com/office/drawing/2014/main" id="{B040CC96-5F4E-E649-A35C-34647123B480}"/>
              </a:ext>
            </a:extLst>
          </p:cNvPr>
          <p:cNvSpPr txBox="1"/>
          <p:nvPr/>
        </p:nvSpPr>
        <p:spPr>
          <a:xfrm>
            <a:off x="9060873" y="2837426"/>
            <a:ext cx="3131123" cy="923330"/>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chemeClr val="bg1"/>
                </a:solidFill>
                <a:latin typeface="Minion Pro" panose="02040503050201020203" pitchFamily="18" charset="0"/>
              </a:rPr>
              <a:t>Practice</a:t>
            </a:r>
          </a:p>
        </p:txBody>
      </p:sp>
      <p:sp>
        <p:nvSpPr>
          <p:cNvPr id="37" name="TextBox 36">
            <a:extLst>
              <a:ext uri="{FF2B5EF4-FFF2-40B4-BE49-F238E27FC236}">
                <a16:creationId xmlns:a16="http://schemas.microsoft.com/office/drawing/2014/main" id="{8374A022-3239-6347-9BC1-AB0FED523C00}"/>
              </a:ext>
            </a:extLst>
          </p:cNvPr>
          <p:cNvSpPr txBox="1"/>
          <p:nvPr/>
        </p:nvSpPr>
        <p:spPr>
          <a:xfrm>
            <a:off x="9060874" y="5156350"/>
            <a:ext cx="3131122" cy="923330"/>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chemeClr val="bg1"/>
                </a:solidFill>
                <a:latin typeface="Minion Pro" panose="02040503050201020203" pitchFamily="18" charset="0"/>
              </a:rPr>
              <a:t>Actions</a:t>
            </a:r>
          </a:p>
        </p:txBody>
      </p:sp>
      <p:sp>
        <p:nvSpPr>
          <p:cNvPr id="41" name="TextBox 40">
            <a:extLst>
              <a:ext uri="{FF2B5EF4-FFF2-40B4-BE49-F238E27FC236}">
                <a16:creationId xmlns:a16="http://schemas.microsoft.com/office/drawing/2014/main" id="{EC8F54BE-2086-AA4C-BA6C-4477CF984298}"/>
              </a:ext>
            </a:extLst>
          </p:cNvPr>
          <p:cNvSpPr txBox="1"/>
          <p:nvPr/>
        </p:nvSpPr>
        <p:spPr>
          <a:xfrm>
            <a:off x="124694" y="6404021"/>
            <a:ext cx="7218216" cy="423514"/>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r>
              <a:rPr lang="en-CA" sz="1600" dirty="0">
                <a:solidFill>
                  <a:schemeClr val="bg1">
                    <a:lumMod val="65000"/>
                  </a:schemeClr>
                </a:solidFill>
                <a:latin typeface="Calibri" panose="020F0502020204030204" pitchFamily="34" charset="0"/>
                <a:cs typeface="Calibri" panose="020F0502020204030204" pitchFamily="34" charset="0"/>
              </a:rPr>
              <a:t>Adapted from Achieving Inclusion for Students with FASD in Australian Schools</a:t>
            </a:r>
          </a:p>
        </p:txBody>
      </p:sp>
      <p:sp>
        <p:nvSpPr>
          <p:cNvPr id="51" name="Content Placeholder 2">
            <a:extLst>
              <a:ext uri="{FF2B5EF4-FFF2-40B4-BE49-F238E27FC236}">
                <a16:creationId xmlns:a16="http://schemas.microsoft.com/office/drawing/2014/main" id="{BC58E340-5A07-0144-BD86-2F028AB652FB}"/>
              </a:ext>
            </a:extLst>
          </p:cNvPr>
          <p:cNvSpPr txBox="1">
            <a:spLocks/>
          </p:cNvSpPr>
          <p:nvPr/>
        </p:nvSpPr>
        <p:spPr>
          <a:xfrm>
            <a:off x="377062" y="218301"/>
            <a:ext cx="7436897" cy="11212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3600" b="1" dirty="0">
                <a:solidFill>
                  <a:srgbClr val="364DA1"/>
                </a:solidFill>
                <a:latin typeface="Minion Pro" panose="02040503050201020203" pitchFamily="18" charset="0"/>
              </a:rPr>
              <a:t>System and structural </a:t>
            </a:r>
            <a:br>
              <a:rPr lang="en-CA" sz="3600" b="1" dirty="0">
                <a:solidFill>
                  <a:srgbClr val="364DA1"/>
                </a:solidFill>
                <a:latin typeface="Minion Pro" panose="02040503050201020203" pitchFamily="18" charset="0"/>
              </a:rPr>
            </a:br>
            <a:r>
              <a:rPr lang="en-CA" sz="3600" b="1" dirty="0">
                <a:solidFill>
                  <a:srgbClr val="364DA1"/>
                </a:solidFill>
                <a:latin typeface="Minion Pro" panose="02040503050201020203" pitchFamily="18" charset="0"/>
              </a:rPr>
              <a:t>change for inclusion</a:t>
            </a:r>
            <a:endParaRPr lang="en-CA" sz="3600" b="1" dirty="0">
              <a:solidFill>
                <a:srgbClr val="364DA1"/>
              </a:solidFill>
              <a:latin typeface="Minion Pro" panose="02040503050201020203" pitchFamily="18" charset="0"/>
              <a:cs typeface="Calibri"/>
            </a:endParaRPr>
          </a:p>
        </p:txBody>
      </p:sp>
      <p:sp>
        <p:nvSpPr>
          <p:cNvPr id="52" name="Rounded Rectangle 51">
            <a:extLst>
              <a:ext uri="{FF2B5EF4-FFF2-40B4-BE49-F238E27FC236}">
                <a16:creationId xmlns:a16="http://schemas.microsoft.com/office/drawing/2014/main" id="{76F66CBA-7DCC-FB47-A58F-3379027421D9}"/>
              </a:ext>
            </a:extLst>
          </p:cNvPr>
          <p:cNvSpPr/>
          <p:nvPr/>
        </p:nvSpPr>
        <p:spPr>
          <a:xfrm>
            <a:off x="341904" y="2392569"/>
            <a:ext cx="2332028" cy="1870926"/>
          </a:xfrm>
          <a:prstGeom prst="roundRect">
            <a:avLst>
              <a:gd name="adj" fmla="val 5556"/>
            </a:avLst>
          </a:prstGeom>
          <a:solidFill>
            <a:srgbClr val="BADEE8"/>
          </a:solidFill>
          <a:ln>
            <a:noFill/>
          </a:ln>
          <a:effectLst>
            <a:outerShdw blurRad="355254" dist="38100" algn="tl" rotWithShape="0">
              <a:schemeClr val="tx1">
                <a:lumMod val="75000"/>
                <a:lumOff val="25000"/>
                <a:alpha val="13168"/>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ontent Placeholder 2">
            <a:extLst>
              <a:ext uri="{FF2B5EF4-FFF2-40B4-BE49-F238E27FC236}">
                <a16:creationId xmlns:a16="http://schemas.microsoft.com/office/drawing/2014/main" id="{897AD41A-CBAB-104E-A54B-1740971FABF7}"/>
              </a:ext>
            </a:extLst>
          </p:cNvPr>
          <p:cNvSpPr txBox="1">
            <a:spLocks/>
          </p:cNvSpPr>
          <p:nvPr/>
        </p:nvSpPr>
        <p:spPr>
          <a:xfrm>
            <a:off x="341902" y="2941953"/>
            <a:ext cx="2332027" cy="77215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400" dirty="0">
                <a:solidFill>
                  <a:schemeClr val="tx1">
                    <a:lumMod val="65000"/>
                    <a:lumOff val="35000"/>
                  </a:schemeClr>
                </a:solidFill>
              </a:rPr>
              <a:t>Knowledge </a:t>
            </a:r>
            <a:br>
              <a:rPr lang="en-CA" sz="2400" dirty="0">
                <a:solidFill>
                  <a:schemeClr val="tx1">
                    <a:lumMod val="65000"/>
                    <a:lumOff val="35000"/>
                  </a:schemeClr>
                </a:solidFill>
              </a:rPr>
            </a:br>
            <a:r>
              <a:rPr lang="en-CA" sz="2400" dirty="0">
                <a:solidFill>
                  <a:schemeClr val="tx1">
                    <a:lumMod val="65000"/>
                    <a:lumOff val="35000"/>
                  </a:schemeClr>
                </a:solidFill>
              </a:rPr>
              <a:t>of FASD</a:t>
            </a:r>
            <a:endParaRPr lang="en-CA" sz="2400" dirty="0">
              <a:solidFill>
                <a:schemeClr val="tx1">
                  <a:lumMod val="65000"/>
                  <a:lumOff val="35000"/>
                </a:schemeClr>
              </a:solidFill>
              <a:cs typeface="Calibri"/>
            </a:endParaRPr>
          </a:p>
        </p:txBody>
      </p:sp>
      <p:sp>
        <p:nvSpPr>
          <p:cNvPr id="54" name="Rounded Rectangle 53">
            <a:extLst>
              <a:ext uri="{FF2B5EF4-FFF2-40B4-BE49-F238E27FC236}">
                <a16:creationId xmlns:a16="http://schemas.microsoft.com/office/drawing/2014/main" id="{175067B0-9E22-5C44-9EC7-7681F2D53B28}"/>
              </a:ext>
            </a:extLst>
          </p:cNvPr>
          <p:cNvSpPr/>
          <p:nvPr/>
        </p:nvSpPr>
        <p:spPr>
          <a:xfrm>
            <a:off x="2932700" y="2392569"/>
            <a:ext cx="2332028" cy="1870926"/>
          </a:xfrm>
          <a:prstGeom prst="roundRect">
            <a:avLst>
              <a:gd name="adj" fmla="val 5556"/>
            </a:avLst>
          </a:prstGeom>
          <a:solidFill>
            <a:srgbClr val="BADEE8"/>
          </a:solidFill>
          <a:ln>
            <a:noFill/>
          </a:ln>
          <a:effectLst>
            <a:outerShdw blurRad="355254" dist="38100" algn="tl" rotWithShape="0">
              <a:schemeClr val="tx1">
                <a:lumMod val="75000"/>
                <a:lumOff val="25000"/>
                <a:alpha val="13168"/>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ontent Placeholder 2">
            <a:extLst>
              <a:ext uri="{FF2B5EF4-FFF2-40B4-BE49-F238E27FC236}">
                <a16:creationId xmlns:a16="http://schemas.microsoft.com/office/drawing/2014/main" id="{496E16B0-EBC1-9E47-B630-C905E0FF123B}"/>
              </a:ext>
            </a:extLst>
          </p:cNvPr>
          <p:cNvSpPr txBox="1">
            <a:spLocks/>
          </p:cNvSpPr>
          <p:nvPr/>
        </p:nvSpPr>
        <p:spPr>
          <a:xfrm>
            <a:off x="2932698" y="2615278"/>
            <a:ext cx="2332027" cy="137805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400" dirty="0">
                <a:solidFill>
                  <a:schemeClr val="tx1">
                    <a:lumMod val="65000"/>
                    <a:lumOff val="35000"/>
                  </a:schemeClr>
                </a:solidFill>
              </a:rPr>
              <a:t>Successful inclusion of learners with FASD</a:t>
            </a:r>
            <a:endParaRPr lang="en-CA" sz="2400" dirty="0">
              <a:solidFill>
                <a:schemeClr val="tx1">
                  <a:lumMod val="65000"/>
                  <a:lumOff val="35000"/>
                </a:schemeClr>
              </a:solidFill>
              <a:cs typeface="Calibri"/>
            </a:endParaRPr>
          </a:p>
        </p:txBody>
      </p:sp>
      <p:sp>
        <p:nvSpPr>
          <p:cNvPr id="56" name="Rounded Rectangle 55">
            <a:extLst>
              <a:ext uri="{FF2B5EF4-FFF2-40B4-BE49-F238E27FC236}">
                <a16:creationId xmlns:a16="http://schemas.microsoft.com/office/drawing/2014/main" id="{B7BBD376-83BD-AE49-A9B8-9EF3796496CE}"/>
              </a:ext>
            </a:extLst>
          </p:cNvPr>
          <p:cNvSpPr/>
          <p:nvPr/>
        </p:nvSpPr>
        <p:spPr>
          <a:xfrm>
            <a:off x="5606627" y="2392569"/>
            <a:ext cx="2332028" cy="1870926"/>
          </a:xfrm>
          <a:prstGeom prst="roundRect">
            <a:avLst>
              <a:gd name="adj" fmla="val 5556"/>
            </a:avLst>
          </a:prstGeom>
          <a:solidFill>
            <a:srgbClr val="BADEE8"/>
          </a:solidFill>
          <a:ln>
            <a:noFill/>
          </a:ln>
          <a:effectLst>
            <a:outerShdw blurRad="355254" dist="38100" algn="tl" rotWithShape="0">
              <a:schemeClr val="tx1">
                <a:lumMod val="75000"/>
                <a:lumOff val="25000"/>
                <a:alpha val="13168"/>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ontent Placeholder 2">
            <a:extLst>
              <a:ext uri="{FF2B5EF4-FFF2-40B4-BE49-F238E27FC236}">
                <a16:creationId xmlns:a16="http://schemas.microsoft.com/office/drawing/2014/main" id="{62E1380F-CEB6-AA4E-BFD9-993097F3D371}"/>
              </a:ext>
            </a:extLst>
          </p:cNvPr>
          <p:cNvSpPr txBox="1">
            <a:spLocks/>
          </p:cNvSpPr>
          <p:nvPr/>
        </p:nvSpPr>
        <p:spPr>
          <a:xfrm>
            <a:off x="5606625" y="2615278"/>
            <a:ext cx="2332027" cy="137805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400" dirty="0">
                <a:solidFill>
                  <a:schemeClr val="tx1">
                    <a:lumMod val="65000"/>
                    <a:lumOff val="35000"/>
                  </a:schemeClr>
                </a:solidFill>
              </a:rPr>
              <a:t>Curriculum design, decision making, and delivery</a:t>
            </a:r>
            <a:endParaRPr lang="en-CA" sz="2400" dirty="0">
              <a:solidFill>
                <a:schemeClr val="tx1">
                  <a:lumMod val="65000"/>
                  <a:lumOff val="35000"/>
                </a:schemeClr>
              </a:solidFill>
              <a:cs typeface="Calibri"/>
            </a:endParaRPr>
          </a:p>
        </p:txBody>
      </p:sp>
      <p:pic>
        <p:nvPicPr>
          <p:cNvPr id="7" name="Picture 6">
            <a:extLst>
              <a:ext uri="{FF2B5EF4-FFF2-40B4-BE49-F238E27FC236}">
                <a16:creationId xmlns:a16="http://schemas.microsoft.com/office/drawing/2014/main" id="{265AF726-AE85-F841-AAD8-93B47F634F30}"/>
              </a:ext>
            </a:extLst>
          </p:cNvPr>
          <p:cNvPicPr>
            <a:picLocks noChangeAspect="1"/>
          </p:cNvPicPr>
          <p:nvPr/>
        </p:nvPicPr>
        <p:blipFill>
          <a:blip r:embed="rId3"/>
          <a:stretch>
            <a:fillRect/>
          </a:stretch>
        </p:blipFill>
        <p:spPr>
          <a:xfrm>
            <a:off x="377063" y="2049488"/>
            <a:ext cx="595346" cy="565790"/>
          </a:xfrm>
          <a:prstGeom prst="rect">
            <a:avLst/>
          </a:prstGeom>
        </p:spPr>
      </p:pic>
      <p:sp>
        <p:nvSpPr>
          <p:cNvPr id="58" name="Rounded Rectangle 57">
            <a:extLst>
              <a:ext uri="{FF2B5EF4-FFF2-40B4-BE49-F238E27FC236}">
                <a16:creationId xmlns:a16="http://schemas.microsoft.com/office/drawing/2014/main" id="{E1C820D4-521E-B745-B2F1-8848148F6312}"/>
              </a:ext>
            </a:extLst>
          </p:cNvPr>
          <p:cNvSpPr/>
          <p:nvPr/>
        </p:nvSpPr>
        <p:spPr>
          <a:xfrm>
            <a:off x="651164" y="5157590"/>
            <a:ext cx="2660073" cy="1114816"/>
          </a:xfrm>
          <a:prstGeom prst="roundRect">
            <a:avLst>
              <a:gd name="adj" fmla="val 5556"/>
            </a:avLst>
          </a:prstGeom>
          <a:solidFill>
            <a:srgbClr val="4B9847"/>
          </a:solidFill>
          <a:ln>
            <a:noFill/>
          </a:ln>
          <a:effectLst>
            <a:outerShdw blurRad="355254" dist="38100" algn="tl" rotWithShape="0">
              <a:schemeClr val="tx1">
                <a:lumMod val="75000"/>
                <a:lumOff val="25000"/>
                <a:alpha val="13168"/>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ontent Placeholder 2">
            <a:extLst>
              <a:ext uri="{FF2B5EF4-FFF2-40B4-BE49-F238E27FC236}">
                <a16:creationId xmlns:a16="http://schemas.microsoft.com/office/drawing/2014/main" id="{1647A3FB-A4A8-064B-857F-72C645D49087}"/>
              </a:ext>
            </a:extLst>
          </p:cNvPr>
          <p:cNvSpPr txBox="1">
            <a:spLocks/>
          </p:cNvSpPr>
          <p:nvPr/>
        </p:nvSpPr>
        <p:spPr>
          <a:xfrm>
            <a:off x="674736" y="5360920"/>
            <a:ext cx="2660073" cy="77215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400" dirty="0">
                <a:solidFill>
                  <a:schemeClr val="bg1"/>
                </a:solidFill>
              </a:rPr>
              <a:t>Collaboration and communication</a:t>
            </a:r>
            <a:endParaRPr lang="en-CA" sz="2400" dirty="0">
              <a:solidFill>
                <a:schemeClr val="bg1"/>
              </a:solidFill>
              <a:cs typeface="Calibri"/>
            </a:endParaRPr>
          </a:p>
        </p:txBody>
      </p:sp>
      <p:sp>
        <p:nvSpPr>
          <p:cNvPr id="60" name="Rounded Rectangle 59">
            <a:extLst>
              <a:ext uri="{FF2B5EF4-FFF2-40B4-BE49-F238E27FC236}">
                <a16:creationId xmlns:a16="http://schemas.microsoft.com/office/drawing/2014/main" id="{856BE341-B44A-974C-A5A6-96141C512DFA}"/>
              </a:ext>
            </a:extLst>
          </p:cNvPr>
          <p:cNvSpPr/>
          <p:nvPr/>
        </p:nvSpPr>
        <p:spPr>
          <a:xfrm>
            <a:off x="3796146" y="5157590"/>
            <a:ext cx="2660073" cy="1114816"/>
          </a:xfrm>
          <a:prstGeom prst="roundRect">
            <a:avLst>
              <a:gd name="adj" fmla="val 5556"/>
            </a:avLst>
          </a:prstGeom>
          <a:solidFill>
            <a:srgbClr val="4B9847"/>
          </a:solidFill>
          <a:ln>
            <a:noFill/>
          </a:ln>
          <a:effectLst>
            <a:outerShdw blurRad="355254" dist="38100" algn="tl" rotWithShape="0">
              <a:schemeClr val="tx1">
                <a:lumMod val="75000"/>
                <a:lumOff val="25000"/>
                <a:alpha val="13168"/>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ontent Placeholder 2">
            <a:extLst>
              <a:ext uri="{FF2B5EF4-FFF2-40B4-BE49-F238E27FC236}">
                <a16:creationId xmlns:a16="http://schemas.microsoft.com/office/drawing/2014/main" id="{853D8D8F-6473-D842-B235-DE4F6412D141}"/>
              </a:ext>
            </a:extLst>
          </p:cNvPr>
          <p:cNvSpPr txBox="1">
            <a:spLocks/>
          </p:cNvSpPr>
          <p:nvPr/>
        </p:nvSpPr>
        <p:spPr>
          <a:xfrm>
            <a:off x="3819718" y="5360920"/>
            <a:ext cx="2636501" cy="77215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400" dirty="0">
                <a:solidFill>
                  <a:schemeClr val="bg1"/>
                </a:solidFill>
              </a:rPr>
              <a:t>No blame, </a:t>
            </a:r>
            <a:br>
              <a:rPr lang="en-CA" sz="2400" dirty="0">
                <a:solidFill>
                  <a:schemeClr val="bg1"/>
                </a:solidFill>
              </a:rPr>
            </a:br>
            <a:r>
              <a:rPr lang="en-CA" sz="2400" dirty="0">
                <a:solidFill>
                  <a:schemeClr val="bg1"/>
                </a:solidFill>
              </a:rPr>
              <a:t>no shame</a:t>
            </a:r>
            <a:endParaRPr lang="en-CA" sz="2400" dirty="0">
              <a:solidFill>
                <a:schemeClr val="bg1"/>
              </a:solidFill>
              <a:cs typeface="Calibri"/>
            </a:endParaRPr>
          </a:p>
        </p:txBody>
      </p:sp>
      <p:pic>
        <p:nvPicPr>
          <p:cNvPr id="62" name="Picture 61">
            <a:extLst>
              <a:ext uri="{FF2B5EF4-FFF2-40B4-BE49-F238E27FC236}">
                <a16:creationId xmlns:a16="http://schemas.microsoft.com/office/drawing/2014/main" id="{7FC677D8-8FB5-4747-A5D8-F3F1836CFF39}"/>
              </a:ext>
            </a:extLst>
          </p:cNvPr>
          <p:cNvPicPr>
            <a:picLocks noChangeAspect="1"/>
          </p:cNvPicPr>
          <p:nvPr/>
        </p:nvPicPr>
        <p:blipFill>
          <a:blip r:embed="rId3"/>
          <a:stretch>
            <a:fillRect/>
          </a:stretch>
        </p:blipFill>
        <p:spPr>
          <a:xfrm>
            <a:off x="627592" y="4751412"/>
            <a:ext cx="595346" cy="565790"/>
          </a:xfrm>
          <a:prstGeom prst="rect">
            <a:avLst/>
          </a:prstGeom>
        </p:spPr>
      </p:pic>
      <p:pic>
        <p:nvPicPr>
          <p:cNvPr id="63" name="Picture 62">
            <a:extLst>
              <a:ext uri="{FF2B5EF4-FFF2-40B4-BE49-F238E27FC236}">
                <a16:creationId xmlns:a16="http://schemas.microsoft.com/office/drawing/2014/main" id="{C51F67DE-B6DA-2C4B-AADE-0E8D1A40D63C}"/>
              </a:ext>
            </a:extLst>
          </p:cNvPr>
          <p:cNvPicPr>
            <a:picLocks noChangeAspect="1"/>
          </p:cNvPicPr>
          <p:nvPr/>
        </p:nvPicPr>
        <p:blipFill>
          <a:blip r:embed="rId3"/>
          <a:stretch>
            <a:fillRect/>
          </a:stretch>
        </p:blipFill>
        <p:spPr>
          <a:xfrm>
            <a:off x="3683598" y="4795130"/>
            <a:ext cx="595346" cy="565790"/>
          </a:xfrm>
          <a:prstGeom prst="rect">
            <a:avLst/>
          </a:prstGeom>
        </p:spPr>
      </p:pic>
      <p:cxnSp>
        <p:nvCxnSpPr>
          <p:cNvPr id="10" name="Straight Arrow Connector 9">
            <a:extLst>
              <a:ext uri="{FF2B5EF4-FFF2-40B4-BE49-F238E27FC236}">
                <a16:creationId xmlns:a16="http://schemas.microsoft.com/office/drawing/2014/main" id="{0D8DEA6F-5AEF-EE43-AE00-B8B5A777747D}"/>
              </a:ext>
            </a:extLst>
          </p:cNvPr>
          <p:cNvCxnSpPr>
            <a:cxnSpLocks/>
            <a:endCxn id="35" idx="1"/>
          </p:cNvCxnSpPr>
          <p:nvPr/>
        </p:nvCxnSpPr>
        <p:spPr>
          <a:xfrm>
            <a:off x="6359236" y="891259"/>
            <a:ext cx="2801277" cy="0"/>
          </a:xfrm>
          <a:prstGeom prst="straightConnector1">
            <a:avLst/>
          </a:prstGeom>
          <a:ln w="104775" cap="rnd">
            <a:solidFill>
              <a:srgbClr val="BADEE8"/>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F3E6F8CA-D144-2D41-AEAC-D964DC939BD6}"/>
              </a:ext>
            </a:extLst>
          </p:cNvPr>
          <p:cNvCxnSpPr>
            <a:cxnSpLocks/>
            <a:stCxn id="57" idx="3"/>
          </p:cNvCxnSpPr>
          <p:nvPr/>
        </p:nvCxnSpPr>
        <p:spPr>
          <a:xfrm flipV="1">
            <a:off x="7938652" y="3294648"/>
            <a:ext cx="1122221" cy="9657"/>
          </a:xfrm>
          <a:prstGeom prst="straightConnector1">
            <a:avLst/>
          </a:prstGeom>
          <a:ln w="104775" cap="rnd">
            <a:solidFill>
              <a:srgbClr val="BADEE8"/>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1A323958-C9FB-D14B-866F-FE28EC223BC6}"/>
              </a:ext>
            </a:extLst>
          </p:cNvPr>
          <p:cNvCxnSpPr>
            <a:cxnSpLocks/>
          </p:cNvCxnSpPr>
          <p:nvPr/>
        </p:nvCxnSpPr>
        <p:spPr>
          <a:xfrm>
            <a:off x="6567052" y="5618015"/>
            <a:ext cx="2438397" cy="31885"/>
          </a:xfrm>
          <a:prstGeom prst="straightConnector1">
            <a:avLst/>
          </a:prstGeom>
          <a:ln w="104775" cap="rnd">
            <a:solidFill>
              <a:srgbClr val="BADEE8"/>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8E2E0943-B066-AA4B-9B27-C5BE8A2284D4}"/>
              </a:ext>
            </a:extLst>
          </p:cNvPr>
          <p:cNvCxnSpPr>
            <a:cxnSpLocks/>
          </p:cNvCxnSpPr>
          <p:nvPr/>
        </p:nvCxnSpPr>
        <p:spPr>
          <a:xfrm flipH="1">
            <a:off x="1319790" y="1365709"/>
            <a:ext cx="1007774" cy="887531"/>
          </a:xfrm>
          <a:prstGeom prst="straightConnector1">
            <a:avLst/>
          </a:prstGeom>
          <a:ln w="104775" cap="rnd">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7BEDC4BC-B1A7-5B40-A9E6-345C1AC82635}"/>
              </a:ext>
            </a:extLst>
          </p:cNvPr>
          <p:cNvCxnSpPr>
            <a:cxnSpLocks/>
          </p:cNvCxnSpPr>
          <p:nvPr/>
        </p:nvCxnSpPr>
        <p:spPr>
          <a:xfrm>
            <a:off x="4118408" y="1365709"/>
            <a:ext cx="0" cy="901480"/>
          </a:xfrm>
          <a:prstGeom prst="straightConnector1">
            <a:avLst/>
          </a:prstGeom>
          <a:ln w="104775" cap="rnd">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7F00967A-5751-4C4D-B0F4-174961B7BDE8}"/>
              </a:ext>
            </a:extLst>
          </p:cNvPr>
          <p:cNvCxnSpPr>
            <a:cxnSpLocks/>
          </p:cNvCxnSpPr>
          <p:nvPr/>
        </p:nvCxnSpPr>
        <p:spPr>
          <a:xfrm>
            <a:off x="5902036" y="1365709"/>
            <a:ext cx="710191" cy="929189"/>
          </a:xfrm>
          <a:prstGeom prst="straightConnector1">
            <a:avLst/>
          </a:prstGeom>
          <a:ln w="104775" cap="rnd">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9444EC8C-9BCF-994E-8E5E-B7360189C6AE}"/>
              </a:ext>
            </a:extLst>
          </p:cNvPr>
          <p:cNvCxnSpPr>
            <a:cxnSpLocks/>
          </p:cNvCxnSpPr>
          <p:nvPr/>
        </p:nvCxnSpPr>
        <p:spPr>
          <a:xfrm>
            <a:off x="1400658" y="4130605"/>
            <a:ext cx="640431" cy="918087"/>
          </a:xfrm>
          <a:prstGeom prst="straightConnector1">
            <a:avLst/>
          </a:prstGeom>
          <a:ln w="104775" cap="rnd">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0E6D452-F974-624A-99D9-B7B0C9A120E3}"/>
              </a:ext>
            </a:extLst>
          </p:cNvPr>
          <p:cNvCxnSpPr>
            <a:cxnSpLocks/>
          </p:cNvCxnSpPr>
          <p:nvPr/>
        </p:nvCxnSpPr>
        <p:spPr>
          <a:xfrm flipV="1">
            <a:off x="2465704" y="4130605"/>
            <a:ext cx="909623" cy="887011"/>
          </a:xfrm>
          <a:prstGeom prst="straightConnector1">
            <a:avLst/>
          </a:prstGeom>
          <a:ln w="104775" cap="rnd">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5EF5ABB1-84E6-9147-8885-B8CAD81A5E63}"/>
              </a:ext>
            </a:extLst>
          </p:cNvPr>
          <p:cNvCxnSpPr>
            <a:cxnSpLocks/>
          </p:cNvCxnSpPr>
          <p:nvPr/>
        </p:nvCxnSpPr>
        <p:spPr>
          <a:xfrm flipV="1">
            <a:off x="5334001" y="4104171"/>
            <a:ext cx="778610" cy="869243"/>
          </a:xfrm>
          <a:prstGeom prst="straightConnector1">
            <a:avLst/>
          </a:prstGeom>
          <a:ln w="104775" cap="rnd">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E89E1851-A7B4-084D-8320-96DE0B8336BB}"/>
              </a:ext>
            </a:extLst>
          </p:cNvPr>
          <p:cNvCxnSpPr>
            <a:cxnSpLocks/>
          </p:cNvCxnSpPr>
          <p:nvPr/>
        </p:nvCxnSpPr>
        <p:spPr>
          <a:xfrm flipH="1" flipV="1">
            <a:off x="4374888" y="4143953"/>
            <a:ext cx="732176" cy="841535"/>
          </a:xfrm>
          <a:prstGeom prst="straightConnector1">
            <a:avLst/>
          </a:prstGeom>
          <a:ln w="104775" cap="rnd">
            <a:solidFill>
              <a:srgbClr val="364DA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1984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DE8A785D-463B-7B44-B1AD-CAF51AD56FE4}"/>
              </a:ext>
            </a:extLst>
          </p:cNvPr>
          <p:cNvSpPr/>
          <p:nvPr/>
        </p:nvSpPr>
        <p:spPr>
          <a:xfrm>
            <a:off x="0" y="1134571"/>
            <a:ext cx="4316057" cy="5265964"/>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nut 14">
            <a:extLst>
              <a:ext uri="{FF2B5EF4-FFF2-40B4-BE49-F238E27FC236}">
                <a16:creationId xmlns:a16="http://schemas.microsoft.com/office/drawing/2014/main" id="{B51FC27B-9AD0-3647-90C3-5ABFF4254B32}"/>
              </a:ext>
            </a:extLst>
          </p:cNvPr>
          <p:cNvSpPr/>
          <p:nvPr/>
        </p:nvSpPr>
        <p:spPr>
          <a:xfrm>
            <a:off x="2043447" y="-538464"/>
            <a:ext cx="3234346" cy="3234346"/>
          </a:xfrm>
          <a:prstGeom prst="donut">
            <a:avLst>
              <a:gd name="adj" fmla="val 18025"/>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3ABE2B25-9E97-304E-8B58-F0C6CFB970DC}"/>
              </a:ext>
            </a:extLst>
          </p:cNvPr>
          <p:cNvSpPr/>
          <p:nvPr/>
        </p:nvSpPr>
        <p:spPr>
          <a:xfrm>
            <a:off x="0" y="0"/>
            <a:ext cx="506186" cy="6858000"/>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9D417D4A-4D72-DF48-9505-04A191070A18}"/>
              </a:ext>
            </a:extLst>
          </p:cNvPr>
          <p:cNvCxnSpPr>
            <a:stCxn id="6" idx="0"/>
          </p:cNvCxnSpPr>
          <p:nvPr/>
        </p:nvCxnSpPr>
        <p:spPr>
          <a:xfrm flipH="1">
            <a:off x="244929" y="0"/>
            <a:ext cx="8164" cy="16246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0D6C70F-CF9D-EA4C-82DC-972377EA8D46}"/>
              </a:ext>
            </a:extLst>
          </p:cNvPr>
          <p:cNvSpPr txBox="1"/>
          <p:nvPr/>
        </p:nvSpPr>
        <p:spPr>
          <a:xfrm>
            <a:off x="121486" y="6400800"/>
            <a:ext cx="341760" cy="276999"/>
          </a:xfrm>
          <a:prstGeom prst="rect">
            <a:avLst/>
          </a:prstGeom>
          <a:noFill/>
        </p:spPr>
        <p:txBody>
          <a:bodyPr wrap="none" rtlCol="0">
            <a:spAutoFit/>
          </a:bodyPr>
          <a:lstStyle/>
          <a:p>
            <a:fld id="{C1770661-BCC3-F64C-A213-608EE2F62051}" type="slidenum">
              <a:rPr lang="en-US" sz="1200">
                <a:solidFill>
                  <a:schemeClr val="tx1">
                    <a:lumMod val="65000"/>
                    <a:lumOff val="35000"/>
                  </a:schemeClr>
                </a:solidFill>
              </a:rPr>
              <a:t>23</a:t>
            </a:fld>
            <a:endParaRPr lang="en-US" sz="1200" dirty="0">
              <a:solidFill>
                <a:schemeClr val="tx1">
                  <a:lumMod val="65000"/>
                  <a:lumOff val="35000"/>
                </a:schemeClr>
              </a:solidFill>
            </a:endParaRPr>
          </a:p>
        </p:txBody>
      </p:sp>
      <p:sp>
        <p:nvSpPr>
          <p:cNvPr id="13" name="Rounded Rectangle 12">
            <a:extLst>
              <a:ext uri="{FF2B5EF4-FFF2-40B4-BE49-F238E27FC236}">
                <a16:creationId xmlns:a16="http://schemas.microsoft.com/office/drawing/2014/main" id="{55969429-FE31-F144-B604-9A96C2520FFB}"/>
              </a:ext>
            </a:extLst>
          </p:cNvPr>
          <p:cNvSpPr/>
          <p:nvPr/>
        </p:nvSpPr>
        <p:spPr>
          <a:xfrm>
            <a:off x="4795939" y="3282461"/>
            <a:ext cx="45719" cy="1654646"/>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665A741-45EB-2543-BBE8-0114D18BE0DA}"/>
              </a:ext>
            </a:extLst>
          </p:cNvPr>
          <p:cNvSpPr txBox="1"/>
          <p:nvPr/>
        </p:nvSpPr>
        <p:spPr>
          <a:xfrm>
            <a:off x="5061064" y="2338149"/>
            <a:ext cx="6902270" cy="4339650"/>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marL="342900" indent="-342900">
              <a:lnSpc>
                <a:spcPct val="100000"/>
              </a:lnSpc>
              <a:buFont typeface="Arial" panose="020B0604020202020204" pitchFamily="34" charset="0"/>
              <a:buChar char="•"/>
            </a:pPr>
            <a:r>
              <a:rPr lang="en-CA" sz="2300" b="1" dirty="0">
                <a:latin typeface="Calibri" panose="020F0502020204030204" pitchFamily="34" charset="0"/>
                <a:cs typeface="Calibri" panose="020F0502020204030204" pitchFamily="34" charset="0"/>
              </a:rPr>
              <a:t>Flexible, individual-based responses </a:t>
            </a:r>
            <a:r>
              <a:rPr lang="en-CA" sz="2300" dirty="0">
                <a:latin typeface="Calibri" panose="020F0502020204030204" pitchFamily="34" charset="0"/>
                <a:cs typeface="Calibri" panose="020F0502020204030204" pitchFamily="34" charset="0"/>
              </a:rPr>
              <a:t>prove to be most effective approaches </a:t>
            </a:r>
          </a:p>
          <a:p>
            <a:pPr marL="342900" indent="-342900">
              <a:lnSpc>
                <a:spcPct val="100000"/>
              </a:lnSpc>
              <a:buFont typeface="Arial" panose="020B0604020202020204" pitchFamily="34" charset="0"/>
              <a:buChar char="•"/>
            </a:pPr>
            <a:r>
              <a:rPr lang="en-CA" sz="2300" dirty="0">
                <a:latin typeface="Calibri" panose="020F0502020204030204" pitchFamily="34" charset="0"/>
                <a:cs typeface="Calibri" panose="020F0502020204030204" pitchFamily="34" charset="0"/>
              </a:rPr>
              <a:t>Students with FASD and </a:t>
            </a:r>
            <a:r>
              <a:rPr lang="en-CA" sz="2300" b="1" dirty="0">
                <a:latin typeface="Calibri" panose="020F0502020204030204" pitchFamily="34" charset="0"/>
                <a:cs typeface="Calibri" panose="020F0502020204030204" pitchFamily="34" charset="0"/>
              </a:rPr>
              <a:t>positive school experiences</a:t>
            </a:r>
            <a:r>
              <a:rPr lang="en-CA" sz="2300" dirty="0">
                <a:latin typeface="Calibri" panose="020F0502020204030204" pitchFamily="34" charset="0"/>
                <a:cs typeface="Calibri" panose="020F0502020204030204" pitchFamily="34" charset="0"/>
              </a:rPr>
              <a:t> are less likely to develop adverse outcomes</a:t>
            </a:r>
          </a:p>
          <a:p>
            <a:pPr marL="342900" indent="-342900">
              <a:lnSpc>
                <a:spcPct val="100000"/>
              </a:lnSpc>
              <a:buFont typeface="Arial" panose="020B0604020202020204" pitchFamily="34" charset="0"/>
              <a:buChar char="•"/>
            </a:pPr>
            <a:r>
              <a:rPr lang="en-CA" sz="2300" dirty="0">
                <a:latin typeface="Calibri" panose="020F0502020204030204" pitchFamily="34" charset="0"/>
                <a:cs typeface="Calibri" panose="020F0502020204030204" pitchFamily="34" charset="0"/>
              </a:rPr>
              <a:t>Teachers often report that they lack the </a:t>
            </a:r>
            <a:r>
              <a:rPr lang="en-CA" sz="2300" b="1" dirty="0">
                <a:latin typeface="Calibri" panose="020F0502020204030204" pitchFamily="34" charset="0"/>
                <a:cs typeface="Calibri" panose="020F0502020204030204" pitchFamily="34" charset="0"/>
              </a:rPr>
              <a:t>knowledge and training in FASD </a:t>
            </a:r>
          </a:p>
          <a:p>
            <a:pPr marL="342900" lvl="0" indent="-342900">
              <a:lnSpc>
                <a:spcPct val="100000"/>
              </a:lnSpc>
              <a:buFont typeface="Arial" panose="020B0604020202020204" pitchFamily="34" charset="0"/>
              <a:buChar char="•"/>
            </a:pPr>
            <a:r>
              <a:rPr lang="en-CA" sz="2300" dirty="0">
                <a:latin typeface="Calibri" panose="020F0502020204030204" pitchFamily="34" charset="0"/>
                <a:cs typeface="Calibri" panose="020F0502020204030204" pitchFamily="34" charset="0"/>
              </a:rPr>
              <a:t>Research has found that </a:t>
            </a:r>
            <a:r>
              <a:rPr lang="en-CA" sz="2300" b="1" dirty="0">
                <a:latin typeface="Calibri" panose="020F0502020204030204" pitchFamily="34" charset="0"/>
                <a:cs typeface="Calibri" panose="020F0502020204030204" pitchFamily="34" charset="0"/>
              </a:rPr>
              <a:t>traditional approaches in classroom management can be unsuccessful </a:t>
            </a:r>
            <a:r>
              <a:rPr lang="en-CA" sz="2300" dirty="0">
                <a:latin typeface="Calibri" panose="020F0502020204030204" pitchFamily="34" charset="0"/>
                <a:cs typeface="Calibri" panose="020F0502020204030204" pitchFamily="34" charset="0"/>
              </a:rPr>
              <a:t>in supporting the needs of students with FASD</a:t>
            </a:r>
          </a:p>
          <a:p>
            <a:pPr marL="342900" lvl="0" indent="-342900">
              <a:lnSpc>
                <a:spcPct val="100000"/>
              </a:lnSpc>
              <a:buFont typeface="Arial" panose="020B0604020202020204" pitchFamily="34" charset="0"/>
              <a:buChar char="•"/>
            </a:pPr>
            <a:r>
              <a:rPr lang="en-CA" sz="2300" dirty="0">
                <a:latin typeface="Calibri" panose="020F0502020204030204" pitchFamily="34" charset="0"/>
                <a:cs typeface="Calibri" panose="020F0502020204030204" pitchFamily="34" charset="0"/>
              </a:rPr>
              <a:t>Typical </a:t>
            </a:r>
            <a:r>
              <a:rPr lang="en-CA" sz="2300" b="1" dirty="0">
                <a:latin typeface="Calibri" panose="020F0502020204030204" pitchFamily="34" charset="0"/>
                <a:cs typeface="Calibri" panose="020F0502020204030204" pitchFamily="34" charset="0"/>
              </a:rPr>
              <a:t>behavioural responses are not always interpreted appropriately</a:t>
            </a:r>
            <a:r>
              <a:rPr lang="en-CA" sz="2300" dirty="0">
                <a:latin typeface="Calibri" panose="020F0502020204030204" pitchFamily="34" charset="0"/>
                <a:cs typeface="Calibri" panose="020F0502020204030204" pitchFamily="34" charset="0"/>
              </a:rPr>
              <a:t> by the individual with FASD</a:t>
            </a:r>
          </a:p>
        </p:txBody>
      </p:sp>
      <p:sp>
        <p:nvSpPr>
          <p:cNvPr id="16" name="TextBox 15">
            <a:extLst>
              <a:ext uri="{FF2B5EF4-FFF2-40B4-BE49-F238E27FC236}">
                <a16:creationId xmlns:a16="http://schemas.microsoft.com/office/drawing/2014/main" id="{4BEEDAFB-AE15-7143-B762-AD2A9812BE8F}"/>
              </a:ext>
            </a:extLst>
          </p:cNvPr>
          <p:cNvSpPr txBox="1"/>
          <p:nvPr/>
        </p:nvSpPr>
        <p:spPr>
          <a:xfrm>
            <a:off x="4969596" y="374525"/>
            <a:ext cx="6585095" cy="1754326"/>
          </a:xfrm>
          <a:prstGeom prst="rect">
            <a:avLst/>
          </a:prstGeom>
          <a:noFill/>
        </p:spPr>
        <p:txBody>
          <a:bodyPr wrap="square" rtlCol="0">
            <a:norm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Case for a </a:t>
            </a:r>
            <a:br>
              <a:rPr lang="en-US" sz="5400" dirty="0">
                <a:solidFill>
                  <a:srgbClr val="364DA1"/>
                </a:solidFill>
                <a:latin typeface="Minion Pro" panose="02040503050201020203" pitchFamily="18" charset="0"/>
              </a:rPr>
            </a:br>
            <a:r>
              <a:rPr lang="en-US" sz="5400" dirty="0">
                <a:solidFill>
                  <a:srgbClr val="364DA1"/>
                </a:solidFill>
                <a:latin typeface="Minion Pro" panose="02040503050201020203" pitchFamily="18" charset="0"/>
              </a:rPr>
              <a:t>Different Approach</a:t>
            </a:r>
          </a:p>
        </p:txBody>
      </p:sp>
      <p:pic>
        <p:nvPicPr>
          <p:cNvPr id="5" name="Picture Placeholder 4">
            <a:extLst>
              <a:ext uri="{FF2B5EF4-FFF2-40B4-BE49-F238E27FC236}">
                <a16:creationId xmlns:a16="http://schemas.microsoft.com/office/drawing/2014/main" id="{50FCC041-C4D9-9A40-80F1-74199132B340}"/>
              </a:ext>
            </a:extLst>
          </p:cNvPr>
          <p:cNvPicPr>
            <a:picLocks noGrp="1" noChangeAspect="1"/>
          </p:cNvPicPr>
          <p:nvPr>
            <p:ph type="pic" sz="quarter" idx="14"/>
          </p:nvPr>
        </p:nvPicPr>
        <p:blipFill>
          <a:blip r:embed="rId3"/>
          <a:srcRect l="6707" r="6707"/>
          <a:stretch/>
        </p:blipFill>
        <p:spPr>
          <a:xfrm>
            <a:off x="226558" y="2058803"/>
            <a:ext cx="4397696" cy="3386033"/>
          </a:xfrm>
        </p:spPr>
      </p:pic>
    </p:spTree>
    <p:extLst>
      <p:ext uri="{BB962C8B-B14F-4D97-AF65-F5344CB8AC3E}">
        <p14:creationId xmlns:p14="http://schemas.microsoft.com/office/powerpoint/2010/main" val="3142791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a:extLst>
              <a:ext uri="{FF2B5EF4-FFF2-40B4-BE49-F238E27FC236}">
                <a16:creationId xmlns:a16="http://schemas.microsoft.com/office/drawing/2014/main" id="{FD4F58A5-B178-F149-81D8-E7800986FE4F}"/>
              </a:ext>
            </a:extLst>
          </p:cNvPr>
          <p:cNvSpPr/>
          <p:nvPr/>
        </p:nvSpPr>
        <p:spPr>
          <a:xfrm>
            <a:off x="7382106" y="0"/>
            <a:ext cx="4809893" cy="37720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0AFFA43-75AC-C142-9EA1-0AC2C3FD94E9}"/>
              </a:ext>
            </a:extLst>
          </p:cNvPr>
          <p:cNvSpPr txBox="1"/>
          <p:nvPr/>
        </p:nvSpPr>
        <p:spPr>
          <a:xfrm>
            <a:off x="2765641" y="928264"/>
            <a:ext cx="1782860" cy="523220"/>
          </a:xfrm>
          <a:prstGeom prst="rect">
            <a:avLst/>
          </a:prstGeom>
          <a:noFill/>
        </p:spPr>
        <p:txBody>
          <a:bodyPr wrap="none" rtlCol="0">
            <a:spAutoFit/>
          </a:bodyPr>
          <a:lstStyle/>
          <a:p>
            <a:r>
              <a:rPr lang="en-US" sz="2800" b="1" dirty="0">
                <a:solidFill>
                  <a:srgbClr val="364DA1"/>
                </a:solidFill>
                <a:latin typeface="Minion Pro" panose="02040503050201020203" pitchFamily="18" charset="0"/>
                <a:cs typeface="Poppins Medium" pitchFamily="2" charset="77"/>
              </a:rPr>
              <a:t>Caregivers</a:t>
            </a:r>
          </a:p>
        </p:txBody>
      </p:sp>
      <p:sp>
        <p:nvSpPr>
          <p:cNvPr id="9" name="Round Same Side Corner Rectangle 8">
            <a:extLst>
              <a:ext uri="{FF2B5EF4-FFF2-40B4-BE49-F238E27FC236}">
                <a16:creationId xmlns:a16="http://schemas.microsoft.com/office/drawing/2014/main" id="{8FB8AD60-E385-EF4A-A0C1-55D60385E267}"/>
              </a:ext>
            </a:extLst>
          </p:cNvPr>
          <p:cNvSpPr/>
          <p:nvPr/>
        </p:nvSpPr>
        <p:spPr>
          <a:xfrm>
            <a:off x="6173561" y="3109683"/>
            <a:ext cx="5029200" cy="3772081"/>
          </a:xfrm>
          <a:prstGeom prst="round2SameRect">
            <a:avLst>
              <a:gd name="adj1" fmla="val 3581"/>
              <a:gd name="adj2" fmla="val 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A61C65A-A376-5142-800F-E8321676A4B0}"/>
              </a:ext>
            </a:extLst>
          </p:cNvPr>
          <p:cNvSpPr txBox="1"/>
          <p:nvPr/>
        </p:nvSpPr>
        <p:spPr>
          <a:xfrm>
            <a:off x="6597488" y="3730639"/>
            <a:ext cx="4181347" cy="1384995"/>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a:lnSpc>
                <a:spcPct val="100000"/>
              </a:lnSpc>
            </a:pPr>
            <a:r>
              <a:rPr lang="en-CA" sz="2800" dirty="0">
                <a:solidFill>
                  <a:schemeClr val="bg1"/>
                </a:solidFill>
                <a:latin typeface="Calibri" panose="020F0502020204030204" pitchFamily="34" charset="0"/>
                <a:cs typeface="Calibri" panose="020F0502020204030204" pitchFamily="34" charset="0"/>
              </a:rPr>
              <a:t>Knowledge of FASD among all education professionals and caregivers</a:t>
            </a:r>
          </a:p>
        </p:txBody>
      </p:sp>
      <p:sp>
        <p:nvSpPr>
          <p:cNvPr id="44" name="Triangle 43">
            <a:extLst>
              <a:ext uri="{FF2B5EF4-FFF2-40B4-BE49-F238E27FC236}">
                <a16:creationId xmlns:a16="http://schemas.microsoft.com/office/drawing/2014/main" id="{D119254E-17A6-DE45-BA04-F60C8C31DB9D}"/>
              </a:ext>
            </a:extLst>
          </p:cNvPr>
          <p:cNvSpPr/>
          <p:nvPr/>
        </p:nvSpPr>
        <p:spPr>
          <a:xfrm rot="2700000">
            <a:off x="11601004" y="880036"/>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iangle 44">
            <a:extLst>
              <a:ext uri="{FF2B5EF4-FFF2-40B4-BE49-F238E27FC236}">
                <a16:creationId xmlns:a16="http://schemas.microsoft.com/office/drawing/2014/main" id="{59EDC1BD-DA23-3C4C-BE77-F42395B991E7}"/>
              </a:ext>
            </a:extLst>
          </p:cNvPr>
          <p:cNvSpPr/>
          <p:nvPr/>
        </p:nvSpPr>
        <p:spPr>
          <a:xfrm rot="1813063">
            <a:off x="5249029" y="6403322"/>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iangle 45">
            <a:extLst>
              <a:ext uri="{FF2B5EF4-FFF2-40B4-BE49-F238E27FC236}">
                <a16:creationId xmlns:a16="http://schemas.microsoft.com/office/drawing/2014/main" id="{52536B1F-F47A-9241-8EA6-42699A05CA06}"/>
              </a:ext>
            </a:extLst>
          </p:cNvPr>
          <p:cNvSpPr/>
          <p:nvPr/>
        </p:nvSpPr>
        <p:spPr>
          <a:xfrm rot="2700000">
            <a:off x="11538155" y="4869486"/>
            <a:ext cx="237737" cy="204947"/>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iangle 46">
            <a:extLst>
              <a:ext uri="{FF2B5EF4-FFF2-40B4-BE49-F238E27FC236}">
                <a16:creationId xmlns:a16="http://schemas.microsoft.com/office/drawing/2014/main" id="{6CE8EEE7-8F2B-DB42-9073-1CC293F5DBB6}"/>
              </a:ext>
            </a:extLst>
          </p:cNvPr>
          <p:cNvSpPr/>
          <p:nvPr/>
        </p:nvSpPr>
        <p:spPr>
          <a:xfrm rot="2700000">
            <a:off x="5039339" y="236309"/>
            <a:ext cx="160768" cy="13859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BEB878AB-7B87-2944-87FD-700F5DEB47D8}"/>
              </a:ext>
            </a:extLst>
          </p:cNvPr>
          <p:cNvPicPr>
            <a:picLocks noGrp="1" noChangeAspect="1"/>
          </p:cNvPicPr>
          <p:nvPr>
            <p:ph type="pic" sz="quarter" idx="16"/>
          </p:nvPr>
        </p:nvPicPr>
        <p:blipFill>
          <a:blip r:embed="rId3"/>
          <a:srcRect t="7553" b="7553"/>
          <a:stretch/>
        </p:blipFill>
        <p:spPr>
          <a:xfrm>
            <a:off x="1271238" y="2678795"/>
            <a:ext cx="1287813" cy="1093287"/>
          </a:xfrm>
        </p:spPr>
      </p:pic>
      <p:pic>
        <p:nvPicPr>
          <p:cNvPr id="11" name="Picture Placeholder 10">
            <a:extLst>
              <a:ext uri="{FF2B5EF4-FFF2-40B4-BE49-F238E27FC236}">
                <a16:creationId xmlns:a16="http://schemas.microsoft.com/office/drawing/2014/main" id="{C1ADC556-8EF5-794B-8A52-EBF0FE150E2E}"/>
              </a:ext>
            </a:extLst>
          </p:cNvPr>
          <p:cNvPicPr>
            <a:picLocks noGrp="1" noChangeAspect="1"/>
          </p:cNvPicPr>
          <p:nvPr>
            <p:ph type="pic" sz="quarter" idx="17"/>
          </p:nvPr>
        </p:nvPicPr>
        <p:blipFill>
          <a:blip r:embed="rId4"/>
          <a:srcRect t="7553" b="7553"/>
          <a:stretch/>
        </p:blipFill>
        <p:spPr>
          <a:xfrm>
            <a:off x="1271238" y="4544017"/>
            <a:ext cx="1287813" cy="1093287"/>
          </a:xfrm>
        </p:spPr>
      </p:pic>
      <p:pic>
        <p:nvPicPr>
          <p:cNvPr id="4" name="Picture Placeholder 3" descr="Background pattern&#10;&#10;Description automatically generated with low confidence">
            <a:extLst>
              <a:ext uri="{FF2B5EF4-FFF2-40B4-BE49-F238E27FC236}">
                <a16:creationId xmlns:a16="http://schemas.microsoft.com/office/drawing/2014/main" id="{8F28AC18-CCD7-7E44-BEB2-6C10795E08CB}"/>
              </a:ext>
            </a:extLst>
          </p:cNvPr>
          <p:cNvPicPr>
            <a:picLocks noGrp="1" noChangeAspect="1"/>
          </p:cNvPicPr>
          <p:nvPr>
            <p:ph type="pic" sz="quarter" idx="15"/>
          </p:nvPr>
        </p:nvPicPr>
        <p:blipFill>
          <a:blip r:embed="rId5"/>
          <a:srcRect t="7522" b="7522"/>
          <a:stretch>
            <a:fillRect/>
          </a:stretch>
        </p:blipFill>
        <p:spPr>
          <a:pattFill prst="pct80">
            <a:fgClr>
              <a:srgbClr val="364DA1"/>
            </a:fgClr>
            <a:bgClr>
              <a:schemeClr val="bg1"/>
            </a:bgClr>
          </a:pattFill>
        </p:spPr>
      </p:pic>
      <p:sp>
        <p:nvSpPr>
          <p:cNvPr id="32" name="TextBox 31">
            <a:extLst>
              <a:ext uri="{FF2B5EF4-FFF2-40B4-BE49-F238E27FC236}">
                <a16:creationId xmlns:a16="http://schemas.microsoft.com/office/drawing/2014/main" id="{9D81EA72-3371-7741-B4FF-AF5752353756}"/>
              </a:ext>
            </a:extLst>
          </p:cNvPr>
          <p:cNvSpPr txBox="1"/>
          <p:nvPr/>
        </p:nvSpPr>
        <p:spPr>
          <a:xfrm>
            <a:off x="6096001" y="918823"/>
            <a:ext cx="5487262" cy="1754326"/>
          </a:xfrm>
          <a:prstGeom prst="rect">
            <a:avLst/>
          </a:prstGeom>
          <a:noFill/>
        </p:spPr>
        <p:txBody>
          <a:bodyPr wrap="square" rtlCol="0">
            <a:norm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FASD Informed Schools</a:t>
            </a:r>
          </a:p>
        </p:txBody>
      </p:sp>
      <p:sp>
        <p:nvSpPr>
          <p:cNvPr id="33" name="TextBox 32">
            <a:extLst>
              <a:ext uri="{FF2B5EF4-FFF2-40B4-BE49-F238E27FC236}">
                <a16:creationId xmlns:a16="http://schemas.microsoft.com/office/drawing/2014/main" id="{5576583C-33E0-2F43-9183-26ACBD9A6360}"/>
              </a:ext>
            </a:extLst>
          </p:cNvPr>
          <p:cNvSpPr txBox="1"/>
          <p:nvPr/>
        </p:nvSpPr>
        <p:spPr>
          <a:xfrm>
            <a:off x="2765641" y="2558686"/>
            <a:ext cx="2459923" cy="954107"/>
          </a:xfrm>
          <a:prstGeom prst="rect">
            <a:avLst/>
          </a:prstGeom>
          <a:noFill/>
        </p:spPr>
        <p:txBody>
          <a:bodyPr wrap="square" rtlCol="0">
            <a:spAutoFit/>
          </a:bodyPr>
          <a:lstStyle/>
          <a:p>
            <a:r>
              <a:rPr lang="en-US" sz="2800" b="1" dirty="0">
                <a:solidFill>
                  <a:srgbClr val="FE721F"/>
                </a:solidFill>
                <a:latin typeface="Minion Pro" panose="02040503050201020203" pitchFamily="18" charset="0"/>
                <a:cs typeface="Poppins Medium" pitchFamily="2" charset="77"/>
              </a:rPr>
              <a:t>Teachers &amp; school boards</a:t>
            </a:r>
          </a:p>
        </p:txBody>
      </p:sp>
      <p:sp>
        <p:nvSpPr>
          <p:cNvPr id="34" name="TextBox 33">
            <a:extLst>
              <a:ext uri="{FF2B5EF4-FFF2-40B4-BE49-F238E27FC236}">
                <a16:creationId xmlns:a16="http://schemas.microsoft.com/office/drawing/2014/main" id="{3772A348-B1F1-7E40-B2C6-34711D1828D2}"/>
              </a:ext>
            </a:extLst>
          </p:cNvPr>
          <p:cNvSpPr txBox="1"/>
          <p:nvPr/>
        </p:nvSpPr>
        <p:spPr>
          <a:xfrm>
            <a:off x="2765641" y="4536159"/>
            <a:ext cx="2459923" cy="523220"/>
          </a:xfrm>
          <a:prstGeom prst="rect">
            <a:avLst/>
          </a:prstGeom>
          <a:noFill/>
        </p:spPr>
        <p:txBody>
          <a:bodyPr wrap="square" rtlCol="0">
            <a:spAutoFit/>
          </a:bodyPr>
          <a:lstStyle/>
          <a:p>
            <a:r>
              <a:rPr lang="en-US" sz="2800" b="1" dirty="0">
                <a:solidFill>
                  <a:srgbClr val="4B9847"/>
                </a:solidFill>
                <a:latin typeface="Minion Pro" panose="02040503050201020203" pitchFamily="18" charset="0"/>
                <a:cs typeface="Poppins Medium" pitchFamily="2" charset="77"/>
              </a:rPr>
              <a:t>Communities</a:t>
            </a:r>
          </a:p>
        </p:txBody>
      </p:sp>
      <p:pic>
        <p:nvPicPr>
          <p:cNvPr id="35" name="Graphic 11" descr="Professor male with solid fill">
            <a:extLst>
              <a:ext uri="{FF2B5EF4-FFF2-40B4-BE49-F238E27FC236}">
                <a16:creationId xmlns:a16="http://schemas.microsoft.com/office/drawing/2014/main" id="{9C3A025E-7D84-AE4A-8488-8AF2B2912A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64379" y="3372457"/>
            <a:ext cx="799250" cy="799250"/>
          </a:xfrm>
          <a:prstGeom prst="rect">
            <a:avLst/>
          </a:prstGeom>
        </p:spPr>
      </p:pic>
      <p:sp>
        <p:nvSpPr>
          <p:cNvPr id="36" name="Freeform 35">
            <a:extLst>
              <a:ext uri="{FF2B5EF4-FFF2-40B4-BE49-F238E27FC236}">
                <a16:creationId xmlns:a16="http://schemas.microsoft.com/office/drawing/2014/main" id="{76ADA786-E333-534A-A9DC-2DE782BBC486}"/>
              </a:ext>
            </a:extLst>
          </p:cNvPr>
          <p:cNvSpPr>
            <a:spLocks noEditPoints="1"/>
          </p:cNvSpPr>
          <p:nvPr/>
        </p:nvSpPr>
        <p:spPr bwMode="auto">
          <a:xfrm>
            <a:off x="2925080" y="5044196"/>
            <a:ext cx="554259" cy="615836"/>
          </a:xfrm>
          <a:custGeom>
            <a:avLst/>
            <a:gdLst>
              <a:gd name="T0" fmla="*/ 465 w 567"/>
              <a:gd name="T1" fmla="*/ 128 h 627"/>
              <a:gd name="T2" fmla="*/ 401 w 567"/>
              <a:gd name="T3" fmla="*/ 192 h 627"/>
              <a:gd name="T4" fmla="*/ 465 w 567"/>
              <a:gd name="T5" fmla="*/ 256 h 627"/>
              <a:gd name="T6" fmla="*/ 529 w 567"/>
              <a:gd name="T7" fmla="*/ 192 h 627"/>
              <a:gd name="T8" fmla="*/ 465 w 567"/>
              <a:gd name="T9" fmla="*/ 128 h 627"/>
              <a:gd name="T10" fmla="*/ 135 w 567"/>
              <a:gd name="T11" fmla="*/ 627 h 627"/>
              <a:gd name="T12" fmla="*/ 432 w 567"/>
              <a:gd name="T13" fmla="*/ 627 h 627"/>
              <a:gd name="T14" fmla="*/ 432 w 567"/>
              <a:gd name="T15" fmla="*/ 363 h 627"/>
              <a:gd name="T16" fmla="*/ 283 w 567"/>
              <a:gd name="T17" fmla="*/ 215 h 627"/>
              <a:gd name="T18" fmla="*/ 135 w 567"/>
              <a:gd name="T19" fmla="*/ 363 h 627"/>
              <a:gd name="T20" fmla="*/ 135 w 567"/>
              <a:gd name="T21" fmla="*/ 627 h 627"/>
              <a:gd name="T22" fmla="*/ 111 w 567"/>
              <a:gd name="T23" fmla="*/ 363 h 627"/>
              <a:gd name="T24" fmla="*/ 111 w 567"/>
              <a:gd name="T25" fmla="*/ 568 h 627"/>
              <a:gd name="T26" fmla="*/ 0 w 567"/>
              <a:gd name="T27" fmla="*/ 568 h 627"/>
              <a:gd name="T28" fmla="*/ 0 w 567"/>
              <a:gd name="T29" fmla="*/ 383 h 627"/>
              <a:gd name="T30" fmla="*/ 102 w 567"/>
              <a:gd name="T31" fmla="*/ 281 h 627"/>
              <a:gd name="T32" fmla="*/ 131 w 567"/>
              <a:gd name="T33" fmla="*/ 285 h 627"/>
              <a:gd name="T34" fmla="*/ 111 w 567"/>
              <a:gd name="T35" fmla="*/ 363 h 627"/>
              <a:gd name="T36" fmla="*/ 567 w 567"/>
              <a:gd name="T37" fmla="*/ 568 h 627"/>
              <a:gd name="T38" fmla="*/ 455 w 567"/>
              <a:gd name="T39" fmla="*/ 568 h 627"/>
              <a:gd name="T40" fmla="*/ 455 w 567"/>
              <a:gd name="T41" fmla="*/ 363 h 627"/>
              <a:gd name="T42" fmla="*/ 436 w 567"/>
              <a:gd name="T43" fmla="*/ 285 h 627"/>
              <a:gd name="T44" fmla="*/ 465 w 567"/>
              <a:gd name="T45" fmla="*/ 281 h 627"/>
              <a:gd name="T46" fmla="*/ 567 w 567"/>
              <a:gd name="T47" fmla="*/ 383 h 627"/>
              <a:gd name="T48" fmla="*/ 567 w 567"/>
              <a:gd name="T49" fmla="*/ 568 h 627"/>
              <a:gd name="T50" fmla="*/ 283 w 567"/>
              <a:gd name="T51" fmla="*/ 0 h 627"/>
              <a:gd name="T52" fmla="*/ 189 w 567"/>
              <a:gd name="T53" fmla="*/ 94 h 627"/>
              <a:gd name="T54" fmla="*/ 283 w 567"/>
              <a:gd name="T55" fmla="*/ 189 h 627"/>
              <a:gd name="T56" fmla="*/ 378 w 567"/>
              <a:gd name="T57" fmla="*/ 94 h 627"/>
              <a:gd name="T58" fmla="*/ 283 w 567"/>
              <a:gd name="T59" fmla="*/ 0 h 627"/>
              <a:gd name="T60" fmla="*/ 102 w 567"/>
              <a:gd name="T61" fmla="*/ 128 h 627"/>
              <a:gd name="T62" fmla="*/ 38 w 567"/>
              <a:gd name="T63" fmla="*/ 192 h 627"/>
              <a:gd name="T64" fmla="*/ 102 w 567"/>
              <a:gd name="T65" fmla="*/ 256 h 627"/>
              <a:gd name="T66" fmla="*/ 166 w 567"/>
              <a:gd name="T67" fmla="*/ 192 h 627"/>
              <a:gd name="T68" fmla="*/ 102 w 567"/>
              <a:gd name="T69" fmla="*/ 128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7" h="627">
                <a:moveTo>
                  <a:pt x="465" y="128"/>
                </a:moveTo>
                <a:cubicBezTo>
                  <a:pt x="430" y="128"/>
                  <a:pt x="401" y="157"/>
                  <a:pt x="401" y="192"/>
                </a:cubicBezTo>
                <a:cubicBezTo>
                  <a:pt x="401" y="227"/>
                  <a:pt x="430" y="256"/>
                  <a:pt x="465" y="256"/>
                </a:cubicBezTo>
                <a:cubicBezTo>
                  <a:pt x="500" y="256"/>
                  <a:pt x="529" y="227"/>
                  <a:pt x="529" y="192"/>
                </a:cubicBezTo>
                <a:cubicBezTo>
                  <a:pt x="529" y="157"/>
                  <a:pt x="500" y="128"/>
                  <a:pt x="465" y="128"/>
                </a:cubicBezTo>
                <a:close/>
                <a:moveTo>
                  <a:pt x="135" y="627"/>
                </a:moveTo>
                <a:lnTo>
                  <a:pt x="432" y="627"/>
                </a:lnTo>
                <a:lnTo>
                  <a:pt x="432" y="363"/>
                </a:lnTo>
                <a:cubicBezTo>
                  <a:pt x="432" y="281"/>
                  <a:pt x="365" y="215"/>
                  <a:pt x="283" y="215"/>
                </a:cubicBezTo>
                <a:cubicBezTo>
                  <a:pt x="201" y="215"/>
                  <a:pt x="135" y="281"/>
                  <a:pt x="135" y="363"/>
                </a:cubicBezTo>
                <a:lnTo>
                  <a:pt x="135" y="627"/>
                </a:lnTo>
                <a:close/>
                <a:moveTo>
                  <a:pt x="111" y="363"/>
                </a:moveTo>
                <a:lnTo>
                  <a:pt x="111" y="568"/>
                </a:lnTo>
                <a:lnTo>
                  <a:pt x="0" y="568"/>
                </a:lnTo>
                <a:lnTo>
                  <a:pt x="0" y="383"/>
                </a:lnTo>
                <a:cubicBezTo>
                  <a:pt x="0" y="327"/>
                  <a:pt x="46" y="281"/>
                  <a:pt x="102" y="281"/>
                </a:cubicBezTo>
                <a:cubicBezTo>
                  <a:pt x="112" y="281"/>
                  <a:pt x="122" y="283"/>
                  <a:pt x="131" y="285"/>
                </a:cubicBezTo>
                <a:cubicBezTo>
                  <a:pt x="119" y="309"/>
                  <a:pt x="111" y="335"/>
                  <a:pt x="111" y="363"/>
                </a:cubicBezTo>
                <a:close/>
                <a:moveTo>
                  <a:pt x="567" y="568"/>
                </a:moveTo>
                <a:lnTo>
                  <a:pt x="455" y="568"/>
                </a:lnTo>
                <a:lnTo>
                  <a:pt x="455" y="363"/>
                </a:lnTo>
                <a:cubicBezTo>
                  <a:pt x="455" y="335"/>
                  <a:pt x="448" y="309"/>
                  <a:pt x="436" y="285"/>
                </a:cubicBezTo>
                <a:cubicBezTo>
                  <a:pt x="445" y="283"/>
                  <a:pt x="455" y="281"/>
                  <a:pt x="465" y="281"/>
                </a:cubicBezTo>
                <a:cubicBezTo>
                  <a:pt x="521" y="281"/>
                  <a:pt x="567" y="327"/>
                  <a:pt x="567" y="383"/>
                </a:cubicBezTo>
                <a:lnTo>
                  <a:pt x="567" y="568"/>
                </a:lnTo>
                <a:close/>
                <a:moveTo>
                  <a:pt x="283" y="0"/>
                </a:moveTo>
                <a:cubicBezTo>
                  <a:pt x="231" y="0"/>
                  <a:pt x="189" y="42"/>
                  <a:pt x="189" y="94"/>
                </a:cubicBezTo>
                <a:cubicBezTo>
                  <a:pt x="189" y="147"/>
                  <a:pt x="231" y="189"/>
                  <a:pt x="283" y="189"/>
                </a:cubicBezTo>
                <a:cubicBezTo>
                  <a:pt x="336" y="189"/>
                  <a:pt x="378" y="147"/>
                  <a:pt x="378" y="94"/>
                </a:cubicBezTo>
                <a:cubicBezTo>
                  <a:pt x="378" y="42"/>
                  <a:pt x="336" y="0"/>
                  <a:pt x="283" y="0"/>
                </a:cubicBezTo>
                <a:close/>
                <a:moveTo>
                  <a:pt x="102" y="128"/>
                </a:moveTo>
                <a:cubicBezTo>
                  <a:pt x="67" y="128"/>
                  <a:pt x="38" y="157"/>
                  <a:pt x="38" y="192"/>
                </a:cubicBezTo>
                <a:cubicBezTo>
                  <a:pt x="38" y="227"/>
                  <a:pt x="67" y="256"/>
                  <a:pt x="102" y="256"/>
                </a:cubicBezTo>
                <a:cubicBezTo>
                  <a:pt x="137" y="256"/>
                  <a:pt x="166" y="227"/>
                  <a:pt x="166" y="192"/>
                </a:cubicBezTo>
                <a:cubicBezTo>
                  <a:pt x="166" y="157"/>
                  <a:pt x="137" y="128"/>
                  <a:pt x="102" y="128"/>
                </a:cubicBezTo>
                <a:close/>
              </a:path>
            </a:pathLst>
          </a:custGeom>
          <a:solidFill>
            <a:srgbClr val="4B9847"/>
          </a:solidFill>
          <a:ln>
            <a:noFill/>
          </a:ln>
        </p:spPr>
        <p:txBody>
          <a:bodyPr vert="horz" wrap="square" lIns="68580" tIns="34290" rIns="68580" bIns="34290" numCol="1" anchor="t" anchorCtr="0" compatLnSpc="1">
            <a:prstTxWarp prst="textNoShape">
              <a:avLst/>
            </a:prstTxWarp>
          </a:bodyPr>
          <a:lstStyle/>
          <a:p>
            <a:endParaRPr lang="en-US" sz="2160">
              <a:solidFill>
                <a:srgbClr val="4B9847"/>
              </a:solidFill>
            </a:endParaRPr>
          </a:p>
        </p:txBody>
      </p:sp>
      <p:pic>
        <p:nvPicPr>
          <p:cNvPr id="37" name="Graphic 6" descr="Woman with kid with solid fill">
            <a:extLst>
              <a:ext uri="{FF2B5EF4-FFF2-40B4-BE49-F238E27FC236}">
                <a16:creationId xmlns:a16="http://schemas.microsoft.com/office/drawing/2014/main" id="{531197DA-EE9C-CC4B-9915-C60C6D0F85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71990" y="1285635"/>
            <a:ext cx="866166" cy="866166"/>
          </a:xfrm>
          <a:prstGeom prst="rect">
            <a:avLst/>
          </a:prstGeom>
        </p:spPr>
      </p:pic>
      <p:sp>
        <p:nvSpPr>
          <p:cNvPr id="38" name="Freeform 230">
            <a:extLst>
              <a:ext uri="{FF2B5EF4-FFF2-40B4-BE49-F238E27FC236}">
                <a16:creationId xmlns:a16="http://schemas.microsoft.com/office/drawing/2014/main" id="{EE865CED-FFF2-1A4A-B00B-F41DE53426EE}"/>
              </a:ext>
            </a:extLst>
          </p:cNvPr>
          <p:cNvSpPr>
            <a:spLocks/>
          </p:cNvSpPr>
          <p:nvPr/>
        </p:nvSpPr>
        <p:spPr bwMode="auto">
          <a:xfrm>
            <a:off x="3429488" y="1584351"/>
            <a:ext cx="130969" cy="119064"/>
          </a:xfrm>
          <a:custGeom>
            <a:avLst/>
            <a:gdLst>
              <a:gd name="T0" fmla="*/ 573 w 579"/>
              <a:gd name="T1" fmla="*/ 157 h 522"/>
              <a:gd name="T2" fmla="*/ 430 w 579"/>
              <a:gd name="T3" fmla="*/ 4 h 522"/>
              <a:gd name="T4" fmla="*/ 290 w 579"/>
              <a:gd name="T5" fmla="*/ 87 h 522"/>
              <a:gd name="T6" fmla="*/ 150 w 579"/>
              <a:gd name="T7" fmla="*/ 4 h 522"/>
              <a:gd name="T8" fmla="*/ 7 w 579"/>
              <a:gd name="T9" fmla="*/ 157 h 522"/>
              <a:gd name="T10" fmla="*/ 112 w 579"/>
              <a:gd name="T11" fmla="*/ 363 h 522"/>
              <a:gd name="T12" fmla="*/ 290 w 579"/>
              <a:gd name="T13" fmla="*/ 522 h 522"/>
              <a:gd name="T14" fmla="*/ 290 w 579"/>
              <a:gd name="T15" fmla="*/ 522 h 522"/>
              <a:gd name="T16" fmla="*/ 290 w 579"/>
              <a:gd name="T17" fmla="*/ 522 h 522"/>
              <a:gd name="T18" fmla="*/ 290 w 579"/>
              <a:gd name="T19" fmla="*/ 522 h 522"/>
              <a:gd name="T20" fmla="*/ 290 w 579"/>
              <a:gd name="T21" fmla="*/ 522 h 522"/>
              <a:gd name="T22" fmla="*/ 468 w 579"/>
              <a:gd name="T23" fmla="*/ 363 h 522"/>
              <a:gd name="T24" fmla="*/ 573 w 579"/>
              <a:gd name="T25" fmla="*/ 157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9" h="522">
                <a:moveTo>
                  <a:pt x="573" y="157"/>
                </a:moveTo>
                <a:cubicBezTo>
                  <a:pt x="564" y="3"/>
                  <a:pt x="430" y="4"/>
                  <a:pt x="430" y="4"/>
                </a:cubicBezTo>
                <a:cubicBezTo>
                  <a:pt x="340" y="0"/>
                  <a:pt x="292" y="83"/>
                  <a:pt x="290" y="87"/>
                </a:cubicBezTo>
                <a:cubicBezTo>
                  <a:pt x="288" y="83"/>
                  <a:pt x="239" y="0"/>
                  <a:pt x="150" y="4"/>
                </a:cubicBezTo>
                <a:cubicBezTo>
                  <a:pt x="150" y="4"/>
                  <a:pt x="15" y="3"/>
                  <a:pt x="7" y="157"/>
                </a:cubicBezTo>
                <a:cubicBezTo>
                  <a:pt x="7" y="157"/>
                  <a:pt x="0" y="258"/>
                  <a:pt x="112" y="363"/>
                </a:cubicBezTo>
                <a:lnTo>
                  <a:pt x="290" y="522"/>
                </a:lnTo>
                <a:lnTo>
                  <a:pt x="290" y="522"/>
                </a:lnTo>
                <a:lnTo>
                  <a:pt x="290" y="522"/>
                </a:lnTo>
                <a:lnTo>
                  <a:pt x="290" y="522"/>
                </a:lnTo>
                <a:lnTo>
                  <a:pt x="290" y="522"/>
                </a:lnTo>
                <a:lnTo>
                  <a:pt x="468" y="363"/>
                </a:lnTo>
                <a:cubicBezTo>
                  <a:pt x="579" y="258"/>
                  <a:pt x="573" y="157"/>
                  <a:pt x="573" y="157"/>
                </a:cubicBezTo>
                <a:close/>
              </a:path>
            </a:pathLst>
          </a:custGeom>
          <a:solidFill>
            <a:srgbClr val="364DA1"/>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9" name="Freeform 285">
            <a:extLst>
              <a:ext uri="{FF2B5EF4-FFF2-40B4-BE49-F238E27FC236}">
                <a16:creationId xmlns:a16="http://schemas.microsoft.com/office/drawing/2014/main" id="{A82290AF-4D7D-F944-8A2A-CD52A8AFCCCD}"/>
              </a:ext>
            </a:extLst>
          </p:cNvPr>
          <p:cNvSpPr>
            <a:spLocks/>
          </p:cNvSpPr>
          <p:nvPr/>
        </p:nvSpPr>
        <p:spPr bwMode="auto">
          <a:xfrm>
            <a:off x="3598394" y="3622396"/>
            <a:ext cx="338404" cy="509697"/>
          </a:xfrm>
          <a:custGeom>
            <a:avLst/>
            <a:gdLst>
              <a:gd name="T0" fmla="*/ 426 w 428"/>
              <a:gd name="T1" fmla="*/ 544 h 640"/>
              <a:gd name="T2" fmla="*/ 426 w 428"/>
              <a:gd name="T3" fmla="*/ 451 h 640"/>
              <a:gd name="T4" fmla="*/ 426 w 428"/>
              <a:gd name="T5" fmla="*/ 444 h 640"/>
              <a:gd name="T6" fmla="*/ 426 w 428"/>
              <a:gd name="T7" fmla="*/ 112 h 640"/>
              <a:gd name="T8" fmla="*/ 426 w 428"/>
              <a:gd name="T9" fmla="*/ 106 h 640"/>
              <a:gd name="T10" fmla="*/ 404 w 428"/>
              <a:gd name="T11" fmla="*/ 91 h 640"/>
              <a:gd name="T12" fmla="*/ 59 w 428"/>
              <a:gd name="T13" fmla="*/ 157 h 640"/>
              <a:gd name="T14" fmla="*/ 59 w 428"/>
              <a:gd name="T15" fmla="*/ 155 h 640"/>
              <a:gd name="T16" fmla="*/ 31 w 428"/>
              <a:gd name="T17" fmla="*/ 101 h 640"/>
              <a:gd name="T18" fmla="*/ 361 w 428"/>
              <a:gd name="T19" fmla="*/ 38 h 640"/>
              <a:gd name="T20" fmla="*/ 376 w 428"/>
              <a:gd name="T21" fmla="*/ 17 h 640"/>
              <a:gd name="T22" fmla="*/ 354 w 428"/>
              <a:gd name="T23" fmla="*/ 2 h 640"/>
              <a:gd name="T24" fmla="*/ 17 w 428"/>
              <a:gd name="T25" fmla="*/ 66 h 640"/>
              <a:gd name="T26" fmla="*/ 2 w 428"/>
              <a:gd name="T27" fmla="*/ 87 h 640"/>
              <a:gd name="T28" fmla="*/ 2 w 428"/>
              <a:gd name="T29" fmla="*/ 180 h 640"/>
              <a:gd name="T30" fmla="*/ 2 w 428"/>
              <a:gd name="T31" fmla="*/ 187 h 640"/>
              <a:gd name="T32" fmla="*/ 2 w 428"/>
              <a:gd name="T33" fmla="*/ 519 h 640"/>
              <a:gd name="T34" fmla="*/ 2 w 428"/>
              <a:gd name="T35" fmla="*/ 525 h 640"/>
              <a:gd name="T36" fmla="*/ 3 w 428"/>
              <a:gd name="T37" fmla="*/ 575 h 640"/>
              <a:gd name="T38" fmla="*/ 3 w 428"/>
              <a:gd name="T39" fmla="*/ 575 h 640"/>
              <a:gd name="T40" fmla="*/ 74 w 428"/>
              <a:gd name="T41" fmla="*/ 630 h 640"/>
              <a:gd name="T42" fmla="*/ 411 w 428"/>
              <a:gd name="T43" fmla="*/ 565 h 640"/>
              <a:gd name="T44" fmla="*/ 426 w 428"/>
              <a:gd name="T45" fmla="*/ 54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8" h="640">
                <a:moveTo>
                  <a:pt x="426" y="544"/>
                </a:moveTo>
                <a:lnTo>
                  <a:pt x="426" y="451"/>
                </a:lnTo>
                <a:cubicBezTo>
                  <a:pt x="426" y="448"/>
                  <a:pt x="426" y="446"/>
                  <a:pt x="426" y="444"/>
                </a:cubicBezTo>
                <a:lnTo>
                  <a:pt x="426" y="112"/>
                </a:lnTo>
                <a:cubicBezTo>
                  <a:pt x="426" y="110"/>
                  <a:pt x="426" y="108"/>
                  <a:pt x="426" y="106"/>
                </a:cubicBezTo>
                <a:cubicBezTo>
                  <a:pt x="424" y="95"/>
                  <a:pt x="414" y="89"/>
                  <a:pt x="404" y="91"/>
                </a:cubicBezTo>
                <a:lnTo>
                  <a:pt x="59" y="157"/>
                </a:lnTo>
                <a:lnTo>
                  <a:pt x="59" y="155"/>
                </a:lnTo>
                <a:cubicBezTo>
                  <a:pt x="59" y="155"/>
                  <a:pt x="21" y="124"/>
                  <a:pt x="31" y="101"/>
                </a:cubicBezTo>
                <a:lnTo>
                  <a:pt x="361" y="38"/>
                </a:lnTo>
                <a:cubicBezTo>
                  <a:pt x="371" y="37"/>
                  <a:pt x="378" y="27"/>
                  <a:pt x="376" y="17"/>
                </a:cubicBezTo>
                <a:cubicBezTo>
                  <a:pt x="374" y="6"/>
                  <a:pt x="364" y="0"/>
                  <a:pt x="354" y="2"/>
                </a:cubicBezTo>
                <a:lnTo>
                  <a:pt x="17" y="66"/>
                </a:lnTo>
                <a:cubicBezTo>
                  <a:pt x="7" y="67"/>
                  <a:pt x="0" y="77"/>
                  <a:pt x="2" y="87"/>
                </a:cubicBezTo>
                <a:lnTo>
                  <a:pt x="2" y="180"/>
                </a:lnTo>
                <a:cubicBezTo>
                  <a:pt x="2" y="182"/>
                  <a:pt x="2" y="185"/>
                  <a:pt x="2" y="187"/>
                </a:cubicBezTo>
                <a:lnTo>
                  <a:pt x="2" y="519"/>
                </a:lnTo>
                <a:cubicBezTo>
                  <a:pt x="2" y="521"/>
                  <a:pt x="2" y="523"/>
                  <a:pt x="2" y="525"/>
                </a:cubicBezTo>
                <a:cubicBezTo>
                  <a:pt x="2" y="525"/>
                  <a:pt x="3" y="550"/>
                  <a:pt x="3" y="575"/>
                </a:cubicBezTo>
                <a:lnTo>
                  <a:pt x="3" y="575"/>
                </a:lnTo>
                <a:cubicBezTo>
                  <a:pt x="3" y="575"/>
                  <a:pt x="8" y="640"/>
                  <a:pt x="74" y="630"/>
                </a:cubicBezTo>
                <a:lnTo>
                  <a:pt x="411" y="565"/>
                </a:lnTo>
                <a:cubicBezTo>
                  <a:pt x="421" y="564"/>
                  <a:pt x="428" y="554"/>
                  <a:pt x="426" y="544"/>
                </a:cubicBezTo>
                <a:close/>
              </a:path>
            </a:pathLst>
          </a:custGeom>
          <a:solidFill>
            <a:srgbClr val="FE721F"/>
          </a:solidFill>
          <a:ln>
            <a:noFill/>
          </a:ln>
        </p:spPr>
        <p:txBody>
          <a:bodyPr vert="horz" wrap="square" lIns="68580" tIns="34290" rIns="68580" bIns="34290" numCol="1" anchor="t" anchorCtr="0" compatLnSpc="1">
            <a:prstTxWarp prst="textNoShape">
              <a:avLst/>
            </a:prstTxWarp>
          </a:bodyPr>
          <a:lstStyle/>
          <a:p>
            <a:endParaRPr lang="en-US" sz="2160">
              <a:solidFill>
                <a:srgbClr val="FE721F"/>
              </a:solidFill>
            </a:endParaRPr>
          </a:p>
        </p:txBody>
      </p:sp>
      <p:pic>
        <p:nvPicPr>
          <p:cNvPr id="40" name="Graphic 14" descr="Bus with solid fill">
            <a:extLst>
              <a:ext uri="{FF2B5EF4-FFF2-40B4-BE49-F238E27FC236}">
                <a16:creationId xmlns:a16="http://schemas.microsoft.com/office/drawing/2014/main" id="{33960106-8954-1F48-8FBC-46008A743BA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78172" y="3477619"/>
            <a:ext cx="806623" cy="799250"/>
          </a:xfrm>
          <a:prstGeom prst="rect">
            <a:avLst/>
          </a:prstGeom>
        </p:spPr>
      </p:pic>
    </p:spTree>
    <p:extLst>
      <p:ext uri="{BB962C8B-B14F-4D97-AF65-F5344CB8AC3E}">
        <p14:creationId xmlns:p14="http://schemas.microsoft.com/office/powerpoint/2010/main" val="2650540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46705AD3-9895-B64E-95AA-A00246A57A47}"/>
              </a:ext>
            </a:extLst>
          </p:cNvPr>
          <p:cNvGrpSpPr/>
          <p:nvPr/>
        </p:nvGrpSpPr>
        <p:grpSpPr>
          <a:xfrm>
            <a:off x="7314404" y="1083653"/>
            <a:ext cx="356367" cy="356367"/>
            <a:chOff x="644623" y="3313046"/>
            <a:chExt cx="413599" cy="413599"/>
          </a:xfrm>
        </p:grpSpPr>
        <p:sp>
          <p:nvSpPr>
            <p:cNvPr id="32" name="Oval 31">
              <a:extLst>
                <a:ext uri="{FF2B5EF4-FFF2-40B4-BE49-F238E27FC236}">
                  <a16:creationId xmlns:a16="http://schemas.microsoft.com/office/drawing/2014/main" id="{0DB573A1-E77C-CD4F-9AB1-245AB127A833}"/>
                </a:ext>
              </a:extLst>
            </p:cNvPr>
            <p:cNvSpPr/>
            <p:nvPr/>
          </p:nvSpPr>
          <p:spPr>
            <a:xfrm>
              <a:off x="733089" y="3401512"/>
              <a:ext cx="236668" cy="236668"/>
            </a:xfrm>
            <a:prstGeom prst="ellipse">
              <a:avLst/>
            </a:prstGeom>
            <a:solidFill>
              <a:srgbClr val="FE7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35BBDC95-D8C1-E246-ADFE-6CBCF76F69D7}"/>
                </a:ext>
              </a:extLst>
            </p:cNvPr>
            <p:cNvSpPr/>
            <p:nvPr/>
          </p:nvSpPr>
          <p:spPr>
            <a:xfrm>
              <a:off x="644623" y="3313046"/>
              <a:ext cx="413599" cy="413599"/>
            </a:xfrm>
            <a:prstGeom prst="ellipse">
              <a:avLst/>
            </a:prstGeom>
            <a:noFill/>
            <a:ln w="28575">
              <a:solidFill>
                <a:srgbClr val="FE7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B6812649-BBE7-7046-BB27-47D7167C43F5}"/>
              </a:ext>
            </a:extLst>
          </p:cNvPr>
          <p:cNvGrpSpPr/>
          <p:nvPr/>
        </p:nvGrpSpPr>
        <p:grpSpPr>
          <a:xfrm>
            <a:off x="7314404" y="2861238"/>
            <a:ext cx="356367" cy="356367"/>
            <a:chOff x="644623" y="3313046"/>
            <a:chExt cx="413599" cy="413599"/>
          </a:xfrm>
        </p:grpSpPr>
        <p:sp>
          <p:nvSpPr>
            <p:cNvPr id="35" name="Oval 34">
              <a:extLst>
                <a:ext uri="{FF2B5EF4-FFF2-40B4-BE49-F238E27FC236}">
                  <a16:creationId xmlns:a16="http://schemas.microsoft.com/office/drawing/2014/main" id="{480F8EAC-BEC7-E042-8B10-C5ABF50F13D6}"/>
                </a:ext>
              </a:extLst>
            </p:cNvPr>
            <p:cNvSpPr/>
            <p:nvPr/>
          </p:nvSpPr>
          <p:spPr>
            <a:xfrm>
              <a:off x="733089" y="3401512"/>
              <a:ext cx="236668" cy="236668"/>
            </a:xfrm>
            <a:prstGeom prst="ellips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A067F051-2C33-8649-972F-63E62C11055F}"/>
                </a:ext>
              </a:extLst>
            </p:cNvPr>
            <p:cNvSpPr/>
            <p:nvPr/>
          </p:nvSpPr>
          <p:spPr>
            <a:xfrm>
              <a:off x="644623" y="3313046"/>
              <a:ext cx="413599" cy="413599"/>
            </a:xfrm>
            <a:prstGeom prst="ellipse">
              <a:avLst/>
            </a:prstGeom>
            <a:noFill/>
            <a:ln w="28575">
              <a:solidFill>
                <a:srgbClr val="4B98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053848C3-8863-9042-9CF3-47580C9EBF37}"/>
              </a:ext>
            </a:extLst>
          </p:cNvPr>
          <p:cNvGrpSpPr/>
          <p:nvPr/>
        </p:nvGrpSpPr>
        <p:grpSpPr>
          <a:xfrm>
            <a:off x="7314404" y="4638824"/>
            <a:ext cx="356367" cy="356367"/>
            <a:chOff x="644623" y="3313046"/>
            <a:chExt cx="413599" cy="413599"/>
          </a:xfrm>
        </p:grpSpPr>
        <p:sp>
          <p:nvSpPr>
            <p:cNvPr id="38" name="Oval 37">
              <a:extLst>
                <a:ext uri="{FF2B5EF4-FFF2-40B4-BE49-F238E27FC236}">
                  <a16:creationId xmlns:a16="http://schemas.microsoft.com/office/drawing/2014/main" id="{B410B255-5EFC-204E-8E68-2A3048B3AA6F}"/>
                </a:ext>
              </a:extLst>
            </p:cNvPr>
            <p:cNvSpPr/>
            <p:nvPr/>
          </p:nvSpPr>
          <p:spPr>
            <a:xfrm>
              <a:off x="733089" y="3401512"/>
              <a:ext cx="236668" cy="236668"/>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49D25C3-442C-9F47-8275-A826DCC8FCD1}"/>
                </a:ext>
              </a:extLst>
            </p:cNvPr>
            <p:cNvSpPr/>
            <p:nvPr/>
          </p:nvSpPr>
          <p:spPr>
            <a:xfrm>
              <a:off x="644623" y="3313046"/>
              <a:ext cx="413599" cy="413599"/>
            </a:xfrm>
            <a:prstGeom prst="ellipse">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ounded Rectangle 39">
            <a:extLst>
              <a:ext uri="{FF2B5EF4-FFF2-40B4-BE49-F238E27FC236}">
                <a16:creationId xmlns:a16="http://schemas.microsoft.com/office/drawing/2014/main" id="{3D7FDF5B-EE74-EC44-A620-46A1776F21D3}"/>
              </a:ext>
            </a:extLst>
          </p:cNvPr>
          <p:cNvSpPr/>
          <p:nvPr/>
        </p:nvSpPr>
        <p:spPr>
          <a:xfrm>
            <a:off x="7469728" y="1788938"/>
            <a:ext cx="45719" cy="715624"/>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a:extLst>
              <a:ext uri="{FF2B5EF4-FFF2-40B4-BE49-F238E27FC236}">
                <a16:creationId xmlns:a16="http://schemas.microsoft.com/office/drawing/2014/main" id="{4168DD55-A2CA-6346-8590-64C01DD65D72}"/>
              </a:ext>
            </a:extLst>
          </p:cNvPr>
          <p:cNvSpPr/>
          <p:nvPr/>
        </p:nvSpPr>
        <p:spPr>
          <a:xfrm>
            <a:off x="7469728" y="3565382"/>
            <a:ext cx="45719" cy="715624"/>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iangle 42">
            <a:extLst>
              <a:ext uri="{FF2B5EF4-FFF2-40B4-BE49-F238E27FC236}">
                <a16:creationId xmlns:a16="http://schemas.microsoft.com/office/drawing/2014/main" id="{6FCC920D-90AC-B642-B408-8F073F9368C7}"/>
              </a:ext>
            </a:extLst>
          </p:cNvPr>
          <p:cNvSpPr/>
          <p:nvPr/>
        </p:nvSpPr>
        <p:spPr>
          <a:xfrm rot="2700000">
            <a:off x="11058616" y="62620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iangle 43">
            <a:extLst>
              <a:ext uri="{FF2B5EF4-FFF2-40B4-BE49-F238E27FC236}">
                <a16:creationId xmlns:a16="http://schemas.microsoft.com/office/drawing/2014/main" id="{035E5446-9061-664B-BF0C-0488AE945EC7}"/>
              </a:ext>
            </a:extLst>
          </p:cNvPr>
          <p:cNvSpPr/>
          <p:nvPr/>
        </p:nvSpPr>
        <p:spPr>
          <a:xfrm rot="1813063">
            <a:off x="10858951" y="5978511"/>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iangle 44">
            <a:extLst>
              <a:ext uri="{FF2B5EF4-FFF2-40B4-BE49-F238E27FC236}">
                <a16:creationId xmlns:a16="http://schemas.microsoft.com/office/drawing/2014/main" id="{CA1F4C5B-81CE-694C-A0C6-3C105C4C181A}"/>
              </a:ext>
            </a:extLst>
          </p:cNvPr>
          <p:cNvSpPr/>
          <p:nvPr/>
        </p:nvSpPr>
        <p:spPr>
          <a:xfrm rot="2700000">
            <a:off x="777893" y="3595673"/>
            <a:ext cx="237737" cy="204947"/>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iangle 45">
            <a:extLst>
              <a:ext uri="{FF2B5EF4-FFF2-40B4-BE49-F238E27FC236}">
                <a16:creationId xmlns:a16="http://schemas.microsoft.com/office/drawing/2014/main" id="{CFCD6A3A-9994-B442-8204-E8BFC276A3EE}"/>
              </a:ext>
            </a:extLst>
          </p:cNvPr>
          <p:cNvSpPr/>
          <p:nvPr/>
        </p:nvSpPr>
        <p:spPr>
          <a:xfrm rot="2700000">
            <a:off x="5822787" y="415640"/>
            <a:ext cx="160768" cy="13859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A group of people looking at a screen&#10;&#10;Description automatically generated with low confidence">
            <a:extLst>
              <a:ext uri="{FF2B5EF4-FFF2-40B4-BE49-F238E27FC236}">
                <a16:creationId xmlns:a16="http://schemas.microsoft.com/office/drawing/2014/main" id="{5D4D582C-722D-B540-83F7-D24DDF3959BF}"/>
              </a:ext>
            </a:extLst>
          </p:cNvPr>
          <p:cNvPicPr>
            <a:picLocks noGrp="1" noChangeAspect="1"/>
          </p:cNvPicPr>
          <p:nvPr>
            <p:ph type="pic" sz="quarter" idx="14"/>
          </p:nvPr>
        </p:nvPicPr>
        <p:blipFill>
          <a:blip r:embed="rId3"/>
          <a:srcRect l="1427" r="1427"/>
          <a:stretch>
            <a:fillRect/>
          </a:stretch>
        </p:blipFill>
        <p:spPr>
          <a:xfrm>
            <a:off x="1785938" y="2936875"/>
            <a:ext cx="4837112" cy="3319463"/>
          </a:xfrm>
        </p:spPr>
      </p:pic>
      <p:sp>
        <p:nvSpPr>
          <p:cNvPr id="28" name="TextBox 27">
            <a:extLst>
              <a:ext uri="{FF2B5EF4-FFF2-40B4-BE49-F238E27FC236}">
                <a16:creationId xmlns:a16="http://schemas.microsoft.com/office/drawing/2014/main" id="{F1014A6D-E304-F049-8822-EB829730505F}"/>
              </a:ext>
            </a:extLst>
          </p:cNvPr>
          <p:cNvSpPr txBox="1"/>
          <p:nvPr/>
        </p:nvSpPr>
        <p:spPr>
          <a:xfrm>
            <a:off x="1786572" y="1026419"/>
            <a:ext cx="4455201" cy="1754326"/>
          </a:xfrm>
          <a:prstGeom prst="rect">
            <a:avLst/>
          </a:prstGeom>
          <a:noFill/>
        </p:spPr>
        <p:txBody>
          <a:bodyPr wrap="square" rtlCol="0">
            <a:norm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Three Areas </a:t>
            </a:r>
          </a:p>
          <a:p>
            <a:r>
              <a:rPr lang="en-US" sz="5400" dirty="0">
                <a:solidFill>
                  <a:srgbClr val="364DA1"/>
                </a:solidFill>
                <a:latin typeface="Minion Pro" panose="02040503050201020203" pitchFamily="18" charset="0"/>
              </a:rPr>
              <a:t>of Focus</a:t>
            </a:r>
          </a:p>
        </p:txBody>
      </p:sp>
      <p:sp>
        <p:nvSpPr>
          <p:cNvPr id="29" name="TextBox 28">
            <a:extLst>
              <a:ext uri="{FF2B5EF4-FFF2-40B4-BE49-F238E27FC236}">
                <a16:creationId xmlns:a16="http://schemas.microsoft.com/office/drawing/2014/main" id="{9E758930-C574-F640-92A4-842F98F79EF5}"/>
              </a:ext>
            </a:extLst>
          </p:cNvPr>
          <p:cNvSpPr txBox="1"/>
          <p:nvPr/>
        </p:nvSpPr>
        <p:spPr>
          <a:xfrm>
            <a:off x="8029634" y="921136"/>
            <a:ext cx="3332346" cy="954107"/>
          </a:xfrm>
          <a:prstGeom prst="rect">
            <a:avLst/>
          </a:prstGeom>
          <a:noFill/>
        </p:spPr>
        <p:txBody>
          <a:bodyPr wrap="square" rtlCol="0">
            <a:spAutoFit/>
          </a:bodyPr>
          <a:lstStyle/>
          <a:p>
            <a:r>
              <a:rPr lang="en-US" sz="2800" dirty="0">
                <a:solidFill>
                  <a:schemeClr val="tx1">
                    <a:lumMod val="65000"/>
                    <a:lumOff val="35000"/>
                  </a:schemeClr>
                </a:solidFill>
                <a:latin typeface="Calibri" panose="020F0502020204030204" pitchFamily="34" charset="0"/>
                <a:cs typeface="Calibri" panose="020F0502020204030204" pitchFamily="34" charset="0"/>
              </a:rPr>
              <a:t>Understanding the whole student</a:t>
            </a:r>
          </a:p>
        </p:txBody>
      </p:sp>
      <p:sp>
        <p:nvSpPr>
          <p:cNvPr id="30" name="TextBox 29">
            <a:extLst>
              <a:ext uri="{FF2B5EF4-FFF2-40B4-BE49-F238E27FC236}">
                <a16:creationId xmlns:a16="http://schemas.microsoft.com/office/drawing/2014/main" id="{69A91D8C-5ABD-1F4C-AD06-134E2B8D93F0}"/>
              </a:ext>
            </a:extLst>
          </p:cNvPr>
          <p:cNvSpPr txBox="1"/>
          <p:nvPr/>
        </p:nvSpPr>
        <p:spPr>
          <a:xfrm>
            <a:off x="8029634" y="2593819"/>
            <a:ext cx="3601088" cy="954107"/>
          </a:xfrm>
          <a:prstGeom prst="rect">
            <a:avLst/>
          </a:prstGeom>
          <a:noFill/>
        </p:spPr>
        <p:txBody>
          <a:bodyPr wrap="square" rtlCol="0">
            <a:spAutoFit/>
          </a:bodyPr>
          <a:lstStyle/>
          <a:p>
            <a:r>
              <a:rPr lang="en-US" sz="2800" dirty="0">
                <a:solidFill>
                  <a:schemeClr val="tx1">
                    <a:lumMod val="65000"/>
                    <a:lumOff val="35000"/>
                  </a:schemeClr>
                </a:solidFill>
                <a:latin typeface="Calibri" panose="020F0502020204030204" pitchFamily="34" charset="0"/>
                <a:cs typeface="Calibri" panose="020F0502020204030204" pitchFamily="34" charset="0"/>
              </a:rPr>
              <a:t>Responding with dynamic environments</a:t>
            </a:r>
          </a:p>
        </p:txBody>
      </p:sp>
      <p:sp>
        <p:nvSpPr>
          <p:cNvPr id="42" name="TextBox 41">
            <a:extLst>
              <a:ext uri="{FF2B5EF4-FFF2-40B4-BE49-F238E27FC236}">
                <a16:creationId xmlns:a16="http://schemas.microsoft.com/office/drawing/2014/main" id="{B4B0E92D-493F-2F46-8423-8DFF61CF5C00}"/>
              </a:ext>
            </a:extLst>
          </p:cNvPr>
          <p:cNvSpPr txBox="1"/>
          <p:nvPr/>
        </p:nvSpPr>
        <p:spPr>
          <a:xfrm>
            <a:off x="8029634" y="4333410"/>
            <a:ext cx="3601088" cy="954107"/>
          </a:xfrm>
          <a:prstGeom prst="rect">
            <a:avLst/>
          </a:prstGeom>
          <a:noFill/>
        </p:spPr>
        <p:txBody>
          <a:bodyPr wrap="square" rtlCol="0">
            <a:spAutoFit/>
          </a:bodyPr>
          <a:lstStyle/>
          <a:p>
            <a:r>
              <a:rPr lang="en-US" sz="2800" dirty="0">
                <a:solidFill>
                  <a:schemeClr val="tx1">
                    <a:lumMod val="65000"/>
                    <a:lumOff val="35000"/>
                  </a:schemeClr>
                </a:solidFill>
                <a:latin typeface="Calibri" panose="020F0502020204030204" pitchFamily="34" charset="0"/>
                <a:cs typeface="Calibri" panose="020F0502020204030204" pitchFamily="34" charset="0"/>
              </a:rPr>
              <a:t>Optimizing student-centered programming</a:t>
            </a:r>
          </a:p>
        </p:txBody>
      </p:sp>
    </p:spTree>
    <p:extLst>
      <p:ext uri="{BB962C8B-B14F-4D97-AF65-F5344CB8AC3E}">
        <p14:creationId xmlns:p14="http://schemas.microsoft.com/office/powerpoint/2010/main" val="2836923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8F4C3F9F-FA1E-FD44-808F-B0DE21718497}"/>
              </a:ext>
            </a:extLst>
          </p:cNvPr>
          <p:cNvSpPr/>
          <p:nvPr/>
        </p:nvSpPr>
        <p:spPr>
          <a:xfrm>
            <a:off x="1" y="2336800"/>
            <a:ext cx="4648199" cy="45042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B2E8F06-204F-2E46-95CA-ED9E373643B9}"/>
              </a:ext>
            </a:extLst>
          </p:cNvPr>
          <p:cNvSpPr/>
          <p:nvPr/>
        </p:nvSpPr>
        <p:spPr>
          <a:xfrm>
            <a:off x="1016000" y="685801"/>
            <a:ext cx="45719" cy="50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9E1FC8A-5C16-6F44-890D-F23D16679136}"/>
              </a:ext>
            </a:extLst>
          </p:cNvPr>
          <p:cNvSpPr/>
          <p:nvPr/>
        </p:nvSpPr>
        <p:spPr>
          <a:xfrm>
            <a:off x="4625340" y="5721423"/>
            <a:ext cx="45719" cy="385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0536658-5D60-DD4B-BA48-54D8A6907F66}"/>
              </a:ext>
            </a:extLst>
          </p:cNvPr>
          <p:cNvSpPr/>
          <p:nvPr/>
        </p:nvSpPr>
        <p:spPr>
          <a:xfrm>
            <a:off x="5717540" y="474385"/>
            <a:ext cx="45719" cy="440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93B497A-F714-4D46-AC68-0993E3719798}"/>
              </a:ext>
            </a:extLst>
          </p:cNvPr>
          <p:cNvSpPr/>
          <p:nvPr/>
        </p:nvSpPr>
        <p:spPr>
          <a:xfrm>
            <a:off x="414866" y="6231467"/>
            <a:ext cx="45719" cy="62653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Placeholder 20" descr="Icon&#10;&#10;Description automatically generated">
            <a:extLst>
              <a:ext uri="{FF2B5EF4-FFF2-40B4-BE49-F238E27FC236}">
                <a16:creationId xmlns:a16="http://schemas.microsoft.com/office/drawing/2014/main" id="{8E1FE2A7-A5CF-0B4B-9ADD-48196B7D8C18}"/>
              </a:ext>
            </a:extLst>
          </p:cNvPr>
          <p:cNvPicPr>
            <a:picLocks noGrp="1" noChangeAspect="1"/>
          </p:cNvPicPr>
          <p:nvPr>
            <p:ph type="pic" sz="quarter" idx="10"/>
          </p:nvPr>
        </p:nvPicPr>
        <p:blipFill>
          <a:blip r:embed="rId3"/>
          <a:srcRect t="6053" b="6053"/>
          <a:stretch>
            <a:fillRect/>
          </a:stretch>
        </p:blipFill>
        <p:spPr>
          <a:xfrm>
            <a:off x="-89764" y="1485335"/>
            <a:ext cx="5043937" cy="3887330"/>
          </a:xfrm>
          <a:noFill/>
        </p:spPr>
      </p:pic>
      <p:sp>
        <p:nvSpPr>
          <p:cNvPr id="22" name="TextBox 21">
            <a:extLst>
              <a:ext uri="{FF2B5EF4-FFF2-40B4-BE49-F238E27FC236}">
                <a16:creationId xmlns:a16="http://schemas.microsoft.com/office/drawing/2014/main" id="{E7003FCB-9412-C748-81FC-FAA8E385F345}"/>
              </a:ext>
            </a:extLst>
          </p:cNvPr>
          <p:cNvSpPr txBox="1"/>
          <p:nvPr/>
        </p:nvSpPr>
        <p:spPr>
          <a:xfrm>
            <a:off x="5563270" y="1284814"/>
            <a:ext cx="6552530" cy="1754326"/>
          </a:xfrm>
          <a:prstGeom prst="rect">
            <a:avLst/>
          </a:prstGeom>
          <a:noFill/>
        </p:spPr>
        <p:txBody>
          <a:bodyPr wrap="square" rtlCol="0">
            <a:norm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Building Towards Inclusivity for FASD</a:t>
            </a:r>
          </a:p>
        </p:txBody>
      </p:sp>
      <p:sp>
        <p:nvSpPr>
          <p:cNvPr id="23" name="TextBox 22">
            <a:extLst>
              <a:ext uri="{FF2B5EF4-FFF2-40B4-BE49-F238E27FC236}">
                <a16:creationId xmlns:a16="http://schemas.microsoft.com/office/drawing/2014/main" id="{6D567A17-9D21-7147-A606-2331781655E8}"/>
              </a:ext>
            </a:extLst>
          </p:cNvPr>
          <p:cNvSpPr txBox="1"/>
          <p:nvPr/>
        </p:nvSpPr>
        <p:spPr>
          <a:xfrm>
            <a:off x="5563269" y="3128413"/>
            <a:ext cx="6076705" cy="3416320"/>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marL="342900" indent="-342900">
              <a:lnSpc>
                <a:spcPct val="100000"/>
              </a:lnSpc>
              <a:buFont typeface="Arial" panose="020B0604020202020204" pitchFamily="34" charset="0"/>
              <a:buChar char="•"/>
            </a:pPr>
            <a:r>
              <a:rPr lang="en-CA" sz="2400" dirty="0">
                <a:latin typeface="Calibri" panose="020F0502020204030204" pitchFamily="34" charset="0"/>
                <a:cs typeface="Calibri" panose="020F0502020204030204" pitchFamily="34" charset="0"/>
              </a:rPr>
              <a:t>Classroom inclusion becomes more challenging over time</a:t>
            </a:r>
          </a:p>
          <a:p>
            <a:pPr marL="342900" indent="-342900">
              <a:lnSpc>
                <a:spcPct val="100000"/>
              </a:lnSpc>
              <a:buFont typeface="Arial" panose="020B0604020202020204" pitchFamily="34" charset="0"/>
              <a:buChar char="•"/>
            </a:pPr>
            <a:endParaRPr lang="en-CA" sz="2400" dirty="0">
              <a:latin typeface="Calibri" panose="020F0502020204030204" pitchFamily="34" charset="0"/>
              <a:cs typeface="Calibri" panose="020F0502020204030204" pitchFamily="34" charset="0"/>
            </a:endParaRPr>
          </a:p>
          <a:p>
            <a:pPr marL="342900" indent="-342900">
              <a:lnSpc>
                <a:spcPct val="100000"/>
              </a:lnSpc>
              <a:buFont typeface="Arial" panose="020B0604020202020204" pitchFamily="34" charset="0"/>
              <a:buChar char="•"/>
            </a:pPr>
            <a:r>
              <a:rPr lang="en-CA" sz="2400" dirty="0">
                <a:latin typeface="Calibri" panose="020F0502020204030204" pitchFamily="34" charset="0"/>
                <a:cs typeface="Calibri" panose="020F0502020204030204" pitchFamily="34" charset="0"/>
              </a:rPr>
              <a:t>Building inclusivity in schools requires us to </a:t>
            </a:r>
            <a:r>
              <a:rPr lang="en-CA" sz="2400" i="1" dirty="0">
                <a:latin typeface="Calibri" panose="020F0502020204030204" pitchFamily="34" charset="0"/>
                <a:cs typeface="Calibri" panose="020F0502020204030204" pitchFamily="34" charset="0"/>
              </a:rPr>
              <a:t>adapt to the needs of the learner</a:t>
            </a:r>
            <a:r>
              <a:rPr lang="en-CA" sz="2400" dirty="0">
                <a:latin typeface="Calibri" panose="020F0502020204030204" pitchFamily="34" charset="0"/>
                <a:cs typeface="Calibri" panose="020F0502020204030204" pitchFamily="34" charset="0"/>
              </a:rPr>
              <a:t> </a:t>
            </a:r>
          </a:p>
          <a:p>
            <a:pPr marL="342900" indent="-342900">
              <a:lnSpc>
                <a:spcPct val="100000"/>
              </a:lnSpc>
              <a:buFont typeface="Arial" panose="020B0604020202020204" pitchFamily="34" charset="0"/>
              <a:buChar char="•"/>
            </a:pPr>
            <a:endParaRPr lang="en-CA" sz="2400" dirty="0">
              <a:latin typeface="Calibri" panose="020F0502020204030204" pitchFamily="34" charset="0"/>
              <a:cs typeface="Calibri" panose="020F0502020204030204" pitchFamily="34" charset="0"/>
            </a:endParaRPr>
          </a:p>
          <a:p>
            <a:pPr marL="342900" indent="-342900">
              <a:lnSpc>
                <a:spcPct val="100000"/>
              </a:lnSpc>
              <a:buFont typeface="Arial" panose="020B0604020202020204" pitchFamily="34" charset="0"/>
              <a:buChar char="•"/>
            </a:pPr>
            <a:r>
              <a:rPr lang="en-CA" sz="2400" dirty="0">
                <a:latin typeface="Calibri" panose="020F0502020204030204" pitchFamily="34" charset="0"/>
                <a:cs typeface="Calibri" panose="020F0502020204030204" pitchFamily="34" charset="0"/>
              </a:rPr>
              <a:t>Flexible and responsive learning environments that can adapt to the changing needs of learners</a:t>
            </a:r>
          </a:p>
        </p:txBody>
      </p:sp>
      <p:sp>
        <p:nvSpPr>
          <p:cNvPr id="15" name="Rectangle 14">
            <a:extLst>
              <a:ext uri="{FF2B5EF4-FFF2-40B4-BE49-F238E27FC236}">
                <a16:creationId xmlns:a16="http://schemas.microsoft.com/office/drawing/2014/main" id="{CD7CC03F-98AC-E245-92C7-6AABC4B06649}"/>
              </a:ext>
            </a:extLst>
          </p:cNvPr>
          <p:cNvSpPr/>
          <p:nvPr/>
        </p:nvSpPr>
        <p:spPr>
          <a:xfrm>
            <a:off x="4363259" y="1505442"/>
            <a:ext cx="45719" cy="48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95395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121744-2878-7740-8B80-0CCAFD263391}"/>
              </a:ext>
            </a:extLst>
          </p:cNvPr>
          <p:cNvSpPr/>
          <p:nvPr/>
        </p:nvSpPr>
        <p:spPr>
          <a:xfrm>
            <a:off x="6471425" y="1148576"/>
            <a:ext cx="5720575" cy="5709424"/>
          </a:xfrm>
          <a:prstGeom prst="rect">
            <a:avLst/>
          </a:prstGeom>
          <a:gradFill flip="none" rotWithShape="1">
            <a:gsLst>
              <a:gs pos="0">
                <a:schemeClr val="accent1">
                  <a:lumMod val="90000"/>
                </a:schemeClr>
              </a:gs>
              <a:gs pos="100000">
                <a:schemeClr val="accent2">
                  <a:lumMod val="9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A screenshot of a computer&#10;&#10;Description automatically generated with medium confidence">
            <a:extLst>
              <a:ext uri="{FF2B5EF4-FFF2-40B4-BE49-F238E27FC236}">
                <a16:creationId xmlns:a16="http://schemas.microsoft.com/office/drawing/2014/main" id="{028D6EB1-D828-0540-9017-B20591E44666}"/>
              </a:ext>
            </a:extLst>
          </p:cNvPr>
          <p:cNvPicPr>
            <a:picLocks noGrp="1" noChangeAspect="1"/>
          </p:cNvPicPr>
          <p:nvPr>
            <p:ph type="pic" sz="quarter" idx="15"/>
          </p:nvPr>
        </p:nvPicPr>
        <p:blipFill>
          <a:blip r:embed="rId3"/>
          <a:srcRect l="5511" r="5511"/>
          <a:stretch>
            <a:fillRect/>
          </a:stretch>
        </p:blipFill>
        <p:spPr/>
      </p:pic>
      <p:pic>
        <p:nvPicPr>
          <p:cNvPr id="11" name="Picture 10">
            <a:extLst>
              <a:ext uri="{FF2B5EF4-FFF2-40B4-BE49-F238E27FC236}">
                <a16:creationId xmlns:a16="http://schemas.microsoft.com/office/drawing/2014/main" id="{BFAFFA4F-2F51-3A47-86CA-5476D94A731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153"/>
          <a:stretch/>
        </p:blipFill>
        <p:spPr>
          <a:xfrm>
            <a:off x="3788408" y="1918011"/>
            <a:ext cx="8180907" cy="4681302"/>
          </a:xfrm>
          <a:prstGeom prst="rect">
            <a:avLst/>
          </a:prstGeom>
        </p:spPr>
      </p:pic>
      <p:sp>
        <p:nvSpPr>
          <p:cNvPr id="10" name="TextBox 9">
            <a:extLst>
              <a:ext uri="{FF2B5EF4-FFF2-40B4-BE49-F238E27FC236}">
                <a16:creationId xmlns:a16="http://schemas.microsoft.com/office/drawing/2014/main" id="{B55108A1-9311-1846-836E-D15D052E505B}"/>
              </a:ext>
            </a:extLst>
          </p:cNvPr>
          <p:cNvSpPr txBox="1"/>
          <p:nvPr/>
        </p:nvSpPr>
        <p:spPr>
          <a:xfrm>
            <a:off x="448363" y="481610"/>
            <a:ext cx="6234720" cy="1477328"/>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What is Inclusion?</a:t>
            </a:r>
          </a:p>
          <a:p>
            <a:r>
              <a:rPr lang="en-US" sz="3600" dirty="0">
                <a:solidFill>
                  <a:srgbClr val="364DA1"/>
                </a:solidFill>
                <a:latin typeface="Minion Pro" panose="02040503050201020203" pitchFamily="18" charset="0"/>
              </a:rPr>
              <a:t>with Shelley Moore</a:t>
            </a:r>
          </a:p>
        </p:txBody>
      </p:sp>
      <p:sp>
        <p:nvSpPr>
          <p:cNvPr id="12" name="TextBox 11">
            <a:extLst>
              <a:ext uri="{FF2B5EF4-FFF2-40B4-BE49-F238E27FC236}">
                <a16:creationId xmlns:a16="http://schemas.microsoft.com/office/drawing/2014/main" id="{382B7C1F-C151-564A-96DC-399AE625EBDF}"/>
              </a:ext>
            </a:extLst>
          </p:cNvPr>
          <p:cNvSpPr txBox="1"/>
          <p:nvPr/>
        </p:nvSpPr>
        <p:spPr>
          <a:xfrm>
            <a:off x="456062" y="2348493"/>
            <a:ext cx="4015577" cy="307777"/>
          </a:xfrm>
          <a:prstGeom prst="rect">
            <a:avLst/>
          </a:prstGeom>
          <a:noFill/>
        </p:spPr>
        <p:txBody>
          <a:bodyPr wrap="square" rtlCol="0">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hlinkClick r:id="rId5" tooltip="Watch Video"/>
              </a:rPr>
              <a:t>https://</a:t>
            </a:r>
            <a:r>
              <a:rPr lang="en-US" sz="1400" dirty="0" err="1">
                <a:solidFill>
                  <a:schemeClr val="tx1">
                    <a:lumMod val="65000"/>
                    <a:lumOff val="35000"/>
                  </a:schemeClr>
                </a:solidFill>
                <a:latin typeface="Calibri" panose="020F0502020204030204" pitchFamily="34" charset="0"/>
                <a:cs typeface="Calibri" panose="020F0502020204030204" pitchFamily="34" charset="0"/>
                <a:hlinkClick r:id="rId5" tooltip="Watch Video"/>
              </a:rPr>
              <a:t>www.youtube.com</a:t>
            </a:r>
            <a:r>
              <a:rPr lang="en-US" sz="1400" dirty="0">
                <a:solidFill>
                  <a:schemeClr val="tx1">
                    <a:lumMod val="65000"/>
                    <a:lumOff val="35000"/>
                  </a:schemeClr>
                </a:solidFill>
                <a:latin typeface="Calibri" panose="020F0502020204030204" pitchFamily="34" charset="0"/>
                <a:cs typeface="Calibri" panose="020F0502020204030204" pitchFamily="34" charset="0"/>
                <a:hlinkClick r:id="rId5" tooltip="Watch Video"/>
              </a:rPr>
              <a:t>/</a:t>
            </a:r>
            <a:r>
              <a:rPr lang="en-US" sz="1400" dirty="0" err="1">
                <a:solidFill>
                  <a:schemeClr val="tx1">
                    <a:lumMod val="65000"/>
                    <a:lumOff val="35000"/>
                  </a:schemeClr>
                </a:solidFill>
                <a:latin typeface="Calibri" panose="020F0502020204030204" pitchFamily="34" charset="0"/>
                <a:cs typeface="Calibri" panose="020F0502020204030204" pitchFamily="34" charset="0"/>
                <a:hlinkClick r:id="rId5" tooltip="Watch Video"/>
              </a:rPr>
              <a:t>watch?v</a:t>
            </a:r>
            <a:r>
              <a:rPr lang="en-US" sz="1400" dirty="0">
                <a:solidFill>
                  <a:schemeClr val="tx1">
                    <a:lumMod val="65000"/>
                    <a:lumOff val="35000"/>
                  </a:schemeClr>
                </a:solidFill>
                <a:latin typeface="Calibri" panose="020F0502020204030204" pitchFamily="34" charset="0"/>
                <a:cs typeface="Calibri" panose="020F0502020204030204" pitchFamily="34" charset="0"/>
                <a:hlinkClick r:id="rId5" tooltip="Watch Video"/>
              </a:rPr>
              <a:t>=D1fbTKYkU4k</a:t>
            </a:r>
            <a:endParaRPr lang="en-US"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7952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961CA6A8-55AB-F045-B764-D4E9EC7E291E}"/>
              </a:ext>
            </a:extLst>
          </p:cNvPr>
          <p:cNvSpPr/>
          <p:nvPr/>
        </p:nvSpPr>
        <p:spPr>
          <a:xfrm>
            <a:off x="7025267" y="2966224"/>
            <a:ext cx="5166733" cy="3891776"/>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9">
            <a:extLst>
              <a:ext uri="{FF2B5EF4-FFF2-40B4-BE49-F238E27FC236}">
                <a16:creationId xmlns:a16="http://schemas.microsoft.com/office/drawing/2014/main" id="{B3629A45-E80E-514C-9489-EB3EE3AD8C15}"/>
              </a:ext>
            </a:extLst>
          </p:cNvPr>
          <p:cNvPicPr>
            <a:picLocks noGrp="1" noChangeAspect="1"/>
          </p:cNvPicPr>
          <p:nvPr>
            <p:ph type="pic" sz="quarter" idx="14"/>
          </p:nvPr>
        </p:nvPicPr>
        <p:blipFill>
          <a:blip r:embed="rId3"/>
          <a:srcRect l="6856" r="6856"/>
          <a:stretch/>
        </p:blipFill>
        <p:spPr>
          <a:xfrm>
            <a:off x="7350800" y="318528"/>
            <a:ext cx="4832509" cy="5600429"/>
          </a:xfrm>
          <a:noFill/>
        </p:spPr>
      </p:pic>
      <p:sp>
        <p:nvSpPr>
          <p:cNvPr id="3" name="TextBox 2">
            <a:extLst>
              <a:ext uri="{FF2B5EF4-FFF2-40B4-BE49-F238E27FC236}">
                <a16:creationId xmlns:a16="http://schemas.microsoft.com/office/drawing/2014/main" id="{C6B8B0CC-F173-2D4B-A20E-770CDE32D008}"/>
              </a:ext>
            </a:extLst>
          </p:cNvPr>
          <p:cNvSpPr txBox="1"/>
          <p:nvPr/>
        </p:nvSpPr>
        <p:spPr>
          <a:xfrm>
            <a:off x="1242178" y="449878"/>
            <a:ext cx="4823818" cy="923330"/>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Belonging</a:t>
            </a:r>
          </a:p>
        </p:txBody>
      </p:sp>
      <p:sp>
        <p:nvSpPr>
          <p:cNvPr id="4" name="Content Placeholder 2">
            <a:extLst>
              <a:ext uri="{FF2B5EF4-FFF2-40B4-BE49-F238E27FC236}">
                <a16:creationId xmlns:a16="http://schemas.microsoft.com/office/drawing/2014/main" id="{C5C5F10F-293C-164F-A73C-02C9BFFC3680}"/>
              </a:ext>
            </a:extLst>
          </p:cNvPr>
          <p:cNvSpPr txBox="1">
            <a:spLocks/>
          </p:cNvSpPr>
          <p:nvPr/>
        </p:nvSpPr>
        <p:spPr>
          <a:xfrm>
            <a:off x="1326582" y="1496371"/>
            <a:ext cx="5817796" cy="6112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i="1" dirty="0">
                <a:solidFill>
                  <a:srgbClr val="4B9847"/>
                </a:solidFill>
                <a:latin typeface="Minion Pro" panose="02040503050201020203" pitchFamily="18" charset="0"/>
                <a:cs typeface="Calibri"/>
              </a:rPr>
              <a:t>6 elements to improve belonging:</a:t>
            </a:r>
          </a:p>
        </p:txBody>
      </p:sp>
      <p:sp>
        <p:nvSpPr>
          <p:cNvPr id="8" name="Rounded Rectangle 7">
            <a:extLst>
              <a:ext uri="{FF2B5EF4-FFF2-40B4-BE49-F238E27FC236}">
                <a16:creationId xmlns:a16="http://schemas.microsoft.com/office/drawing/2014/main" id="{B2E0CDDB-D912-8C49-8A7F-1921FBA1ED0F}"/>
              </a:ext>
            </a:extLst>
          </p:cNvPr>
          <p:cNvSpPr/>
          <p:nvPr/>
        </p:nvSpPr>
        <p:spPr>
          <a:xfrm>
            <a:off x="659672" y="2403119"/>
            <a:ext cx="45719" cy="715624"/>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D4CB72C7-4B9A-1745-9048-53D0598EA32D}"/>
              </a:ext>
            </a:extLst>
          </p:cNvPr>
          <p:cNvSpPr txBox="1">
            <a:spLocks/>
          </p:cNvSpPr>
          <p:nvPr/>
        </p:nvSpPr>
        <p:spPr>
          <a:xfrm>
            <a:off x="1326582" y="2067888"/>
            <a:ext cx="5166733" cy="479011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buFont typeface="+mj-lt"/>
              <a:buAutoNum type="arabicPeriod"/>
            </a:pPr>
            <a:r>
              <a:rPr lang="en-CA" dirty="0">
                <a:solidFill>
                  <a:schemeClr val="tx1">
                    <a:lumMod val="65000"/>
                    <a:lumOff val="35000"/>
                  </a:schemeClr>
                </a:solidFill>
              </a:rPr>
              <a:t>Effective Listening</a:t>
            </a:r>
          </a:p>
          <a:p>
            <a:pPr marL="457200" indent="-457200">
              <a:lnSpc>
                <a:spcPct val="150000"/>
              </a:lnSpc>
              <a:buFont typeface="+mj-lt"/>
              <a:buAutoNum type="arabicPeriod"/>
            </a:pPr>
            <a:r>
              <a:rPr lang="en-CA" dirty="0">
                <a:solidFill>
                  <a:schemeClr val="tx1">
                    <a:lumMod val="65000"/>
                    <a:lumOff val="35000"/>
                  </a:schemeClr>
                </a:solidFill>
                <a:cs typeface="Calibri"/>
              </a:rPr>
              <a:t>Supports</a:t>
            </a:r>
          </a:p>
          <a:p>
            <a:pPr marL="457200" indent="-457200">
              <a:lnSpc>
                <a:spcPct val="150000"/>
              </a:lnSpc>
              <a:buFont typeface="+mj-lt"/>
              <a:buAutoNum type="arabicPeriod"/>
            </a:pPr>
            <a:r>
              <a:rPr lang="en-CA" dirty="0">
                <a:solidFill>
                  <a:schemeClr val="tx1">
                    <a:lumMod val="65000"/>
                    <a:lumOff val="35000"/>
                  </a:schemeClr>
                </a:solidFill>
                <a:cs typeface="Calibri"/>
              </a:rPr>
              <a:t>Positive Relationships</a:t>
            </a:r>
          </a:p>
          <a:p>
            <a:pPr marL="457200" indent="-457200">
              <a:lnSpc>
                <a:spcPct val="150000"/>
              </a:lnSpc>
              <a:buFont typeface="+mj-lt"/>
              <a:buAutoNum type="arabicPeriod"/>
            </a:pPr>
            <a:r>
              <a:rPr lang="en-CA" dirty="0">
                <a:solidFill>
                  <a:schemeClr val="tx1">
                    <a:lumMod val="65000"/>
                    <a:lumOff val="35000"/>
                  </a:schemeClr>
                </a:solidFill>
                <a:cs typeface="Calibri"/>
              </a:rPr>
              <a:t>Early Programs</a:t>
            </a:r>
          </a:p>
          <a:p>
            <a:pPr marL="457200" indent="-457200">
              <a:lnSpc>
                <a:spcPct val="150000"/>
              </a:lnSpc>
              <a:buFont typeface="+mj-lt"/>
              <a:buAutoNum type="arabicPeriod"/>
            </a:pPr>
            <a:r>
              <a:rPr lang="en-CA" dirty="0">
                <a:solidFill>
                  <a:schemeClr val="tx1">
                    <a:lumMod val="65000"/>
                    <a:lumOff val="35000"/>
                  </a:schemeClr>
                </a:solidFill>
                <a:cs typeface="Calibri"/>
              </a:rPr>
              <a:t>Common Interests</a:t>
            </a:r>
          </a:p>
          <a:p>
            <a:pPr marL="457200" indent="-457200">
              <a:lnSpc>
                <a:spcPct val="150000"/>
              </a:lnSpc>
              <a:buFont typeface="+mj-lt"/>
              <a:buAutoNum type="arabicPeriod"/>
            </a:pPr>
            <a:r>
              <a:rPr lang="en-CA" dirty="0">
                <a:solidFill>
                  <a:schemeClr val="tx1">
                    <a:lumMod val="65000"/>
                    <a:lumOff val="35000"/>
                  </a:schemeClr>
                </a:solidFill>
                <a:cs typeface="Calibri"/>
              </a:rPr>
              <a:t>Extracurriculars</a:t>
            </a:r>
          </a:p>
        </p:txBody>
      </p:sp>
    </p:spTree>
    <p:extLst>
      <p:ext uri="{BB962C8B-B14F-4D97-AF65-F5344CB8AC3E}">
        <p14:creationId xmlns:p14="http://schemas.microsoft.com/office/powerpoint/2010/main" val="1726708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121744-2878-7740-8B80-0CCAFD263391}"/>
              </a:ext>
            </a:extLst>
          </p:cNvPr>
          <p:cNvSpPr/>
          <p:nvPr/>
        </p:nvSpPr>
        <p:spPr>
          <a:xfrm>
            <a:off x="6471425" y="1148576"/>
            <a:ext cx="5720575" cy="5709424"/>
          </a:xfrm>
          <a:prstGeom prst="rect">
            <a:avLst/>
          </a:prstGeom>
          <a:gradFill flip="none" rotWithShape="1">
            <a:gsLst>
              <a:gs pos="0">
                <a:schemeClr val="accent1">
                  <a:lumMod val="90000"/>
                </a:schemeClr>
              </a:gs>
              <a:gs pos="100000">
                <a:schemeClr val="accent2">
                  <a:lumMod val="9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028D6EB1-D828-0540-9017-B20591E44666}"/>
              </a:ext>
            </a:extLst>
          </p:cNvPr>
          <p:cNvPicPr>
            <a:picLocks noGrp="1" noChangeAspect="1"/>
          </p:cNvPicPr>
          <p:nvPr>
            <p:ph type="pic" sz="quarter" idx="15"/>
          </p:nvPr>
        </p:nvPicPr>
        <p:blipFill>
          <a:blip r:embed="rId3"/>
          <a:srcRect l="5501" r="5501"/>
          <a:stretch/>
        </p:blipFill>
        <p:spPr>
          <a:xfrm>
            <a:off x="4828479" y="2139044"/>
            <a:ext cx="6211229" cy="3916068"/>
          </a:xfrm>
        </p:spPr>
      </p:pic>
      <p:pic>
        <p:nvPicPr>
          <p:cNvPr id="11" name="Picture 10">
            <a:extLst>
              <a:ext uri="{FF2B5EF4-FFF2-40B4-BE49-F238E27FC236}">
                <a16:creationId xmlns:a16="http://schemas.microsoft.com/office/drawing/2014/main" id="{BFAFFA4F-2F51-3A47-86CA-5476D94A731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153"/>
          <a:stretch/>
        </p:blipFill>
        <p:spPr>
          <a:xfrm>
            <a:off x="3785917" y="1918011"/>
            <a:ext cx="8180907" cy="4681302"/>
          </a:xfrm>
          <a:prstGeom prst="rect">
            <a:avLst/>
          </a:prstGeom>
        </p:spPr>
      </p:pic>
      <p:sp>
        <p:nvSpPr>
          <p:cNvPr id="10" name="TextBox 9">
            <a:extLst>
              <a:ext uri="{FF2B5EF4-FFF2-40B4-BE49-F238E27FC236}">
                <a16:creationId xmlns:a16="http://schemas.microsoft.com/office/drawing/2014/main" id="{B55108A1-9311-1846-836E-D15D052E505B}"/>
              </a:ext>
            </a:extLst>
          </p:cNvPr>
          <p:cNvSpPr txBox="1"/>
          <p:nvPr/>
        </p:nvSpPr>
        <p:spPr>
          <a:xfrm>
            <a:off x="390136" y="338228"/>
            <a:ext cx="6234720" cy="2308324"/>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Making Sure Each Child is Known</a:t>
            </a:r>
          </a:p>
          <a:p>
            <a:r>
              <a:rPr lang="en-US" sz="3600" dirty="0">
                <a:solidFill>
                  <a:srgbClr val="364DA1"/>
                </a:solidFill>
                <a:latin typeface="Minion Pro" panose="02040503050201020203" pitchFamily="18" charset="0"/>
              </a:rPr>
              <a:t>by Edutopia</a:t>
            </a:r>
          </a:p>
        </p:txBody>
      </p:sp>
      <p:sp>
        <p:nvSpPr>
          <p:cNvPr id="12" name="TextBox 11">
            <a:extLst>
              <a:ext uri="{FF2B5EF4-FFF2-40B4-BE49-F238E27FC236}">
                <a16:creationId xmlns:a16="http://schemas.microsoft.com/office/drawing/2014/main" id="{382B7C1F-C151-564A-96DC-399AE625EBDF}"/>
              </a:ext>
            </a:extLst>
          </p:cNvPr>
          <p:cNvSpPr txBox="1"/>
          <p:nvPr/>
        </p:nvSpPr>
        <p:spPr>
          <a:xfrm>
            <a:off x="456062" y="3121223"/>
            <a:ext cx="4015577" cy="307777"/>
          </a:xfrm>
          <a:prstGeom prst="rect">
            <a:avLst/>
          </a:prstGeom>
          <a:noFill/>
        </p:spPr>
        <p:txBody>
          <a:bodyPr wrap="square" rtlCol="0">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hlinkClick r:id="rId5"/>
              </a:rPr>
              <a:t>https://</a:t>
            </a:r>
            <a:r>
              <a:rPr lang="en-US" sz="1400" dirty="0" err="1">
                <a:solidFill>
                  <a:schemeClr val="tx1">
                    <a:lumMod val="65000"/>
                    <a:lumOff val="35000"/>
                  </a:schemeClr>
                </a:solidFill>
                <a:latin typeface="Calibri" panose="020F0502020204030204" pitchFamily="34" charset="0"/>
                <a:cs typeface="Calibri" panose="020F0502020204030204" pitchFamily="34" charset="0"/>
                <a:hlinkClick r:id="rId5"/>
              </a:rPr>
              <a:t>www.youtube.com</a:t>
            </a:r>
            <a:r>
              <a:rPr lang="en-US" sz="1400" dirty="0">
                <a:solidFill>
                  <a:schemeClr val="tx1">
                    <a:lumMod val="65000"/>
                    <a:lumOff val="35000"/>
                  </a:schemeClr>
                </a:solidFill>
                <a:latin typeface="Calibri" panose="020F0502020204030204" pitchFamily="34" charset="0"/>
                <a:cs typeface="Calibri" panose="020F0502020204030204" pitchFamily="34" charset="0"/>
                <a:hlinkClick r:id="rId5"/>
              </a:rPr>
              <a:t>/</a:t>
            </a:r>
            <a:r>
              <a:rPr lang="en-US" sz="1400" dirty="0" err="1">
                <a:solidFill>
                  <a:schemeClr val="tx1">
                    <a:lumMod val="65000"/>
                    <a:lumOff val="35000"/>
                  </a:schemeClr>
                </a:solidFill>
                <a:latin typeface="Calibri" panose="020F0502020204030204" pitchFamily="34" charset="0"/>
                <a:cs typeface="Calibri" panose="020F0502020204030204" pitchFamily="34" charset="0"/>
                <a:hlinkClick r:id="rId5"/>
              </a:rPr>
              <a:t>watch?v</a:t>
            </a:r>
            <a:r>
              <a:rPr lang="en-US" sz="1400" dirty="0">
                <a:solidFill>
                  <a:schemeClr val="tx1">
                    <a:lumMod val="65000"/>
                    <a:lumOff val="35000"/>
                  </a:schemeClr>
                </a:solidFill>
                <a:latin typeface="Calibri" panose="020F0502020204030204" pitchFamily="34" charset="0"/>
                <a:cs typeface="Calibri" panose="020F0502020204030204" pitchFamily="34" charset="0"/>
                <a:hlinkClick r:id="rId5"/>
              </a:rPr>
              <a:t>=xjZx0VdmgkE</a:t>
            </a:r>
            <a:endParaRPr lang="en-US"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1429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3280DA9-0A98-1F40-B976-0AFF2D290080}"/>
              </a:ext>
            </a:extLst>
          </p:cNvPr>
          <p:cNvSpPr txBox="1"/>
          <p:nvPr/>
        </p:nvSpPr>
        <p:spPr>
          <a:xfrm>
            <a:off x="8854934" y="1899915"/>
            <a:ext cx="3093226" cy="464871"/>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r>
              <a:rPr lang="en-ID" sz="1800" dirty="0">
                <a:latin typeface="Calibri" panose="020F0502020204030204" pitchFamily="34" charset="0"/>
                <a:cs typeface="Calibri" panose="020F0502020204030204" pitchFamily="34" charset="0"/>
              </a:rPr>
              <a:t>Space to include a fun fact</a:t>
            </a:r>
          </a:p>
        </p:txBody>
      </p:sp>
      <p:sp>
        <p:nvSpPr>
          <p:cNvPr id="13" name="TextBox 12">
            <a:extLst>
              <a:ext uri="{FF2B5EF4-FFF2-40B4-BE49-F238E27FC236}">
                <a16:creationId xmlns:a16="http://schemas.microsoft.com/office/drawing/2014/main" id="{E7AB6A2E-6B83-A94D-9F91-8CD493373320}"/>
              </a:ext>
            </a:extLst>
          </p:cNvPr>
          <p:cNvSpPr txBox="1"/>
          <p:nvPr/>
        </p:nvSpPr>
        <p:spPr>
          <a:xfrm>
            <a:off x="1024129" y="4604060"/>
            <a:ext cx="2612614" cy="369332"/>
          </a:xfrm>
          <a:prstGeom prst="rect">
            <a:avLst/>
          </a:prstGeom>
          <a:noFill/>
        </p:spPr>
        <p:txBody>
          <a:bodyPr wrap="square" rtlCol="0">
            <a:spAutoFit/>
          </a:bodyPr>
          <a:lstStyle/>
          <a:p>
            <a:pPr algn="r"/>
            <a:r>
              <a:rPr lang="en-US" dirty="0" err="1">
                <a:solidFill>
                  <a:schemeClr val="tx1">
                    <a:lumMod val="65000"/>
                    <a:lumOff val="35000"/>
                  </a:schemeClr>
                </a:solidFill>
                <a:latin typeface="Calibri" panose="020F0502020204030204" pitchFamily="34" charset="0"/>
                <a:cs typeface="Calibri" panose="020F0502020204030204" pitchFamily="34" charset="0"/>
              </a:rPr>
              <a:t>Email@emailaddress.com</a:t>
            </a:r>
            <a:endParaRPr lang="en-US"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84FE5150-2029-2445-8ACD-E3995F748645}"/>
              </a:ext>
            </a:extLst>
          </p:cNvPr>
          <p:cNvSpPr/>
          <p:nvPr/>
        </p:nvSpPr>
        <p:spPr>
          <a:xfrm>
            <a:off x="3751315" y="4690354"/>
            <a:ext cx="286173" cy="196744"/>
          </a:xfrm>
          <a:custGeom>
            <a:avLst/>
            <a:gdLst>
              <a:gd name="connsiteX0" fmla="*/ 0 w 4876800"/>
              <a:gd name="connsiteY0" fmla="*/ 809244 h 3352800"/>
              <a:gd name="connsiteX1" fmla="*/ 2378964 w 4876800"/>
              <a:gd name="connsiteY1" fmla="*/ 1816608 h 3352800"/>
              <a:gd name="connsiteX2" fmla="*/ 2438400 w 4876800"/>
              <a:gd name="connsiteY2" fmla="*/ 1828800 h 3352800"/>
              <a:gd name="connsiteX3" fmla="*/ 2497836 w 4876800"/>
              <a:gd name="connsiteY3" fmla="*/ 1816608 h 3352800"/>
              <a:gd name="connsiteX4" fmla="*/ 4876800 w 4876800"/>
              <a:gd name="connsiteY4" fmla="*/ 809244 h 3352800"/>
              <a:gd name="connsiteX5" fmla="*/ 4876800 w 4876800"/>
              <a:gd name="connsiteY5" fmla="*/ 3048000 h 3352800"/>
              <a:gd name="connsiteX6" fmla="*/ 4572000 w 4876800"/>
              <a:gd name="connsiteY6" fmla="*/ 3352800 h 3352800"/>
              <a:gd name="connsiteX7" fmla="*/ 304800 w 4876800"/>
              <a:gd name="connsiteY7" fmla="*/ 3352800 h 3352800"/>
              <a:gd name="connsiteX8" fmla="*/ 0 w 4876800"/>
              <a:gd name="connsiteY8" fmla="*/ 3048000 h 3352800"/>
              <a:gd name="connsiteX9" fmla="*/ 304800 w 4876800"/>
              <a:gd name="connsiteY9" fmla="*/ 0 h 3352800"/>
              <a:gd name="connsiteX10" fmla="*/ 4572000 w 4876800"/>
              <a:gd name="connsiteY10" fmla="*/ 0 h 3352800"/>
              <a:gd name="connsiteX11" fmla="*/ 4876800 w 4876800"/>
              <a:gd name="connsiteY11" fmla="*/ 304800 h 3352800"/>
              <a:gd name="connsiteX12" fmla="*/ 4876800 w 4876800"/>
              <a:gd name="connsiteY12" fmla="*/ 477926 h 3352800"/>
              <a:gd name="connsiteX13" fmla="*/ 2438400 w 4876800"/>
              <a:gd name="connsiteY13" fmla="*/ 1510894 h 3352800"/>
              <a:gd name="connsiteX14" fmla="*/ 0 w 4876800"/>
              <a:gd name="connsiteY14" fmla="*/ 478231 h 3352800"/>
              <a:gd name="connsiteX15" fmla="*/ 0 w 4876800"/>
              <a:gd name="connsiteY15" fmla="*/ 304800 h 3352800"/>
              <a:gd name="connsiteX16" fmla="*/ 304800 w 4876800"/>
              <a:gd name="connsiteY16" fmla="*/ 0 h 335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6800" h="3352800">
                <a:moveTo>
                  <a:pt x="0" y="809244"/>
                </a:moveTo>
                <a:lnTo>
                  <a:pt x="2378964" y="1816608"/>
                </a:lnTo>
                <a:cubicBezTo>
                  <a:pt x="2397862" y="1824838"/>
                  <a:pt x="2418283" y="1828800"/>
                  <a:pt x="2438400" y="1828800"/>
                </a:cubicBezTo>
                <a:cubicBezTo>
                  <a:pt x="2458517" y="1828800"/>
                  <a:pt x="2478939" y="1824838"/>
                  <a:pt x="2497836" y="1816608"/>
                </a:cubicBezTo>
                <a:lnTo>
                  <a:pt x="4876800" y="809244"/>
                </a:lnTo>
                <a:lnTo>
                  <a:pt x="4876800" y="3048000"/>
                </a:lnTo>
                <a:cubicBezTo>
                  <a:pt x="4876800" y="3216250"/>
                  <a:pt x="4740250" y="3352800"/>
                  <a:pt x="4572000" y="3352800"/>
                </a:cubicBezTo>
                <a:lnTo>
                  <a:pt x="304800" y="3352800"/>
                </a:lnTo>
                <a:cubicBezTo>
                  <a:pt x="136550" y="3352800"/>
                  <a:pt x="0" y="3216250"/>
                  <a:pt x="0" y="3048000"/>
                </a:cubicBezTo>
                <a:close/>
                <a:moveTo>
                  <a:pt x="304800" y="0"/>
                </a:moveTo>
                <a:lnTo>
                  <a:pt x="4572000" y="0"/>
                </a:lnTo>
                <a:cubicBezTo>
                  <a:pt x="4740250" y="0"/>
                  <a:pt x="4876800" y="136550"/>
                  <a:pt x="4876800" y="304800"/>
                </a:cubicBezTo>
                <a:lnTo>
                  <a:pt x="4876800" y="477926"/>
                </a:lnTo>
                <a:lnTo>
                  <a:pt x="2438400" y="1510894"/>
                </a:lnTo>
                <a:lnTo>
                  <a:pt x="0" y="478231"/>
                </a:lnTo>
                <a:lnTo>
                  <a:pt x="0" y="304800"/>
                </a:lnTo>
                <a:cubicBezTo>
                  <a:pt x="0" y="136550"/>
                  <a:pt x="136550" y="0"/>
                  <a:pt x="304800" y="0"/>
                </a:cubicBezTo>
                <a:close/>
              </a:path>
            </a:pathLst>
          </a:custGeom>
          <a:solidFill>
            <a:schemeClr val="tx2"/>
          </a:solidFill>
          <a:ln w="9525" cap="flat">
            <a:noFill/>
            <a:prstDash val="solid"/>
            <a:miter/>
          </a:ln>
        </p:spPr>
        <p:txBody>
          <a:bodyPr rtlCol="0" anchor="ctr"/>
          <a:lstStyle/>
          <a:p>
            <a:endParaRPr lang="en-US"/>
          </a:p>
        </p:txBody>
      </p:sp>
      <p:sp>
        <p:nvSpPr>
          <p:cNvPr id="2" name="Rectangle 1">
            <a:extLst>
              <a:ext uri="{FF2B5EF4-FFF2-40B4-BE49-F238E27FC236}">
                <a16:creationId xmlns:a16="http://schemas.microsoft.com/office/drawing/2014/main" id="{C2CB1AE0-12FD-E642-8966-DFF0222C93C0}"/>
              </a:ext>
            </a:extLst>
          </p:cNvPr>
          <p:cNvSpPr/>
          <p:nvPr/>
        </p:nvSpPr>
        <p:spPr>
          <a:xfrm>
            <a:off x="5318234" y="0"/>
            <a:ext cx="3510854" cy="6858000"/>
          </a:xfrm>
          <a:prstGeom prst="rect">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27A6E49-0057-144B-957C-D6B7088DC725}"/>
              </a:ext>
            </a:extLst>
          </p:cNvPr>
          <p:cNvSpPr txBox="1"/>
          <p:nvPr/>
        </p:nvSpPr>
        <p:spPr>
          <a:xfrm>
            <a:off x="2278607" y="1268884"/>
            <a:ext cx="2075376" cy="338554"/>
          </a:xfrm>
          <a:prstGeom prst="rect">
            <a:avLst/>
          </a:prstGeom>
          <a:noFill/>
        </p:spPr>
        <p:txBody>
          <a:bodyPr wrap="none" rtlCol="0">
            <a:spAutoFit/>
          </a:bodyPr>
          <a:lstStyle/>
          <a:p>
            <a:pPr algn="r"/>
            <a:r>
              <a:rPr lang="en-US" sz="1600" dirty="0">
                <a:solidFill>
                  <a:schemeClr val="tx1">
                    <a:lumMod val="65000"/>
                    <a:lumOff val="35000"/>
                  </a:schemeClr>
                </a:solidFill>
                <a:latin typeface="Calibri" panose="020F0502020204030204" pitchFamily="34" charset="0"/>
                <a:cs typeface="Calibri" panose="020F0502020204030204" pitchFamily="34" charset="0"/>
              </a:rPr>
              <a:t>Presenter Introduction</a:t>
            </a:r>
          </a:p>
        </p:txBody>
      </p:sp>
      <p:sp>
        <p:nvSpPr>
          <p:cNvPr id="21" name="Triangle 20">
            <a:extLst>
              <a:ext uri="{FF2B5EF4-FFF2-40B4-BE49-F238E27FC236}">
                <a16:creationId xmlns:a16="http://schemas.microsoft.com/office/drawing/2014/main" id="{19C4A114-4452-314D-A449-C2CC2250A505}"/>
              </a:ext>
            </a:extLst>
          </p:cNvPr>
          <p:cNvSpPr/>
          <p:nvPr/>
        </p:nvSpPr>
        <p:spPr>
          <a:xfrm rot="4500000">
            <a:off x="9337719" y="915080"/>
            <a:ext cx="208353" cy="179615"/>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iangle 21">
            <a:extLst>
              <a:ext uri="{FF2B5EF4-FFF2-40B4-BE49-F238E27FC236}">
                <a16:creationId xmlns:a16="http://schemas.microsoft.com/office/drawing/2014/main" id="{74C0B7DF-AFC9-A449-A625-0570B55EAAB4}"/>
              </a:ext>
            </a:extLst>
          </p:cNvPr>
          <p:cNvSpPr/>
          <p:nvPr/>
        </p:nvSpPr>
        <p:spPr>
          <a:xfrm rot="2700000">
            <a:off x="6497181" y="847586"/>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iangle 22">
            <a:extLst>
              <a:ext uri="{FF2B5EF4-FFF2-40B4-BE49-F238E27FC236}">
                <a16:creationId xmlns:a16="http://schemas.microsoft.com/office/drawing/2014/main" id="{703AD54D-4F9E-1C43-B619-D31EE3C10157}"/>
              </a:ext>
            </a:extLst>
          </p:cNvPr>
          <p:cNvSpPr/>
          <p:nvPr/>
        </p:nvSpPr>
        <p:spPr>
          <a:xfrm rot="1813063">
            <a:off x="7611667" y="5624137"/>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iangle 23">
            <a:extLst>
              <a:ext uri="{FF2B5EF4-FFF2-40B4-BE49-F238E27FC236}">
                <a16:creationId xmlns:a16="http://schemas.microsoft.com/office/drawing/2014/main" id="{8E01653C-0C74-684C-B907-9BC52BBC7AB1}"/>
              </a:ext>
            </a:extLst>
          </p:cNvPr>
          <p:cNvSpPr/>
          <p:nvPr/>
        </p:nvSpPr>
        <p:spPr>
          <a:xfrm rot="18092652">
            <a:off x="5109305" y="5795330"/>
            <a:ext cx="162175" cy="139806"/>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iangle 24">
            <a:extLst>
              <a:ext uri="{FF2B5EF4-FFF2-40B4-BE49-F238E27FC236}">
                <a16:creationId xmlns:a16="http://schemas.microsoft.com/office/drawing/2014/main" id="{029E3223-E5C7-4A4F-8675-B715396246F4}"/>
              </a:ext>
            </a:extLst>
          </p:cNvPr>
          <p:cNvSpPr/>
          <p:nvPr/>
        </p:nvSpPr>
        <p:spPr>
          <a:xfrm rot="4500000">
            <a:off x="8968113" y="4759713"/>
            <a:ext cx="208353" cy="17961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iangle 25">
            <a:extLst>
              <a:ext uri="{FF2B5EF4-FFF2-40B4-BE49-F238E27FC236}">
                <a16:creationId xmlns:a16="http://schemas.microsoft.com/office/drawing/2014/main" id="{4E27EC47-967C-0A49-8FBD-A65D1FC6E6F0}"/>
              </a:ext>
            </a:extLst>
          </p:cNvPr>
          <p:cNvSpPr/>
          <p:nvPr/>
        </p:nvSpPr>
        <p:spPr>
          <a:xfrm rot="4500000">
            <a:off x="4017714" y="598142"/>
            <a:ext cx="208353" cy="17961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ED29BA25-C3D5-6F4D-AAD3-7D50B3B4AE6A}"/>
              </a:ext>
            </a:extLst>
          </p:cNvPr>
          <p:cNvSpPr>
            <a:spLocks noGrp="1"/>
          </p:cNvSpPr>
          <p:nvPr>
            <p:ph type="pic" sz="quarter" idx="14"/>
          </p:nvPr>
        </p:nvSpPr>
        <p:spPr/>
      </p:sp>
      <p:sp>
        <p:nvSpPr>
          <p:cNvPr id="27" name="TextBox 26">
            <a:extLst>
              <a:ext uri="{FF2B5EF4-FFF2-40B4-BE49-F238E27FC236}">
                <a16:creationId xmlns:a16="http://schemas.microsoft.com/office/drawing/2014/main" id="{36C6DBE9-D19B-AF48-8124-3A5EEC424784}"/>
              </a:ext>
            </a:extLst>
          </p:cNvPr>
          <p:cNvSpPr txBox="1"/>
          <p:nvPr/>
        </p:nvSpPr>
        <p:spPr>
          <a:xfrm>
            <a:off x="665153" y="1660196"/>
            <a:ext cx="3688830" cy="1754326"/>
          </a:xfrm>
          <a:prstGeom prst="rect">
            <a:avLst/>
          </a:prstGeom>
          <a:noFill/>
        </p:spPr>
        <p:txBody>
          <a:bodyPr wrap="none" rtlCol="0">
            <a:normAutofit/>
          </a:bodyPr>
          <a:lstStyle/>
          <a:p>
            <a:pPr algn="r"/>
            <a:r>
              <a:rPr lang="en-US" sz="5400" b="1" dirty="0">
                <a:solidFill>
                  <a:srgbClr val="364DA1"/>
                </a:solidFill>
                <a:latin typeface="Minion Pro" panose="02040503050201020203" pitchFamily="18" charset="0"/>
                <a:cs typeface="Poppins ExtraBold" pitchFamily="2" charset="77"/>
              </a:rPr>
              <a:t>Your Name</a:t>
            </a:r>
          </a:p>
          <a:p>
            <a:pPr algn="r"/>
            <a:r>
              <a:rPr lang="en-US" sz="5400" b="1" dirty="0">
                <a:solidFill>
                  <a:srgbClr val="364DA1"/>
                </a:solidFill>
                <a:latin typeface="Minion Pro" panose="02040503050201020203" pitchFamily="18" charset="0"/>
                <a:cs typeface="Poppins ExtraBold" pitchFamily="2" charset="77"/>
              </a:rPr>
              <a:t>&amp; Pronouns</a:t>
            </a:r>
          </a:p>
        </p:txBody>
      </p:sp>
      <p:sp>
        <p:nvSpPr>
          <p:cNvPr id="28" name="TextBox 27">
            <a:extLst>
              <a:ext uri="{FF2B5EF4-FFF2-40B4-BE49-F238E27FC236}">
                <a16:creationId xmlns:a16="http://schemas.microsoft.com/office/drawing/2014/main" id="{B573D07B-3F60-6642-9E29-18C3DBB50AD6}"/>
              </a:ext>
            </a:extLst>
          </p:cNvPr>
          <p:cNvSpPr txBox="1"/>
          <p:nvPr/>
        </p:nvSpPr>
        <p:spPr>
          <a:xfrm>
            <a:off x="890016" y="4043228"/>
            <a:ext cx="3345585" cy="369332"/>
          </a:xfrm>
          <a:prstGeom prst="rect">
            <a:avLst/>
          </a:prstGeom>
          <a:noFill/>
        </p:spPr>
        <p:txBody>
          <a:bodyPr wrap="square" rtlCol="0">
            <a:spAutoFit/>
          </a:bodyPr>
          <a:lstStyle/>
          <a:p>
            <a:pPr algn="r"/>
            <a:r>
              <a:rPr lang="en-US" dirty="0">
                <a:solidFill>
                  <a:schemeClr val="tx1">
                    <a:lumMod val="65000"/>
                    <a:lumOff val="35000"/>
                  </a:schemeClr>
                </a:solidFill>
                <a:latin typeface="Calibri" panose="020F0502020204030204" pitchFamily="34" charset="0"/>
                <a:cs typeface="Calibri" panose="020F0502020204030204" pitchFamily="34" charset="0"/>
              </a:rPr>
              <a:t>Your Network</a:t>
            </a:r>
          </a:p>
        </p:txBody>
      </p:sp>
    </p:spTree>
    <p:extLst>
      <p:ext uri="{BB962C8B-B14F-4D97-AF65-F5344CB8AC3E}">
        <p14:creationId xmlns:p14="http://schemas.microsoft.com/office/powerpoint/2010/main" val="2906381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A picture containing text&#10;&#10;Description automatically generated">
            <a:extLst>
              <a:ext uri="{FF2B5EF4-FFF2-40B4-BE49-F238E27FC236}">
                <a16:creationId xmlns:a16="http://schemas.microsoft.com/office/drawing/2014/main" id="{33865351-8703-464F-B549-19EA2C0D2F1D}"/>
              </a:ext>
            </a:extLst>
          </p:cNvPr>
          <p:cNvPicPr>
            <a:picLocks noChangeAspect="1"/>
          </p:cNvPicPr>
          <p:nvPr/>
        </p:nvPicPr>
        <p:blipFill>
          <a:blip r:embed="rId3"/>
          <a:stretch>
            <a:fillRect/>
          </a:stretch>
        </p:blipFill>
        <p:spPr>
          <a:xfrm>
            <a:off x="7157047" y="2470607"/>
            <a:ext cx="2515057" cy="2515057"/>
          </a:xfrm>
          <a:prstGeom prst="rect">
            <a:avLst/>
          </a:prstGeom>
        </p:spPr>
      </p:pic>
      <p:cxnSp>
        <p:nvCxnSpPr>
          <p:cNvPr id="34" name="Straight Connector 33">
            <a:extLst>
              <a:ext uri="{FF2B5EF4-FFF2-40B4-BE49-F238E27FC236}">
                <a16:creationId xmlns:a16="http://schemas.microsoft.com/office/drawing/2014/main" id="{20938F91-C882-2443-9729-F12F4DAD6A66}"/>
              </a:ext>
            </a:extLst>
          </p:cNvPr>
          <p:cNvCxnSpPr>
            <a:cxnSpLocks/>
          </p:cNvCxnSpPr>
          <p:nvPr/>
        </p:nvCxnSpPr>
        <p:spPr>
          <a:xfrm flipH="1">
            <a:off x="7251456" y="4546599"/>
            <a:ext cx="407518" cy="279550"/>
          </a:xfrm>
          <a:prstGeom prst="line">
            <a:avLst/>
          </a:prstGeom>
          <a:ln w="31750">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CEE10-E0B6-174D-8BC2-53B53DC0ABB8}"/>
              </a:ext>
            </a:extLst>
          </p:cNvPr>
          <p:cNvCxnSpPr>
            <a:cxnSpLocks/>
          </p:cNvCxnSpPr>
          <p:nvPr/>
        </p:nvCxnSpPr>
        <p:spPr>
          <a:xfrm>
            <a:off x="9130288" y="4485977"/>
            <a:ext cx="565526" cy="332208"/>
          </a:xfrm>
          <a:prstGeom prst="line">
            <a:avLst/>
          </a:prstGeom>
          <a:ln w="31750">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964955D-8E59-314B-BC57-8E1FA43D1D39}"/>
              </a:ext>
            </a:extLst>
          </p:cNvPr>
          <p:cNvCxnSpPr>
            <a:cxnSpLocks/>
          </p:cNvCxnSpPr>
          <p:nvPr/>
        </p:nvCxnSpPr>
        <p:spPr>
          <a:xfrm>
            <a:off x="8455435" y="1837756"/>
            <a:ext cx="7886" cy="747276"/>
          </a:xfrm>
          <a:prstGeom prst="line">
            <a:avLst/>
          </a:prstGeom>
          <a:ln w="31750">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796C4B5D-D112-6F4E-861E-5F1F219F31F4}"/>
              </a:ext>
            </a:extLst>
          </p:cNvPr>
          <p:cNvSpPr/>
          <p:nvPr/>
        </p:nvSpPr>
        <p:spPr>
          <a:xfrm>
            <a:off x="6354987" y="1392491"/>
            <a:ext cx="4111113" cy="4098822"/>
          </a:xfrm>
          <a:prstGeom prst="ellipse">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676807B1-AE7E-1D4E-B0D7-C850AFB12707}"/>
              </a:ext>
            </a:extLst>
          </p:cNvPr>
          <p:cNvSpPr/>
          <p:nvPr/>
        </p:nvSpPr>
        <p:spPr>
          <a:xfrm>
            <a:off x="5685164" y="722666"/>
            <a:ext cx="5450758" cy="5444612"/>
          </a:xfrm>
          <a:prstGeom prst="ellipse">
            <a:avLst/>
          </a:prstGeom>
          <a:noFill/>
          <a:ln w="57150">
            <a:solidFill>
              <a:srgbClr val="FE7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EEA65835-1121-3443-B77E-743B3731B5E9}"/>
              </a:ext>
            </a:extLst>
          </p:cNvPr>
          <p:cNvSpPr/>
          <p:nvPr/>
        </p:nvSpPr>
        <p:spPr>
          <a:xfrm>
            <a:off x="6023149" y="1036072"/>
            <a:ext cx="4805516" cy="4811661"/>
          </a:xfrm>
          <a:prstGeom prst="ellipse">
            <a:avLst/>
          </a:prstGeom>
          <a:noFill/>
          <a:ln w="57150">
            <a:solidFill>
              <a:srgbClr val="4B98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287B4DD-1A2B-934E-86F4-6871F2157070}"/>
              </a:ext>
            </a:extLst>
          </p:cNvPr>
          <p:cNvSpPr/>
          <p:nvPr/>
        </p:nvSpPr>
        <p:spPr>
          <a:xfrm>
            <a:off x="7399096" y="227370"/>
            <a:ext cx="1972510" cy="1972510"/>
          </a:xfrm>
          <a:prstGeom prst="ellips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CA" b="1" dirty="0">
              <a:cs typeface="Calibri"/>
            </a:endParaRPr>
          </a:p>
        </p:txBody>
      </p:sp>
      <p:sp>
        <p:nvSpPr>
          <p:cNvPr id="6" name="Oval 5">
            <a:extLst>
              <a:ext uri="{FF2B5EF4-FFF2-40B4-BE49-F238E27FC236}">
                <a16:creationId xmlns:a16="http://schemas.microsoft.com/office/drawing/2014/main" id="{C71A7A98-9A90-DB4F-839D-0C290C6F2D47}"/>
              </a:ext>
            </a:extLst>
          </p:cNvPr>
          <p:cNvSpPr/>
          <p:nvPr/>
        </p:nvSpPr>
        <p:spPr>
          <a:xfrm>
            <a:off x="5800507" y="4626487"/>
            <a:ext cx="1966365" cy="1972510"/>
          </a:xfrm>
          <a:prstGeom prst="ellips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CA" sz="2000" dirty="0">
              <a:cs typeface="Calibri"/>
            </a:endParaRPr>
          </a:p>
        </p:txBody>
      </p:sp>
      <p:cxnSp>
        <p:nvCxnSpPr>
          <p:cNvPr id="8" name="Straight Connector 7">
            <a:extLst>
              <a:ext uri="{FF2B5EF4-FFF2-40B4-BE49-F238E27FC236}">
                <a16:creationId xmlns:a16="http://schemas.microsoft.com/office/drawing/2014/main" id="{099A3992-CD62-474F-B4A4-43B88CB9371C}"/>
              </a:ext>
            </a:extLst>
          </p:cNvPr>
          <p:cNvCxnSpPr>
            <a:cxnSpLocks/>
          </p:cNvCxnSpPr>
          <p:nvPr/>
        </p:nvCxnSpPr>
        <p:spPr>
          <a:xfrm flipV="1">
            <a:off x="9118345" y="2870986"/>
            <a:ext cx="1932962" cy="422820"/>
          </a:xfrm>
          <a:prstGeom prst="line">
            <a:avLst/>
          </a:prstGeom>
          <a:ln w="31750">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CA06B10-B889-E745-B680-231CD038C6A0}"/>
              </a:ext>
            </a:extLst>
          </p:cNvPr>
          <p:cNvCxnSpPr>
            <a:cxnSpLocks/>
          </p:cNvCxnSpPr>
          <p:nvPr/>
        </p:nvCxnSpPr>
        <p:spPr>
          <a:xfrm>
            <a:off x="6024187" y="3061080"/>
            <a:ext cx="1559424" cy="195991"/>
          </a:xfrm>
          <a:prstGeom prst="line">
            <a:avLst/>
          </a:prstGeom>
          <a:ln w="31750">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9D2CF8EB-1C91-9745-990E-BC91255401A0}"/>
              </a:ext>
            </a:extLst>
          </p:cNvPr>
          <p:cNvSpPr/>
          <p:nvPr/>
        </p:nvSpPr>
        <p:spPr>
          <a:xfrm>
            <a:off x="10040576" y="1601850"/>
            <a:ext cx="1960219" cy="1966364"/>
          </a:xfrm>
          <a:prstGeom prst="ellips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CA" sz="2000" dirty="0">
              <a:cs typeface="Calibri"/>
            </a:endParaRPr>
          </a:p>
        </p:txBody>
      </p:sp>
      <p:sp>
        <p:nvSpPr>
          <p:cNvPr id="12" name="Oval 11">
            <a:extLst>
              <a:ext uri="{FF2B5EF4-FFF2-40B4-BE49-F238E27FC236}">
                <a16:creationId xmlns:a16="http://schemas.microsoft.com/office/drawing/2014/main" id="{CFA8D2D2-E03F-9945-A67E-BD4080F874FF}"/>
              </a:ext>
            </a:extLst>
          </p:cNvPr>
          <p:cNvSpPr/>
          <p:nvPr/>
        </p:nvSpPr>
        <p:spPr>
          <a:xfrm>
            <a:off x="9238186" y="4546599"/>
            <a:ext cx="1966365" cy="1972510"/>
          </a:xfrm>
          <a:prstGeom prst="ellips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CA" sz="2000" dirty="0">
              <a:cs typeface="Calibri"/>
            </a:endParaRPr>
          </a:p>
        </p:txBody>
      </p:sp>
      <p:sp>
        <p:nvSpPr>
          <p:cNvPr id="13" name="TextBox 12">
            <a:extLst>
              <a:ext uri="{FF2B5EF4-FFF2-40B4-BE49-F238E27FC236}">
                <a16:creationId xmlns:a16="http://schemas.microsoft.com/office/drawing/2014/main" id="{B287E6B5-4B60-9E49-B768-1E832E6BE882}"/>
              </a:ext>
            </a:extLst>
          </p:cNvPr>
          <p:cNvSpPr txBox="1"/>
          <p:nvPr/>
        </p:nvSpPr>
        <p:spPr>
          <a:xfrm>
            <a:off x="1242178" y="605476"/>
            <a:ext cx="3394455" cy="1754326"/>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Teams of Support</a:t>
            </a:r>
          </a:p>
        </p:txBody>
      </p:sp>
      <p:sp>
        <p:nvSpPr>
          <p:cNvPr id="7" name="Oval 6">
            <a:extLst>
              <a:ext uri="{FF2B5EF4-FFF2-40B4-BE49-F238E27FC236}">
                <a16:creationId xmlns:a16="http://schemas.microsoft.com/office/drawing/2014/main" id="{37275DDA-9074-8A41-BF57-16497DA2C0FF}"/>
              </a:ext>
            </a:extLst>
          </p:cNvPr>
          <p:cNvSpPr/>
          <p:nvPr/>
        </p:nvSpPr>
        <p:spPr>
          <a:xfrm>
            <a:off x="4784468" y="1656731"/>
            <a:ext cx="1968132" cy="1974277"/>
          </a:xfrm>
          <a:prstGeom prst="ellips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CA" sz="2000">
              <a:cs typeface="Calibri"/>
            </a:endParaRPr>
          </a:p>
        </p:txBody>
      </p:sp>
      <p:sp>
        <p:nvSpPr>
          <p:cNvPr id="14" name="Rectangle 13">
            <a:extLst>
              <a:ext uri="{FF2B5EF4-FFF2-40B4-BE49-F238E27FC236}">
                <a16:creationId xmlns:a16="http://schemas.microsoft.com/office/drawing/2014/main" id="{F333DFD6-CA17-1C41-BF72-2330FBAEBA7B}"/>
              </a:ext>
            </a:extLst>
          </p:cNvPr>
          <p:cNvSpPr/>
          <p:nvPr/>
        </p:nvSpPr>
        <p:spPr>
          <a:xfrm>
            <a:off x="7498532" y="820290"/>
            <a:ext cx="1778820" cy="830997"/>
          </a:xfrm>
          <a:prstGeom prst="rect">
            <a:avLst/>
          </a:prstGeom>
        </p:spPr>
        <p:txBody>
          <a:bodyPr wrap="square">
            <a:spAutoFit/>
          </a:bodyPr>
          <a:lstStyle/>
          <a:p>
            <a:pPr algn="ctr"/>
            <a:r>
              <a:rPr lang="en-CA" sz="2400" b="1" dirty="0">
                <a:solidFill>
                  <a:schemeClr val="bg1"/>
                </a:solidFill>
              </a:rPr>
              <a:t>Educational</a:t>
            </a:r>
          </a:p>
          <a:p>
            <a:pPr algn="ctr"/>
            <a:r>
              <a:rPr lang="en-CA" sz="2400" b="1" dirty="0">
                <a:solidFill>
                  <a:schemeClr val="bg1"/>
                </a:solidFill>
              </a:rPr>
              <a:t>Assistant</a:t>
            </a:r>
            <a:endParaRPr lang="en-CA" sz="2400" dirty="0">
              <a:solidFill>
                <a:schemeClr val="bg1"/>
              </a:solidFill>
            </a:endParaRPr>
          </a:p>
        </p:txBody>
      </p:sp>
      <p:sp>
        <p:nvSpPr>
          <p:cNvPr id="15" name="Rectangle 14">
            <a:extLst>
              <a:ext uri="{FF2B5EF4-FFF2-40B4-BE49-F238E27FC236}">
                <a16:creationId xmlns:a16="http://schemas.microsoft.com/office/drawing/2014/main" id="{E55D5333-1C73-9741-B01E-58B6C2665E52}"/>
              </a:ext>
            </a:extLst>
          </p:cNvPr>
          <p:cNvSpPr/>
          <p:nvPr/>
        </p:nvSpPr>
        <p:spPr>
          <a:xfrm>
            <a:off x="10161897" y="2392627"/>
            <a:ext cx="1778820" cy="461665"/>
          </a:xfrm>
          <a:prstGeom prst="rect">
            <a:avLst/>
          </a:prstGeom>
        </p:spPr>
        <p:txBody>
          <a:bodyPr wrap="square">
            <a:spAutoFit/>
          </a:bodyPr>
          <a:lstStyle/>
          <a:p>
            <a:pPr algn="ctr"/>
            <a:r>
              <a:rPr lang="en-CA" sz="2400" b="1" dirty="0">
                <a:solidFill>
                  <a:schemeClr val="bg1"/>
                </a:solidFill>
              </a:rPr>
              <a:t>Teacher</a:t>
            </a:r>
            <a:endParaRPr lang="en-CA" sz="2400" dirty="0">
              <a:solidFill>
                <a:schemeClr val="bg1"/>
              </a:solidFill>
            </a:endParaRPr>
          </a:p>
        </p:txBody>
      </p:sp>
      <p:sp>
        <p:nvSpPr>
          <p:cNvPr id="16" name="Rectangle 15">
            <a:extLst>
              <a:ext uri="{FF2B5EF4-FFF2-40B4-BE49-F238E27FC236}">
                <a16:creationId xmlns:a16="http://schemas.microsoft.com/office/drawing/2014/main" id="{EC40051C-3D5D-DD40-9D7E-9CD89C7E0639}"/>
              </a:ext>
            </a:extLst>
          </p:cNvPr>
          <p:cNvSpPr/>
          <p:nvPr/>
        </p:nvSpPr>
        <p:spPr>
          <a:xfrm>
            <a:off x="9279252" y="5157310"/>
            <a:ext cx="1938688" cy="830997"/>
          </a:xfrm>
          <a:prstGeom prst="rect">
            <a:avLst/>
          </a:prstGeom>
        </p:spPr>
        <p:txBody>
          <a:bodyPr wrap="square">
            <a:spAutoFit/>
          </a:bodyPr>
          <a:lstStyle/>
          <a:p>
            <a:pPr algn="ctr"/>
            <a:r>
              <a:rPr lang="en-CA" sz="2400" b="1" dirty="0">
                <a:solidFill>
                  <a:schemeClr val="bg1"/>
                </a:solidFill>
              </a:rPr>
              <a:t>Outside Agencies</a:t>
            </a:r>
            <a:endParaRPr lang="en-CA" sz="2400" dirty="0">
              <a:solidFill>
                <a:schemeClr val="bg1"/>
              </a:solidFill>
            </a:endParaRPr>
          </a:p>
        </p:txBody>
      </p:sp>
      <p:sp>
        <p:nvSpPr>
          <p:cNvPr id="17" name="Rectangle 16">
            <a:extLst>
              <a:ext uri="{FF2B5EF4-FFF2-40B4-BE49-F238E27FC236}">
                <a16:creationId xmlns:a16="http://schemas.microsoft.com/office/drawing/2014/main" id="{209C3ACB-DC52-994D-AB36-966F939FA7E4}"/>
              </a:ext>
            </a:extLst>
          </p:cNvPr>
          <p:cNvSpPr/>
          <p:nvPr/>
        </p:nvSpPr>
        <p:spPr>
          <a:xfrm>
            <a:off x="5806889" y="5395465"/>
            <a:ext cx="1938688" cy="461665"/>
          </a:xfrm>
          <a:prstGeom prst="rect">
            <a:avLst/>
          </a:prstGeom>
        </p:spPr>
        <p:txBody>
          <a:bodyPr wrap="square">
            <a:spAutoFit/>
          </a:bodyPr>
          <a:lstStyle/>
          <a:p>
            <a:pPr algn="ctr"/>
            <a:r>
              <a:rPr lang="en-CA" sz="2400" b="1" dirty="0">
                <a:solidFill>
                  <a:schemeClr val="bg1"/>
                </a:solidFill>
              </a:rPr>
              <a:t>Caregivers</a:t>
            </a:r>
            <a:endParaRPr lang="en-CA" sz="2400" dirty="0">
              <a:solidFill>
                <a:schemeClr val="bg1"/>
              </a:solidFill>
            </a:endParaRPr>
          </a:p>
        </p:txBody>
      </p:sp>
      <p:sp>
        <p:nvSpPr>
          <p:cNvPr id="18" name="Rectangle 17">
            <a:extLst>
              <a:ext uri="{FF2B5EF4-FFF2-40B4-BE49-F238E27FC236}">
                <a16:creationId xmlns:a16="http://schemas.microsoft.com/office/drawing/2014/main" id="{A081D686-E72C-4540-9DE3-D3B3F2935C52}"/>
              </a:ext>
            </a:extLst>
          </p:cNvPr>
          <p:cNvSpPr/>
          <p:nvPr/>
        </p:nvSpPr>
        <p:spPr>
          <a:xfrm>
            <a:off x="4813311" y="2238738"/>
            <a:ext cx="1938688" cy="769441"/>
          </a:xfrm>
          <a:prstGeom prst="rect">
            <a:avLst/>
          </a:prstGeom>
        </p:spPr>
        <p:txBody>
          <a:bodyPr wrap="square">
            <a:spAutoFit/>
          </a:bodyPr>
          <a:lstStyle/>
          <a:p>
            <a:pPr algn="ctr"/>
            <a:r>
              <a:rPr lang="en-CA" sz="2200" b="1" dirty="0">
                <a:solidFill>
                  <a:schemeClr val="bg1"/>
                </a:solidFill>
              </a:rPr>
              <a:t>School Administrators</a:t>
            </a:r>
            <a:endParaRPr lang="en-CA" sz="2200" dirty="0">
              <a:solidFill>
                <a:schemeClr val="bg1"/>
              </a:solidFill>
            </a:endParaRPr>
          </a:p>
        </p:txBody>
      </p:sp>
      <p:sp>
        <p:nvSpPr>
          <p:cNvPr id="19" name="TextBox 18">
            <a:extLst>
              <a:ext uri="{FF2B5EF4-FFF2-40B4-BE49-F238E27FC236}">
                <a16:creationId xmlns:a16="http://schemas.microsoft.com/office/drawing/2014/main" id="{028BBD26-FE88-EA4B-9B7D-C39D2ABCA91A}"/>
              </a:ext>
            </a:extLst>
          </p:cNvPr>
          <p:cNvSpPr txBox="1"/>
          <p:nvPr/>
        </p:nvSpPr>
        <p:spPr>
          <a:xfrm>
            <a:off x="1273454" y="4196047"/>
            <a:ext cx="2675358" cy="830997"/>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pPr algn="r"/>
            <a:r>
              <a:rPr lang="en-US" sz="2400" dirty="0">
                <a:solidFill>
                  <a:srgbClr val="4B9847"/>
                </a:solidFill>
                <a:latin typeface="Minion Pro" panose="02040503050201020203" pitchFamily="18" charset="0"/>
              </a:rPr>
              <a:t>Consistent Strategies</a:t>
            </a:r>
          </a:p>
        </p:txBody>
      </p:sp>
      <p:cxnSp>
        <p:nvCxnSpPr>
          <p:cNvPr id="20" name="Straight Connector 19">
            <a:extLst>
              <a:ext uri="{FF2B5EF4-FFF2-40B4-BE49-F238E27FC236}">
                <a16:creationId xmlns:a16="http://schemas.microsoft.com/office/drawing/2014/main" id="{FEBE1FD8-1D77-0340-8F1A-45BB8A404ACE}"/>
              </a:ext>
            </a:extLst>
          </p:cNvPr>
          <p:cNvCxnSpPr>
            <a:cxnSpLocks/>
          </p:cNvCxnSpPr>
          <p:nvPr/>
        </p:nvCxnSpPr>
        <p:spPr>
          <a:xfrm flipV="1">
            <a:off x="3948812" y="4225001"/>
            <a:ext cx="2189278" cy="260976"/>
          </a:xfrm>
          <a:prstGeom prst="line">
            <a:avLst/>
          </a:prstGeom>
          <a:ln w="31750">
            <a:solidFill>
              <a:srgbClr val="4B9847"/>
            </a:solidFill>
            <a:prstDash val="soli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0F0AF55-DE84-3E49-A09B-38ECF63CDEDD}"/>
              </a:ext>
            </a:extLst>
          </p:cNvPr>
          <p:cNvSpPr txBox="1"/>
          <p:nvPr/>
        </p:nvSpPr>
        <p:spPr>
          <a:xfrm>
            <a:off x="1219917" y="5421527"/>
            <a:ext cx="2675358" cy="830997"/>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pPr algn="r"/>
            <a:r>
              <a:rPr lang="en-US" sz="2400" dirty="0">
                <a:solidFill>
                  <a:schemeClr val="accent5">
                    <a:lumMod val="50000"/>
                  </a:schemeClr>
                </a:solidFill>
                <a:latin typeface="Minion Pro" panose="02040503050201020203" pitchFamily="18" charset="0"/>
              </a:rPr>
              <a:t>Continuing Education</a:t>
            </a:r>
          </a:p>
        </p:txBody>
      </p:sp>
      <p:cxnSp>
        <p:nvCxnSpPr>
          <p:cNvPr id="24" name="Straight Connector 23">
            <a:extLst>
              <a:ext uri="{FF2B5EF4-FFF2-40B4-BE49-F238E27FC236}">
                <a16:creationId xmlns:a16="http://schemas.microsoft.com/office/drawing/2014/main" id="{9F01940C-F300-2545-8259-EC0A20E8AF48}"/>
              </a:ext>
            </a:extLst>
          </p:cNvPr>
          <p:cNvCxnSpPr>
            <a:cxnSpLocks/>
          </p:cNvCxnSpPr>
          <p:nvPr/>
        </p:nvCxnSpPr>
        <p:spPr>
          <a:xfrm flipV="1">
            <a:off x="3895275" y="4233327"/>
            <a:ext cx="2605225" cy="1333879"/>
          </a:xfrm>
          <a:prstGeom prst="line">
            <a:avLst/>
          </a:prstGeom>
          <a:ln w="31750">
            <a:solidFill>
              <a:schemeClr val="accent5">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E9EAF62-2F2F-104E-8450-CBCB1FBDC8F3}"/>
              </a:ext>
            </a:extLst>
          </p:cNvPr>
          <p:cNvSpPr txBox="1"/>
          <p:nvPr/>
        </p:nvSpPr>
        <p:spPr>
          <a:xfrm>
            <a:off x="1273454" y="3047472"/>
            <a:ext cx="2675358" cy="830997"/>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pPr algn="r"/>
            <a:r>
              <a:rPr lang="en-US" sz="2400" dirty="0">
                <a:solidFill>
                  <a:srgbClr val="FE721F"/>
                </a:solidFill>
                <a:latin typeface="Minion Pro" panose="02040503050201020203" pitchFamily="18" charset="0"/>
              </a:rPr>
              <a:t>Communication &amp; Collaboration</a:t>
            </a:r>
          </a:p>
        </p:txBody>
      </p:sp>
      <p:cxnSp>
        <p:nvCxnSpPr>
          <p:cNvPr id="29" name="Straight Connector 28">
            <a:extLst>
              <a:ext uri="{FF2B5EF4-FFF2-40B4-BE49-F238E27FC236}">
                <a16:creationId xmlns:a16="http://schemas.microsoft.com/office/drawing/2014/main" id="{3B128ADE-FC60-944E-8753-738D88BCE6B1}"/>
              </a:ext>
            </a:extLst>
          </p:cNvPr>
          <p:cNvCxnSpPr>
            <a:cxnSpLocks/>
          </p:cNvCxnSpPr>
          <p:nvPr/>
        </p:nvCxnSpPr>
        <p:spPr>
          <a:xfrm>
            <a:off x="3960259" y="3728136"/>
            <a:ext cx="1793483" cy="412366"/>
          </a:xfrm>
          <a:prstGeom prst="line">
            <a:avLst/>
          </a:prstGeom>
          <a:ln w="31750">
            <a:solidFill>
              <a:srgbClr val="FE721F"/>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907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nut 5">
            <a:extLst>
              <a:ext uri="{FF2B5EF4-FFF2-40B4-BE49-F238E27FC236}">
                <a16:creationId xmlns:a16="http://schemas.microsoft.com/office/drawing/2014/main" id="{E20C30B2-71C6-A84B-B457-2923B5310F1B}"/>
              </a:ext>
            </a:extLst>
          </p:cNvPr>
          <p:cNvSpPr/>
          <p:nvPr/>
        </p:nvSpPr>
        <p:spPr>
          <a:xfrm>
            <a:off x="-1268454" y="-1206995"/>
            <a:ext cx="4038681" cy="4038681"/>
          </a:xfrm>
          <a:prstGeom prst="donut">
            <a:avLst>
              <a:gd name="adj" fmla="val 18025"/>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ounded Rectangle 9">
            <a:extLst>
              <a:ext uri="{FF2B5EF4-FFF2-40B4-BE49-F238E27FC236}">
                <a16:creationId xmlns:a16="http://schemas.microsoft.com/office/drawing/2014/main" id="{50075880-7FEA-3844-8832-C73CD35A1406}"/>
              </a:ext>
            </a:extLst>
          </p:cNvPr>
          <p:cNvSpPr/>
          <p:nvPr/>
        </p:nvSpPr>
        <p:spPr>
          <a:xfrm>
            <a:off x="656639" y="1288473"/>
            <a:ext cx="4608675" cy="511206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6CAC8E-6057-814B-93A6-80DB6A642387}"/>
              </a:ext>
            </a:extLst>
          </p:cNvPr>
          <p:cNvSpPr/>
          <p:nvPr/>
        </p:nvSpPr>
        <p:spPr>
          <a:xfrm>
            <a:off x="11685814" y="0"/>
            <a:ext cx="506186" cy="6858000"/>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BB96E3D-BFDC-7345-AC4A-F684FCED3D26}"/>
              </a:ext>
            </a:extLst>
          </p:cNvPr>
          <p:cNvCxnSpPr>
            <a:stCxn id="7" idx="0"/>
          </p:cNvCxnSpPr>
          <p:nvPr/>
        </p:nvCxnSpPr>
        <p:spPr>
          <a:xfrm flipH="1">
            <a:off x="11930743" y="0"/>
            <a:ext cx="8164" cy="16246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85F5331-BD45-9C44-A656-FE9ED91FFD74}"/>
              </a:ext>
            </a:extLst>
          </p:cNvPr>
          <p:cNvSpPr txBox="1"/>
          <p:nvPr/>
        </p:nvSpPr>
        <p:spPr>
          <a:xfrm>
            <a:off x="11807300" y="6400800"/>
            <a:ext cx="263214" cy="276999"/>
          </a:xfrm>
          <a:prstGeom prst="rect">
            <a:avLst/>
          </a:prstGeom>
          <a:noFill/>
        </p:spPr>
        <p:txBody>
          <a:bodyPr wrap="none" rtlCol="0">
            <a:spAutoFit/>
          </a:bodyPr>
          <a:lstStyle/>
          <a:p>
            <a:fld id="{C1770661-BCC3-F64C-A213-608EE2F62051}" type="slidenum">
              <a:rPr lang="en-US" sz="1200">
                <a:solidFill>
                  <a:schemeClr val="bg1"/>
                </a:solidFill>
              </a:rPr>
              <a:t>31</a:t>
            </a:fld>
            <a:endParaRPr lang="en-US" sz="1200">
              <a:solidFill>
                <a:schemeClr val="bg1"/>
              </a:solidFill>
            </a:endParaRPr>
          </a:p>
        </p:txBody>
      </p:sp>
      <p:sp>
        <p:nvSpPr>
          <p:cNvPr id="11" name="Rounded Rectangle 10">
            <a:extLst>
              <a:ext uri="{FF2B5EF4-FFF2-40B4-BE49-F238E27FC236}">
                <a16:creationId xmlns:a16="http://schemas.microsoft.com/office/drawing/2014/main" id="{5CF8DB9B-88D2-8D43-A2B0-C0B4793DC16F}"/>
              </a:ext>
            </a:extLst>
          </p:cNvPr>
          <p:cNvSpPr/>
          <p:nvPr/>
        </p:nvSpPr>
        <p:spPr>
          <a:xfrm>
            <a:off x="5564128" y="3579992"/>
            <a:ext cx="45719" cy="71562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0110B96-563E-E54B-86D9-B94367BCA0AF}"/>
              </a:ext>
            </a:extLst>
          </p:cNvPr>
          <p:cNvSpPr txBox="1"/>
          <p:nvPr/>
        </p:nvSpPr>
        <p:spPr>
          <a:xfrm>
            <a:off x="5797185" y="166104"/>
            <a:ext cx="5544096" cy="6343981"/>
          </a:xfrm>
          <a:prstGeom prst="rect">
            <a:avLst/>
          </a:prstGeom>
          <a:noFill/>
        </p:spPr>
        <p:txBody>
          <a:bodyPr wrap="square" rtlCol="0">
            <a:spAutoFit/>
          </a:bodyPr>
          <a:lstStyle/>
          <a:p>
            <a:pPr>
              <a:lnSpc>
                <a:spcPct val="150000"/>
              </a:lnSpc>
            </a:pPr>
            <a:r>
              <a:rPr lang="en-ID" sz="2100" dirty="0">
                <a:solidFill>
                  <a:schemeClr val="tx1">
                    <a:lumMod val="65000"/>
                    <a:lumOff val="35000"/>
                  </a:schemeClr>
                </a:solidFill>
                <a:latin typeface="Calibri" panose="020F0502020204030204" pitchFamily="34" charset="0"/>
                <a:cs typeface="Calibri" panose="020F0502020204030204" pitchFamily="34" charset="0"/>
              </a:rPr>
              <a:t>If Sarah didn’t eat her breakfast in the morning, Sarah’s caregivers need a way to communicate that with her teacher. That way, her teacher knows that Sarah’s routine was disrupted, and she may be dysregulated, which may lead to challenges in the classroom. </a:t>
            </a:r>
          </a:p>
          <a:p>
            <a:pPr>
              <a:lnSpc>
                <a:spcPct val="150000"/>
              </a:lnSpc>
            </a:pPr>
            <a:endParaRPr lang="en-ID" sz="2100" dirty="0">
              <a:solidFill>
                <a:schemeClr val="tx1">
                  <a:lumMod val="65000"/>
                  <a:lumOff val="35000"/>
                </a:schemeClr>
              </a:solidFill>
              <a:latin typeface="Calibri" panose="020F0502020204030204" pitchFamily="34" charset="0"/>
              <a:cs typeface="Calibri" panose="020F0502020204030204" pitchFamily="34" charset="0"/>
            </a:endParaRPr>
          </a:p>
          <a:p>
            <a:pPr>
              <a:lnSpc>
                <a:spcPct val="150000"/>
              </a:lnSpc>
            </a:pPr>
            <a:r>
              <a:rPr lang="en-ID" sz="2100" dirty="0">
                <a:solidFill>
                  <a:schemeClr val="tx1">
                    <a:lumMod val="65000"/>
                    <a:lumOff val="35000"/>
                  </a:schemeClr>
                </a:solidFill>
                <a:latin typeface="Calibri" panose="020F0502020204030204" pitchFamily="34" charset="0"/>
                <a:cs typeface="Calibri" panose="020F0502020204030204" pitchFamily="34" charset="0"/>
              </a:rPr>
              <a:t>As a team, Sarah’s caregiver and teacher can decide on a strategy to mitigate concerns, like providing Sarah with a granola bar during her first lesson. It can be as simple as an email or a phone call, but communication is huge in helping achieve success for these students.</a:t>
            </a:r>
          </a:p>
        </p:txBody>
      </p:sp>
      <p:pic>
        <p:nvPicPr>
          <p:cNvPr id="13" name="Picture Placeholder 12">
            <a:extLst>
              <a:ext uri="{FF2B5EF4-FFF2-40B4-BE49-F238E27FC236}">
                <a16:creationId xmlns:a16="http://schemas.microsoft.com/office/drawing/2014/main" id="{7F8B1B24-9A2F-F34F-A033-26F1ACC0AC65}"/>
              </a:ext>
            </a:extLst>
          </p:cNvPr>
          <p:cNvPicPr>
            <a:picLocks noGrp="1" noChangeAspect="1"/>
          </p:cNvPicPr>
          <p:nvPr>
            <p:ph type="pic" sz="quarter" idx="15"/>
          </p:nvPr>
        </p:nvPicPr>
        <p:blipFill>
          <a:blip r:embed="rId3"/>
          <a:srcRect t="4497" b="4497"/>
          <a:stretch/>
        </p:blipFill>
        <p:spPr>
          <a:xfrm>
            <a:off x="0" y="1887538"/>
            <a:ext cx="4751388" cy="3835400"/>
          </a:xfrm>
        </p:spPr>
      </p:pic>
      <p:sp>
        <p:nvSpPr>
          <p:cNvPr id="16" name="Rectangle 15">
            <a:extLst>
              <a:ext uri="{FF2B5EF4-FFF2-40B4-BE49-F238E27FC236}">
                <a16:creationId xmlns:a16="http://schemas.microsoft.com/office/drawing/2014/main" id="{C7064441-25DA-1C4D-BB4E-4AFB57DDA9F7}"/>
              </a:ext>
            </a:extLst>
          </p:cNvPr>
          <p:cNvSpPr/>
          <p:nvPr/>
        </p:nvSpPr>
        <p:spPr>
          <a:xfrm>
            <a:off x="4940376" y="6583639"/>
            <a:ext cx="6866924" cy="276999"/>
          </a:xfrm>
          <a:prstGeom prst="rect">
            <a:avLst/>
          </a:prstGeom>
        </p:spPr>
        <p:txBody>
          <a:bodyPr wrap="square">
            <a:spAutoFit/>
          </a:bodyPr>
          <a:lstStyle/>
          <a:p>
            <a:r>
              <a:rPr lang="en-US" sz="1200" dirty="0">
                <a:ea typeface="+mn-lt"/>
                <a:cs typeface="+mn-lt"/>
              </a:rPr>
              <a:t>Tracy </a:t>
            </a:r>
            <a:r>
              <a:rPr lang="en-US" sz="1200" dirty="0" err="1">
                <a:ea typeface="+mn-lt"/>
                <a:cs typeface="+mn-lt"/>
              </a:rPr>
              <a:t>Masterangelo</a:t>
            </a:r>
            <a:r>
              <a:rPr lang="en-US" sz="1200" dirty="0">
                <a:ea typeface="+mn-lt"/>
                <a:cs typeface="+mn-lt"/>
              </a:rPr>
              <a:t>, Adapted from the Supporting Self-Regulation with Individuals with FASD Presentation</a:t>
            </a:r>
            <a:endParaRPr lang="en-US" sz="1200" dirty="0">
              <a:cs typeface="Calibri"/>
            </a:endParaRPr>
          </a:p>
        </p:txBody>
      </p:sp>
    </p:spTree>
    <p:extLst>
      <p:ext uri="{BB962C8B-B14F-4D97-AF65-F5344CB8AC3E}">
        <p14:creationId xmlns:p14="http://schemas.microsoft.com/office/powerpoint/2010/main" val="1367497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42D0332D-971B-A042-8377-D2B071206E3A}"/>
              </a:ext>
            </a:extLst>
          </p:cNvPr>
          <p:cNvGraphicFramePr/>
          <p:nvPr/>
        </p:nvGraphicFramePr>
        <p:xfrm>
          <a:off x="336263" y="3497537"/>
          <a:ext cx="11519474" cy="1702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extBox 16">
            <a:extLst>
              <a:ext uri="{FF2B5EF4-FFF2-40B4-BE49-F238E27FC236}">
                <a16:creationId xmlns:a16="http://schemas.microsoft.com/office/drawing/2014/main" id="{A02C055E-5586-C940-864F-346F6C992BC2}"/>
              </a:ext>
            </a:extLst>
          </p:cNvPr>
          <p:cNvSpPr txBox="1"/>
          <p:nvPr/>
        </p:nvSpPr>
        <p:spPr>
          <a:xfrm>
            <a:off x="1242178" y="605476"/>
            <a:ext cx="7734554" cy="923330"/>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Working with Caregivers</a:t>
            </a:r>
          </a:p>
        </p:txBody>
      </p:sp>
      <p:sp>
        <p:nvSpPr>
          <p:cNvPr id="18" name="TextBox 17">
            <a:extLst>
              <a:ext uri="{FF2B5EF4-FFF2-40B4-BE49-F238E27FC236}">
                <a16:creationId xmlns:a16="http://schemas.microsoft.com/office/drawing/2014/main" id="{AD32F373-FD5A-FC46-8A40-967310A98D37}"/>
              </a:ext>
            </a:extLst>
          </p:cNvPr>
          <p:cNvSpPr txBox="1"/>
          <p:nvPr/>
        </p:nvSpPr>
        <p:spPr>
          <a:xfrm>
            <a:off x="1373815" y="1528806"/>
            <a:ext cx="2675358" cy="523220"/>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2800" dirty="0">
                <a:solidFill>
                  <a:schemeClr val="tx1">
                    <a:lumMod val="65000"/>
                    <a:lumOff val="35000"/>
                  </a:schemeClr>
                </a:solidFill>
                <a:latin typeface="Minion Pro" panose="02040503050201020203" pitchFamily="18" charset="0"/>
              </a:rPr>
              <a:t>Possible Stages</a:t>
            </a:r>
          </a:p>
        </p:txBody>
      </p:sp>
      <p:cxnSp>
        <p:nvCxnSpPr>
          <p:cNvPr id="19" name="Straight Connector 18">
            <a:extLst>
              <a:ext uri="{FF2B5EF4-FFF2-40B4-BE49-F238E27FC236}">
                <a16:creationId xmlns:a16="http://schemas.microsoft.com/office/drawing/2014/main" id="{366F1352-ADDB-EA42-B1E4-5C007EE599D4}"/>
              </a:ext>
            </a:extLst>
          </p:cNvPr>
          <p:cNvCxnSpPr>
            <a:cxnSpLocks/>
          </p:cNvCxnSpPr>
          <p:nvPr/>
        </p:nvCxnSpPr>
        <p:spPr>
          <a:xfrm>
            <a:off x="1475104" y="3353117"/>
            <a:ext cx="0" cy="523220"/>
          </a:xfrm>
          <a:prstGeom prst="line">
            <a:avLst/>
          </a:prstGeom>
          <a:ln w="31750">
            <a:solidFill>
              <a:srgbClr val="364DA1"/>
            </a:solidFill>
            <a:prstDash val="solid"/>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CB05D6D2-94BA-5B46-A021-4D9911CAB6D2}"/>
              </a:ext>
            </a:extLst>
          </p:cNvPr>
          <p:cNvSpPr/>
          <p:nvPr/>
        </p:nvSpPr>
        <p:spPr>
          <a:xfrm>
            <a:off x="336263" y="2768789"/>
            <a:ext cx="2459517" cy="461665"/>
          </a:xfrm>
          <a:prstGeom prst="rect">
            <a:avLst/>
          </a:prstGeom>
        </p:spPr>
        <p:txBody>
          <a:bodyPr wrap="square">
            <a:spAutoFit/>
          </a:bodyPr>
          <a:lstStyle/>
          <a:p>
            <a:pPr algn="ctr"/>
            <a:r>
              <a:rPr lang="en-CA" sz="2400" dirty="0">
                <a:solidFill>
                  <a:schemeClr val="tx1">
                    <a:lumMod val="65000"/>
                    <a:lumOff val="35000"/>
                  </a:schemeClr>
                </a:solidFill>
              </a:rPr>
              <a:t>Seeking Diagnosis</a:t>
            </a:r>
          </a:p>
        </p:txBody>
      </p:sp>
      <p:cxnSp>
        <p:nvCxnSpPr>
          <p:cNvPr id="23" name="Straight Connector 22">
            <a:extLst>
              <a:ext uri="{FF2B5EF4-FFF2-40B4-BE49-F238E27FC236}">
                <a16:creationId xmlns:a16="http://schemas.microsoft.com/office/drawing/2014/main" id="{B70C2F16-E869-B947-AB9B-7968CCB9A267}"/>
              </a:ext>
            </a:extLst>
          </p:cNvPr>
          <p:cNvCxnSpPr>
            <a:cxnSpLocks/>
          </p:cNvCxnSpPr>
          <p:nvPr/>
        </p:nvCxnSpPr>
        <p:spPr>
          <a:xfrm>
            <a:off x="5949270" y="3353117"/>
            <a:ext cx="0" cy="523220"/>
          </a:xfrm>
          <a:prstGeom prst="line">
            <a:avLst/>
          </a:prstGeom>
          <a:ln w="31750">
            <a:solidFill>
              <a:srgbClr val="FE721F"/>
            </a:solidFill>
            <a:prstDash val="solid"/>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071018C1-82D9-5F4F-AB72-DEA8AD4E331F}"/>
              </a:ext>
            </a:extLst>
          </p:cNvPr>
          <p:cNvSpPr/>
          <p:nvPr/>
        </p:nvSpPr>
        <p:spPr>
          <a:xfrm>
            <a:off x="4617474" y="2768789"/>
            <a:ext cx="2459517" cy="461665"/>
          </a:xfrm>
          <a:prstGeom prst="rect">
            <a:avLst/>
          </a:prstGeom>
        </p:spPr>
        <p:txBody>
          <a:bodyPr wrap="square">
            <a:spAutoFit/>
          </a:bodyPr>
          <a:lstStyle/>
          <a:p>
            <a:pPr algn="ctr"/>
            <a:r>
              <a:rPr lang="en-CA" sz="2400" dirty="0">
                <a:solidFill>
                  <a:schemeClr val="tx1">
                    <a:lumMod val="65000"/>
                    <a:lumOff val="35000"/>
                  </a:schemeClr>
                </a:solidFill>
              </a:rPr>
              <a:t>Seeking Support</a:t>
            </a:r>
          </a:p>
        </p:txBody>
      </p:sp>
      <p:cxnSp>
        <p:nvCxnSpPr>
          <p:cNvPr id="25" name="Straight Connector 24">
            <a:extLst>
              <a:ext uri="{FF2B5EF4-FFF2-40B4-BE49-F238E27FC236}">
                <a16:creationId xmlns:a16="http://schemas.microsoft.com/office/drawing/2014/main" id="{BD4072A6-4D08-BD42-904B-F353E12DCAB6}"/>
              </a:ext>
            </a:extLst>
          </p:cNvPr>
          <p:cNvCxnSpPr>
            <a:cxnSpLocks/>
          </p:cNvCxnSpPr>
          <p:nvPr/>
        </p:nvCxnSpPr>
        <p:spPr>
          <a:xfrm>
            <a:off x="10607952" y="3353117"/>
            <a:ext cx="0" cy="523220"/>
          </a:xfrm>
          <a:prstGeom prst="line">
            <a:avLst/>
          </a:prstGeom>
          <a:ln w="31750">
            <a:solidFill>
              <a:srgbClr val="364DA1"/>
            </a:solidFill>
            <a:prstDash val="solid"/>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EE077782-4C65-FF4D-9ADD-7667FC311FFA}"/>
              </a:ext>
            </a:extLst>
          </p:cNvPr>
          <p:cNvSpPr/>
          <p:nvPr/>
        </p:nvSpPr>
        <p:spPr>
          <a:xfrm>
            <a:off x="8898685" y="2768789"/>
            <a:ext cx="2695408" cy="461665"/>
          </a:xfrm>
          <a:prstGeom prst="rect">
            <a:avLst/>
          </a:prstGeom>
        </p:spPr>
        <p:txBody>
          <a:bodyPr wrap="square">
            <a:spAutoFit/>
          </a:bodyPr>
          <a:lstStyle/>
          <a:p>
            <a:pPr algn="ctr"/>
            <a:r>
              <a:rPr lang="en-CA" sz="2400" dirty="0">
                <a:solidFill>
                  <a:schemeClr val="tx1">
                    <a:lumMod val="65000"/>
                    <a:lumOff val="35000"/>
                  </a:schemeClr>
                </a:solidFill>
              </a:rPr>
              <a:t>Educator, Advocate</a:t>
            </a:r>
          </a:p>
        </p:txBody>
      </p:sp>
      <p:cxnSp>
        <p:nvCxnSpPr>
          <p:cNvPr id="27" name="Straight Connector 26">
            <a:extLst>
              <a:ext uri="{FF2B5EF4-FFF2-40B4-BE49-F238E27FC236}">
                <a16:creationId xmlns:a16="http://schemas.microsoft.com/office/drawing/2014/main" id="{D54ACBE7-B5AC-4449-BA48-4AA0C058F807}"/>
              </a:ext>
            </a:extLst>
          </p:cNvPr>
          <p:cNvCxnSpPr>
            <a:cxnSpLocks/>
          </p:cNvCxnSpPr>
          <p:nvPr/>
        </p:nvCxnSpPr>
        <p:spPr>
          <a:xfrm>
            <a:off x="3738801" y="4750420"/>
            <a:ext cx="0" cy="840384"/>
          </a:xfrm>
          <a:prstGeom prst="line">
            <a:avLst/>
          </a:prstGeom>
          <a:ln w="31750">
            <a:solidFill>
              <a:srgbClr val="4B9847"/>
            </a:solidFill>
            <a:prstDash val="soli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DB108CFE-DE60-8643-9781-EB8B71290540}"/>
              </a:ext>
            </a:extLst>
          </p:cNvPr>
          <p:cNvSpPr/>
          <p:nvPr/>
        </p:nvSpPr>
        <p:spPr>
          <a:xfrm>
            <a:off x="2599960" y="5590804"/>
            <a:ext cx="2459517" cy="461665"/>
          </a:xfrm>
          <a:prstGeom prst="rect">
            <a:avLst/>
          </a:prstGeom>
        </p:spPr>
        <p:txBody>
          <a:bodyPr wrap="square">
            <a:spAutoFit/>
          </a:bodyPr>
          <a:lstStyle/>
          <a:p>
            <a:pPr algn="ctr"/>
            <a:r>
              <a:rPr lang="en-CA" sz="2400" dirty="0">
                <a:solidFill>
                  <a:schemeClr val="tx1">
                    <a:lumMod val="65000"/>
                    <a:lumOff val="35000"/>
                  </a:schemeClr>
                </a:solidFill>
              </a:rPr>
              <a:t>Coming to Terms</a:t>
            </a:r>
          </a:p>
        </p:txBody>
      </p:sp>
      <p:cxnSp>
        <p:nvCxnSpPr>
          <p:cNvPr id="29" name="Straight Connector 28">
            <a:extLst>
              <a:ext uri="{FF2B5EF4-FFF2-40B4-BE49-F238E27FC236}">
                <a16:creationId xmlns:a16="http://schemas.microsoft.com/office/drawing/2014/main" id="{BFE53B8B-8EC9-214D-B7CB-B2231806B530}"/>
              </a:ext>
            </a:extLst>
          </p:cNvPr>
          <p:cNvCxnSpPr>
            <a:cxnSpLocks/>
          </p:cNvCxnSpPr>
          <p:nvPr/>
        </p:nvCxnSpPr>
        <p:spPr>
          <a:xfrm>
            <a:off x="8210440" y="4750420"/>
            <a:ext cx="0" cy="840384"/>
          </a:xfrm>
          <a:prstGeom prst="line">
            <a:avLst/>
          </a:prstGeom>
          <a:ln w="31750">
            <a:solidFill>
              <a:srgbClr val="BADEE8"/>
            </a:solidFill>
            <a:prstDash val="solid"/>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D3833F04-B98A-074E-ABBB-B8364186604E}"/>
              </a:ext>
            </a:extLst>
          </p:cNvPr>
          <p:cNvSpPr/>
          <p:nvPr/>
        </p:nvSpPr>
        <p:spPr>
          <a:xfrm>
            <a:off x="6980681" y="5590804"/>
            <a:ext cx="2459517" cy="830997"/>
          </a:xfrm>
          <a:prstGeom prst="rect">
            <a:avLst/>
          </a:prstGeom>
        </p:spPr>
        <p:txBody>
          <a:bodyPr wrap="square">
            <a:spAutoFit/>
          </a:bodyPr>
          <a:lstStyle/>
          <a:p>
            <a:pPr algn="ctr"/>
            <a:r>
              <a:rPr lang="en-CA" sz="2400" dirty="0">
                <a:solidFill>
                  <a:schemeClr val="tx1">
                    <a:lumMod val="65000"/>
                    <a:lumOff val="35000"/>
                  </a:schemeClr>
                </a:solidFill>
              </a:rPr>
              <a:t>New Understanding</a:t>
            </a:r>
          </a:p>
        </p:txBody>
      </p:sp>
      <p:sp>
        <p:nvSpPr>
          <p:cNvPr id="40" name="TextBox 39">
            <a:extLst>
              <a:ext uri="{FF2B5EF4-FFF2-40B4-BE49-F238E27FC236}">
                <a16:creationId xmlns:a16="http://schemas.microsoft.com/office/drawing/2014/main" id="{EE1F9648-0BC7-B14E-B87B-CBD86A4F5647}"/>
              </a:ext>
            </a:extLst>
          </p:cNvPr>
          <p:cNvSpPr txBox="1"/>
          <p:nvPr/>
        </p:nvSpPr>
        <p:spPr>
          <a:xfrm>
            <a:off x="981310" y="4060133"/>
            <a:ext cx="892086" cy="523220"/>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pPr algn="ctr"/>
            <a:r>
              <a:rPr lang="en-US" sz="2800" dirty="0">
                <a:solidFill>
                  <a:schemeClr val="bg1"/>
                </a:solidFill>
                <a:latin typeface="Calibri" panose="020F0502020204030204" pitchFamily="34" charset="0"/>
                <a:cs typeface="Calibri" panose="020F0502020204030204" pitchFamily="34" charset="0"/>
              </a:rPr>
              <a:t>1</a:t>
            </a:r>
          </a:p>
        </p:txBody>
      </p:sp>
      <p:sp>
        <p:nvSpPr>
          <p:cNvPr id="41" name="TextBox 40">
            <a:extLst>
              <a:ext uri="{FF2B5EF4-FFF2-40B4-BE49-F238E27FC236}">
                <a16:creationId xmlns:a16="http://schemas.microsoft.com/office/drawing/2014/main" id="{CCACA1B4-C0BC-9B4F-A41C-2B4D67CF3D13}"/>
              </a:ext>
            </a:extLst>
          </p:cNvPr>
          <p:cNvSpPr txBox="1"/>
          <p:nvPr/>
        </p:nvSpPr>
        <p:spPr>
          <a:xfrm>
            <a:off x="3323066" y="4060133"/>
            <a:ext cx="892086" cy="523220"/>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pPr algn="ctr"/>
            <a:r>
              <a:rPr lang="en-US" sz="2800" dirty="0">
                <a:solidFill>
                  <a:schemeClr val="bg1"/>
                </a:solidFill>
                <a:latin typeface="Calibri" panose="020F0502020204030204" pitchFamily="34" charset="0"/>
                <a:cs typeface="Calibri" panose="020F0502020204030204" pitchFamily="34" charset="0"/>
              </a:rPr>
              <a:t>2</a:t>
            </a:r>
          </a:p>
        </p:txBody>
      </p:sp>
      <p:sp>
        <p:nvSpPr>
          <p:cNvPr id="42" name="TextBox 41">
            <a:extLst>
              <a:ext uri="{FF2B5EF4-FFF2-40B4-BE49-F238E27FC236}">
                <a16:creationId xmlns:a16="http://schemas.microsoft.com/office/drawing/2014/main" id="{170F2C0E-C0DE-E348-9576-D71DF05ECBD6}"/>
              </a:ext>
            </a:extLst>
          </p:cNvPr>
          <p:cNvSpPr txBox="1"/>
          <p:nvPr/>
        </p:nvSpPr>
        <p:spPr>
          <a:xfrm>
            <a:off x="5564457" y="4060133"/>
            <a:ext cx="892086" cy="523220"/>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pPr algn="ctr"/>
            <a:r>
              <a:rPr lang="en-US" sz="2800" dirty="0">
                <a:solidFill>
                  <a:schemeClr val="bg1"/>
                </a:solidFill>
                <a:latin typeface="Calibri" panose="020F0502020204030204" pitchFamily="34" charset="0"/>
                <a:cs typeface="Calibri" panose="020F0502020204030204" pitchFamily="34" charset="0"/>
              </a:rPr>
              <a:t>3</a:t>
            </a:r>
          </a:p>
        </p:txBody>
      </p:sp>
      <p:sp>
        <p:nvSpPr>
          <p:cNvPr id="43" name="TextBox 42">
            <a:extLst>
              <a:ext uri="{FF2B5EF4-FFF2-40B4-BE49-F238E27FC236}">
                <a16:creationId xmlns:a16="http://schemas.microsoft.com/office/drawing/2014/main" id="{20CDDD67-26D6-8148-9EE7-62EC9441ABFB}"/>
              </a:ext>
            </a:extLst>
          </p:cNvPr>
          <p:cNvSpPr txBox="1"/>
          <p:nvPr/>
        </p:nvSpPr>
        <p:spPr>
          <a:xfrm>
            <a:off x="7761251" y="4060133"/>
            <a:ext cx="892086" cy="523220"/>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pPr algn="ctr"/>
            <a:r>
              <a:rPr lang="en-US" sz="2800" dirty="0">
                <a:solidFill>
                  <a:schemeClr val="bg1"/>
                </a:solidFill>
                <a:latin typeface="Calibri" panose="020F0502020204030204" pitchFamily="34" charset="0"/>
                <a:cs typeface="Calibri" panose="020F0502020204030204" pitchFamily="34" charset="0"/>
              </a:rPr>
              <a:t>4</a:t>
            </a:r>
          </a:p>
        </p:txBody>
      </p:sp>
      <p:sp>
        <p:nvSpPr>
          <p:cNvPr id="44" name="TextBox 43">
            <a:extLst>
              <a:ext uri="{FF2B5EF4-FFF2-40B4-BE49-F238E27FC236}">
                <a16:creationId xmlns:a16="http://schemas.microsoft.com/office/drawing/2014/main" id="{D552CBFB-EADA-3F47-A2E1-835D6B7814C0}"/>
              </a:ext>
            </a:extLst>
          </p:cNvPr>
          <p:cNvSpPr txBox="1"/>
          <p:nvPr/>
        </p:nvSpPr>
        <p:spPr>
          <a:xfrm>
            <a:off x="10147612" y="4060133"/>
            <a:ext cx="892086" cy="523220"/>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pPr algn="ctr"/>
            <a:r>
              <a:rPr lang="en-US" sz="2800" dirty="0">
                <a:solidFill>
                  <a:schemeClr val="bg1"/>
                </a:solidFill>
                <a:latin typeface="Calibri" panose="020F0502020204030204" pitchFamily="34" charset="0"/>
                <a:cs typeface="Calibri" panose="020F0502020204030204" pitchFamily="34" charset="0"/>
              </a:rPr>
              <a:t>5</a:t>
            </a:r>
          </a:p>
        </p:txBody>
      </p:sp>
    </p:spTree>
    <p:extLst>
      <p:ext uri="{BB962C8B-B14F-4D97-AF65-F5344CB8AC3E}">
        <p14:creationId xmlns:p14="http://schemas.microsoft.com/office/powerpoint/2010/main" val="4265367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graphicEl>
                                              <a:dgm id="{219E7D95-7199-4A73-A6AF-E8A3F97AC039}"/>
                                            </p:graphicEl>
                                          </p:spTgt>
                                        </p:tgtEl>
                                        <p:attrNameLst>
                                          <p:attrName>style.visibility</p:attrName>
                                        </p:attrNameLst>
                                      </p:cBhvr>
                                      <p:to>
                                        <p:strVal val="visible"/>
                                      </p:to>
                                    </p:set>
                                    <p:animEffect transition="in" filter="fade">
                                      <p:cBhvr>
                                        <p:cTn id="7" dur="1000"/>
                                        <p:tgtEl>
                                          <p:spTgt spid="2">
                                            <p:graphicEl>
                                              <a:dgm id="{219E7D95-7199-4A73-A6AF-E8A3F97AC039}"/>
                                            </p:graphicEl>
                                          </p:spTgt>
                                        </p:tgtEl>
                                      </p:cBhvr>
                                    </p:animEffect>
                                    <p:anim calcmode="lin" valueType="num">
                                      <p:cBhvr>
                                        <p:cTn id="8" dur="1000" fill="hold"/>
                                        <p:tgtEl>
                                          <p:spTgt spid="2">
                                            <p:graphicEl>
                                              <a:dgm id="{219E7D95-7199-4A73-A6AF-E8A3F97AC039}"/>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219E7D95-7199-4A73-A6AF-E8A3F97AC039}"/>
                                            </p:graphic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graphicEl>
                                              <a:dgm id="{E6CBEA25-15A4-481F-A6BE-9C27CABCD6D9}"/>
                                            </p:graphicEl>
                                          </p:spTgt>
                                        </p:tgtEl>
                                        <p:attrNameLst>
                                          <p:attrName>style.visibility</p:attrName>
                                        </p:attrNameLst>
                                      </p:cBhvr>
                                      <p:to>
                                        <p:strVal val="visible"/>
                                      </p:to>
                                    </p:set>
                                    <p:animEffect transition="in" filter="fade">
                                      <p:cBhvr>
                                        <p:cTn id="13" dur="1000"/>
                                        <p:tgtEl>
                                          <p:spTgt spid="2">
                                            <p:graphicEl>
                                              <a:dgm id="{E6CBEA25-15A4-481F-A6BE-9C27CABCD6D9}"/>
                                            </p:graphicEl>
                                          </p:spTgt>
                                        </p:tgtEl>
                                      </p:cBhvr>
                                    </p:animEffect>
                                    <p:anim calcmode="lin" valueType="num">
                                      <p:cBhvr>
                                        <p:cTn id="14" dur="1000" fill="hold"/>
                                        <p:tgtEl>
                                          <p:spTgt spid="2">
                                            <p:graphicEl>
                                              <a:dgm id="{E6CBEA25-15A4-481F-A6BE-9C27CABCD6D9}"/>
                                            </p:graphicEl>
                                          </p:spTgt>
                                        </p:tgtEl>
                                        <p:attrNameLst>
                                          <p:attrName>ppt_x</p:attrName>
                                        </p:attrNameLst>
                                      </p:cBhvr>
                                      <p:tavLst>
                                        <p:tav tm="0">
                                          <p:val>
                                            <p:strVal val="#ppt_x"/>
                                          </p:val>
                                        </p:tav>
                                        <p:tav tm="100000">
                                          <p:val>
                                            <p:strVal val="#ppt_x"/>
                                          </p:val>
                                        </p:tav>
                                      </p:tavLst>
                                    </p:anim>
                                    <p:anim calcmode="lin" valueType="num">
                                      <p:cBhvr>
                                        <p:cTn id="15" dur="1000" fill="hold"/>
                                        <p:tgtEl>
                                          <p:spTgt spid="2">
                                            <p:graphicEl>
                                              <a:dgm id="{E6CBEA25-15A4-481F-A6BE-9C27CABCD6D9}"/>
                                            </p:graphic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
                                            <p:graphicEl>
                                              <a:dgm id="{2BE29EDA-7EDD-4A9D-9D20-7A872FB7837F}"/>
                                            </p:graphicEl>
                                          </p:spTgt>
                                        </p:tgtEl>
                                        <p:attrNameLst>
                                          <p:attrName>style.visibility</p:attrName>
                                        </p:attrNameLst>
                                      </p:cBhvr>
                                      <p:to>
                                        <p:strVal val="visible"/>
                                      </p:to>
                                    </p:set>
                                    <p:animEffect transition="in" filter="fade">
                                      <p:cBhvr>
                                        <p:cTn id="19" dur="1000"/>
                                        <p:tgtEl>
                                          <p:spTgt spid="2">
                                            <p:graphicEl>
                                              <a:dgm id="{2BE29EDA-7EDD-4A9D-9D20-7A872FB7837F}"/>
                                            </p:graphicEl>
                                          </p:spTgt>
                                        </p:tgtEl>
                                      </p:cBhvr>
                                    </p:animEffect>
                                    <p:anim calcmode="lin" valueType="num">
                                      <p:cBhvr>
                                        <p:cTn id="20" dur="1000" fill="hold"/>
                                        <p:tgtEl>
                                          <p:spTgt spid="2">
                                            <p:graphicEl>
                                              <a:dgm id="{2BE29EDA-7EDD-4A9D-9D20-7A872FB7837F}"/>
                                            </p:graphicEl>
                                          </p:spTgt>
                                        </p:tgtEl>
                                        <p:attrNameLst>
                                          <p:attrName>ppt_x</p:attrName>
                                        </p:attrNameLst>
                                      </p:cBhvr>
                                      <p:tavLst>
                                        <p:tav tm="0">
                                          <p:val>
                                            <p:strVal val="#ppt_x"/>
                                          </p:val>
                                        </p:tav>
                                        <p:tav tm="100000">
                                          <p:val>
                                            <p:strVal val="#ppt_x"/>
                                          </p:val>
                                        </p:tav>
                                      </p:tavLst>
                                    </p:anim>
                                    <p:anim calcmode="lin" valueType="num">
                                      <p:cBhvr>
                                        <p:cTn id="21" dur="1000" fill="hold"/>
                                        <p:tgtEl>
                                          <p:spTgt spid="2">
                                            <p:graphicEl>
                                              <a:dgm id="{2BE29EDA-7EDD-4A9D-9D20-7A872FB7837F}"/>
                                            </p:graphic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2">
                                            <p:graphicEl>
                                              <a:dgm id="{6E7DBE61-0E54-4CF7-82D1-06DB46471A45}"/>
                                            </p:graphicEl>
                                          </p:spTgt>
                                        </p:tgtEl>
                                        <p:attrNameLst>
                                          <p:attrName>style.visibility</p:attrName>
                                        </p:attrNameLst>
                                      </p:cBhvr>
                                      <p:to>
                                        <p:strVal val="visible"/>
                                      </p:to>
                                    </p:set>
                                    <p:animEffect transition="in" filter="fade">
                                      <p:cBhvr>
                                        <p:cTn id="25" dur="1000"/>
                                        <p:tgtEl>
                                          <p:spTgt spid="2">
                                            <p:graphicEl>
                                              <a:dgm id="{6E7DBE61-0E54-4CF7-82D1-06DB46471A45}"/>
                                            </p:graphicEl>
                                          </p:spTgt>
                                        </p:tgtEl>
                                      </p:cBhvr>
                                    </p:animEffect>
                                    <p:anim calcmode="lin" valueType="num">
                                      <p:cBhvr>
                                        <p:cTn id="26" dur="1000" fill="hold"/>
                                        <p:tgtEl>
                                          <p:spTgt spid="2">
                                            <p:graphicEl>
                                              <a:dgm id="{6E7DBE61-0E54-4CF7-82D1-06DB46471A45}"/>
                                            </p:graphicEl>
                                          </p:spTgt>
                                        </p:tgtEl>
                                        <p:attrNameLst>
                                          <p:attrName>ppt_x</p:attrName>
                                        </p:attrNameLst>
                                      </p:cBhvr>
                                      <p:tavLst>
                                        <p:tav tm="0">
                                          <p:val>
                                            <p:strVal val="#ppt_x"/>
                                          </p:val>
                                        </p:tav>
                                        <p:tav tm="100000">
                                          <p:val>
                                            <p:strVal val="#ppt_x"/>
                                          </p:val>
                                        </p:tav>
                                      </p:tavLst>
                                    </p:anim>
                                    <p:anim calcmode="lin" valueType="num">
                                      <p:cBhvr>
                                        <p:cTn id="27" dur="1000" fill="hold"/>
                                        <p:tgtEl>
                                          <p:spTgt spid="2">
                                            <p:graphicEl>
                                              <a:dgm id="{6E7DBE61-0E54-4CF7-82D1-06DB46471A45}"/>
                                            </p:graphic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2">
                                            <p:graphicEl>
                                              <a:dgm id="{6B1CCBC8-7182-4A4C-9D13-A61A755E99B3}"/>
                                            </p:graphicEl>
                                          </p:spTgt>
                                        </p:tgtEl>
                                        <p:attrNameLst>
                                          <p:attrName>style.visibility</p:attrName>
                                        </p:attrNameLst>
                                      </p:cBhvr>
                                      <p:to>
                                        <p:strVal val="visible"/>
                                      </p:to>
                                    </p:set>
                                    <p:animEffect transition="in" filter="fade">
                                      <p:cBhvr>
                                        <p:cTn id="31" dur="1000"/>
                                        <p:tgtEl>
                                          <p:spTgt spid="2">
                                            <p:graphicEl>
                                              <a:dgm id="{6B1CCBC8-7182-4A4C-9D13-A61A755E99B3}"/>
                                            </p:graphicEl>
                                          </p:spTgt>
                                        </p:tgtEl>
                                      </p:cBhvr>
                                    </p:animEffect>
                                    <p:anim calcmode="lin" valueType="num">
                                      <p:cBhvr>
                                        <p:cTn id="32" dur="1000" fill="hold"/>
                                        <p:tgtEl>
                                          <p:spTgt spid="2">
                                            <p:graphicEl>
                                              <a:dgm id="{6B1CCBC8-7182-4A4C-9D13-A61A755E99B3}"/>
                                            </p:graphicEl>
                                          </p:spTgt>
                                        </p:tgtEl>
                                        <p:attrNameLst>
                                          <p:attrName>ppt_x</p:attrName>
                                        </p:attrNameLst>
                                      </p:cBhvr>
                                      <p:tavLst>
                                        <p:tav tm="0">
                                          <p:val>
                                            <p:strVal val="#ppt_x"/>
                                          </p:val>
                                        </p:tav>
                                        <p:tav tm="100000">
                                          <p:val>
                                            <p:strVal val="#ppt_x"/>
                                          </p:val>
                                        </p:tav>
                                      </p:tavLst>
                                    </p:anim>
                                    <p:anim calcmode="lin" valueType="num">
                                      <p:cBhvr>
                                        <p:cTn id="33" dur="1000" fill="hold"/>
                                        <p:tgtEl>
                                          <p:spTgt spid="2">
                                            <p:graphicEl>
                                              <a:dgm id="{6B1CCBC8-7182-4A4C-9D13-A61A755E99B3}"/>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E8706A18-93B6-534A-BD19-385C57DB762A}"/>
              </a:ext>
            </a:extLst>
          </p:cNvPr>
          <p:cNvSpPr/>
          <p:nvPr/>
        </p:nvSpPr>
        <p:spPr>
          <a:xfrm>
            <a:off x="8441472" y="0"/>
            <a:ext cx="3750527" cy="6858000"/>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10">
            <a:extLst>
              <a:ext uri="{FF2B5EF4-FFF2-40B4-BE49-F238E27FC236}">
                <a16:creationId xmlns:a16="http://schemas.microsoft.com/office/drawing/2014/main" id="{EAD832E2-7967-2E4D-9A8C-EC93C5FDD661}"/>
              </a:ext>
            </a:extLst>
          </p:cNvPr>
          <p:cNvPicPr>
            <a:picLocks noGrp="1" noChangeAspect="1"/>
          </p:cNvPicPr>
          <p:nvPr>
            <p:ph type="pic" sz="quarter" idx="15"/>
          </p:nvPr>
        </p:nvPicPr>
        <p:blipFill>
          <a:blip r:embed="rId3"/>
          <a:srcRect t="3201" b="3201"/>
          <a:stretch/>
        </p:blipFill>
        <p:spPr>
          <a:xfrm>
            <a:off x="7539038" y="1022350"/>
            <a:ext cx="3708400" cy="4859338"/>
          </a:xfrm>
        </p:spPr>
      </p:pic>
      <p:sp>
        <p:nvSpPr>
          <p:cNvPr id="15" name="Rectangle 14">
            <a:extLst>
              <a:ext uri="{FF2B5EF4-FFF2-40B4-BE49-F238E27FC236}">
                <a16:creationId xmlns:a16="http://schemas.microsoft.com/office/drawing/2014/main" id="{10B25704-5315-F049-878D-6AFAE2EE3257}"/>
              </a:ext>
            </a:extLst>
          </p:cNvPr>
          <p:cNvSpPr/>
          <p:nvPr/>
        </p:nvSpPr>
        <p:spPr>
          <a:xfrm>
            <a:off x="11449352" y="4598464"/>
            <a:ext cx="45719" cy="385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3EED0F6-1657-8E49-A606-CCE3C8D1572A}"/>
              </a:ext>
            </a:extLst>
          </p:cNvPr>
          <p:cNvSpPr/>
          <p:nvPr/>
        </p:nvSpPr>
        <p:spPr>
          <a:xfrm>
            <a:off x="11696985" y="2394376"/>
            <a:ext cx="45719" cy="440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nut 7">
            <a:extLst>
              <a:ext uri="{FF2B5EF4-FFF2-40B4-BE49-F238E27FC236}">
                <a16:creationId xmlns:a16="http://schemas.microsoft.com/office/drawing/2014/main" id="{8F079F90-1C4C-F646-8E5F-E725EA340A9B}"/>
              </a:ext>
            </a:extLst>
          </p:cNvPr>
          <p:cNvSpPr/>
          <p:nvPr/>
        </p:nvSpPr>
        <p:spPr>
          <a:xfrm>
            <a:off x="10125531" y="-1617173"/>
            <a:ext cx="3234346" cy="3234346"/>
          </a:xfrm>
          <a:prstGeom prst="donut">
            <a:avLst>
              <a:gd name="adj" fmla="val 18025"/>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a:extLst>
              <a:ext uri="{FF2B5EF4-FFF2-40B4-BE49-F238E27FC236}">
                <a16:creationId xmlns:a16="http://schemas.microsoft.com/office/drawing/2014/main" id="{2774E498-62F1-2049-A961-0A6984DD6325}"/>
              </a:ext>
            </a:extLst>
          </p:cNvPr>
          <p:cNvSpPr/>
          <p:nvPr/>
        </p:nvSpPr>
        <p:spPr>
          <a:xfrm>
            <a:off x="7284015" y="-12700"/>
            <a:ext cx="45719" cy="50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6A15FD6-290E-9D4C-B9B5-592215B303C4}"/>
              </a:ext>
            </a:extLst>
          </p:cNvPr>
          <p:cNvSpPr/>
          <p:nvPr/>
        </p:nvSpPr>
        <p:spPr>
          <a:xfrm>
            <a:off x="8845188" y="5839418"/>
            <a:ext cx="45719" cy="626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C388976-E81F-8542-8A48-77AEDD678D44}"/>
              </a:ext>
            </a:extLst>
          </p:cNvPr>
          <p:cNvSpPr txBox="1"/>
          <p:nvPr/>
        </p:nvSpPr>
        <p:spPr>
          <a:xfrm>
            <a:off x="706919" y="802755"/>
            <a:ext cx="7734554" cy="1754326"/>
          </a:xfrm>
          <a:prstGeom prst="rect">
            <a:avLst/>
          </a:prstGeom>
          <a:noFill/>
        </p:spPr>
        <p:txBody>
          <a:bodyPr wrap="square" rtlCol="0">
            <a:norm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Caregiver Needs and Educator Responses</a:t>
            </a:r>
          </a:p>
        </p:txBody>
      </p:sp>
      <p:sp>
        <p:nvSpPr>
          <p:cNvPr id="18" name="TextBox 17">
            <a:extLst>
              <a:ext uri="{FF2B5EF4-FFF2-40B4-BE49-F238E27FC236}">
                <a16:creationId xmlns:a16="http://schemas.microsoft.com/office/drawing/2014/main" id="{8D18830F-242D-924E-AD93-ED7595AA8ACA}"/>
              </a:ext>
            </a:extLst>
          </p:cNvPr>
          <p:cNvSpPr txBox="1"/>
          <p:nvPr/>
        </p:nvSpPr>
        <p:spPr>
          <a:xfrm>
            <a:off x="753868" y="2667258"/>
            <a:ext cx="5544096" cy="584775"/>
          </a:xfrm>
          <a:prstGeom prst="rect">
            <a:avLst/>
          </a:prstGeom>
          <a:noFill/>
        </p:spPr>
        <p:txBody>
          <a:bodyPr wrap="square" rtlCol="0">
            <a:spAutoFit/>
          </a:bodyPr>
          <a:lstStyle/>
          <a:p>
            <a:r>
              <a:rPr lang="en-CA" sz="3200" b="1" i="1" dirty="0">
                <a:solidFill>
                  <a:srgbClr val="4B9847"/>
                </a:solidFill>
                <a:latin typeface="Minion Pro" panose="02040503050201020203" pitchFamily="18" charset="0"/>
                <a:cs typeface="Calibri" panose="020F0502020204030204" pitchFamily="34" charset="0"/>
              </a:rPr>
              <a:t>Caregiver needs:</a:t>
            </a:r>
            <a:endParaRPr lang="en-CA" sz="3200" i="1" dirty="0">
              <a:solidFill>
                <a:srgbClr val="4B9847"/>
              </a:solidFill>
              <a:latin typeface="Minion Pro" panose="02040503050201020203" pitchFamily="18" charset="0"/>
              <a:cs typeface="Calibri" panose="020F0502020204030204" pitchFamily="34" charset="0"/>
            </a:endParaRPr>
          </a:p>
        </p:txBody>
      </p:sp>
      <p:sp>
        <p:nvSpPr>
          <p:cNvPr id="19" name="TextBox 18">
            <a:extLst>
              <a:ext uri="{FF2B5EF4-FFF2-40B4-BE49-F238E27FC236}">
                <a16:creationId xmlns:a16="http://schemas.microsoft.com/office/drawing/2014/main" id="{52B1BF8D-C7F6-754F-AF9D-C0A3E0BB3417}"/>
              </a:ext>
            </a:extLst>
          </p:cNvPr>
          <p:cNvSpPr txBox="1"/>
          <p:nvPr/>
        </p:nvSpPr>
        <p:spPr>
          <a:xfrm>
            <a:off x="923142" y="3452253"/>
            <a:ext cx="5544096" cy="2677656"/>
          </a:xfrm>
          <a:prstGeom prst="rect">
            <a:avLst/>
          </a:prstGeom>
          <a:noFill/>
        </p:spPr>
        <p:txBody>
          <a:bodyPr wrap="square" rtlCol="0">
            <a:spAutoFit/>
          </a:bodyPr>
          <a:lstStyle/>
          <a:p>
            <a:pPr marL="800100" lvl="1" indent="-342900">
              <a:buFont typeface="Arial" panose="020B0604020202020204" pitchFamily="34" charset="0"/>
              <a:buChar char="•"/>
            </a:pPr>
            <a:r>
              <a:rPr lang="en-CA" sz="2400" dirty="0">
                <a:solidFill>
                  <a:schemeClr val="tx1">
                    <a:lumMod val="65000"/>
                    <a:lumOff val="35000"/>
                  </a:schemeClr>
                </a:solidFill>
                <a:latin typeface="Calibri" panose="020F0502020204030204" pitchFamily="34" charset="0"/>
                <a:cs typeface="Calibri" panose="020F0502020204030204" pitchFamily="34" charset="0"/>
              </a:rPr>
              <a:t>Being Heard by Educators</a:t>
            </a:r>
          </a:p>
          <a:p>
            <a:pPr marL="800100" lvl="1" indent="-342900">
              <a:buFont typeface="Arial" panose="020B0604020202020204" pitchFamily="34" charset="0"/>
              <a:buChar char="•"/>
            </a:pPr>
            <a:r>
              <a:rPr lang="en-CA" sz="2400" dirty="0">
                <a:solidFill>
                  <a:schemeClr val="tx1">
                    <a:lumMod val="65000"/>
                    <a:lumOff val="35000"/>
                  </a:schemeClr>
                </a:solidFill>
                <a:latin typeface="Calibri" panose="020F0502020204030204" pitchFamily="34" charset="0"/>
                <a:cs typeface="Calibri" panose="020F0502020204030204" pitchFamily="34" charset="0"/>
              </a:rPr>
              <a:t>Openness from Educators</a:t>
            </a:r>
          </a:p>
          <a:p>
            <a:pPr marL="800100" lvl="1" indent="-342900">
              <a:buFont typeface="Arial" panose="020B0604020202020204" pitchFamily="34" charset="0"/>
              <a:buChar char="•"/>
            </a:pPr>
            <a:r>
              <a:rPr lang="en-CA" sz="2400" dirty="0">
                <a:solidFill>
                  <a:schemeClr val="tx1">
                    <a:lumMod val="65000"/>
                    <a:lumOff val="35000"/>
                  </a:schemeClr>
                </a:solidFill>
                <a:latin typeface="Calibri" panose="020F0502020204030204" pitchFamily="34" charset="0"/>
                <a:cs typeface="Calibri" panose="020F0502020204030204" pitchFamily="34" charset="0"/>
              </a:rPr>
              <a:t>FASD-Informed Educators</a:t>
            </a:r>
          </a:p>
          <a:p>
            <a:pPr marL="800100" lvl="1" indent="-342900">
              <a:buFont typeface="Arial" panose="020B0604020202020204" pitchFamily="34" charset="0"/>
              <a:buChar char="•"/>
            </a:pPr>
            <a:r>
              <a:rPr lang="en-CA" sz="2400" dirty="0">
                <a:solidFill>
                  <a:schemeClr val="tx1">
                    <a:lumMod val="65000"/>
                    <a:lumOff val="35000"/>
                  </a:schemeClr>
                </a:solidFill>
                <a:latin typeface="Calibri" panose="020F0502020204030204" pitchFamily="34" charset="0"/>
                <a:cs typeface="Calibri" panose="020F0502020204030204" pitchFamily="34" charset="0"/>
              </a:rPr>
              <a:t>Involvement in Child’s Education</a:t>
            </a:r>
          </a:p>
          <a:p>
            <a:pPr marL="800100" lvl="1" indent="-342900">
              <a:buFont typeface="Arial" panose="020B0604020202020204" pitchFamily="34" charset="0"/>
              <a:buChar char="•"/>
            </a:pPr>
            <a:r>
              <a:rPr lang="en-CA" sz="2400" dirty="0">
                <a:solidFill>
                  <a:schemeClr val="tx1">
                    <a:lumMod val="65000"/>
                    <a:lumOff val="35000"/>
                  </a:schemeClr>
                </a:solidFill>
                <a:latin typeface="Calibri" panose="020F0502020204030204" pitchFamily="34" charset="0"/>
                <a:cs typeface="Calibri" panose="020F0502020204030204" pitchFamily="34" charset="0"/>
              </a:rPr>
              <a:t>Resources and Accommodations</a:t>
            </a:r>
          </a:p>
          <a:p>
            <a:pPr marL="800100" lvl="1" indent="-342900">
              <a:buFont typeface="Arial" panose="020B0604020202020204" pitchFamily="34" charset="0"/>
              <a:buChar char="•"/>
            </a:pPr>
            <a:r>
              <a:rPr lang="en-CA" sz="2400" dirty="0">
                <a:solidFill>
                  <a:schemeClr val="tx1">
                    <a:lumMod val="65000"/>
                    <a:lumOff val="35000"/>
                  </a:schemeClr>
                </a:solidFill>
                <a:latin typeface="Calibri" panose="020F0502020204030204" pitchFamily="34" charset="0"/>
                <a:cs typeface="Calibri" panose="020F0502020204030204" pitchFamily="34" charset="0"/>
              </a:rPr>
              <a:t>Supportive Knowledge Base</a:t>
            </a:r>
          </a:p>
          <a:p>
            <a:pPr marL="800100" lvl="1" indent="-342900">
              <a:buFont typeface="Arial" panose="020B0604020202020204" pitchFamily="34" charset="0"/>
              <a:buChar char="•"/>
            </a:pPr>
            <a:r>
              <a:rPr lang="en-CA" sz="2400" dirty="0">
                <a:solidFill>
                  <a:schemeClr val="tx1">
                    <a:lumMod val="65000"/>
                    <a:lumOff val="35000"/>
                  </a:schemeClr>
                </a:solidFill>
                <a:latin typeface="Calibri" panose="020F0502020204030204" pitchFamily="34" charset="0"/>
                <a:cs typeface="Calibri" panose="020F0502020204030204" pitchFamily="34" charset="0"/>
              </a:rPr>
              <a:t>Support and Understanding at Home</a:t>
            </a:r>
          </a:p>
        </p:txBody>
      </p:sp>
    </p:spTree>
    <p:extLst>
      <p:ext uri="{BB962C8B-B14F-4D97-AF65-F5344CB8AC3E}">
        <p14:creationId xmlns:p14="http://schemas.microsoft.com/office/powerpoint/2010/main" val="2140182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BF7668FF-17A9-B942-99D5-7438F8B1FC3C}"/>
              </a:ext>
            </a:extLst>
          </p:cNvPr>
          <p:cNvSpPr/>
          <p:nvPr/>
        </p:nvSpPr>
        <p:spPr>
          <a:xfrm>
            <a:off x="7066440" y="0"/>
            <a:ext cx="5125560" cy="68410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5D5B52BA-6BCB-8544-B533-1F10C3F4F677}"/>
              </a:ext>
            </a:extLst>
          </p:cNvPr>
          <p:cNvSpPr/>
          <p:nvPr/>
        </p:nvSpPr>
        <p:spPr>
          <a:xfrm>
            <a:off x="7066440" y="4309526"/>
            <a:ext cx="558241" cy="2556933"/>
          </a:xfrm>
          <a:prstGeom prst="roundRect">
            <a:avLst>
              <a:gd name="adj" fmla="val 0"/>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nut 13">
            <a:extLst>
              <a:ext uri="{FF2B5EF4-FFF2-40B4-BE49-F238E27FC236}">
                <a16:creationId xmlns:a16="http://schemas.microsoft.com/office/drawing/2014/main" id="{0D44756B-4D38-234B-BAAD-8CCD9C1203F9}"/>
              </a:ext>
            </a:extLst>
          </p:cNvPr>
          <p:cNvSpPr/>
          <p:nvPr/>
        </p:nvSpPr>
        <p:spPr>
          <a:xfrm>
            <a:off x="7470849" y="2284083"/>
            <a:ext cx="3107193" cy="3107193"/>
          </a:xfrm>
          <a:prstGeom prst="donut">
            <a:avLst>
              <a:gd name="adj" fmla="val 13260"/>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riangle 7">
            <a:extLst>
              <a:ext uri="{FF2B5EF4-FFF2-40B4-BE49-F238E27FC236}">
                <a16:creationId xmlns:a16="http://schemas.microsoft.com/office/drawing/2014/main" id="{051D6653-A480-6D49-A227-222ECBCB8ADC}"/>
              </a:ext>
            </a:extLst>
          </p:cNvPr>
          <p:cNvSpPr/>
          <p:nvPr/>
        </p:nvSpPr>
        <p:spPr>
          <a:xfrm rot="4500000">
            <a:off x="7355095" y="629058"/>
            <a:ext cx="208353" cy="179615"/>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EC833328-3DA0-4449-BFA7-AF2B845F235E}"/>
              </a:ext>
            </a:extLst>
          </p:cNvPr>
          <p:cNvSpPr/>
          <p:nvPr/>
        </p:nvSpPr>
        <p:spPr>
          <a:xfrm rot="2700000">
            <a:off x="10738281" y="2603523"/>
            <a:ext cx="134914" cy="11630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CBA58520-7C10-C44B-AE9D-19ED555E001D}"/>
              </a:ext>
            </a:extLst>
          </p:cNvPr>
          <p:cNvSpPr/>
          <p:nvPr/>
        </p:nvSpPr>
        <p:spPr>
          <a:xfrm rot="1813063">
            <a:off x="6644865" y="5143097"/>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A0B5A080-B742-FD41-8CC9-BE8E6BF13B8D}"/>
              </a:ext>
            </a:extLst>
          </p:cNvPr>
          <p:cNvSpPr/>
          <p:nvPr/>
        </p:nvSpPr>
        <p:spPr>
          <a:xfrm rot="18092652">
            <a:off x="10765406" y="779561"/>
            <a:ext cx="146568" cy="12635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5D14B405-FD8F-914D-9A37-F5D858C05B9E}"/>
              </a:ext>
            </a:extLst>
          </p:cNvPr>
          <p:cNvSpPr/>
          <p:nvPr/>
        </p:nvSpPr>
        <p:spPr>
          <a:xfrm rot="1813063">
            <a:off x="10355359" y="5661918"/>
            <a:ext cx="222969" cy="192216"/>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8045B67F-4CBE-BF48-BC39-F72B4C002E47}"/>
              </a:ext>
            </a:extLst>
          </p:cNvPr>
          <p:cNvSpPr/>
          <p:nvPr/>
        </p:nvSpPr>
        <p:spPr>
          <a:xfrm>
            <a:off x="951220" y="3122055"/>
            <a:ext cx="45719" cy="71562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A group of people sitting in front of a projector screen&#10;&#10;Description automatically generated with medium confidence">
            <a:extLst>
              <a:ext uri="{FF2B5EF4-FFF2-40B4-BE49-F238E27FC236}">
                <a16:creationId xmlns:a16="http://schemas.microsoft.com/office/drawing/2014/main" id="{56A767AD-2CFA-9047-952E-7E86FB7FF4D7}"/>
              </a:ext>
            </a:extLst>
          </p:cNvPr>
          <p:cNvPicPr>
            <a:picLocks noGrp="1" noChangeAspect="1"/>
          </p:cNvPicPr>
          <p:nvPr>
            <p:ph type="pic" sz="quarter" idx="10"/>
          </p:nvPr>
        </p:nvPicPr>
        <p:blipFill rotWithShape="1">
          <a:blip r:embed="rId3"/>
          <a:srcRect l="18769" t="34102" r="18769" b="3435"/>
          <a:stretch/>
        </p:blipFill>
        <p:spPr>
          <a:xfrm>
            <a:off x="6185038" y="1466725"/>
            <a:ext cx="3372993" cy="3372993"/>
          </a:xfrm>
        </p:spPr>
      </p:pic>
      <p:sp>
        <p:nvSpPr>
          <p:cNvPr id="15" name="TextBox 14">
            <a:extLst>
              <a:ext uri="{FF2B5EF4-FFF2-40B4-BE49-F238E27FC236}">
                <a16:creationId xmlns:a16="http://schemas.microsoft.com/office/drawing/2014/main" id="{E97F54A7-C7DB-C84E-ADB8-082D50D5A9BF}"/>
              </a:ext>
            </a:extLst>
          </p:cNvPr>
          <p:cNvSpPr txBox="1"/>
          <p:nvPr/>
        </p:nvSpPr>
        <p:spPr>
          <a:xfrm>
            <a:off x="1613958" y="2284083"/>
            <a:ext cx="4800669" cy="1770101"/>
          </a:xfrm>
          <a:prstGeom prst="rect">
            <a:avLst/>
          </a:prstGeom>
          <a:noFill/>
        </p:spPr>
        <p:txBody>
          <a:bodyPr wrap="square" rtlCol="0">
            <a:norm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Constant Education</a:t>
            </a:r>
          </a:p>
        </p:txBody>
      </p:sp>
      <p:sp>
        <p:nvSpPr>
          <p:cNvPr id="19" name="TextBox 18">
            <a:extLst>
              <a:ext uri="{FF2B5EF4-FFF2-40B4-BE49-F238E27FC236}">
                <a16:creationId xmlns:a16="http://schemas.microsoft.com/office/drawing/2014/main" id="{7FA74AB3-D03F-2C45-941A-41DAAC359738}"/>
              </a:ext>
            </a:extLst>
          </p:cNvPr>
          <p:cNvSpPr txBox="1"/>
          <p:nvPr/>
        </p:nvSpPr>
        <p:spPr>
          <a:xfrm>
            <a:off x="1724548" y="1206865"/>
            <a:ext cx="3412081" cy="1077218"/>
          </a:xfrm>
          <a:prstGeom prst="rect">
            <a:avLst/>
          </a:prstGeom>
          <a:noFill/>
        </p:spPr>
        <p:txBody>
          <a:bodyPr wrap="square" rtlCol="0">
            <a:spAutoFit/>
          </a:bodyPr>
          <a:lstStyle/>
          <a:p>
            <a:r>
              <a:rPr lang="en-ID" sz="3200" dirty="0">
                <a:solidFill>
                  <a:srgbClr val="364DA1"/>
                </a:solidFill>
                <a:latin typeface="Calibri" panose="020F0502020204030204" pitchFamily="34" charset="0"/>
                <a:cs typeface="Calibri" panose="020F0502020204030204" pitchFamily="34" charset="0"/>
              </a:rPr>
              <a:t>Intentional practices require</a:t>
            </a:r>
          </a:p>
        </p:txBody>
      </p:sp>
      <p:sp>
        <p:nvSpPr>
          <p:cNvPr id="20" name="TextBox 19">
            <a:extLst>
              <a:ext uri="{FF2B5EF4-FFF2-40B4-BE49-F238E27FC236}">
                <a16:creationId xmlns:a16="http://schemas.microsoft.com/office/drawing/2014/main" id="{310A38A2-EC77-FE41-B813-4F06B902A168}"/>
              </a:ext>
            </a:extLst>
          </p:cNvPr>
          <p:cNvSpPr txBox="1"/>
          <p:nvPr/>
        </p:nvSpPr>
        <p:spPr>
          <a:xfrm>
            <a:off x="1724548" y="4316315"/>
            <a:ext cx="4460489" cy="1200329"/>
          </a:xfrm>
          <a:prstGeom prst="rect">
            <a:avLst/>
          </a:prstGeom>
          <a:noFill/>
        </p:spPr>
        <p:txBody>
          <a:bodyPr wrap="square" rtlCol="0">
            <a:spAutoFit/>
          </a:bodyPr>
          <a:lstStyle/>
          <a:p>
            <a:r>
              <a:rPr lang="en-CA" sz="2400" dirty="0">
                <a:solidFill>
                  <a:schemeClr val="tx1">
                    <a:lumMod val="65000"/>
                    <a:lumOff val="35000"/>
                  </a:schemeClr>
                </a:solidFill>
                <a:latin typeface="Calibri" panose="020F0502020204030204" pitchFamily="34" charset="0"/>
                <a:cs typeface="Calibri" panose="020F0502020204030204" pitchFamily="34" charset="0"/>
              </a:rPr>
              <a:t>Shared learning within the student’s entire support system will enhance education outcomes. </a:t>
            </a:r>
            <a:endParaRPr lang="en-ID" sz="2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5451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DB5479-59FD-FE43-823A-63BE19264F6C}"/>
              </a:ext>
            </a:extLst>
          </p:cNvPr>
          <p:cNvSpPr txBox="1"/>
          <p:nvPr/>
        </p:nvSpPr>
        <p:spPr>
          <a:xfrm>
            <a:off x="1261728" y="1729356"/>
            <a:ext cx="4834271" cy="1754326"/>
          </a:xfrm>
          <a:prstGeom prst="rect">
            <a:avLst/>
          </a:prstGeom>
          <a:noFill/>
        </p:spPr>
        <p:txBody>
          <a:bodyPr wrap="square" rtlCol="0">
            <a:norm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Implementing Interventions</a:t>
            </a:r>
          </a:p>
        </p:txBody>
      </p:sp>
      <p:sp>
        <p:nvSpPr>
          <p:cNvPr id="5" name="TextBox 4">
            <a:extLst>
              <a:ext uri="{FF2B5EF4-FFF2-40B4-BE49-F238E27FC236}">
                <a16:creationId xmlns:a16="http://schemas.microsoft.com/office/drawing/2014/main" id="{6D1CB271-5602-C446-B977-D57C442CF605}"/>
              </a:ext>
            </a:extLst>
          </p:cNvPr>
          <p:cNvSpPr txBox="1"/>
          <p:nvPr/>
        </p:nvSpPr>
        <p:spPr>
          <a:xfrm>
            <a:off x="1261729" y="3988262"/>
            <a:ext cx="1011367" cy="400110"/>
          </a:xfrm>
          <a:prstGeom prst="rect">
            <a:avLst/>
          </a:prstGeom>
          <a:noFill/>
        </p:spPr>
        <p:txBody>
          <a:bodyPr wrap="none" rtlCol="0">
            <a:spAutoFit/>
          </a:bodyPr>
          <a:lstStyle/>
          <a:p>
            <a:r>
              <a:rPr lang="en-US" sz="2000" b="1" dirty="0">
                <a:solidFill>
                  <a:schemeClr val="tx1">
                    <a:lumMod val="65000"/>
                    <a:lumOff val="35000"/>
                  </a:schemeClr>
                </a:solidFill>
                <a:latin typeface="Calibri" panose="020F0502020204030204" pitchFamily="34" charset="0"/>
                <a:cs typeface="Calibri" panose="020F0502020204030204" pitchFamily="34" charset="0"/>
              </a:rPr>
              <a:t>TOPICS:</a:t>
            </a:r>
          </a:p>
        </p:txBody>
      </p:sp>
      <p:sp>
        <p:nvSpPr>
          <p:cNvPr id="6" name="Rectangle 5">
            <a:extLst>
              <a:ext uri="{FF2B5EF4-FFF2-40B4-BE49-F238E27FC236}">
                <a16:creationId xmlns:a16="http://schemas.microsoft.com/office/drawing/2014/main" id="{09B7CDA2-DE19-4B41-890D-5BFDD9F144E9}"/>
              </a:ext>
            </a:extLst>
          </p:cNvPr>
          <p:cNvSpPr/>
          <p:nvPr/>
        </p:nvSpPr>
        <p:spPr>
          <a:xfrm>
            <a:off x="11685814" y="0"/>
            <a:ext cx="506186" cy="6858000"/>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14EC685-55BC-9D4D-BB4F-6DE94395B6F7}"/>
              </a:ext>
            </a:extLst>
          </p:cNvPr>
          <p:cNvCxnSpPr>
            <a:cxnSpLocks/>
            <a:stCxn id="6" idx="0"/>
          </p:cNvCxnSpPr>
          <p:nvPr/>
        </p:nvCxnSpPr>
        <p:spPr>
          <a:xfrm flipH="1">
            <a:off x="11930743" y="0"/>
            <a:ext cx="8164" cy="16246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DD544C0-C2C0-2F4F-BAAA-CA8A96EE3F9D}"/>
              </a:ext>
            </a:extLst>
          </p:cNvPr>
          <p:cNvSpPr txBox="1"/>
          <p:nvPr/>
        </p:nvSpPr>
        <p:spPr>
          <a:xfrm>
            <a:off x="11807300" y="6400800"/>
            <a:ext cx="263214" cy="276999"/>
          </a:xfrm>
          <a:prstGeom prst="rect">
            <a:avLst/>
          </a:prstGeom>
          <a:noFill/>
        </p:spPr>
        <p:txBody>
          <a:bodyPr wrap="none" rtlCol="0">
            <a:spAutoFit/>
          </a:bodyPr>
          <a:lstStyle/>
          <a:p>
            <a:fld id="{C1770661-BCC3-F64C-A213-608EE2F62051}" type="slidenum">
              <a:rPr lang="en-US" sz="1200">
                <a:solidFill>
                  <a:schemeClr val="bg1"/>
                </a:solidFill>
              </a:rPr>
              <a:t>35</a:t>
            </a:fld>
            <a:endParaRPr lang="en-US" sz="1200">
              <a:solidFill>
                <a:schemeClr val="bg1"/>
              </a:solidFill>
            </a:endParaRPr>
          </a:p>
        </p:txBody>
      </p:sp>
      <p:sp>
        <p:nvSpPr>
          <p:cNvPr id="9" name="Rounded Rectangle 8">
            <a:extLst>
              <a:ext uri="{FF2B5EF4-FFF2-40B4-BE49-F238E27FC236}">
                <a16:creationId xmlns:a16="http://schemas.microsoft.com/office/drawing/2014/main" id="{7843B326-333B-6848-92DB-704A49C4FC7A}"/>
              </a:ext>
            </a:extLst>
          </p:cNvPr>
          <p:cNvSpPr/>
          <p:nvPr/>
        </p:nvSpPr>
        <p:spPr>
          <a:xfrm>
            <a:off x="5703888" y="796018"/>
            <a:ext cx="5189764" cy="60619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7C57BA4-A071-5C40-BFEC-2B053E82E735}"/>
              </a:ext>
            </a:extLst>
          </p:cNvPr>
          <p:cNvSpPr txBox="1"/>
          <p:nvPr/>
        </p:nvSpPr>
        <p:spPr>
          <a:xfrm>
            <a:off x="1261729" y="4642323"/>
            <a:ext cx="3868411" cy="1295868"/>
          </a:xfrm>
          <a:prstGeom prst="rect">
            <a:avLst/>
          </a:prstGeom>
          <a:noFill/>
        </p:spPr>
        <p:txBody>
          <a:bodyPr wrap="square" rtlCol="0">
            <a:spAutoFit/>
          </a:bodyPr>
          <a:lstStyle/>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Principles of Practice</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Understanding Behaviour</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Leverage Strengths</a:t>
            </a:r>
          </a:p>
        </p:txBody>
      </p:sp>
      <p:sp>
        <p:nvSpPr>
          <p:cNvPr id="11" name="Rounded Rectangle 10">
            <a:extLst>
              <a:ext uri="{FF2B5EF4-FFF2-40B4-BE49-F238E27FC236}">
                <a16:creationId xmlns:a16="http://schemas.microsoft.com/office/drawing/2014/main" id="{22C9DEC8-DB86-D74C-A14A-E918BE302A5F}"/>
              </a:ext>
            </a:extLst>
          </p:cNvPr>
          <p:cNvSpPr/>
          <p:nvPr/>
        </p:nvSpPr>
        <p:spPr>
          <a:xfrm rot="16200000">
            <a:off x="2014193" y="3774768"/>
            <a:ext cx="45719" cy="1272926"/>
          </a:xfrm>
          <a:prstGeom prst="roundRect">
            <a:avLst>
              <a:gd name="adj" fmla="val 50000"/>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74E77790-36F7-5F4F-9B71-AF8609018ED1}"/>
              </a:ext>
            </a:extLst>
          </p:cNvPr>
          <p:cNvSpPr/>
          <p:nvPr/>
        </p:nvSpPr>
        <p:spPr>
          <a:xfrm rot="4500000">
            <a:off x="503421" y="2578649"/>
            <a:ext cx="208353" cy="179615"/>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1A1789FD-223C-3D4E-A508-9CE1A89EC61F}"/>
              </a:ext>
            </a:extLst>
          </p:cNvPr>
          <p:cNvSpPr/>
          <p:nvPr/>
        </p:nvSpPr>
        <p:spPr>
          <a:xfrm rot="2700000">
            <a:off x="3717308" y="44866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4FDB7DA2-74DC-AE4C-A745-F361D0CBF6FA}"/>
              </a:ext>
            </a:extLst>
          </p:cNvPr>
          <p:cNvSpPr/>
          <p:nvPr/>
        </p:nvSpPr>
        <p:spPr>
          <a:xfrm rot="1813063">
            <a:off x="902531" y="4299386"/>
            <a:ext cx="135254" cy="116599"/>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9847"/>
              </a:solidFill>
            </a:endParaRPr>
          </a:p>
        </p:txBody>
      </p:sp>
      <p:sp>
        <p:nvSpPr>
          <p:cNvPr id="15" name="Triangle 14">
            <a:extLst>
              <a:ext uri="{FF2B5EF4-FFF2-40B4-BE49-F238E27FC236}">
                <a16:creationId xmlns:a16="http://schemas.microsoft.com/office/drawing/2014/main" id="{573EAD77-F51E-5846-9FE6-C55ECBF4FB84}"/>
              </a:ext>
            </a:extLst>
          </p:cNvPr>
          <p:cNvSpPr/>
          <p:nvPr/>
        </p:nvSpPr>
        <p:spPr>
          <a:xfrm rot="18092652">
            <a:off x="5383112" y="455523"/>
            <a:ext cx="146568" cy="126352"/>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09EB451A-C1A1-3B49-9560-85A40585E49A}"/>
              </a:ext>
            </a:extLst>
          </p:cNvPr>
          <p:cNvSpPr/>
          <p:nvPr/>
        </p:nvSpPr>
        <p:spPr>
          <a:xfrm rot="18092652">
            <a:off x="11046612" y="2447836"/>
            <a:ext cx="146568" cy="12635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F039B68D-F53A-CD4F-B4CB-E2770258325A}"/>
              </a:ext>
            </a:extLst>
          </p:cNvPr>
          <p:cNvSpPr/>
          <p:nvPr/>
        </p:nvSpPr>
        <p:spPr>
          <a:xfrm>
            <a:off x="-172230" y="250613"/>
            <a:ext cx="2109216" cy="561733"/>
          </a:xfrm>
          <a:prstGeom prst="roundRect">
            <a:avLst>
              <a:gd name="adj" fmla="val 17281"/>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SECTION 3</a:t>
            </a:r>
          </a:p>
        </p:txBody>
      </p:sp>
      <p:pic>
        <p:nvPicPr>
          <p:cNvPr id="19" name="Picture Placeholder 22" descr="A picture containing text, vector graphics&#10;&#10;Description automatically generated">
            <a:extLst>
              <a:ext uri="{FF2B5EF4-FFF2-40B4-BE49-F238E27FC236}">
                <a16:creationId xmlns:a16="http://schemas.microsoft.com/office/drawing/2014/main" id="{DBC92198-B12E-9743-A362-3A82D4899AA0}"/>
              </a:ext>
            </a:extLst>
          </p:cNvPr>
          <p:cNvPicPr>
            <a:picLocks noChangeAspect="1"/>
          </p:cNvPicPr>
          <p:nvPr/>
        </p:nvPicPr>
        <p:blipFill>
          <a:blip r:embed="rId2"/>
          <a:srcRect l="2676" r="2676"/>
          <a:stretch>
            <a:fillRect/>
          </a:stretch>
        </p:blipFill>
        <p:spPr>
          <a:xfrm>
            <a:off x="5548577" y="408526"/>
            <a:ext cx="5500387" cy="5811369"/>
          </a:xfrm>
          <a:custGeom>
            <a:avLst/>
            <a:gdLst>
              <a:gd name="connsiteX0" fmla="*/ 0 w 3958894"/>
              <a:gd name="connsiteY0" fmla="*/ 0 h 5733826"/>
              <a:gd name="connsiteX1" fmla="*/ 3958894 w 3958894"/>
              <a:gd name="connsiteY1" fmla="*/ 0 h 5733826"/>
              <a:gd name="connsiteX2" fmla="*/ 3958894 w 3958894"/>
              <a:gd name="connsiteY2" fmla="*/ 5513870 h 5733826"/>
              <a:gd name="connsiteX3" fmla="*/ 3738938 w 3958894"/>
              <a:gd name="connsiteY3" fmla="*/ 5733826 h 5733826"/>
              <a:gd name="connsiteX4" fmla="*/ 219956 w 3958894"/>
              <a:gd name="connsiteY4" fmla="*/ 5733826 h 5733826"/>
              <a:gd name="connsiteX5" fmla="*/ 0 w 3958894"/>
              <a:gd name="connsiteY5" fmla="*/ 5513870 h 573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8894" h="5733826">
                <a:moveTo>
                  <a:pt x="0" y="0"/>
                </a:moveTo>
                <a:lnTo>
                  <a:pt x="3958894" y="0"/>
                </a:lnTo>
                <a:lnTo>
                  <a:pt x="3958894" y="5513870"/>
                </a:lnTo>
                <a:cubicBezTo>
                  <a:pt x="3958894" y="5635348"/>
                  <a:pt x="3860416" y="5733826"/>
                  <a:pt x="3738938" y="5733826"/>
                </a:cubicBezTo>
                <a:lnTo>
                  <a:pt x="219956" y="5733826"/>
                </a:lnTo>
                <a:cubicBezTo>
                  <a:pt x="98478" y="5733826"/>
                  <a:pt x="0" y="5635348"/>
                  <a:pt x="0" y="5513870"/>
                </a:cubicBezTo>
                <a:close/>
              </a:path>
            </a:pathLst>
          </a:custGeom>
          <a:noFill/>
        </p:spPr>
      </p:pic>
    </p:spTree>
    <p:extLst>
      <p:ext uri="{BB962C8B-B14F-4D97-AF65-F5344CB8AC3E}">
        <p14:creationId xmlns:p14="http://schemas.microsoft.com/office/powerpoint/2010/main" val="4096011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781151" y="2484573"/>
            <a:ext cx="6887881" cy="4101627"/>
            <a:chOff x="3050299" y="2084821"/>
            <a:chExt cx="6091400" cy="3627335"/>
          </a:xfrm>
          <a:effectLst>
            <a:outerShdw blurRad="50800" dist="38100" dir="2700000" algn="tl" rotWithShape="0">
              <a:prstClr val="black">
                <a:alpha val="40000"/>
              </a:prstClr>
            </a:outerShdw>
          </a:effectLst>
        </p:grpSpPr>
        <p:sp>
          <p:nvSpPr>
            <p:cNvPr id="24" name="Freeform 23"/>
            <p:cNvSpPr/>
            <p:nvPr/>
          </p:nvSpPr>
          <p:spPr>
            <a:xfrm>
              <a:off x="5209990" y="3940137"/>
              <a:ext cx="1772019" cy="1772019"/>
            </a:xfrm>
            <a:custGeom>
              <a:avLst/>
              <a:gdLst>
                <a:gd name="connsiteX0" fmla="*/ 0 w 1772019"/>
                <a:gd name="connsiteY0" fmla="*/ 886010 h 1772019"/>
                <a:gd name="connsiteX1" fmla="*/ 886010 w 1772019"/>
                <a:gd name="connsiteY1" fmla="*/ 0 h 1772019"/>
                <a:gd name="connsiteX2" fmla="*/ 1772020 w 1772019"/>
                <a:gd name="connsiteY2" fmla="*/ 886010 h 1772019"/>
                <a:gd name="connsiteX3" fmla="*/ 886010 w 1772019"/>
                <a:gd name="connsiteY3" fmla="*/ 1772020 h 1772019"/>
                <a:gd name="connsiteX4" fmla="*/ 0 w 1772019"/>
                <a:gd name="connsiteY4" fmla="*/ 886010 h 1772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019" h="1772019">
                  <a:moveTo>
                    <a:pt x="0" y="886010"/>
                  </a:moveTo>
                  <a:cubicBezTo>
                    <a:pt x="0" y="396680"/>
                    <a:pt x="396680" y="0"/>
                    <a:pt x="886010" y="0"/>
                  </a:cubicBezTo>
                  <a:cubicBezTo>
                    <a:pt x="1375340" y="0"/>
                    <a:pt x="1772020" y="396680"/>
                    <a:pt x="1772020" y="886010"/>
                  </a:cubicBezTo>
                  <a:cubicBezTo>
                    <a:pt x="1772020" y="1375340"/>
                    <a:pt x="1375340" y="1772020"/>
                    <a:pt x="886010" y="1772020"/>
                  </a:cubicBezTo>
                  <a:cubicBezTo>
                    <a:pt x="396680" y="1772020"/>
                    <a:pt x="0" y="1375340"/>
                    <a:pt x="0" y="886010"/>
                  </a:cubicBezTo>
                  <a:close/>
                </a:path>
              </a:pathLst>
            </a:custGeom>
            <a:solidFill>
              <a:srgbClr val="364DA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4156" tIns="214156" rIns="214156" bIns="214156" numCol="1" spcCol="1270" anchor="ctr" anchorCtr="0">
              <a:noAutofit/>
            </a:bodyPr>
            <a:lstStyle/>
            <a:p>
              <a:pPr algn="ctr" defTabSz="1366804">
                <a:lnSpc>
                  <a:spcPct val="90000"/>
                </a:lnSpc>
                <a:spcBef>
                  <a:spcPct val="0"/>
                </a:spcBef>
                <a:spcAft>
                  <a:spcPct val="35000"/>
                </a:spcAft>
              </a:pPr>
              <a:endParaRPr lang="en-US" sz="3075" dirty="0"/>
            </a:p>
          </p:txBody>
        </p:sp>
        <p:sp>
          <p:nvSpPr>
            <p:cNvPr id="32" name="Left Arrow 31"/>
            <p:cNvSpPr/>
            <p:nvPr/>
          </p:nvSpPr>
          <p:spPr>
            <a:xfrm rot="11700000">
              <a:off x="3869537" y="4153763"/>
              <a:ext cx="1318964" cy="505025"/>
            </a:xfrm>
            <a:prstGeom prst="leftArrow">
              <a:avLst>
                <a:gd name="adj1" fmla="val 60000"/>
                <a:gd name="adj2" fmla="val 50000"/>
              </a:avLst>
            </a:prstGeom>
            <a:solidFill>
              <a:schemeClr val="bg1">
                <a:lumMod val="85000"/>
              </a:schemeClr>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3" name="Freeform 32"/>
            <p:cNvSpPr/>
            <p:nvPr/>
          </p:nvSpPr>
          <p:spPr>
            <a:xfrm>
              <a:off x="3050299" y="3562222"/>
              <a:ext cx="1683418" cy="1346734"/>
            </a:xfrm>
            <a:custGeom>
              <a:avLst/>
              <a:gdLst>
                <a:gd name="connsiteX0" fmla="*/ 0 w 1683418"/>
                <a:gd name="connsiteY0" fmla="*/ 134673 h 1346734"/>
                <a:gd name="connsiteX1" fmla="*/ 134673 w 1683418"/>
                <a:gd name="connsiteY1" fmla="*/ 0 h 1346734"/>
                <a:gd name="connsiteX2" fmla="*/ 1548745 w 1683418"/>
                <a:gd name="connsiteY2" fmla="*/ 0 h 1346734"/>
                <a:gd name="connsiteX3" fmla="*/ 1683418 w 1683418"/>
                <a:gd name="connsiteY3" fmla="*/ 134673 h 1346734"/>
                <a:gd name="connsiteX4" fmla="*/ 1683418 w 1683418"/>
                <a:gd name="connsiteY4" fmla="*/ 1212061 h 1346734"/>
                <a:gd name="connsiteX5" fmla="*/ 1548745 w 1683418"/>
                <a:gd name="connsiteY5" fmla="*/ 1346734 h 1346734"/>
                <a:gd name="connsiteX6" fmla="*/ 134673 w 1683418"/>
                <a:gd name="connsiteY6" fmla="*/ 1346734 h 1346734"/>
                <a:gd name="connsiteX7" fmla="*/ 0 w 1683418"/>
                <a:gd name="connsiteY7" fmla="*/ 1212061 h 1346734"/>
                <a:gd name="connsiteX8" fmla="*/ 0 w 1683418"/>
                <a:gd name="connsiteY8" fmla="*/ 134673 h 134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3418" h="1346734">
                  <a:moveTo>
                    <a:pt x="0" y="134673"/>
                  </a:moveTo>
                  <a:cubicBezTo>
                    <a:pt x="0" y="60295"/>
                    <a:pt x="60295" y="0"/>
                    <a:pt x="134673" y="0"/>
                  </a:cubicBezTo>
                  <a:lnTo>
                    <a:pt x="1548745" y="0"/>
                  </a:lnTo>
                  <a:cubicBezTo>
                    <a:pt x="1623123" y="0"/>
                    <a:pt x="1683418" y="60295"/>
                    <a:pt x="1683418" y="134673"/>
                  </a:cubicBezTo>
                  <a:lnTo>
                    <a:pt x="1683418" y="1212061"/>
                  </a:lnTo>
                  <a:cubicBezTo>
                    <a:pt x="1683418" y="1286439"/>
                    <a:pt x="1623123" y="1346734"/>
                    <a:pt x="1548745" y="1346734"/>
                  </a:cubicBezTo>
                  <a:lnTo>
                    <a:pt x="134673" y="1346734"/>
                  </a:lnTo>
                  <a:cubicBezTo>
                    <a:pt x="60295" y="1346734"/>
                    <a:pt x="0" y="1286439"/>
                    <a:pt x="0" y="1212061"/>
                  </a:cubicBezTo>
                  <a:lnTo>
                    <a:pt x="0" y="134673"/>
                  </a:lnTo>
                  <a:close/>
                </a:path>
              </a:pathLst>
            </a:custGeom>
            <a:solidFill>
              <a:srgbClr val="FE721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92" tIns="99592" rIns="99592" bIns="99592" numCol="1" spcCol="1270" anchor="ctr" anchorCtr="0">
              <a:noAutofit/>
            </a:bodyPr>
            <a:lstStyle/>
            <a:p>
              <a:pPr algn="ctr" defTabSz="1633498">
                <a:lnSpc>
                  <a:spcPct val="90000"/>
                </a:lnSpc>
                <a:spcBef>
                  <a:spcPct val="0"/>
                </a:spcBef>
                <a:spcAft>
                  <a:spcPct val="35000"/>
                </a:spcAft>
              </a:pPr>
              <a:endParaRPr lang="en-US" sz="3675"/>
            </a:p>
          </p:txBody>
        </p:sp>
        <p:sp>
          <p:nvSpPr>
            <p:cNvPr id="34" name="Left Arrow 33"/>
            <p:cNvSpPr/>
            <p:nvPr/>
          </p:nvSpPr>
          <p:spPr>
            <a:xfrm rot="14700000">
              <a:off x="4750922" y="3103370"/>
              <a:ext cx="1318964" cy="505025"/>
            </a:xfrm>
            <a:prstGeom prst="leftArrow">
              <a:avLst>
                <a:gd name="adj1" fmla="val 60000"/>
                <a:gd name="adj2" fmla="val 50000"/>
              </a:avLst>
            </a:prstGeom>
            <a:solidFill>
              <a:schemeClr val="bg1">
                <a:lumMod val="85000"/>
              </a:schemeClr>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5" name="Freeform 34"/>
            <p:cNvSpPr/>
            <p:nvPr/>
          </p:nvSpPr>
          <p:spPr>
            <a:xfrm>
              <a:off x="3996647" y="2084821"/>
              <a:ext cx="1976757" cy="1346734"/>
            </a:xfrm>
            <a:custGeom>
              <a:avLst/>
              <a:gdLst>
                <a:gd name="connsiteX0" fmla="*/ 0 w 1683418"/>
                <a:gd name="connsiteY0" fmla="*/ 134673 h 1346734"/>
                <a:gd name="connsiteX1" fmla="*/ 134673 w 1683418"/>
                <a:gd name="connsiteY1" fmla="*/ 0 h 1346734"/>
                <a:gd name="connsiteX2" fmla="*/ 1548745 w 1683418"/>
                <a:gd name="connsiteY2" fmla="*/ 0 h 1346734"/>
                <a:gd name="connsiteX3" fmla="*/ 1683418 w 1683418"/>
                <a:gd name="connsiteY3" fmla="*/ 134673 h 1346734"/>
                <a:gd name="connsiteX4" fmla="*/ 1683418 w 1683418"/>
                <a:gd name="connsiteY4" fmla="*/ 1212061 h 1346734"/>
                <a:gd name="connsiteX5" fmla="*/ 1548745 w 1683418"/>
                <a:gd name="connsiteY5" fmla="*/ 1346734 h 1346734"/>
                <a:gd name="connsiteX6" fmla="*/ 134673 w 1683418"/>
                <a:gd name="connsiteY6" fmla="*/ 1346734 h 1346734"/>
                <a:gd name="connsiteX7" fmla="*/ 0 w 1683418"/>
                <a:gd name="connsiteY7" fmla="*/ 1212061 h 1346734"/>
                <a:gd name="connsiteX8" fmla="*/ 0 w 1683418"/>
                <a:gd name="connsiteY8" fmla="*/ 134673 h 134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3418" h="1346734">
                  <a:moveTo>
                    <a:pt x="0" y="134673"/>
                  </a:moveTo>
                  <a:cubicBezTo>
                    <a:pt x="0" y="60295"/>
                    <a:pt x="60295" y="0"/>
                    <a:pt x="134673" y="0"/>
                  </a:cubicBezTo>
                  <a:lnTo>
                    <a:pt x="1548745" y="0"/>
                  </a:lnTo>
                  <a:cubicBezTo>
                    <a:pt x="1623123" y="0"/>
                    <a:pt x="1683418" y="60295"/>
                    <a:pt x="1683418" y="134673"/>
                  </a:cubicBezTo>
                  <a:lnTo>
                    <a:pt x="1683418" y="1212061"/>
                  </a:lnTo>
                  <a:cubicBezTo>
                    <a:pt x="1683418" y="1286439"/>
                    <a:pt x="1623123" y="1346734"/>
                    <a:pt x="1548745" y="1346734"/>
                  </a:cubicBezTo>
                  <a:lnTo>
                    <a:pt x="134673" y="1346734"/>
                  </a:lnTo>
                  <a:cubicBezTo>
                    <a:pt x="60295" y="1346734"/>
                    <a:pt x="0" y="1286439"/>
                    <a:pt x="0" y="1212061"/>
                  </a:cubicBezTo>
                  <a:lnTo>
                    <a:pt x="0" y="134673"/>
                  </a:lnTo>
                  <a:close/>
                </a:path>
              </a:pathLst>
            </a:custGeom>
            <a:solidFill>
              <a:srgbClr val="4B984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92" tIns="99592" rIns="99592" bIns="99592" numCol="1" spcCol="1270" anchor="ctr" anchorCtr="0">
              <a:noAutofit/>
            </a:bodyPr>
            <a:lstStyle/>
            <a:p>
              <a:pPr algn="ctr" defTabSz="1633498">
                <a:lnSpc>
                  <a:spcPct val="90000"/>
                </a:lnSpc>
                <a:spcBef>
                  <a:spcPct val="0"/>
                </a:spcBef>
                <a:spcAft>
                  <a:spcPct val="35000"/>
                </a:spcAft>
              </a:pPr>
              <a:endParaRPr lang="en-US" sz="3675" dirty="0"/>
            </a:p>
          </p:txBody>
        </p:sp>
        <p:sp>
          <p:nvSpPr>
            <p:cNvPr id="36" name="Left Arrow 35"/>
            <p:cNvSpPr/>
            <p:nvPr/>
          </p:nvSpPr>
          <p:spPr>
            <a:xfrm rot="17700000">
              <a:off x="6122113" y="3103370"/>
              <a:ext cx="1318964" cy="505025"/>
            </a:xfrm>
            <a:prstGeom prst="leftArrow">
              <a:avLst>
                <a:gd name="adj1" fmla="val 60000"/>
                <a:gd name="adj2" fmla="val 50000"/>
              </a:avLst>
            </a:prstGeom>
            <a:solidFill>
              <a:schemeClr val="bg1">
                <a:lumMod val="85000"/>
              </a:schemeClr>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7" name="Freeform 36"/>
            <p:cNvSpPr/>
            <p:nvPr/>
          </p:nvSpPr>
          <p:spPr>
            <a:xfrm>
              <a:off x="6218595" y="2084821"/>
              <a:ext cx="1683418" cy="1346734"/>
            </a:xfrm>
            <a:custGeom>
              <a:avLst/>
              <a:gdLst>
                <a:gd name="connsiteX0" fmla="*/ 0 w 1683418"/>
                <a:gd name="connsiteY0" fmla="*/ 134673 h 1346734"/>
                <a:gd name="connsiteX1" fmla="*/ 134673 w 1683418"/>
                <a:gd name="connsiteY1" fmla="*/ 0 h 1346734"/>
                <a:gd name="connsiteX2" fmla="*/ 1548745 w 1683418"/>
                <a:gd name="connsiteY2" fmla="*/ 0 h 1346734"/>
                <a:gd name="connsiteX3" fmla="*/ 1683418 w 1683418"/>
                <a:gd name="connsiteY3" fmla="*/ 134673 h 1346734"/>
                <a:gd name="connsiteX4" fmla="*/ 1683418 w 1683418"/>
                <a:gd name="connsiteY4" fmla="*/ 1212061 h 1346734"/>
                <a:gd name="connsiteX5" fmla="*/ 1548745 w 1683418"/>
                <a:gd name="connsiteY5" fmla="*/ 1346734 h 1346734"/>
                <a:gd name="connsiteX6" fmla="*/ 134673 w 1683418"/>
                <a:gd name="connsiteY6" fmla="*/ 1346734 h 1346734"/>
                <a:gd name="connsiteX7" fmla="*/ 0 w 1683418"/>
                <a:gd name="connsiteY7" fmla="*/ 1212061 h 1346734"/>
                <a:gd name="connsiteX8" fmla="*/ 0 w 1683418"/>
                <a:gd name="connsiteY8" fmla="*/ 134673 h 134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3418" h="1346734">
                  <a:moveTo>
                    <a:pt x="0" y="134673"/>
                  </a:moveTo>
                  <a:cubicBezTo>
                    <a:pt x="0" y="60295"/>
                    <a:pt x="60295" y="0"/>
                    <a:pt x="134673" y="0"/>
                  </a:cubicBezTo>
                  <a:lnTo>
                    <a:pt x="1548745" y="0"/>
                  </a:lnTo>
                  <a:cubicBezTo>
                    <a:pt x="1623123" y="0"/>
                    <a:pt x="1683418" y="60295"/>
                    <a:pt x="1683418" y="134673"/>
                  </a:cubicBezTo>
                  <a:lnTo>
                    <a:pt x="1683418" y="1212061"/>
                  </a:lnTo>
                  <a:cubicBezTo>
                    <a:pt x="1683418" y="1286439"/>
                    <a:pt x="1623123" y="1346734"/>
                    <a:pt x="1548745" y="1346734"/>
                  </a:cubicBezTo>
                  <a:lnTo>
                    <a:pt x="134673" y="1346734"/>
                  </a:lnTo>
                  <a:cubicBezTo>
                    <a:pt x="60295" y="1346734"/>
                    <a:pt x="0" y="1286439"/>
                    <a:pt x="0" y="1212061"/>
                  </a:cubicBezTo>
                  <a:lnTo>
                    <a:pt x="0" y="134673"/>
                  </a:lnTo>
                  <a:close/>
                </a:path>
              </a:pathLst>
            </a:custGeom>
            <a:solidFill>
              <a:srgbClr val="7030A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92" tIns="99592" rIns="99592" bIns="99592" numCol="1" spcCol="1270" anchor="ctr" anchorCtr="0">
              <a:noAutofit/>
            </a:bodyPr>
            <a:lstStyle/>
            <a:p>
              <a:pPr algn="ctr" defTabSz="1633498">
                <a:lnSpc>
                  <a:spcPct val="90000"/>
                </a:lnSpc>
                <a:spcBef>
                  <a:spcPct val="0"/>
                </a:spcBef>
                <a:spcAft>
                  <a:spcPct val="35000"/>
                </a:spcAft>
              </a:pPr>
              <a:endParaRPr lang="en-US" sz="3675"/>
            </a:p>
          </p:txBody>
        </p:sp>
        <p:sp>
          <p:nvSpPr>
            <p:cNvPr id="38" name="Left Arrow 37"/>
            <p:cNvSpPr/>
            <p:nvPr/>
          </p:nvSpPr>
          <p:spPr>
            <a:xfrm rot="20700000">
              <a:off x="7003497" y="4153763"/>
              <a:ext cx="1318964" cy="505025"/>
            </a:xfrm>
            <a:prstGeom prst="leftArrow">
              <a:avLst>
                <a:gd name="adj1" fmla="val 60000"/>
                <a:gd name="adj2" fmla="val 50000"/>
              </a:avLst>
            </a:prstGeom>
            <a:solidFill>
              <a:schemeClr val="bg1">
                <a:lumMod val="85000"/>
              </a:schemeClr>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9" name="Freeform 38"/>
            <p:cNvSpPr/>
            <p:nvPr/>
          </p:nvSpPr>
          <p:spPr>
            <a:xfrm>
              <a:off x="7458281" y="3562222"/>
              <a:ext cx="1683418" cy="1346734"/>
            </a:xfrm>
            <a:custGeom>
              <a:avLst/>
              <a:gdLst>
                <a:gd name="connsiteX0" fmla="*/ 0 w 1683418"/>
                <a:gd name="connsiteY0" fmla="*/ 134673 h 1346734"/>
                <a:gd name="connsiteX1" fmla="*/ 134673 w 1683418"/>
                <a:gd name="connsiteY1" fmla="*/ 0 h 1346734"/>
                <a:gd name="connsiteX2" fmla="*/ 1548745 w 1683418"/>
                <a:gd name="connsiteY2" fmla="*/ 0 h 1346734"/>
                <a:gd name="connsiteX3" fmla="*/ 1683418 w 1683418"/>
                <a:gd name="connsiteY3" fmla="*/ 134673 h 1346734"/>
                <a:gd name="connsiteX4" fmla="*/ 1683418 w 1683418"/>
                <a:gd name="connsiteY4" fmla="*/ 1212061 h 1346734"/>
                <a:gd name="connsiteX5" fmla="*/ 1548745 w 1683418"/>
                <a:gd name="connsiteY5" fmla="*/ 1346734 h 1346734"/>
                <a:gd name="connsiteX6" fmla="*/ 134673 w 1683418"/>
                <a:gd name="connsiteY6" fmla="*/ 1346734 h 1346734"/>
                <a:gd name="connsiteX7" fmla="*/ 0 w 1683418"/>
                <a:gd name="connsiteY7" fmla="*/ 1212061 h 1346734"/>
                <a:gd name="connsiteX8" fmla="*/ 0 w 1683418"/>
                <a:gd name="connsiteY8" fmla="*/ 134673 h 134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3418" h="1346734">
                  <a:moveTo>
                    <a:pt x="0" y="134673"/>
                  </a:moveTo>
                  <a:cubicBezTo>
                    <a:pt x="0" y="60295"/>
                    <a:pt x="60295" y="0"/>
                    <a:pt x="134673" y="0"/>
                  </a:cubicBezTo>
                  <a:lnTo>
                    <a:pt x="1548745" y="0"/>
                  </a:lnTo>
                  <a:cubicBezTo>
                    <a:pt x="1623123" y="0"/>
                    <a:pt x="1683418" y="60295"/>
                    <a:pt x="1683418" y="134673"/>
                  </a:cubicBezTo>
                  <a:lnTo>
                    <a:pt x="1683418" y="1212061"/>
                  </a:lnTo>
                  <a:cubicBezTo>
                    <a:pt x="1683418" y="1286439"/>
                    <a:pt x="1623123" y="1346734"/>
                    <a:pt x="1548745" y="1346734"/>
                  </a:cubicBezTo>
                  <a:lnTo>
                    <a:pt x="134673" y="1346734"/>
                  </a:lnTo>
                  <a:cubicBezTo>
                    <a:pt x="60295" y="1346734"/>
                    <a:pt x="0" y="1286439"/>
                    <a:pt x="0" y="1212061"/>
                  </a:cubicBezTo>
                  <a:lnTo>
                    <a:pt x="0" y="134673"/>
                  </a:lnTo>
                  <a:close/>
                </a:path>
              </a:pathLst>
            </a:custGeom>
            <a:pattFill prst="pct5">
              <a:fgClr>
                <a:srgbClr val="BADEE8"/>
              </a:fgClr>
              <a:bgClr>
                <a:srgbClr val="BADEE8"/>
              </a:bgClr>
            </a:patt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92" tIns="99592" rIns="99592" bIns="99592" numCol="1" spcCol="1270" anchor="ctr" anchorCtr="0">
              <a:noAutofit/>
            </a:bodyPr>
            <a:lstStyle/>
            <a:p>
              <a:pPr algn="ctr" defTabSz="1633498">
                <a:lnSpc>
                  <a:spcPct val="90000"/>
                </a:lnSpc>
                <a:spcBef>
                  <a:spcPct val="0"/>
                </a:spcBef>
                <a:spcAft>
                  <a:spcPct val="35000"/>
                </a:spcAft>
              </a:pPr>
              <a:endParaRPr lang="en-US" sz="3675"/>
            </a:p>
          </p:txBody>
        </p:sp>
      </p:grpSp>
      <p:sp>
        <p:nvSpPr>
          <p:cNvPr id="30" name="TextBox 29">
            <a:extLst>
              <a:ext uri="{FF2B5EF4-FFF2-40B4-BE49-F238E27FC236}">
                <a16:creationId xmlns:a16="http://schemas.microsoft.com/office/drawing/2014/main" id="{80354670-792F-A642-8989-D3642C55CCCD}"/>
              </a:ext>
            </a:extLst>
          </p:cNvPr>
          <p:cNvSpPr txBox="1"/>
          <p:nvPr/>
        </p:nvSpPr>
        <p:spPr>
          <a:xfrm>
            <a:off x="1558248" y="566081"/>
            <a:ext cx="4286847" cy="923330"/>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Interventions</a:t>
            </a:r>
          </a:p>
        </p:txBody>
      </p:sp>
      <p:sp>
        <p:nvSpPr>
          <p:cNvPr id="31" name="Triangle 30">
            <a:extLst>
              <a:ext uri="{FF2B5EF4-FFF2-40B4-BE49-F238E27FC236}">
                <a16:creationId xmlns:a16="http://schemas.microsoft.com/office/drawing/2014/main" id="{DEFDAD2E-D8E5-FF43-A8BF-862B25C6D90A}"/>
              </a:ext>
            </a:extLst>
          </p:cNvPr>
          <p:cNvSpPr/>
          <p:nvPr/>
        </p:nvSpPr>
        <p:spPr>
          <a:xfrm rot="4500000">
            <a:off x="8475226" y="476274"/>
            <a:ext cx="208353" cy="179615"/>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iangle 39">
            <a:extLst>
              <a:ext uri="{FF2B5EF4-FFF2-40B4-BE49-F238E27FC236}">
                <a16:creationId xmlns:a16="http://schemas.microsoft.com/office/drawing/2014/main" id="{48849579-95AF-0442-85A0-5F896AC3BD2E}"/>
              </a:ext>
            </a:extLst>
          </p:cNvPr>
          <p:cNvSpPr/>
          <p:nvPr/>
        </p:nvSpPr>
        <p:spPr>
          <a:xfrm rot="1813063">
            <a:off x="731600" y="2867611"/>
            <a:ext cx="135254" cy="116599"/>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iangle 40">
            <a:extLst>
              <a:ext uri="{FF2B5EF4-FFF2-40B4-BE49-F238E27FC236}">
                <a16:creationId xmlns:a16="http://schemas.microsoft.com/office/drawing/2014/main" id="{C2A81AF2-AB6F-954E-BD5C-7C3B8BD48908}"/>
              </a:ext>
            </a:extLst>
          </p:cNvPr>
          <p:cNvSpPr/>
          <p:nvPr/>
        </p:nvSpPr>
        <p:spPr>
          <a:xfrm rot="18092652">
            <a:off x="10808437" y="2682814"/>
            <a:ext cx="146568" cy="12635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iangle 41">
            <a:extLst>
              <a:ext uri="{FF2B5EF4-FFF2-40B4-BE49-F238E27FC236}">
                <a16:creationId xmlns:a16="http://schemas.microsoft.com/office/drawing/2014/main" id="{A9BF413C-0BDF-034F-B351-943B610541D1}"/>
              </a:ext>
            </a:extLst>
          </p:cNvPr>
          <p:cNvSpPr/>
          <p:nvPr/>
        </p:nvSpPr>
        <p:spPr>
          <a:xfrm rot="1813063">
            <a:off x="11483370" y="6024648"/>
            <a:ext cx="222969" cy="192216"/>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1729B2FB-FDDB-8449-B093-DBF628A33F33}"/>
              </a:ext>
            </a:extLst>
          </p:cNvPr>
          <p:cNvSpPr/>
          <p:nvPr/>
        </p:nvSpPr>
        <p:spPr>
          <a:xfrm rot="5400000">
            <a:off x="493377" y="252938"/>
            <a:ext cx="49751" cy="1940153"/>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B559A594-AAC6-6448-9E5F-A0EA17A19266}"/>
              </a:ext>
            </a:extLst>
          </p:cNvPr>
          <p:cNvSpPr txBox="1"/>
          <p:nvPr/>
        </p:nvSpPr>
        <p:spPr>
          <a:xfrm>
            <a:off x="2589914" y="4529600"/>
            <a:ext cx="1938695" cy="769441"/>
          </a:xfrm>
          <a:prstGeom prst="rect">
            <a:avLst/>
          </a:prstGeom>
          <a:noFill/>
        </p:spPr>
        <p:txBody>
          <a:bodyPr wrap="square" rtlCol="0">
            <a:spAutoFit/>
          </a:bodyPr>
          <a:lstStyle/>
          <a:p>
            <a:pPr algn="r"/>
            <a:r>
              <a:rPr lang="en-CA" sz="2200" dirty="0">
                <a:solidFill>
                  <a:schemeClr val="bg1"/>
                </a:solidFill>
              </a:rPr>
              <a:t>Promote </a:t>
            </a:r>
          </a:p>
          <a:p>
            <a:pPr algn="r"/>
            <a:r>
              <a:rPr lang="en-CA" sz="2200" dirty="0">
                <a:solidFill>
                  <a:schemeClr val="bg1"/>
                </a:solidFill>
              </a:rPr>
              <a:t>well-being</a:t>
            </a:r>
          </a:p>
        </p:txBody>
      </p:sp>
      <p:sp>
        <p:nvSpPr>
          <p:cNvPr id="45" name="TextBox 44">
            <a:extLst>
              <a:ext uri="{FF2B5EF4-FFF2-40B4-BE49-F238E27FC236}">
                <a16:creationId xmlns:a16="http://schemas.microsoft.com/office/drawing/2014/main" id="{93BC4408-B2E0-4D48-BE47-5EEA165A1759}"/>
              </a:ext>
            </a:extLst>
          </p:cNvPr>
          <p:cNvSpPr txBox="1"/>
          <p:nvPr/>
        </p:nvSpPr>
        <p:spPr>
          <a:xfrm>
            <a:off x="3851239" y="2819170"/>
            <a:ext cx="2235228" cy="769441"/>
          </a:xfrm>
          <a:prstGeom prst="rect">
            <a:avLst/>
          </a:prstGeom>
          <a:noFill/>
        </p:spPr>
        <p:txBody>
          <a:bodyPr wrap="square" rtlCol="0">
            <a:spAutoFit/>
          </a:bodyPr>
          <a:lstStyle/>
          <a:p>
            <a:pPr algn="ctr"/>
            <a:r>
              <a:rPr lang="en-CA" sz="2200" dirty="0">
                <a:solidFill>
                  <a:schemeClr val="bg1"/>
                </a:solidFill>
              </a:rPr>
              <a:t>Opportunities for skill growth</a:t>
            </a:r>
          </a:p>
        </p:txBody>
      </p:sp>
      <p:sp>
        <p:nvSpPr>
          <p:cNvPr id="46" name="TextBox 45">
            <a:extLst>
              <a:ext uri="{FF2B5EF4-FFF2-40B4-BE49-F238E27FC236}">
                <a16:creationId xmlns:a16="http://schemas.microsoft.com/office/drawing/2014/main" id="{F44B4871-C016-644D-BF7C-9030FC19AE69}"/>
              </a:ext>
            </a:extLst>
          </p:cNvPr>
          <p:cNvSpPr txBox="1"/>
          <p:nvPr/>
        </p:nvSpPr>
        <p:spPr>
          <a:xfrm>
            <a:off x="6422422" y="2841497"/>
            <a:ext cx="1844829" cy="769441"/>
          </a:xfrm>
          <a:prstGeom prst="rect">
            <a:avLst/>
          </a:prstGeom>
          <a:noFill/>
        </p:spPr>
        <p:txBody>
          <a:bodyPr wrap="square" rtlCol="0">
            <a:spAutoFit/>
          </a:bodyPr>
          <a:lstStyle/>
          <a:p>
            <a:pPr algn="ctr"/>
            <a:r>
              <a:rPr lang="en-CA" sz="2200" dirty="0">
                <a:solidFill>
                  <a:schemeClr val="bg1"/>
                </a:solidFill>
              </a:rPr>
              <a:t>Meaningful success</a:t>
            </a:r>
          </a:p>
        </p:txBody>
      </p:sp>
      <p:sp>
        <p:nvSpPr>
          <p:cNvPr id="47" name="TextBox 46">
            <a:extLst>
              <a:ext uri="{FF2B5EF4-FFF2-40B4-BE49-F238E27FC236}">
                <a16:creationId xmlns:a16="http://schemas.microsoft.com/office/drawing/2014/main" id="{2EE99757-07C9-5349-9DE6-8D88201C5219}"/>
              </a:ext>
            </a:extLst>
          </p:cNvPr>
          <p:cNvSpPr txBox="1"/>
          <p:nvPr/>
        </p:nvSpPr>
        <p:spPr>
          <a:xfrm>
            <a:off x="7976883" y="4524367"/>
            <a:ext cx="1838500" cy="769441"/>
          </a:xfrm>
          <a:prstGeom prst="rect">
            <a:avLst/>
          </a:prstGeom>
          <a:noFill/>
        </p:spPr>
        <p:txBody>
          <a:bodyPr wrap="square" rtlCol="0">
            <a:spAutoFit/>
          </a:bodyPr>
          <a:lstStyle/>
          <a:p>
            <a:r>
              <a:rPr lang="en-CA" sz="2200" dirty="0"/>
              <a:t>Optimize opportunity</a:t>
            </a:r>
          </a:p>
        </p:txBody>
      </p:sp>
      <p:sp>
        <p:nvSpPr>
          <p:cNvPr id="48" name="TextBox 47">
            <a:extLst>
              <a:ext uri="{FF2B5EF4-FFF2-40B4-BE49-F238E27FC236}">
                <a16:creationId xmlns:a16="http://schemas.microsoft.com/office/drawing/2014/main" id="{DBE29DCB-260A-EC41-9CD4-84714E62FDD3}"/>
              </a:ext>
            </a:extLst>
          </p:cNvPr>
          <p:cNvSpPr txBox="1"/>
          <p:nvPr/>
        </p:nvSpPr>
        <p:spPr>
          <a:xfrm>
            <a:off x="5109608" y="5162876"/>
            <a:ext cx="2235228" cy="830997"/>
          </a:xfrm>
          <a:prstGeom prst="rect">
            <a:avLst/>
          </a:prstGeom>
          <a:noFill/>
        </p:spPr>
        <p:txBody>
          <a:bodyPr wrap="square" rtlCol="0">
            <a:spAutoFit/>
          </a:bodyPr>
          <a:lstStyle/>
          <a:p>
            <a:pPr algn="ctr"/>
            <a:r>
              <a:rPr lang="en-CA" sz="2400" b="1" dirty="0">
                <a:solidFill>
                  <a:schemeClr val="bg1"/>
                </a:solidFill>
              </a:rPr>
              <a:t>Implement Interventions</a:t>
            </a:r>
          </a:p>
        </p:txBody>
      </p:sp>
      <p:sp>
        <p:nvSpPr>
          <p:cNvPr id="54" name="TextBox 53">
            <a:extLst>
              <a:ext uri="{FF2B5EF4-FFF2-40B4-BE49-F238E27FC236}">
                <a16:creationId xmlns:a16="http://schemas.microsoft.com/office/drawing/2014/main" id="{1BEF7EB0-B12E-294B-8ABA-1BB1E4E0240B}"/>
              </a:ext>
            </a:extLst>
          </p:cNvPr>
          <p:cNvSpPr txBox="1"/>
          <p:nvPr/>
        </p:nvSpPr>
        <p:spPr>
          <a:xfrm>
            <a:off x="1558248" y="1399284"/>
            <a:ext cx="9532886" cy="923330"/>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a:lnSpc>
                <a:spcPct val="100000"/>
              </a:lnSpc>
            </a:pPr>
            <a:r>
              <a:rPr lang="en-CA" sz="1800" dirty="0">
                <a:solidFill>
                  <a:srgbClr val="4B9847"/>
                </a:solidFill>
                <a:latin typeface="Minion Pro" panose="02040503050201020203" pitchFamily="18" charset="0"/>
              </a:rPr>
              <a:t>Researchers have shown that interventions can improve cognitive (self-regulation, memory, attention), academic (math, language, literacy), behavioural, and social skills in individuals with FASD. Caregiver programs and supports also show promise.</a:t>
            </a:r>
            <a:endParaRPr lang="en-US" sz="1800" dirty="0">
              <a:solidFill>
                <a:srgbClr val="4B9847"/>
              </a:solidFill>
              <a:latin typeface="Minion Pro" panose="02040503050201020203" pitchFamily="18" charset="0"/>
              <a:ea typeface="+mn-lt"/>
              <a:cs typeface="Calibri" panose="020F0502020204030204" pitchFamily="34" charset="0"/>
            </a:endParaRPr>
          </a:p>
        </p:txBody>
      </p:sp>
    </p:spTree>
    <p:extLst>
      <p:ext uri="{BB962C8B-B14F-4D97-AF65-F5344CB8AC3E}">
        <p14:creationId xmlns:p14="http://schemas.microsoft.com/office/powerpoint/2010/main" val="48530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Placeholder 3">
            <a:extLst>
              <a:ext uri="{FF2B5EF4-FFF2-40B4-BE49-F238E27FC236}">
                <a16:creationId xmlns:a16="http://schemas.microsoft.com/office/drawing/2014/main" id="{EF39E5A4-D4EF-5142-961A-4D5BF5CC5048}"/>
              </a:ext>
            </a:extLst>
          </p:cNvPr>
          <p:cNvPicPr>
            <a:picLocks noChangeAspect="1"/>
          </p:cNvPicPr>
          <p:nvPr/>
        </p:nvPicPr>
        <p:blipFill>
          <a:blip r:embed="rId3"/>
          <a:srcRect/>
          <a:stretch/>
        </p:blipFill>
        <p:spPr>
          <a:xfrm>
            <a:off x="5480050" y="5253648"/>
            <a:ext cx="1214438" cy="1214438"/>
          </a:xfrm>
          <a:custGeom>
            <a:avLst/>
            <a:gdLst>
              <a:gd name="connsiteX0" fmla="*/ 793162 w 1586324"/>
              <a:gd name="connsiteY0" fmla="*/ 0 h 1586324"/>
              <a:gd name="connsiteX1" fmla="*/ 1586324 w 1586324"/>
              <a:gd name="connsiteY1" fmla="*/ 793162 h 1586324"/>
              <a:gd name="connsiteX2" fmla="*/ 793162 w 1586324"/>
              <a:gd name="connsiteY2" fmla="*/ 1586324 h 1586324"/>
              <a:gd name="connsiteX3" fmla="*/ 0 w 1586324"/>
              <a:gd name="connsiteY3" fmla="*/ 793162 h 1586324"/>
              <a:gd name="connsiteX4" fmla="*/ 793162 w 1586324"/>
              <a:gd name="connsiteY4" fmla="*/ 0 h 1586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6324" h="1586324">
                <a:moveTo>
                  <a:pt x="793162" y="0"/>
                </a:moveTo>
                <a:cubicBezTo>
                  <a:pt x="1231213" y="0"/>
                  <a:pt x="1586324" y="355111"/>
                  <a:pt x="1586324" y="793162"/>
                </a:cubicBezTo>
                <a:cubicBezTo>
                  <a:pt x="1586324" y="1231213"/>
                  <a:pt x="1231213" y="1586324"/>
                  <a:pt x="793162" y="1586324"/>
                </a:cubicBezTo>
                <a:cubicBezTo>
                  <a:pt x="355111" y="1586324"/>
                  <a:pt x="0" y="1231213"/>
                  <a:pt x="0" y="793162"/>
                </a:cubicBezTo>
                <a:cubicBezTo>
                  <a:pt x="0" y="355111"/>
                  <a:pt x="355111" y="0"/>
                  <a:pt x="793162" y="0"/>
                </a:cubicBezTo>
                <a:close/>
              </a:path>
            </a:pathLst>
          </a:custGeom>
          <a:pattFill prst="pct25">
            <a:fgClr>
              <a:srgbClr val="FF0000"/>
            </a:fgClr>
            <a:bgClr>
              <a:schemeClr val="bg1"/>
            </a:bgClr>
          </a:pattFill>
        </p:spPr>
      </p:pic>
      <p:pic>
        <p:nvPicPr>
          <p:cNvPr id="48" name="Picture Placeholder 3">
            <a:extLst>
              <a:ext uri="{FF2B5EF4-FFF2-40B4-BE49-F238E27FC236}">
                <a16:creationId xmlns:a16="http://schemas.microsoft.com/office/drawing/2014/main" id="{BF9FC6D0-E58C-024A-9D89-072D244DEE7A}"/>
              </a:ext>
            </a:extLst>
          </p:cNvPr>
          <p:cNvPicPr>
            <a:picLocks noChangeAspect="1"/>
          </p:cNvPicPr>
          <p:nvPr/>
        </p:nvPicPr>
        <p:blipFill>
          <a:blip r:embed="rId4"/>
          <a:srcRect/>
          <a:stretch/>
        </p:blipFill>
        <p:spPr>
          <a:xfrm>
            <a:off x="5480050" y="3624140"/>
            <a:ext cx="1214438" cy="1214438"/>
          </a:xfrm>
          <a:custGeom>
            <a:avLst/>
            <a:gdLst>
              <a:gd name="connsiteX0" fmla="*/ 793162 w 1586324"/>
              <a:gd name="connsiteY0" fmla="*/ 0 h 1586324"/>
              <a:gd name="connsiteX1" fmla="*/ 1586324 w 1586324"/>
              <a:gd name="connsiteY1" fmla="*/ 793162 h 1586324"/>
              <a:gd name="connsiteX2" fmla="*/ 793162 w 1586324"/>
              <a:gd name="connsiteY2" fmla="*/ 1586324 h 1586324"/>
              <a:gd name="connsiteX3" fmla="*/ 0 w 1586324"/>
              <a:gd name="connsiteY3" fmla="*/ 793162 h 1586324"/>
              <a:gd name="connsiteX4" fmla="*/ 793162 w 1586324"/>
              <a:gd name="connsiteY4" fmla="*/ 0 h 1586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6324" h="1586324">
                <a:moveTo>
                  <a:pt x="793162" y="0"/>
                </a:moveTo>
                <a:cubicBezTo>
                  <a:pt x="1231213" y="0"/>
                  <a:pt x="1586324" y="355111"/>
                  <a:pt x="1586324" y="793162"/>
                </a:cubicBezTo>
                <a:cubicBezTo>
                  <a:pt x="1586324" y="1231213"/>
                  <a:pt x="1231213" y="1586324"/>
                  <a:pt x="793162" y="1586324"/>
                </a:cubicBezTo>
                <a:cubicBezTo>
                  <a:pt x="355111" y="1586324"/>
                  <a:pt x="0" y="1231213"/>
                  <a:pt x="0" y="793162"/>
                </a:cubicBezTo>
                <a:cubicBezTo>
                  <a:pt x="0" y="355111"/>
                  <a:pt x="355111" y="0"/>
                  <a:pt x="793162" y="0"/>
                </a:cubicBezTo>
                <a:close/>
              </a:path>
            </a:pathLst>
          </a:custGeom>
          <a:pattFill prst="pct25">
            <a:fgClr>
              <a:srgbClr val="FF0000"/>
            </a:fgClr>
            <a:bgClr>
              <a:schemeClr val="bg1"/>
            </a:bgClr>
          </a:pattFill>
        </p:spPr>
      </p:pic>
      <p:pic>
        <p:nvPicPr>
          <p:cNvPr id="47" name="Picture Placeholder 3">
            <a:extLst>
              <a:ext uri="{FF2B5EF4-FFF2-40B4-BE49-F238E27FC236}">
                <a16:creationId xmlns:a16="http://schemas.microsoft.com/office/drawing/2014/main" id="{1D1EFE94-0FFB-5149-9819-D5B2714428E6}"/>
              </a:ext>
            </a:extLst>
          </p:cNvPr>
          <p:cNvPicPr>
            <a:picLocks noChangeAspect="1"/>
          </p:cNvPicPr>
          <p:nvPr/>
        </p:nvPicPr>
        <p:blipFill>
          <a:blip r:embed="rId5"/>
          <a:srcRect/>
          <a:stretch/>
        </p:blipFill>
        <p:spPr>
          <a:xfrm>
            <a:off x="5480050" y="2018079"/>
            <a:ext cx="1214438" cy="1214438"/>
          </a:xfrm>
          <a:custGeom>
            <a:avLst/>
            <a:gdLst>
              <a:gd name="connsiteX0" fmla="*/ 793162 w 1586324"/>
              <a:gd name="connsiteY0" fmla="*/ 0 h 1586324"/>
              <a:gd name="connsiteX1" fmla="*/ 1586324 w 1586324"/>
              <a:gd name="connsiteY1" fmla="*/ 793162 h 1586324"/>
              <a:gd name="connsiteX2" fmla="*/ 793162 w 1586324"/>
              <a:gd name="connsiteY2" fmla="*/ 1586324 h 1586324"/>
              <a:gd name="connsiteX3" fmla="*/ 0 w 1586324"/>
              <a:gd name="connsiteY3" fmla="*/ 793162 h 1586324"/>
              <a:gd name="connsiteX4" fmla="*/ 793162 w 1586324"/>
              <a:gd name="connsiteY4" fmla="*/ 0 h 1586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6324" h="1586324">
                <a:moveTo>
                  <a:pt x="793162" y="0"/>
                </a:moveTo>
                <a:cubicBezTo>
                  <a:pt x="1231213" y="0"/>
                  <a:pt x="1586324" y="355111"/>
                  <a:pt x="1586324" y="793162"/>
                </a:cubicBezTo>
                <a:cubicBezTo>
                  <a:pt x="1586324" y="1231213"/>
                  <a:pt x="1231213" y="1586324"/>
                  <a:pt x="793162" y="1586324"/>
                </a:cubicBezTo>
                <a:cubicBezTo>
                  <a:pt x="355111" y="1586324"/>
                  <a:pt x="0" y="1231213"/>
                  <a:pt x="0" y="793162"/>
                </a:cubicBezTo>
                <a:cubicBezTo>
                  <a:pt x="0" y="355111"/>
                  <a:pt x="355111" y="0"/>
                  <a:pt x="793162" y="0"/>
                </a:cubicBezTo>
                <a:close/>
              </a:path>
            </a:pathLst>
          </a:custGeom>
          <a:pattFill prst="pct25">
            <a:fgClr>
              <a:srgbClr val="FF0000"/>
            </a:fgClr>
            <a:bgClr>
              <a:schemeClr val="bg1"/>
            </a:bgClr>
          </a:pattFill>
        </p:spPr>
      </p:pic>
      <p:pic>
        <p:nvPicPr>
          <p:cNvPr id="4" name="Picture Placeholder 3" descr="A close up of wood&#10;&#10;Description automatically generated with low confidence">
            <a:extLst>
              <a:ext uri="{FF2B5EF4-FFF2-40B4-BE49-F238E27FC236}">
                <a16:creationId xmlns:a16="http://schemas.microsoft.com/office/drawing/2014/main" id="{52A45ED8-D9C7-F643-A821-E20DBEF956B3}"/>
              </a:ext>
            </a:extLst>
          </p:cNvPr>
          <p:cNvPicPr>
            <a:picLocks noGrp="1" noChangeAspect="1"/>
          </p:cNvPicPr>
          <p:nvPr>
            <p:ph type="pic" sz="quarter" idx="14"/>
          </p:nvPr>
        </p:nvPicPr>
        <p:blipFill>
          <a:blip r:embed="rId3"/>
          <a:srcRect/>
          <a:stretch>
            <a:fillRect/>
          </a:stretch>
        </p:blipFill>
        <p:spPr>
          <a:xfrm>
            <a:off x="5480050" y="365125"/>
            <a:ext cx="1214438" cy="1214438"/>
          </a:xfrm>
        </p:spPr>
      </p:pic>
      <p:sp>
        <p:nvSpPr>
          <p:cNvPr id="19" name="Oval 18">
            <a:extLst>
              <a:ext uri="{FF2B5EF4-FFF2-40B4-BE49-F238E27FC236}">
                <a16:creationId xmlns:a16="http://schemas.microsoft.com/office/drawing/2014/main" id="{A1981B5A-00FF-194C-8ABD-10CFF9060DF7}"/>
              </a:ext>
            </a:extLst>
          </p:cNvPr>
          <p:cNvSpPr/>
          <p:nvPr/>
        </p:nvSpPr>
        <p:spPr>
          <a:xfrm>
            <a:off x="6418474" y="881530"/>
            <a:ext cx="553555" cy="553555"/>
          </a:xfrm>
          <a:prstGeom prst="ellipse">
            <a:avLst/>
          </a:prstGeom>
          <a:solidFill>
            <a:srgbClr val="FE721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Poppins Medium" pitchFamily="2" charset="77"/>
                <a:cs typeface="Poppins Medium" pitchFamily="2" charset="77"/>
              </a:rPr>
              <a:t>01</a:t>
            </a:r>
          </a:p>
        </p:txBody>
      </p:sp>
      <p:sp>
        <p:nvSpPr>
          <p:cNvPr id="27" name="Triangle 26">
            <a:extLst>
              <a:ext uri="{FF2B5EF4-FFF2-40B4-BE49-F238E27FC236}">
                <a16:creationId xmlns:a16="http://schemas.microsoft.com/office/drawing/2014/main" id="{EEE38001-1150-AB45-AA77-D43B00AEDB20}"/>
              </a:ext>
            </a:extLst>
          </p:cNvPr>
          <p:cNvSpPr/>
          <p:nvPr/>
        </p:nvSpPr>
        <p:spPr>
          <a:xfrm rot="4500000">
            <a:off x="2570266" y="4256225"/>
            <a:ext cx="208353" cy="179615"/>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27">
            <a:extLst>
              <a:ext uri="{FF2B5EF4-FFF2-40B4-BE49-F238E27FC236}">
                <a16:creationId xmlns:a16="http://schemas.microsoft.com/office/drawing/2014/main" id="{583F4158-825A-D647-9D32-6D6DA99744BF}"/>
              </a:ext>
            </a:extLst>
          </p:cNvPr>
          <p:cNvSpPr/>
          <p:nvPr/>
        </p:nvSpPr>
        <p:spPr>
          <a:xfrm rot="2700000">
            <a:off x="3389004" y="508262"/>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iangle 28">
            <a:extLst>
              <a:ext uri="{FF2B5EF4-FFF2-40B4-BE49-F238E27FC236}">
                <a16:creationId xmlns:a16="http://schemas.microsoft.com/office/drawing/2014/main" id="{D3BE47D9-7CA6-B14D-BDEF-75505DE8A218}"/>
              </a:ext>
            </a:extLst>
          </p:cNvPr>
          <p:cNvSpPr/>
          <p:nvPr/>
        </p:nvSpPr>
        <p:spPr>
          <a:xfrm rot="1813063">
            <a:off x="872654" y="5801528"/>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38794C9-24A2-F846-807C-5490D3689191}"/>
              </a:ext>
            </a:extLst>
          </p:cNvPr>
          <p:cNvSpPr txBox="1"/>
          <p:nvPr/>
        </p:nvSpPr>
        <p:spPr>
          <a:xfrm>
            <a:off x="940282" y="1758676"/>
            <a:ext cx="4286847" cy="1754326"/>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Principles of Practice</a:t>
            </a:r>
          </a:p>
        </p:txBody>
      </p:sp>
      <p:sp>
        <p:nvSpPr>
          <p:cNvPr id="24" name="TextBox 23">
            <a:extLst>
              <a:ext uri="{FF2B5EF4-FFF2-40B4-BE49-F238E27FC236}">
                <a16:creationId xmlns:a16="http://schemas.microsoft.com/office/drawing/2014/main" id="{B2B2D2B1-4BAA-AA4F-B5A5-8F1E7F595220}"/>
              </a:ext>
            </a:extLst>
          </p:cNvPr>
          <p:cNvSpPr txBox="1"/>
          <p:nvPr/>
        </p:nvSpPr>
        <p:spPr>
          <a:xfrm>
            <a:off x="7402429" y="556555"/>
            <a:ext cx="4162367" cy="1015663"/>
          </a:xfrm>
          <a:prstGeom prst="rect">
            <a:avLst/>
          </a:prstGeom>
          <a:noFill/>
        </p:spPr>
        <p:txBody>
          <a:bodyPr wrap="square" rtlCol="0">
            <a:spAutoFit/>
          </a:bodyPr>
          <a:lstStyle/>
          <a:p>
            <a:r>
              <a:rPr lang="en-US" sz="3600" b="1" dirty="0">
                <a:solidFill>
                  <a:srgbClr val="FE721F"/>
                </a:solidFill>
                <a:latin typeface="Minion Pro" panose="02040503050201020203" pitchFamily="18" charset="0"/>
                <a:cs typeface="Calibri" panose="020F0502020204030204" pitchFamily="34" charset="0"/>
              </a:rPr>
              <a:t>Consistency</a:t>
            </a:r>
          </a:p>
          <a:p>
            <a:r>
              <a:rPr lang="en-US" sz="2400" dirty="0">
                <a:solidFill>
                  <a:schemeClr val="tx1">
                    <a:lumMod val="65000"/>
                    <a:lumOff val="35000"/>
                  </a:schemeClr>
                </a:solidFill>
                <a:latin typeface="Calibri" panose="020F0502020204030204" pitchFamily="34" charset="0"/>
                <a:cs typeface="Calibri" panose="020F0502020204030204" pitchFamily="34" charset="0"/>
              </a:rPr>
              <a:t>within a school</a:t>
            </a:r>
          </a:p>
        </p:txBody>
      </p:sp>
      <p:sp>
        <p:nvSpPr>
          <p:cNvPr id="26" name="Oval 25">
            <a:extLst>
              <a:ext uri="{FF2B5EF4-FFF2-40B4-BE49-F238E27FC236}">
                <a16:creationId xmlns:a16="http://schemas.microsoft.com/office/drawing/2014/main" id="{4B3A3409-9EC4-E848-9A83-38943E6EA69A}"/>
              </a:ext>
            </a:extLst>
          </p:cNvPr>
          <p:cNvSpPr/>
          <p:nvPr/>
        </p:nvSpPr>
        <p:spPr>
          <a:xfrm>
            <a:off x="6418474" y="2509916"/>
            <a:ext cx="553555" cy="553555"/>
          </a:xfrm>
          <a:prstGeom prst="ellipse">
            <a:avLst/>
          </a:prstGeom>
          <a:solidFill>
            <a:srgbClr val="364DA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Poppins Medium" pitchFamily="2" charset="77"/>
                <a:cs typeface="Poppins Medium" pitchFamily="2" charset="77"/>
              </a:rPr>
              <a:t>02</a:t>
            </a:r>
          </a:p>
        </p:txBody>
      </p:sp>
      <p:sp>
        <p:nvSpPr>
          <p:cNvPr id="30" name="TextBox 29">
            <a:extLst>
              <a:ext uri="{FF2B5EF4-FFF2-40B4-BE49-F238E27FC236}">
                <a16:creationId xmlns:a16="http://schemas.microsoft.com/office/drawing/2014/main" id="{CEFA07E3-FBD1-4E45-903E-B7F76E8D6952}"/>
              </a:ext>
            </a:extLst>
          </p:cNvPr>
          <p:cNvSpPr txBox="1"/>
          <p:nvPr/>
        </p:nvSpPr>
        <p:spPr>
          <a:xfrm>
            <a:off x="7402429" y="2208387"/>
            <a:ext cx="4614011" cy="1015663"/>
          </a:xfrm>
          <a:prstGeom prst="rect">
            <a:avLst/>
          </a:prstGeom>
          <a:noFill/>
        </p:spPr>
        <p:txBody>
          <a:bodyPr wrap="square" rtlCol="0">
            <a:spAutoFit/>
          </a:bodyPr>
          <a:lstStyle/>
          <a:p>
            <a:r>
              <a:rPr lang="en-US" sz="3600" b="1" dirty="0">
                <a:solidFill>
                  <a:srgbClr val="364DA1"/>
                </a:solidFill>
                <a:latin typeface="Minion Pro" panose="02040503050201020203" pitchFamily="18" charset="0"/>
                <a:cs typeface="Calibri" panose="020F0502020204030204" pitchFamily="34" charset="0"/>
              </a:rPr>
              <a:t>Collaboration</a:t>
            </a:r>
          </a:p>
          <a:p>
            <a:r>
              <a:rPr lang="en-US" sz="2400" dirty="0">
                <a:solidFill>
                  <a:schemeClr val="tx1">
                    <a:lumMod val="65000"/>
                    <a:lumOff val="35000"/>
                  </a:schemeClr>
                </a:solidFill>
                <a:latin typeface="Calibri" panose="020F0502020204030204" pitchFamily="34" charset="0"/>
                <a:cs typeface="Calibri" panose="020F0502020204030204" pitchFamily="34" charset="0"/>
              </a:rPr>
              <a:t>Between schools and school staff</a:t>
            </a:r>
          </a:p>
        </p:txBody>
      </p:sp>
      <p:sp>
        <p:nvSpPr>
          <p:cNvPr id="35" name="Oval 34">
            <a:extLst>
              <a:ext uri="{FF2B5EF4-FFF2-40B4-BE49-F238E27FC236}">
                <a16:creationId xmlns:a16="http://schemas.microsoft.com/office/drawing/2014/main" id="{213ABAE0-5853-F340-9F4D-6106579B1E04}"/>
              </a:ext>
            </a:extLst>
          </p:cNvPr>
          <p:cNvSpPr/>
          <p:nvPr/>
        </p:nvSpPr>
        <p:spPr>
          <a:xfrm>
            <a:off x="6418474" y="4151147"/>
            <a:ext cx="553555" cy="553555"/>
          </a:xfrm>
          <a:prstGeom prst="ellipse">
            <a:avLst/>
          </a:prstGeom>
          <a:solidFill>
            <a:srgbClr val="4B984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Poppins Medium" pitchFamily="2" charset="77"/>
                <a:cs typeface="Poppins Medium" pitchFamily="2" charset="77"/>
              </a:rPr>
              <a:t>03</a:t>
            </a:r>
          </a:p>
        </p:txBody>
      </p:sp>
      <p:sp>
        <p:nvSpPr>
          <p:cNvPr id="36" name="TextBox 35">
            <a:extLst>
              <a:ext uri="{FF2B5EF4-FFF2-40B4-BE49-F238E27FC236}">
                <a16:creationId xmlns:a16="http://schemas.microsoft.com/office/drawing/2014/main" id="{5CEC1AA0-572F-5842-B0CE-AE63C7B5E3A9}"/>
              </a:ext>
            </a:extLst>
          </p:cNvPr>
          <p:cNvSpPr txBox="1"/>
          <p:nvPr/>
        </p:nvSpPr>
        <p:spPr>
          <a:xfrm>
            <a:off x="7402429" y="3826172"/>
            <a:ext cx="4162367" cy="1384995"/>
          </a:xfrm>
          <a:prstGeom prst="rect">
            <a:avLst/>
          </a:prstGeom>
          <a:noFill/>
        </p:spPr>
        <p:txBody>
          <a:bodyPr wrap="square" rtlCol="0">
            <a:spAutoFit/>
          </a:bodyPr>
          <a:lstStyle/>
          <a:p>
            <a:r>
              <a:rPr lang="en-US" sz="3600" b="1" dirty="0">
                <a:solidFill>
                  <a:srgbClr val="4B9847"/>
                </a:solidFill>
                <a:latin typeface="Minion Pro" panose="02040503050201020203" pitchFamily="18" charset="0"/>
                <a:cs typeface="Calibri" panose="020F0502020204030204" pitchFamily="34" charset="0"/>
              </a:rPr>
              <a:t>Responsiveness</a:t>
            </a:r>
          </a:p>
          <a:p>
            <a:r>
              <a:rPr lang="en-US" sz="2400" dirty="0">
                <a:solidFill>
                  <a:schemeClr val="tx1">
                    <a:lumMod val="65000"/>
                    <a:lumOff val="35000"/>
                  </a:schemeClr>
                </a:solidFill>
                <a:latin typeface="Calibri" panose="020F0502020204030204" pitchFamily="34" charset="0"/>
                <a:cs typeface="Calibri" panose="020F0502020204030204" pitchFamily="34" charset="0"/>
              </a:rPr>
              <a:t>Between school staff and an individual and their family</a:t>
            </a:r>
          </a:p>
        </p:txBody>
      </p:sp>
      <p:sp>
        <p:nvSpPr>
          <p:cNvPr id="38" name="Oval 37">
            <a:extLst>
              <a:ext uri="{FF2B5EF4-FFF2-40B4-BE49-F238E27FC236}">
                <a16:creationId xmlns:a16="http://schemas.microsoft.com/office/drawing/2014/main" id="{8F721763-7DE5-5549-80EC-2CD3261DB0EF}"/>
              </a:ext>
            </a:extLst>
          </p:cNvPr>
          <p:cNvSpPr/>
          <p:nvPr/>
        </p:nvSpPr>
        <p:spPr>
          <a:xfrm>
            <a:off x="6418474" y="5768932"/>
            <a:ext cx="553555" cy="553555"/>
          </a:xfrm>
          <a:prstGeom prst="ellipse">
            <a:avLst/>
          </a:prstGeom>
          <a:solidFill>
            <a:srgbClr val="FE721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Poppins Medium" pitchFamily="2" charset="77"/>
                <a:cs typeface="Poppins Medium" pitchFamily="2" charset="77"/>
              </a:rPr>
              <a:t>04</a:t>
            </a:r>
          </a:p>
        </p:txBody>
      </p:sp>
      <p:sp>
        <p:nvSpPr>
          <p:cNvPr id="39" name="TextBox 38">
            <a:extLst>
              <a:ext uri="{FF2B5EF4-FFF2-40B4-BE49-F238E27FC236}">
                <a16:creationId xmlns:a16="http://schemas.microsoft.com/office/drawing/2014/main" id="{3703DD0F-7E12-6540-8A56-8C6E98257D74}"/>
              </a:ext>
            </a:extLst>
          </p:cNvPr>
          <p:cNvSpPr txBox="1"/>
          <p:nvPr/>
        </p:nvSpPr>
        <p:spPr>
          <a:xfrm>
            <a:off x="7402429" y="5443957"/>
            <a:ext cx="4162367" cy="1015663"/>
          </a:xfrm>
          <a:prstGeom prst="rect">
            <a:avLst/>
          </a:prstGeom>
          <a:noFill/>
        </p:spPr>
        <p:txBody>
          <a:bodyPr wrap="square" rtlCol="0">
            <a:spAutoFit/>
          </a:bodyPr>
          <a:lstStyle/>
          <a:p>
            <a:r>
              <a:rPr lang="en-US" sz="3600" b="1" dirty="0">
                <a:solidFill>
                  <a:srgbClr val="FE721F"/>
                </a:solidFill>
                <a:latin typeface="Minion Pro" panose="02040503050201020203" pitchFamily="18" charset="0"/>
                <a:cs typeface="Calibri" panose="020F0502020204030204" pitchFamily="34" charset="0"/>
              </a:rPr>
              <a:t>Proactivity</a:t>
            </a:r>
          </a:p>
          <a:p>
            <a:r>
              <a:rPr lang="en-US" sz="2400" dirty="0">
                <a:solidFill>
                  <a:schemeClr val="tx1">
                    <a:lumMod val="65000"/>
                    <a:lumOff val="35000"/>
                  </a:schemeClr>
                </a:solidFill>
                <a:latin typeface="Calibri" panose="020F0502020204030204" pitchFamily="34" charset="0"/>
                <a:cs typeface="Calibri" panose="020F0502020204030204" pitchFamily="34" charset="0"/>
              </a:rPr>
              <a:t>By school staff</a:t>
            </a:r>
          </a:p>
        </p:txBody>
      </p:sp>
    </p:spTree>
    <p:extLst>
      <p:ext uri="{BB962C8B-B14F-4D97-AF65-F5344CB8AC3E}">
        <p14:creationId xmlns:p14="http://schemas.microsoft.com/office/powerpoint/2010/main" val="1978823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1000"/>
                                        <p:tgtEl>
                                          <p:spTgt spid="4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1000"/>
                                        <p:tgtEl>
                                          <p:spTgt spid="4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8F4C3F9F-FA1E-FD44-808F-B0DE21718497}"/>
              </a:ext>
            </a:extLst>
          </p:cNvPr>
          <p:cNvSpPr/>
          <p:nvPr/>
        </p:nvSpPr>
        <p:spPr>
          <a:xfrm>
            <a:off x="1" y="2336800"/>
            <a:ext cx="4648199" cy="45042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10" descr="A picture containing text&#10;&#10;Description automatically generated">
            <a:extLst>
              <a:ext uri="{FF2B5EF4-FFF2-40B4-BE49-F238E27FC236}">
                <a16:creationId xmlns:a16="http://schemas.microsoft.com/office/drawing/2014/main" id="{EE208893-899E-B64B-980D-B42D4AF022A5}"/>
              </a:ext>
            </a:extLst>
          </p:cNvPr>
          <p:cNvPicPr>
            <a:picLocks noGrp="1" noChangeAspect="1"/>
          </p:cNvPicPr>
          <p:nvPr>
            <p:ph type="pic" sz="quarter" idx="10"/>
          </p:nvPr>
        </p:nvPicPr>
        <p:blipFill>
          <a:blip r:embed="rId3"/>
          <a:srcRect t="33" b="33"/>
          <a:stretch>
            <a:fillRect/>
          </a:stretch>
        </p:blipFill>
        <p:spPr>
          <a:xfrm>
            <a:off x="1279251" y="660882"/>
            <a:ext cx="2371725" cy="2370137"/>
          </a:xfrm>
          <a:noFill/>
        </p:spPr>
      </p:pic>
      <p:pic>
        <p:nvPicPr>
          <p:cNvPr id="26" name="Picture Placeholder 25" descr="Shape, arrow&#10;&#10;Description automatically generated">
            <a:extLst>
              <a:ext uri="{FF2B5EF4-FFF2-40B4-BE49-F238E27FC236}">
                <a16:creationId xmlns:a16="http://schemas.microsoft.com/office/drawing/2014/main" id="{4C5E6D98-614E-574F-BE7A-04110A6DAE7B}"/>
              </a:ext>
            </a:extLst>
          </p:cNvPr>
          <p:cNvPicPr>
            <a:picLocks noGrp="1" noChangeAspect="1"/>
          </p:cNvPicPr>
          <p:nvPr>
            <p:ph type="pic" sz="quarter" idx="11"/>
          </p:nvPr>
        </p:nvPicPr>
        <p:blipFill>
          <a:blip r:embed="rId4"/>
          <a:srcRect/>
          <a:stretch>
            <a:fillRect/>
          </a:stretch>
        </p:blipFill>
        <p:spPr>
          <a:xfrm>
            <a:off x="1154276" y="3859742"/>
            <a:ext cx="2371725" cy="2371725"/>
          </a:xfrm>
          <a:noFill/>
        </p:spPr>
      </p:pic>
      <p:sp>
        <p:nvSpPr>
          <p:cNvPr id="14" name="Rectangle 13">
            <a:extLst>
              <a:ext uri="{FF2B5EF4-FFF2-40B4-BE49-F238E27FC236}">
                <a16:creationId xmlns:a16="http://schemas.microsoft.com/office/drawing/2014/main" id="{7B2E8F06-204F-2E46-95CA-ED9E373643B9}"/>
              </a:ext>
            </a:extLst>
          </p:cNvPr>
          <p:cNvSpPr/>
          <p:nvPr/>
        </p:nvSpPr>
        <p:spPr>
          <a:xfrm>
            <a:off x="1016000" y="685801"/>
            <a:ext cx="45719" cy="50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9E1FC8A-5C16-6F44-890D-F23D16679136}"/>
              </a:ext>
            </a:extLst>
          </p:cNvPr>
          <p:cNvSpPr/>
          <p:nvPr/>
        </p:nvSpPr>
        <p:spPr>
          <a:xfrm>
            <a:off x="4625340" y="6129297"/>
            <a:ext cx="45719" cy="385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0536658-5D60-DD4B-BA48-54D8A6907F66}"/>
              </a:ext>
            </a:extLst>
          </p:cNvPr>
          <p:cNvSpPr/>
          <p:nvPr/>
        </p:nvSpPr>
        <p:spPr>
          <a:xfrm>
            <a:off x="5717540" y="474385"/>
            <a:ext cx="45719" cy="440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93B497A-F714-4D46-AC68-0993E3719798}"/>
              </a:ext>
            </a:extLst>
          </p:cNvPr>
          <p:cNvSpPr/>
          <p:nvPr/>
        </p:nvSpPr>
        <p:spPr>
          <a:xfrm>
            <a:off x="414866" y="6231467"/>
            <a:ext cx="45719" cy="62653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B80793D-5F2B-8242-BD01-82AC9FD25663}"/>
              </a:ext>
            </a:extLst>
          </p:cNvPr>
          <p:cNvSpPr txBox="1"/>
          <p:nvPr/>
        </p:nvSpPr>
        <p:spPr>
          <a:xfrm>
            <a:off x="6188712" y="2182912"/>
            <a:ext cx="5784359" cy="1754326"/>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Understanding</a:t>
            </a:r>
          </a:p>
          <a:p>
            <a:r>
              <a:rPr lang="en-US" sz="5400" dirty="0" err="1">
                <a:solidFill>
                  <a:srgbClr val="364DA1"/>
                </a:solidFill>
                <a:latin typeface="Minion Pro" panose="02040503050201020203" pitchFamily="18" charset="0"/>
              </a:rPr>
              <a:t>Behaviour</a:t>
            </a:r>
            <a:endParaRPr lang="en-US" sz="5400" dirty="0">
              <a:solidFill>
                <a:srgbClr val="364DA1"/>
              </a:solidFill>
              <a:latin typeface="Minion Pro" panose="02040503050201020203" pitchFamily="18" charset="0"/>
            </a:endParaRPr>
          </a:p>
        </p:txBody>
      </p:sp>
      <p:sp>
        <p:nvSpPr>
          <p:cNvPr id="2" name="Rectangle 1">
            <a:extLst>
              <a:ext uri="{FF2B5EF4-FFF2-40B4-BE49-F238E27FC236}">
                <a16:creationId xmlns:a16="http://schemas.microsoft.com/office/drawing/2014/main" id="{53E2996B-4027-504E-AA3D-2695ACFE4C2D}"/>
              </a:ext>
            </a:extLst>
          </p:cNvPr>
          <p:cNvSpPr/>
          <p:nvPr/>
        </p:nvSpPr>
        <p:spPr>
          <a:xfrm>
            <a:off x="6188712" y="4129344"/>
            <a:ext cx="5173979" cy="1724318"/>
          </a:xfrm>
          <a:prstGeom prst="rect">
            <a:avLst/>
          </a:prstGeom>
        </p:spPr>
        <p:txBody>
          <a:bodyPr wrap="square">
            <a:spAutoFit/>
          </a:bodyPr>
          <a:lstStyle/>
          <a:p>
            <a:pPr>
              <a:lnSpc>
                <a:spcPct val="107000"/>
              </a:lnSpc>
              <a:spcAft>
                <a:spcPts val="800"/>
              </a:spcAft>
            </a:pPr>
            <a:r>
              <a:rPr lang="en-CA" sz="2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As educators, we know, particularly for our students with complex needs, behavior can become their primary means of communication. It is important to remember all behaviour serves a purpose.</a:t>
            </a:r>
          </a:p>
        </p:txBody>
      </p:sp>
      <p:sp>
        <p:nvSpPr>
          <p:cNvPr id="20" name="Rectangle 19">
            <a:extLst>
              <a:ext uri="{FF2B5EF4-FFF2-40B4-BE49-F238E27FC236}">
                <a16:creationId xmlns:a16="http://schemas.microsoft.com/office/drawing/2014/main" id="{60D0AC72-A834-8640-80EA-3BAA56DB5408}"/>
              </a:ext>
            </a:extLst>
          </p:cNvPr>
          <p:cNvSpPr/>
          <p:nvPr/>
        </p:nvSpPr>
        <p:spPr>
          <a:xfrm>
            <a:off x="3393440" y="3228193"/>
            <a:ext cx="2124711" cy="528452"/>
          </a:xfrm>
          <a:prstGeom prst="rect">
            <a:avLst/>
          </a:prstGeom>
          <a:solidFill>
            <a:srgbClr val="FE7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Minion Pro" panose="02040503050201020203" pitchFamily="18" charset="0"/>
                <a:cs typeface="Poppins Medium" pitchFamily="2" charset="77"/>
              </a:rPr>
              <a:t>NOT</a:t>
            </a:r>
          </a:p>
        </p:txBody>
      </p:sp>
      <p:sp>
        <p:nvSpPr>
          <p:cNvPr id="21" name="TextBox 20">
            <a:extLst>
              <a:ext uri="{FF2B5EF4-FFF2-40B4-BE49-F238E27FC236}">
                <a16:creationId xmlns:a16="http://schemas.microsoft.com/office/drawing/2014/main" id="{F11A3E2D-2CAF-D744-9C0E-AD7931559731}"/>
              </a:ext>
            </a:extLst>
          </p:cNvPr>
          <p:cNvSpPr txBox="1"/>
          <p:nvPr/>
        </p:nvSpPr>
        <p:spPr>
          <a:xfrm>
            <a:off x="3481054" y="1268818"/>
            <a:ext cx="2037097" cy="923330"/>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Brain</a:t>
            </a:r>
          </a:p>
        </p:txBody>
      </p:sp>
      <p:sp>
        <p:nvSpPr>
          <p:cNvPr id="22" name="TextBox 21">
            <a:extLst>
              <a:ext uri="{FF2B5EF4-FFF2-40B4-BE49-F238E27FC236}">
                <a16:creationId xmlns:a16="http://schemas.microsoft.com/office/drawing/2014/main" id="{C795446A-56D1-FE4D-ACA6-D2D457A47D7D}"/>
              </a:ext>
            </a:extLst>
          </p:cNvPr>
          <p:cNvSpPr txBox="1"/>
          <p:nvPr/>
        </p:nvSpPr>
        <p:spPr>
          <a:xfrm>
            <a:off x="3481054" y="4675530"/>
            <a:ext cx="2037097" cy="923330"/>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Blame</a:t>
            </a:r>
          </a:p>
        </p:txBody>
      </p:sp>
      <p:sp>
        <p:nvSpPr>
          <p:cNvPr id="23" name="Freeform 22">
            <a:extLst>
              <a:ext uri="{FF2B5EF4-FFF2-40B4-BE49-F238E27FC236}">
                <a16:creationId xmlns:a16="http://schemas.microsoft.com/office/drawing/2014/main" id="{EE647C6C-49C4-2D43-972C-41C3E7A1E442}"/>
              </a:ext>
            </a:extLst>
          </p:cNvPr>
          <p:cNvSpPr>
            <a:spLocks/>
          </p:cNvSpPr>
          <p:nvPr/>
        </p:nvSpPr>
        <p:spPr bwMode="auto">
          <a:xfrm>
            <a:off x="4395952" y="5465790"/>
            <a:ext cx="296345" cy="296345"/>
          </a:xfrm>
          <a:custGeom>
            <a:avLst/>
            <a:gdLst>
              <a:gd name="T0" fmla="*/ 383 w 560"/>
              <a:gd name="T1" fmla="*/ 280 h 560"/>
              <a:gd name="T2" fmla="*/ 538 w 560"/>
              <a:gd name="T3" fmla="*/ 126 h 560"/>
              <a:gd name="T4" fmla="*/ 538 w 560"/>
              <a:gd name="T5" fmla="*/ 43 h 560"/>
              <a:gd name="T6" fmla="*/ 517 w 560"/>
              <a:gd name="T7" fmla="*/ 22 h 560"/>
              <a:gd name="T8" fmla="*/ 435 w 560"/>
              <a:gd name="T9" fmla="*/ 22 h 560"/>
              <a:gd name="T10" fmla="*/ 280 w 560"/>
              <a:gd name="T11" fmla="*/ 177 h 560"/>
              <a:gd name="T12" fmla="*/ 126 w 560"/>
              <a:gd name="T13" fmla="*/ 22 h 560"/>
              <a:gd name="T14" fmla="*/ 43 w 560"/>
              <a:gd name="T15" fmla="*/ 22 h 560"/>
              <a:gd name="T16" fmla="*/ 23 w 560"/>
              <a:gd name="T17" fmla="*/ 43 h 560"/>
              <a:gd name="T18" fmla="*/ 23 w 560"/>
              <a:gd name="T19" fmla="*/ 126 h 560"/>
              <a:gd name="T20" fmla="*/ 177 w 560"/>
              <a:gd name="T21" fmla="*/ 280 h 560"/>
              <a:gd name="T22" fmla="*/ 23 w 560"/>
              <a:gd name="T23" fmla="*/ 435 h 560"/>
              <a:gd name="T24" fmla="*/ 23 w 560"/>
              <a:gd name="T25" fmla="*/ 517 h 560"/>
              <a:gd name="T26" fmla="*/ 43 w 560"/>
              <a:gd name="T27" fmla="*/ 538 h 560"/>
              <a:gd name="T28" fmla="*/ 126 w 560"/>
              <a:gd name="T29" fmla="*/ 538 h 560"/>
              <a:gd name="T30" fmla="*/ 280 w 560"/>
              <a:gd name="T31" fmla="*/ 383 h 560"/>
              <a:gd name="T32" fmla="*/ 435 w 560"/>
              <a:gd name="T33" fmla="*/ 538 h 560"/>
              <a:gd name="T34" fmla="*/ 517 w 560"/>
              <a:gd name="T35" fmla="*/ 538 h 560"/>
              <a:gd name="T36" fmla="*/ 538 w 560"/>
              <a:gd name="T37" fmla="*/ 517 h 560"/>
              <a:gd name="T38" fmla="*/ 538 w 560"/>
              <a:gd name="T39" fmla="*/ 435 h 560"/>
              <a:gd name="T40" fmla="*/ 383 w 560"/>
              <a:gd name="T41" fmla="*/ 28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0" h="560">
                <a:moveTo>
                  <a:pt x="383" y="280"/>
                </a:moveTo>
                <a:lnTo>
                  <a:pt x="538" y="126"/>
                </a:lnTo>
                <a:cubicBezTo>
                  <a:pt x="560" y="103"/>
                  <a:pt x="560" y="66"/>
                  <a:pt x="538" y="43"/>
                </a:cubicBezTo>
                <a:lnTo>
                  <a:pt x="517" y="22"/>
                </a:lnTo>
                <a:cubicBezTo>
                  <a:pt x="494" y="0"/>
                  <a:pt x="457" y="0"/>
                  <a:pt x="435" y="22"/>
                </a:cubicBezTo>
                <a:lnTo>
                  <a:pt x="280" y="177"/>
                </a:lnTo>
                <a:lnTo>
                  <a:pt x="126" y="22"/>
                </a:lnTo>
                <a:cubicBezTo>
                  <a:pt x="103" y="0"/>
                  <a:pt x="66" y="0"/>
                  <a:pt x="43" y="22"/>
                </a:cubicBezTo>
                <a:lnTo>
                  <a:pt x="23" y="43"/>
                </a:lnTo>
                <a:cubicBezTo>
                  <a:pt x="0" y="66"/>
                  <a:pt x="0" y="103"/>
                  <a:pt x="23" y="126"/>
                </a:cubicBezTo>
                <a:lnTo>
                  <a:pt x="177" y="280"/>
                </a:lnTo>
                <a:lnTo>
                  <a:pt x="23" y="435"/>
                </a:lnTo>
                <a:cubicBezTo>
                  <a:pt x="0" y="457"/>
                  <a:pt x="0" y="494"/>
                  <a:pt x="23" y="517"/>
                </a:cubicBezTo>
                <a:lnTo>
                  <a:pt x="43" y="538"/>
                </a:lnTo>
                <a:cubicBezTo>
                  <a:pt x="66" y="560"/>
                  <a:pt x="103" y="560"/>
                  <a:pt x="126" y="538"/>
                </a:cubicBezTo>
                <a:lnTo>
                  <a:pt x="280" y="383"/>
                </a:lnTo>
                <a:lnTo>
                  <a:pt x="435" y="538"/>
                </a:lnTo>
                <a:cubicBezTo>
                  <a:pt x="457" y="560"/>
                  <a:pt x="494" y="560"/>
                  <a:pt x="517" y="538"/>
                </a:cubicBezTo>
                <a:lnTo>
                  <a:pt x="538" y="517"/>
                </a:lnTo>
                <a:cubicBezTo>
                  <a:pt x="560" y="494"/>
                  <a:pt x="560" y="457"/>
                  <a:pt x="538" y="435"/>
                </a:cubicBezTo>
                <a:lnTo>
                  <a:pt x="383" y="280"/>
                </a:lnTo>
                <a:close/>
              </a:path>
            </a:pathLst>
          </a:custGeom>
          <a:solidFill>
            <a:srgbClr val="BADEE8"/>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4" name="Freeform 23">
            <a:extLst>
              <a:ext uri="{FF2B5EF4-FFF2-40B4-BE49-F238E27FC236}">
                <a16:creationId xmlns:a16="http://schemas.microsoft.com/office/drawing/2014/main" id="{0AB65B8A-A6A0-3641-BC97-A3B715827382}"/>
              </a:ext>
            </a:extLst>
          </p:cNvPr>
          <p:cNvSpPr>
            <a:spLocks/>
          </p:cNvSpPr>
          <p:nvPr/>
        </p:nvSpPr>
        <p:spPr bwMode="auto">
          <a:xfrm>
            <a:off x="4321537" y="1985296"/>
            <a:ext cx="349521" cy="290802"/>
          </a:xfrm>
          <a:custGeom>
            <a:avLst/>
            <a:gdLst>
              <a:gd name="T0" fmla="*/ 539 w 658"/>
              <a:gd name="T1" fmla="*/ 0 h 544"/>
              <a:gd name="T2" fmla="*/ 234 w 658"/>
              <a:gd name="T3" fmla="*/ 305 h 544"/>
              <a:gd name="T4" fmla="*/ 119 w 658"/>
              <a:gd name="T5" fmla="*/ 190 h 544"/>
              <a:gd name="T6" fmla="*/ 0 w 658"/>
              <a:gd name="T7" fmla="*/ 309 h 544"/>
              <a:gd name="T8" fmla="*/ 115 w 658"/>
              <a:gd name="T9" fmla="*/ 424 h 544"/>
              <a:gd name="T10" fmla="*/ 234 w 658"/>
              <a:gd name="T11" fmla="*/ 544 h 544"/>
              <a:gd name="T12" fmla="*/ 354 w 658"/>
              <a:gd name="T13" fmla="*/ 424 h 544"/>
              <a:gd name="T14" fmla="*/ 658 w 658"/>
              <a:gd name="T15" fmla="*/ 120 h 544"/>
              <a:gd name="T16" fmla="*/ 539 w 658"/>
              <a:gd name="T17"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8" h="544">
                <a:moveTo>
                  <a:pt x="539" y="0"/>
                </a:moveTo>
                <a:lnTo>
                  <a:pt x="234" y="305"/>
                </a:lnTo>
                <a:lnTo>
                  <a:pt x="119" y="190"/>
                </a:lnTo>
                <a:lnTo>
                  <a:pt x="0" y="309"/>
                </a:lnTo>
                <a:lnTo>
                  <a:pt x="115" y="424"/>
                </a:lnTo>
                <a:lnTo>
                  <a:pt x="234" y="544"/>
                </a:lnTo>
                <a:lnTo>
                  <a:pt x="354" y="424"/>
                </a:lnTo>
                <a:lnTo>
                  <a:pt x="658" y="120"/>
                </a:lnTo>
                <a:lnTo>
                  <a:pt x="539" y="0"/>
                </a:lnTo>
                <a:close/>
              </a:path>
            </a:pathLst>
          </a:custGeom>
          <a:solidFill>
            <a:srgbClr val="BADEE8"/>
          </a:solidFill>
          <a:ln>
            <a:noFill/>
          </a:ln>
        </p:spPr>
        <p:txBody>
          <a:bodyPr vert="horz" wrap="square" lIns="68580" tIns="34290" rIns="68580" bIns="34290" numCol="1" anchor="t" anchorCtr="0" compatLnSpc="1">
            <a:prstTxWarp prst="textNoShape">
              <a:avLst/>
            </a:prstTxWarp>
          </a:bodyPr>
          <a:lstStyle/>
          <a:p>
            <a:endParaRPr lang="en-US" sz="2160"/>
          </a:p>
        </p:txBody>
      </p:sp>
    </p:spTree>
    <p:extLst>
      <p:ext uri="{BB962C8B-B14F-4D97-AF65-F5344CB8AC3E}">
        <p14:creationId xmlns:p14="http://schemas.microsoft.com/office/powerpoint/2010/main" val="1653773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1000" tmFilter="0, 0; .2, .5; .8, .5; 1, 0"/>
                                        <p:tgtEl>
                                          <p:spTgt spid="20"/>
                                        </p:tgtEl>
                                      </p:cBhvr>
                                    </p:animEffect>
                                    <p:animScale>
                                      <p:cBhvr>
                                        <p:cTn id="7" dur="50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a:extLst>
              <a:ext uri="{FF2B5EF4-FFF2-40B4-BE49-F238E27FC236}">
                <a16:creationId xmlns:a16="http://schemas.microsoft.com/office/drawing/2014/main" id="{FD4F58A5-B178-F149-81D8-E7800986FE4F}"/>
              </a:ext>
            </a:extLst>
          </p:cNvPr>
          <p:cNvSpPr/>
          <p:nvPr/>
        </p:nvSpPr>
        <p:spPr>
          <a:xfrm>
            <a:off x="7712530" y="0"/>
            <a:ext cx="4479469" cy="5486634"/>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iangle 43">
            <a:extLst>
              <a:ext uri="{FF2B5EF4-FFF2-40B4-BE49-F238E27FC236}">
                <a16:creationId xmlns:a16="http://schemas.microsoft.com/office/drawing/2014/main" id="{D119254E-17A6-DE45-BA04-F60C8C31DB9D}"/>
              </a:ext>
            </a:extLst>
          </p:cNvPr>
          <p:cNvSpPr/>
          <p:nvPr/>
        </p:nvSpPr>
        <p:spPr>
          <a:xfrm rot="2700000">
            <a:off x="11601004" y="880036"/>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iangle 44">
            <a:extLst>
              <a:ext uri="{FF2B5EF4-FFF2-40B4-BE49-F238E27FC236}">
                <a16:creationId xmlns:a16="http://schemas.microsoft.com/office/drawing/2014/main" id="{59EDC1BD-DA23-3C4C-BE77-F42395B991E7}"/>
              </a:ext>
            </a:extLst>
          </p:cNvPr>
          <p:cNvSpPr/>
          <p:nvPr/>
        </p:nvSpPr>
        <p:spPr>
          <a:xfrm rot="1813063">
            <a:off x="260470" y="6271242"/>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iangle 45">
            <a:extLst>
              <a:ext uri="{FF2B5EF4-FFF2-40B4-BE49-F238E27FC236}">
                <a16:creationId xmlns:a16="http://schemas.microsoft.com/office/drawing/2014/main" id="{52536B1F-F47A-9241-8EA6-42699A05CA06}"/>
              </a:ext>
            </a:extLst>
          </p:cNvPr>
          <p:cNvSpPr/>
          <p:nvPr/>
        </p:nvSpPr>
        <p:spPr>
          <a:xfrm rot="2700000">
            <a:off x="11538155" y="4869486"/>
            <a:ext cx="237737" cy="204947"/>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iangle 46">
            <a:extLst>
              <a:ext uri="{FF2B5EF4-FFF2-40B4-BE49-F238E27FC236}">
                <a16:creationId xmlns:a16="http://schemas.microsoft.com/office/drawing/2014/main" id="{6CE8EEE7-8F2B-DB42-9073-1CC293F5DBB6}"/>
              </a:ext>
            </a:extLst>
          </p:cNvPr>
          <p:cNvSpPr/>
          <p:nvPr/>
        </p:nvSpPr>
        <p:spPr>
          <a:xfrm rot="2700000">
            <a:off x="6956256" y="199062"/>
            <a:ext cx="160768" cy="13859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Arrow&#10;&#10;Description automatically generated">
            <a:extLst>
              <a:ext uri="{FF2B5EF4-FFF2-40B4-BE49-F238E27FC236}">
                <a16:creationId xmlns:a16="http://schemas.microsoft.com/office/drawing/2014/main" id="{C1ACD87B-E359-874F-B0F8-F5F8102471F6}"/>
              </a:ext>
            </a:extLst>
          </p:cNvPr>
          <p:cNvPicPr>
            <a:picLocks noGrp="1" noChangeAspect="1"/>
          </p:cNvPicPr>
          <p:nvPr>
            <p:ph type="pic" sz="quarter" idx="15"/>
          </p:nvPr>
        </p:nvPicPr>
        <p:blipFill>
          <a:blip r:embed="rId3"/>
          <a:srcRect t="7538" b="7538"/>
          <a:stretch>
            <a:fillRect/>
          </a:stretch>
        </p:blipFill>
        <p:spPr>
          <a:xfrm>
            <a:off x="879475" y="682625"/>
            <a:ext cx="1147763" cy="974725"/>
          </a:xfrm>
          <a:pattFill prst="pct70">
            <a:fgClr>
              <a:srgbClr val="BADEE8"/>
            </a:fgClr>
            <a:bgClr>
              <a:schemeClr val="bg1"/>
            </a:bgClr>
          </a:pattFill>
        </p:spPr>
      </p:pic>
      <p:sp>
        <p:nvSpPr>
          <p:cNvPr id="32" name="TextBox 31">
            <a:extLst>
              <a:ext uri="{FF2B5EF4-FFF2-40B4-BE49-F238E27FC236}">
                <a16:creationId xmlns:a16="http://schemas.microsoft.com/office/drawing/2014/main" id="{C870143C-5468-4D4F-841D-AF444DE3CA61}"/>
              </a:ext>
            </a:extLst>
          </p:cNvPr>
          <p:cNvSpPr txBox="1"/>
          <p:nvPr/>
        </p:nvSpPr>
        <p:spPr>
          <a:xfrm>
            <a:off x="8234943" y="2798610"/>
            <a:ext cx="4154168" cy="1754326"/>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Brain </a:t>
            </a:r>
            <a:r>
              <a:rPr lang="en-US" sz="5400" i="1" dirty="0">
                <a:solidFill>
                  <a:srgbClr val="FE721F"/>
                </a:solidFill>
                <a:latin typeface="Minion Pro" panose="02040503050201020203" pitchFamily="18" charset="0"/>
              </a:rPr>
              <a:t>not</a:t>
            </a:r>
            <a:r>
              <a:rPr lang="en-US" sz="5400" dirty="0">
                <a:solidFill>
                  <a:srgbClr val="364DA1"/>
                </a:solidFill>
                <a:latin typeface="Minion Pro" panose="02040503050201020203" pitchFamily="18" charset="0"/>
              </a:rPr>
              <a:t> Blame</a:t>
            </a:r>
          </a:p>
        </p:txBody>
      </p:sp>
      <p:sp>
        <p:nvSpPr>
          <p:cNvPr id="33" name="Rectangle 32">
            <a:extLst>
              <a:ext uri="{FF2B5EF4-FFF2-40B4-BE49-F238E27FC236}">
                <a16:creationId xmlns:a16="http://schemas.microsoft.com/office/drawing/2014/main" id="{C06AFC03-06D1-A744-B0B6-D0D1D5F93C19}"/>
              </a:ext>
            </a:extLst>
          </p:cNvPr>
          <p:cNvSpPr/>
          <p:nvPr/>
        </p:nvSpPr>
        <p:spPr>
          <a:xfrm>
            <a:off x="2270606" y="555631"/>
            <a:ext cx="5173803" cy="1692899"/>
          </a:xfrm>
          <a:prstGeom prst="rect">
            <a:avLst/>
          </a:prstGeom>
        </p:spPr>
        <p:txBody>
          <a:bodyPr wrap="square">
            <a:spAutoFit/>
          </a:bodyPr>
          <a:lstStyle/>
          <a:p>
            <a:pPr>
              <a:lnSpc>
                <a:spcPct val="107000"/>
              </a:lnSpc>
              <a:spcAft>
                <a:spcPts val="800"/>
              </a:spcAft>
            </a:pPr>
            <a:r>
              <a:rPr lang="en-CA" sz="23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Instead of thinking the student “just won’t” do something, question if the goal is achievable for this student. </a:t>
            </a:r>
            <a:r>
              <a:rPr lang="en-CA" sz="23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r>
              <a:rPr lang="en-CA" sz="23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Set a more achievable goal</a:t>
            </a:r>
          </a:p>
        </p:txBody>
      </p:sp>
      <p:sp>
        <p:nvSpPr>
          <p:cNvPr id="34" name="Rectangle 33">
            <a:extLst>
              <a:ext uri="{FF2B5EF4-FFF2-40B4-BE49-F238E27FC236}">
                <a16:creationId xmlns:a16="http://schemas.microsoft.com/office/drawing/2014/main" id="{1300608A-3FCA-B74F-8675-F13BDE19F0D1}"/>
              </a:ext>
            </a:extLst>
          </p:cNvPr>
          <p:cNvSpPr/>
          <p:nvPr/>
        </p:nvSpPr>
        <p:spPr>
          <a:xfrm>
            <a:off x="2268101" y="4718604"/>
            <a:ext cx="5004387" cy="1590307"/>
          </a:xfrm>
          <a:prstGeom prst="rect">
            <a:avLst/>
          </a:prstGeom>
        </p:spPr>
        <p:txBody>
          <a:bodyPr wrap="square">
            <a:spAutoFit/>
          </a:bodyPr>
          <a:lstStyle/>
          <a:p>
            <a:pPr>
              <a:lnSpc>
                <a:spcPct val="107000"/>
              </a:lnSpc>
              <a:spcAft>
                <a:spcPts val="800"/>
              </a:spcAft>
            </a:pPr>
            <a:r>
              <a:rPr lang="en-CA" sz="23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It may seem like the student is being “bad” or “annoying” but in reality they are feeling frustrated or challenged.</a:t>
            </a:r>
            <a:r>
              <a:rPr lang="en-CA" sz="23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Be patient and provide support</a:t>
            </a:r>
          </a:p>
        </p:txBody>
      </p:sp>
      <p:sp>
        <p:nvSpPr>
          <p:cNvPr id="36" name="Rectangle 35">
            <a:extLst>
              <a:ext uri="{FF2B5EF4-FFF2-40B4-BE49-F238E27FC236}">
                <a16:creationId xmlns:a16="http://schemas.microsoft.com/office/drawing/2014/main" id="{D8B2E41D-36CA-984A-B830-734B05AAE787}"/>
              </a:ext>
            </a:extLst>
          </p:cNvPr>
          <p:cNvSpPr/>
          <p:nvPr/>
        </p:nvSpPr>
        <p:spPr>
          <a:xfrm>
            <a:off x="2270606" y="2625589"/>
            <a:ext cx="5244812" cy="1692899"/>
          </a:xfrm>
          <a:prstGeom prst="rect">
            <a:avLst/>
          </a:prstGeom>
        </p:spPr>
        <p:txBody>
          <a:bodyPr wrap="square">
            <a:spAutoFit/>
          </a:bodyPr>
          <a:lstStyle/>
          <a:p>
            <a:pPr>
              <a:lnSpc>
                <a:spcPct val="107000"/>
              </a:lnSpc>
              <a:spcAft>
                <a:spcPts val="800"/>
              </a:spcAft>
            </a:pPr>
            <a:r>
              <a:rPr lang="en-CA" sz="23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It may seem like the student appears insensitive, but in reality, they are unable to show their feelings.</a:t>
            </a:r>
            <a:r>
              <a:rPr lang="en-CA" sz="23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r>
              <a:rPr lang="en-CA" sz="23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Provide positive adult relationships</a:t>
            </a:r>
          </a:p>
        </p:txBody>
      </p:sp>
      <p:sp>
        <p:nvSpPr>
          <p:cNvPr id="37" name="Rounded Rectangle 36">
            <a:extLst>
              <a:ext uri="{FF2B5EF4-FFF2-40B4-BE49-F238E27FC236}">
                <a16:creationId xmlns:a16="http://schemas.microsoft.com/office/drawing/2014/main" id="{B59483DC-974B-7245-9C41-07AD947CC1C4}"/>
              </a:ext>
            </a:extLst>
          </p:cNvPr>
          <p:cNvSpPr/>
          <p:nvPr/>
        </p:nvSpPr>
        <p:spPr>
          <a:xfrm rot="5400000">
            <a:off x="2682256" y="3739722"/>
            <a:ext cx="45719" cy="71562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a:extLst>
              <a:ext uri="{FF2B5EF4-FFF2-40B4-BE49-F238E27FC236}">
                <a16:creationId xmlns:a16="http://schemas.microsoft.com/office/drawing/2014/main" id="{BFF8DB85-1B57-4C49-8094-88D4421F39D1}"/>
              </a:ext>
            </a:extLst>
          </p:cNvPr>
          <p:cNvSpPr/>
          <p:nvPr/>
        </p:nvSpPr>
        <p:spPr>
          <a:xfrm rot="5400000">
            <a:off x="2682257" y="1659016"/>
            <a:ext cx="45719" cy="71562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a:extLst>
              <a:ext uri="{FF2B5EF4-FFF2-40B4-BE49-F238E27FC236}">
                <a16:creationId xmlns:a16="http://schemas.microsoft.com/office/drawing/2014/main" id="{C8FFA698-161D-3F4A-AB9A-18737A674197}"/>
              </a:ext>
            </a:extLst>
          </p:cNvPr>
          <p:cNvSpPr/>
          <p:nvPr/>
        </p:nvSpPr>
        <p:spPr>
          <a:xfrm rot="5400000">
            <a:off x="2682257" y="5755485"/>
            <a:ext cx="45719" cy="71562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Placeholder 10" descr="A picture containing text&#10;&#10;Description automatically generated">
            <a:extLst>
              <a:ext uri="{FF2B5EF4-FFF2-40B4-BE49-F238E27FC236}">
                <a16:creationId xmlns:a16="http://schemas.microsoft.com/office/drawing/2014/main" id="{4A9B5989-F3B0-DA44-9226-2BFAA84E7CE4}"/>
              </a:ext>
            </a:extLst>
          </p:cNvPr>
          <p:cNvPicPr>
            <a:picLocks noChangeAspect="1"/>
          </p:cNvPicPr>
          <p:nvPr/>
        </p:nvPicPr>
        <p:blipFill>
          <a:blip r:embed="rId4"/>
          <a:srcRect t="33" b="33"/>
          <a:stretch>
            <a:fillRect/>
          </a:stretch>
        </p:blipFill>
        <p:spPr>
          <a:xfrm>
            <a:off x="8006036" y="241210"/>
            <a:ext cx="2942988" cy="2941018"/>
          </a:xfrm>
          <a:custGeom>
            <a:avLst/>
            <a:gdLst>
              <a:gd name="connsiteX0" fmla="*/ 115712 w 2370667"/>
              <a:gd name="connsiteY0" fmla="*/ 0 h 2370667"/>
              <a:gd name="connsiteX1" fmla="*/ 2254955 w 2370667"/>
              <a:gd name="connsiteY1" fmla="*/ 0 h 2370667"/>
              <a:gd name="connsiteX2" fmla="*/ 2370667 w 2370667"/>
              <a:gd name="connsiteY2" fmla="*/ 115712 h 2370667"/>
              <a:gd name="connsiteX3" fmla="*/ 2370667 w 2370667"/>
              <a:gd name="connsiteY3" fmla="*/ 2254955 h 2370667"/>
              <a:gd name="connsiteX4" fmla="*/ 2254955 w 2370667"/>
              <a:gd name="connsiteY4" fmla="*/ 2370667 h 2370667"/>
              <a:gd name="connsiteX5" fmla="*/ 115712 w 2370667"/>
              <a:gd name="connsiteY5" fmla="*/ 2370667 h 2370667"/>
              <a:gd name="connsiteX6" fmla="*/ 0 w 2370667"/>
              <a:gd name="connsiteY6" fmla="*/ 2254955 h 2370667"/>
              <a:gd name="connsiteX7" fmla="*/ 0 w 2370667"/>
              <a:gd name="connsiteY7" fmla="*/ 115712 h 2370667"/>
              <a:gd name="connsiteX8" fmla="*/ 115712 w 2370667"/>
              <a:gd name="connsiteY8" fmla="*/ 0 h 237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0667" h="2370667">
                <a:moveTo>
                  <a:pt x="115712" y="0"/>
                </a:moveTo>
                <a:lnTo>
                  <a:pt x="2254955" y="0"/>
                </a:lnTo>
                <a:cubicBezTo>
                  <a:pt x="2318861" y="0"/>
                  <a:pt x="2370667" y="51806"/>
                  <a:pt x="2370667" y="115712"/>
                </a:cubicBezTo>
                <a:lnTo>
                  <a:pt x="2370667" y="2254955"/>
                </a:lnTo>
                <a:cubicBezTo>
                  <a:pt x="2370667" y="2318861"/>
                  <a:pt x="2318861" y="2370667"/>
                  <a:pt x="2254955" y="2370667"/>
                </a:cubicBezTo>
                <a:lnTo>
                  <a:pt x="115712" y="2370667"/>
                </a:lnTo>
                <a:cubicBezTo>
                  <a:pt x="51806" y="2370667"/>
                  <a:pt x="0" y="2318861"/>
                  <a:pt x="0" y="2254955"/>
                </a:cubicBezTo>
                <a:lnTo>
                  <a:pt x="0" y="115712"/>
                </a:lnTo>
                <a:cubicBezTo>
                  <a:pt x="0" y="51806"/>
                  <a:pt x="51806" y="0"/>
                  <a:pt x="115712" y="0"/>
                </a:cubicBezTo>
                <a:close/>
              </a:path>
            </a:pathLst>
          </a:custGeom>
          <a:noFill/>
        </p:spPr>
      </p:pic>
      <p:pic>
        <p:nvPicPr>
          <p:cNvPr id="53" name="Picture Placeholder 3" descr="Arrow&#10;&#10;Description automatically generated">
            <a:extLst>
              <a:ext uri="{FF2B5EF4-FFF2-40B4-BE49-F238E27FC236}">
                <a16:creationId xmlns:a16="http://schemas.microsoft.com/office/drawing/2014/main" id="{986436A5-96F6-EB4B-8027-E69E4F5E696A}"/>
              </a:ext>
            </a:extLst>
          </p:cNvPr>
          <p:cNvPicPr>
            <a:picLocks noChangeAspect="1"/>
          </p:cNvPicPr>
          <p:nvPr/>
        </p:nvPicPr>
        <p:blipFill>
          <a:blip r:embed="rId3"/>
          <a:srcRect t="7538" b="7538"/>
          <a:stretch>
            <a:fillRect/>
          </a:stretch>
        </p:blipFill>
        <p:spPr>
          <a:xfrm>
            <a:off x="879475" y="2790825"/>
            <a:ext cx="1147763" cy="974725"/>
          </a:xfrm>
          <a:custGeom>
            <a:avLst/>
            <a:gdLst>
              <a:gd name="connsiteX0" fmla="*/ 105983 w 1287813"/>
              <a:gd name="connsiteY0" fmla="*/ 0 h 1093287"/>
              <a:gd name="connsiteX1" fmla="*/ 987304 w 1287813"/>
              <a:gd name="connsiteY1" fmla="*/ 0 h 1093287"/>
              <a:gd name="connsiteX2" fmla="*/ 1093287 w 1287813"/>
              <a:gd name="connsiteY2" fmla="*/ 105983 h 1093287"/>
              <a:gd name="connsiteX3" fmla="*/ 1093287 w 1287813"/>
              <a:gd name="connsiteY3" fmla="*/ 220359 h 1093287"/>
              <a:gd name="connsiteX4" fmla="*/ 1287813 w 1287813"/>
              <a:gd name="connsiteY4" fmla="*/ 384776 h 1093287"/>
              <a:gd name="connsiteX5" fmla="*/ 1093287 w 1287813"/>
              <a:gd name="connsiteY5" fmla="*/ 549192 h 1093287"/>
              <a:gd name="connsiteX6" fmla="*/ 1093287 w 1287813"/>
              <a:gd name="connsiteY6" fmla="*/ 987304 h 1093287"/>
              <a:gd name="connsiteX7" fmla="*/ 987304 w 1287813"/>
              <a:gd name="connsiteY7" fmla="*/ 1093287 h 1093287"/>
              <a:gd name="connsiteX8" fmla="*/ 105983 w 1287813"/>
              <a:gd name="connsiteY8" fmla="*/ 1093287 h 1093287"/>
              <a:gd name="connsiteX9" fmla="*/ 0 w 1287813"/>
              <a:gd name="connsiteY9" fmla="*/ 987304 h 1093287"/>
              <a:gd name="connsiteX10" fmla="*/ 0 w 1287813"/>
              <a:gd name="connsiteY10" fmla="*/ 105983 h 1093287"/>
              <a:gd name="connsiteX11" fmla="*/ 105983 w 1287813"/>
              <a:gd name="connsiteY11" fmla="*/ 0 h 109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87813" h="1093287">
                <a:moveTo>
                  <a:pt x="105983" y="0"/>
                </a:moveTo>
                <a:lnTo>
                  <a:pt x="987304" y="0"/>
                </a:lnTo>
                <a:cubicBezTo>
                  <a:pt x="1045837" y="0"/>
                  <a:pt x="1093287" y="47450"/>
                  <a:pt x="1093287" y="105983"/>
                </a:cubicBezTo>
                <a:lnTo>
                  <a:pt x="1093287" y="220359"/>
                </a:lnTo>
                <a:lnTo>
                  <a:pt x="1287813" y="384776"/>
                </a:lnTo>
                <a:lnTo>
                  <a:pt x="1093287" y="549192"/>
                </a:lnTo>
                <a:lnTo>
                  <a:pt x="1093287" y="987304"/>
                </a:lnTo>
                <a:cubicBezTo>
                  <a:pt x="1093287" y="1045837"/>
                  <a:pt x="1045837" y="1093287"/>
                  <a:pt x="987304" y="1093287"/>
                </a:cubicBezTo>
                <a:lnTo>
                  <a:pt x="105983" y="1093287"/>
                </a:lnTo>
                <a:cubicBezTo>
                  <a:pt x="47450" y="1093287"/>
                  <a:pt x="0" y="1045837"/>
                  <a:pt x="0" y="987304"/>
                </a:cubicBezTo>
                <a:lnTo>
                  <a:pt x="0" y="105983"/>
                </a:lnTo>
                <a:cubicBezTo>
                  <a:pt x="0" y="47450"/>
                  <a:pt x="47450" y="0"/>
                  <a:pt x="105983" y="0"/>
                </a:cubicBezTo>
                <a:close/>
              </a:path>
            </a:pathLst>
          </a:custGeom>
          <a:pattFill prst="pct70">
            <a:fgClr>
              <a:srgbClr val="BADEE8"/>
            </a:fgClr>
            <a:bgClr>
              <a:schemeClr val="bg1"/>
            </a:bgClr>
          </a:pattFill>
        </p:spPr>
      </p:pic>
      <p:pic>
        <p:nvPicPr>
          <p:cNvPr id="54" name="Picture Placeholder 3" descr="Arrow&#10;&#10;Description automatically generated">
            <a:extLst>
              <a:ext uri="{FF2B5EF4-FFF2-40B4-BE49-F238E27FC236}">
                <a16:creationId xmlns:a16="http://schemas.microsoft.com/office/drawing/2014/main" id="{A8A6711A-AB2A-F546-BF48-1EB043A45F57}"/>
              </a:ext>
            </a:extLst>
          </p:cNvPr>
          <p:cNvPicPr>
            <a:picLocks noChangeAspect="1"/>
          </p:cNvPicPr>
          <p:nvPr/>
        </p:nvPicPr>
        <p:blipFill>
          <a:blip r:embed="rId3"/>
          <a:srcRect t="7538" b="7538"/>
          <a:stretch>
            <a:fillRect/>
          </a:stretch>
        </p:blipFill>
        <p:spPr>
          <a:xfrm>
            <a:off x="879475" y="5000625"/>
            <a:ext cx="1147763" cy="974725"/>
          </a:xfrm>
          <a:custGeom>
            <a:avLst/>
            <a:gdLst>
              <a:gd name="connsiteX0" fmla="*/ 105983 w 1287813"/>
              <a:gd name="connsiteY0" fmla="*/ 0 h 1093287"/>
              <a:gd name="connsiteX1" fmla="*/ 987304 w 1287813"/>
              <a:gd name="connsiteY1" fmla="*/ 0 h 1093287"/>
              <a:gd name="connsiteX2" fmla="*/ 1093287 w 1287813"/>
              <a:gd name="connsiteY2" fmla="*/ 105983 h 1093287"/>
              <a:gd name="connsiteX3" fmla="*/ 1093287 w 1287813"/>
              <a:gd name="connsiteY3" fmla="*/ 220359 h 1093287"/>
              <a:gd name="connsiteX4" fmla="*/ 1287813 w 1287813"/>
              <a:gd name="connsiteY4" fmla="*/ 384776 h 1093287"/>
              <a:gd name="connsiteX5" fmla="*/ 1093287 w 1287813"/>
              <a:gd name="connsiteY5" fmla="*/ 549192 h 1093287"/>
              <a:gd name="connsiteX6" fmla="*/ 1093287 w 1287813"/>
              <a:gd name="connsiteY6" fmla="*/ 987304 h 1093287"/>
              <a:gd name="connsiteX7" fmla="*/ 987304 w 1287813"/>
              <a:gd name="connsiteY7" fmla="*/ 1093287 h 1093287"/>
              <a:gd name="connsiteX8" fmla="*/ 105983 w 1287813"/>
              <a:gd name="connsiteY8" fmla="*/ 1093287 h 1093287"/>
              <a:gd name="connsiteX9" fmla="*/ 0 w 1287813"/>
              <a:gd name="connsiteY9" fmla="*/ 987304 h 1093287"/>
              <a:gd name="connsiteX10" fmla="*/ 0 w 1287813"/>
              <a:gd name="connsiteY10" fmla="*/ 105983 h 1093287"/>
              <a:gd name="connsiteX11" fmla="*/ 105983 w 1287813"/>
              <a:gd name="connsiteY11" fmla="*/ 0 h 109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87813" h="1093287">
                <a:moveTo>
                  <a:pt x="105983" y="0"/>
                </a:moveTo>
                <a:lnTo>
                  <a:pt x="987304" y="0"/>
                </a:lnTo>
                <a:cubicBezTo>
                  <a:pt x="1045837" y="0"/>
                  <a:pt x="1093287" y="47450"/>
                  <a:pt x="1093287" y="105983"/>
                </a:cubicBezTo>
                <a:lnTo>
                  <a:pt x="1093287" y="220359"/>
                </a:lnTo>
                <a:lnTo>
                  <a:pt x="1287813" y="384776"/>
                </a:lnTo>
                <a:lnTo>
                  <a:pt x="1093287" y="549192"/>
                </a:lnTo>
                <a:lnTo>
                  <a:pt x="1093287" y="987304"/>
                </a:lnTo>
                <a:cubicBezTo>
                  <a:pt x="1093287" y="1045837"/>
                  <a:pt x="1045837" y="1093287"/>
                  <a:pt x="987304" y="1093287"/>
                </a:cubicBezTo>
                <a:lnTo>
                  <a:pt x="105983" y="1093287"/>
                </a:lnTo>
                <a:cubicBezTo>
                  <a:pt x="47450" y="1093287"/>
                  <a:pt x="0" y="1045837"/>
                  <a:pt x="0" y="987304"/>
                </a:cubicBezTo>
                <a:lnTo>
                  <a:pt x="0" y="105983"/>
                </a:lnTo>
                <a:cubicBezTo>
                  <a:pt x="0" y="47450"/>
                  <a:pt x="47450" y="0"/>
                  <a:pt x="105983" y="0"/>
                </a:cubicBezTo>
                <a:close/>
              </a:path>
            </a:pathLst>
          </a:custGeom>
          <a:pattFill prst="pct70">
            <a:fgClr>
              <a:srgbClr val="BADEE8"/>
            </a:fgClr>
            <a:bgClr>
              <a:schemeClr val="bg1"/>
            </a:bgClr>
          </a:pattFill>
        </p:spPr>
      </p:pic>
    </p:spTree>
    <p:extLst>
      <p:ext uri="{BB962C8B-B14F-4D97-AF65-F5344CB8AC3E}">
        <p14:creationId xmlns:p14="http://schemas.microsoft.com/office/powerpoint/2010/main" val="2460640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Map&#10;&#10;Description automatically generated">
            <a:extLst>
              <a:ext uri="{FF2B5EF4-FFF2-40B4-BE49-F238E27FC236}">
                <a16:creationId xmlns:a16="http://schemas.microsoft.com/office/drawing/2014/main" id="{CD71F566-051E-D944-86DE-DD9BC9D17C09}"/>
              </a:ext>
            </a:extLst>
          </p:cNvPr>
          <p:cNvPicPr>
            <a:picLocks noGrp="1" noChangeAspect="1"/>
          </p:cNvPicPr>
          <p:nvPr>
            <p:ph type="pic" sz="quarter" idx="14"/>
          </p:nvPr>
        </p:nvPicPr>
        <p:blipFill>
          <a:blip r:embed="rId3"/>
          <a:srcRect l="19226" r="19226"/>
          <a:stretch>
            <a:fillRect/>
          </a:stretch>
        </p:blipFill>
        <p:spPr>
          <a:xfrm>
            <a:off x="-171450" y="200025"/>
            <a:ext cx="6472237" cy="6572250"/>
          </a:xfrm>
          <a:noFill/>
        </p:spPr>
      </p:pic>
      <p:sp>
        <p:nvSpPr>
          <p:cNvPr id="5" name="TextBox 4">
            <a:extLst>
              <a:ext uri="{FF2B5EF4-FFF2-40B4-BE49-F238E27FC236}">
                <a16:creationId xmlns:a16="http://schemas.microsoft.com/office/drawing/2014/main" id="{6C220C3B-CED1-5E4F-A5B8-BB2EC6FCD82C}"/>
              </a:ext>
            </a:extLst>
          </p:cNvPr>
          <p:cNvSpPr txBox="1"/>
          <p:nvPr/>
        </p:nvSpPr>
        <p:spPr>
          <a:xfrm>
            <a:off x="6480166" y="1660196"/>
            <a:ext cx="5426912" cy="1754326"/>
          </a:xfrm>
          <a:prstGeom prst="rect">
            <a:avLst/>
          </a:prstGeom>
          <a:noFill/>
        </p:spPr>
        <p:txBody>
          <a:bodyPr wrap="square" rtlCol="0">
            <a:normAutofit/>
          </a:bodyPr>
          <a:lstStyle/>
          <a:p>
            <a:r>
              <a:rPr lang="en-US" sz="5400" b="1" dirty="0">
                <a:solidFill>
                  <a:srgbClr val="364DA1"/>
                </a:solidFill>
                <a:latin typeface="Minion Pro" panose="02040503050201020203" pitchFamily="18" charset="0"/>
                <a:cs typeface="Poppins ExtraBold" pitchFamily="2" charset="77"/>
              </a:rPr>
              <a:t>FASD Networks</a:t>
            </a:r>
          </a:p>
          <a:p>
            <a:r>
              <a:rPr lang="en-US" sz="5400" b="1" dirty="0">
                <a:solidFill>
                  <a:srgbClr val="364DA1"/>
                </a:solidFill>
                <a:latin typeface="Minion Pro" panose="02040503050201020203" pitchFamily="18" charset="0"/>
                <a:cs typeface="Poppins ExtraBold" pitchFamily="2" charset="77"/>
              </a:rPr>
              <a:t>In Alberta</a:t>
            </a:r>
          </a:p>
        </p:txBody>
      </p:sp>
      <p:sp>
        <p:nvSpPr>
          <p:cNvPr id="6" name="TextBox 5">
            <a:extLst>
              <a:ext uri="{FF2B5EF4-FFF2-40B4-BE49-F238E27FC236}">
                <a16:creationId xmlns:a16="http://schemas.microsoft.com/office/drawing/2014/main" id="{60478544-0B20-5440-8EC5-7B1F2CAFC68E}"/>
              </a:ext>
            </a:extLst>
          </p:cNvPr>
          <p:cNvSpPr txBox="1"/>
          <p:nvPr/>
        </p:nvSpPr>
        <p:spPr>
          <a:xfrm>
            <a:off x="6580179" y="3486150"/>
            <a:ext cx="3363922" cy="461665"/>
          </a:xfrm>
          <a:prstGeom prst="rect">
            <a:avLst/>
          </a:prstGeom>
          <a:noFill/>
        </p:spPr>
        <p:txBody>
          <a:bodyPr wrap="square" rtlCol="0">
            <a:spAutoFit/>
          </a:bodyPr>
          <a:lstStyle/>
          <a:p>
            <a:r>
              <a:rPr lang="en-US" sz="2400" dirty="0" err="1">
                <a:solidFill>
                  <a:srgbClr val="FE721F"/>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www.FASDAlberta.ca</a:t>
            </a:r>
            <a:endParaRPr lang="en-US" sz="2400" dirty="0">
              <a:solidFill>
                <a:srgbClr val="FE721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56980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riangle 42">
            <a:extLst>
              <a:ext uri="{FF2B5EF4-FFF2-40B4-BE49-F238E27FC236}">
                <a16:creationId xmlns:a16="http://schemas.microsoft.com/office/drawing/2014/main" id="{6FCC920D-90AC-B642-B408-8F073F9368C7}"/>
              </a:ext>
            </a:extLst>
          </p:cNvPr>
          <p:cNvSpPr/>
          <p:nvPr/>
        </p:nvSpPr>
        <p:spPr>
          <a:xfrm rot="2700000">
            <a:off x="11058616" y="62620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iangle 45">
            <a:extLst>
              <a:ext uri="{FF2B5EF4-FFF2-40B4-BE49-F238E27FC236}">
                <a16:creationId xmlns:a16="http://schemas.microsoft.com/office/drawing/2014/main" id="{CFCD6A3A-9994-B442-8204-E8BFC276A3EE}"/>
              </a:ext>
            </a:extLst>
          </p:cNvPr>
          <p:cNvSpPr/>
          <p:nvPr/>
        </p:nvSpPr>
        <p:spPr>
          <a:xfrm rot="2700000">
            <a:off x="11652586" y="206451"/>
            <a:ext cx="160768" cy="13859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BFBD856-44A9-5D4D-A99E-6551934B70EE}"/>
              </a:ext>
            </a:extLst>
          </p:cNvPr>
          <p:cNvSpPr txBox="1"/>
          <p:nvPr/>
        </p:nvSpPr>
        <p:spPr>
          <a:xfrm>
            <a:off x="815082" y="212829"/>
            <a:ext cx="3403296" cy="92333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The Shift</a:t>
            </a:r>
          </a:p>
        </p:txBody>
      </p:sp>
      <p:sp>
        <p:nvSpPr>
          <p:cNvPr id="68" name="Triangle 67">
            <a:extLst>
              <a:ext uri="{FF2B5EF4-FFF2-40B4-BE49-F238E27FC236}">
                <a16:creationId xmlns:a16="http://schemas.microsoft.com/office/drawing/2014/main" id="{432D3CBB-CAF8-9A45-A33C-FF2AE3F5A6F1}"/>
              </a:ext>
            </a:extLst>
          </p:cNvPr>
          <p:cNvSpPr/>
          <p:nvPr/>
        </p:nvSpPr>
        <p:spPr>
          <a:xfrm rot="2700000">
            <a:off x="11750277" y="860663"/>
            <a:ext cx="112039" cy="96586"/>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D298FBC-3DC5-F641-9B73-EB1BA3F8B5C6}"/>
              </a:ext>
            </a:extLst>
          </p:cNvPr>
          <p:cNvSpPr txBox="1"/>
          <p:nvPr/>
        </p:nvSpPr>
        <p:spPr>
          <a:xfrm>
            <a:off x="1003604" y="1767431"/>
            <a:ext cx="3844462" cy="4708981"/>
          </a:xfrm>
          <a:prstGeom prst="rect">
            <a:avLst/>
          </a:prstGeom>
          <a:noFill/>
        </p:spPr>
        <p:txBody>
          <a:bodyPr wrap="square" rtlCol="0">
            <a:spAutoFit/>
          </a:bodyPr>
          <a:lstStyle/>
          <a:p>
            <a:r>
              <a:rPr lang="en-CA" sz="2000" dirty="0">
                <a:solidFill>
                  <a:schemeClr val="tx1">
                    <a:lumMod val="65000"/>
                    <a:lumOff val="35000"/>
                  </a:schemeClr>
                </a:solidFill>
              </a:rPr>
              <a:t>Bad</a:t>
            </a:r>
          </a:p>
          <a:p>
            <a:r>
              <a:rPr lang="en-CA" sz="2000" dirty="0">
                <a:solidFill>
                  <a:schemeClr val="tx1">
                    <a:lumMod val="65000"/>
                    <a:lumOff val="35000"/>
                  </a:schemeClr>
                </a:solidFill>
              </a:rPr>
              <a:t>Lazy</a:t>
            </a:r>
          </a:p>
          <a:p>
            <a:r>
              <a:rPr lang="en-CA" sz="2000" dirty="0">
                <a:solidFill>
                  <a:schemeClr val="tx1">
                    <a:lumMod val="65000"/>
                    <a:lumOff val="35000"/>
                  </a:schemeClr>
                </a:solidFill>
              </a:rPr>
              <a:t>Lies</a:t>
            </a:r>
          </a:p>
          <a:p>
            <a:r>
              <a:rPr lang="en-CA" sz="2000" dirty="0">
                <a:solidFill>
                  <a:schemeClr val="tx1">
                    <a:lumMod val="65000"/>
                    <a:lumOff val="35000"/>
                  </a:schemeClr>
                </a:solidFill>
              </a:rPr>
              <a:t>Doesn’t Try</a:t>
            </a:r>
          </a:p>
          <a:p>
            <a:r>
              <a:rPr lang="en-CA" sz="2000" dirty="0">
                <a:solidFill>
                  <a:schemeClr val="tx1">
                    <a:lumMod val="65000"/>
                    <a:lumOff val="35000"/>
                  </a:schemeClr>
                </a:solidFill>
              </a:rPr>
              <a:t>Mean</a:t>
            </a:r>
          </a:p>
          <a:p>
            <a:r>
              <a:rPr lang="en-CA" sz="2000" dirty="0">
                <a:solidFill>
                  <a:schemeClr val="tx1">
                    <a:lumMod val="65000"/>
                    <a:lumOff val="35000"/>
                  </a:schemeClr>
                </a:solidFill>
              </a:rPr>
              <a:t>Doesn’t Care, Shut Down</a:t>
            </a:r>
          </a:p>
          <a:p>
            <a:r>
              <a:rPr lang="en-CA" sz="2000" dirty="0">
                <a:solidFill>
                  <a:schemeClr val="tx1">
                    <a:lumMod val="65000"/>
                    <a:lumOff val="35000"/>
                  </a:schemeClr>
                </a:solidFill>
              </a:rPr>
              <a:t>Refuses to Sit Still</a:t>
            </a:r>
          </a:p>
          <a:p>
            <a:r>
              <a:rPr lang="en-CA" sz="2000" dirty="0">
                <a:solidFill>
                  <a:schemeClr val="tx1">
                    <a:lumMod val="65000"/>
                    <a:lumOff val="35000"/>
                  </a:schemeClr>
                </a:solidFill>
              </a:rPr>
              <a:t>Fussy, Demanding</a:t>
            </a:r>
          </a:p>
          <a:p>
            <a:r>
              <a:rPr lang="en-CA" sz="2000" dirty="0">
                <a:solidFill>
                  <a:schemeClr val="tx1">
                    <a:lumMod val="65000"/>
                    <a:lumOff val="35000"/>
                  </a:schemeClr>
                </a:solidFill>
              </a:rPr>
              <a:t>Resisting</a:t>
            </a:r>
          </a:p>
          <a:p>
            <a:r>
              <a:rPr lang="en-CA" sz="2000" dirty="0">
                <a:solidFill>
                  <a:schemeClr val="tx1">
                    <a:lumMod val="65000"/>
                    <a:lumOff val="35000"/>
                  </a:schemeClr>
                </a:solidFill>
              </a:rPr>
              <a:t>Trying to Make Me Mad</a:t>
            </a:r>
          </a:p>
          <a:p>
            <a:r>
              <a:rPr lang="en-CA" sz="2000" dirty="0">
                <a:solidFill>
                  <a:schemeClr val="tx1">
                    <a:lumMod val="65000"/>
                    <a:lumOff val="35000"/>
                  </a:schemeClr>
                </a:solidFill>
              </a:rPr>
              <a:t>Trying to Get Attention</a:t>
            </a:r>
          </a:p>
          <a:p>
            <a:r>
              <a:rPr lang="en-CA" sz="2000" dirty="0">
                <a:solidFill>
                  <a:schemeClr val="tx1">
                    <a:lumMod val="65000"/>
                    <a:lumOff val="35000"/>
                  </a:schemeClr>
                </a:solidFill>
              </a:rPr>
              <a:t>Acting Younger</a:t>
            </a:r>
          </a:p>
          <a:p>
            <a:r>
              <a:rPr lang="en-CA" sz="2000" dirty="0">
                <a:solidFill>
                  <a:schemeClr val="tx1">
                    <a:lumMod val="65000"/>
                    <a:lumOff val="35000"/>
                  </a:schemeClr>
                </a:solidFill>
              </a:rPr>
              <a:t>Thief</a:t>
            </a:r>
          </a:p>
          <a:p>
            <a:r>
              <a:rPr lang="en-CA" sz="2000" dirty="0">
                <a:solidFill>
                  <a:schemeClr val="tx1">
                    <a:lumMod val="65000"/>
                    <a:lumOff val="35000"/>
                  </a:schemeClr>
                </a:solidFill>
              </a:rPr>
              <a:t>Inappropriate</a:t>
            </a:r>
          </a:p>
          <a:p>
            <a:r>
              <a:rPr lang="en-CA" sz="2000" dirty="0">
                <a:solidFill>
                  <a:schemeClr val="tx1">
                    <a:lumMod val="65000"/>
                    <a:lumOff val="35000"/>
                  </a:schemeClr>
                </a:solidFill>
              </a:rPr>
              <a:t>Not Trying to Get to the Obvious</a:t>
            </a:r>
          </a:p>
        </p:txBody>
      </p:sp>
      <p:sp>
        <p:nvSpPr>
          <p:cNvPr id="32" name="Rectangle 31">
            <a:extLst>
              <a:ext uri="{FF2B5EF4-FFF2-40B4-BE49-F238E27FC236}">
                <a16:creationId xmlns:a16="http://schemas.microsoft.com/office/drawing/2014/main" id="{1DC8C484-4A99-A643-BA73-594CC8B72F7B}"/>
              </a:ext>
            </a:extLst>
          </p:cNvPr>
          <p:cNvSpPr/>
          <p:nvPr/>
        </p:nvSpPr>
        <p:spPr>
          <a:xfrm>
            <a:off x="1003604" y="1136159"/>
            <a:ext cx="4572465" cy="523220"/>
          </a:xfrm>
          <a:prstGeom prst="rect">
            <a:avLst/>
          </a:prstGeom>
        </p:spPr>
        <p:txBody>
          <a:bodyPr wrap="square">
            <a:spAutoFit/>
          </a:bodyPr>
          <a:lstStyle/>
          <a:p>
            <a:r>
              <a:rPr lang="en-CA" sz="2800" i="1" dirty="0">
                <a:solidFill>
                  <a:srgbClr val="4B9847"/>
                </a:solidFill>
                <a:latin typeface="Minion Pro" panose="02040503050201020203" pitchFamily="18" charset="0"/>
              </a:rPr>
              <a:t>From seeing child as:</a:t>
            </a:r>
            <a:endParaRPr lang="en-CA" sz="2800" i="1" dirty="0">
              <a:solidFill>
                <a:srgbClr val="4B9847"/>
              </a:solidFill>
              <a:latin typeface="Minion Pro" panose="02040503050201020203" pitchFamily="18" charset="0"/>
              <a:cs typeface="Calibri"/>
            </a:endParaRPr>
          </a:p>
        </p:txBody>
      </p:sp>
      <p:sp>
        <p:nvSpPr>
          <p:cNvPr id="33" name="Rectangle 32">
            <a:extLst>
              <a:ext uri="{FF2B5EF4-FFF2-40B4-BE49-F238E27FC236}">
                <a16:creationId xmlns:a16="http://schemas.microsoft.com/office/drawing/2014/main" id="{5C46FF48-9D5C-B140-973A-C384917F9F55}"/>
              </a:ext>
            </a:extLst>
          </p:cNvPr>
          <p:cNvSpPr/>
          <p:nvPr/>
        </p:nvSpPr>
        <p:spPr>
          <a:xfrm>
            <a:off x="6781801" y="1142018"/>
            <a:ext cx="4572465" cy="523220"/>
          </a:xfrm>
          <a:prstGeom prst="rect">
            <a:avLst/>
          </a:prstGeom>
        </p:spPr>
        <p:txBody>
          <a:bodyPr wrap="square">
            <a:spAutoFit/>
          </a:bodyPr>
          <a:lstStyle/>
          <a:p>
            <a:r>
              <a:rPr lang="en-CA" sz="2800" i="1" dirty="0">
                <a:solidFill>
                  <a:srgbClr val="4B9847"/>
                </a:solidFill>
                <a:latin typeface="Minion Pro" panose="02040503050201020203" pitchFamily="18" charset="0"/>
              </a:rPr>
              <a:t>To understanding child as:</a:t>
            </a:r>
            <a:endParaRPr lang="en-CA" sz="2800" i="1" dirty="0">
              <a:solidFill>
                <a:srgbClr val="4B9847"/>
              </a:solidFill>
              <a:latin typeface="Minion Pro" panose="02040503050201020203" pitchFamily="18" charset="0"/>
              <a:cs typeface="Calibri"/>
            </a:endParaRPr>
          </a:p>
        </p:txBody>
      </p:sp>
      <p:sp>
        <p:nvSpPr>
          <p:cNvPr id="34" name="TextBox 33">
            <a:extLst>
              <a:ext uri="{FF2B5EF4-FFF2-40B4-BE49-F238E27FC236}">
                <a16:creationId xmlns:a16="http://schemas.microsoft.com/office/drawing/2014/main" id="{A377E576-6508-4249-8005-E7D5BC209183}"/>
              </a:ext>
            </a:extLst>
          </p:cNvPr>
          <p:cNvSpPr txBox="1"/>
          <p:nvPr/>
        </p:nvSpPr>
        <p:spPr>
          <a:xfrm>
            <a:off x="6781801" y="1767431"/>
            <a:ext cx="5182368" cy="4708981"/>
          </a:xfrm>
          <a:prstGeom prst="rect">
            <a:avLst/>
          </a:prstGeom>
          <a:noFill/>
        </p:spPr>
        <p:txBody>
          <a:bodyPr wrap="square" rtlCol="0">
            <a:spAutoFit/>
          </a:bodyPr>
          <a:lstStyle/>
          <a:p>
            <a:r>
              <a:rPr lang="en-CA" sz="2000" dirty="0">
                <a:solidFill>
                  <a:schemeClr val="tx1">
                    <a:lumMod val="65000"/>
                    <a:lumOff val="35000"/>
                  </a:schemeClr>
                </a:solidFill>
              </a:rPr>
              <a:t>Frustrated, Defended, Challenged</a:t>
            </a:r>
          </a:p>
          <a:p>
            <a:r>
              <a:rPr lang="en-CA" sz="2000" dirty="0">
                <a:solidFill>
                  <a:schemeClr val="tx1">
                    <a:lumMod val="65000"/>
                    <a:lumOff val="35000"/>
                  </a:schemeClr>
                </a:solidFill>
              </a:rPr>
              <a:t>Tries Hard</a:t>
            </a:r>
          </a:p>
          <a:p>
            <a:r>
              <a:rPr lang="en-CA" sz="2000" dirty="0">
                <a:solidFill>
                  <a:schemeClr val="tx1">
                    <a:lumMod val="65000"/>
                    <a:lumOff val="35000"/>
                  </a:schemeClr>
                </a:solidFill>
              </a:rPr>
              <a:t>Confabulates/Fills In</a:t>
            </a:r>
          </a:p>
          <a:p>
            <a:r>
              <a:rPr lang="en-CA" sz="2000" dirty="0">
                <a:solidFill>
                  <a:schemeClr val="tx1">
                    <a:lumMod val="65000"/>
                    <a:lumOff val="35000"/>
                  </a:schemeClr>
                </a:solidFill>
              </a:rPr>
              <a:t>Exhausted or Can’t Start; Tired of Always Failing</a:t>
            </a:r>
          </a:p>
          <a:p>
            <a:r>
              <a:rPr lang="en-CA" sz="2000" dirty="0">
                <a:solidFill>
                  <a:schemeClr val="tx1">
                    <a:lumMod val="65000"/>
                    <a:lumOff val="35000"/>
                  </a:schemeClr>
                </a:solidFill>
              </a:rPr>
              <a:t>Defensive, Hurt, Abused</a:t>
            </a:r>
          </a:p>
          <a:p>
            <a:r>
              <a:rPr lang="en-CA" sz="2000" dirty="0">
                <a:solidFill>
                  <a:schemeClr val="tx1">
                    <a:lumMod val="65000"/>
                    <a:lumOff val="35000"/>
                  </a:schemeClr>
                </a:solidFill>
              </a:rPr>
              <a:t>Can’t Show Feelings</a:t>
            </a:r>
          </a:p>
          <a:p>
            <a:r>
              <a:rPr lang="en-CA" sz="2000" dirty="0">
                <a:solidFill>
                  <a:schemeClr val="tx1">
                    <a:lumMod val="65000"/>
                    <a:lumOff val="35000"/>
                  </a:schemeClr>
                </a:solidFill>
              </a:rPr>
              <a:t>Overstimulated</a:t>
            </a:r>
          </a:p>
          <a:p>
            <a:r>
              <a:rPr lang="en-CA" sz="2000" dirty="0">
                <a:solidFill>
                  <a:schemeClr val="tx1">
                    <a:lumMod val="65000"/>
                    <a:lumOff val="35000"/>
                  </a:schemeClr>
                </a:solidFill>
              </a:rPr>
              <a:t>Oversensitive</a:t>
            </a:r>
          </a:p>
          <a:p>
            <a:r>
              <a:rPr lang="en-CA" sz="2000" dirty="0">
                <a:solidFill>
                  <a:schemeClr val="tx1">
                    <a:lumMod val="65000"/>
                    <a:lumOff val="35000"/>
                  </a:schemeClr>
                </a:solidFill>
              </a:rPr>
              <a:t>Doesn’t Get It</a:t>
            </a:r>
          </a:p>
          <a:p>
            <a:r>
              <a:rPr lang="en-CA" sz="2000" dirty="0">
                <a:solidFill>
                  <a:schemeClr val="tx1">
                    <a:lumMod val="65000"/>
                    <a:lumOff val="35000"/>
                  </a:schemeClr>
                </a:solidFill>
              </a:rPr>
              <a:t>Can’t Remember</a:t>
            </a:r>
          </a:p>
          <a:p>
            <a:r>
              <a:rPr lang="en-CA" sz="2000" dirty="0">
                <a:solidFill>
                  <a:schemeClr val="tx1">
                    <a:lumMod val="65000"/>
                    <a:lumOff val="35000"/>
                  </a:schemeClr>
                </a:solidFill>
              </a:rPr>
              <a:t>Needing Contact, Support</a:t>
            </a:r>
          </a:p>
          <a:p>
            <a:r>
              <a:rPr lang="en-CA" sz="2000" dirty="0">
                <a:solidFill>
                  <a:schemeClr val="tx1">
                    <a:lumMod val="65000"/>
                    <a:lumOff val="35000"/>
                  </a:schemeClr>
                </a:solidFill>
              </a:rPr>
              <a:t>Being Younger</a:t>
            </a:r>
          </a:p>
          <a:p>
            <a:r>
              <a:rPr lang="en-CA" sz="2000" dirty="0">
                <a:solidFill>
                  <a:schemeClr val="tx1">
                    <a:lumMod val="65000"/>
                    <a:lumOff val="35000"/>
                  </a:schemeClr>
                </a:solidFill>
              </a:rPr>
              <a:t>Doesn’t Understand Ownership</a:t>
            </a:r>
          </a:p>
          <a:p>
            <a:r>
              <a:rPr lang="en-CA" sz="2000" dirty="0">
                <a:solidFill>
                  <a:schemeClr val="tx1">
                    <a:lumMod val="65000"/>
                    <a:lumOff val="35000"/>
                  </a:schemeClr>
                </a:solidFill>
              </a:rPr>
              <a:t>May Not Understand Properties</a:t>
            </a:r>
          </a:p>
          <a:p>
            <a:r>
              <a:rPr lang="en-CA" sz="2000" dirty="0">
                <a:solidFill>
                  <a:schemeClr val="tx1">
                    <a:lumMod val="65000"/>
                    <a:lumOff val="35000"/>
                  </a:schemeClr>
                </a:solidFill>
              </a:rPr>
              <a:t>Needing More Reteaching</a:t>
            </a:r>
          </a:p>
        </p:txBody>
      </p:sp>
      <p:pic>
        <p:nvPicPr>
          <p:cNvPr id="8" name="Picture 7" descr="Icon&#10;&#10;Description automatically generated">
            <a:extLst>
              <a:ext uri="{FF2B5EF4-FFF2-40B4-BE49-F238E27FC236}">
                <a16:creationId xmlns:a16="http://schemas.microsoft.com/office/drawing/2014/main" id="{124A9C4F-449B-DF4B-B155-97AA4DB03CBC}"/>
              </a:ext>
            </a:extLst>
          </p:cNvPr>
          <p:cNvPicPr>
            <a:picLocks noChangeAspect="1"/>
          </p:cNvPicPr>
          <p:nvPr/>
        </p:nvPicPr>
        <p:blipFill>
          <a:blip r:embed="rId3"/>
          <a:stretch>
            <a:fillRect/>
          </a:stretch>
        </p:blipFill>
        <p:spPr>
          <a:xfrm>
            <a:off x="4848339" y="234236"/>
            <a:ext cx="1479169" cy="1479169"/>
          </a:xfrm>
          <a:prstGeom prst="rect">
            <a:avLst/>
          </a:prstGeom>
        </p:spPr>
      </p:pic>
      <p:cxnSp>
        <p:nvCxnSpPr>
          <p:cNvPr id="10" name="Straight Arrow Connector 9">
            <a:extLst>
              <a:ext uri="{FF2B5EF4-FFF2-40B4-BE49-F238E27FC236}">
                <a16:creationId xmlns:a16="http://schemas.microsoft.com/office/drawing/2014/main" id="{9FE17B71-D4F2-B342-85E4-41B60268A621}"/>
              </a:ext>
            </a:extLst>
          </p:cNvPr>
          <p:cNvCxnSpPr>
            <a:cxnSpLocks/>
          </p:cNvCxnSpPr>
          <p:nvPr/>
        </p:nvCxnSpPr>
        <p:spPr>
          <a:xfrm>
            <a:off x="1574800" y="1993900"/>
            <a:ext cx="5094678" cy="0"/>
          </a:xfrm>
          <a:prstGeom prst="straightConnector1">
            <a:avLst/>
          </a:prstGeom>
          <a:ln w="25400">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A8A82D6-EA53-4C4B-B494-F222B108F903}"/>
              </a:ext>
            </a:extLst>
          </p:cNvPr>
          <p:cNvCxnSpPr>
            <a:cxnSpLocks/>
          </p:cNvCxnSpPr>
          <p:nvPr/>
        </p:nvCxnSpPr>
        <p:spPr>
          <a:xfrm>
            <a:off x="1642533" y="2286000"/>
            <a:ext cx="5026945" cy="0"/>
          </a:xfrm>
          <a:prstGeom prst="straightConnector1">
            <a:avLst/>
          </a:prstGeom>
          <a:ln w="25400">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ABA9589-F811-D240-B94E-16F66924CE9B}"/>
              </a:ext>
            </a:extLst>
          </p:cNvPr>
          <p:cNvCxnSpPr>
            <a:cxnSpLocks/>
          </p:cNvCxnSpPr>
          <p:nvPr/>
        </p:nvCxnSpPr>
        <p:spPr>
          <a:xfrm>
            <a:off x="1574800" y="2603500"/>
            <a:ext cx="5094678" cy="0"/>
          </a:xfrm>
          <a:prstGeom prst="straightConnector1">
            <a:avLst/>
          </a:prstGeom>
          <a:ln w="25400">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80E0E1B1-5C2E-8547-B61F-B2E2E9ACFAD3}"/>
              </a:ext>
            </a:extLst>
          </p:cNvPr>
          <p:cNvCxnSpPr>
            <a:cxnSpLocks/>
          </p:cNvCxnSpPr>
          <p:nvPr/>
        </p:nvCxnSpPr>
        <p:spPr>
          <a:xfrm>
            <a:off x="2370667" y="2891367"/>
            <a:ext cx="4298811" cy="0"/>
          </a:xfrm>
          <a:prstGeom prst="straightConnector1">
            <a:avLst/>
          </a:prstGeom>
          <a:ln w="25400">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B63AC613-5D00-B44A-A124-8F2992E46635}"/>
              </a:ext>
            </a:extLst>
          </p:cNvPr>
          <p:cNvCxnSpPr>
            <a:cxnSpLocks/>
          </p:cNvCxnSpPr>
          <p:nvPr/>
        </p:nvCxnSpPr>
        <p:spPr>
          <a:xfrm>
            <a:off x="1769533" y="3204634"/>
            <a:ext cx="4899945" cy="0"/>
          </a:xfrm>
          <a:prstGeom prst="straightConnector1">
            <a:avLst/>
          </a:prstGeom>
          <a:ln w="25400">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565B9F6C-DB34-6242-B240-AC1BA5C0037D}"/>
              </a:ext>
            </a:extLst>
          </p:cNvPr>
          <p:cNvCxnSpPr>
            <a:cxnSpLocks/>
          </p:cNvCxnSpPr>
          <p:nvPr/>
        </p:nvCxnSpPr>
        <p:spPr>
          <a:xfrm>
            <a:off x="3767667" y="3526367"/>
            <a:ext cx="2901811" cy="0"/>
          </a:xfrm>
          <a:prstGeom prst="straightConnector1">
            <a:avLst/>
          </a:prstGeom>
          <a:ln w="25400">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AB9A72BB-2C55-B54D-B8F7-96CBD8FDBAC4}"/>
              </a:ext>
            </a:extLst>
          </p:cNvPr>
          <p:cNvCxnSpPr>
            <a:cxnSpLocks/>
          </p:cNvCxnSpPr>
          <p:nvPr/>
        </p:nvCxnSpPr>
        <p:spPr>
          <a:xfrm>
            <a:off x="3014133" y="3839634"/>
            <a:ext cx="3655345" cy="0"/>
          </a:xfrm>
          <a:prstGeom prst="straightConnector1">
            <a:avLst/>
          </a:prstGeom>
          <a:ln w="25400">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FA56AF3-B134-D947-A340-06965B296A13}"/>
              </a:ext>
            </a:extLst>
          </p:cNvPr>
          <p:cNvCxnSpPr>
            <a:cxnSpLocks/>
          </p:cNvCxnSpPr>
          <p:nvPr/>
        </p:nvCxnSpPr>
        <p:spPr>
          <a:xfrm>
            <a:off x="3014133" y="4144434"/>
            <a:ext cx="3655345" cy="0"/>
          </a:xfrm>
          <a:prstGeom prst="straightConnector1">
            <a:avLst/>
          </a:prstGeom>
          <a:ln w="25400">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14563F85-3759-4E4A-9D51-FB6149AA82AD}"/>
              </a:ext>
            </a:extLst>
          </p:cNvPr>
          <p:cNvCxnSpPr>
            <a:cxnSpLocks/>
          </p:cNvCxnSpPr>
          <p:nvPr/>
        </p:nvCxnSpPr>
        <p:spPr>
          <a:xfrm>
            <a:off x="2142067" y="4440767"/>
            <a:ext cx="4527411" cy="0"/>
          </a:xfrm>
          <a:prstGeom prst="straightConnector1">
            <a:avLst/>
          </a:prstGeom>
          <a:ln w="25400">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528C6683-F434-7847-99BD-47B40E42F41F}"/>
              </a:ext>
            </a:extLst>
          </p:cNvPr>
          <p:cNvCxnSpPr>
            <a:cxnSpLocks/>
          </p:cNvCxnSpPr>
          <p:nvPr/>
        </p:nvCxnSpPr>
        <p:spPr>
          <a:xfrm>
            <a:off x="3623733" y="4754034"/>
            <a:ext cx="3045745" cy="0"/>
          </a:xfrm>
          <a:prstGeom prst="straightConnector1">
            <a:avLst/>
          </a:prstGeom>
          <a:ln w="25400">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A3137CCB-EAF0-334E-AF12-1F4055CD62A2}"/>
              </a:ext>
            </a:extLst>
          </p:cNvPr>
          <p:cNvCxnSpPr>
            <a:cxnSpLocks/>
          </p:cNvCxnSpPr>
          <p:nvPr/>
        </p:nvCxnSpPr>
        <p:spPr>
          <a:xfrm>
            <a:off x="3623733" y="5041901"/>
            <a:ext cx="3045745" cy="0"/>
          </a:xfrm>
          <a:prstGeom prst="straightConnector1">
            <a:avLst/>
          </a:prstGeom>
          <a:ln w="25400">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B0533BEA-2DB0-C245-9477-4CAD4B69685D}"/>
              </a:ext>
            </a:extLst>
          </p:cNvPr>
          <p:cNvCxnSpPr>
            <a:cxnSpLocks/>
          </p:cNvCxnSpPr>
          <p:nvPr/>
        </p:nvCxnSpPr>
        <p:spPr>
          <a:xfrm>
            <a:off x="2777067" y="5346701"/>
            <a:ext cx="3892411" cy="0"/>
          </a:xfrm>
          <a:prstGeom prst="straightConnector1">
            <a:avLst/>
          </a:prstGeom>
          <a:ln w="25400">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CB28148F-07BA-FB4A-8D1F-8F9294AD67C5}"/>
              </a:ext>
            </a:extLst>
          </p:cNvPr>
          <p:cNvCxnSpPr>
            <a:cxnSpLocks/>
          </p:cNvCxnSpPr>
          <p:nvPr/>
        </p:nvCxnSpPr>
        <p:spPr>
          <a:xfrm>
            <a:off x="1769533" y="5668434"/>
            <a:ext cx="4899945" cy="0"/>
          </a:xfrm>
          <a:prstGeom prst="straightConnector1">
            <a:avLst/>
          </a:prstGeom>
          <a:ln w="25400">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FBF9ABB2-240C-094C-B9D7-70450FECE464}"/>
              </a:ext>
            </a:extLst>
          </p:cNvPr>
          <p:cNvCxnSpPr>
            <a:cxnSpLocks/>
          </p:cNvCxnSpPr>
          <p:nvPr/>
        </p:nvCxnSpPr>
        <p:spPr>
          <a:xfrm>
            <a:off x="2607733" y="5939367"/>
            <a:ext cx="4061745" cy="0"/>
          </a:xfrm>
          <a:prstGeom prst="straightConnector1">
            <a:avLst/>
          </a:prstGeom>
          <a:ln w="25400">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12C9E22F-2970-8044-B4E9-BF59A7703216}"/>
              </a:ext>
            </a:extLst>
          </p:cNvPr>
          <p:cNvCxnSpPr>
            <a:cxnSpLocks/>
          </p:cNvCxnSpPr>
          <p:nvPr/>
        </p:nvCxnSpPr>
        <p:spPr>
          <a:xfrm>
            <a:off x="4520072" y="6235700"/>
            <a:ext cx="2149406" cy="0"/>
          </a:xfrm>
          <a:prstGeom prst="straightConnector1">
            <a:avLst/>
          </a:prstGeom>
          <a:ln w="25400">
            <a:solidFill>
              <a:srgbClr val="364DA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6259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riangle 42">
            <a:extLst>
              <a:ext uri="{FF2B5EF4-FFF2-40B4-BE49-F238E27FC236}">
                <a16:creationId xmlns:a16="http://schemas.microsoft.com/office/drawing/2014/main" id="{6FCC920D-90AC-B642-B408-8F073F9368C7}"/>
              </a:ext>
            </a:extLst>
          </p:cNvPr>
          <p:cNvSpPr/>
          <p:nvPr/>
        </p:nvSpPr>
        <p:spPr>
          <a:xfrm rot="2700000">
            <a:off x="11058616" y="62620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iangle 45">
            <a:extLst>
              <a:ext uri="{FF2B5EF4-FFF2-40B4-BE49-F238E27FC236}">
                <a16:creationId xmlns:a16="http://schemas.microsoft.com/office/drawing/2014/main" id="{CFCD6A3A-9994-B442-8204-E8BFC276A3EE}"/>
              </a:ext>
            </a:extLst>
          </p:cNvPr>
          <p:cNvSpPr/>
          <p:nvPr/>
        </p:nvSpPr>
        <p:spPr>
          <a:xfrm rot="2700000">
            <a:off x="11652586" y="206451"/>
            <a:ext cx="160768" cy="13859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BFBD856-44A9-5D4D-A99E-6551934B70EE}"/>
              </a:ext>
            </a:extLst>
          </p:cNvPr>
          <p:cNvSpPr txBox="1"/>
          <p:nvPr/>
        </p:nvSpPr>
        <p:spPr>
          <a:xfrm>
            <a:off x="815082" y="382178"/>
            <a:ext cx="6195318" cy="1754326"/>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Personal and Professional Shift</a:t>
            </a:r>
          </a:p>
        </p:txBody>
      </p:sp>
      <p:sp>
        <p:nvSpPr>
          <p:cNvPr id="68" name="Triangle 67">
            <a:extLst>
              <a:ext uri="{FF2B5EF4-FFF2-40B4-BE49-F238E27FC236}">
                <a16:creationId xmlns:a16="http://schemas.microsoft.com/office/drawing/2014/main" id="{432D3CBB-CAF8-9A45-A33C-FF2AE3F5A6F1}"/>
              </a:ext>
            </a:extLst>
          </p:cNvPr>
          <p:cNvSpPr/>
          <p:nvPr/>
        </p:nvSpPr>
        <p:spPr>
          <a:xfrm rot="2700000">
            <a:off x="11750277" y="860663"/>
            <a:ext cx="112039" cy="96586"/>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D298FBC-3DC5-F641-9B73-EB1BA3F8B5C6}"/>
              </a:ext>
            </a:extLst>
          </p:cNvPr>
          <p:cNvSpPr txBox="1"/>
          <p:nvPr/>
        </p:nvSpPr>
        <p:spPr>
          <a:xfrm>
            <a:off x="1003604" y="3260527"/>
            <a:ext cx="3844462" cy="2862322"/>
          </a:xfrm>
          <a:prstGeom prst="rect">
            <a:avLst/>
          </a:prstGeom>
          <a:noFill/>
        </p:spPr>
        <p:txBody>
          <a:bodyPr wrap="square" rtlCol="0">
            <a:spAutoFit/>
          </a:bodyPr>
          <a:lstStyle/>
          <a:p>
            <a:r>
              <a:rPr lang="en-CA" sz="2000" dirty="0">
                <a:solidFill>
                  <a:schemeClr val="tx1">
                    <a:lumMod val="65000"/>
                    <a:lumOff val="35000"/>
                  </a:schemeClr>
                </a:solidFill>
              </a:rPr>
              <a:t>Hopelessness</a:t>
            </a:r>
          </a:p>
          <a:p>
            <a:r>
              <a:rPr lang="en-CA" sz="2000" dirty="0">
                <a:solidFill>
                  <a:schemeClr val="tx1">
                    <a:lumMod val="65000"/>
                    <a:lumOff val="35000"/>
                  </a:schemeClr>
                </a:solidFill>
              </a:rPr>
              <a:t>Fear</a:t>
            </a:r>
          </a:p>
          <a:p>
            <a:r>
              <a:rPr lang="en-CA" sz="2000" dirty="0">
                <a:solidFill>
                  <a:schemeClr val="tx1">
                    <a:lumMod val="65000"/>
                    <a:lumOff val="35000"/>
                  </a:schemeClr>
                </a:solidFill>
              </a:rPr>
              <a:t>Chaos, Confusion</a:t>
            </a:r>
          </a:p>
          <a:p>
            <a:r>
              <a:rPr lang="en-CA" sz="2000" dirty="0">
                <a:solidFill>
                  <a:schemeClr val="tx1">
                    <a:lumMod val="65000"/>
                    <a:lumOff val="35000"/>
                  </a:schemeClr>
                </a:solidFill>
              </a:rPr>
              <a:t>Anger</a:t>
            </a:r>
          </a:p>
          <a:p>
            <a:r>
              <a:rPr lang="en-CA" sz="2000" dirty="0">
                <a:solidFill>
                  <a:schemeClr val="tx1">
                    <a:lumMod val="65000"/>
                    <a:lumOff val="35000"/>
                  </a:schemeClr>
                </a:solidFill>
              </a:rPr>
              <a:t>Power Struggles</a:t>
            </a:r>
          </a:p>
          <a:p>
            <a:r>
              <a:rPr lang="en-CA" sz="2000" dirty="0">
                <a:solidFill>
                  <a:schemeClr val="tx1">
                    <a:lumMod val="65000"/>
                    <a:lumOff val="35000"/>
                  </a:schemeClr>
                </a:solidFill>
              </a:rPr>
              <a:t>Frustration</a:t>
            </a:r>
          </a:p>
          <a:p>
            <a:r>
              <a:rPr lang="en-CA" sz="2000" dirty="0">
                <a:solidFill>
                  <a:schemeClr val="tx1">
                    <a:lumMod val="65000"/>
                    <a:lumOff val="35000"/>
                  </a:schemeClr>
                </a:solidFill>
              </a:rPr>
              <a:t>Exhaustion</a:t>
            </a:r>
          </a:p>
          <a:p>
            <a:r>
              <a:rPr lang="en-CA" sz="2000" dirty="0">
                <a:solidFill>
                  <a:schemeClr val="tx1">
                    <a:lumMod val="65000"/>
                    <a:lumOff val="35000"/>
                  </a:schemeClr>
                </a:solidFill>
              </a:rPr>
              <a:t>No Good Outcomes</a:t>
            </a:r>
          </a:p>
          <a:p>
            <a:r>
              <a:rPr lang="en-CA" sz="2000" dirty="0">
                <a:solidFill>
                  <a:schemeClr val="tx1">
                    <a:lumMod val="65000"/>
                    <a:lumOff val="35000"/>
                  </a:schemeClr>
                </a:solidFill>
              </a:rPr>
              <a:t>Isolation</a:t>
            </a:r>
          </a:p>
        </p:txBody>
      </p:sp>
      <p:sp>
        <p:nvSpPr>
          <p:cNvPr id="32" name="Rectangle 31">
            <a:extLst>
              <a:ext uri="{FF2B5EF4-FFF2-40B4-BE49-F238E27FC236}">
                <a16:creationId xmlns:a16="http://schemas.microsoft.com/office/drawing/2014/main" id="{1DC8C484-4A99-A643-BA73-594CC8B72F7B}"/>
              </a:ext>
            </a:extLst>
          </p:cNvPr>
          <p:cNvSpPr/>
          <p:nvPr/>
        </p:nvSpPr>
        <p:spPr>
          <a:xfrm>
            <a:off x="1003604" y="2629255"/>
            <a:ext cx="4572465" cy="523220"/>
          </a:xfrm>
          <a:prstGeom prst="rect">
            <a:avLst/>
          </a:prstGeom>
        </p:spPr>
        <p:txBody>
          <a:bodyPr wrap="square">
            <a:spAutoFit/>
          </a:bodyPr>
          <a:lstStyle/>
          <a:p>
            <a:r>
              <a:rPr lang="en-CA" sz="2800" i="1" dirty="0">
                <a:solidFill>
                  <a:srgbClr val="4B9847"/>
                </a:solidFill>
                <a:latin typeface="Minion Pro" panose="02040503050201020203" pitchFamily="18" charset="0"/>
              </a:rPr>
              <a:t>Personal shift from:</a:t>
            </a:r>
            <a:endParaRPr lang="en-CA" sz="2800" i="1" dirty="0">
              <a:solidFill>
                <a:srgbClr val="4B9847"/>
              </a:solidFill>
              <a:latin typeface="Minion Pro" panose="02040503050201020203" pitchFamily="18" charset="0"/>
              <a:cs typeface="Calibri"/>
            </a:endParaRPr>
          </a:p>
        </p:txBody>
      </p:sp>
      <p:sp>
        <p:nvSpPr>
          <p:cNvPr id="33" name="Rectangle 32">
            <a:extLst>
              <a:ext uri="{FF2B5EF4-FFF2-40B4-BE49-F238E27FC236}">
                <a16:creationId xmlns:a16="http://schemas.microsoft.com/office/drawing/2014/main" id="{5C46FF48-9D5C-B140-973A-C384917F9F55}"/>
              </a:ext>
            </a:extLst>
          </p:cNvPr>
          <p:cNvSpPr/>
          <p:nvPr/>
        </p:nvSpPr>
        <p:spPr>
          <a:xfrm>
            <a:off x="7807941" y="2629255"/>
            <a:ext cx="4572465" cy="523220"/>
          </a:xfrm>
          <a:prstGeom prst="rect">
            <a:avLst/>
          </a:prstGeom>
        </p:spPr>
        <p:txBody>
          <a:bodyPr wrap="square">
            <a:spAutoFit/>
          </a:bodyPr>
          <a:lstStyle/>
          <a:p>
            <a:r>
              <a:rPr lang="en-CA" sz="2800" i="1" dirty="0">
                <a:solidFill>
                  <a:srgbClr val="4B9847"/>
                </a:solidFill>
                <a:latin typeface="Minion Pro" panose="02040503050201020203" pitchFamily="18" charset="0"/>
              </a:rPr>
              <a:t>To feelings of:</a:t>
            </a:r>
            <a:endParaRPr lang="en-CA" sz="2800" i="1" dirty="0">
              <a:solidFill>
                <a:srgbClr val="4B9847"/>
              </a:solidFill>
              <a:latin typeface="Minion Pro" panose="02040503050201020203" pitchFamily="18" charset="0"/>
              <a:cs typeface="Calibri"/>
            </a:endParaRPr>
          </a:p>
        </p:txBody>
      </p:sp>
      <p:sp>
        <p:nvSpPr>
          <p:cNvPr id="34" name="TextBox 33">
            <a:extLst>
              <a:ext uri="{FF2B5EF4-FFF2-40B4-BE49-F238E27FC236}">
                <a16:creationId xmlns:a16="http://schemas.microsoft.com/office/drawing/2014/main" id="{A377E576-6508-4249-8005-E7D5BC209183}"/>
              </a:ext>
            </a:extLst>
          </p:cNvPr>
          <p:cNvSpPr txBox="1"/>
          <p:nvPr/>
        </p:nvSpPr>
        <p:spPr>
          <a:xfrm>
            <a:off x="7807941" y="3254668"/>
            <a:ext cx="4063999" cy="2862322"/>
          </a:xfrm>
          <a:prstGeom prst="rect">
            <a:avLst/>
          </a:prstGeom>
          <a:noFill/>
        </p:spPr>
        <p:txBody>
          <a:bodyPr wrap="square" rtlCol="0">
            <a:spAutoFit/>
          </a:bodyPr>
          <a:lstStyle/>
          <a:p>
            <a:r>
              <a:rPr lang="en-CA" sz="2000" dirty="0">
                <a:solidFill>
                  <a:schemeClr val="tx1">
                    <a:lumMod val="65000"/>
                    <a:lumOff val="35000"/>
                  </a:schemeClr>
                </a:solidFill>
              </a:rPr>
              <a:t>Hope</a:t>
            </a:r>
          </a:p>
          <a:p>
            <a:r>
              <a:rPr lang="en-CA" sz="2000" dirty="0">
                <a:solidFill>
                  <a:schemeClr val="tx1">
                    <a:lumMod val="65000"/>
                    <a:lumOff val="35000"/>
                  </a:schemeClr>
                </a:solidFill>
              </a:rPr>
              <a:t>Understanding</a:t>
            </a:r>
          </a:p>
          <a:p>
            <a:r>
              <a:rPr lang="en-CA" sz="2000" dirty="0">
                <a:solidFill>
                  <a:schemeClr val="tx1">
                    <a:lumMod val="65000"/>
                    <a:lumOff val="35000"/>
                  </a:schemeClr>
                </a:solidFill>
              </a:rPr>
              <a:t>Organization, Meaningfulness</a:t>
            </a:r>
          </a:p>
          <a:p>
            <a:r>
              <a:rPr lang="en-CA" sz="2000" dirty="0">
                <a:solidFill>
                  <a:schemeClr val="tx1">
                    <a:lumMod val="65000"/>
                    <a:lumOff val="35000"/>
                  </a:schemeClr>
                </a:solidFill>
              </a:rPr>
              <a:t>Reframing Perceptions, Defusing</a:t>
            </a:r>
          </a:p>
          <a:p>
            <a:r>
              <a:rPr lang="en-CA" sz="2000" dirty="0">
                <a:solidFill>
                  <a:schemeClr val="tx1">
                    <a:lumMod val="65000"/>
                    <a:lumOff val="35000"/>
                  </a:schemeClr>
                </a:solidFill>
              </a:rPr>
              <a:t>Working with, Rather than at</a:t>
            </a:r>
          </a:p>
          <a:p>
            <a:r>
              <a:rPr lang="en-CA" sz="2000" dirty="0">
                <a:solidFill>
                  <a:schemeClr val="tx1">
                    <a:lumMod val="65000"/>
                    <a:lumOff val="35000"/>
                  </a:schemeClr>
                </a:solidFill>
              </a:rPr>
              <a:t>Trying Differently, Not Harder</a:t>
            </a:r>
          </a:p>
          <a:p>
            <a:r>
              <a:rPr lang="en-CA" sz="2000" dirty="0">
                <a:solidFill>
                  <a:schemeClr val="tx1">
                    <a:lumMod val="65000"/>
                    <a:lumOff val="35000"/>
                  </a:schemeClr>
                </a:solidFill>
              </a:rPr>
              <a:t>Re-energized, New Options to Try</a:t>
            </a:r>
          </a:p>
          <a:p>
            <a:r>
              <a:rPr lang="en-CA" sz="2000" dirty="0">
                <a:solidFill>
                  <a:schemeClr val="tx1">
                    <a:lumMod val="65000"/>
                    <a:lumOff val="35000"/>
                  </a:schemeClr>
                </a:solidFill>
              </a:rPr>
              <a:t>Seeing, Supporting Strengths</a:t>
            </a:r>
          </a:p>
          <a:p>
            <a:r>
              <a:rPr lang="en-CA" sz="2000" dirty="0">
                <a:solidFill>
                  <a:schemeClr val="tx1">
                    <a:lumMod val="65000"/>
                    <a:lumOff val="35000"/>
                  </a:schemeClr>
                </a:solidFill>
              </a:rPr>
              <a:t>Networking, Collaboration</a:t>
            </a:r>
          </a:p>
        </p:txBody>
      </p:sp>
      <p:pic>
        <p:nvPicPr>
          <p:cNvPr id="4" name="Picture 3" descr="Icon&#10;&#10;Description automatically generated">
            <a:extLst>
              <a:ext uri="{FF2B5EF4-FFF2-40B4-BE49-F238E27FC236}">
                <a16:creationId xmlns:a16="http://schemas.microsoft.com/office/drawing/2014/main" id="{381E1178-C5F7-5F49-BA1E-2BA1C92C892A}"/>
              </a:ext>
            </a:extLst>
          </p:cNvPr>
          <p:cNvPicPr>
            <a:picLocks noChangeAspect="1"/>
          </p:cNvPicPr>
          <p:nvPr/>
        </p:nvPicPr>
        <p:blipFill>
          <a:blip r:embed="rId3"/>
          <a:stretch>
            <a:fillRect/>
          </a:stretch>
        </p:blipFill>
        <p:spPr>
          <a:xfrm>
            <a:off x="4152595" y="2629113"/>
            <a:ext cx="3655346" cy="3655346"/>
          </a:xfrm>
          <a:prstGeom prst="rect">
            <a:avLst/>
          </a:prstGeom>
        </p:spPr>
      </p:pic>
    </p:spTree>
    <p:extLst>
      <p:ext uri="{BB962C8B-B14F-4D97-AF65-F5344CB8AC3E}">
        <p14:creationId xmlns:p14="http://schemas.microsoft.com/office/powerpoint/2010/main" val="1740880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10;&#10;Description automatically generated with medium confidence">
            <a:extLst>
              <a:ext uri="{FF2B5EF4-FFF2-40B4-BE49-F238E27FC236}">
                <a16:creationId xmlns:a16="http://schemas.microsoft.com/office/drawing/2014/main" id="{04B0D187-CA59-4A4D-AABC-12DCD4FEDBD2}"/>
              </a:ext>
            </a:extLst>
          </p:cNvPr>
          <p:cNvPicPr>
            <a:picLocks noChangeAspect="1"/>
          </p:cNvPicPr>
          <p:nvPr/>
        </p:nvPicPr>
        <p:blipFill>
          <a:blip r:embed="rId3"/>
          <a:stretch>
            <a:fillRect/>
          </a:stretch>
        </p:blipFill>
        <p:spPr>
          <a:xfrm>
            <a:off x="3017151" y="1503977"/>
            <a:ext cx="6675365" cy="6675365"/>
          </a:xfrm>
          <a:prstGeom prst="rect">
            <a:avLst/>
          </a:prstGeom>
        </p:spPr>
      </p:pic>
      <p:sp>
        <p:nvSpPr>
          <p:cNvPr id="4" name="TextBox 3">
            <a:extLst>
              <a:ext uri="{FF2B5EF4-FFF2-40B4-BE49-F238E27FC236}">
                <a16:creationId xmlns:a16="http://schemas.microsoft.com/office/drawing/2014/main" id="{3F46E725-AB6F-8E43-850D-83EDFE0EA906}"/>
              </a:ext>
            </a:extLst>
          </p:cNvPr>
          <p:cNvSpPr txBox="1"/>
          <p:nvPr/>
        </p:nvSpPr>
        <p:spPr>
          <a:xfrm>
            <a:off x="815082" y="382178"/>
            <a:ext cx="7605018" cy="92333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Leveraging Strengths</a:t>
            </a:r>
          </a:p>
        </p:txBody>
      </p:sp>
      <p:sp>
        <p:nvSpPr>
          <p:cNvPr id="6" name="Rectangle 5">
            <a:extLst>
              <a:ext uri="{FF2B5EF4-FFF2-40B4-BE49-F238E27FC236}">
                <a16:creationId xmlns:a16="http://schemas.microsoft.com/office/drawing/2014/main" id="{68BAD7CA-39AC-154F-89E8-6138709D109F}"/>
              </a:ext>
            </a:extLst>
          </p:cNvPr>
          <p:cNvSpPr/>
          <p:nvPr/>
        </p:nvSpPr>
        <p:spPr>
          <a:xfrm>
            <a:off x="4068602" y="1397355"/>
            <a:ext cx="4572465" cy="707886"/>
          </a:xfrm>
          <a:prstGeom prst="rect">
            <a:avLst/>
          </a:prstGeom>
        </p:spPr>
        <p:txBody>
          <a:bodyPr wrap="square">
            <a:spAutoFit/>
          </a:bodyPr>
          <a:lstStyle/>
          <a:p>
            <a:pPr algn="ctr"/>
            <a:r>
              <a:rPr lang="en-CA" sz="4000" i="1" dirty="0">
                <a:solidFill>
                  <a:srgbClr val="4B9847"/>
                </a:solidFill>
                <a:latin typeface="Minion Pro" panose="02040503050201020203" pitchFamily="18" charset="0"/>
              </a:rPr>
              <a:t>Supporting Students</a:t>
            </a:r>
            <a:endParaRPr lang="en-CA" sz="4000" i="1" dirty="0">
              <a:solidFill>
                <a:srgbClr val="4B9847"/>
              </a:solidFill>
              <a:latin typeface="Minion Pro" panose="02040503050201020203" pitchFamily="18" charset="0"/>
              <a:cs typeface="Calibri"/>
            </a:endParaRPr>
          </a:p>
        </p:txBody>
      </p:sp>
      <p:sp>
        <p:nvSpPr>
          <p:cNvPr id="9" name="TextBox 8">
            <a:extLst>
              <a:ext uri="{FF2B5EF4-FFF2-40B4-BE49-F238E27FC236}">
                <a16:creationId xmlns:a16="http://schemas.microsoft.com/office/drawing/2014/main" id="{5964379C-6E94-D740-A623-7B4308D92654}"/>
              </a:ext>
            </a:extLst>
          </p:cNvPr>
          <p:cNvSpPr txBox="1"/>
          <p:nvPr/>
        </p:nvSpPr>
        <p:spPr>
          <a:xfrm>
            <a:off x="1740204" y="2390979"/>
            <a:ext cx="3898596" cy="1077218"/>
          </a:xfrm>
          <a:prstGeom prst="rect">
            <a:avLst/>
          </a:prstGeom>
          <a:noFill/>
        </p:spPr>
        <p:txBody>
          <a:bodyPr wrap="square" rtlCol="0">
            <a:spAutoFit/>
          </a:bodyPr>
          <a:lstStyle/>
          <a:p>
            <a:r>
              <a:rPr lang="en-CA" sz="3200" dirty="0">
                <a:solidFill>
                  <a:schemeClr val="tx1">
                    <a:lumMod val="65000"/>
                    <a:lumOff val="35000"/>
                  </a:schemeClr>
                </a:solidFill>
              </a:rPr>
              <a:t>Unique Needs and Strengths</a:t>
            </a:r>
          </a:p>
        </p:txBody>
      </p:sp>
      <p:sp>
        <p:nvSpPr>
          <p:cNvPr id="11" name="TextBox 10">
            <a:extLst>
              <a:ext uri="{FF2B5EF4-FFF2-40B4-BE49-F238E27FC236}">
                <a16:creationId xmlns:a16="http://schemas.microsoft.com/office/drawing/2014/main" id="{2A6986F5-0E00-554B-8012-3283A53D05A3}"/>
              </a:ext>
            </a:extLst>
          </p:cNvPr>
          <p:cNvSpPr txBox="1"/>
          <p:nvPr/>
        </p:nvSpPr>
        <p:spPr>
          <a:xfrm>
            <a:off x="7467904" y="2390979"/>
            <a:ext cx="3898596" cy="584775"/>
          </a:xfrm>
          <a:prstGeom prst="rect">
            <a:avLst/>
          </a:prstGeom>
          <a:noFill/>
        </p:spPr>
        <p:txBody>
          <a:bodyPr wrap="square" rtlCol="0">
            <a:spAutoFit/>
          </a:bodyPr>
          <a:lstStyle/>
          <a:p>
            <a:r>
              <a:rPr lang="en-CA" sz="3200" dirty="0">
                <a:solidFill>
                  <a:schemeClr val="tx1">
                    <a:lumMod val="65000"/>
                    <a:lumOff val="35000"/>
                  </a:schemeClr>
                </a:solidFill>
              </a:rPr>
              <a:t>Unique Environment</a:t>
            </a:r>
          </a:p>
        </p:txBody>
      </p:sp>
    </p:spTree>
    <p:extLst>
      <p:ext uri="{BB962C8B-B14F-4D97-AF65-F5344CB8AC3E}">
        <p14:creationId xmlns:p14="http://schemas.microsoft.com/office/powerpoint/2010/main" val="3562670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riangle 42">
            <a:extLst>
              <a:ext uri="{FF2B5EF4-FFF2-40B4-BE49-F238E27FC236}">
                <a16:creationId xmlns:a16="http://schemas.microsoft.com/office/drawing/2014/main" id="{6FCC920D-90AC-B642-B408-8F073F9368C7}"/>
              </a:ext>
            </a:extLst>
          </p:cNvPr>
          <p:cNvSpPr/>
          <p:nvPr/>
        </p:nvSpPr>
        <p:spPr>
          <a:xfrm rot="2700000">
            <a:off x="11058616" y="62620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iangle 45">
            <a:extLst>
              <a:ext uri="{FF2B5EF4-FFF2-40B4-BE49-F238E27FC236}">
                <a16:creationId xmlns:a16="http://schemas.microsoft.com/office/drawing/2014/main" id="{CFCD6A3A-9994-B442-8204-E8BFC276A3EE}"/>
              </a:ext>
            </a:extLst>
          </p:cNvPr>
          <p:cNvSpPr/>
          <p:nvPr/>
        </p:nvSpPr>
        <p:spPr>
          <a:xfrm rot="2700000">
            <a:off x="11652586" y="206451"/>
            <a:ext cx="160768" cy="13859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BFBD856-44A9-5D4D-A99E-6551934B70EE}"/>
              </a:ext>
            </a:extLst>
          </p:cNvPr>
          <p:cNvSpPr txBox="1"/>
          <p:nvPr/>
        </p:nvSpPr>
        <p:spPr>
          <a:xfrm>
            <a:off x="1433066" y="600733"/>
            <a:ext cx="6195318" cy="92333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Personal Strengths</a:t>
            </a:r>
          </a:p>
        </p:txBody>
      </p:sp>
      <p:sp>
        <p:nvSpPr>
          <p:cNvPr id="68" name="Triangle 67">
            <a:extLst>
              <a:ext uri="{FF2B5EF4-FFF2-40B4-BE49-F238E27FC236}">
                <a16:creationId xmlns:a16="http://schemas.microsoft.com/office/drawing/2014/main" id="{432D3CBB-CAF8-9A45-A33C-FF2AE3F5A6F1}"/>
              </a:ext>
            </a:extLst>
          </p:cNvPr>
          <p:cNvSpPr/>
          <p:nvPr/>
        </p:nvSpPr>
        <p:spPr>
          <a:xfrm rot="2700000">
            <a:off x="11750277" y="860663"/>
            <a:ext cx="112039" cy="96586"/>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C1E384A0-EE06-244D-8423-8741A0CB9919}"/>
              </a:ext>
            </a:extLst>
          </p:cNvPr>
          <p:cNvPicPr>
            <a:picLocks noChangeAspect="1"/>
          </p:cNvPicPr>
          <p:nvPr/>
        </p:nvPicPr>
        <p:blipFill>
          <a:blip r:embed="rId3"/>
          <a:stretch>
            <a:fillRect/>
          </a:stretch>
        </p:blipFill>
        <p:spPr>
          <a:xfrm>
            <a:off x="385262" y="3016250"/>
            <a:ext cx="1993900" cy="1993900"/>
          </a:xfrm>
          <a:prstGeom prst="rect">
            <a:avLst/>
          </a:prstGeom>
        </p:spPr>
      </p:pic>
      <p:pic>
        <p:nvPicPr>
          <p:cNvPr id="6" name="Picture 5" descr="Icon&#10;&#10;Description automatically generated">
            <a:extLst>
              <a:ext uri="{FF2B5EF4-FFF2-40B4-BE49-F238E27FC236}">
                <a16:creationId xmlns:a16="http://schemas.microsoft.com/office/drawing/2014/main" id="{5BD59DB3-E240-E34C-B892-E5BCC97043E5}"/>
              </a:ext>
            </a:extLst>
          </p:cNvPr>
          <p:cNvPicPr>
            <a:picLocks noChangeAspect="1"/>
          </p:cNvPicPr>
          <p:nvPr/>
        </p:nvPicPr>
        <p:blipFill>
          <a:blip r:embed="rId4"/>
          <a:stretch>
            <a:fillRect/>
          </a:stretch>
        </p:blipFill>
        <p:spPr>
          <a:xfrm>
            <a:off x="2049484" y="3671884"/>
            <a:ext cx="2005568" cy="2005568"/>
          </a:xfrm>
          <a:prstGeom prst="rect">
            <a:avLst/>
          </a:prstGeom>
        </p:spPr>
      </p:pic>
      <p:pic>
        <p:nvPicPr>
          <p:cNvPr id="8" name="Picture 7" descr="Logo&#10;&#10;Description automatically generated">
            <a:extLst>
              <a:ext uri="{FF2B5EF4-FFF2-40B4-BE49-F238E27FC236}">
                <a16:creationId xmlns:a16="http://schemas.microsoft.com/office/drawing/2014/main" id="{E0027439-DBEB-8342-8652-3F644637EB23}"/>
              </a:ext>
            </a:extLst>
          </p:cNvPr>
          <p:cNvPicPr>
            <a:picLocks noChangeAspect="1"/>
          </p:cNvPicPr>
          <p:nvPr/>
        </p:nvPicPr>
        <p:blipFill>
          <a:blip r:embed="rId5"/>
          <a:stretch>
            <a:fillRect/>
          </a:stretch>
        </p:blipFill>
        <p:spPr>
          <a:xfrm>
            <a:off x="3894032" y="2698750"/>
            <a:ext cx="2311400" cy="2311400"/>
          </a:xfrm>
          <a:prstGeom prst="rect">
            <a:avLst/>
          </a:prstGeom>
        </p:spPr>
      </p:pic>
      <p:pic>
        <p:nvPicPr>
          <p:cNvPr id="10" name="Picture 9" descr="Logo, icon&#10;&#10;Description automatically generated">
            <a:extLst>
              <a:ext uri="{FF2B5EF4-FFF2-40B4-BE49-F238E27FC236}">
                <a16:creationId xmlns:a16="http://schemas.microsoft.com/office/drawing/2014/main" id="{EF9D6D73-2740-B84E-9589-A769B93FA33C}"/>
              </a:ext>
            </a:extLst>
          </p:cNvPr>
          <p:cNvPicPr>
            <a:picLocks noChangeAspect="1"/>
          </p:cNvPicPr>
          <p:nvPr/>
        </p:nvPicPr>
        <p:blipFill>
          <a:blip r:embed="rId6"/>
          <a:stretch>
            <a:fillRect/>
          </a:stretch>
        </p:blipFill>
        <p:spPr>
          <a:xfrm>
            <a:off x="6105072" y="3457185"/>
            <a:ext cx="1993900" cy="1993900"/>
          </a:xfrm>
          <a:prstGeom prst="rect">
            <a:avLst/>
          </a:prstGeom>
        </p:spPr>
      </p:pic>
      <p:pic>
        <p:nvPicPr>
          <p:cNvPr id="12" name="Picture 11" descr="Logo&#10;&#10;Description automatically generated">
            <a:extLst>
              <a:ext uri="{FF2B5EF4-FFF2-40B4-BE49-F238E27FC236}">
                <a16:creationId xmlns:a16="http://schemas.microsoft.com/office/drawing/2014/main" id="{71029367-1084-AB45-81CF-4EC26B761A2C}"/>
              </a:ext>
            </a:extLst>
          </p:cNvPr>
          <p:cNvPicPr>
            <a:picLocks noChangeAspect="1"/>
          </p:cNvPicPr>
          <p:nvPr/>
        </p:nvPicPr>
        <p:blipFill>
          <a:blip r:embed="rId7"/>
          <a:stretch>
            <a:fillRect/>
          </a:stretch>
        </p:blipFill>
        <p:spPr>
          <a:xfrm>
            <a:off x="9875201" y="3019425"/>
            <a:ext cx="1987550" cy="1987550"/>
          </a:xfrm>
          <a:prstGeom prst="rect">
            <a:avLst/>
          </a:prstGeom>
        </p:spPr>
      </p:pic>
      <p:sp>
        <p:nvSpPr>
          <p:cNvPr id="21" name="Rounded Rectangle 20">
            <a:extLst>
              <a:ext uri="{FF2B5EF4-FFF2-40B4-BE49-F238E27FC236}">
                <a16:creationId xmlns:a16="http://schemas.microsoft.com/office/drawing/2014/main" id="{45EAC35C-F68B-BF49-9174-531C7BB926AB}"/>
              </a:ext>
            </a:extLst>
          </p:cNvPr>
          <p:cNvSpPr/>
          <p:nvPr/>
        </p:nvSpPr>
        <p:spPr>
          <a:xfrm rot="5400000">
            <a:off x="493377" y="252938"/>
            <a:ext cx="49751" cy="1940153"/>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347EF29-8F58-4047-A12B-12F01EBA73A7}"/>
              </a:ext>
            </a:extLst>
          </p:cNvPr>
          <p:cNvSpPr txBox="1"/>
          <p:nvPr/>
        </p:nvSpPr>
        <p:spPr>
          <a:xfrm>
            <a:off x="385262" y="5659861"/>
            <a:ext cx="2239810" cy="830997"/>
          </a:xfrm>
          <a:prstGeom prst="rect">
            <a:avLst/>
          </a:prstGeom>
          <a:noFill/>
        </p:spPr>
        <p:txBody>
          <a:bodyPr wrap="square" rtlCol="0">
            <a:spAutoFit/>
          </a:bodyPr>
          <a:lstStyle/>
          <a:p>
            <a:r>
              <a:rPr lang="en-CA" sz="2400" dirty="0">
                <a:solidFill>
                  <a:schemeClr val="tx1">
                    <a:lumMod val="65000"/>
                    <a:lumOff val="35000"/>
                  </a:schemeClr>
                </a:solidFill>
              </a:rPr>
              <a:t>Helpful and keen to please</a:t>
            </a:r>
          </a:p>
        </p:txBody>
      </p:sp>
      <p:sp>
        <p:nvSpPr>
          <p:cNvPr id="23" name="TextBox 22">
            <a:extLst>
              <a:ext uri="{FF2B5EF4-FFF2-40B4-BE49-F238E27FC236}">
                <a16:creationId xmlns:a16="http://schemas.microsoft.com/office/drawing/2014/main" id="{1E0A7F4C-F468-4849-A0FD-57652C254F10}"/>
              </a:ext>
            </a:extLst>
          </p:cNvPr>
          <p:cNvSpPr txBox="1"/>
          <p:nvPr/>
        </p:nvSpPr>
        <p:spPr>
          <a:xfrm>
            <a:off x="1926318" y="2033590"/>
            <a:ext cx="2951001" cy="830997"/>
          </a:xfrm>
          <a:prstGeom prst="rect">
            <a:avLst/>
          </a:prstGeom>
          <a:noFill/>
        </p:spPr>
        <p:txBody>
          <a:bodyPr wrap="square" rtlCol="0">
            <a:spAutoFit/>
          </a:bodyPr>
          <a:lstStyle/>
          <a:p>
            <a:r>
              <a:rPr lang="en-CA" sz="2400" dirty="0">
                <a:solidFill>
                  <a:schemeClr val="tx1">
                    <a:lumMod val="65000"/>
                    <a:lumOff val="35000"/>
                  </a:schemeClr>
                </a:solidFill>
              </a:rPr>
              <a:t>Caring with a strong sense of justice</a:t>
            </a:r>
          </a:p>
        </p:txBody>
      </p:sp>
      <p:cxnSp>
        <p:nvCxnSpPr>
          <p:cNvPr id="15" name="Straight Connector 14">
            <a:extLst>
              <a:ext uri="{FF2B5EF4-FFF2-40B4-BE49-F238E27FC236}">
                <a16:creationId xmlns:a16="http://schemas.microsoft.com/office/drawing/2014/main" id="{19187ED4-86DD-DF4A-9A9C-3D1697634C2B}"/>
              </a:ext>
            </a:extLst>
          </p:cNvPr>
          <p:cNvCxnSpPr>
            <a:cxnSpLocks/>
          </p:cNvCxnSpPr>
          <p:nvPr/>
        </p:nvCxnSpPr>
        <p:spPr>
          <a:xfrm>
            <a:off x="1382212" y="4750111"/>
            <a:ext cx="0" cy="806450"/>
          </a:xfrm>
          <a:prstGeom prst="line">
            <a:avLst/>
          </a:prstGeom>
          <a:ln w="47625">
            <a:solidFill>
              <a:srgbClr val="BADEE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5BD8072-0F9D-9D43-AD0B-DA3F59406324}"/>
              </a:ext>
            </a:extLst>
          </p:cNvPr>
          <p:cNvCxnSpPr>
            <a:cxnSpLocks/>
          </p:cNvCxnSpPr>
          <p:nvPr/>
        </p:nvCxnSpPr>
        <p:spPr>
          <a:xfrm>
            <a:off x="3163694" y="2959411"/>
            <a:ext cx="0" cy="806450"/>
          </a:xfrm>
          <a:prstGeom prst="line">
            <a:avLst/>
          </a:prstGeom>
          <a:ln w="47625">
            <a:solidFill>
              <a:srgbClr val="BADEE8"/>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7B9496E-AC1F-644F-A035-FF4E16C5BAEE}"/>
              </a:ext>
            </a:extLst>
          </p:cNvPr>
          <p:cNvSpPr txBox="1"/>
          <p:nvPr/>
        </p:nvSpPr>
        <p:spPr>
          <a:xfrm>
            <a:off x="3938482" y="5659861"/>
            <a:ext cx="2724581" cy="461665"/>
          </a:xfrm>
          <a:prstGeom prst="rect">
            <a:avLst/>
          </a:prstGeom>
          <a:noFill/>
        </p:spPr>
        <p:txBody>
          <a:bodyPr wrap="square" rtlCol="0">
            <a:spAutoFit/>
          </a:bodyPr>
          <a:lstStyle/>
          <a:p>
            <a:r>
              <a:rPr lang="en-CA" sz="2400" dirty="0">
                <a:solidFill>
                  <a:schemeClr val="tx1">
                    <a:lumMod val="65000"/>
                    <a:lumOff val="35000"/>
                  </a:schemeClr>
                </a:solidFill>
              </a:rPr>
              <a:t>Non-judgemental</a:t>
            </a:r>
          </a:p>
        </p:txBody>
      </p:sp>
      <p:cxnSp>
        <p:nvCxnSpPr>
          <p:cNvPr id="35" name="Straight Connector 34">
            <a:extLst>
              <a:ext uri="{FF2B5EF4-FFF2-40B4-BE49-F238E27FC236}">
                <a16:creationId xmlns:a16="http://schemas.microsoft.com/office/drawing/2014/main" id="{598D1822-0EE9-DF48-BEE5-9361AA4D53B7}"/>
              </a:ext>
            </a:extLst>
          </p:cNvPr>
          <p:cNvCxnSpPr>
            <a:cxnSpLocks/>
          </p:cNvCxnSpPr>
          <p:nvPr/>
        </p:nvCxnSpPr>
        <p:spPr>
          <a:xfrm>
            <a:off x="5138631" y="4750111"/>
            <a:ext cx="0" cy="806450"/>
          </a:xfrm>
          <a:prstGeom prst="line">
            <a:avLst/>
          </a:prstGeom>
          <a:ln w="47625">
            <a:solidFill>
              <a:srgbClr val="BADEE8"/>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04DA564-5917-0F4A-9730-9086BD999E6E}"/>
              </a:ext>
            </a:extLst>
          </p:cNvPr>
          <p:cNvCxnSpPr>
            <a:cxnSpLocks/>
          </p:cNvCxnSpPr>
          <p:nvPr/>
        </p:nvCxnSpPr>
        <p:spPr>
          <a:xfrm>
            <a:off x="7102022" y="2698750"/>
            <a:ext cx="0" cy="800411"/>
          </a:xfrm>
          <a:prstGeom prst="line">
            <a:avLst/>
          </a:prstGeom>
          <a:ln w="47625">
            <a:solidFill>
              <a:srgbClr val="BADEE8"/>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021C1CAB-A3C0-D64D-A650-17069122881E}"/>
              </a:ext>
            </a:extLst>
          </p:cNvPr>
          <p:cNvSpPr txBox="1"/>
          <p:nvPr/>
        </p:nvSpPr>
        <p:spPr>
          <a:xfrm>
            <a:off x="5626521" y="2060833"/>
            <a:ext cx="2951001" cy="461665"/>
          </a:xfrm>
          <a:prstGeom prst="rect">
            <a:avLst/>
          </a:prstGeom>
          <a:noFill/>
        </p:spPr>
        <p:txBody>
          <a:bodyPr wrap="square" rtlCol="0">
            <a:spAutoFit/>
          </a:bodyPr>
          <a:lstStyle/>
          <a:p>
            <a:r>
              <a:rPr lang="en-CA" sz="2400" dirty="0">
                <a:solidFill>
                  <a:schemeClr val="tx1">
                    <a:lumMod val="65000"/>
                    <a:lumOff val="35000"/>
                  </a:schemeClr>
                </a:solidFill>
              </a:rPr>
              <a:t>Friendly and outgoing</a:t>
            </a:r>
          </a:p>
        </p:txBody>
      </p:sp>
      <p:cxnSp>
        <p:nvCxnSpPr>
          <p:cNvPr id="38" name="Straight Connector 37">
            <a:extLst>
              <a:ext uri="{FF2B5EF4-FFF2-40B4-BE49-F238E27FC236}">
                <a16:creationId xmlns:a16="http://schemas.microsoft.com/office/drawing/2014/main" id="{0DC79D39-A783-F44E-A86C-08669739631A}"/>
              </a:ext>
            </a:extLst>
          </p:cNvPr>
          <p:cNvCxnSpPr>
            <a:cxnSpLocks/>
          </p:cNvCxnSpPr>
          <p:nvPr/>
        </p:nvCxnSpPr>
        <p:spPr>
          <a:xfrm>
            <a:off x="10829289" y="2570360"/>
            <a:ext cx="0" cy="806450"/>
          </a:xfrm>
          <a:prstGeom prst="line">
            <a:avLst/>
          </a:prstGeom>
          <a:ln w="47625">
            <a:solidFill>
              <a:srgbClr val="BADEE8"/>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6B5A96E-9127-354F-A563-E8B7CCF456DA}"/>
              </a:ext>
            </a:extLst>
          </p:cNvPr>
          <p:cNvSpPr txBox="1"/>
          <p:nvPr/>
        </p:nvSpPr>
        <p:spPr>
          <a:xfrm>
            <a:off x="10044189" y="2033590"/>
            <a:ext cx="1692086" cy="461665"/>
          </a:xfrm>
          <a:prstGeom prst="rect">
            <a:avLst/>
          </a:prstGeom>
          <a:noFill/>
        </p:spPr>
        <p:txBody>
          <a:bodyPr wrap="square" rtlCol="0">
            <a:spAutoFit/>
          </a:bodyPr>
          <a:lstStyle/>
          <a:p>
            <a:r>
              <a:rPr lang="en-CA" sz="2400" dirty="0">
                <a:solidFill>
                  <a:schemeClr val="tx1">
                    <a:lumMod val="65000"/>
                    <a:lumOff val="35000"/>
                  </a:schemeClr>
                </a:solidFill>
              </a:rPr>
              <a:t>Energetic</a:t>
            </a:r>
          </a:p>
        </p:txBody>
      </p:sp>
      <p:pic>
        <p:nvPicPr>
          <p:cNvPr id="24" name="Picture 23">
            <a:extLst>
              <a:ext uri="{FF2B5EF4-FFF2-40B4-BE49-F238E27FC236}">
                <a16:creationId xmlns:a16="http://schemas.microsoft.com/office/drawing/2014/main" id="{D9E19FD5-D268-2B4B-9D5B-87791330F2FF}"/>
              </a:ext>
            </a:extLst>
          </p:cNvPr>
          <p:cNvPicPr>
            <a:picLocks noChangeAspect="1"/>
          </p:cNvPicPr>
          <p:nvPr/>
        </p:nvPicPr>
        <p:blipFill>
          <a:blip r:embed="rId8"/>
          <a:srcRect/>
          <a:stretch/>
        </p:blipFill>
        <p:spPr>
          <a:xfrm>
            <a:off x="8013122" y="3037390"/>
            <a:ext cx="1993900" cy="1993900"/>
          </a:xfrm>
          <a:prstGeom prst="rect">
            <a:avLst/>
          </a:prstGeom>
        </p:spPr>
      </p:pic>
      <p:sp>
        <p:nvSpPr>
          <p:cNvPr id="25" name="TextBox 24">
            <a:extLst>
              <a:ext uri="{FF2B5EF4-FFF2-40B4-BE49-F238E27FC236}">
                <a16:creationId xmlns:a16="http://schemas.microsoft.com/office/drawing/2014/main" id="{5592B9A1-76F0-5F45-90E1-019AAD473CF4}"/>
              </a:ext>
            </a:extLst>
          </p:cNvPr>
          <p:cNvSpPr txBox="1"/>
          <p:nvPr/>
        </p:nvSpPr>
        <p:spPr>
          <a:xfrm>
            <a:off x="7500947" y="5659861"/>
            <a:ext cx="3800466" cy="830997"/>
          </a:xfrm>
          <a:prstGeom prst="rect">
            <a:avLst/>
          </a:prstGeom>
          <a:noFill/>
        </p:spPr>
        <p:txBody>
          <a:bodyPr wrap="square" rtlCol="0">
            <a:spAutoFit/>
          </a:bodyPr>
          <a:lstStyle/>
          <a:p>
            <a:r>
              <a:rPr lang="en-CA" sz="2400" dirty="0">
                <a:solidFill>
                  <a:schemeClr val="tx1">
                    <a:lumMod val="65000"/>
                    <a:lumOff val="35000"/>
                  </a:schemeClr>
                </a:solidFill>
              </a:rPr>
              <a:t>Good with younger children, the elderly, and/or animals</a:t>
            </a:r>
          </a:p>
        </p:txBody>
      </p:sp>
      <p:cxnSp>
        <p:nvCxnSpPr>
          <p:cNvPr id="26" name="Straight Connector 25">
            <a:extLst>
              <a:ext uri="{FF2B5EF4-FFF2-40B4-BE49-F238E27FC236}">
                <a16:creationId xmlns:a16="http://schemas.microsoft.com/office/drawing/2014/main" id="{87480314-5BEA-894E-9046-E478D16B4420}"/>
              </a:ext>
            </a:extLst>
          </p:cNvPr>
          <p:cNvCxnSpPr>
            <a:cxnSpLocks/>
          </p:cNvCxnSpPr>
          <p:nvPr/>
        </p:nvCxnSpPr>
        <p:spPr>
          <a:xfrm>
            <a:off x="9059430" y="4829096"/>
            <a:ext cx="0" cy="806450"/>
          </a:xfrm>
          <a:prstGeom prst="line">
            <a:avLst/>
          </a:prstGeom>
          <a:ln w="47625">
            <a:solidFill>
              <a:srgbClr val="BADEE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6658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riangle 42">
            <a:extLst>
              <a:ext uri="{FF2B5EF4-FFF2-40B4-BE49-F238E27FC236}">
                <a16:creationId xmlns:a16="http://schemas.microsoft.com/office/drawing/2014/main" id="{6FCC920D-90AC-B642-B408-8F073F9368C7}"/>
              </a:ext>
            </a:extLst>
          </p:cNvPr>
          <p:cNvSpPr/>
          <p:nvPr/>
        </p:nvSpPr>
        <p:spPr>
          <a:xfrm rot="2700000">
            <a:off x="11058616" y="62620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iangle 45">
            <a:extLst>
              <a:ext uri="{FF2B5EF4-FFF2-40B4-BE49-F238E27FC236}">
                <a16:creationId xmlns:a16="http://schemas.microsoft.com/office/drawing/2014/main" id="{CFCD6A3A-9994-B442-8204-E8BFC276A3EE}"/>
              </a:ext>
            </a:extLst>
          </p:cNvPr>
          <p:cNvSpPr/>
          <p:nvPr/>
        </p:nvSpPr>
        <p:spPr>
          <a:xfrm rot="2700000">
            <a:off x="11652586" y="206451"/>
            <a:ext cx="160768" cy="13859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BFBD856-44A9-5D4D-A99E-6551934B70EE}"/>
              </a:ext>
            </a:extLst>
          </p:cNvPr>
          <p:cNvSpPr txBox="1"/>
          <p:nvPr/>
        </p:nvSpPr>
        <p:spPr>
          <a:xfrm>
            <a:off x="1433066" y="600733"/>
            <a:ext cx="6195318" cy="92333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Learning Strengths</a:t>
            </a:r>
          </a:p>
        </p:txBody>
      </p:sp>
      <p:sp>
        <p:nvSpPr>
          <p:cNvPr id="68" name="Triangle 67">
            <a:extLst>
              <a:ext uri="{FF2B5EF4-FFF2-40B4-BE49-F238E27FC236}">
                <a16:creationId xmlns:a16="http://schemas.microsoft.com/office/drawing/2014/main" id="{432D3CBB-CAF8-9A45-A33C-FF2AE3F5A6F1}"/>
              </a:ext>
            </a:extLst>
          </p:cNvPr>
          <p:cNvSpPr/>
          <p:nvPr/>
        </p:nvSpPr>
        <p:spPr>
          <a:xfrm rot="2700000">
            <a:off x="11750277" y="860663"/>
            <a:ext cx="112039" cy="96586"/>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45EAC35C-F68B-BF49-9174-531C7BB926AB}"/>
              </a:ext>
            </a:extLst>
          </p:cNvPr>
          <p:cNvSpPr/>
          <p:nvPr/>
        </p:nvSpPr>
        <p:spPr>
          <a:xfrm rot="5400000">
            <a:off x="493377" y="252938"/>
            <a:ext cx="49751" cy="1940153"/>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347EF29-8F58-4047-A12B-12F01EBA73A7}"/>
              </a:ext>
            </a:extLst>
          </p:cNvPr>
          <p:cNvSpPr txBox="1"/>
          <p:nvPr/>
        </p:nvSpPr>
        <p:spPr>
          <a:xfrm>
            <a:off x="34880" y="5010150"/>
            <a:ext cx="2239810" cy="830997"/>
          </a:xfrm>
          <a:prstGeom prst="rect">
            <a:avLst/>
          </a:prstGeom>
          <a:noFill/>
        </p:spPr>
        <p:txBody>
          <a:bodyPr wrap="square" rtlCol="0">
            <a:spAutoFit/>
          </a:bodyPr>
          <a:lstStyle/>
          <a:p>
            <a:pPr algn="ctr"/>
            <a:r>
              <a:rPr lang="en-CA" sz="2400" dirty="0">
                <a:solidFill>
                  <a:schemeClr val="tx1">
                    <a:lumMod val="65000"/>
                    <a:lumOff val="35000"/>
                  </a:schemeClr>
                </a:solidFill>
              </a:rPr>
              <a:t>Hands on, concrete learner</a:t>
            </a:r>
          </a:p>
        </p:txBody>
      </p:sp>
      <p:sp>
        <p:nvSpPr>
          <p:cNvPr id="23" name="TextBox 22">
            <a:extLst>
              <a:ext uri="{FF2B5EF4-FFF2-40B4-BE49-F238E27FC236}">
                <a16:creationId xmlns:a16="http://schemas.microsoft.com/office/drawing/2014/main" id="{1E0A7F4C-F468-4849-A0FD-57652C254F10}"/>
              </a:ext>
            </a:extLst>
          </p:cNvPr>
          <p:cNvSpPr txBox="1"/>
          <p:nvPr/>
        </p:nvSpPr>
        <p:spPr>
          <a:xfrm>
            <a:off x="2454644" y="5029248"/>
            <a:ext cx="2392659" cy="1569660"/>
          </a:xfrm>
          <a:prstGeom prst="rect">
            <a:avLst/>
          </a:prstGeom>
          <a:noFill/>
        </p:spPr>
        <p:txBody>
          <a:bodyPr wrap="square" rtlCol="0">
            <a:spAutoFit/>
          </a:bodyPr>
          <a:lstStyle/>
          <a:p>
            <a:pPr algn="ctr"/>
            <a:r>
              <a:rPr lang="en-CA" sz="2400" dirty="0">
                <a:solidFill>
                  <a:schemeClr val="tx1">
                    <a:lumMod val="65000"/>
                    <a:lumOff val="35000"/>
                  </a:schemeClr>
                </a:solidFill>
              </a:rPr>
              <a:t>Lateral thinkers with points of insight in certain areas</a:t>
            </a:r>
          </a:p>
        </p:txBody>
      </p:sp>
      <p:cxnSp>
        <p:nvCxnSpPr>
          <p:cNvPr id="15" name="Straight Connector 14">
            <a:extLst>
              <a:ext uri="{FF2B5EF4-FFF2-40B4-BE49-F238E27FC236}">
                <a16:creationId xmlns:a16="http://schemas.microsoft.com/office/drawing/2014/main" id="{19187ED4-86DD-DF4A-9A9C-3D1697634C2B}"/>
              </a:ext>
            </a:extLst>
          </p:cNvPr>
          <p:cNvCxnSpPr>
            <a:cxnSpLocks/>
          </p:cNvCxnSpPr>
          <p:nvPr/>
        </p:nvCxnSpPr>
        <p:spPr>
          <a:xfrm>
            <a:off x="2452489" y="2082800"/>
            <a:ext cx="0" cy="4775200"/>
          </a:xfrm>
          <a:prstGeom prst="line">
            <a:avLst/>
          </a:prstGeom>
          <a:ln w="47625">
            <a:solidFill>
              <a:srgbClr val="BADEE8"/>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7B9496E-AC1F-644F-A035-FF4E16C5BAEE}"/>
              </a:ext>
            </a:extLst>
          </p:cNvPr>
          <p:cNvSpPr txBox="1"/>
          <p:nvPr/>
        </p:nvSpPr>
        <p:spPr>
          <a:xfrm>
            <a:off x="4945134" y="5124702"/>
            <a:ext cx="2217738" cy="1200329"/>
          </a:xfrm>
          <a:prstGeom prst="rect">
            <a:avLst/>
          </a:prstGeom>
          <a:noFill/>
        </p:spPr>
        <p:txBody>
          <a:bodyPr wrap="square" rtlCol="0">
            <a:spAutoFit/>
          </a:bodyPr>
          <a:lstStyle/>
          <a:p>
            <a:pPr algn="ctr"/>
            <a:r>
              <a:rPr lang="en-CA" sz="2400" dirty="0">
                <a:solidFill>
                  <a:schemeClr val="tx1">
                    <a:lumMod val="65000"/>
                    <a:lumOff val="35000"/>
                  </a:schemeClr>
                </a:solidFill>
              </a:rPr>
              <a:t>Athletic, sporty, creative, or musical</a:t>
            </a:r>
          </a:p>
        </p:txBody>
      </p:sp>
      <p:sp>
        <p:nvSpPr>
          <p:cNvPr id="37" name="TextBox 36">
            <a:extLst>
              <a:ext uri="{FF2B5EF4-FFF2-40B4-BE49-F238E27FC236}">
                <a16:creationId xmlns:a16="http://schemas.microsoft.com/office/drawing/2014/main" id="{021C1CAB-A3C0-D64D-A650-17069122881E}"/>
              </a:ext>
            </a:extLst>
          </p:cNvPr>
          <p:cNvSpPr txBox="1"/>
          <p:nvPr/>
        </p:nvSpPr>
        <p:spPr>
          <a:xfrm>
            <a:off x="7501378" y="5213913"/>
            <a:ext cx="2260600" cy="1200329"/>
          </a:xfrm>
          <a:prstGeom prst="rect">
            <a:avLst/>
          </a:prstGeom>
          <a:noFill/>
        </p:spPr>
        <p:txBody>
          <a:bodyPr wrap="square" rtlCol="0">
            <a:spAutoFit/>
          </a:bodyPr>
          <a:lstStyle/>
          <a:p>
            <a:pPr algn="ctr"/>
            <a:r>
              <a:rPr lang="en-CA" sz="2400" dirty="0">
                <a:solidFill>
                  <a:schemeClr val="tx1">
                    <a:lumMod val="65000"/>
                    <a:lumOff val="35000"/>
                  </a:schemeClr>
                </a:solidFill>
              </a:rPr>
              <a:t>Persistent, determined, and hardworking</a:t>
            </a:r>
          </a:p>
        </p:txBody>
      </p:sp>
      <p:sp>
        <p:nvSpPr>
          <p:cNvPr id="39" name="TextBox 38">
            <a:extLst>
              <a:ext uri="{FF2B5EF4-FFF2-40B4-BE49-F238E27FC236}">
                <a16:creationId xmlns:a16="http://schemas.microsoft.com/office/drawing/2014/main" id="{76B5A96E-9127-354F-A563-E8B7CCF456DA}"/>
              </a:ext>
            </a:extLst>
          </p:cNvPr>
          <p:cNvSpPr txBox="1"/>
          <p:nvPr/>
        </p:nvSpPr>
        <p:spPr>
          <a:xfrm>
            <a:off x="10084641" y="5213912"/>
            <a:ext cx="1908399" cy="1200329"/>
          </a:xfrm>
          <a:prstGeom prst="rect">
            <a:avLst/>
          </a:prstGeom>
          <a:noFill/>
        </p:spPr>
        <p:txBody>
          <a:bodyPr wrap="square" rtlCol="0">
            <a:spAutoFit/>
          </a:bodyPr>
          <a:lstStyle/>
          <a:p>
            <a:pPr algn="ctr"/>
            <a:r>
              <a:rPr lang="en-CA" sz="2400" dirty="0">
                <a:solidFill>
                  <a:schemeClr val="tx1">
                    <a:lumMod val="65000"/>
                    <a:lumOff val="35000"/>
                  </a:schemeClr>
                </a:solidFill>
              </a:rPr>
              <a:t>Excellent long term visual memories</a:t>
            </a:r>
          </a:p>
        </p:txBody>
      </p:sp>
      <p:cxnSp>
        <p:nvCxnSpPr>
          <p:cNvPr id="24" name="Straight Connector 23">
            <a:extLst>
              <a:ext uri="{FF2B5EF4-FFF2-40B4-BE49-F238E27FC236}">
                <a16:creationId xmlns:a16="http://schemas.microsoft.com/office/drawing/2014/main" id="{C65F08E4-D1D9-894A-9DEB-A8789C94A9BD}"/>
              </a:ext>
            </a:extLst>
          </p:cNvPr>
          <p:cNvCxnSpPr>
            <a:cxnSpLocks/>
          </p:cNvCxnSpPr>
          <p:nvPr/>
        </p:nvCxnSpPr>
        <p:spPr>
          <a:xfrm>
            <a:off x="4916488" y="2603500"/>
            <a:ext cx="0" cy="3073952"/>
          </a:xfrm>
          <a:prstGeom prst="line">
            <a:avLst/>
          </a:prstGeom>
          <a:ln w="47625">
            <a:solidFill>
              <a:srgbClr val="BADEE8"/>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3590BD3-0C2F-F749-938E-F2E35A524A74}"/>
              </a:ext>
            </a:extLst>
          </p:cNvPr>
          <p:cNvCxnSpPr>
            <a:cxnSpLocks/>
          </p:cNvCxnSpPr>
          <p:nvPr/>
        </p:nvCxnSpPr>
        <p:spPr>
          <a:xfrm>
            <a:off x="7407418" y="1917700"/>
            <a:ext cx="0" cy="4681208"/>
          </a:xfrm>
          <a:prstGeom prst="line">
            <a:avLst/>
          </a:prstGeom>
          <a:ln w="47625">
            <a:solidFill>
              <a:srgbClr val="BADEE8"/>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7C08117-CF46-9A46-A62E-455167CA2C08}"/>
              </a:ext>
            </a:extLst>
          </p:cNvPr>
          <p:cNvCxnSpPr>
            <a:cxnSpLocks/>
          </p:cNvCxnSpPr>
          <p:nvPr/>
        </p:nvCxnSpPr>
        <p:spPr>
          <a:xfrm>
            <a:off x="9923309" y="2400300"/>
            <a:ext cx="0" cy="4179510"/>
          </a:xfrm>
          <a:prstGeom prst="line">
            <a:avLst/>
          </a:prstGeom>
          <a:ln w="47625">
            <a:solidFill>
              <a:srgbClr val="BADEE8"/>
            </a:solidFill>
          </a:ln>
        </p:spPr>
        <p:style>
          <a:lnRef idx="1">
            <a:schemeClr val="accent1"/>
          </a:lnRef>
          <a:fillRef idx="0">
            <a:schemeClr val="accent1"/>
          </a:fillRef>
          <a:effectRef idx="0">
            <a:schemeClr val="accent1"/>
          </a:effectRef>
          <a:fontRef idx="minor">
            <a:schemeClr val="tx1"/>
          </a:fontRef>
        </p:style>
      </p:cxnSp>
      <p:pic>
        <p:nvPicPr>
          <p:cNvPr id="58" name="Picture 57" descr="Icon&#10;&#10;Description automatically generated">
            <a:extLst>
              <a:ext uri="{FF2B5EF4-FFF2-40B4-BE49-F238E27FC236}">
                <a16:creationId xmlns:a16="http://schemas.microsoft.com/office/drawing/2014/main" id="{799DFD47-69B6-5C4B-A142-0576C1626257}"/>
              </a:ext>
            </a:extLst>
          </p:cNvPr>
          <p:cNvPicPr>
            <a:picLocks noChangeAspect="1"/>
          </p:cNvPicPr>
          <p:nvPr/>
        </p:nvPicPr>
        <p:blipFill>
          <a:blip r:embed="rId3"/>
          <a:stretch>
            <a:fillRect/>
          </a:stretch>
        </p:blipFill>
        <p:spPr>
          <a:xfrm>
            <a:off x="34880" y="2724764"/>
            <a:ext cx="2415452" cy="2415452"/>
          </a:xfrm>
          <a:prstGeom prst="rect">
            <a:avLst/>
          </a:prstGeom>
        </p:spPr>
      </p:pic>
      <p:pic>
        <p:nvPicPr>
          <p:cNvPr id="60" name="Picture 59" descr="A picture containing pool ball, sport&#10;&#10;Description automatically generated">
            <a:extLst>
              <a:ext uri="{FF2B5EF4-FFF2-40B4-BE49-F238E27FC236}">
                <a16:creationId xmlns:a16="http://schemas.microsoft.com/office/drawing/2014/main" id="{0898940F-C457-374B-86BC-4F3F41E25165}"/>
              </a:ext>
            </a:extLst>
          </p:cNvPr>
          <p:cNvPicPr>
            <a:picLocks noChangeAspect="1"/>
          </p:cNvPicPr>
          <p:nvPr/>
        </p:nvPicPr>
        <p:blipFill>
          <a:blip r:embed="rId4"/>
          <a:stretch>
            <a:fillRect/>
          </a:stretch>
        </p:blipFill>
        <p:spPr>
          <a:xfrm>
            <a:off x="2443247" y="2603500"/>
            <a:ext cx="2415452" cy="2415452"/>
          </a:xfrm>
          <a:prstGeom prst="rect">
            <a:avLst/>
          </a:prstGeom>
        </p:spPr>
      </p:pic>
      <p:pic>
        <p:nvPicPr>
          <p:cNvPr id="62" name="Picture 61" descr="A picture containing text&#10;&#10;Description automatically generated">
            <a:extLst>
              <a:ext uri="{FF2B5EF4-FFF2-40B4-BE49-F238E27FC236}">
                <a16:creationId xmlns:a16="http://schemas.microsoft.com/office/drawing/2014/main" id="{9DF64854-2ED6-9E4B-98EF-95AE9580136D}"/>
              </a:ext>
            </a:extLst>
          </p:cNvPr>
          <p:cNvPicPr>
            <a:picLocks noChangeAspect="1"/>
          </p:cNvPicPr>
          <p:nvPr/>
        </p:nvPicPr>
        <p:blipFill>
          <a:blip r:embed="rId5"/>
          <a:stretch>
            <a:fillRect/>
          </a:stretch>
        </p:blipFill>
        <p:spPr>
          <a:xfrm>
            <a:off x="4665523" y="2567240"/>
            <a:ext cx="2730499" cy="2730499"/>
          </a:xfrm>
          <a:prstGeom prst="rect">
            <a:avLst/>
          </a:prstGeom>
        </p:spPr>
      </p:pic>
      <p:pic>
        <p:nvPicPr>
          <p:cNvPr id="64" name="Picture 63" descr="Text, icon&#10;&#10;Description automatically generated">
            <a:extLst>
              <a:ext uri="{FF2B5EF4-FFF2-40B4-BE49-F238E27FC236}">
                <a16:creationId xmlns:a16="http://schemas.microsoft.com/office/drawing/2014/main" id="{E0B32F3A-F3AF-6B45-8B75-E6043B31FDB2}"/>
              </a:ext>
            </a:extLst>
          </p:cNvPr>
          <p:cNvPicPr>
            <a:picLocks noChangeAspect="1"/>
          </p:cNvPicPr>
          <p:nvPr/>
        </p:nvPicPr>
        <p:blipFill>
          <a:blip r:embed="rId6"/>
          <a:stretch>
            <a:fillRect/>
          </a:stretch>
        </p:blipFill>
        <p:spPr>
          <a:xfrm>
            <a:off x="7704296" y="3067583"/>
            <a:ext cx="2033060" cy="2033060"/>
          </a:xfrm>
          <a:prstGeom prst="rect">
            <a:avLst/>
          </a:prstGeom>
        </p:spPr>
      </p:pic>
      <p:pic>
        <p:nvPicPr>
          <p:cNvPr id="69" name="Picture 68" descr="A picture containing text, sign&#10;&#10;Description automatically generated">
            <a:extLst>
              <a:ext uri="{FF2B5EF4-FFF2-40B4-BE49-F238E27FC236}">
                <a16:creationId xmlns:a16="http://schemas.microsoft.com/office/drawing/2014/main" id="{37E8C153-3AAF-AA41-B282-A1B495C1DFE7}"/>
              </a:ext>
            </a:extLst>
          </p:cNvPr>
          <p:cNvPicPr>
            <a:picLocks noChangeAspect="1"/>
          </p:cNvPicPr>
          <p:nvPr/>
        </p:nvPicPr>
        <p:blipFill>
          <a:blip r:embed="rId7"/>
          <a:stretch>
            <a:fillRect/>
          </a:stretch>
        </p:blipFill>
        <p:spPr>
          <a:xfrm>
            <a:off x="9923309" y="2941326"/>
            <a:ext cx="2116803" cy="2116803"/>
          </a:xfrm>
          <a:prstGeom prst="rect">
            <a:avLst/>
          </a:prstGeom>
        </p:spPr>
      </p:pic>
    </p:spTree>
    <p:extLst>
      <p:ext uri="{BB962C8B-B14F-4D97-AF65-F5344CB8AC3E}">
        <p14:creationId xmlns:p14="http://schemas.microsoft.com/office/powerpoint/2010/main" val="2273085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1CB271-5602-C446-B977-D57C442CF605}"/>
              </a:ext>
            </a:extLst>
          </p:cNvPr>
          <p:cNvSpPr txBox="1"/>
          <p:nvPr/>
        </p:nvSpPr>
        <p:spPr>
          <a:xfrm>
            <a:off x="1261729" y="3788039"/>
            <a:ext cx="1011367" cy="400110"/>
          </a:xfrm>
          <a:prstGeom prst="rect">
            <a:avLst/>
          </a:prstGeom>
          <a:noFill/>
        </p:spPr>
        <p:txBody>
          <a:bodyPr wrap="none" rtlCol="0">
            <a:spAutoFit/>
          </a:bodyPr>
          <a:lstStyle/>
          <a:p>
            <a:r>
              <a:rPr lang="en-US" sz="2000" b="1" dirty="0">
                <a:solidFill>
                  <a:schemeClr val="tx1">
                    <a:lumMod val="65000"/>
                    <a:lumOff val="35000"/>
                  </a:schemeClr>
                </a:solidFill>
                <a:latin typeface="Calibri" panose="020F0502020204030204" pitchFamily="34" charset="0"/>
                <a:cs typeface="Calibri" panose="020F0502020204030204" pitchFamily="34" charset="0"/>
              </a:rPr>
              <a:t>TOPICS:</a:t>
            </a:r>
          </a:p>
        </p:txBody>
      </p:sp>
      <p:sp>
        <p:nvSpPr>
          <p:cNvPr id="6" name="Rectangle 5">
            <a:extLst>
              <a:ext uri="{FF2B5EF4-FFF2-40B4-BE49-F238E27FC236}">
                <a16:creationId xmlns:a16="http://schemas.microsoft.com/office/drawing/2014/main" id="{09B7CDA2-DE19-4B41-890D-5BFDD9F144E9}"/>
              </a:ext>
            </a:extLst>
          </p:cNvPr>
          <p:cNvSpPr/>
          <p:nvPr/>
        </p:nvSpPr>
        <p:spPr>
          <a:xfrm>
            <a:off x="11685814" y="0"/>
            <a:ext cx="506186" cy="6858000"/>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14EC685-55BC-9D4D-BB4F-6DE94395B6F7}"/>
              </a:ext>
            </a:extLst>
          </p:cNvPr>
          <p:cNvCxnSpPr>
            <a:cxnSpLocks/>
            <a:stCxn id="6" idx="0"/>
          </p:cNvCxnSpPr>
          <p:nvPr/>
        </p:nvCxnSpPr>
        <p:spPr>
          <a:xfrm flipH="1">
            <a:off x="11930743" y="0"/>
            <a:ext cx="8164" cy="16246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DD544C0-C2C0-2F4F-BAAA-CA8A96EE3F9D}"/>
              </a:ext>
            </a:extLst>
          </p:cNvPr>
          <p:cNvSpPr txBox="1"/>
          <p:nvPr/>
        </p:nvSpPr>
        <p:spPr>
          <a:xfrm>
            <a:off x="11807300" y="6400800"/>
            <a:ext cx="263214" cy="276999"/>
          </a:xfrm>
          <a:prstGeom prst="rect">
            <a:avLst/>
          </a:prstGeom>
          <a:noFill/>
        </p:spPr>
        <p:txBody>
          <a:bodyPr wrap="none" rtlCol="0">
            <a:spAutoFit/>
          </a:bodyPr>
          <a:lstStyle/>
          <a:p>
            <a:fld id="{C1770661-BCC3-F64C-A213-608EE2F62051}" type="slidenum">
              <a:rPr lang="en-US" sz="1200">
                <a:solidFill>
                  <a:schemeClr val="bg1"/>
                </a:solidFill>
              </a:rPr>
              <a:t>45</a:t>
            </a:fld>
            <a:endParaRPr lang="en-US" sz="1200">
              <a:solidFill>
                <a:schemeClr val="bg1"/>
              </a:solidFill>
            </a:endParaRPr>
          </a:p>
        </p:txBody>
      </p:sp>
      <p:sp>
        <p:nvSpPr>
          <p:cNvPr id="9" name="Rounded Rectangle 8">
            <a:extLst>
              <a:ext uri="{FF2B5EF4-FFF2-40B4-BE49-F238E27FC236}">
                <a16:creationId xmlns:a16="http://schemas.microsoft.com/office/drawing/2014/main" id="{7843B326-333B-6848-92DB-704A49C4FC7A}"/>
              </a:ext>
            </a:extLst>
          </p:cNvPr>
          <p:cNvSpPr/>
          <p:nvPr/>
        </p:nvSpPr>
        <p:spPr>
          <a:xfrm>
            <a:off x="5703888" y="796018"/>
            <a:ext cx="5189764" cy="60619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7C57BA4-A071-5C40-BFEC-2B053E82E735}"/>
              </a:ext>
            </a:extLst>
          </p:cNvPr>
          <p:cNvSpPr txBox="1"/>
          <p:nvPr/>
        </p:nvSpPr>
        <p:spPr>
          <a:xfrm>
            <a:off x="1261729" y="4442100"/>
            <a:ext cx="3868411" cy="1295868"/>
          </a:xfrm>
          <a:prstGeom prst="rect">
            <a:avLst/>
          </a:prstGeom>
          <a:noFill/>
        </p:spPr>
        <p:txBody>
          <a:bodyPr wrap="square" rtlCol="0">
            <a:spAutoFit/>
          </a:bodyPr>
          <a:lstStyle/>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What are Transitions?</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Determination and Perseveration</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Challenges and Best Practices</a:t>
            </a:r>
          </a:p>
        </p:txBody>
      </p:sp>
      <p:sp>
        <p:nvSpPr>
          <p:cNvPr id="11" name="Rounded Rectangle 10">
            <a:extLst>
              <a:ext uri="{FF2B5EF4-FFF2-40B4-BE49-F238E27FC236}">
                <a16:creationId xmlns:a16="http://schemas.microsoft.com/office/drawing/2014/main" id="{22C9DEC8-DB86-D74C-A14A-E918BE302A5F}"/>
              </a:ext>
            </a:extLst>
          </p:cNvPr>
          <p:cNvSpPr/>
          <p:nvPr/>
        </p:nvSpPr>
        <p:spPr>
          <a:xfrm rot="16200000">
            <a:off x="2014193" y="3574545"/>
            <a:ext cx="45719" cy="1272926"/>
          </a:xfrm>
          <a:prstGeom prst="roundRect">
            <a:avLst>
              <a:gd name="adj" fmla="val 50000"/>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74E77790-36F7-5F4F-9B71-AF8609018ED1}"/>
              </a:ext>
            </a:extLst>
          </p:cNvPr>
          <p:cNvSpPr/>
          <p:nvPr/>
        </p:nvSpPr>
        <p:spPr>
          <a:xfrm rot="4500000">
            <a:off x="503421" y="2578649"/>
            <a:ext cx="208353" cy="179615"/>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1A1789FD-223C-3D4E-A508-9CE1A89EC61F}"/>
              </a:ext>
            </a:extLst>
          </p:cNvPr>
          <p:cNvSpPr/>
          <p:nvPr/>
        </p:nvSpPr>
        <p:spPr>
          <a:xfrm rot="2700000">
            <a:off x="3717308" y="44866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4FDB7DA2-74DC-AE4C-A745-F361D0CBF6FA}"/>
              </a:ext>
            </a:extLst>
          </p:cNvPr>
          <p:cNvSpPr/>
          <p:nvPr/>
        </p:nvSpPr>
        <p:spPr>
          <a:xfrm rot="1813063">
            <a:off x="902531" y="4299386"/>
            <a:ext cx="135254" cy="116599"/>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9847"/>
              </a:solidFill>
            </a:endParaRPr>
          </a:p>
        </p:txBody>
      </p:sp>
      <p:sp>
        <p:nvSpPr>
          <p:cNvPr id="15" name="Triangle 14">
            <a:extLst>
              <a:ext uri="{FF2B5EF4-FFF2-40B4-BE49-F238E27FC236}">
                <a16:creationId xmlns:a16="http://schemas.microsoft.com/office/drawing/2014/main" id="{573EAD77-F51E-5846-9FE6-C55ECBF4FB84}"/>
              </a:ext>
            </a:extLst>
          </p:cNvPr>
          <p:cNvSpPr/>
          <p:nvPr/>
        </p:nvSpPr>
        <p:spPr>
          <a:xfrm rot="18092652">
            <a:off x="5383112" y="455523"/>
            <a:ext cx="146568" cy="126352"/>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09EB451A-C1A1-3B49-9560-85A40585E49A}"/>
              </a:ext>
            </a:extLst>
          </p:cNvPr>
          <p:cNvSpPr/>
          <p:nvPr/>
        </p:nvSpPr>
        <p:spPr>
          <a:xfrm rot="18092652">
            <a:off x="11236554" y="664754"/>
            <a:ext cx="146568" cy="12635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F039B68D-F53A-CD4F-B4CB-E2770258325A}"/>
              </a:ext>
            </a:extLst>
          </p:cNvPr>
          <p:cNvSpPr/>
          <p:nvPr/>
        </p:nvSpPr>
        <p:spPr>
          <a:xfrm>
            <a:off x="-172230" y="250613"/>
            <a:ext cx="2109216" cy="561733"/>
          </a:xfrm>
          <a:prstGeom prst="roundRect">
            <a:avLst>
              <a:gd name="adj" fmla="val 17281"/>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SECTION 4</a:t>
            </a:r>
          </a:p>
        </p:txBody>
      </p:sp>
      <p:sp>
        <p:nvSpPr>
          <p:cNvPr id="4" name="TextBox 3">
            <a:extLst>
              <a:ext uri="{FF2B5EF4-FFF2-40B4-BE49-F238E27FC236}">
                <a16:creationId xmlns:a16="http://schemas.microsoft.com/office/drawing/2014/main" id="{7BDB5479-59FD-FE43-823A-63BE19264F6C}"/>
              </a:ext>
            </a:extLst>
          </p:cNvPr>
          <p:cNvSpPr txBox="1"/>
          <p:nvPr/>
        </p:nvSpPr>
        <p:spPr>
          <a:xfrm>
            <a:off x="1261728" y="2082920"/>
            <a:ext cx="5367671" cy="923330"/>
          </a:xfrm>
          <a:prstGeom prst="rect">
            <a:avLst/>
          </a:prstGeom>
          <a:noFill/>
        </p:spPr>
        <p:txBody>
          <a:bodyPr wrap="square" rtlCol="0">
            <a:norm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Transitions</a:t>
            </a:r>
          </a:p>
        </p:txBody>
      </p:sp>
      <p:pic>
        <p:nvPicPr>
          <p:cNvPr id="22" name="Picture 21" descr="A picture containing text, seat, vector graphics&#10;&#10;Description automatically generated">
            <a:extLst>
              <a:ext uri="{FF2B5EF4-FFF2-40B4-BE49-F238E27FC236}">
                <a16:creationId xmlns:a16="http://schemas.microsoft.com/office/drawing/2014/main" id="{9E5C36AD-A854-7E48-9611-12A344964203}"/>
              </a:ext>
            </a:extLst>
          </p:cNvPr>
          <p:cNvPicPr>
            <a:picLocks noChangeAspect="1"/>
          </p:cNvPicPr>
          <p:nvPr/>
        </p:nvPicPr>
        <p:blipFill>
          <a:blip r:embed="rId3"/>
          <a:stretch>
            <a:fillRect/>
          </a:stretch>
        </p:blipFill>
        <p:spPr>
          <a:xfrm>
            <a:off x="5264571" y="1616797"/>
            <a:ext cx="6513726" cy="4342484"/>
          </a:xfrm>
          <a:prstGeom prst="rect">
            <a:avLst/>
          </a:prstGeom>
        </p:spPr>
      </p:pic>
    </p:spTree>
    <p:extLst>
      <p:ext uri="{BB962C8B-B14F-4D97-AF65-F5344CB8AC3E}">
        <p14:creationId xmlns:p14="http://schemas.microsoft.com/office/powerpoint/2010/main" val="3515264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BF7668FF-17A9-B942-99D5-7438F8B1FC3C}"/>
              </a:ext>
            </a:extLst>
          </p:cNvPr>
          <p:cNvSpPr/>
          <p:nvPr/>
        </p:nvSpPr>
        <p:spPr>
          <a:xfrm>
            <a:off x="8779916" y="0"/>
            <a:ext cx="3412083" cy="68410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5D5B52BA-6BCB-8544-B533-1F10C3F4F677}"/>
              </a:ext>
            </a:extLst>
          </p:cNvPr>
          <p:cNvSpPr/>
          <p:nvPr/>
        </p:nvSpPr>
        <p:spPr>
          <a:xfrm>
            <a:off x="8500795" y="3669176"/>
            <a:ext cx="558241" cy="3197284"/>
          </a:xfrm>
          <a:prstGeom prst="roundRect">
            <a:avLst>
              <a:gd name="adj" fmla="val 0"/>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nut 13">
            <a:extLst>
              <a:ext uri="{FF2B5EF4-FFF2-40B4-BE49-F238E27FC236}">
                <a16:creationId xmlns:a16="http://schemas.microsoft.com/office/drawing/2014/main" id="{0D44756B-4D38-234B-BAAD-8CCD9C1203F9}"/>
              </a:ext>
            </a:extLst>
          </p:cNvPr>
          <p:cNvSpPr/>
          <p:nvPr/>
        </p:nvSpPr>
        <p:spPr>
          <a:xfrm>
            <a:off x="9141707" y="3122055"/>
            <a:ext cx="3107193" cy="3107193"/>
          </a:xfrm>
          <a:prstGeom prst="donut">
            <a:avLst>
              <a:gd name="adj" fmla="val 13260"/>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riangle 7">
            <a:extLst>
              <a:ext uri="{FF2B5EF4-FFF2-40B4-BE49-F238E27FC236}">
                <a16:creationId xmlns:a16="http://schemas.microsoft.com/office/drawing/2014/main" id="{051D6653-A480-6D49-A227-222ECBCB8ADC}"/>
              </a:ext>
            </a:extLst>
          </p:cNvPr>
          <p:cNvSpPr/>
          <p:nvPr/>
        </p:nvSpPr>
        <p:spPr>
          <a:xfrm rot="4500000">
            <a:off x="7355095" y="629058"/>
            <a:ext cx="208353" cy="179615"/>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EC833328-3DA0-4449-BFA7-AF2B845F235E}"/>
              </a:ext>
            </a:extLst>
          </p:cNvPr>
          <p:cNvSpPr/>
          <p:nvPr/>
        </p:nvSpPr>
        <p:spPr>
          <a:xfrm rot="2700000">
            <a:off x="10738281" y="2603523"/>
            <a:ext cx="134914" cy="11630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CBA58520-7C10-C44B-AE9D-19ED555E001D}"/>
              </a:ext>
            </a:extLst>
          </p:cNvPr>
          <p:cNvSpPr/>
          <p:nvPr/>
        </p:nvSpPr>
        <p:spPr>
          <a:xfrm rot="1813063">
            <a:off x="746917" y="317630"/>
            <a:ext cx="135254" cy="116599"/>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A0B5A080-B742-FD41-8CC9-BE8E6BF13B8D}"/>
              </a:ext>
            </a:extLst>
          </p:cNvPr>
          <p:cNvSpPr/>
          <p:nvPr/>
        </p:nvSpPr>
        <p:spPr>
          <a:xfrm rot="18092652">
            <a:off x="10765406" y="779561"/>
            <a:ext cx="146568" cy="12635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5D14B405-FD8F-914D-9A37-F5D858C05B9E}"/>
              </a:ext>
            </a:extLst>
          </p:cNvPr>
          <p:cNvSpPr/>
          <p:nvPr/>
        </p:nvSpPr>
        <p:spPr>
          <a:xfrm rot="1813063">
            <a:off x="9301628" y="6388287"/>
            <a:ext cx="222969" cy="192216"/>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8045B67F-4CBE-BF48-BC39-F72B4C002E47}"/>
              </a:ext>
            </a:extLst>
          </p:cNvPr>
          <p:cNvSpPr/>
          <p:nvPr/>
        </p:nvSpPr>
        <p:spPr>
          <a:xfrm>
            <a:off x="951220" y="1711492"/>
            <a:ext cx="45719" cy="715624"/>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C7B1971C-7D56-594C-A005-11B408E2FF67}"/>
              </a:ext>
            </a:extLst>
          </p:cNvPr>
          <p:cNvPicPr>
            <a:picLocks noGrp="1" noChangeAspect="1"/>
          </p:cNvPicPr>
          <p:nvPr>
            <p:ph type="pic" sz="quarter" idx="10"/>
          </p:nvPr>
        </p:nvPicPr>
        <p:blipFill>
          <a:blip r:embed="rId3"/>
          <a:srcRect/>
          <a:stretch/>
        </p:blipFill>
        <p:spPr>
          <a:xfrm>
            <a:off x="7302178" y="971907"/>
            <a:ext cx="4271477" cy="4271477"/>
          </a:xfrm>
        </p:spPr>
      </p:pic>
      <p:sp>
        <p:nvSpPr>
          <p:cNvPr id="15" name="TextBox 14">
            <a:extLst>
              <a:ext uri="{FF2B5EF4-FFF2-40B4-BE49-F238E27FC236}">
                <a16:creationId xmlns:a16="http://schemas.microsoft.com/office/drawing/2014/main" id="{1802A176-518E-D645-8FEB-499E8797B244}"/>
              </a:ext>
            </a:extLst>
          </p:cNvPr>
          <p:cNvSpPr txBox="1"/>
          <p:nvPr/>
        </p:nvSpPr>
        <p:spPr>
          <a:xfrm>
            <a:off x="1308043" y="1139109"/>
            <a:ext cx="5518059" cy="1754326"/>
          </a:xfrm>
          <a:prstGeom prst="rect">
            <a:avLst/>
          </a:prstGeom>
          <a:noFill/>
        </p:spPr>
        <p:txBody>
          <a:bodyPr wrap="square" rtlCol="0">
            <a:norm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What are Transitions?</a:t>
            </a:r>
          </a:p>
        </p:txBody>
      </p:sp>
      <p:sp>
        <p:nvSpPr>
          <p:cNvPr id="16" name="TextBox 15">
            <a:extLst>
              <a:ext uri="{FF2B5EF4-FFF2-40B4-BE49-F238E27FC236}">
                <a16:creationId xmlns:a16="http://schemas.microsoft.com/office/drawing/2014/main" id="{412833BD-5ABF-724E-9775-8687DF35013B}"/>
              </a:ext>
            </a:extLst>
          </p:cNvPr>
          <p:cNvSpPr txBox="1"/>
          <p:nvPr/>
        </p:nvSpPr>
        <p:spPr>
          <a:xfrm>
            <a:off x="923142" y="2986176"/>
            <a:ext cx="5760692" cy="3359061"/>
          </a:xfrm>
          <a:prstGeom prst="rect">
            <a:avLst/>
          </a:prstGeom>
          <a:noFill/>
        </p:spPr>
        <p:txBody>
          <a:bodyPr wrap="square" rtlCol="0">
            <a:spAutoFit/>
          </a:bodyPr>
          <a:lstStyle/>
          <a:p>
            <a:pPr marL="800100" lvl="1" indent="-342900">
              <a:lnSpc>
                <a:spcPct val="150000"/>
              </a:lnSpc>
              <a:buFont typeface="Arial" panose="020B0604020202020204" pitchFamily="34" charset="0"/>
              <a:buChar char="•"/>
            </a:pPr>
            <a:r>
              <a:rPr lang="en-CA" sz="2400" dirty="0">
                <a:solidFill>
                  <a:schemeClr val="tx1">
                    <a:lumMod val="65000"/>
                    <a:lumOff val="35000"/>
                  </a:schemeClr>
                </a:solidFill>
                <a:latin typeface="Calibri" panose="020F0502020204030204" pitchFamily="34" charset="0"/>
                <a:cs typeface="Calibri" panose="020F0502020204030204" pitchFamily="34" charset="0"/>
              </a:rPr>
              <a:t>Changes to relationships, routines, expectations or roles </a:t>
            </a:r>
          </a:p>
          <a:p>
            <a:pPr marL="800100" lvl="1" indent="-342900">
              <a:lnSpc>
                <a:spcPct val="150000"/>
              </a:lnSpc>
              <a:buFont typeface="Arial" panose="020B0604020202020204" pitchFamily="34" charset="0"/>
              <a:buChar char="•"/>
            </a:pPr>
            <a:r>
              <a:rPr lang="en-CA" sz="2400" dirty="0">
                <a:solidFill>
                  <a:schemeClr val="tx1">
                    <a:lumMod val="65000"/>
                    <a:lumOff val="35000"/>
                  </a:schemeClr>
                </a:solidFill>
                <a:latin typeface="Calibri" panose="020F0502020204030204" pitchFamily="34" charset="0"/>
                <a:cs typeface="Calibri" panose="020F0502020204030204" pitchFamily="34" charset="0"/>
              </a:rPr>
              <a:t>Occur naturally throughout </a:t>
            </a:r>
            <a:br>
              <a:rPr lang="en-CA" sz="2400" dirty="0">
                <a:solidFill>
                  <a:schemeClr val="tx1">
                    <a:lumMod val="65000"/>
                    <a:lumOff val="35000"/>
                  </a:schemeClr>
                </a:solidFill>
                <a:latin typeface="Calibri" panose="020F0502020204030204" pitchFamily="34" charset="0"/>
                <a:cs typeface="Calibri" panose="020F0502020204030204" pitchFamily="34" charset="0"/>
              </a:rPr>
            </a:br>
            <a:r>
              <a:rPr lang="en-CA" sz="2400" dirty="0">
                <a:solidFill>
                  <a:schemeClr val="tx1">
                    <a:lumMod val="65000"/>
                    <a:lumOff val="35000"/>
                  </a:schemeClr>
                </a:solidFill>
                <a:latin typeface="Calibri" panose="020F0502020204030204" pitchFamily="34" charset="0"/>
                <a:cs typeface="Calibri" panose="020F0502020204030204" pitchFamily="34" charset="0"/>
              </a:rPr>
              <a:t>our lifespan </a:t>
            </a:r>
          </a:p>
          <a:p>
            <a:pPr marL="800100" lvl="1" indent="-342900">
              <a:lnSpc>
                <a:spcPct val="150000"/>
              </a:lnSpc>
              <a:buFont typeface="Arial" panose="020B0604020202020204" pitchFamily="34" charset="0"/>
              <a:buChar char="•"/>
            </a:pPr>
            <a:r>
              <a:rPr lang="en-CA" sz="2400" dirty="0">
                <a:solidFill>
                  <a:schemeClr val="tx1">
                    <a:lumMod val="65000"/>
                    <a:lumOff val="35000"/>
                  </a:schemeClr>
                </a:solidFill>
                <a:latin typeface="Calibri" panose="020F0502020204030204" pitchFamily="34" charset="0"/>
                <a:cs typeface="Calibri" panose="020F0502020204030204" pitchFamily="34" charset="0"/>
              </a:rPr>
              <a:t>Can be small or big</a:t>
            </a:r>
          </a:p>
          <a:p>
            <a:pPr marL="800100" lvl="1" indent="-342900">
              <a:lnSpc>
                <a:spcPct val="150000"/>
              </a:lnSpc>
              <a:buFont typeface="Arial" panose="020B0604020202020204" pitchFamily="34" charset="0"/>
              <a:buChar char="•"/>
            </a:pPr>
            <a:r>
              <a:rPr lang="en-CA" sz="2400" dirty="0">
                <a:solidFill>
                  <a:schemeClr val="tx1">
                    <a:lumMod val="65000"/>
                    <a:lumOff val="35000"/>
                  </a:schemeClr>
                </a:solidFill>
                <a:latin typeface="Calibri" panose="020F0502020204030204" pitchFamily="34" charset="0"/>
                <a:cs typeface="Calibri" panose="020F0502020204030204" pitchFamily="34" charset="0"/>
              </a:rPr>
              <a:t>A normal part of life</a:t>
            </a:r>
          </a:p>
        </p:txBody>
      </p:sp>
    </p:spTree>
    <p:extLst>
      <p:ext uri="{BB962C8B-B14F-4D97-AF65-F5344CB8AC3E}">
        <p14:creationId xmlns:p14="http://schemas.microsoft.com/office/powerpoint/2010/main" val="912808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24">
            <a:extLst>
              <a:ext uri="{FF2B5EF4-FFF2-40B4-BE49-F238E27FC236}">
                <a16:creationId xmlns:a16="http://schemas.microsoft.com/office/drawing/2014/main" id="{E7FF399C-E17F-394B-A0CE-A9C51E7FF076}"/>
              </a:ext>
            </a:extLst>
          </p:cNvPr>
          <p:cNvSpPr/>
          <p:nvPr/>
        </p:nvSpPr>
        <p:spPr>
          <a:xfrm>
            <a:off x="1752189" y="1928199"/>
            <a:ext cx="2938658" cy="2256173"/>
          </a:xfrm>
          <a:prstGeom prst="roundRect">
            <a:avLst>
              <a:gd name="adj" fmla="val 4170"/>
            </a:avLst>
          </a:prstGeom>
          <a:solidFill>
            <a:srgbClr val="BADEE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iangle 26">
            <a:extLst>
              <a:ext uri="{FF2B5EF4-FFF2-40B4-BE49-F238E27FC236}">
                <a16:creationId xmlns:a16="http://schemas.microsoft.com/office/drawing/2014/main" id="{EEE38001-1150-AB45-AA77-D43B00AEDB20}"/>
              </a:ext>
            </a:extLst>
          </p:cNvPr>
          <p:cNvSpPr/>
          <p:nvPr/>
        </p:nvSpPr>
        <p:spPr>
          <a:xfrm rot="4500000">
            <a:off x="11276577" y="349100"/>
            <a:ext cx="208353" cy="179615"/>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27">
            <a:extLst>
              <a:ext uri="{FF2B5EF4-FFF2-40B4-BE49-F238E27FC236}">
                <a16:creationId xmlns:a16="http://schemas.microsoft.com/office/drawing/2014/main" id="{583F4158-825A-D647-9D32-6D6DA99744BF}"/>
              </a:ext>
            </a:extLst>
          </p:cNvPr>
          <p:cNvSpPr/>
          <p:nvPr/>
        </p:nvSpPr>
        <p:spPr>
          <a:xfrm rot="2700000">
            <a:off x="424851" y="19298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iangle 28">
            <a:extLst>
              <a:ext uri="{FF2B5EF4-FFF2-40B4-BE49-F238E27FC236}">
                <a16:creationId xmlns:a16="http://schemas.microsoft.com/office/drawing/2014/main" id="{D3BE47D9-7CA6-B14D-BDEF-75505DE8A218}"/>
              </a:ext>
            </a:extLst>
          </p:cNvPr>
          <p:cNvSpPr/>
          <p:nvPr/>
        </p:nvSpPr>
        <p:spPr>
          <a:xfrm rot="1813063">
            <a:off x="11584949" y="3057890"/>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FA8D1CE-8BF7-CB4D-93AF-63B11233CAF1}"/>
              </a:ext>
            </a:extLst>
          </p:cNvPr>
          <p:cNvSpPr txBox="1"/>
          <p:nvPr/>
        </p:nvSpPr>
        <p:spPr>
          <a:xfrm>
            <a:off x="1726014" y="549659"/>
            <a:ext cx="8281337" cy="923330"/>
          </a:xfrm>
          <a:prstGeom prst="rect">
            <a:avLst/>
          </a:prstGeom>
          <a:noFill/>
        </p:spPr>
        <p:txBody>
          <a:bodyPr wrap="square" rtlCol="0">
            <a:norm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Challenges to Transitions</a:t>
            </a:r>
          </a:p>
        </p:txBody>
      </p:sp>
      <p:sp>
        <p:nvSpPr>
          <p:cNvPr id="38" name="TextBox 37">
            <a:extLst>
              <a:ext uri="{FF2B5EF4-FFF2-40B4-BE49-F238E27FC236}">
                <a16:creationId xmlns:a16="http://schemas.microsoft.com/office/drawing/2014/main" id="{67227F81-9091-B946-AFE4-008EFDB2E0CC}"/>
              </a:ext>
            </a:extLst>
          </p:cNvPr>
          <p:cNvSpPr txBox="1"/>
          <p:nvPr/>
        </p:nvSpPr>
        <p:spPr>
          <a:xfrm>
            <a:off x="1726014" y="3238377"/>
            <a:ext cx="2938657" cy="584775"/>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pPr algn="ctr"/>
            <a:r>
              <a:rPr lang="en-US" sz="3200" dirty="0">
                <a:solidFill>
                  <a:srgbClr val="364DA1"/>
                </a:solidFill>
                <a:latin typeface="Calibri" panose="020F0502020204030204" pitchFamily="34" charset="0"/>
                <a:cs typeface="Calibri" panose="020F0502020204030204" pitchFamily="34" charset="0"/>
              </a:rPr>
              <a:t>High School</a:t>
            </a:r>
          </a:p>
        </p:txBody>
      </p:sp>
      <p:sp>
        <p:nvSpPr>
          <p:cNvPr id="18" name="Rectangle: Rounded Corners 24">
            <a:extLst>
              <a:ext uri="{FF2B5EF4-FFF2-40B4-BE49-F238E27FC236}">
                <a16:creationId xmlns:a16="http://schemas.microsoft.com/office/drawing/2014/main" id="{002FF4BD-916E-C044-9E73-4DC825D4F4A3}"/>
              </a:ext>
            </a:extLst>
          </p:cNvPr>
          <p:cNvSpPr/>
          <p:nvPr/>
        </p:nvSpPr>
        <p:spPr>
          <a:xfrm>
            <a:off x="6152530" y="1630017"/>
            <a:ext cx="2938658" cy="2625485"/>
          </a:xfrm>
          <a:prstGeom prst="roundRect">
            <a:avLst>
              <a:gd name="adj" fmla="val 4170"/>
            </a:avLst>
          </a:prstGeom>
          <a:solidFill>
            <a:srgbClr val="4B984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0C81A492-93BD-8640-8197-0E7FEB97C41A}"/>
              </a:ext>
            </a:extLst>
          </p:cNvPr>
          <p:cNvSpPr txBox="1"/>
          <p:nvPr/>
        </p:nvSpPr>
        <p:spPr>
          <a:xfrm>
            <a:off x="6167821" y="3238377"/>
            <a:ext cx="2923367" cy="584775"/>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pPr algn="ctr"/>
            <a:r>
              <a:rPr lang="en-US" sz="3200" dirty="0">
                <a:solidFill>
                  <a:schemeClr val="bg1"/>
                </a:solidFill>
                <a:latin typeface="Calibri" panose="020F0502020204030204" pitchFamily="34" charset="0"/>
                <a:cs typeface="Calibri" panose="020F0502020204030204" pitchFamily="34" charset="0"/>
              </a:rPr>
              <a:t>Adulthood</a:t>
            </a:r>
          </a:p>
        </p:txBody>
      </p:sp>
      <p:cxnSp>
        <p:nvCxnSpPr>
          <p:cNvPr id="4" name="Straight Arrow Connector 3">
            <a:extLst>
              <a:ext uri="{FF2B5EF4-FFF2-40B4-BE49-F238E27FC236}">
                <a16:creationId xmlns:a16="http://schemas.microsoft.com/office/drawing/2014/main" id="{6A828CAA-12DA-1042-9304-FDC66A439F99}"/>
              </a:ext>
            </a:extLst>
          </p:cNvPr>
          <p:cNvCxnSpPr>
            <a:cxnSpLocks/>
          </p:cNvCxnSpPr>
          <p:nvPr/>
        </p:nvCxnSpPr>
        <p:spPr>
          <a:xfrm>
            <a:off x="4477550" y="3575541"/>
            <a:ext cx="1637918" cy="0"/>
          </a:xfrm>
          <a:prstGeom prst="straightConnector1">
            <a:avLst/>
          </a:prstGeom>
          <a:ln w="79375">
            <a:solidFill>
              <a:srgbClr val="FE721F"/>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85B4C08-207C-A54B-B8F6-1FDF45F2C325}"/>
              </a:ext>
            </a:extLst>
          </p:cNvPr>
          <p:cNvSpPr txBox="1"/>
          <p:nvPr/>
        </p:nvSpPr>
        <p:spPr>
          <a:xfrm>
            <a:off x="1745781" y="4750334"/>
            <a:ext cx="6097656" cy="1569660"/>
          </a:xfrm>
          <a:prstGeom prst="rect">
            <a:avLst/>
          </a:prstGeom>
          <a:noFill/>
        </p:spPr>
        <p:txBody>
          <a:bodyPr wrap="square">
            <a:spAutoFit/>
          </a:bodyPr>
          <a:lstStyle/>
          <a:p>
            <a:pPr marL="285750" indent="-285750">
              <a:buFont typeface="Arial" panose="020B0604020202020204" pitchFamily="34" charset="0"/>
              <a:buChar char="•"/>
            </a:pPr>
            <a:r>
              <a:rPr lang="en-CA" sz="2400" dirty="0">
                <a:solidFill>
                  <a:schemeClr val="tx1">
                    <a:lumMod val="65000"/>
                    <a:lumOff val="35000"/>
                  </a:schemeClr>
                </a:solidFill>
              </a:rPr>
              <a:t>Changes to existing supports and services</a:t>
            </a:r>
          </a:p>
          <a:p>
            <a:pPr marL="285750" indent="-285750">
              <a:buFont typeface="Arial" panose="020B0604020202020204" pitchFamily="34" charset="0"/>
              <a:buChar char="•"/>
            </a:pPr>
            <a:r>
              <a:rPr lang="en-CA" sz="2400" dirty="0">
                <a:solidFill>
                  <a:schemeClr val="tx1">
                    <a:lumMod val="65000"/>
                    <a:lumOff val="35000"/>
                  </a:schemeClr>
                </a:solidFill>
              </a:rPr>
              <a:t>Disrupted routines</a:t>
            </a:r>
          </a:p>
          <a:p>
            <a:pPr marL="285750" indent="-285750">
              <a:buFont typeface="Arial" panose="020B0604020202020204" pitchFamily="34" charset="0"/>
              <a:buChar char="•"/>
            </a:pPr>
            <a:r>
              <a:rPr lang="en-CA" sz="2400" dirty="0">
                <a:solidFill>
                  <a:schemeClr val="tx1">
                    <a:lumMod val="65000"/>
                    <a:lumOff val="35000"/>
                  </a:schemeClr>
                </a:solidFill>
              </a:rPr>
              <a:t>Increased expectations</a:t>
            </a:r>
          </a:p>
          <a:p>
            <a:pPr marL="285750" indent="-285750">
              <a:buFont typeface="Arial" panose="020B0604020202020204" pitchFamily="34" charset="0"/>
              <a:buChar char="•"/>
            </a:pPr>
            <a:r>
              <a:rPr lang="en-CA" sz="2400" dirty="0">
                <a:solidFill>
                  <a:schemeClr val="tx1">
                    <a:lumMod val="65000"/>
                    <a:lumOff val="35000"/>
                  </a:schemeClr>
                </a:solidFill>
              </a:rPr>
              <a:t>Require ongoing supports</a:t>
            </a:r>
          </a:p>
        </p:txBody>
      </p:sp>
      <p:pic>
        <p:nvPicPr>
          <p:cNvPr id="10" name="Picture 9" descr="Icon&#10;&#10;Description automatically generated">
            <a:extLst>
              <a:ext uri="{FF2B5EF4-FFF2-40B4-BE49-F238E27FC236}">
                <a16:creationId xmlns:a16="http://schemas.microsoft.com/office/drawing/2014/main" id="{F64A5131-FD39-6D46-8DFD-23F94D07B9BE}"/>
              </a:ext>
            </a:extLst>
          </p:cNvPr>
          <p:cNvPicPr>
            <a:picLocks noChangeAspect="1"/>
          </p:cNvPicPr>
          <p:nvPr/>
        </p:nvPicPr>
        <p:blipFill>
          <a:blip r:embed="rId3"/>
          <a:stretch>
            <a:fillRect/>
          </a:stretch>
        </p:blipFill>
        <p:spPr>
          <a:xfrm>
            <a:off x="2354560" y="1683483"/>
            <a:ext cx="1681563" cy="1681563"/>
          </a:xfrm>
          <a:prstGeom prst="rect">
            <a:avLst/>
          </a:prstGeom>
        </p:spPr>
      </p:pic>
      <p:pic>
        <p:nvPicPr>
          <p:cNvPr id="12" name="Picture 11" descr="Logo&#10;&#10;Description automatically generated">
            <a:extLst>
              <a:ext uri="{FF2B5EF4-FFF2-40B4-BE49-F238E27FC236}">
                <a16:creationId xmlns:a16="http://schemas.microsoft.com/office/drawing/2014/main" id="{63D0E851-BE91-3446-A427-D7F1FF9C8EFE}"/>
              </a:ext>
            </a:extLst>
          </p:cNvPr>
          <p:cNvPicPr>
            <a:picLocks noChangeAspect="1"/>
          </p:cNvPicPr>
          <p:nvPr/>
        </p:nvPicPr>
        <p:blipFill>
          <a:blip r:embed="rId4"/>
          <a:stretch>
            <a:fillRect/>
          </a:stretch>
        </p:blipFill>
        <p:spPr>
          <a:xfrm>
            <a:off x="6640771" y="1543176"/>
            <a:ext cx="1962175" cy="1962175"/>
          </a:xfrm>
          <a:prstGeom prst="rect">
            <a:avLst/>
          </a:prstGeom>
        </p:spPr>
      </p:pic>
    </p:spTree>
    <p:extLst>
      <p:ext uri="{BB962C8B-B14F-4D97-AF65-F5344CB8AC3E}">
        <p14:creationId xmlns:p14="http://schemas.microsoft.com/office/powerpoint/2010/main" val="3242177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nut 5">
            <a:extLst>
              <a:ext uri="{FF2B5EF4-FFF2-40B4-BE49-F238E27FC236}">
                <a16:creationId xmlns:a16="http://schemas.microsoft.com/office/drawing/2014/main" id="{E20C30B2-71C6-A84B-B457-2923B5310F1B}"/>
              </a:ext>
            </a:extLst>
          </p:cNvPr>
          <p:cNvSpPr/>
          <p:nvPr/>
        </p:nvSpPr>
        <p:spPr>
          <a:xfrm>
            <a:off x="7088391" y="-1206995"/>
            <a:ext cx="4038681" cy="4038681"/>
          </a:xfrm>
          <a:prstGeom prst="donut">
            <a:avLst>
              <a:gd name="adj" fmla="val 18025"/>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ounded Rectangle 9">
            <a:extLst>
              <a:ext uri="{FF2B5EF4-FFF2-40B4-BE49-F238E27FC236}">
                <a16:creationId xmlns:a16="http://schemas.microsoft.com/office/drawing/2014/main" id="{50075880-7FEA-3844-8832-C73CD35A1406}"/>
              </a:ext>
            </a:extLst>
          </p:cNvPr>
          <p:cNvSpPr/>
          <p:nvPr/>
        </p:nvSpPr>
        <p:spPr>
          <a:xfrm>
            <a:off x="8430988" y="1101969"/>
            <a:ext cx="4608675" cy="5298566"/>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6CAC8E-6057-814B-93A6-80DB6A642387}"/>
              </a:ext>
            </a:extLst>
          </p:cNvPr>
          <p:cNvSpPr/>
          <p:nvPr/>
        </p:nvSpPr>
        <p:spPr>
          <a:xfrm>
            <a:off x="-45237" y="0"/>
            <a:ext cx="506186" cy="6858000"/>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BB96E3D-BFDC-7345-AC4A-F684FCED3D26}"/>
              </a:ext>
            </a:extLst>
          </p:cNvPr>
          <p:cNvCxnSpPr>
            <a:stCxn id="7" idx="0"/>
          </p:cNvCxnSpPr>
          <p:nvPr/>
        </p:nvCxnSpPr>
        <p:spPr>
          <a:xfrm flipH="1">
            <a:off x="199692" y="0"/>
            <a:ext cx="8164" cy="16246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85F5331-BD45-9C44-A656-FE9ED91FFD74}"/>
              </a:ext>
            </a:extLst>
          </p:cNvPr>
          <p:cNvSpPr txBox="1"/>
          <p:nvPr/>
        </p:nvSpPr>
        <p:spPr>
          <a:xfrm>
            <a:off x="76249" y="6400800"/>
            <a:ext cx="263214" cy="276999"/>
          </a:xfrm>
          <a:prstGeom prst="rect">
            <a:avLst/>
          </a:prstGeom>
          <a:noFill/>
        </p:spPr>
        <p:txBody>
          <a:bodyPr wrap="none" rtlCol="0">
            <a:spAutoFit/>
          </a:bodyPr>
          <a:lstStyle/>
          <a:p>
            <a:fld id="{C1770661-BCC3-F64C-A213-608EE2F62051}" type="slidenum">
              <a:rPr lang="en-US" sz="1200">
                <a:solidFill>
                  <a:schemeClr val="bg1"/>
                </a:solidFill>
              </a:rPr>
              <a:t>48</a:t>
            </a:fld>
            <a:endParaRPr lang="en-US" sz="1200">
              <a:solidFill>
                <a:schemeClr val="bg1"/>
              </a:solidFill>
            </a:endParaRPr>
          </a:p>
        </p:txBody>
      </p:sp>
      <p:sp>
        <p:nvSpPr>
          <p:cNvPr id="11" name="Rounded Rectangle 10">
            <a:extLst>
              <a:ext uri="{FF2B5EF4-FFF2-40B4-BE49-F238E27FC236}">
                <a16:creationId xmlns:a16="http://schemas.microsoft.com/office/drawing/2014/main" id="{5CF8DB9B-88D2-8D43-A2B0-C0B4793DC16F}"/>
              </a:ext>
            </a:extLst>
          </p:cNvPr>
          <p:cNvSpPr/>
          <p:nvPr/>
        </p:nvSpPr>
        <p:spPr>
          <a:xfrm>
            <a:off x="7354686" y="3579992"/>
            <a:ext cx="45719" cy="71562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0110B96-563E-E54B-86D9-B94367BCA0AF}"/>
              </a:ext>
            </a:extLst>
          </p:cNvPr>
          <p:cNvSpPr txBox="1"/>
          <p:nvPr/>
        </p:nvSpPr>
        <p:spPr>
          <a:xfrm>
            <a:off x="1340502" y="703262"/>
            <a:ext cx="5494796" cy="5196166"/>
          </a:xfrm>
          <a:prstGeom prst="rect">
            <a:avLst/>
          </a:prstGeom>
          <a:noFill/>
        </p:spPr>
        <p:txBody>
          <a:bodyPr wrap="square" rtlCol="0">
            <a:normAutofit/>
          </a:bodyPr>
          <a:lstStyle/>
          <a:p>
            <a:pPr>
              <a:lnSpc>
                <a:spcPct val="150000"/>
              </a:lnSpc>
            </a:pPr>
            <a:r>
              <a:rPr lang="en-ID" sz="2800" dirty="0">
                <a:solidFill>
                  <a:schemeClr val="tx1">
                    <a:lumMod val="65000"/>
                    <a:lumOff val="35000"/>
                  </a:schemeClr>
                </a:solidFill>
                <a:latin typeface="Calibri" panose="020F0502020204030204" pitchFamily="34" charset="0"/>
                <a:cs typeface="Calibri" panose="020F0502020204030204" pitchFamily="34" charset="0"/>
              </a:rPr>
              <a:t>When we are all on the same page, we have a better chance of addressing the needs of these students – academically and personally – and giving them the tools they need to live independent lives after high school.</a:t>
            </a:r>
          </a:p>
          <a:p>
            <a:pPr>
              <a:lnSpc>
                <a:spcPct val="150000"/>
              </a:lnSpc>
            </a:pPr>
            <a:r>
              <a:rPr lang="en-ID" sz="2800" dirty="0">
                <a:solidFill>
                  <a:schemeClr val="tx1">
                    <a:lumMod val="65000"/>
                    <a:lumOff val="35000"/>
                  </a:schemeClr>
                </a:solidFill>
                <a:latin typeface="Calibri" panose="020F0502020204030204" pitchFamily="34" charset="0"/>
                <a:cs typeface="Calibri" panose="020F0502020204030204" pitchFamily="34" charset="0"/>
              </a:rPr>
              <a:t>– Teacher</a:t>
            </a:r>
          </a:p>
        </p:txBody>
      </p:sp>
      <p:sp>
        <p:nvSpPr>
          <p:cNvPr id="14" name="TextBox 13">
            <a:extLst>
              <a:ext uri="{FF2B5EF4-FFF2-40B4-BE49-F238E27FC236}">
                <a16:creationId xmlns:a16="http://schemas.microsoft.com/office/drawing/2014/main" id="{D15B9820-4451-7242-BD35-309CAE782691}"/>
              </a:ext>
            </a:extLst>
          </p:cNvPr>
          <p:cNvSpPr txBox="1"/>
          <p:nvPr/>
        </p:nvSpPr>
        <p:spPr>
          <a:xfrm>
            <a:off x="962928" y="703262"/>
            <a:ext cx="490840" cy="1015663"/>
          </a:xfrm>
          <a:prstGeom prst="rect">
            <a:avLst/>
          </a:prstGeom>
          <a:noFill/>
        </p:spPr>
        <p:txBody>
          <a:bodyPr wrap="none" rtlCol="0">
            <a:spAutoFit/>
          </a:bodyPr>
          <a:lstStyle>
            <a:defPPr>
              <a:defRPr lang="en-US"/>
            </a:defPPr>
            <a:lvl1pPr>
              <a:defRPr sz="4000" b="1">
                <a:latin typeface="PLAYFAIR DISPLAY BOLD ROMAN" pitchFamily="2" charset="77"/>
                <a:cs typeface="Poppins ExtraBold" pitchFamily="2" charset="77"/>
              </a:defRPr>
            </a:lvl1pPr>
          </a:lstStyle>
          <a:p>
            <a:r>
              <a:rPr lang="en-US" sz="6000" b="0" dirty="0">
                <a:solidFill>
                  <a:srgbClr val="364DA1"/>
                </a:solidFill>
                <a:latin typeface="Minion Pro" panose="02040503050201020203" pitchFamily="18" charset="0"/>
              </a:rPr>
              <a:t>“</a:t>
            </a:r>
          </a:p>
        </p:txBody>
      </p:sp>
      <p:sp>
        <p:nvSpPr>
          <p:cNvPr id="15" name="TextBox 14">
            <a:extLst>
              <a:ext uri="{FF2B5EF4-FFF2-40B4-BE49-F238E27FC236}">
                <a16:creationId xmlns:a16="http://schemas.microsoft.com/office/drawing/2014/main" id="{4BA546B7-533B-E746-AE68-ED2F7AA578E0}"/>
              </a:ext>
            </a:extLst>
          </p:cNvPr>
          <p:cNvSpPr txBox="1"/>
          <p:nvPr/>
        </p:nvSpPr>
        <p:spPr>
          <a:xfrm>
            <a:off x="4539651" y="4532788"/>
            <a:ext cx="672747" cy="1015663"/>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pPr algn="ctr"/>
            <a:r>
              <a:rPr lang="en-US" sz="6000" b="0" dirty="0">
                <a:solidFill>
                  <a:srgbClr val="364DA1"/>
                </a:solidFill>
                <a:latin typeface="Minion Pro" panose="02040503050201020203" pitchFamily="18" charset="0"/>
              </a:rPr>
              <a:t>”</a:t>
            </a:r>
          </a:p>
        </p:txBody>
      </p:sp>
      <p:sp>
        <p:nvSpPr>
          <p:cNvPr id="17" name="Rectangle 16">
            <a:extLst>
              <a:ext uri="{FF2B5EF4-FFF2-40B4-BE49-F238E27FC236}">
                <a16:creationId xmlns:a16="http://schemas.microsoft.com/office/drawing/2014/main" id="{C40D91BF-75AA-134E-8A17-E4A2646FB2F5}"/>
              </a:ext>
            </a:extLst>
          </p:cNvPr>
          <p:cNvSpPr/>
          <p:nvPr/>
        </p:nvSpPr>
        <p:spPr>
          <a:xfrm>
            <a:off x="7294934" y="6589249"/>
            <a:ext cx="4512366" cy="281167"/>
          </a:xfrm>
          <a:prstGeom prst="rect">
            <a:avLst/>
          </a:prstGeom>
        </p:spPr>
        <p:txBody>
          <a:bodyPr wrap="square">
            <a:spAutoFit/>
          </a:bodyPr>
          <a:lstStyle/>
          <a:p>
            <a:pPr>
              <a:lnSpc>
                <a:spcPct val="107000"/>
              </a:lnSpc>
              <a:spcAft>
                <a:spcPts val="800"/>
              </a:spcAft>
            </a:pPr>
            <a:r>
              <a:rPr lang="en-US" sz="1200" u="sng"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http://www.kpdsb.on.ca/assets/uploads/FASD/FASDFinalReport.pdf</a:t>
            </a:r>
            <a:endParaRPr lang="en-CA" sz="12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Placeholder 18">
            <a:extLst>
              <a:ext uri="{FF2B5EF4-FFF2-40B4-BE49-F238E27FC236}">
                <a16:creationId xmlns:a16="http://schemas.microsoft.com/office/drawing/2014/main" id="{358F39F3-C88D-1843-BC48-8681BEAEF5AF}"/>
              </a:ext>
            </a:extLst>
          </p:cNvPr>
          <p:cNvPicPr>
            <a:picLocks noGrp="1" noChangeAspect="1"/>
          </p:cNvPicPr>
          <p:nvPr>
            <p:ph type="pic" sz="quarter" idx="15"/>
          </p:nvPr>
        </p:nvPicPr>
        <p:blipFill>
          <a:blip r:embed="rId4"/>
          <a:srcRect t="3490" b="3490"/>
          <a:stretch/>
        </p:blipFill>
        <p:spPr>
          <a:xfrm>
            <a:off x="7625262" y="1500188"/>
            <a:ext cx="5003800" cy="4654550"/>
          </a:xfrm>
        </p:spPr>
      </p:pic>
    </p:spTree>
    <p:extLst>
      <p:ext uri="{BB962C8B-B14F-4D97-AF65-F5344CB8AC3E}">
        <p14:creationId xmlns:p14="http://schemas.microsoft.com/office/powerpoint/2010/main" val="787434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842A25-F7D5-9F48-9AAF-73BA2D2CA9D1}"/>
              </a:ext>
            </a:extLst>
          </p:cNvPr>
          <p:cNvSpPr/>
          <p:nvPr/>
        </p:nvSpPr>
        <p:spPr>
          <a:xfrm>
            <a:off x="3363310" y="6933"/>
            <a:ext cx="8828690" cy="6287928"/>
          </a:xfrm>
          <a:prstGeom prst="rect">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30ECBC0-43B6-0B43-BE2C-56121BC460B5}"/>
              </a:ext>
            </a:extLst>
          </p:cNvPr>
          <p:cNvSpPr/>
          <p:nvPr/>
        </p:nvSpPr>
        <p:spPr>
          <a:xfrm>
            <a:off x="0" y="4246179"/>
            <a:ext cx="6490252" cy="2611821"/>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04C842A5-B82A-1C41-AFA9-C0C0E7FC0696}"/>
              </a:ext>
            </a:extLst>
          </p:cNvPr>
          <p:cNvSpPr txBox="1"/>
          <p:nvPr/>
        </p:nvSpPr>
        <p:spPr>
          <a:xfrm>
            <a:off x="229084" y="4604230"/>
            <a:ext cx="6261168" cy="1754326"/>
          </a:xfrm>
          <a:prstGeom prst="rect">
            <a:avLst/>
          </a:prstGeom>
          <a:noFill/>
        </p:spPr>
        <p:txBody>
          <a:bodyPr wrap="square" rtlCol="0">
            <a:normAutofit/>
          </a:bodyPr>
          <a:lstStyle>
            <a:defPPr>
              <a:defRPr lang="en-US"/>
            </a:defPPr>
            <a:lvl1pPr>
              <a:defRPr sz="4000" b="1">
                <a:latin typeface="PLAYFAIR DISPLAY BOLD ROMAN" pitchFamily="2" charset="77"/>
                <a:cs typeface="Poppins ExtraBold" pitchFamily="2" charset="77"/>
              </a:defRPr>
            </a:lvl1pPr>
          </a:lstStyle>
          <a:p>
            <a:r>
              <a:rPr lang="en-US" sz="5400" dirty="0">
                <a:solidFill>
                  <a:schemeClr val="bg1"/>
                </a:solidFill>
                <a:latin typeface="Minion Pro" panose="02040503050201020203" pitchFamily="18" charset="0"/>
              </a:rPr>
              <a:t>Determination and Perseveration</a:t>
            </a:r>
          </a:p>
        </p:txBody>
      </p:sp>
      <p:sp>
        <p:nvSpPr>
          <p:cNvPr id="25" name="TextBox 24">
            <a:extLst>
              <a:ext uri="{FF2B5EF4-FFF2-40B4-BE49-F238E27FC236}">
                <a16:creationId xmlns:a16="http://schemas.microsoft.com/office/drawing/2014/main" id="{899A6B0D-3AEB-0B47-8F2B-9049FFF025B6}"/>
              </a:ext>
            </a:extLst>
          </p:cNvPr>
          <p:cNvSpPr txBox="1"/>
          <p:nvPr/>
        </p:nvSpPr>
        <p:spPr>
          <a:xfrm>
            <a:off x="4778779" y="570072"/>
            <a:ext cx="3128673" cy="769441"/>
          </a:xfrm>
          <a:prstGeom prst="rect">
            <a:avLst/>
          </a:prstGeom>
          <a:noFill/>
        </p:spPr>
        <p:txBody>
          <a:bodyPr wrap="square" rtlCol="0">
            <a:spAutoFit/>
          </a:bodyPr>
          <a:lstStyle/>
          <a:p>
            <a:r>
              <a:rPr lang="en-CA" sz="2200" dirty="0"/>
              <a:t>Provide a lot of notice before a change</a:t>
            </a:r>
          </a:p>
        </p:txBody>
      </p:sp>
      <p:sp>
        <p:nvSpPr>
          <p:cNvPr id="26" name="TextBox 25">
            <a:extLst>
              <a:ext uri="{FF2B5EF4-FFF2-40B4-BE49-F238E27FC236}">
                <a16:creationId xmlns:a16="http://schemas.microsoft.com/office/drawing/2014/main" id="{FB635002-91AF-364A-A4D7-11DCB39DD402}"/>
              </a:ext>
            </a:extLst>
          </p:cNvPr>
          <p:cNvSpPr txBox="1"/>
          <p:nvPr/>
        </p:nvSpPr>
        <p:spPr>
          <a:xfrm>
            <a:off x="8691809" y="570072"/>
            <a:ext cx="2459320" cy="769441"/>
          </a:xfrm>
          <a:prstGeom prst="rect">
            <a:avLst/>
          </a:prstGeom>
          <a:noFill/>
        </p:spPr>
        <p:txBody>
          <a:bodyPr wrap="square" rtlCol="0">
            <a:spAutoFit/>
          </a:bodyPr>
          <a:lstStyle/>
          <a:p>
            <a:r>
              <a:rPr lang="en-CA" sz="2200" dirty="0"/>
              <a:t>Give reminders that a change will occur</a:t>
            </a:r>
          </a:p>
        </p:txBody>
      </p:sp>
      <p:sp>
        <p:nvSpPr>
          <p:cNvPr id="27" name="TextBox 26">
            <a:extLst>
              <a:ext uri="{FF2B5EF4-FFF2-40B4-BE49-F238E27FC236}">
                <a16:creationId xmlns:a16="http://schemas.microsoft.com/office/drawing/2014/main" id="{B3C65C0C-B86F-9B45-BB10-3DEDDAF5B024}"/>
              </a:ext>
            </a:extLst>
          </p:cNvPr>
          <p:cNvSpPr txBox="1"/>
          <p:nvPr/>
        </p:nvSpPr>
        <p:spPr>
          <a:xfrm>
            <a:off x="4778780" y="1760752"/>
            <a:ext cx="2333541" cy="1446550"/>
          </a:xfrm>
          <a:prstGeom prst="rect">
            <a:avLst/>
          </a:prstGeom>
          <a:noFill/>
        </p:spPr>
        <p:txBody>
          <a:bodyPr wrap="square" rtlCol="0">
            <a:spAutoFit/>
          </a:bodyPr>
          <a:lstStyle/>
          <a:p>
            <a:r>
              <a:rPr lang="en-CA" sz="2200" dirty="0"/>
              <a:t>Give clear visual indicators of time remaining to aid transition</a:t>
            </a:r>
          </a:p>
        </p:txBody>
      </p:sp>
      <p:sp>
        <p:nvSpPr>
          <p:cNvPr id="28" name="TextBox 27">
            <a:extLst>
              <a:ext uri="{FF2B5EF4-FFF2-40B4-BE49-F238E27FC236}">
                <a16:creationId xmlns:a16="http://schemas.microsoft.com/office/drawing/2014/main" id="{47F50BE5-956A-EE43-8F14-D8C101DA16EF}"/>
              </a:ext>
            </a:extLst>
          </p:cNvPr>
          <p:cNvSpPr txBox="1"/>
          <p:nvPr/>
        </p:nvSpPr>
        <p:spPr>
          <a:xfrm>
            <a:off x="8691809" y="1800829"/>
            <a:ext cx="3292542" cy="1107996"/>
          </a:xfrm>
          <a:prstGeom prst="rect">
            <a:avLst/>
          </a:prstGeom>
          <a:noFill/>
        </p:spPr>
        <p:txBody>
          <a:bodyPr wrap="square" rtlCol="0">
            <a:spAutoFit/>
          </a:bodyPr>
          <a:lstStyle/>
          <a:p>
            <a:r>
              <a:rPr lang="en-CA" sz="2200" dirty="0"/>
              <a:t>Be understanding if the individual is upset about the change</a:t>
            </a:r>
          </a:p>
        </p:txBody>
      </p:sp>
      <p:sp>
        <p:nvSpPr>
          <p:cNvPr id="29" name="TextBox 28">
            <a:extLst>
              <a:ext uri="{FF2B5EF4-FFF2-40B4-BE49-F238E27FC236}">
                <a16:creationId xmlns:a16="http://schemas.microsoft.com/office/drawing/2014/main" id="{E43D337E-9230-4B4A-9992-435F59AD2E01}"/>
              </a:ext>
            </a:extLst>
          </p:cNvPr>
          <p:cNvSpPr txBox="1"/>
          <p:nvPr/>
        </p:nvSpPr>
        <p:spPr>
          <a:xfrm>
            <a:off x="8594659" y="3409999"/>
            <a:ext cx="3292542" cy="1107996"/>
          </a:xfrm>
          <a:prstGeom prst="rect">
            <a:avLst/>
          </a:prstGeom>
          <a:noFill/>
        </p:spPr>
        <p:txBody>
          <a:bodyPr wrap="square" rtlCol="0">
            <a:spAutoFit/>
          </a:bodyPr>
          <a:lstStyle/>
          <a:p>
            <a:r>
              <a:rPr lang="en-CA" sz="2200" dirty="0"/>
              <a:t>Ensure the task is of the right level and length to be completed</a:t>
            </a:r>
          </a:p>
        </p:txBody>
      </p:sp>
      <p:sp>
        <p:nvSpPr>
          <p:cNvPr id="30" name="TextBox 29">
            <a:extLst>
              <a:ext uri="{FF2B5EF4-FFF2-40B4-BE49-F238E27FC236}">
                <a16:creationId xmlns:a16="http://schemas.microsoft.com/office/drawing/2014/main" id="{0D64E6DC-8F3E-DE4D-B9E9-47781AB2AEF2}"/>
              </a:ext>
            </a:extLst>
          </p:cNvPr>
          <p:cNvSpPr txBox="1"/>
          <p:nvPr/>
        </p:nvSpPr>
        <p:spPr>
          <a:xfrm>
            <a:off x="8691809" y="5048208"/>
            <a:ext cx="3548270" cy="1107996"/>
          </a:xfrm>
          <a:prstGeom prst="rect">
            <a:avLst/>
          </a:prstGeom>
          <a:noFill/>
        </p:spPr>
        <p:txBody>
          <a:bodyPr wrap="square" rtlCol="0">
            <a:spAutoFit/>
          </a:bodyPr>
          <a:lstStyle/>
          <a:p>
            <a:r>
              <a:rPr lang="en-CA" sz="2200" dirty="0"/>
              <a:t>Encourage support throughout periods of change</a:t>
            </a:r>
          </a:p>
        </p:txBody>
      </p:sp>
      <p:pic>
        <p:nvPicPr>
          <p:cNvPr id="34" name="Picture 33" descr="Icon&#10;&#10;Description automatically generated">
            <a:extLst>
              <a:ext uri="{FF2B5EF4-FFF2-40B4-BE49-F238E27FC236}">
                <a16:creationId xmlns:a16="http://schemas.microsoft.com/office/drawing/2014/main" id="{BE960064-A7F8-BE45-B1B4-6FB3550F4462}"/>
              </a:ext>
            </a:extLst>
          </p:cNvPr>
          <p:cNvPicPr>
            <a:picLocks noChangeAspect="1"/>
          </p:cNvPicPr>
          <p:nvPr/>
        </p:nvPicPr>
        <p:blipFill>
          <a:blip r:embed="rId3"/>
          <a:stretch>
            <a:fillRect/>
          </a:stretch>
        </p:blipFill>
        <p:spPr>
          <a:xfrm>
            <a:off x="6953421" y="4463235"/>
            <a:ext cx="2114247" cy="2114247"/>
          </a:xfrm>
          <a:prstGeom prst="rect">
            <a:avLst/>
          </a:prstGeom>
        </p:spPr>
      </p:pic>
      <p:pic>
        <p:nvPicPr>
          <p:cNvPr id="5" name="Picture 4" descr="A picture containing text, clock, sign&#10;&#10;Description automatically generated">
            <a:extLst>
              <a:ext uri="{FF2B5EF4-FFF2-40B4-BE49-F238E27FC236}">
                <a16:creationId xmlns:a16="http://schemas.microsoft.com/office/drawing/2014/main" id="{4FC013F3-451A-9441-88E4-E0E6D55DF996}"/>
              </a:ext>
            </a:extLst>
          </p:cNvPr>
          <p:cNvPicPr>
            <a:picLocks noChangeAspect="1"/>
          </p:cNvPicPr>
          <p:nvPr/>
        </p:nvPicPr>
        <p:blipFill>
          <a:blip r:embed="rId4"/>
          <a:stretch>
            <a:fillRect/>
          </a:stretch>
        </p:blipFill>
        <p:spPr>
          <a:xfrm>
            <a:off x="3557611" y="1724488"/>
            <a:ext cx="1169019" cy="1169019"/>
          </a:xfrm>
          <a:prstGeom prst="rect">
            <a:avLst/>
          </a:prstGeom>
        </p:spPr>
      </p:pic>
      <p:pic>
        <p:nvPicPr>
          <p:cNvPr id="7" name="Picture 6" descr="Logo&#10;&#10;Description automatically generated">
            <a:extLst>
              <a:ext uri="{FF2B5EF4-FFF2-40B4-BE49-F238E27FC236}">
                <a16:creationId xmlns:a16="http://schemas.microsoft.com/office/drawing/2014/main" id="{06C8C63F-047B-1146-AF4A-8D1DD5A85187}"/>
              </a:ext>
            </a:extLst>
          </p:cNvPr>
          <p:cNvPicPr>
            <a:picLocks noChangeAspect="1"/>
          </p:cNvPicPr>
          <p:nvPr/>
        </p:nvPicPr>
        <p:blipFill>
          <a:blip r:embed="rId5"/>
          <a:stretch>
            <a:fillRect/>
          </a:stretch>
        </p:blipFill>
        <p:spPr>
          <a:xfrm>
            <a:off x="7365161" y="167607"/>
            <a:ext cx="1540859" cy="1540859"/>
          </a:xfrm>
          <a:prstGeom prst="rect">
            <a:avLst/>
          </a:prstGeom>
        </p:spPr>
      </p:pic>
      <p:pic>
        <p:nvPicPr>
          <p:cNvPr id="9" name="Picture 8" descr="Icon&#10;&#10;Description automatically generated">
            <a:extLst>
              <a:ext uri="{FF2B5EF4-FFF2-40B4-BE49-F238E27FC236}">
                <a16:creationId xmlns:a16="http://schemas.microsoft.com/office/drawing/2014/main" id="{2415F0F1-CE6D-3242-B093-5C5A45E5E9F4}"/>
              </a:ext>
            </a:extLst>
          </p:cNvPr>
          <p:cNvPicPr>
            <a:picLocks noChangeAspect="1"/>
          </p:cNvPicPr>
          <p:nvPr/>
        </p:nvPicPr>
        <p:blipFill>
          <a:blip r:embed="rId6"/>
          <a:stretch>
            <a:fillRect/>
          </a:stretch>
        </p:blipFill>
        <p:spPr>
          <a:xfrm>
            <a:off x="3777789" y="499444"/>
            <a:ext cx="930341" cy="930341"/>
          </a:xfrm>
          <a:prstGeom prst="rect">
            <a:avLst/>
          </a:prstGeom>
        </p:spPr>
      </p:pic>
      <p:pic>
        <p:nvPicPr>
          <p:cNvPr id="11" name="Picture 10" descr="Text&#10;&#10;Description automatically generated with low confidence">
            <a:extLst>
              <a:ext uri="{FF2B5EF4-FFF2-40B4-BE49-F238E27FC236}">
                <a16:creationId xmlns:a16="http://schemas.microsoft.com/office/drawing/2014/main" id="{19A6BC0C-1A5C-4544-A427-25409D6D8D0C}"/>
              </a:ext>
            </a:extLst>
          </p:cNvPr>
          <p:cNvPicPr>
            <a:picLocks noChangeAspect="1"/>
          </p:cNvPicPr>
          <p:nvPr/>
        </p:nvPicPr>
        <p:blipFill>
          <a:blip r:embed="rId7"/>
          <a:stretch>
            <a:fillRect/>
          </a:stretch>
        </p:blipFill>
        <p:spPr>
          <a:xfrm>
            <a:off x="7442358" y="3326861"/>
            <a:ext cx="1136374" cy="1136374"/>
          </a:xfrm>
          <a:prstGeom prst="rect">
            <a:avLst/>
          </a:prstGeom>
        </p:spPr>
      </p:pic>
      <p:pic>
        <p:nvPicPr>
          <p:cNvPr id="13" name="Picture 12" descr="Icon&#10;&#10;Description automatically generated">
            <a:extLst>
              <a:ext uri="{FF2B5EF4-FFF2-40B4-BE49-F238E27FC236}">
                <a16:creationId xmlns:a16="http://schemas.microsoft.com/office/drawing/2014/main" id="{68E62ECB-36A9-974A-AFE0-BFCD25228326}"/>
              </a:ext>
            </a:extLst>
          </p:cNvPr>
          <p:cNvPicPr>
            <a:picLocks noChangeAspect="1"/>
          </p:cNvPicPr>
          <p:nvPr/>
        </p:nvPicPr>
        <p:blipFill>
          <a:blip r:embed="rId8"/>
          <a:stretch>
            <a:fillRect/>
          </a:stretch>
        </p:blipFill>
        <p:spPr>
          <a:xfrm>
            <a:off x="7227444" y="1653147"/>
            <a:ext cx="1464365" cy="1464365"/>
          </a:xfrm>
          <a:prstGeom prst="rect">
            <a:avLst/>
          </a:prstGeom>
        </p:spPr>
      </p:pic>
    </p:spTree>
    <p:extLst>
      <p:ext uri="{BB962C8B-B14F-4D97-AF65-F5344CB8AC3E}">
        <p14:creationId xmlns:p14="http://schemas.microsoft.com/office/powerpoint/2010/main" val="2548042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220C3B-CED1-5E4F-A5B8-BB2EC6FCD82C}"/>
              </a:ext>
            </a:extLst>
          </p:cNvPr>
          <p:cNvSpPr txBox="1"/>
          <p:nvPr/>
        </p:nvSpPr>
        <p:spPr>
          <a:xfrm>
            <a:off x="6480166" y="1660196"/>
            <a:ext cx="5711834" cy="923330"/>
          </a:xfrm>
          <a:prstGeom prst="rect">
            <a:avLst/>
          </a:prstGeom>
          <a:noFill/>
        </p:spPr>
        <p:txBody>
          <a:bodyPr wrap="square"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364DA1"/>
                </a:solidFill>
                <a:effectLst/>
                <a:uLnTx/>
                <a:uFillTx/>
                <a:latin typeface="Minion Pro" panose="02040503050201020203" pitchFamily="18" charset="0"/>
                <a:ea typeface="+mn-ea"/>
                <a:cs typeface="Poppins ExtraBold" pitchFamily="2" charset="77"/>
              </a:rPr>
              <a:t>ATA Locals Map</a:t>
            </a:r>
          </a:p>
        </p:txBody>
      </p:sp>
      <p:sp>
        <p:nvSpPr>
          <p:cNvPr id="6" name="TextBox 5">
            <a:extLst>
              <a:ext uri="{FF2B5EF4-FFF2-40B4-BE49-F238E27FC236}">
                <a16:creationId xmlns:a16="http://schemas.microsoft.com/office/drawing/2014/main" id="{60478544-0B20-5440-8EC5-7B1F2CAFC68E}"/>
              </a:ext>
            </a:extLst>
          </p:cNvPr>
          <p:cNvSpPr txBox="1"/>
          <p:nvPr/>
        </p:nvSpPr>
        <p:spPr>
          <a:xfrm>
            <a:off x="6580178" y="2857500"/>
            <a:ext cx="48498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E721F"/>
                </a:solidFill>
                <a:effectLst/>
                <a:uLnTx/>
                <a:uFillTx/>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View interactive map Local Assignments to Geographic Districts</a:t>
            </a:r>
            <a:endParaRPr kumimoji="0" lang="en-US" sz="2400" b="0" i="0" u="none" strike="noStrike" kern="1200" cap="none" spc="0" normalizeH="0" baseline="0" noProof="0" dirty="0">
              <a:ln>
                <a:noFill/>
              </a:ln>
              <a:solidFill>
                <a:srgbClr val="FE721F"/>
              </a:solidFill>
              <a:effectLst/>
              <a:uLnTx/>
              <a:uFillTx/>
              <a:latin typeface="Calibri" panose="020F0502020204030204" pitchFamily="34" charset="0"/>
              <a:ea typeface="+mn-ea"/>
              <a:cs typeface="Calibri" panose="020F0502020204030204" pitchFamily="34" charset="0"/>
            </a:endParaRPr>
          </a:p>
        </p:txBody>
      </p:sp>
      <p:pic>
        <p:nvPicPr>
          <p:cNvPr id="12" name="Picture Placeholder 11" descr="Map&#10;&#10;Description automatically generated">
            <a:extLst>
              <a:ext uri="{FF2B5EF4-FFF2-40B4-BE49-F238E27FC236}">
                <a16:creationId xmlns:a16="http://schemas.microsoft.com/office/drawing/2014/main" id="{BCD567E3-1C10-E647-AA35-00B9FE98C7D1}"/>
              </a:ext>
            </a:extLst>
          </p:cNvPr>
          <p:cNvPicPr>
            <a:picLocks noGrp="1" noChangeAspect="1"/>
          </p:cNvPicPr>
          <p:nvPr>
            <p:ph type="pic" sz="quarter" idx="14"/>
          </p:nvPr>
        </p:nvPicPr>
        <p:blipFill>
          <a:blip r:embed="rId4"/>
          <a:srcRect l="5677" r="5677"/>
          <a:stretch>
            <a:fillRect/>
          </a:stretch>
        </p:blipFill>
        <p:spPr>
          <a:xfrm>
            <a:off x="762001" y="197152"/>
            <a:ext cx="4583113" cy="6660848"/>
          </a:xfrm>
          <a:noFill/>
        </p:spPr>
      </p:pic>
    </p:spTree>
    <p:extLst>
      <p:ext uri="{BB962C8B-B14F-4D97-AF65-F5344CB8AC3E}">
        <p14:creationId xmlns:p14="http://schemas.microsoft.com/office/powerpoint/2010/main" val="1680364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riangle 42">
            <a:extLst>
              <a:ext uri="{FF2B5EF4-FFF2-40B4-BE49-F238E27FC236}">
                <a16:creationId xmlns:a16="http://schemas.microsoft.com/office/drawing/2014/main" id="{6FCC920D-90AC-B642-B408-8F073F9368C7}"/>
              </a:ext>
            </a:extLst>
          </p:cNvPr>
          <p:cNvSpPr/>
          <p:nvPr/>
        </p:nvSpPr>
        <p:spPr>
          <a:xfrm rot="2700000">
            <a:off x="11058616" y="62620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iangle 45">
            <a:extLst>
              <a:ext uri="{FF2B5EF4-FFF2-40B4-BE49-F238E27FC236}">
                <a16:creationId xmlns:a16="http://schemas.microsoft.com/office/drawing/2014/main" id="{CFCD6A3A-9994-B442-8204-E8BFC276A3EE}"/>
              </a:ext>
            </a:extLst>
          </p:cNvPr>
          <p:cNvSpPr/>
          <p:nvPr/>
        </p:nvSpPr>
        <p:spPr>
          <a:xfrm rot="2700000">
            <a:off x="11652586" y="206451"/>
            <a:ext cx="160768" cy="13859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BFBD856-44A9-5D4D-A99E-6551934B70EE}"/>
              </a:ext>
            </a:extLst>
          </p:cNvPr>
          <p:cNvSpPr txBox="1"/>
          <p:nvPr/>
        </p:nvSpPr>
        <p:spPr>
          <a:xfrm>
            <a:off x="1433065" y="600733"/>
            <a:ext cx="10194056" cy="923330"/>
          </a:xfrm>
          <a:prstGeom prst="rect">
            <a:avLst/>
          </a:prstGeom>
          <a:noFill/>
        </p:spPr>
        <p:txBody>
          <a:bodyPr wrap="square" rtlCol="0">
            <a:norm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Challenges Throughout Lifespan</a:t>
            </a:r>
          </a:p>
        </p:txBody>
      </p:sp>
      <p:sp>
        <p:nvSpPr>
          <p:cNvPr id="68" name="Triangle 67">
            <a:extLst>
              <a:ext uri="{FF2B5EF4-FFF2-40B4-BE49-F238E27FC236}">
                <a16:creationId xmlns:a16="http://schemas.microsoft.com/office/drawing/2014/main" id="{432D3CBB-CAF8-9A45-A33C-FF2AE3F5A6F1}"/>
              </a:ext>
            </a:extLst>
          </p:cNvPr>
          <p:cNvSpPr/>
          <p:nvPr/>
        </p:nvSpPr>
        <p:spPr>
          <a:xfrm rot="2700000">
            <a:off x="11750277" y="860663"/>
            <a:ext cx="112039" cy="96586"/>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45EAC35C-F68B-BF49-9174-531C7BB926AB}"/>
              </a:ext>
            </a:extLst>
          </p:cNvPr>
          <p:cNvSpPr/>
          <p:nvPr/>
        </p:nvSpPr>
        <p:spPr>
          <a:xfrm rot="5400000">
            <a:off x="493377" y="252938"/>
            <a:ext cx="49751" cy="1940153"/>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9187ED4-86DD-DF4A-9A9C-3D1697634C2B}"/>
              </a:ext>
            </a:extLst>
          </p:cNvPr>
          <p:cNvCxnSpPr>
            <a:cxnSpLocks/>
          </p:cNvCxnSpPr>
          <p:nvPr/>
        </p:nvCxnSpPr>
        <p:spPr>
          <a:xfrm>
            <a:off x="1577845" y="2082800"/>
            <a:ext cx="0" cy="4775200"/>
          </a:xfrm>
          <a:prstGeom prst="line">
            <a:avLst/>
          </a:prstGeom>
          <a:ln w="47625">
            <a:solidFill>
              <a:srgbClr val="BADEE8"/>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5D28390-B0C8-D24F-AF2B-7DC6445E944E}"/>
              </a:ext>
            </a:extLst>
          </p:cNvPr>
          <p:cNvSpPr txBox="1"/>
          <p:nvPr/>
        </p:nvSpPr>
        <p:spPr>
          <a:xfrm>
            <a:off x="1712597" y="1863003"/>
            <a:ext cx="2343804" cy="572084"/>
          </a:xfrm>
          <a:prstGeom prst="rect">
            <a:avLst/>
          </a:prstGeom>
          <a:noFill/>
        </p:spPr>
        <p:txBody>
          <a:bodyPr wrap="square" rtlCol="0">
            <a:normAutofit/>
          </a:bodyPr>
          <a:lstStyle>
            <a:defPPr>
              <a:defRPr lang="en-US"/>
            </a:defPPr>
            <a:lvl1pPr>
              <a:defRPr sz="4000" b="1">
                <a:latin typeface="PLAYFAIR DISPLAY BOLD ROMAN" pitchFamily="2" charset="77"/>
                <a:cs typeface="Poppins ExtraBold" pitchFamily="2" charset="77"/>
              </a:defRPr>
            </a:lvl1pPr>
          </a:lstStyle>
          <a:p>
            <a:r>
              <a:rPr lang="en-US" sz="3000" dirty="0">
                <a:solidFill>
                  <a:srgbClr val="4B9847"/>
                </a:solidFill>
                <a:latin typeface="Minion Pro" panose="02040503050201020203" pitchFamily="18" charset="0"/>
              </a:rPr>
              <a:t>Challenges</a:t>
            </a:r>
          </a:p>
        </p:txBody>
      </p:sp>
      <p:cxnSp>
        <p:nvCxnSpPr>
          <p:cNvPr id="32" name="Straight Connector 31">
            <a:extLst>
              <a:ext uri="{FF2B5EF4-FFF2-40B4-BE49-F238E27FC236}">
                <a16:creationId xmlns:a16="http://schemas.microsoft.com/office/drawing/2014/main" id="{6926AF02-C297-C94F-85E3-21670E016F74}"/>
              </a:ext>
            </a:extLst>
          </p:cNvPr>
          <p:cNvCxnSpPr>
            <a:cxnSpLocks/>
          </p:cNvCxnSpPr>
          <p:nvPr/>
        </p:nvCxnSpPr>
        <p:spPr>
          <a:xfrm>
            <a:off x="4822299" y="2082800"/>
            <a:ext cx="0" cy="4775200"/>
          </a:xfrm>
          <a:prstGeom prst="line">
            <a:avLst/>
          </a:prstGeom>
          <a:ln w="47625">
            <a:solidFill>
              <a:srgbClr val="BADEE8"/>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CE66706-6C6C-CB4B-A532-3E3271A51C75}"/>
              </a:ext>
            </a:extLst>
          </p:cNvPr>
          <p:cNvSpPr txBox="1"/>
          <p:nvPr/>
        </p:nvSpPr>
        <p:spPr>
          <a:xfrm>
            <a:off x="5053822" y="1863003"/>
            <a:ext cx="2343804" cy="572084"/>
          </a:xfrm>
          <a:prstGeom prst="rect">
            <a:avLst/>
          </a:prstGeom>
          <a:noFill/>
        </p:spPr>
        <p:txBody>
          <a:bodyPr wrap="square" rtlCol="0">
            <a:normAutofit/>
          </a:bodyPr>
          <a:lstStyle>
            <a:defPPr>
              <a:defRPr lang="en-US"/>
            </a:defPPr>
            <a:lvl1pPr>
              <a:defRPr sz="4000" b="1">
                <a:latin typeface="PLAYFAIR DISPLAY BOLD ROMAN" pitchFamily="2" charset="77"/>
                <a:cs typeface="Poppins ExtraBold" pitchFamily="2" charset="77"/>
              </a:defRPr>
            </a:lvl1pPr>
          </a:lstStyle>
          <a:p>
            <a:r>
              <a:rPr lang="en-US" sz="3000" dirty="0">
                <a:solidFill>
                  <a:srgbClr val="4B9847"/>
                </a:solidFill>
                <a:latin typeface="Minion Pro" panose="02040503050201020203" pitchFamily="18" charset="0"/>
              </a:rPr>
              <a:t>Services</a:t>
            </a:r>
          </a:p>
        </p:txBody>
      </p:sp>
      <p:cxnSp>
        <p:nvCxnSpPr>
          <p:cNvPr id="34" name="Straight Connector 33">
            <a:extLst>
              <a:ext uri="{FF2B5EF4-FFF2-40B4-BE49-F238E27FC236}">
                <a16:creationId xmlns:a16="http://schemas.microsoft.com/office/drawing/2014/main" id="{79212747-E274-2649-9A22-2C56DDD01A0D}"/>
              </a:ext>
            </a:extLst>
          </p:cNvPr>
          <p:cNvCxnSpPr>
            <a:cxnSpLocks/>
          </p:cNvCxnSpPr>
          <p:nvPr/>
        </p:nvCxnSpPr>
        <p:spPr>
          <a:xfrm>
            <a:off x="7994813" y="2082800"/>
            <a:ext cx="0" cy="4775200"/>
          </a:xfrm>
          <a:prstGeom prst="line">
            <a:avLst/>
          </a:prstGeom>
          <a:ln w="47625">
            <a:solidFill>
              <a:srgbClr val="BADEE8"/>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A26CD8A-F2CD-8044-B354-D8482A531C5E}"/>
              </a:ext>
            </a:extLst>
          </p:cNvPr>
          <p:cNvSpPr txBox="1"/>
          <p:nvPr/>
        </p:nvSpPr>
        <p:spPr>
          <a:xfrm>
            <a:off x="8253561" y="1863003"/>
            <a:ext cx="2709887" cy="572084"/>
          </a:xfrm>
          <a:prstGeom prst="rect">
            <a:avLst/>
          </a:prstGeom>
          <a:noFill/>
        </p:spPr>
        <p:txBody>
          <a:bodyPr wrap="square" rtlCol="0">
            <a:normAutofit/>
          </a:bodyPr>
          <a:lstStyle>
            <a:defPPr>
              <a:defRPr lang="en-US"/>
            </a:defPPr>
            <a:lvl1pPr>
              <a:defRPr sz="4000" b="1">
                <a:latin typeface="PLAYFAIR DISPLAY BOLD ROMAN" pitchFamily="2" charset="77"/>
                <a:cs typeface="Poppins ExtraBold" pitchFamily="2" charset="77"/>
              </a:defRPr>
            </a:lvl1pPr>
          </a:lstStyle>
          <a:p>
            <a:r>
              <a:rPr lang="en-US" sz="3000" dirty="0">
                <a:solidFill>
                  <a:srgbClr val="4B9847"/>
                </a:solidFill>
                <a:latin typeface="Minion Pro" panose="02040503050201020203" pitchFamily="18" charset="0"/>
              </a:rPr>
              <a:t>Best Practices</a:t>
            </a:r>
          </a:p>
        </p:txBody>
      </p:sp>
      <p:sp>
        <p:nvSpPr>
          <p:cNvPr id="13" name="TextBox 12">
            <a:extLst>
              <a:ext uri="{FF2B5EF4-FFF2-40B4-BE49-F238E27FC236}">
                <a16:creationId xmlns:a16="http://schemas.microsoft.com/office/drawing/2014/main" id="{C5797927-F2D2-6640-B8AB-ADDBFFDC1FA9}"/>
              </a:ext>
            </a:extLst>
          </p:cNvPr>
          <p:cNvSpPr txBox="1"/>
          <p:nvPr/>
        </p:nvSpPr>
        <p:spPr>
          <a:xfrm>
            <a:off x="1712597" y="2644170"/>
            <a:ext cx="3142000" cy="2308324"/>
          </a:xfrm>
          <a:prstGeom prst="rect">
            <a:avLst/>
          </a:prstGeom>
          <a:noFill/>
        </p:spPr>
        <p:txBody>
          <a:bodyPr wrap="square">
            <a:spAutoFit/>
          </a:bodyPr>
          <a:lstStyle/>
          <a:p>
            <a:pPr marL="285750" indent="-285750">
              <a:buFont typeface="Arial" panose="020B0604020202020204" pitchFamily="34" charset="0"/>
              <a:buChar char="•"/>
            </a:pPr>
            <a:r>
              <a:rPr lang="en-CA" dirty="0">
                <a:solidFill>
                  <a:schemeClr val="tx1">
                    <a:lumMod val="65000"/>
                    <a:lumOff val="35000"/>
                  </a:schemeClr>
                </a:solidFill>
              </a:rPr>
              <a:t>Mental health</a:t>
            </a:r>
          </a:p>
          <a:p>
            <a:pPr marL="285750" indent="-285750">
              <a:buFont typeface="Arial" panose="020B0604020202020204" pitchFamily="34" charset="0"/>
              <a:buChar char="•"/>
            </a:pPr>
            <a:r>
              <a:rPr lang="en-CA" dirty="0">
                <a:solidFill>
                  <a:schemeClr val="tx1">
                    <a:lumMod val="65000"/>
                    <a:lumOff val="35000"/>
                  </a:schemeClr>
                </a:solidFill>
              </a:rPr>
              <a:t>Academic disengagement</a:t>
            </a:r>
          </a:p>
          <a:p>
            <a:pPr marL="285750" indent="-285750">
              <a:buFont typeface="Arial" panose="020B0604020202020204" pitchFamily="34" charset="0"/>
              <a:buChar char="•"/>
            </a:pPr>
            <a:r>
              <a:rPr lang="en-CA" dirty="0">
                <a:solidFill>
                  <a:schemeClr val="tx1">
                    <a:lumMod val="65000"/>
                    <a:lumOff val="35000"/>
                  </a:schemeClr>
                </a:solidFill>
              </a:rPr>
              <a:t>Legal issues</a:t>
            </a:r>
          </a:p>
          <a:p>
            <a:pPr marL="285750" indent="-285750">
              <a:buFont typeface="Arial" panose="020B0604020202020204" pitchFamily="34" charset="0"/>
              <a:buChar char="•"/>
            </a:pPr>
            <a:r>
              <a:rPr lang="en-CA" dirty="0">
                <a:solidFill>
                  <a:schemeClr val="tx1">
                    <a:lumMod val="65000"/>
                    <a:lumOff val="35000"/>
                  </a:schemeClr>
                </a:solidFill>
              </a:rPr>
              <a:t>Inappropriate sexual behaviours</a:t>
            </a:r>
          </a:p>
          <a:p>
            <a:pPr marL="285750" indent="-285750">
              <a:buFont typeface="Arial" panose="020B0604020202020204" pitchFamily="34" charset="0"/>
              <a:buChar char="•"/>
            </a:pPr>
            <a:r>
              <a:rPr lang="en-CA" dirty="0">
                <a:solidFill>
                  <a:schemeClr val="tx1">
                    <a:lumMod val="65000"/>
                    <a:lumOff val="35000"/>
                  </a:schemeClr>
                </a:solidFill>
              </a:rPr>
              <a:t>Alcohol and/or drug use</a:t>
            </a:r>
          </a:p>
          <a:p>
            <a:pPr marL="285750" indent="-285750">
              <a:buFont typeface="Arial" panose="020B0604020202020204" pitchFamily="34" charset="0"/>
              <a:buChar char="•"/>
            </a:pPr>
            <a:r>
              <a:rPr lang="en-CA" dirty="0">
                <a:solidFill>
                  <a:schemeClr val="tx1">
                    <a:lumMod val="65000"/>
                    <a:lumOff val="35000"/>
                  </a:schemeClr>
                </a:solidFill>
              </a:rPr>
              <a:t>Cognitive challenges </a:t>
            </a:r>
          </a:p>
          <a:p>
            <a:pPr marL="285750" indent="-285750">
              <a:buFont typeface="Arial" panose="020B0604020202020204" pitchFamily="34" charset="0"/>
              <a:buChar char="•"/>
            </a:pPr>
            <a:r>
              <a:rPr lang="en-CA" dirty="0">
                <a:solidFill>
                  <a:schemeClr val="tx1">
                    <a:lumMod val="65000"/>
                    <a:lumOff val="35000"/>
                  </a:schemeClr>
                </a:solidFill>
              </a:rPr>
              <a:t>Positive peer relationships</a:t>
            </a:r>
          </a:p>
        </p:txBody>
      </p:sp>
      <p:sp>
        <p:nvSpPr>
          <p:cNvPr id="14" name="TextBox 13">
            <a:extLst>
              <a:ext uri="{FF2B5EF4-FFF2-40B4-BE49-F238E27FC236}">
                <a16:creationId xmlns:a16="http://schemas.microsoft.com/office/drawing/2014/main" id="{9DD1A546-753F-564B-9A35-074893120631}"/>
              </a:ext>
            </a:extLst>
          </p:cNvPr>
          <p:cNvSpPr txBox="1"/>
          <p:nvPr/>
        </p:nvSpPr>
        <p:spPr>
          <a:xfrm>
            <a:off x="4989348" y="2644170"/>
            <a:ext cx="2833884" cy="2585323"/>
          </a:xfrm>
          <a:prstGeom prst="rect">
            <a:avLst/>
          </a:prstGeom>
          <a:noFill/>
        </p:spPr>
        <p:txBody>
          <a:bodyPr wrap="square">
            <a:spAutoFit/>
          </a:bodyPr>
          <a:lstStyle/>
          <a:p>
            <a:pPr marL="285750" indent="-285750">
              <a:buFont typeface="Arial" panose="020B0604020202020204" pitchFamily="34" charset="0"/>
              <a:buChar char="•"/>
            </a:pPr>
            <a:r>
              <a:rPr lang="en-CA" dirty="0">
                <a:solidFill>
                  <a:schemeClr val="tx1">
                    <a:lumMod val="65000"/>
                    <a:lumOff val="35000"/>
                  </a:schemeClr>
                </a:solidFill>
              </a:rPr>
              <a:t>Continuing mental health team</a:t>
            </a:r>
          </a:p>
          <a:p>
            <a:pPr marL="285750" indent="-285750">
              <a:buFont typeface="Arial" panose="020B0604020202020204" pitchFamily="34" charset="0"/>
              <a:buChar char="•"/>
            </a:pPr>
            <a:r>
              <a:rPr lang="en-CA" dirty="0">
                <a:solidFill>
                  <a:schemeClr val="tx1">
                    <a:lumMod val="65000"/>
                    <a:lumOff val="35000"/>
                  </a:schemeClr>
                </a:solidFill>
              </a:rPr>
              <a:t>Special education</a:t>
            </a:r>
          </a:p>
          <a:p>
            <a:pPr marL="285750" indent="-285750">
              <a:buFont typeface="Arial" panose="020B0604020202020204" pitchFamily="34" charset="0"/>
              <a:buChar char="•"/>
            </a:pPr>
            <a:r>
              <a:rPr lang="en-CA" dirty="0">
                <a:solidFill>
                  <a:schemeClr val="tx1">
                    <a:lumMod val="65000"/>
                    <a:lumOff val="35000"/>
                  </a:schemeClr>
                </a:solidFill>
              </a:rPr>
              <a:t>Justice and policing advocates</a:t>
            </a:r>
          </a:p>
          <a:p>
            <a:pPr marL="285750" indent="-285750">
              <a:buFont typeface="Arial" panose="020B0604020202020204" pitchFamily="34" charset="0"/>
              <a:buChar char="•"/>
            </a:pPr>
            <a:r>
              <a:rPr lang="en-CA" dirty="0">
                <a:solidFill>
                  <a:schemeClr val="tx1">
                    <a:lumMod val="65000"/>
                    <a:lumOff val="35000"/>
                  </a:schemeClr>
                </a:solidFill>
              </a:rPr>
              <a:t>Counsellors</a:t>
            </a:r>
          </a:p>
          <a:p>
            <a:pPr marL="285750" indent="-285750">
              <a:buFont typeface="Arial" panose="020B0604020202020204" pitchFamily="34" charset="0"/>
              <a:buChar char="•"/>
            </a:pPr>
            <a:r>
              <a:rPr lang="en-CA" dirty="0">
                <a:solidFill>
                  <a:schemeClr val="tx1">
                    <a:lumMod val="65000"/>
                    <a:lumOff val="35000"/>
                  </a:schemeClr>
                </a:solidFill>
              </a:rPr>
              <a:t>Daily living support</a:t>
            </a:r>
          </a:p>
          <a:p>
            <a:pPr marL="285750" indent="-285750">
              <a:buFont typeface="Arial" panose="020B0604020202020204" pitchFamily="34" charset="0"/>
              <a:buChar char="•"/>
            </a:pPr>
            <a:r>
              <a:rPr lang="en-CA" dirty="0">
                <a:solidFill>
                  <a:schemeClr val="tx1">
                    <a:lumMod val="65000"/>
                    <a:lumOff val="35000"/>
                  </a:schemeClr>
                </a:solidFill>
              </a:rPr>
              <a:t>Positive social groups and mentors</a:t>
            </a:r>
          </a:p>
        </p:txBody>
      </p:sp>
      <p:sp>
        <p:nvSpPr>
          <p:cNvPr id="16" name="TextBox 15">
            <a:extLst>
              <a:ext uri="{FF2B5EF4-FFF2-40B4-BE49-F238E27FC236}">
                <a16:creationId xmlns:a16="http://schemas.microsoft.com/office/drawing/2014/main" id="{0BF4F78E-0129-7749-B808-233EFE2F9C3B}"/>
              </a:ext>
            </a:extLst>
          </p:cNvPr>
          <p:cNvSpPr txBox="1"/>
          <p:nvPr/>
        </p:nvSpPr>
        <p:spPr>
          <a:xfrm>
            <a:off x="8211164" y="2644170"/>
            <a:ext cx="3797389" cy="3970318"/>
          </a:xfrm>
          <a:prstGeom prst="rect">
            <a:avLst/>
          </a:prstGeom>
          <a:noFill/>
        </p:spPr>
        <p:txBody>
          <a:bodyPr wrap="square">
            <a:spAutoFit/>
          </a:bodyPr>
          <a:lstStyle/>
          <a:p>
            <a:pPr marL="285750" indent="-285750">
              <a:buFont typeface="Arial" panose="020B0604020202020204" pitchFamily="34" charset="0"/>
              <a:buChar char="•"/>
            </a:pPr>
            <a:r>
              <a:rPr lang="en-CA" dirty="0">
                <a:solidFill>
                  <a:schemeClr val="tx1">
                    <a:lumMod val="65000"/>
                    <a:lumOff val="35000"/>
                  </a:schemeClr>
                </a:solidFill>
              </a:rPr>
              <a:t>Routines, structures and clear and consistent expectations</a:t>
            </a:r>
          </a:p>
          <a:p>
            <a:pPr marL="285750" indent="-285750">
              <a:buFont typeface="Arial" panose="020B0604020202020204" pitchFamily="34" charset="0"/>
              <a:buChar char="•"/>
            </a:pPr>
            <a:r>
              <a:rPr lang="en-CA" dirty="0">
                <a:solidFill>
                  <a:schemeClr val="tx1">
                    <a:lumMod val="65000"/>
                    <a:lumOff val="35000"/>
                  </a:schemeClr>
                </a:solidFill>
              </a:rPr>
              <a:t>Instructional scaffolding, modelling, hands-on practice, and repetition for daily living skills</a:t>
            </a:r>
          </a:p>
          <a:p>
            <a:pPr marL="285750" indent="-285750">
              <a:buFont typeface="Arial" panose="020B0604020202020204" pitchFamily="34" charset="0"/>
              <a:buChar char="•"/>
            </a:pPr>
            <a:r>
              <a:rPr lang="en-CA" dirty="0">
                <a:solidFill>
                  <a:schemeClr val="tx1">
                    <a:lumMod val="65000"/>
                    <a:lumOff val="35000"/>
                  </a:schemeClr>
                </a:solidFill>
              </a:rPr>
              <a:t>Specific assistance for planning, organizing, time management, and initiating projects and assignments</a:t>
            </a:r>
          </a:p>
          <a:p>
            <a:pPr marL="285750" indent="-285750">
              <a:buFont typeface="Arial" panose="020B0604020202020204" pitchFamily="34" charset="0"/>
              <a:buChar char="•"/>
            </a:pPr>
            <a:r>
              <a:rPr lang="en-CA" dirty="0">
                <a:solidFill>
                  <a:schemeClr val="tx1">
                    <a:lumMod val="65000"/>
                    <a:lumOff val="35000"/>
                  </a:schemeClr>
                </a:solidFill>
              </a:rPr>
              <a:t>Safe and non-judgmental environments encouraging openness and support</a:t>
            </a:r>
          </a:p>
          <a:p>
            <a:pPr marL="285750" indent="-285750">
              <a:buFont typeface="Arial" panose="020B0604020202020204" pitchFamily="34" charset="0"/>
              <a:buChar char="•"/>
            </a:pPr>
            <a:r>
              <a:rPr lang="en-CA" dirty="0">
                <a:solidFill>
                  <a:schemeClr val="tx1">
                    <a:lumMod val="65000"/>
                    <a:lumOff val="35000"/>
                  </a:schemeClr>
                </a:solidFill>
              </a:rPr>
              <a:t>Parental awareness of peer relationships</a:t>
            </a:r>
          </a:p>
          <a:p>
            <a:pPr marL="285750" indent="-285750">
              <a:buFont typeface="Arial" panose="020B0604020202020204" pitchFamily="34" charset="0"/>
              <a:buChar char="•"/>
            </a:pPr>
            <a:r>
              <a:rPr lang="en-CA" dirty="0">
                <a:solidFill>
                  <a:schemeClr val="tx1">
                    <a:lumMod val="65000"/>
                    <a:lumOff val="35000"/>
                  </a:schemeClr>
                </a:solidFill>
              </a:rPr>
              <a:t>Intentional social modeling</a:t>
            </a:r>
          </a:p>
        </p:txBody>
      </p:sp>
      <p:sp>
        <p:nvSpPr>
          <p:cNvPr id="17" name="TextBox 16">
            <a:extLst>
              <a:ext uri="{FF2B5EF4-FFF2-40B4-BE49-F238E27FC236}">
                <a16:creationId xmlns:a16="http://schemas.microsoft.com/office/drawing/2014/main" id="{FB296C7C-7A6D-F742-83E1-40617C4C5212}"/>
              </a:ext>
            </a:extLst>
          </p:cNvPr>
          <p:cNvSpPr txBox="1"/>
          <p:nvPr/>
        </p:nvSpPr>
        <p:spPr>
          <a:xfrm rot="16200000">
            <a:off x="-765261" y="2478214"/>
            <a:ext cx="3410231" cy="850080"/>
          </a:xfrm>
          <a:prstGeom prst="rect">
            <a:avLst/>
          </a:prstGeom>
          <a:noFill/>
        </p:spPr>
        <p:txBody>
          <a:bodyPr wrap="square" rtlCol="0">
            <a:noAutofit/>
          </a:bodyPr>
          <a:lstStyle>
            <a:defPPr>
              <a:defRPr lang="en-US"/>
            </a:defPPr>
            <a:lvl1pPr>
              <a:defRPr sz="4000" b="1">
                <a:latin typeface="PLAYFAIR DISPLAY BOLD ROMAN" pitchFamily="2" charset="77"/>
                <a:cs typeface="Poppins ExtraBold" pitchFamily="2" charset="77"/>
              </a:defRPr>
            </a:lvl1pPr>
          </a:lstStyle>
          <a:p>
            <a:r>
              <a:rPr lang="en-US" sz="4200" dirty="0">
                <a:solidFill>
                  <a:srgbClr val="FE721F"/>
                </a:solidFill>
                <a:latin typeface="Minion Pro" panose="02040503050201020203" pitchFamily="18" charset="0"/>
              </a:rPr>
              <a:t>Adolescence</a:t>
            </a:r>
          </a:p>
        </p:txBody>
      </p:sp>
      <p:pic>
        <p:nvPicPr>
          <p:cNvPr id="18" name="Picture Placeholder 3">
            <a:extLst>
              <a:ext uri="{FF2B5EF4-FFF2-40B4-BE49-F238E27FC236}">
                <a16:creationId xmlns:a16="http://schemas.microsoft.com/office/drawing/2014/main" id="{BAB5B762-5CF6-FB4B-BB7E-296EF8823D0D}"/>
              </a:ext>
            </a:extLst>
          </p:cNvPr>
          <p:cNvPicPr>
            <a:picLocks noChangeAspect="1"/>
          </p:cNvPicPr>
          <p:nvPr/>
        </p:nvPicPr>
        <p:blipFill>
          <a:blip r:embed="rId3"/>
          <a:srcRect/>
          <a:stretch/>
        </p:blipFill>
        <p:spPr>
          <a:xfrm>
            <a:off x="33052" y="4781523"/>
            <a:ext cx="2006096" cy="2006096"/>
          </a:xfrm>
          <a:custGeom>
            <a:avLst/>
            <a:gdLst>
              <a:gd name="connsiteX0" fmla="*/ 1706041 w 3412082"/>
              <a:gd name="connsiteY0" fmla="*/ 0 h 3412082"/>
              <a:gd name="connsiteX1" fmla="*/ 3412082 w 3412082"/>
              <a:gd name="connsiteY1" fmla="*/ 1706041 h 3412082"/>
              <a:gd name="connsiteX2" fmla="*/ 1706041 w 3412082"/>
              <a:gd name="connsiteY2" fmla="*/ 3412082 h 3412082"/>
              <a:gd name="connsiteX3" fmla="*/ 0 w 3412082"/>
              <a:gd name="connsiteY3" fmla="*/ 1706041 h 3412082"/>
              <a:gd name="connsiteX4" fmla="*/ 1706041 w 3412082"/>
              <a:gd name="connsiteY4" fmla="*/ 0 h 3412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082" h="3412082">
                <a:moveTo>
                  <a:pt x="1706041" y="0"/>
                </a:moveTo>
                <a:cubicBezTo>
                  <a:pt x="2648261" y="0"/>
                  <a:pt x="3412082" y="763821"/>
                  <a:pt x="3412082" y="1706041"/>
                </a:cubicBezTo>
                <a:cubicBezTo>
                  <a:pt x="3412082" y="2648261"/>
                  <a:pt x="2648261" y="3412082"/>
                  <a:pt x="1706041" y="3412082"/>
                </a:cubicBezTo>
                <a:cubicBezTo>
                  <a:pt x="763821" y="3412082"/>
                  <a:pt x="0" y="2648261"/>
                  <a:pt x="0" y="1706041"/>
                </a:cubicBezTo>
                <a:cubicBezTo>
                  <a:pt x="0" y="763821"/>
                  <a:pt x="763821" y="0"/>
                  <a:pt x="1706041" y="0"/>
                </a:cubicBezTo>
                <a:close/>
              </a:path>
            </a:pathLst>
          </a:custGeom>
        </p:spPr>
      </p:pic>
    </p:spTree>
    <p:extLst>
      <p:ext uri="{BB962C8B-B14F-4D97-AF65-F5344CB8AC3E}">
        <p14:creationId xmlns:p14="http://schemas.microsoft.com/office/powerpoint/2010/main" val="2472517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riangle 42">
            <a:extLst>
              <a:ext uri="{FF2B5EF4-FFF2-40B4-BE49-F238E27FC236}">
                <a16:creationId xmlns:a16="http://schemas.microsoft.com/office/drawing/2014/main" id="{6FCC920D-90AC-B642-B408-8F073F9368C7}"/>
              </a:ext>
            </a:extLst>
          </p:cNvPr>
          <p:cNvSpPr/>
          <p:nvPr/>
        </p:nvSpPr>
        <p:spPr>
          <a:xfrm rot="2700000">
            <a:off x="11058616" y="62620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iangle 45">
            <a:extLst>
              <a:ext uri="{FF2B5EF4-FFF2-40B4-BE49-F238E27FC236}">
                <a16:creationId xmlns:a16="http://schemas.microsoft.com/office/drawing/2014/main" id="{CFCD6A3A-9994-B442-8204-E8BFC276A3EE}"/>
              </a:ext>
            </a:extLst>
          </p:cNvPr>
          <p:cNvSpPr/>
          <p:nvPr/>
        </p:nvSpPr>
        <p:spPr>
          <a:xfrm rot="2700000">
            <a:off x="11652586" y="206451"/>
            <a:ext cx="160768" cy="13859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BFBD856-44A9-5D4D-A99E-6551934B70EE}"/>
              </a:ext>
            </a:extLst>
          </p:cNvPr>
          <p:cNvSpPr txBox="1"/>
          <p:nvPr/>
        </p:nvSpPr>
        <p:spPr>
          <a:xfrm>
            <a:off x="1433065" y="600733"/>
            <a:ext cx="10194056" cy="923330"/>
          </a:xfrm>
          <a:prstGeom prst="rect">
            <a:avLst/>
          </a:prstGeom>
          <a:noFill/>
        </p:spPr>
        <p:txBody>
          <a:bodyPr wrap="square" rtlCol="0">
            <a:norm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Challenges Throughout Lifespan</a:t>
            </a:r>
          </a:p>
        </p:txBody>
      </p:sp>
      <p:sp>
        <p:nvSpPr>
          <p:cNvPr id="68" name="Triangle 67">
            <a:extLst>
              <a:ext uri="{FF2B5EF4-FFF2-40B4-BE49-F238E27FC236}">
                <a16:creationId xmlns:a16="http://schemas.microsoft.com/office/drawing/2014/main" id="{432D3CBB-CAF8-9A45-A33C-FF2AE3F5A6F1}"/>
              </a:ext>
            </a:extLst>
          </p:cNvPr>
          <p:cNvSpPr/>
          <p:nvPr/>
        </p:nvSpPr>
        <p:spPr>
          <a:xfrm rot="2700000">
            <a:off x="11750277" y="860663"/>
            <a:ext cx="112039" cy="96586"/>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45EAC35C-F68B-BF49-9174-531C7BB926AB}"/>
              </a:ext>
            </a:extLst>
          </p:cNvPr>
          <p:cNvSpPr/>
          <p:nvPr/>
        </p:nvSpPr>
        <p:spPr>
          <a:xfrm rot="5400000">
            <a:off x="493377" y="252938"/>
            <a:ext cx="49751" cy="1940153"/>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9187ED4-86DD-DF4A-9A9C-3D1697634C2B}"/>
              </a:ext>
            </a:extLst>
          </p:cNvPr>
          <p:cNvCxnSpPr>
            <a:cxnSpLocks/>
          </p:cNvCxnSpPr>
          <p:nvPr/>
        </p:nvCxnSpPr>
        <p:spPr>
          <a:xfrm>
            <a:off x="1577845" y="2082800"/>
            <a:ext cx="0" cy="4775200"/>
          </a:xfrm>
          <a:prstGeom prst="line">
            <a:avLst/>
          </a:prstGeom>
          <a:ln w="47625">
            <a:solidFill>
              <a:srgbClr val="BADEE8"/>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5D28390-B0C8-D24F-AF2B-7DC6445E944E}"/>
              </a:ext>
            </a:extLst>
          </p:cNvPr>
          <p:cNvSpPr txBox="1"/>
          <p:nvPr/>
        </p:nvSpPr>
        <p:spPr>
          <a:xfrm>
            <a:off x="2060541" y="2788599"/>
            <a:ext cx="2343804" cy="572084"/>
          </a:xfrm>
          <a:prstGeom prst="rect">
            <a:avLst/>
          </a:prstGeom>
          <a:noFill/>
        </p:spPr>
        <p:txBody>
          <a:bodyPr wrap="square" rtlCol="0">
            <a:normAutofit/>
          </a:bodyPr>
          <a:lstStyle>
            <a:defPPr>
              <a:defRPr lang="en-US"/>
            </a:defPPr>
            <a:lvl1pPr>
              <a:defRPr sz="4000" b="1">
                <a:latin typeface="PLAYFAIR DISPLAY BOLD ROMAN" pitchFamily="2" charset="77"/>
                <a:cs typeface="Poppins ExtraBold" pitchFamily="2" charset="77"/>
              </a:defRPr>
            </a:lvl1pPr>
          </a:lstStyle>
          <a:p>
            <a:r>
              <a:rPr lang="en-US" sz="3000" dirty="0">
                <a:solidFill>
                  <a:srgbClr val="4B9847"/>
                </a:solidFill>
                <a:latin typeface="Minion Pro" panose="02040503050201020203" pitchFamily="18" charset="0"/>
              </a:rPr>
              <a:t>Challenges</a:t>
            </a:r>
          </a:p>
        </p:txBody>
      </p:sp>
      <p:cxnSp>
        <p:nvCxnSpPr>
          <p:cNvPr id="32" name="Straight Connector 31">
            <a:extLst>
              <a:ext uri="{FF2B5EF4-FFF2-40B4-BE49-F238E27FC236}">
                <a16:creationId xmlns:a16="http://schemas.microsoft.com/office/drawing/2014/main" id="{6926AF02-C297-C94F-85E3-21670E016F74}"/>
              </a:ext>
            </a:extLst>
          </p:cNvPr>
          <p:cNvCxnSpPr>
            <a:cxnSpLocks/>
          </p:cNvCxnSpPr>
          <p:nvPr/>
        </p:nvCxnSpPr>
        <p:spPr>
          <a:xfrm>
            <a:off x="5005730" y="2082800"/>
            <a:ext cx="0" cy="4775200"/>
          </a:xfrm>
          <a:prstGeom prst="line">
            <a:avLst/>
          </a:prstGeom>
          <a:ln w="47625">
            <a:solidFill>
              <a:srgbClr val="BADEE8"/>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CE66706-6C6C-CB4B-A532-3E3271A51C75}"/>
              </a:ext>
            </a:extLst>
          </p:cNvPr>
          <p:cNvSpPr txBox="1"/>
          <p:nvPr/>
        </p:nvSpPr>
        <p:spPr>
          <a:xfrm>
            <a:off x="5352509" y="2811722"/>
            <a:ext cx="2343804" cy="572084"/>
          </a:xfrm>
          <a:prstGeom prst="rect">
            <a:avLst/>
          </a:prstGeom>
          <a:noFill/>
        </p:spPr>
        <p:txBody>
          <a:bodyPr wrap="square" rtlCol="0">
            <a:normAutofit/>
          </a:bodyPr>
          <a:lstStyle>
            <a:defPPr>
              <a:defRPr lang="en-US"/>
            </a:defPPr>
            <a:lvl1pPr>
              <a:defRPr sz="4000" b="1">
                <a:latin typeface="PLAYFAIR DISPLAY BOLD ROMAN" pitchFamily="2" charset="77"/>
                <a:cs typeface="Poppins ExtraBold" pitchFamily="2" charset="77"/>
              </a:defRPr>
            </a:lvl1pPr>
          </a:lstStyle>
          <a:p>
            <a:r>
              <a:rPr lang="en-US" sz="3000" dirty="0">
                <a:solidFill>
                  <a:srgbClr val="4B9847"/>
                </a:solidFill>
                <a:latin typeface="Minion Pro" panose="02040503050201020203" pitchFamily="18" charset="0"/>
              </a:rPr>
              <a:t>Services</a:t>
            </a:r>
          </a:p>
        </p:txBody>
      </p:sp>
      <p:cxnSp>
        <p:nvCxnSpPr>
          <p:cNvPr id="34" name="Straight Connector 33">
            <a:extLst>
              <a:ext uri="{FF2B5EF4-FFF2-40B4-BE49-F238E27FC236}">
                <a16:creationId xmlns:a16="http://schemas.microsoft.com/office/drawing/2014/main" id="{79212747-E274-2649-9A22-2C56DDD01A0D}"/>
              </a:ext>
            </a:extLst>
          </p:cNvPr>
          <p:cNvCxnSpPr>
            <a:cxnSpLocks/>
          </p:cNvCxnSpPr>
          <p:nvPr/>
        </p:nvCxnSpPr>
        <p:spPr>
          <a:xfrm>
            <a:off x="8283048" y="2082800"/>
            <a:ext cx="0" cy="4775200"/>
          </a:xfrm>
          <a:prstGeom prst="line">
            <a:avLst/>
          </a:prstGeom>
          <a:ln w="47625">
            <a:solidFill>
              <a:srgbClr val="BADEE8"/>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A26CD8A-F2CD-8044-B354-D8482A531C5E}"/>
              </a:ext>
            </a:extLst>
          </p:cNvPr>
          <p:cNvSpPr txBox="1"/>
          <p:nvPr/>
        </p:nvSpPr>
        <p:spPr>
          <a:xfrm>
            <a:off x="8478509" y="2831383"/>
            <a:ext cx="2709887" cy="572084"/>
          </a:xfrm>
          <a:prstGeom prst="rect">
            <a:avLst/>
          </a:prstGeom>
          <a:noFill/>
        </p:spPr>
        <p:txBody>
          <a:bodyPr wrap="square" rtlCol="0">
            <a:normAutofit/>
          </a:bodyPr>
          <a:lstStyle>
            <a:defPPr>
              <a:defRPr lang="en-US"/>
            </a:defPPr>
            <a:lvl1pPr>
              <a:defRPr sz="4000" b="1">
                <a:latin typeface="PLAYFAIR DISPLAY BOLD ROMAN" pitchFamily="2" charset="77"/>
                <a:cs typeface="Poppins ExtraBold" pitchFamily="2" charset="77"/>
              </a:defRPr>
            </a:lvl1pPr>
          </a:lstStyle>
          <a:p>
            <a:r>
              <a:rPr lang="en-US" sz="3000" dirty="0">
                <a:solidFill>
                  <a:srgbClr val="4B9847"/>
                </a:solidFill>
                <a:latin typeface="Minion Pro" panose="02040503050201020203" pitchFamily="18" charset="0"/>
              </a:rPr>
              <a:t>Best Practices</a:t>
            </a:r>
          </a:p>
        </p:txBody>
      </p:sp>
      <p:sp>
        <p:nvSpPr>
          <p:cNvPr id="13" name="TextBox 12">
            <a:extLst>
              <a:ext uri="{FF2B5EF4-FFF2-40B4-BE49-F238E27FC236}">
                <a16:creationId xmlns:a16="http://schemas.microsoft.com/office/drawing/2014/main" id="{C5797927-F2D2-6640-B8AB-ADDBFFDC1FA9}"/>
              </a:ext>
            </a:extLst>
          </p:cNvPr>
          <p:cNvSpPr txBox="1"/>
          <p:nvPr/>
        </p:nvSpPr>
        <p:spPr>
          <a:xfrm>
            <a:off x="2105236" y="3484073"/>
            <a:ext cx="3142000" cy="2862322"/>
          </a:xfrm>
          <a:prstGeom prst="rect">
            <a:avLst/>
          </a:prstGeom>
          <a:noFill/>
        </p:spPr>
        <p:txBody>
          <a:bodyPr wrap="square">
            <a:spAutoFit/>
          </a:bodyPr>
          <a:lstStyle/>
          <a:p>
            <a:pPr marL="285750" indent="-285750">
              <a:buFont typeface="Arial" panose="020B0604020202020204" pitchFamily="34" charset="0"/>
              <a:buChar char="•"/>
            </a:pPr>
            <a:r>
              <a:rPr lang="en-CA" dirty="0">
                <a:solidFill>
                  <a:schemeClr val="tx1">
                    <a:lumMod val="65000"/>
                    <a:lumOff val="35000"/>
                  </a:schemeClr>
                </a:solidFill>
              </a:rPr>
              <a:t>Adaptive functioning</a:t>
            </a:r>
          </a:p>
          <a:p>
            <a:pPr marL="285750" indent="-285750">
              <a:buFont typeface="Arial" panose="020B0604020202020204" pitchFamily="34" charset="0"/>
              <a:buChar char="•"/>
            </a:pPr>
            <a:r>
              <a:rPr lang="en-CA" dirty="0">
                <a:solidFill>
                  <a:schemeClr val="tx1">
                    <a:lumMod val="65000"/>
                    <a:lumOff val="35000"/>
                  </a:schemeClr>
                </a:solidFill>
              </a:rPr>
              <a:t>Daily life skills</a:t>
            </a:r>
          </a:p>
          <a:p>
            <a:pPr marL="285750" indent="-285750">
              <a:buFont typeface="Arial" panose="020B0604020202020204" pitchFamily="34" charset="0"/>
              <a:buChar char="•"/>
            </a:pPr>
            <a:r>
              <a:rPr lang="en-CA" dirty="0">
                <a:solidFill>
                  <a:schemeClr val="tx1">
                    <a:lumMod val="65000"/>
                    <a:lumOff val="35000"/>
                  </a:schemeClr>
                </a:solidFill>
              </a:rPr>
              <a:t>Cognitive disabilities</a:t>
            </a:r>
          </a:p>
          <a:p>
            <a:pPr marL="285750" indent="-285750">
              <a:buFont typeface="Arial" panose="020B0604020202020204" pitchFamily="34" charset="0"/>
              <a:buChar char="•"/>
            </a:pPr>
            <a:r>
              <a:rPr lang="en-CA" dirty="0">
                <a:solidFill>
                  <a:schemeClr val="tx1">
                    <a:lumMod val="65000"/>
                    <a:lumOff val="35000"/>
                  </a:schemeClr>
                </a:solidFill>
              </a:rPr>
              <a:t>Mental health challenges</a:t>
            </a:r>
          </a:p>
          <a:p>
            <a:pPr marL="285750" indent="-285750">
              <a:buFont typeface="Arial" panose="020B0604020202020204" pitchFamily="34" charset="0"/>
              <a:buChar char="•"/>
            </a:pPr>
            <a:r>
              <a:rPr lang="en-CA" dirty="0">
                <a:solidFill>
                  <a:schemeClr val="tx1">
                    <a:lumMod val="65000"/>
                    <a:lumOff val="35000"/>
                  </a:schemeClr>
                </a:solidFill>
              </a:rPr>
              <a:t>Alcohol and/or drug use</a:t>
            </a:r>
          </a:p>
          <a:p>
            <a:pPr marL="285750" indent="-285750">
              <a:buFont typeface="Arial" panose="020B0604020202020204" pitchFamily="34" charset="0"/>
              <a:buChar char="•"/>
            </a:pPr>
            <a:r>
              <a:rPr lang="en-CA" dirty="0">
                <a:solidFill>
                  <a:schemeClr val="tx1">
                    <a:lumMod val="65000"/>
                    <a:lumOff val="35000"/>
                  </a:schemeClr>
                </a:solidFill>
              </a:rPr>
              <a:t>Independent living</a:t>
            </a:r>
          </a:p>
          <a:p>
            <a:pPr marL="285750" indent="-285750">
              <a:buFont typeface="Arial" panose="020B0604020202020204" pitchFamily="34" charset="0"/>
              <a:buChar char="•"/>
            </a:pPr>
            <a:r>
              <a:rPr lang="en-CA" dirty="0">
                <a:solidFill>
                  <a:schemeClr val="tx1">
                    <a:lumMod val="65000"/>
                    <a:lumOff val="35000"/>
                  </a:schemeClr>
                </a:solidFill>
              </a:rPr>
              <a:t>Finding employment</a:t>
            </a:r>
          </a:p>
          <a:p>
            <a:pPr marL="285750" indent="-285750">
              <a:buFont typeface="Arial" panose="020B0604020202020204" pitchFamily="34" charset="0"/>
              <a:buChar char="•"/>
            </a:pPr>
            <a:r>
              <a:rPr lang="en-CA" dirty="0">
                <a:solidFill>
                  <a:schemeClr val="tx1">
                    <a:lumMod val="65000"/>
                    <a:lumOff val="35000"/>
                  </a:schemeClr>
                </a:solidFill>
              </a:rPr>
              <a:t>Housekeeping</a:t>
            </a:r>
          </a:p>
          <a:p>
            <a:pPr marL="285750" indent="-285750">
              <a:buFont typeface="Arial" panose="020B0604020202020204" pitchFamily="34" charset="0"/>
              <a:buChar char="•"/>
            </a:pPr>
            <a:r>
              <a:rPr lang="en-CA" dirty="0">
                <a:solidFill>
                  <a:schemeClr val="tx1">
                    <a:lumMod val="65000"/>
                    <a:lumOff val="35000"/>
                  </a:schemeClr>
                </a:solidFill>
              </a:rPr>
              <a:t>Financial matters</a:t>
            </a:r>
          </a:p>
          <a:p>
            <a:pPr marL="285750" indent="-285750">
              <a:buFont typeface="Arial" panose="020B0604020202020204" pitchFamily="34" charset="0"/>
              <a:buChar char="•"/>
            </a:pPr>
            <a:r>
              <a:rPr lang="en-CA" dirty="0">
                <a:solidFill>
                  <a:schemeClr val="tx1">
                    <a:lumMod val="65000"/>
                    <a:lumOff val="35000"/>
                  </a:schemeClr>
                </a:solidFill>
              </a:rPr>
              <a:t>Family planning</a:t>
            </a:r>
          </a:p>
        </p:txBody>
      </p:sp>
      <p:sp>
        <p:nvSpPr>
          <p:cNvPr id="14" name="TextBox 13">
            <a:extLst>
              <a:ext uri="{FF2B5EF4-FFF2-40B4-BE49-F238E27FC236}">
                <a16:creationId xmlns:a16="http://schemas.microsoft.com/office/drawing/2014/main" id="{9DD1A546-753F-564B-9A35-074893120631}"/>
              </a:ext>
            </a:extLst>
          </p:cNvPr>
          <p:cNvSpPr txBox="1"/>
          <p:nvPr/>
        </p:nvSpPr>
        <p:spPr>
          <a:xfrm>
            <a:off x="5372633" y="3497318"/>
            <a:ext cx="2833884" cy="2862322"/>
          </a:xfrm>
          <a:prstGeom prst="rect">
            <a:avLst/>
          </a:prstGeom>
          <a:noFill/>
        </p:spPr>
        <p:txBody>
          <a:bodyPr wrap="square">
            <a:spAutoFit/>
          </a:bodyPr>
          <a:lstStyle/>
          <a:p>
            <a:pPr marL="285750" indent="-285750">
              <a:buFont typeface="Arial" panose="020B0604020202020204" pitchFamily="34" charset="0"/>
              <a:buChar char="•"/>
            </a:pPr>
            <a:r>
              <a:rPr lang="en-CA" dirty="0">
                <a:solidFill>
                  <a:schemeClr val="tx1">
                    <a:lumMod val="65000"/>
                    <a:lumOff val="35000"/>
                  </a:schemeClr>
                </a:solidFill>
              </a:rPr>
              <a:t>Assisted living support</a:t>
            </a:r>
          </a:p>
          <a:p>
            <a:pPr marL="285750" indent="-285750">
              <a:buFont typeface="Arial" panose="020B0604020202020204" pitchFamily="34" charset="0"/>
              <a:buChar char="•"/>
            </a:pPr>
            <a:r>
              <a:rPr lang="en-CA" dirty="0">
                <a:solidFill>
                  <a:schemeClr val="tx1">
                    <a:lumMod val="65000"/>
                    <a:lumOff val="35000"/>
                  </a:schemeClr>
                </a:solidFill>
              </a:rPr>
              <a:t>Mental health, addiction, and employment counsellors</a:t>
            </a:r>
          </a:p>
          <a:p>
            <a:pPr marL="285750" indent="-285750">
              <a:buFont typeface="Arial" panose="020B0604020202020204" pitchFamily="34" charset="0"/>
              <a:buChar char="•"/>
            </a:pPr>
            <a:r>
              <a:rPr lang="en-CA" dirty="0">
                <a:solidFill>
                  <a:schemeClr val="tx1">
                    <a:lumMod val="65000"/>
                    <a:lumOff val="35000"/>
                  </a:schemeClr>
                </a:solidFill>
              </a:rPr>
              <a:t>Supported transportation</a:t>
            </a:r>
          </a:p>
          <a:p>
            <a:pPr marL="285750" indent="-285750">
              <a:buFont typeface="Arial" panose="020B0604020202020204" pitchFamily="34" charset="0"/>
              <a:buChar char="•"/>
            </a:pPr>
            <a:r>
              <a:rPr lang="en-CA" dirty="0">
                <a:solidFill>
                  <a:schemeClr val="tx1">
                    <a:lumMod val="65000"/>
                    <a:lumOff val="35000"/>
                  </a:schemeClr>
                </a:solidFill>
              </a:rPr>
              <a:t>Financial manager</a:t>
            </a:r>
          </a:p>
          <a:p>
            <a:pPr marL="285750" indent="-285750">
              <a:buFont typeface="Arial" panose="020B0604020202020204" pitchFamily="34" charset="0"/>
              <a:buChar char="•"/>
            </a:pPr>
            <a:r>
              <a:rPr lang="en-CA" dirty="0">
                <a:solidFill>
                  <a:schemeClr val="tx1">
                    <a:lumMod val="65000"/>
                    <a:lumOff val="35000"/>
                  </a:schemeClr>
                </a:solidFill>
              </a:rPr>
              <a:t>Family and personal support workers</a:t>
            </a:r>
          </a:p>
          <a:p>
            <a:pPr marL="285750" indent="-285750">
              <a:buFont typeface="Arial" panose="020B0604020202020204" pitchFamily="34" charset="0"/>
              <a:buChar char="•"/>
            </a:pPr>
            <a:endParaRPr lang="en-CA" dirty="0">
              <a:solidFill>
                <a:schemeClr val="tx1">
                  <a:lumMod val="65000"/>
                  <a:lumOff val="35000"/>
                </a:schemeClr>
              </a:solidFill>
            </a:endParaRPr>
          </a:p>
        </p:txBody>
      </p:sp>
      <p:sp>
        <p:nvSpPr>
          <p:cNvPr id="16" name="TextBox 15">
            <a:extLst>
              <a:ext uri="{FF2B5EF4-FFF2-40B4-BE49-F238E27FC236}">
                <a16:creationId xmlns:a16="http://schemas.microsoft.com/office/drawing/2014/main" id="{0BF4F78E-0129-7749-B808-233EFE2F9C3B}"/>
              </a:ext>
            </a:extLst>
          </p:cNvPr>
          <p:cNvSpPr txBox="1"/>
          <p:nvPr/>
        </p:nvSpPr>
        <p:spPr>
          <a:xfrm>
            <a:off x="8436112" y="3484073"/>
            <a:ext cx="3797389" cy="2308324"/>
          </a:xfrm>
          <a:prstGeom prst="rect">
            <a:avLst/>
          </a:prstGeom>
          <a:noFill/>
        </p:spPr>
        <p:txBody>
          <a:bodyPr wrap="square">
            <a:spAutoFit/>
          </a:bodyPr>
          <a:lstStyle/>
          <a:p>
            <a:pPr marL="285750" indent="-285750">
              <a:buFont typeface="Arial" panose="020B0604020202020204" pitchFamily="34" charset="0"/>
              <a:buChar char="•"/>
            </a:pPr>
            <a:r>
              <a:rPr lang="en-CA" dirty="0">
                <a:solidFill>
                  <a:schemeClr val="tx1">
                    <a:lumMod val="65000"/>
                    <a:lumOff val="35000"/>
                  </a:schemeClr>
                </a:solidFill>
              </a:rPr>
              <a:t>Counselling and medication</a:t>
            </a:r>
          </a:p>
          <a:p>
            <a:pPr marL="285750" indent="-285750">
              <a:buFont typeface="Arial" panose="020B0604020202020204" pitchFamily="34" charset="0"/>
              <a:buChar char="•"/>
            </a:pPr>
            <a:r>
              <a:rPr lang="en-CA" dirty="0">
                <a:solidFill>
                  <a:schemeClr val="tx1">
                    <a:lumMod val="65000"/>
                    <a:lumOff val="35000"/>
                  </a:schemeClr>
                </a:solidFill>
              </a:rPr>
              <a:t>Support network for challenges</a:t>
            </a:r>
          </a:p>
          <a:p>
            <a:pPr marL="285750" indent="-285750">
              <a:buFont typeface="Arial" panose="020B0604020202020204" pitchFamily="34" charset="0"/>
              <a:buChar char="•"/>
            </a:pPr>
            <a:r>
              <a:rPr lang="en-CA" dirty="0">
                <a:solidFill>
                  <a:schemeClr val="tx1">
                    <a:lumMod val="65000"/>
                    <a:lumOff val="35000"/>
                  </a:schemeClr>
                </a:solidFill>
              </a:rPr>
              <a:t>Financial management</a:t>
            </a:r>
          </a:p>
          <a:p>
            <a:pPr marL="285750" indent="-285750">
              <a:buFont typeface="Arial" panose="020B0604020202020204" pitchFamily="34" charset="0"/>
              <a:buChar char="•"/>
            </a:pPr>
            <a:r>
              <a:rPr lang="en-CA" dirty="0">
                <a:solidFill>
                  <a:schemeClr val="tx1">
                    <a:lumMod val="65000"/>
                    <a:lumOff val="35000"/>
                  </a:schemeClr>
                </a:solidFill>
              </a:rPr>
              <a:t>Psychological assessment and medical support</a:t>
            </a:r>
          </a:p>
          <a:p>
            <a:pPr marL="285750" indent="-285750">
              <a:buFont typeface="Arial" panose="020B0604020202020204" pitchFamily="34" charset="0"/>
              <a:buChar char="•"/>
            </a:pPr>
            <a:r>
              <a:rPr lang="en-CA" dirty="0">
                <a:solidFill>
                  <a:schemeClr val="tx1">
                    <a:lumMod val="65000"/>
                    <a:lumOff val="35000"/>
                  </a:schemeClr>
                </a:solidFill>
              </a:rPr>
              <a:t>Provide opportunities for community involvement and belonging</a:t>
            </a:r>
          </a:p>
        </p:txBody>
      </p:sp>
      <p:sp>
        <p:nvSpPr>
          <p:cNvPr id="17" name="TextBox 16">
            <a:extLst>
              <a:ext uri="{FF2B5EF4-FFF2-40B4-BE49-F238E27FC236}">
                <a16:creationId xmlns:a16="http://schemas.microsoft.com/office/drawing/2014/main" id="{FB296C7C-7A6D-F742-83E1-40617C4C5212}"/>
              </a:ext>
            </a:extLst>
          </p:cNvPr>
          <p:cNvSpPr txBox="1"/>
          <p:nvPr/>
        </p:nvSpPr>
        <p:spPr>
          <a:xfrm rot="16200000">
            <a:off x="-888335" y="4081281"/>
            <a:ext cx="3410231" cy="1403441"/>
          </a:xfrm>
          <a:prstGeom prst="rect">
            <a:avLst/>
          </a:prstGeom>
          <a:noFill/>
        </p:spPr>
        <p:txBody>
          <a:bodyPr wrap="square" rtlCol="0">
            <a:noAutofit/>
          </a:bodyPr>
          <a:lstStyle>
            <a:defPPr>
              <a:defRPr lang="en-US"/>
            </a:defPPr>
            <a:lvl1pPr>
              <a:defRPr sz="4000" b="1">
                <a:latin typeface="PLAYFAIR DISPLAY BOLD ROMAN" pitchFamily="2" charset="77"/>
                <a:cs typeface="Poppins ExtraBold" pitchFamily="2" charset="77"/>
              </a:defRPr>
            </a:lvl1pPr>
          </a:lstStyle>
          <a:p>
            <a:r>
              <a:rPr lang="en-US" sz="4200" dirty="0">
                <a:solidFill>
                  <a:srgbClr val="FE721F"/>
                </a:solidFill>
                <a:latin typeface="Minion Pro" panose="02040503050201020203" pitchFamily="18" charset="0"/>
              </a:rPr>
              <a:t>Emerging Adult</a:t>
            </a:r>
          </a:p>
        </p:txBody>
      </p:sp>
      <p:pic>
        <p:nvPicPr>
          <p:cNvPr id="18" name="Picture Placeholder 3">
            <a:extLst>
              <a:ext uri="{FF2B5EF4-FFF2-40B4-BE49-F238E27FC236}">
                <a16:creationId xmlns:a16="http://schemas.microsoft.com/office/drawing/2014/main" id="{BAB5B762-5CF6-FB4B-BB7E-296EF8823D0D}"/>
              </a:ext>
            </a:extLst>
          </p:cNvPr>
          <p:cNvPicPr>
            <a:picLocks noChangeAspect="1"/>
          </p:cNvPicPr>
          <p:nvPr/>
        </p:nvPicPr>
        <p:blipFill>
          <a:blip r:embed="rId3"/>
          <a:srcRect/>
          <a:stretch/>
        </p:blipFill>
        <p:spPr>
          <a:xfrm>
            <a:off x="132989" y="1504546"/>
            <a:ext cx="2006096" cy="2006096"/>
          </a:xfrm>
          <a:custGeom>
            <a:avLst/>
            <a:gdLst>
              <a:gd name="connsiteX0" fmla="*/ 1706041 w 3412082"/>
              <a:gd name="connsiteY0" fmla="*/ 0 h 3412082"/>
              <a:gd name="connsiteX1" fmla="*/ 3412082 w 3412082"/>
              <a:gd name="connsiteY1" fmla="*/ 1706041 h 3412082"/>
              <a:gd name="connsiteX2" fmla="*/ 1706041 w 3412082"/>
              <a:gd name="connsiteY2" fmla="*/ 3412082 h 3412082"/>
              <a:gd name="connsiteX3" fmla="*/ 0 w 3412082"/>
              <a:gd name="connsiteY3" fmla="*/ 1706041 h 3412082"/>
              <a:gd name="connsiteX4" fmla="*/ 1706041 w 3412082"/>
              <a:gd name="connsiteY4" fmla="*/ 0 h 3412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082" h="3412082">
                <a:moveTo>
                  <a:pt x="1706041" y="0"/>
                </a:moveTo>
                <a:cubicBezTo>
                  <a:pt x="2648261" y="0"/>
                  <a:pt x="3412082" y="763821"/>
                  <a:pt x="3412082" y="1706041"/>
                </a:cubicBezTo>
                <a:cubicBezTo>
                  <a:pt x="3412082" y="2648261"/>
                  <a:pt x="2648261" y="3412082"/>
                  <a:pt x="1706041" y="3412082"/>
                </a:cubicBezTo>
                <a:cubicBezTo>
                  <a:pt x="763821" y="3412082"/>
                  <a:pt x="0" y="2648261"/>
                  <a:pt x="0" y="1706041"/>
                </a:cubicBezTo>
                <a:cubicBezTo>
                  <a:pt x="0" y="763821"/>
                  <a:pt x="763821" y="0"/>
                  <a:pt x="1706041" y="0"/>
                </a:cubicBezTo>
                <a:close/>
              </a:path>
            </a:pathLst>
          </a:custGeom>
        </p:spPr>
      </p:pic>
    </p:spTree>
    <p:extLst>
      <p:ext uri="{BB962C8B-B14F-4D97-AF65-F5344CB8AC3E}">
        <p14:creationId xmlns:p14="http://schemas.microsoft.com/office/powerpoint/2010/main" val="33435327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1CB271-5602-C446-B977-D57C442CF605}"/>
              </a:ext>
            </a:extLst>
          </p:cNvPr>
          <p:cNvSpPr txBox="1"/>
          <p:nvPr/>
        </p:nvSpPr>
        <p:spPr>
          <a:xfrm>
            <a:off x="1261729" y="3788039"/>
            <a:ext cx="1011367" cy="400110"/>
          </a:xfrm>
          <a:prstGeom prst="rect">
            <a:avLst/>
          </a:prstGeom>
          <a:noFill/>
        </p:spPr>
        <p:txBody>
          <a:bodyPr wrap="none" rtlCol="0">
            <a:spAutoFit/>
          </a:bodyPr>
          <a:lstStyle/>
          <a:p>
            <a:r>
              <a:rPr lang="en-US" sz="2000" b="1" dirty="0">
                <a:solidFill>
                  <a:schemeClr val="tx1">
                    <a:lumMod val="65000"/>
                    <a:lumOff val="35000"/>
                  </a:schemeClr>
                </a:solidFill>
                <a:latin typeface="Calibri" panose="020F0502020204030204" pitchFamily="34" charset="0"/>
                <a:cs typeface="Calibri" panose="020F0502020204030204" pitchFamily="34" charset="0"/>
              </a:rPr>
              <a:t>TOPICS:</a:t>
            </a:r>
          </a:p>
        </p:txBody>
      </p:sp>
      <p:sp>
        <p:nvSpPr>
          <p:cNvPr id="6" name="Rectangle 5">
            <a:extLst>
              <a:ext uri="{FF2B5EF4-FFF2-40B4-BE49-F238E27FC236}">
                <a16:creationId xmlns:a16="http://schemas.microsoft.com/office/drawing/2014/main" id="{09B7CDA2-DE19-4B41-890D-5BFDD9F144E9}"/>
              </a:ext>
            </a:extLst>
          </p:cNvPr>
          <p:cNvSpPr/>
          <p:nvPr/>
        </p:nvSpPr>
        <p:spPr>
          <a:xfrm>
            <a:off x="11685814" y="0"/>
            <a:ext cx="506186" cy="6858000"/>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14EC685-55BC-9D4D-BB4F-6DE94395B6F7}"/>
              </a:ext>
            </a:extLst>
          </p:cNvPr>
          <p:cNvCxnSpPr>
            <a:cxnSpLocks/>
            <a:stCxn id="6" idx="0"/>
          </p:cNvCxnSpPr>
          <p:nvPr/>
        </p:nvCxnSpPr>
        <p:spPr>
          <a:xfrm flipH="1">
            <a:off x="11930743" y="0"/>
            <a:ext cx="8164" cy="16246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DD544C0-C2C0-2F4F-BAAA-CA8A96EE3F9D}"/>
              </a:ext>
            </a:extLst>
          </p:cNvPr>
          <p:cNvSpPr txBox="1"/>
          <p:nvPr/>
        </p:nvSpPr>
        <p:spPr>
          <a:xfrm>
            <a:off x="11807300" y="6400800"/>
            <a:ext cx="263214" cy="276999"/>
          </a:xfrm>
          <a:prstGeom prst="rect">
            <a:avLst/>
          </a:prstGeom>
          <a:noFill/>
        </p:spPr>
        <p:txBody>
          <a:bodyPr wrap="none" rtlCol="0">
            <a:spAutoFit/>
          </a:bodyPr>
          <a:lstStyle/>
          <a:p>
            <a:fld id="{C1770661-BCC3-F64C-A213-608EE2F62051}" type="slidenum">
              <a:rPr lang="en-US" sz="1200">
                <a:solidFill>
                  <a:schemeClr val="bg1"/>
                </a:solidFill>
              </a:rPr>
              <a:t>52</a:t>
            </a:fld>
            <a:endParaRPr lang="en-US" sz="1200">
              <a:solidFill>
                <a:schemeClr val="bg1"/>
              </a:solidFill>
            </a:endParaRPr>
          </a:p>
        </p:txBody>
      </p:sp>
      <p:sp>
        <p:nvSpPr>
          <p:cNvPr id="9" name="Rounded Rectangle 8">
            <a:extLst>
              <a:ext uri="{FF2B5EF4-FFF2-40B4-BE49-F238E27FC236}">
                <a16:creationId xmlns:a16="http://schemas.microsoft.com/office/drawing/2014/main" id="{7843B326-333B-6848-92DB-704A49C4FC7A}"/>
              </a:ext>
            </a:extLst>
          </p:cNvPr>
          <p:cNvSpPr/>
          <p:nvPr/>
        </p:nvSpPr>
        <p:spPr>
          <a:xfrm>
            <a:off x="5703888" y="796018"/>
            <a:ext cx="5189764" cy="60619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7C57BA4-A071-5C40-BFEC-2B053E82E735}"/>
              </a:ext>
            </a:extLst>
          </p:cNvPr>
          <p:cNvSpPr txBox="1"/>
          <p:nvPr/>
        </p:nvSpPr>
        <p:spPr>
          <a:xfrm>
            <a:off x="1261729" y="4442100"/>
            <a:ext cx="3868411" cy="1295868"/>
          </a:xfrm>
          <a:prstGeom prst="rect">
            <a:avLst/>
          </a:prstGeom>
          <a:noFill/>
        </p:spPr>
        <p:txBody>
          <a:bodyPr wrap="square" rtlCol="0">
            <a:spAutoFit/>
          </a:bodyPr>
          <a:lstStyle/>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Barriers to Transitions</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Key Elements to Support Transitions</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Collaboration</a:t>
            </a:r>
          </a:p>
        </p:txBody>
      </p:sp>
      <p:sp>
        <p:nvSpPr>
          <p:cNvPr id="11" name="Rounded Rectangle 10">
            <a:extLst>
              <a:ext uri="{FF2B5EF4-FFF2-40B4-BE49-F238E27FC236}">
                <a16:creationId xmlns:a16="http://schemas.microsoft.com/office/drawing/2014/main" id="{22C9DEC8-DB86-D74C-A14A-E918BE302A5F}"/>
              </a:ext>
            </a:extLst>
          </p:cNvPr>
          <p:cNvSpPr/>
          <p:nvPr/>
        </p:nvSpPr>
        <p:spPr>
          <a:xfrm rot="16200000">
            <a:off x="2014193" y="3574545"/>
            <a:ext cx="45719" cy="1272926"/>
          </a:xfrm>
          <a:prstGeom prst="roundRect">
            <a:avLst>
              <a:gd name="adj" fmla="val 50000"/>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74E77790-36F7-5F4F-9B71-AF8609018ED1}"/>
              </a:ext>
            </a:extLst>
          </p:cNvPr>
          <p:cNvSpPr/>
          <p:nvPr/>
        </p:nvSpPr>
        <p:spPr>
          <a:xfrm rot="4500000">
            <a:off x="503421" y="2578649"/>
            <a:ext cx="208353" cy="179615"/>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1A1789FD-223C-3D4E-A508-9CE1A89EC61F}"/>
              </a:ext>
            </a:extLst>
          </p:cNvPr>
          <p:cNvSpPr/>
          <p:nvPr/>
        </p:nvSpPr>
        <p:spPr>
          <a:xfrm rot="2700000">
            <a:off x="3717308" y="44866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4FDB7DA2-74DC-AE4C-A745-F361D0CBF6FA}"/>
              </a:ext>
            </a:extLst>
          </p:cNvPr>
          <p:cNvSpPr/>
          <p:nvPr/>
        </p:nvSpPr>
        <p:spPr>
          <a:xfrm rot="1813063">
            <a:off x="902531" y="4299386"/>
            <a:ext cx="135254" cy="116599"/>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9847"/>
              </a:solidFill>
            </a:endParaRPr>
          </a:p>
        </p:txBody>
      </p:sp>
      <p:sp>
        <p:nvSpPr>
          <p:cNvPr id="15" name="Triangle 14">
            <a:extLst>
              <a:ext uri="{FF2B5EF4-FFF2-40B4-BE49-F238E27FC236}">
                <a16:creationId xmlns:a16="http://schemas.microsoft.com/office/drawing/2014/main" id="{573EAD77-F51E-5846-9FE6-C55ECBF4FB84}"/>
              </a:ext>
            </a:extLst>
          </p:cNvPr>
          <p:cNvSpPr/>
          <p:nvPr/>
        </p:nvSpPr>
        <p:spPr>
          <a:xfrm rot="18092652">
            <a:off x="5383112" y="455523"/>
            <a:ext cx="146568" cy="126352"/>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09EB451A-C1A1-3B49-9560-85A40585E49A}"/>
              </a:ext>
            </a:extLst>
          </p:cNvPr>
          <p:cNvSpPr/>
          <p:nvPr/>
        </p:nvSpPr>
        <p:spPr>
          <a:xfrm rot="18092652">
            <a:off x="11236554" y="664754"/>
            <a:ext cx="146568" cy="12635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F039B68D-F53A-CD4F-B4CB-E2770258325A}"/>
              </a:ext>
            </a:extLst>
          </p:cNvPr>
          <p:cNvSpPr/>
          <p:nvPr/>
        </p:nvSpPr>
        <p:spPr>
          <a:xfrm>
            <a:off x="-172230" y="250613"/>
            <a:ext cx="2109216" cy="561733"/>
          </a:xfrm>
          <a:prstGeom prst="roundRect">
            <a:avLst>
              <a:gd name="adj" fmla="val 17281"/>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SECTION 5</a:t>
            </a:r>
          </a:p>
        </p:txBody>
      </p:sp>
      <p:sp>
        <p:nvSpPr>
          <p:cNvPr id="4" name="TextBox 3">
            <a:extLst>
              <a:ext uri="{FF2B5EF4-FFF2-40B4-BE49-F238E27FC236}">
                <a16:creationId xmlns:a16="http://schemas.microsoft.com/office/drawing/2014/main" id="{7BDB5479-59FD-FE43-823A-63BE19264F6C}"/>
              </a:ext>
            </a:extLst>
          </p:cNvPr>
          <p:cNvSpPr txBox="1"/>
          <p:nvPr/>
        </p:nvSpPr>
        <p:spPr>
          <a:xfrm>
            <a:off x="1261728" y="1480705"/>
            <a:ext cx="5367671" cy="1525545"/>
          </a:xfrm>
          <a:prstGeom prst="rect">
            <a:avLst/>
          </a:prstGeom>
          <a:noFill/>
        </p:spPr>
        <p:txBody>
          <a:bodyPr wrap="square" rtlCol="0">
            <a:normAutofit fontScale="92500" lnSpcReduction="10000"/>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Supporting</a:t>
            </a:r>
          </a:p>
          <a:p>
            <a:r>
              <a:rPr lang="en-US" sz="5400" dirty="0">
                <a:solidFill>
                  <a:srgbClr val="364DA1"/>
                </a:solidFill>
                <a:latin typeface="Minion Pro" panose="02040503050201020203" pitchFamily="18" charset="0"/>
              </a:rPr>
              <a:t>Transitions</a:t>
            </a:r>
          </a:p>
        </p:txBody>
      </p:sp>
      <p:pic>
        <p:nvPicPr>
          <p:cNvPr id="22" name="Picture 21">
            <a:extLst>
              <a:ext uri="{FF2B5EF4-FFF2-40B4-BE49-F238E27FC236}">
                <a16:creationId xmlns:a16="http://schemas.microsoft.com/office/drawing/2014/main" id="{9E5C36AD-A854-7E48-9611-12A344964203}"/>
              </a:ext>
            </a:extLst>
          </p:cNvPr>
          <p:cNvPicPr>
            <a:picLocks noChangeAspect="1"/>
          </p:cNvPicPr>
          <p:nvPr/>
        </p:nvPicPr>
        <p:blipFill>
          <a:blip r:embed="rId3"/>
          <a:srcRect/>
          <a:stretch/>
        </p:blipFill>
        <p:spPr>
          <a:xfrm>
            <a:off x="5626445" y="1616797"/>
            <a:ext cx="5789978" cy="4342484"/>
          </a:xfrm>
          <a:prstGeom prst="rect">
            <a:avLst/>
          </a:prstGeom>
        </p:spPr>
      </p:pic>
    </p:spTree>
    <p:extLst>
      <p:ext uri="{BB962C8B-B14F-4D97-AF65-F5344CB8AC3E}">
        <p14:creationId xmlns:p14="http://schemas.microsoft.com/office/powerpoint/2010/main" val="3204392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E8706A18-93B6-534A-BD19-385C57DB762A}"/>
              </a:ext>
            </a:extLst>
          </p:cNvPr>
          <p:cNvSpPr/>
          <p:nvPr/>
        </p:nvSpPr>
        <p:spPr>
          <a:xfrm>
            <a:off x="8441472" y="0"/>
            <a:ext cx="3750527" cy="6858000"/>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10">
            <a:extLst>
              <a:ext uri="{FF2B5EF4-FFF2-40B4-BE49-F238E27FC236}">
                <a16:creationId xmlns:a16="http://schemas.microsoft.com/office/drawing/2014/main" id="{EAD832E2-7967-2E4D-9A8C-EC93C5FDD661}"/>
              </a:ext>
            </a:extLst>
          </p:cNvPr>
          <p:cNvPicPr>
            <a:picLocks noGrp="1" noChangeAspect="1"/>
          </p:cNvPicPr>
          <p:nvPr>
            <p:ph type="pic" sz="quarter" idx="15"/>
          </p:nvPr>
        </p:nvPicPr>
        <p:blipFill>
          <a:blip r:embed="rId3"/>
          <a:srcRect l="2303" r="2303"/>
          <a:stretch/>
        </p:blipFill>
        <p:spPr>
          <a:xfrm>
            <a:off x="7539038" y="1022350"/>
            <a:ext cx="3708400" cy="4859338"/>
          </a:xfrm>
        </p:spPr>
      </p:pic>
      <p:sp>
        <p:nvSpPr>
          <p:cNvPr id="15" name="Rectangle 14">
            <a:extLst>
              <a:ext uri="{FF2B5EF4-FFF2-40B4-BE49-F238E27FC236}">
                <a16:creationId xmlns:a16="http://schemas.microsoft.com/office/drawing/2014/main" id="{10B25704-5315-F049-878D-6AFAE2EE3257}"/>
              </a:ext>
            </a:extLst>
          </p:cNvPr>
          <p:cNvSpPr/>
          <p:nvPr/>
        </p:nvSpPr>
        <p:spPr>
          <a:xfrm>
            <a:off x="10695656" y="4208569"/>
            <a:ext cx="45719" cy="385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3EED0F6-1657-8E49-A606-CCE3C8D1572A}"/>
              </a:ext>
            </a:extLst>
          </p:cNvPr>
          <p:cNvSpPr/>
          <p:nvPr/>
        </p:nvSpPr>
        <p:spPr>
          <a:xfrm>
            <a:off x="11696985" y="2394376"/>
            <a:ext cx="45719" cy="440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nut 7">
            <a:extLst>
              <a:ext uri="{FF2B5EF4-FFF2-40B4-BE49-F238E27FC236}">
                <a16:creationId xmlns:a16="http://schemas.microsoft.com/office/drawing/2014/main" id="{8F079F90-1C4C-F646-8E5F-E725EA340A9B}"/>
              </a:ext>
            </a:extLst>
          </p:cNvPr>
          <p:cNvSpPr/>
          <p:nvPr/>
        </p:nvSpPr>
        <p:spPr>
          <a:xfrm>
            <a:off x="10125531" y="-1617173"/>
            <a:ext cx="3234346" cy="3234346"/>
          </a:xfrm>
          <a:prstGeom prst="donut">
            <a:avLst>
              <a:gd name="adj" fmla="val 18025"/>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a:extLst>
              <a:ext uri="{FF2B5EF4-FFF2-40B4-BE49-F238E27FC236}">
                <a16:creationId xmlns:a16="http://schemas.microsoft.com/office/drawing/2014/main" id="{2774E498-62F1-2049-A961-0A6984DD6325}"/>
              </a:ext>
            </a:extLst>
          </p:cNvPr>
          <p:cNvSpPr/>
          <p:nvPr/>
        </p:nvSpPr>
        <p:spPr>
          <a:xfrm>
            <a:off x="7284015" y="-12700"/>
            <a:ext cx="45719" cy="50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6A15FD6-290E-9D4C-B9B5-592215B303C4}"/>
              </a:ext>
            </a:extLst>
          </p:cNvPr>
          <p:cNvSpPr/>
          <p:nvPr/>
        </p:nvSpPr>
        <p:spPr>
          <a:xfrm>
            <a:off x="8845188" y="5839418"/>
            <a:ext cx="45719" cy="626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C388976-E81F-8542-8A48-77AEDD678D44}"/>
              </a:ext>
            </a:extLst>
          </p:cNvPr>
          <p:cNvSpPr txBox="1"/>
          <p:nvPr/>
        </p:nvSpPr>
        <p:spPr>
          <a:xfrm>
            <a:off x="1418317" y="1274142"/>
            <a:ext cx="5541610" cy="1761541"/>
          </a:xfrm>
          <a:prstGeom prst="rect">
            <a:avLst/>
          </a:prstGeom>
          <a:noFill/>
        </p:spPr>
        <p:txBody>
          <a:bodyPr wrap="square" rtlCol="0">
            <a:norm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Barriers to Transitions</a:t>
            </a:r>
          </a:p>
        </p:txBody>
      </p:sp>
      <p:sp>
        <p:nvSpPr>
          <p:cNvPr id="12" name="TextBox 11">
            <a:extLst>
              <a:ext uri="{FF2B5EF4-FFF2-40B4-BE49-F238E27FC236}">
                <a16:creationId xmlns:a16="http://schemas.microsoft.com/office/drawing/2014/main" id="{33B94A5B-479D-9048-971E-D8D6AAB9D73C}"/>
              </a:ext>
            </a:extLst>
          </p:cNvPr>
          <p:cNvSpPr txBox="1"/>
          <p:nvPr/>
        </p:nvSpPr>
        <p:spPr>
          <a:xfrm>
            <a:off x="1534074" y="3331918"/>
            <a:ext cx="2748983" cy="1261884"/>
          </a:xfrm>
          <a:prstGeom prst="rect">
            <a:avLst/>
          </a:prstGeom>
          <a:noFill/>
        </p:spPr>
        <p:txBody>
          <a:bodyPr wrap="square" rtlCol="0">
            <a:spAutoFit/>
          </a:bodyPr>
          <a:lstStyle/>
          <a:p>
            <a:r>
              <a:rPr lang="en-US" sz="7600" b="1" dirty="0">
                <a:solidFill>
                  <a:srgbClr val="FE721F"/>
                </a:solidFill>
                <a:latin typeface="Minion Pro" panose="02040503050201020203" pitchFamily="18" charset="0"/>
                <a:cs typeface="Poppins Medium" pitchFamily="2" charset="77"/>
              </a:rPr>
              <a:t>31%</a:t>
            </a:r>
          </a:p>
        </p:txBody>
      </p:sp>
      <p:sp>
        <p:nvSpPr>
          <p:cNvPr id="20" name="TextBox 19">
            <a:extLst>
              <a:ext uri="{FF2B5EF4-FFF2-40B4-BE49-F238E27FC236}">
                <a16:creationId xmlns:a16="http://schemas.microsoft.com/office/drawing/2014/main" id="{5C9724D2-7BE5-0C4B-BD2C-93C74FD74CF9}"/>
              </a:ext>
            </a:extLst>
          </p:cNvPr>
          <p:cNvSpPr txBox="1"/>
          <p:nvPr/>
        </p:nvSpPr>
        <p:spPr>
          <a:xfrm>
            <a:off x="1503224" y="4478399"/>
            <a:ext cx="3843619" cy="1200329"/>
          </a:xfrm>
          <a:prstGeom prst="rect">
            <a:avLst/>
          </a:prstGeom>
          <a:noFill/>
        </p:spPr>
        <p:txBody>
          <a:bodyPr wrap="square" rtlCol="0">
            <a:spAutoFit/>
          </a:bodyPr>
          <a:lstStyle/>
          <a:p>
            <a:r>
              <a:rPr lang="en-US" sz="2400" dirty="0">
                <a:solidFill>
                  <a:srgbClr val="FE721F"/>
                </a:solidFill>
                <a:latin typeface="Calibri" panose="020F0502020204030204" pitchFamily="34" charset="0"/>
                <a:cs typeface="Calibri" panose="020F0502020204030204" pitchFamily="34" charset="0"/>
              </a:rPr>
              <a:t>of caregivers reported challenges with transition points in education</a:t>
            </a:r>
          </a:p>
        </p:txBody>
      </p:sp>
      <p:sp>
        <p:nvSpPr>
          <p:cNvPr id="22" name="Rectangle 21">
            <a:extLst>
              <a:ext uri="{FF2B5EF4-FFF2-40B4-BE49-F238E27FC236}">
                <a16:creationId xmlns:a16="http://schemas.microsoft.com/office/drawing/2014/main" id="{A032C766-C514-0442-B4B2-836F3E2971D8}"/>
              </a:ext>
            </a:extLst>
          </p:cNvPr>
          <p:cNvSpPr/>
          <p:nvPr/>
        </p:nvSpPr>
        <p:spPr>
          <a:xfrm rot="5400000" flipH="1">
            <a:off x="686298" y="2022749"/>
            <a:ext cx="45719" cy="141831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90273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nut 5">
            <a:extLst>
              <a:ext uri="{FF2B5EF4-FFF2-40B4-BE49-F238E27FC236}">
                <a16:creationId xmlns:a16="http://schemas.microsoft.com/office/drawing/2014/main" id="{E20C30B2-71C6-A84B-B457-2923B5310F1B}"/>
              </a:ext>
            </a:extLst>
          </p:cNvPr>
          <p:cNvSpPr/>
          <p:nvPr/>
        </p:nvSpPr>
        <p:spPr>
          <a:xfrm>
            <a:off x="7088391" y="-1206995"/>
            <a:ext cx="4038681" cy="4038681"/>
          </a:xfrm>
          <a:prstGeom prst="donut">
            <a:avLst>
              <a:gd name="adj" fmla="val 18025"/>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ounded Rectangle 9">
            <a:extLst>
              <a:ext uri="{FF2B5EF4-FFF2-40B4-BE49-F238E27FC236}">
                <a16:creationId xmlns:a16="http://schemas.microsoft.com/office/drawing/2014/main" id="{50075880-7FEA-3844-8832-C73CD35A1406}"/>
              </a:ext>
            </a:extLst>
          </p:cNvPr>
          <p:cNvSpPr/>
          <p:nvPr/>
        </p:nvSpPr>
        <p:spPr>
          <a:xfrm>
            <a:off x="8430988" y="1101969"/>
            <a:ext cx="4608675" cy="5298566"/>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6CAC8E-6057-814B-93A6-80DB6A642387}"/>
              </a:ext>
            </a:extLst>
          </p:cNvPr>
          <p:cNvSpPr/>
          <p:nvPr/>
        </p:nvSpPr>
        <p:spPr>
          <a:xfrm>
            <a:off x="-45237" y="0"/>
            <a:ext cx="506186" cy="6858000"/>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BB96E3D-BFDC-7345-AC4A-F684FCED3D26}"/>
              </a:ext>
            </a:extLst>
          </p:cNvPr>
          <p:cNvCxnSpPr>
            <a:stCxn id="7" idx="0"/>
          </p:cNvCxnSpPr>
          <p:nvPr/>
        </p:nvCxnSpPr>
        <p:spPr>
          <a:xfrm flipH="1">
            <a:off x="199692" y="0"/>
            <a:ext cx="8164" cy="16246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85F5331-BD45-9C44-A656-FE9ED91FFD74}"/>
              </a:ext>
            </a:extLst>
          </p:cNvPr>
          <p:cNvSpPr txBox="1"/>
          <p:nvPr/>
        </p:nvSpPr>
        <p:spPr>
          <a:xfrm>
            <a:off x="76249" y="6400800"/>
            <a:ext cx="263214" cy="276999"/>
          </a:xfrm>
          <a:prstGeom prst="rect">
            <a:avLst/>
          </a:prstGeom>
          <a:noFill/>
        </p:spPr>
        <p:txBody>
          <a:bodyPr wrap="none" rtlCol="0">
            <a:spAutoFit/>
          </a:bodyPr>
          <a:lstStyle/>
          <a:p>
            <a:fld id="{C1770661-BCC3-F64C-A213-608EE2F62051}" type="slidenum">
              <a:rPr lang="en-US" sz="1200">
                <a:solidFill>
                  <a:schemeClr val="bg1"/>
                </a:solidFill>
              </a:rPr>
              <a:t>54</a:t>
            </a:fld>
            <a:endParaRPr lang="en-US" sz="1200">
              <a:solidFill>
                <a:schemeClr val="bg1"/>
              </a:solidFill>
            </a:endParaRPr>
          </a:p>
        </p:txBody>
      </p:sp>
      <p:sp>
        <p:nvSpPr>
          <p:cNvPr id="11" name="Rounded Rectangle 10">
            <a:extLst>
              <a:ext uri="{FF2B5EF4-FFF2-40B4-BE49-F238E27FC236}">
                <a16:creationId xmlns:a16="http://schemas.microsoft.com/office/drawing/2014/main" id="{5CF8DB9B-88D2-8D43-A2B0-C0B4793DC16F}"/>
              </a:ext>
            </a:extLst>
          </p:cNvPr>
          <p:cNvSpPr/>
          <p:nvPr/>
        </p:nvSpPr>
        <p:spPr>
          <a:xfrm>
            <a:off x="7354686" y="3579992"/>
            <a:ext cx="45719" cy="71562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0110B96-563E-E54B-86D9-B94367BCA0AF}"/>
              </a:ext>
            </a:extLst>
          </p:cNvPr>
          <p:cNvSpPr txBox="1"/>
          <p:nvPr/>
        </p:nvSpPr>
        <p:spPr>
          <a:xfrm>
            <a:off x="1449546" y="304513"/>
            <a:ext cx="5765115" cy="6124635"/>
          </a:xfrm>
          <a:prstGeom prst="rect">
            <a:avLst/>
          </a:prstGeom>
          <a:noFill/>
        </p:spPr>
        <p:txBody>
          <a:bodyPr wrap="square" rtlCol="0">
            <a:noAutofit/>
          </a:bodyPr>
          <a:lstStyle/>
          <a:p>
            <a:pPr>
              <a:lnSpc>
                <a:spcPct val="150000"/>
              </a:lnSpc>
            </a:pPr>
            <a:r>
              <a:rPr lang="en-ID" sz="2200" dirty="0">
                <a:solidFill>
                  <a:schemeClr val="tx1">
                    <a:lumMod val="65000"/>
                    <a:lumOff val="35000"/>
                  </a:schemeClr>
                </a:solidFill>
                <a:latin typeface="Calibri" panose="020F0502020204030204" pitchFamily="34" charset="0"/>
                <a:cs typeface="Calibri" panose="020F0502020204030204" pitchFamily="34" charset="0"/>
              </a:rPr>
              <a:t>There will be many transitions over the lifetime, relationships, friendships, parenting, caregiving, etc.  </a:t>
            </a:r>
          </a:p>
          <a:p>
            <a:pPr>
              <a:lnSpc>
                <a:spcPct val="150000"/>
              </a:lnSpc>
            </a:pPr>
            <a:endParaRPr lang="en-ID" sz="2200" dirty="0">
              <a:solidFill>
                <a:schemeClr val="tx1">
                  <a:lumMod val="65000"/>
                  <a:lumOff val="35000"/>
                </a:schemeClr>
              </a:solidFill>
              <a:latin typeface="Calibri" panose="020F0502020204030204" pitchFamily="34" charset="0"/>
              <a:cs typeface="Calibri" panose="020F0502020204030204" pitchFamily="34" charset="0"/>
            </a:endParaRPr>
          </a:p>
          <a:p>
            <a:pPr>
              <a:lnSpc>
                <a:spcPct val="150000"/>
              </a:lnSpc>
            </a:pPr>
            <a:r>
              <a:rPr lang="en-ID" sz="2200" dirty="0">
                <a:solidFill>
                  <a:schemeClr val="tx1">
                    <a:lumMod val="65000"/>
                    <a:lumOff val="35000"/>
                  </a:schemeClr>
                </a:solidFill>
                <a:latin typeface="Calibri" panose="020F0502020204030204" pitchFamily="34" charset="0"/>
                <a:cs typeface="Calibri" panose="020F0502020204030204" pitchFamily="34" charset="0"/>
              </a:rPr>
              <a:t>The most notable one for the education system will be transition from schools, but most importantly transition from High School to adulthood. </a:t>
            </a:r>
          </a:p>
          <a:p>
            <a:pPr>
              <a:lnSpc>
                <a:spcPct val="150000"/>
              </a:lnSpc>
            </a:pPr>
            <a:r>
              <a:rPr lang="en-ID" sz="2200" dirty="0">
                <a:solidFill>
                  <a:schemeClr val="tx1">
                    <a:lumMod val="65000"/>
                    <a:lumOff val="35000"/>
                  </a:schemeClr>
                </a:solidFill>
                <a:latin typeface="Calibri" panose="020F0502020204030204" pitchFamily="34" charset="0"/>
                <a:cs typeface="Calibri" panose="020F0502020204030204" pitchFamily="34" charset="0"/>
              </a:rPr>
              <a:t> </a:t>
            </a:r>
          </a:p>
          <a:p>
            <a:pPr>
              <a:lnSpc>
                <a:spcPct val="150000"/>
              </a:lnSpc>
            </a:pPr>
            <a:r>
              <a:rPr lang="en-ID" sz="2200" dirty="0">
                <a:solidFill>
                  <a:schemeClr val="tx1">
                    <a:lumMod val="65000"/>
                    <a:lumOff val="35000"/>
                  </a:schemeClr>
                </a:solidFill>
                <a:latin typeface="Calibri" panose="020F0502020204030204" pitchFamily="34" charset="0"/>
                <a:cs typeface="Calibri" panose="020F0502020204030204" pitchFamily="34" charset="0"/>
              </a:rPr>
              <a:t>The school should be very involved during the whole of high school to set the stage for this transition.</a:t>
            </a:r>
          </a:p>
          <a:p>
            <a:pPr>
              <a:lnSpc>
                <a:spcPct val="150000"/>
              </a:lnSpc>
            </a:pPr>
            <a:r>
              <a:rPr lang="en-ID" sz="2200" dirty="0">
                <a:solidFill>
                  <a:schemeClr val="tx1">
                    <a:lumMod val="65000"/>
                    <a:lumOff val="35000"/>
                  </a:schemeClr>
                </a:solidFill>
                <a:latin typeface="Calibri" panose="020F0502020204030204" pitchFamily="34" charset="0"/>
                <a:cs typeface="Calibri" panose="020F0502020204030204" pitchFamily="34" charset="0"/>
              </a:rPr>
              <a:t>– Caregiver</a:t>
            </a:r>
          </a:p>
        </p:txBody>
      </p:sp>
      <p:sp>
        <p:nvSpPr>
          <p:cNvPr id="14" name="TextBox 13">
            <a:extLst>
              <a:ext uri="{FF2B5EF4-FFF2-40B4-BE49-F238E27FC236}">
                <a16:creationId xmlns:a16="http://schemas.microsoft.com/office/drawing/2014/main" id="{D15B9820-4451-7242-BD35-309CAE782691}"/>
              </a:ext>
            </a:extLst>
          </p:cNvPr>
          <p:cNvSpPr txBox="1"/>
          <p:nvPr/>
        </p:nvSpPr>
        <p:spPr>
          <a:xfrm>
            <a:off x="998193" y="304513"/>
            <a:ext cx="490840" cy="1015663"/>
          </a:xfrm>
          <a:prstGeom prst="rect">
            <a:avLst/>
          </a:prstGeom>
          <a:noFill/>
        </p:spPr>
        <p:txBody>
          <a:bodyPr wrap="none" rtlCol="0">
            <a:spAutoFit/>
          </a:bodyPr>
          <a:lstStyle>
            <a:defPPr>
              <a:defRPr lang="en-US"/>
            </a:defPPr>
            <a:lvl1pPr>
              <a:defRPr sz="4000" b="1">
                <a:latin typeface="PLAYFAIR DISPLAY BOLD ROMAN" pitchFamily="2" charset="77"/>
                <a:cs typeface="Poppins ExtraBold" pitchFamily="2" charset="77"/>
              </a:defRPr>
            </a:lvl1pPr>
          </a:lstStyle>
          <a:p>
            <a:r>
              <a:rPr lang="en-US" sz="6000" b="0" dirty="0">
                <a:solidFill>
                  <a:srgbClr val="364DA1"/>
                </a:solidFill>
                <a:latin typeface="Minion Pro" panose="02040503050201020203" pitchFamily="18" charset="0"/>
              </a:rPr>
              <a:t>“</a:t>
            </a:r>
          </a:p>
        </p:txBody>
      </p:sp>
      <p:sp>
        <p:nvSpPr>
          <p:cNvPr id="15" name="TextBox 14">
            <a:extLst>
              <a:ext uri="{FF2B5EF4-FFF2-40B4-BE49-F238E27FC236}">
                <a16:creationId xmlns:a16="http://schemas.microsoft.com/office/drawing/2014/main" id="{4BA546B7-533B-E746-AE68-ED2F7AA578E0}"/>
              </a:ext>
            </a:extLst>
          </p:cNvPr>
          <p:cNvSpPr txBox="1"/>
          <p:nvPr/>
        </p:nvSpPr>
        <p:spPr>
          <a:xfrm>
            <a:off x="2765549" y="5714169"/>
            <a:ext cx="672747" cy="1015663"/>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pPr algn="ctr"/>
            <a:r>
              <a:rPr lang="en-US" sz="6000" b="0" dirty="0">
                <a:solidFill>
                  <a:srgbClr val="364DA1"/>
                </a:solidFill>
                <a:latin typeface="Minion Pro" panose="02040503050201020203" pitchFamily="18" charset="0"/>
              </a:rPr>
              <a:t>”</a:t>
            </a:r>
          </a:p>
        </p:txBody>
      </p:sp>
      <p:sp>
        <p:nvSpPr>
          <p:cNvPr id="17" name="Rectangle 16">
            <a:extLst>
              <a:ext uri="{FF2B5EF4-FFF2-40B4-BE49-F238E27FC236}">
                <a16:creationId xmlns:a16="http://schemas.microsoft.com/office/drawing/2014/main" id="{C40D91BF-75AA-134E-8A17-E4A2646FB2F5}"/>
              </a:ext>
            </a:extLst>
          </p:cNvPr>
          <p:cNvSpPr/>
          <p:nvPr/>
        </p:nvSpPr>
        <p:spPr>
          <a:xfrm>
            <a:off x="7294934" y="6589249"/>
            <a:ext cx="4512366" cy="281167"/>
          </a:xfrm>
          <a:prstGeom prst="rect">
            <a:avLst/>
          </a:prstGeom>
        </p:spPr>
        <p:txBody>
          <a:bodyPr wrap="square">
            <a:spAutoFit/>
          </a:bodyPr>
          <a:lstStyle/>
          <a:p>
            <a:r>
              <a:rPr lang="en-CA" sz="1200" dirty="0">
                <a:solidFill>
                  <a:schemeClr val="tx1">
                    <a:lumMod val="50000"/>
                  </a:schemeClr>
                </a:solidFill>
              </a:rPr>
              <a:t>FASD Educator and Caregiver, Personal Communication, July 2021</a:t>
            </a:r>
            <a:r>
              <a:rPr lang="en-US" sz="1200" dirty="0">
                <a:solidFill>
                  <a:schemeClr val="tx1">
                    <a:lumMod val="50000"/>
                  </a:schemeClr>
                </a:solidFill>
                <a:cs typeface="Calibri"/>
              </a:rPr>
              <a:t>​</a:t>
            </a:r>
          </a:p>
        </p:txBody>
      </p:sp>
      <p:pic>
        <p:nvPicPr>
          <p:cNvPr id="19" name="Picture Placeholder 18">
            <a:extLst>
              <a:ext uri="{FF2B5EF4-FFF2-40B4-BE49-F238E27FC236}">
                <a16:creationId xmlns:a16="http://schemas.microsoft.com/office/drawing/2014/main" id="{358F39F3-C88D-1843-BC48-8681BEAEF5AF}"/>
              </a:ext>
            </a:extLst>
          </p:cNvPr>
          <p:cNvPicPr>
            <a:picLocks noGrp="1" noChangeAspect="1"/>
          </p:cNvPicPr>
          <p:nvPr>
            <p:ph type="pic" sz="quarter" idx="15"/>
          </p:nvPr>
        </p:nvPicPr>
        <p:blipFill>
          <a:blip r:embed="rId3"/>
          <a:srcRect l="6282" r="6282"/>
          <a:stretch/>
        </p:blipFill>
        <p:spPr>
          <a:xfrm>
            <a:off x="7625262" y="1500188"/>
            <a:ext cx="5003800" cy="4654550"/>
          </a:xfrm>
        </p:spPr>
      </p:pic>
    </p:spTree>
    <p:extLst>
      <p:ext uri="{BB962C8B-B14F-4D97-AF65-F5344CB8AC3E}">
        <p14:creationId xmlns:p14="http://schemas.microsoft.com/office/powerpoint/2010/main" val="23429737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842A25-F7D5-9F48-9AAF-73BA2D2CA9D1}"/>
              </a:ext>
            </a:extLst>
          </p:cNvPr>
          <p:cNvSpPr/>
          <p:nvPr/>
        </p:nvSpPr>
        <p:spPr>
          <a:xfrm>
            <a:off x="3363310" y="0"/>
            <a:ext cx="8828690" cy="6070600"/>
          </a:xfrm>
          <a:prstGeom prst="rect">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30ECBC0-43B6-0B43-BE2C-56121BC460B5}"/>
              </a:ext>
            </a:extLst>
          </p:cNvPr>
          <p:cNvSpPr/>
          <p:nvPr/>
        </p:nvSpPr>
        <p:spPr>
          <a:xfrm>
            <a:off x="0" y="4246179"/>
            <a:ext cx="6490252" cy="2611821"/>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04C842A5-B82A-1C41-AFA9-C0C0E7FC0696}"/>
              </a:ext>
            </a:extLst>
          </p:cNvPr>
          <p:cNvSpPr txBox="1"/>
          <p:nvPr/>
        </p:nvSpPr>
        <p:spPr>
          <a:xfrm>
            <a:off x="229084" y="4604230"/>
            <a:ext cx="6261168" cy="1754326"/>
          </a:xfrm>
          <a:prstGeom prst="rect">
            <a:avLst/>
          </a:prstGeom>
          <a:noFill/>
        </p:spPr>
        <p:txBody>
          <a:bodyPr wrap="square" rtlCol="0">
            <a:normAutofit/>
          </a:bodyPr>
          <a:lstStyle>
            <a:defPPr>
              <a:defRPr lang="en-US"/>
            </a:defPPr>
            <a:lvl1pPr>
              <a:defRPr sz="4000" b="1">
                <a:latin typeface="PLAYFAIR DISPLAY BOLD ROMAN" pitchFamily="2" charset="77"/>
                <a:cs typeface="Poppins ExtraBold" pitchFamily="2" charset="77"/>
              </a:defRPr>
            </a:lvl1pPr>
          </a:lstStyle>
          <a:p>
            <a:r>
              <a:rPr lang="en-US" sz="5400" dirty="0">
                <a:solidFill>
                  <a:schemeClr val="bg1"/>
                </a:solidFill>
                <a:latin typeface="Minion Pro" panose="02040503050201020203" pitchFamily="18" charset="0"/>
              </a:rPr>
              <a:t>Key Elements to Support Transitions</a:t>
            </a:r>
          </a:p>
        </p:txBody>
      </p:sp>
      <p:sp>
        <p:nvSpPr>
          <p:cNvPr id="36" name="TextBox 35">
            <a:extLst>
              <a:ext uri="{FF2B5EF4-FFF2-40B4-BE49-F238E27FC236}">
                <a16:creationId xmlns:a16="http://schemas.microsoft.com/office/drawing/2014/main" id="{64E5DB6A-26A5-D149-97C8-1A93B56FF2F8}"/>
              </a:ext>
            </a:extLst>
          </p:cNvPr>
          <p:cNvSpPr txBox="1"/>
          <p:nvPr/>
        </p:nvSpPr>
        <p:spPr>
          <a:xfrm>
            <a:off x="7913134" y="617841"/>
            <a:ext cx="3885165" cy="584775"/>
          </a:xfrm>
          <a:prstGeom prst="rect">
            <a:avLst/>
          </a:prstGeom>
          <a:noFill/>
        </p:spPr>
        <p:txBody>
          <a:bodyPr wrap="square" rtlCol="0">
            <a:spAutoFit/>
          </a:bodyPr>
          <a:lstStyle/>
          <a:p>
            <a:r>
              <a:rPr lang="en-CA" sz="3200" b="1" dirty="0">
                <a:solidFill>
                  <a:srgbClr val="364DA1"/>
                </a:solidFill>
                <a:latin typeface="Minion Pro" panose="02040503050201020203" pitchFamily="18" charset="0"/>
              </a:rPr>
              <a:t>Preparing Students</a:t>
            </a:r>
            <a:endParaRPr lang="en-CA" sz="3200" dirty="0">
              <a:solidFill>
                <a:schemeClr val="tx1">
                  <a:lumMod val="65000"/>
                  <a:lumOff val="35000"/>
                </a:schemeClr>
              </a:solidFill>
            </a:endParaRPr>
          </a:p>
        </p:txBody>
      </p:sp>
      <p:sp>
        <p:nvSpPr>
          <p:cNvPr id="16" name="TextBox 15">
            <a:extLst>
              <a:ext uri="{FF2B5EF4-FFF2-40B4-BE49-F238E27FC236}">
                <a16:creationId xmlns:a16="http://schemas.microsoft.com/office/drawing/2014/main" id="{043EE0B1-69CA-F640-9C39-56F7E2F9DCE2}"/>
              </a:ext>
            </a:extLst>
          </p:cNvPr>
          <p:cNvSpPr txBox="1"/>
          <p:nvPr/>
        </p:nvSpPr>
        <p:spPr>
          <a:xfrm>
            <a:off x="7913135" y="1822780"/>
            <a:ext cx="3422686" cy="584775"/>
          </a:xfrm>
          <a:prstGeom prst="rect">
            <a:avLst/>
          </a:prstGeom>
          <a:noFill/>
        </p:spPr>
        <p:txBody>
          <a:bodyPr wrap="square" rtlCol="0">
            <a:spAutoFit/>
          </a:bodyPr>
          <a:lstStyle/>
          <a:p>
            <a:r>
              <a:rPr lang="en-CA" sz="3200" b="1" dirty="0">
                <a:solidFill>
                  <a:srgbClr val="FE721F"/>
                </a:solidFill>
                <a:latin typeface="Minion Pro" panose="02040503050201020203" pitchFamily="18" charset="0"/>
              </a:rPr>
              <a:t>Collaboration</a:t>
            </a:r>
            <a:endParaRPr lang="en-CA" sz="3200" dirty="0">
              <a:solidFill>
                <a:schemeClr val="tx1">
                  <a:lumMod val="65000"/>
                  <a:lumOff val="35000"/>
                </a:schemeClr>
              </a:solidFill>
            </a:endParaRPr>
          </a:p>
        </p:txBody>
      </p:sp>
      <p:sp>
        <p:nvSpPr>
          <p:cNvPr id="17" name="TextBox 16">
            <a:extLst>
              <a:ext uri="{FF2B5EF4-FFF2-40B4-BE49-F238E27FC236}">
                <a16:creationId xmlns:a16="http://schemas.microsoft.com/office/drawing/2014/main" id="{ED362733-7305-EA45-9D5C-07C09F52E3D9}"/>
              </a:ext>
            </a:extLst>
          </p:cNvPr>
          <p:cNvSpPr txBox="1"/>
          <p:nvPr/>
        </p:nvSpPr>
        <p:spPr>
          <a:xfrm>
            <a:off x="7913134" y="3027719"/>
            <a:ext cx="4024865" cy="1077218"/>
          </a:xfrm>
          <a:prstGeom prst="rect">
            <a:avLst/>
          </a:prstGeom>
          <a:noFill/>
        </p:spPr>
        <p:txBody>
          <a:bodyPr wrap="square" rtlCol="0">
            <a:spAutoFit/>
          </a:bodyPr>
          <a:lstStyle/>
          <a:p>
            <a:r>
              <a:rPr lang="en-CA" sz="3200" b="1" dirty="0">
                <a:solidFill>
                  <a:srgbClr val="4B9847"/>
                </a:solidFill>
                <a:latin typeface="Minion Pro" panose="02040503050201020203" pitchFamily="18" charset="0"/>
              </a:rPr>
              <a:t>Individualized Program Plans (IPPs)</a:t>
            </a:r>
            <a:endParaRPr lang="en-CA" sz="3200" dirty="0">
              <a:solidFill>
                <a:schemeClr val="tx1">
                  <a:lumMod val="65000"/>
                  <a:lumOff val="35000"/>
                </a:schemeClr>
              </a:solidFill>
            </a:endParaRPr>
          </a:p>
        </p:txBody>
      </p:sp>
      <p:sp>
        <p:nvSpPr>
          <p:cNvPr id="18" name="TextBox 17">
            <a:extLst>
              <a:ext uri="{FF2B5EF4-FFF2-40B4-BE49-F238E27FC236}">
                <a16:creationId xmlns:a16="http://schemas.microsoft.com/office/drawing/2014/main" id="{CA76DA6F-9B71-E64C-BA94-4FEB3F86B9F5}"/>
              </a:ext>
            </a:extLst>
          </p:cNvPr>
          <p:cNvSpPr txBox="1"/>
          <p:nvPr/>
        </p:nvSpPr>
        <p:spPr>
          <a:xfrm>
            <a:off x="7877798" y="4604230"/>
            <a:ext cx="3920502" cy="584775"/>
          </a:xfrm>
          <a:prstGeom prst="rect">
            <a:avLst/>
          </a:prstGeom>
          <a:noFill/>
        </p:spPr>
        <p:txBody>
          <a:bodyPr wrap="square" rtlCol="0">
            <a:spAutoFit/>
          </a:bodyPr>
          <a:lstStyle/>
          <a:p>
            <a:r>
              <a:rPr lang="en-CA" sz="3200" b="1" dirty="0">
                <a:solidFill>
                  <a:srgbClr val="00B0F0"/>
                </a:solidFill>
                <a:latin typeface="Minion Pro" panose="02040503050201020203" pitchFamily="18" charset="0"/>
              </a:rPr>
              <a:t>Transition Planning</a:t>
            </a:r>
            <a:endParaRPr lang="en-CA" sz="3200" dirty="0">
              <a:solidFill>
                <a:schemeClr val="tx1">
                  <a:lumMod val="65000"/>
                  <a:lumOff val="35000"/>
                </a:schemeClr>
              </a:solidFill>
            </a:endParaRPr>
          </a:p>
        </p:txBody>
      </p:sp>
      <p:sp>
        <p:nvSpPr>
          <p:cNvPr id="14" name="Freeform 280">
            <a:extLst>
              <a:ext uri="{FF2B5EF4-FFF2-40B4-BE49-F238E27FC236}">
                <a16:creationId xmlns:a16="http://schemas.microsoft.com/office/drawing/2014/main" id="{4186BDC4-940E-1C4C-9EDB-2312CDC443F3}"/>
              </a:ext>
            </a:extLst>
          </p:cNvPr>
          <p:cNvSpPr>
            <a:spLocks noEditPoints="1"/>
          </p:cNvSpPr>
          <p:nvPr/>
        </p:nvSpPr>
        <p:spPr bwMode="auto">
          <a:xfrm>
            <a:off x="7041798" y="775999"/>
            <a:ext cx="673755" cy="305367"/>
          </a:xfrm>
          <a:custGeom>
            <a:avLst/>
            <a:gdLst>
              <a:gd name="T0" fmla="*/ 154 w 731"/>
              <a:gd name="T1" fmla="*/ 274 h 332"/>
              <a:gd name="T2" fmla="*/ 61 w 731"/>
              <a:gd name="T3" fmla="*/ 170 h 332"/>
              <a:gd name="T4" fmla="*/ 154 w 731"/>
              <a:gd name="T5" fmla="*/ 62 h 332"/>
              <a:gd name="T6" fmla="*/ 247 w 731"/>
              <a:gd name="T7" fmla="*/ 170 h 332"/>
              <a:gd name="T8" fmla="*/ 154 w 731"/>
              <a:gd name="T9" fmla="*/ 274 h 332"/>
              <a:gd name="T10" fmla="*/ 713 w 731"/>
              <a:gd name="T11" fmla="*/ 206 h 332"/>
              <a:gd name="T12" fmla="*/ 712 w 731"/>
              <a:gd name="T13" fmla="*/ 242 h 332"/>
              <a:gd name="T14" fmla="*/ 712 w 731"/>
              <a:gd name="T15" fmla="*/ 242 h 332"/>
              <a:gd name="T16" fmla="*/ 712 w 731"/>
              <a:gd name="T17" fmla="*/ 262 h 332"/>
              <a:gd name="T18" fmla="*/ 581 w 731"/>
              <a:gd name="T19" fmla="*/ 262 h 332"/>
              <a:gd name="T20" fmla="*/ 581 w 731"/>
              <a:gd name="T21" fmla="*/ 242 h 332"/>
              <a:gd name="T22" fmla="*/ 581 w 731"/>
              <a:gd name="T23" fmla="*/ 242 h 332"/>
              <a:gd name="T24" fmla="*/ 581 w 731"/>
              <a:gd name="T25" fmla="*/ 208 h 332"/>
              <a:gd name="T26" fmla="*/ 303 w 731"/>
              <a:gd name="T27" fmla="*/ 209 h 332"/>
              <a:gd name="T28" fmla="*/ 154 w 731"/>
              <a:gd name="T29" fmla="*/ 332 h 332"/>
              <a:gd name="T30" fmla="*/ 0 w 731"/>
              <a:gd name="T31" fmla="*/ 170 h 332"/>
              <a:gd name="T32" fmla="*/ 154 w 731"/>
              <a:gd name="T33" fmla="*/ 0 h 332"/>
              <a:gd name="T34" fmla="*/ 302 w 731"/>
              <a:gd name="T35" fmla="*/ 123 h 332"/>
              <a:gd name="T36" fmla="*/ 304 w 731"/>
              <a:gd name="T37" fmla="*/ 136 h 332"/>
              <a:gd name="T38" fmla="*/ 699 w 731"/>
              <a:gd name="T39" fmla="*/ 136 h 332"/>
              <a:gd name="T40" fmla="*/ 730 w 731"/>
              <a:gd name="T41" fmla="*/ 158 h 332"/>
              <a:gd name="T42" fmla="*/ 730 w 731"/>
              <a:gd name="T43" fmla="*/ 184 h 332"/>
              <a:gd name="T44" fmla="*/ 713 w 731"/>
              <a:gd name="T45" fmla="*/ 206 h 332"/>
              <a:gd name="T46" fmla="*/ 712 w 731"/>
              <a:gd name="T47" fmla="*/ 267 h 332"/>
              <a:gd name="T48" fmla="*/ 711 w 731"/>
              <a:gd name="T49" fmla="*/ 307 h 332"/>
              <a:gd name="T50" fmla="*/ 698 w 731"/>
              <a:gd name="T51" fmla="*/ 314 h 332"/>
              <a:gd name="T52" fmla="*/ 596 w 731"/>
              <a:gd name="T53" fmla="*/ 314 h 332"/>
              <a:gd name="T54" fmla="*/ 580 w 731"/>
              <a:gd name="T55" fmla="*/ 300 h 332"/>
              <a:gd name="T56" fmla="*/ 581 w 731"/>
              <a:gd name="T57" fmla="*/ 267 h 332"/>
              <a:gd name="T58" fmla="*/ 712 w 731"/>
              <a:gd name="T59" fmla="*/ 267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31" h="332">
                <a:moveTo>
                  <a:pt x="154" y="274"/>
                </a:moveTo>
                <a:cubicBezTo>
                  <a:pt x="102" y="274"/>
                  <a:pt x="61" y="232"/>
                  <a:pt x="61" y="170"/>
                </a:cubicBezTo>
                <a:cubicBezTo>
                  <a:pt x="61" y="108"/>
                  <a:pt x="102" y="62"/>
                  <a:pt x="154" y="62"/>
                </a:cubicBezTo>
                <a:cubicBezTo>
                  <a:pt x="205" y="62"/>
                  <a:pt x="247" y="108"/>
                  <a:pt x="247" y="170"/>
                </a:cubicBezTo>
                <a:cubicBezTo>
                  <a:pt x="247" y="232"/>
                  <a:pt x="205" y="274"/>
                  <a:pt x="154" y="274"/>
                </a:cubicBezTo>
                <a:close/>
                <a:moveTo>
                  <a:pt x="713" y="206"/>
                </a:moveTo>
                <a:lnTo>
                  <a:pt x="712" y="242"/>
                </a:lnTo>
                <a:lnTo>
                  <a:pt x="712" y="242"/>
                </a:lnTo>
                <a:lnTo>
                  <a:pt x="712" y="262"/>
                </a:lnTo>
                <a:lnTo>
                  <a:pt x="581" y="262"/>
                </a:lnTo>
                <a:lnTo>
                  <a:pt x="581" y="242"/>
                </a:lnTo>
                <a:lnTo>
                  <a:pt x="581" y="242"/>
                </a:lnTo>
                <a:lnTo>
                  <a:pt x="581" y="208"/>
                </a:lnTo>
                <a:lnTo>
                  <a:pt x="303" y="209"/>
                </a:lnTo>
                <a:cubicBezTo>
                  <a:pt x="288" y="291"/>
                  <a:pt x="227" y="332"/>
                  <a:pt x="154" y="332"/>
                </a:cubicBezTo>
                <a:cubicBezTo>
                  <a:pt x="69" y="332"/>
                  <a:pt x="0" y="272"/>
                  <a:pt x="0" y="170"/>
                </a:cubicBezTo>
                <a:cubicBezTo>
                  <a:pt x="0" y="68"/>
                  <a:pt x="64" y="0"/>
                  <a:pt x="154" y="0"/>
                </a:cubicBezTo>
                <a:cubicBezTo>
                  <a:pt x="231" y="0"/>
                  <a:pt x="285" y="45"/>
                  <a:pt x="302" y="123"/>
                </a:cubicBezTo>
                <a:lnTo>
                  <a:pt x="304" y="136"/>
                </a:lnTo>
                <a:lnTo>
                  <a:pt x="699" y="136"/>
                </a:lnTo>
                <a:cubicBezTo>
                  <a:pt x="699" y="136"/>
                  <a:pt x="730" y="134"/>
                  <a:pt x="730" y="158"/>
                </a:cubicBezTo>
                <a:lnTo>
                  <a:pt x="730" y="184"/>
                </a:lnTo>
                <a:cubicBezTo>
                  <a:pt x="730" y="184"/>
                  <a:pt x="731" y="201"/>
                  <a:pt x="713" y="206"/>
                </a:cubicBezTo>
                <a:close/>
                <a:moveTo>
                  <a:pt x="712" y="267"/>
                </a:moveTo>
                <a:lnTo>
                  <a:pt x="711" y="307"/>
                </a:lnTo>
                <a:cubicBezTo>
                  <a:pt x="711" y="307"/>
                  <a:pt x="714" y="313"/>
                  <a:pt x="698" y="314"/>
                </a:cubicBezTo>
                <a:lnTo>
                  <a:pt x="596" y="314"/>
                </a:lnTo>
                <a:cubicBezTo>
                  <a:pt x="596" y="314"/>
                  <a:pt x="581" y="313"/>
                  <a:pt x="580" y="300"/>
                </a:cubicBezTo>
                <a:lnTo>
                  <a:pt x="581" y="267"/>
                </a:lnTo>
                <a:lnTo>
                  <a:pt x="712" y="267"/>
                </a:lnTo>
                <a:close/>
              </a:path>
            </a:pathLst>
          </a:custGeom>
          <a:solidFill>
            <a:srgbClr val="BADEE8"/>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5" name="Freeform 280">
            <a:extLst>
              <a:ext uri="{FF2B5EF4-FFF2-40B4-BE49-F238E27FC236}">
                <a16:creationId xmlns:a16="http://schemas.microsoft.com/office/drawing/2014/main" id="{5DD676D4-719F-F24B-AB2D-2A94413C5255}"/>
              </a:ext>
            </a:extLst>
          </p:cNvPr>
          <p:cNvSpPr>
            <a:spLocks noEditPoints="1"/>
          </p:cNvSpPr>
          <p:nvPr/>
        </p:nvSpPr>
        <p:spPr bwMode="auto">
          <a:xfrm>
            <a:off x="7041798" y="1976105"/>
            <a:ext cx="673755" cy="305367"/>
          </a:xfrm>
          <a:custGeom>
            <a:avLst/>
            <a:gdLst>
              <a:gd name="T0" fmla="*/ 154 w 731"/>
              <a:gd name="T1" fmla="*/ 274 h 332"/>
              <a:gd name="T2" fmla="*/ 61 w 731"/>
              <a:gd name="T3" fmla="*/ 170 h 332"/>
              <a:gd name="T4" fmla="*/ 154 w 731"/>
              <a:gd name="T5" fmla="*/ 62 h 332"/>
              <a:gd name="T6" fmla="*/ 247 w 731"/>
              <a:gd name="T7" fmla="*/ 170 h 332"/>
              <a:gd name="T8" fmla="*/ 154 w 731"/>
              <a:gd name="T9" fmla="*/ 274 h 332"/>
              <a:gd name="T10" fmla="*/ 713 w 731"/>
              <a:gd name="T11" fmla="*/ 206 h 332"/>
              <a:gd name="T12" fmla="*/ 712 w 731"/>
              <a:gd name="T13" fmla="*/ 242 h 332"/>
              <a:gd name="T14" fmla="*/ 712 w 731"/>
              <a:gd name="T15" fmla="*/ 242 h 332"/>
              <a:gd name="T16" fmla="*/ 712 w 731"/>
              <a:gd name="T17" fmla="*/ 262 h 332"/>
              <a:gd name="T18" fmla="*/ 581 w 731"/>
              <a:gd name="T19" fmla="*/ 262 h 332"/>
              <a:gd name="T20" fmla="*/ 581 w 731"/>
              <a:gd name="T21" fmla="*/ 242 h 332"/>
              <a:gd name="T22" fmla="*/ 581 w 731"/>
              <a:gd name="T23" fmla="*/ 242 h 332"/>
              <a:gd name="T24" fmla="*/ 581 w 731"/>
              <a:gd name="T25" fmla="*/ 208 h 332"/>
              <a:gd name="T26" fmla="*/ 303 w 731"/>
              <a:gd name="T27" fmla="*/ 209 h 332"/>
              <a:gd name="T28" fmla="*/ 154 w 731"/>
              <a:gd name="T29" fmla="*/ 332 h 332"/>
              <a:gd name="T30" fmla="*/ 0 w 731"/>
              <a:gd name="T31" fmla="*/ 170 h 332"/>
              <a:gd name="T32" fmla="*/ 154 w 731"/>
              <a:gd name="T33" fmla="*/ 0 h 332"/>
              <a:gd name="T34" fmla="*/ 302 w 731"/>
              <a:gd name="T35" fmla="*/ 123 h 332"/>
              <a:gd name="T36" fmla="*/ 304 w 731"/>
              <a:gd name="T37" fmla="*/ 136 h 332"/>
              <a:gd name="T38" fmla="*/ 699 w 731"/>
              <a:gd name="T39" fmla="*/ 136 h 332"/>
              <a:gd name="T40" fmla="*/ 730 w 731"/>
              <a:gd name="T41" fmla="*/ 158 h 332"/>
              <a:gd name="T42" fmla="*/ 730 w 731"/>
              <a:gd name="T43" fmla="*/ 184 h 332"/>
              <a:gd name="T44" fmla="*/ 713 w 731"/>
              <a:gd name="T45" fmla="*/ 206 h 332"/>
              <a:gd name="T46" fmla="*/ 712 w 731"/>
              <a:gd name="T47" fmla="*/ 267 h 332"/>
              <a:gd name="T48" fmla="*/ 711 w 731"/>
              <a:gd name="T49" fmla="*/ 307 h 332"/>
              <a:gd name="T50" fmla="*/ 698 w 731"/>
              <a:gd name="T51" fmla="*/ 314 h 332"/>
              <a:gd name="T52" fmla="*/ 596 w 731"/>
              <a:gd name="T53" fmla="*/ 314 h 332"/>
              <a:gd name="T54" fmla="*/ 580 w 731"/>
              <a:gd name="T55" fmla="*/ 300 h 332"/>
              <a:gd name="T56" fmla="*/ 581 w 731"/>
              <a:gd name="T57" fmla="*/ 267 h 332"/>
              <a:gd name="T58" fmla="*/ 712 w 731"/>
              <a:gd name="T59" fmla="*/ 267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31" h="332">
                <a:moveTo>
                  <a:pt x="154" y="274"/>
                </a:moveTo>
                <a:cubicBezTo>
                  <a:pt x="102" y="274"/>
                  <a:pt x="61" y="232"/>
                  <a:pt x="61" y="170"/>
                </a:cubicBezTo>
                <a:cubicBezTo>
                  <a:pt x="61" y="108"/>
                  <a:pt x="102" y="62"/>
                  <a:pt x="154" y="62"/>
                </a:cubicBezTo>
                <a:cubicBezTo>
                  <a:pt x="205" y="62"/>
                  <a:pt x="247" y="108"/>
                  <a:pt x="247" y="170"/>
                </a:cubicBezTo>
                <a:cubicBezTo>
                  <a:pt x="247" y="232"/>
                  <a:pt x="205" y="274"/>
                  <a:pt x="154" y="274"/>
                </a:cubicBezTo>
                <a:close/>
                <a:moveTo>
                  <a:pt x="713" y="206"/>
                </a:moveTo>
                <a:lnTo>
                  <a:pt x="712" y="242"/>
                </a:lnTo>
                <a:lnTo>
                  <a:pt x="712" y="242"/>
                </a:lnTo>
                <a:lnTo>
                  <a:pt x="712" y="262"/>
                </a:lnTo>
                <a:lnTo>
                  <a:pt x="581" y="262"/>
                </a:lnTo>
                <a:lnTo>
                  <a:pt x="581" y="242"/>
                </a:lnTo>
                <a:lnTo>
                  <a:pt x="581" y="242"/>
                </a:lnTo>
                <a:lnTo>
                  <a:pt x="581" y="208"/>
                </a:lnTo>
                <a:lnTo>
                  <a:pt x="303" y="209"/>
                </a:lnTo>
                <a:cubicBezTo>
                  <a:pt x="288" y="291"/>
                  <a:pt x="227" y="332"/>
                  <a:pt x="154" y="332"/>
                </a:cubicBezTo>
                <a:cubicBezTo>
                  <a:pt x="69" y="332"/>
                  <a:pt x="0" y="272"/>
                  <a:pt x="0" y="170"/>
                </a:cubicBezTo>
                <a:cubicBezTo>
                  <a:pt x="0" y="68"/>
                  <a:pt x="64" y="0"/>
                  <a:pt x="154" y="0"/>
                </a:cubicBezTo>
                <a:cubicBezTo>
                  <a:pt x="231" y="0"/>
                  <a:pt x="285" y="45"/>
                  <a:pt x="302" y="123"/>
                </a:cubicBezTo>
                <a:lnTo>
                  <a:pt x="304" y="136"/>
                </a:lnTo>
                <a:lnTo>
                  <a:pt x="699" y="136"/>
                </a:lnTo>
                <a:cubicBezTo>
                  <a:pt x="699" y="136"/>
                  <a:pt x="730" y="134"/>
                  <a:pt x="730" y="158"/>
                </a:cubicBezTo>
                <a:lnTo>
                  <a:pt x="730" y="184"/>
                </a:lnTo>
                <a:cubicBezTo>
                  <a:pt x="730" y="184"/>
                  <a:pt x="731" y="201"/>
                  <a:pt x="713" y="206"/>
                </a:cubicBezTo>
                <a:close/>
                <a:moveTo>
                  <a:pt x="712" y="267"/>
                </a:moveTo>
                <a:lnTo>
                  <a:pt x="711" y="307"/>
                </a:lnTo>
                <a:cubicBezTo>
                  <a:pt x="711" y="307"/>
                  <a:pt x="714" y="313"/>
                  <a:pt x="698" y="314"/>
                </a:cubicBezTo>
                <a:lnTo>
                  <a:pt x="596" y="314"/>
                </a:lnTo>
                <a:cubicBezTo>
                  <a:pt x="596" y="314"/>
                  <a:pt x="581" y="313"/>
                  <a:pt x="580" y="300"/>
                </a:cubicBezTo>
                <a:lnTo>
                  <a:pt x="581" y="267"/>
                </a:lnTo>
                <a:lnTo>
                  <a:pt x="712" y="267"/>
                </a:lnTo>
                <a:close/>
              </a:path>
            </a:pathLst>
          </a:custGeom>
          <a:solidFill>
            <a:srgbClr val="BADEE8"/>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9" name="Freeform 280">
            <a:extLst>
              <a:ext uri="{FF2B5EF4-FFF2-40B4-BE49-F238E27FC236}">
                <a16:creationId xmlns:a16="http://schemas.microsoft.com/office/drawing/2014/main" id="{1F42CF43-19CB-B749-9BD4-F4BD8CEC8AD9}"/>
              </a:ext>
            </a:extLst>
          </p:cNvPr>
          <p:cNvSpPr>
            <a:spLocks noEditPoints="1"/>
          </p:cNvSpPr>
          <p:nvPr/>
        </p:nvSpPr>
        <p:spPr bwMode="auto">
          <a:xfrm>
            <a:off x="7041798" y="3185134"/>
            <a:ext cx="673755" cy="305367"/>
          </a:xfrm>
          <a:custGeom>
            <a:avLst/>
            <a:gdLst>
              <a:gd name="T0" fmla="*/ 154 w 731"/>
              <a:gd name="T1" fmla="*/ 274 h 332"/>
              <a:gd name="T2" fmla="*/ 61 w 731"/>
              <a:gd name="T3" fmla="*/ 170 h 332"/>
              <a:gd name="T4" fmla="*/ 154 w 731"/>
              <a:gd name="T5" fmla="*/ 62 h 332"/>
              <a:gd name="T6" fmla="*/ 247 w 731"/>
              <a:gd name="T7" fmla="*/ 170 h 332"/>
              <a:gd name="T8" fmla="*/ 154 w 731"/>
              <a:gd name="T9" fmla="*/ 274 h 332"/>
              <a:gd name="T10" fmla="*/ 713 w 731"/>
              <a:gd name="T11" fmla="*/ 206 h 332"/>
              <a:gd name="T12" fmla="*/ 712 w 731"/>
              <a:gd name="T13" fmla="*/ 242 h 332"/>
              <a:gd name="T14" fmla="*/ 712 w 731"/>
              <a:gd name="T15" fmla="*/ 242 h 332"/>
              <a:gd name="T16" fmla="*/ 712 w 731"/>
              <a:gd name="T17" fmla="*/ 262 h 332"/>
              <a:gd name="T18" fmla="*/ 581 w 731"/>
              <a:gd name="T19" fmla="*/ 262 h 332"/>
              <a:gd name="T20" fmla="*/ 581 w 731"/>
              <a:gd name="T21" fmla="*/ 242 h 332"/>
              <a:gd name="T22" fmla="*/ 581 w 731"/>
              <a:gd name="T23" fmla="*/ 242 h 332"/>
              <a:gd name="T24" fmla="*/ 581 w 731"/>
              <a:gd name="T25" fmla="*/ 208 h 332"/>
              <a:gd name="T26" fmla="*/ 303 w 731"/>
              <a:gd name="T27" fmla="*/ 209 h 332"/>
              <a:gd name="T28" fmla="*/ 154 w 731"/>
              <a:gd name="T29" fmla="*/ 332 h 332"/>
              <a:gd name="T30" fmla="*/ 0 w 731"/>
              <a:gd name="T31" fmla="*/ 170 h 332"/>
              <a:gd name="T32" fmla="*/ 154 w 731"/>
              <a:gd name="T33" fmla="*/ 0 h 332"/>
              <a:gd name="T34" fmla="*/ 302 w 731"/>
              <a:gd name="T35" fmla="*/ 123 h 332"/>
              <a:gd name="T36" fmla="*/ 304 w 731"/>
              <a:gd name="T37" fmla="*/ 136 h 332"/>
              <a:gd name="T38" fmla="*/ 699 w 731"/>
              <a:gd name="T39" fmla="*/ 136 h 332"/>
              <a:gd name="T40" fmla="*/ 730 w 731"/>
              <a:gd name="T41" fmla="*/ 158 h 332"/>
              <a:gd name="T42" fmla="*/ 730 w 731"/>
              <a:gd name="T43" fmla="*/ 184 h 332"/>
              <a:gd name="T44" fmla="*/ 713 w 731"/>
              <a:gd name="T45" fmla="*/ 206 h 332"/>
              <a:gd name="T46" fmla="*/ 712 w 731"/>
              <a:gd name="T47" fmla="*/ 267 h 332"/>
              <a:gd name="T48" fmla="*/ 711 w 731"/>
              <a:gd name="T49" fmla="*/ 307 h 332"/>
              <a:gd name="T50" fmla="*/ 698 w 731"/>
              <a:gd name="T51" fmla="*/ 314 h 332"/>
              <a:gd name="T52" fmla="*/ 596 w 731"/>
              <a:gd name="T53" fmla="*/ 314 h 332"/>
              <a:gd name="T54" fmla="*/ 580 w 731"/>
              <a:gd name="T55" fmla="*/ 300 h 332"/>
              <a:gd name="T56" fmla="*/ 581 w 731"/>
              <a:gd name="T57" fmla="*/ 267 h 332"/>
              <a:gd name="T58" fmla="*/ 712 w 731"/>
              <a:gd name="T59" fmla="*/ 267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31" h="332">
                <a:moveTo>
                  <a:pt x="154" y="274"/>
                </a:moveTo>
                <a:cubicBezTo>
                  <a:pt x="102" y="274"/>
                  <a:pt x="61" y="232"/>
                  <a:pt x="61" y="170"/>
                </a:cubicBezTo>
                <a:cubicBezTo>
                  <a:pt x="61" y="108"/>
                  <a:pt x="102" y="62"/>
                  <a:pt x="154" y="62"/>
                </a:cubicBezTo>
                <a:cubicBezTo>
                  <a:pt x="205" y="62"/>
                  <a:pt x="247" y="108"/>
                  <a:pt x="247" y="170"/>
                </a:cubicBezTo>
                <a:cubicBezTo>
                  <a:pt x="247" y="232"/>
                  <a:pt x="205" y="274"/>
                  <a:pt x="154" y="274"/>
                </a:cubicBezTo>
                <a:close/>
                <a:moveTo>
                  <a:pt x="713" y="206"/>
                </a:moveTo>
                <a:lnTo>
                  <a:pt x="712" y="242"/>
                </a:lnTo>
                <a:lnTo>
                  <a:pt x="712" y="242"/>
                </a:lnTo>
                <a:lnTo>
                  <a:pt x="712" y="262"/>
                </a:lnTo>
                <a:lnTo>
                  <a:pt x="581" y="262"/>
                </a:lnTo>
                <a:lnTo>
                  <a:pt x="581" y="242"/>
                </a:lnTo>
                <a:lnTo>
                  <a:pt x="581" y="242"/>
                </a:lnTo>
                <a:lnTo>
                  <a:pt x="581" y="208"/>
                </a:lnTo>
                <a:lnTo>
                  <a:pt x="303" y="209"/>
                </a:lnTo>
                <a:cubicBezTo>
                  <a:pt x="288" y="291"/>
                  <a:pt x="227" y="332"/>
                  <a:pt x="154" y="332"/>
                </a:cubicBezTo>
                <a:cubicBezTo>
                  <a:pt x="69" y="332"/>
                  <a:pt x="0" y="272"/>
                  <a:pt x="0" y="170"/>
                </a:cubicBezTo>
                <a:cubicBezTo>
                  <a:pt x="0" y="68"/>
                  <a:pt x="64" y="0"/>
                  <a:pt x="154" y="0"/>
                </a:cubicBezTo>
                <a:cubicBezTo>
                  <a:pt x="231" y="0"/>
                  <a:pt x="285" y="45"/>
                  <a:pt x="302" y="123"/>
                </a:cubicBezTo>
                <a:lnTo>
                  <a:pt x="304" y="136"/>
                </a:lnTo>
                <a:lnTo>
                  <a:pt x="699" y="136"/>
                </a:lnTo>
                <a:cubicBezTo>
                  <a:pt x="699" y="136"/>
                  <a:pt x="730" y="134"/>
                  <a:pt x="730" y="158"/>
                </a:cubicBezTo>
                <a:lnTo>
                  <a:pt x="730" y="184"/>
                </a:lnTo>
                <a:cubicBezTo>
                  <a:pt x="730" y="184"/>
                  <a:pt x="731" y="201"/>
                  <a:pt x="713" y="206"/>
                </a:cubicBezTo>
                <a:close/>
                <a:moveTo>
                  <a:pt x="712" y="267"/>
                </a:moveTo>
                <a:lnTo>
                  <a:pt x="711" y="307"/>
                </a:lnTo>
                <a:cubicBezTo>
                  <a:pt x="711" y="307"/>
                  <a:pt x="714" y="313"/>
                  <a:pt x="698" y="314"/>
                </a:cubicBezTo>
                <a:lnTo>
                  <a:pt x="596" y="314"/>
                </a:lnTo>
                <a:cubicBezTo>
                  <a:pt x="596" y="314"/>
                  <a:pt x="581" y="313"/>
                  <a:pt x="580" y="300"/>
                </a:cubicBezTo>
                <a:lnTo>
                  <a:pt x="581" y="267"/>
                </a:lnTo>
                <a:lnTo>
                  <a:pt x="712" y="267"/>
                </a:lnTo>
                <a:close/>
              </a:path>
            </a:pathLst>
          </a:custGeom>
          <a:solidFill>
            <a:srgbClr val="BADEE8"/>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4" name="Freeform 280">
            <a:extLst>
              <a:ext uri="{FF2B5EF4-FFF2-40B4-BE49-F238E27FC236}">
                <a16:creationId xmlns:a16="http://schemas.microsoft.com/office/drawing/2014/main" id="{28227527-25BD-5741-AB2E-06C2571A70B1}"/>
              </a:ext>
            </a:extLst>
          </p:cNvPr>
          <p:cNvSpPr>
            <a:spLocks noEditPoints="1"/>
          </p:cNvSpPr>
          <p:nvPr/>
        </p:nvSpPr>
        <p:spPr bwMode="auto">
          <a:xfrm>
            <a:off x="7041798" y="4750150"/>
            <a:ext cx="673755" cy="305367"/>
          </a:xfrm>
          <a:custGeom>
            <a:avLst/>
            <a:gdLst>
              <a:gd name="T0" fmla="*/ 154 w 731"/>
              <a:gd name="T1" fmla="*/ 274 h 332"/>
              <a:gd name="T2" fmla="*/ 61 w 731"/>
              <a:gd name="T3" fmla="*/ 170 h 332"/>
              <a:gd name="T4" fmla="*/ 154 w 731"/>
              <a:gd name="T5" fmla="*/ 62 h 332"/>
              <a:gd name="T6" fmla="*/ 247 w 731"/>
              <a:gd name="T7" fmla="*/ 170 h 332"/>
              <a:gd name="T8" fmla="*/ 154 w 731"/>
              <a:gd name="T9" fmla="*/ 274 h 332"/>
              <a:gd name="T10" fmla="*/ 713 w 731"/>
              <a:gd name="T11" fmla="*/ 206 h 332"/>
              <a:gd name="T12" fmla="*/ 712 w 731"/>
              <a:gd name="T13" fmla="*/ 242 h 332"/>
              <a:gd name="T14" fmla="*/ 712 w 731"/>
              <a:gd name="T15" fmla="*/ 242 h 332"/>
              <a:gd name="T16" fmla="*/ 712 w 731"/>
              <a:gd name="T17" fmla="*/ 262 h 332"/>
              <a:gd name="T18" fmla="*/ 581 w 731"/>
              <a:gd name="T19" fmla="*/ 262 h 332"/>
              <a:gd name="T20" fmla="*/ 581 w 731"/>
              <a:gd name="T21" fmla="*/ 242 h 332"/>
              <a:gd name="T22" fmla="*/ 581 w 731"/>
              <a:gd name="T23" fmla="*/ 242 h 332"/>
              <a:gd name="T24" fmla="*/ 581 w 731"/>
              <a:gd name="T25" fmla="*/ 208 h 332"/>
              <a:gd name="T26" fmla="*/ 303 w 731"/>
              <a:gd name="T27" fmla="*/ 209 h 332"/>
              <a:gd name="T28" fmla="*/ 154 w 731"/>
              <a:gd name="T29" fmla="*/ 332 h 332"/>
              <a:gd name="T30" fmla="*/ 0 w 731"/>
              <a:gd name="T31" fmla="*/ 170 h 332"/>
              <a:gd name="T32" fmla="*/ 154 w 731"/>
              <a:gd name="T33" fmla="*/ 0 h 332"/>
              <a:gd name="T34" fmla="*/ 302 w 731"/>
              <a:gd name="T35" fmla="*/ 123 h 332"/>
              <a:gd name="T36" fmla="*/ 304 w 731"/>
              <a:gd name="T37" fmla="*/ 136 h 332"/>
              <a:gd name="T38" fmla="*/ 699 w 731"/>
              <a:gd name="T39" fmla="*/ 136 h 332"/>
              <a:gd name="T40" fmla="*/ 730 w 731"/>
              <a:gd name="T41" fmla="*/ 158 h 332"/>
              <a:gd name="T42" fmla="*/ 730 w 731"/>
              <a:gd name="T43" fmla="*/ 184 h 332"/>
              <a:gd name="T44" fmla="*/ 713 w 731"/>
              <a:gd name="T45" fmla="*/ 206 h 332"/>
              <a:gd name="T46" fmla="*/ 712 w 731"/>
              <a:gd name="T47" fmla="*/ 267 h 332"/>
              <a:gd name="T48" fmla="*/ 711 w 731"/>
              <a:gd name="T49" fmla="*/ 307 h 332"/>
              <a:gd name="T50" fmla="*/ 698 w 731"/>
              <a:gd name="T51" fmla="*/ 314 h 332"/>
              <a:gd name="T52" fmla="*/ 596 w 731"/>
              <a:gd name="T53" fmla="*/ 314 h 332"/>
              <a:gd name="T54" fmla="*/ 580 w 731"/>
              <a:gd name="T55" fmla="*/ 300 h 332"/>
              <a:gd name="T56" fmla="*/ 581 w 731"/>
              <a:gd name="T57" fmla="*/ 267 h 332"/>
              <a:gd name="T58" fmla="*/ 712 w 731"/>
              <a:gd name="T59" fmla="*/ 267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31" h="332">
                <a:moveTo>
                  <a:pt x="154" y="274"/>
                </a:moveTo>
                <a:cubicBezTo>
                  <a:pt x="102" y="274"/>
                  <a:pt x="61" y="232"/>
                  <a:pt x="61" y="170"/>
                </a:cubicBezTo>
                <a:cubicBezTo>
                  <a:pt x="61" y="108"/>
                  <a:pt x="102" y="62"/>
                  <a:pt x="154" y="62"/>
                </a:cubicBezTo>
                <a:cubicBezTo>
                  <a:pt x="205" y="62"/>
                  <a:pt x="247" y="108"/>
                  <a:pt x="247" y="170"/>
                </a:cubicBezTo>
                <a:cubicBezTo>
                  <a:pt x="247" y="232"/>
                  <a:pt x="205" y="274"/>
                  <a:pt x="154" y="274"/>
                </a:cubicBezTo>
                <a:close/>
                <a:moveTo>
                  <a:pt x="713" y="206"/>
                </a:moveTo>
                <a:lnTo>
                  <a:pt x="712" y="242"/>
                </a:lnTo>
                <a:lnTo>
                  <a:pt x="712" y="242"/>
                </a:lnTo>
                <a:lnTo>
                  <a:pt x="712" y="262"/>
                </a:lnTo>
                <a:lnTo>
                  <a:pt x="581" y="262"/>
                </a:lnTo>
                <a:lnTo>
                  <a:pt x="581" y="242"/>
                </a:lnTo>
                <a:lnTo>
                  <a:pt x="581" y="242"/>
                </a:lnTo>
                <a:lnTo>
                  <a:pt x="581" y="208"/>
                </a:lnTo>
                <a:lnTo>
                  <a:pt x="303" y="209"/>
                </a:lnTo>
                <a:cubicBezTo>
                  <a:pt x="288" y="291"/>
                  <a:pt x="227" y="332"/>
                  <a:pt x="154" y="332"/>
                </a:cubicBezTo>
                <a:cubicBezTo>
                  <a:pt x="69" y="332"/>
                  <a:pt x="0" y="272"/>
                  <a:pt x="0" y="170"/>
                </a:cubicBezTo>
                <a:cubicBezTo>
                  <a:pt x="0" y="68"/>
                  <a:pt x="64" y="0"/>
                  <a:pt x="154" y="0"/>
                </a:cubicBezTo>
                <a:cubicBezTo>
                  <a:pt x="231" y="0"/>
                  <a:pt x="285" y="45"/>
                  <a:pt x="302" y="123"/>
                </a:cubicBezTo>
                <a:lnTo>
                  <a:pt x="304" y="136"/>
                </a:lnTo>
                <a:lnTo>
                  <a:pt x="699" y="136"/>
                </a:lnTo>
                <a:cubicBezTo>
                  <a:pt x="699" y="136"/>
                  <a:pt x="730" y="134"/>
                  <a:pt x="730" y="158"/>
                </a:cubicBezTo>
                <a:lnTo>
                  <a:pt x="730" y="184"/>
                </a:lnTo>
                <a:cubicBezTo>
                  <a:pt x="730" y="184"/>
                  <a:pt x="731" y="201"/>
                  <a:pt x="713" y="206"/>
                </a:cubicBezTo>
                <a:close/>
                <a:moveTo>
                  <a:pt x="712" y="267"/>
                </a:moveTo>
                <a:lnTo>
                  <a:pt x="711" y="307"/>
                </a:lnTo>
                <a:cubicBezTo>
                  <a:pt x="711" y="307"/>
                  <a:pt x="714" y="313"/>
                  <a:pt x="698" y="314"/>
                </a:cubicBezTo>
                <a:lnTo>
                  <a:pt x="596" y="314"/>
                </a:lnTo>
                <a:cubicBezTo>
                  <a:pt x="596" y="314"/>
                  <a:pt x="581" y="313"/>
                  <a:pt x="580" y="300"/>
                </a:cubicBezTo>
                <a:lnTo>
                  <a:pt x="581" y="267"/>
                </a:lnTo>
                <a:lnTo>
                  <a:pt x="712" y="267"/>
                </a:lnTo>
                <a:close/>
              </a:path>
            </a:pathLst>
          </a:custGeom>
          <a:solidFill>
            <a:srgbClr val="BADEE8"/>
          </a:solidFill>
          <a:ln>
            <a:noFill/>
          </a:ln>
        </p:spPr>
        <p:txBody>
          <a:bodyPr vert="horz" wrap="square" lIns="68580" tIns="34290" rIns="68580" bIns="34290" numCol="1" anchor="t" anchorCtr="0" compatLnSpc="1">
            <a:prstTxWarp prst="textNoShape">
              <a:avLst/>
            </a:prstTxWarp>
          </a:bodyPr>
          <a:lstStyle/>
          <a:p>
            <a:endParaRPr lang="en-US" sz="2160"/>
          </a:p>
        </p:txBody>
      </p:sp>
    </p:spTree>
    <p:extLst>
      <p:ext uri="{BB962C8B-B14F-4D97-AF65-F5344CB8AC3E}">
        <p14:creationId xmlns:p14="http://schemas.microsoft.com/office/powerpoint/2010/main" val="2638878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BF7668FF-17A9-B942-99D5-7438F8B1FC3C}"/>
              </a:ext>
            </a:extLst>
          </p:cNvPr>
          <p:cNvSpPr/>
          <p:nvPr/>
        </p:nvSpPr>
        <p:spPr>
          <a:xfrm>
            <a:off x="-126647" y="0"/>
            <a:ext cx="3412083" cy="68410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5D5B52BA-6BCB-8544-B533-1F10C3F4F677}"/>
              </a:ext>
            </a:extLst>
          </p:cNvPr>
          <p:cNvSpPr/>
          <p:nvPr/>
        </p:nvSpPr>
        <p:spPr>
          <a:xfrm>
            <a:off x="3161868" y="3669176"/>
            <a:ext cx="558241" cy="3197284"/>
          </a:xfrm>
          <a:prstGeom prst="roundRect">
            <a:avLst>
              <a:gd name="adj" fmla="val 0"/>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onut 13">
            <a:extLst>
              <a:ext uri="{FF2B5EF4-FFF2-40B4-BE49-F238E27FC236}">
                <a16:creationId xmlns:a16="http://schemas.microsoft.com/office/drawing/2014/main" id="{0D44756B-4D38-234B-BAAD-8CCD9C1203F9}"/>
              </a:ext>
            </a:extLst>
          </p:cNvPr>
          <p:cNvSpPr/>
          <p:nvPr/>
        </p:nvSpPr>
        <p:spPr>
          <a:xfrm>
            <a:off x="235144" y="3122055"/>
            <a:ext cx="3107193" cy="3107193"/>
          </a:xfrm>
          <a:prstGeom prst="donut">
            <a:avLst>
              <a:gd name="adj" fmla="val 13260"/>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riangle 7">
            <a:extLst>
              <a:ext uri="{FF2B5EF4-FFF2-40B4-BE49-F238E27FC236}">
                <a16:creationId xmlns:a16="http://schemas.microsoft.com/office/drawing/2014/main" id="{051D6653-A480-6D49-A227-222ECBCB8ADC}"/>
              </a:ext>
            </a:extLst>
          </p:cNvPr>
          <p:cNvSpPr/>
          <p:nvPr/>
        </p:nvSpPr>
        <p:spPr>
          <a:xfrm rot="4500000">
            <a:off x="2127775" y="531725"/>
            <a:ext cx="208353" cy="179615"/>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EC833328-3DA0-4449-BFA7-AF2B845F235E}"/>
              </a:ext>
            </a:extLst>
          </p:cNvPr>
          <p:cNvSpPr/>
          <p:nvPr/>
        </p:nvSpPr>
        <p:spPr>
          <a:xfrm rot="2700000">
            <a:off x="3744521" y="244837"/>
            <a:ext cx="134914" cy="11630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CBA58520-7C10-C44B-AE9D-19ED555E001D}"/>
              </a:ext>
            </a:extLst>
          </p:cNvPr>
          <p:cNvSpPr/>
          <p:nvPr/>
        </p:nvSpPr>
        <p:spPr>
          <a:xfrm rot="1813063">
            <a:off x="617299" y="5923299"/>
            <a:ext cx="135254" cy="116599"/>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A0B5A080-B742-FD41-8CC9-BE8E6BF13B8D}"/>
              </a:ext>
            </a:extLst>
          </p:cNvPr>
          <p:cNvSpPr/>
          <p:nvPr/>
        </p:nvSpPr>
        <p:spPr>
          <a:xfrm rot="18092652">
            <a:off x="11765895" y="207186"/>
            <a:ext cx="146568" cy="12635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5D14B405-FD8F-914D-9A37-F5D858C05B9E}"/>
              </a:ext>
            </a:extLst>
          </p:cNvPr>
          <p:cNvSpPr/>
          <p:nvPr/>
        </p:nvSpPr>
        <p:spPr>
          <a:xfrm rot="1813063">
            <a:off x="11279065" y="6082107"/>
            <a:ext cx="222969" cy="192216"/>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8045B67F-4CBE-BF48-BC39-F72B4C002E47}"/>
              </a:ext>
            </a:extLst>
          </p:cNvPr>
          <p:cNvSpPr/>
          <p:nvPr/>
        </p:nvSpPr>
        <p:spPr>
          <a:xfrm>
            <a:off x="6109271" y="1059978"/>
            <a:ext cx="45719" cy="715624"/>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C7B1971C-7D56-594C-A005-11B408E2FF67}"/>
              </a:ext>
            </a:extLst>
          </p:cNvPr>
          <p:cNvPicPr>
            <a:picLocks noGrp="1" noChangeAspect="1"/>
          </p:cNvPicPr>
          <p:nvPr>
            <p:ph type="pic" sz="quarter" idx="10"/>
          </p:nvPr>
        </p:nvPicPr>
        <p:blipFill>
          <a:blip r:embed="rId3"/>
          <a:srcRect/>
          <a:stretch/>
        </p:blipFill>
        <p:spPr>
          <a:xfrm>
            <a:off x="1460801" y="971907"/>
            <a:ext cx="4271477" cy="4271477"/>
          </a:xfrm>
        </p:spPr>
      </p:pic>
      <p:sp>
        <p:nvSpPr>
          <p:cNvPr id="15" name="TextBox 14">
            <a:extLst>
              <a:ext uri="{FF2B5EF4-FFF2-40B4-BE49-F238E27FC236}">
                <a16:creationId xmlns:a16="http://schemas.microsoft.com/office/drawing/2014/main" id="{1802A176-518E-D645-8FEB-499E8797B244}"/>
              </a:ext>
            </a:extLst>
          </p:cNvPr>
          <p:cNvSpPr txBox="1"/>
          <p:nvPr/>
        </p:nvSpPr>
        <p:spPr>
          <a:xfrm>
            <a:off x="6413300" y="540627"/>
            <a:ext cx="5518059" cy="1754326"/>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Preparing Students</a:t>
            </a:r>
          </a:p>
        </p:txBody>
      </p:sp>
      <p:sp>
        <p:nvSpPr>
          <p:cNvPr id="16" name="Oval 15">
            <a:extLst>
              <a:ext uri="{FF2B5EF4-FFF2-40B4-BE49-F238E27FC236}">
                <a16:creationId xmlns:a16="http://schemas.microsoft.com/office/drawing/2014/main" id="{8475C368-B9D8-E34E-AE6A-AAD5E9C62F9D}"/>
              </a:ext>
            </a:extLst>
          </p:cNvPr>
          <p:cNvSpPr/>
          <p:nvPr/>
        </p:nvSpPr>
        <p:spPr>
          <a:xfrm>
            <a:off x="6459724" y="2706236"/>
            <a:ext cx="553555" cy="553555"/>
          </a:xfrm>
          <a:prstGeom prst="ellipse">
            <a:avLst/>
          </a:prstGeom>
          <a:solidFill>
            <a:srgbClr val="4B984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Poppins Medium" pitchFamily="2" charset="77"/>
                <a:cs typeface="Poppins Medium" pitchFamily="2" charset="77"/>
              </a:rPr>
              <a:t>01</a:t>
            </a:r>
          </a:p>
        </p:txBody>
      </p:sp>
      <p:sp>
        <p:nvSpPr>
          <p:cNvPr id="19" name="Oval 18">
            <a:extLst>
              <a:ext uri="{FF2B5EF4-FFF2-40B4-BE49-F238E27FC236}">
                <a16:creationId xmlns:a16="http://schemas.microsoft.com/office/drawing/2014/main" id="{1EDF381D-3C19-7A4D-9484-344E1A9D4044}"/>
              </a:ext>
            </a:extLst>
          </p:cNvPr>
          <p:cNvSpPr/>
          <p:nvPr/>
        </p:nvSpPr>
        <p:spPr>
          <a:xfrm>
            <a:off x="6418474" y="3747438"/>
            <a:ext cx="553555" cy="553555"/>
          </a:xfrm>
          <a:prstGeom prst="ellipse">
            <a:avLst/>
          </a:prstGeom>
          <a:solidFill>
            <a:srgbClr val="4B984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Poppins Medium" pitchFamily="2" charset="77"/>
                <a:cs typeface="Poppins Medium" pitchFamily="2" charset="77"/>
              </a:rPr>
              <a:t>02</a:t>
            </a:r>
          </a:p>
        </p:txBody>
      </p:sp>
      <p:sp>
        <p:nvSpPr>
          <p:cNvPr id="20" name="Oval 19">
            <a:extLst>
              <a:ext uri="{FF2B5EF4-FFF2-40B4-BE49-F238E27FC236}">
                <a16:creationId xmlns:a16="http://schemas.microsoft.com/office/drawing/2014/main" id="{D1B37971-015B-524A-9129-8CC1A47A597F}"/>
              </a:ext>
            </a:extLst>
          </p:cNvPr>
          <p:cNvSpPr/>
          <p:nvPr/>
        </p:nvSpPr>
        <p:spPr>
          <a:xfrm>
            <a:off x="6418474" y="4730924"/>
            <a:ext cx="553555" cy="553555"/>
          </a:xfrm>
          <a:prstGeom prst="ellipse">
            <a:avLst/>
          </a:prstGeom>
          <a:solidFill>
            <a:srgbClr val="4B984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Poppins Medium" pitchFamily="2" charset="77"/>
                <a:cs typeface="Poppins Medium" pitchFamily="2" charset="77"/>
              </a:rPr>
              <a:t>03</a:t>
            </a:r>
          </a:p>
        </p:txBody>
      </p:sp>
      <p:sp>
        <p:nvSpPr>
          <p:cNvPr id="21" name="Oval 20">
            <a:extLst>
              <a:ext uri="{FF2B5EF4-FFF2-40B4-BE49-F238E27FC236}">
                <a16:creationId xmlns:a16="http://schemas.microsoft.com/office/drawing/2014/main" id="{BCBAC42F-E0BE-7A46-8B09-2B44A95E30FC}"/>
              </a:ext>
            </a:extLst>
          </p:cNvPr>
          <p:cNvSpPr/>
          <p:nvPr/>
        </p:nvSpPr>
        <p:spPr>
          <a:xfrm>
            <a:off x="6418474" y="5740680"/>
            <a:ext cx="553555" cy="553555"/>
          </a:xfrm>
          <a:prstGeom prst="ellipse">
            <a:avLst/>
          </a:prstGeom>
          <a:solidFill>
            <a:srgbClr val="4B984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Poppins Medium" pitchFamily="2" charset="77"/>
                <a:cs typeface="Poppins Medium" pitchFamily="2" charset="77"/>
              </a:rPr>
              <a:t>04</a:t>
            </a:r>
          </a:p>
        </p:txBody>
      </p:sp>
      <p:sp>
        <p:nvSpPr>
          <p:cNvPr id="22" name="TextBox 21">
            <a:extLst>
              <a:ext uri="{FF2B5EF4-FFF2-40B4-BE49-F238E27FC236}">
                <a16:creationId xmlns:a16="http://schemas.microsoft.com/office/drawing/2014/main" id="{39F7F5C1-563A-6D4B-BA02-5B52384F95F1}"/>
              </a:ext>
            </a:extLst>
          </p:cNvPr>
          <p:cNvSpPr txBox="1"/>
          <p:nvPr/>
        </p:nvSpPr>
        <p:spPr>
          <a:xfrm>
            <a:off x="7961168" y="2626260"/>
            <a:ext cx="3896914" cy="523220"/>
          </a:xfrm>
          <a:prstGeom prst="rect">
            <a:avLst/>
          </a:prstGeom>
          <a:noFill/>
        </p:spPr>
        <p:txBody>
          <a:bodyPr wrap="square" rtlCol="0">
            <a:spAutoFit/>
          </a:bodyPr>
          <a:lstStyle/>
          <a:p>
            <a:r>
              <a:rPr lang="en-CA" sz="2800" dirty="0">
                <a:solidFill>
                  <a:schemeClr val="tx1">
                    <a:lumMod val="65000"/>
                    <a:lumOff val="35000"/>
                  </a:schemeClr>
                </a:solidFill>
              </a:rPr>
              <a:t>Forewarn (or frontload)</a:t>
            </a:r>
          </a:p>
        </p:txBody>
      </p:sp>
      <p:sp>
        <p:nvSpPr>
          <p:cNvPr id="23" name="TextBox 22">
            <a:extLst>
              <a:ext uri="{FF2B5EF4-FFF2-40B4-BE49-F238E27FC236}">
                <a16:creationId xmlns:a16="http://schemas.microsoft.com/office/drawing/2014/main" id="{04F1E125-D6F9-6A4E-88E2-70689A6507FC}"/>
              </a:ext>
            </a:extLst>
          </p:cNvPr>
          <p:cNvSpPr txBox="1"/>
          <p:nvPr/>
        </p:nvSpPr>
        <p:spPr>
          <a:xfrm>
            <a:off x="7961168" y="3790685"/>
            <a:ext cx="1824274" cy="523220"/>
          </a:xfrm>
          <a:prstGeom prst="rect">
            <a:avLst/>
          </a:prstGeom>
          <a:noFill/>
        </p:spPr>
        <p:txBody>
          <a:bodyPr wrap="square" rtlCol="0">
            <a:spAutoFit/>
          </a:bodyPr>
          <a:lstStyle/>
          <a:p>
            <a:r>
              <a:rPr lang="en-CA" sz="2800" dirty="0">
                <a:solidFill>
                  <a:schemeClr val="tx1">
                    <a:lumMod val="65000"/>
                    <a:lumOff val="35000"/>
                  </a:schemeClr>
                </a:solidFill>
              </a:rPr>
              <a:t>Anticipate</a:t>
            </a:r>
          </a:p>
        </p:txBody>
      </p:sp>
      <p:sp>
        <p:nvSpPr>
          <p:cNvPr id="24" name="TextBox 23">
            <a:extLst>
              <a:ext uri="{FF2B5EF4-FFF2-40B4-BE49-F238E27FC236}">
                <a16:creationId xmlns:a16="http://schemas.microsoft.com/office/drawing/2014/main" id="{8BA08B92-17E0-4E4D-9982-003964F47556}"/>
              </a:ext>
            </a:extLst>
          </p:cNvPr>
          <p:cNvSpPr txBox="1"/>
          <p:nvPr/>
        </p:nvSpPr>
        <p:spPr>
          <a:xfrm>
            <a:off x="7961168" y="4748999"/>
            <a:ext cx="1382314" cy="523220"/>
          </a:xfrm>
          <a:prstGeom prst="rect">
            <a:avLst/>
          </a:prstGeom>
          <a:noFill/>
        </p:spPr>
        <p:txBody>
          <a:bodyPr wrap="square" rtlCol="0">
            <a:spAutoFit/>
          </a:bodyPr>
          <a:lstStyle/>
          <a:p>
            <a:r>
              <a:rPr lang="en-CA" sz="2800" dirty="0">
                <a:solidFill>
                  <a:schemeClr val="tx1">
                    <a:lumMod val="65000"/>
                    <a:lumOff val="35000"/>
                  </a:schemeClr>
                </a:solidFill>
              </a:rPr>
              <a:t>State</a:t>
            </a:r>
          </a:p>
        </p:txBody>
      </p:sp>
      <p:sp>
        <p:nvSpPr>
          <p:cNvPr id="25" name="TextBox 24">
            <a:extLst>
              <a:ext uri="{FF2B5EF4-FFF2-40B4-BE49-F238E27FC236}">
                <a16:creationId xmlns:a16="http://schemas.microsoft.com/office/drawing/2014/main" id="{CCE48867-8136-1F4A-BACD-C4745975EFA5}"/>
              </a:ext>
            </a:extLst>
          </p:cNvPr>
          <p:cNvSpPr txBox="1"/>
          <p:nvPr/>
        </p:nvSpPr>
        <p:spPr>
          <a:xfrm>
            <a:off x="7961168" y="5745598"/>
            <a:ext cx="1382314" cy="523220"/>
          </a:xfrm>
          <a:prstGeom prst="rect">
            <a:avLst/>
          </a:prstGeom>
          <a:noFill/>
        </p:spPr>
        <p:txBody>
          <a:bodyPr wrap="square" rtlCol="0">
            <a:spAutoFit/>
          </a:bodyPr>
          <a:lstStyle/>
          <a:p>
            <a:r>
              <a:rPr lang="en-CA" sz="2800" dirty="0">
                <a:solidFill>
                  <a:schemeClr val="tx1">
                    <a:lumMod val="65000"/>
                    <a:lumOff val="35000"/>
                  </a:schemeClr>
                </a:solidFill>
              </a:rPr>
              <a:t>Act</a:t>
            </a:r>
          </a:p>
        </p:txBody>
      </p:sp>
      <p:pic>
        <p:nvPicPr>
          <p:cNvPr id="26" name="Graphic 25" descr="Megaphone1 with solid fill">
            <a:extLst>
              <a:ext uri="{FF2B5EF4-FFF2-40B4-BE49-F238E27FC236}">
                <a16:creationId xmlns:a16="http://schemas.microsoft.com/office/drawing/2014/main" id="{A45826A3-7ADC-4C46-8EB1-D9B5E6DA37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48669" y="2441048"/>
            <a:ext cx="932487" cy="932487"/>
          </a:xfrm>
          <a:prstGeom prst="rect">
            <a:avLst/>
          </a:prstGeom>
        </p:spPr>
      </p:pic>
      <p:pic>
        <p:nvPicPr>
          <p:cNvPr id="27" name="Graphic 26" descr="Stopwatch with solid fill">
            <a:extLst>
              <a:ext uri="{FF2B5EF4-FFF2-40B4-BE49-F238E27FC236}">
                <a16:creationId xmlns:a16="http://schemas.microsoft.com/office/drawing/2014/main" id="{DDF9CA9F-FAD2-EC49-A58D-EA631FA45E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63621" y="3597148"/>
            <a:ext cx="932487" cy="932487"/>
          </a:xfrm>
          <a:prstGeom prst="rect">
            <a:avLst/>
          </a:prstGeom>
        </p:spPr>
      </p:pic>
      <p:pic>
        <p:nvPicPr>
          <p:cNvPr id="28" name="Graphic 27" descr="Images with solid fill">
            <a:extLst>
              <a:ext uri="{FF2B5EF4-FFF2-40B4-BE49-F238E27FC236}">
                <a16:creationId xmlns:a16="http://schemas.microsoft.com/office/drawing/2014/main" id="{2EFC9AF6-B7D0-C945-971C-80522C54674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57935" y="4753249"/>
            <a:ext cx="847951" cy="847951"/>
          </a:xfrm>
          <a:prstGeom prst="rect">
            <a:avLst/>
          </a:prstGeom>
        </p:spPr>
      </p:pic>
      <p:pic>
        <p:nvPicPr>
          <p:cNvPr id="29" name="Graphic 28" descr="Teacher with solid fill">
            <a:extLst>
              <a:ext uri="{FF2B5EF4-FFF2-40B4-BE49-F238E27FC236}">
                <a16:creationId xmlns:a16="http://schemas.microsoft.com/office/drawing/2014/main" id="{47125783-E6B6-EB4C-A117-235653617D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97688" y="5763005"/>
            <a:ext cx="932486" cy="932486"/>
          </a:xfrm>
          <a:prstGeom prst="rect">
            <a:avLst/>
          </a:prstGeom>
        </p:spPr>
      </p:pic>
    </p:spTree>
    <p:extLst>
      <p:ext uri="{BB962C8B-B14F-4D97-AF65-F5344CB8AC3E}">
        <p14:creationId xmlns:p14="http://schemas.microsoft.com/office/powerpoint/2010/main" val="28660648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64B74E-1F6A-D847-BEAB-770403061014}"/>
              </a:ext>
            </a:extLst>
          </p:cNvPr>
          <p:cNvSpPr txBox="1"/>
          <p:nvPr/>
        </p:nvSpPr>
        <p:spPr>
          <a:xfrm>
            <a:off x="1334404" y="540627"/>
            <a:ext cx="5518059" cy="92333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Collaboration</a:t>
            </a:r>
          </a:p>
        </p:txBody>
      </p:sp>
      <p:sp>
        <p:nvSpPr>
          <p:cNvPr id="5" name="Rounded Rectangle 4">
            <a:extLst>
              <a:ext uri="{FF2B5EF4-FFF2-40B4-BE49-F238E27FC236}">
                <a16:creationId xmlns:a16="http://schemas.microsoft.com/office/drawing/2014/main" id="{6AA3BB0F-3EFF-FA43-A048-9CE4B7F6A63F}"/>
              </a:ext>
            </a:extLst>
          </p:cNvPr>
          <p:cNvSpPr/>
          <p:nvPr/>
        </p:nvSpPr>
        <p:spPr>
          <a:xfrm rot="5400000">
            <a:off x="545873" y="419975"/>
            <a:ext cx="45719" cy="1490563"/>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B975CC5-1061-F940-81FB-8D5A0A3D1B26}"/>
              </a:ext>
            </a:extLst>
          </p:cNvPr>
          <p:cNvSpPr txBox="1"/>
          <p:nvPr/>
        </p:nvSpPr>
        <p:spPr>
          <a:xfrm>
            <a:off x="4771302" y="1445464"/>
            <a:ext cx="1828875" cy="523220"/>
          </a:xfrm>
          <a:prstGeom prst="rect">
            <a:avLst/>
          </a:prstGeom>
          <a:noFill/>
        </p:spPr>
        <p:txBody>
          <a:bodyPr wrap="square" rtlCol="0">
            <a:spAutoFit/>
          </a:bodyPr>
          <a:lstStyle/>
          <a:p>
            <a:pPr algn="ctr"/>
            <a:r>
              <a:rPr lang="en-CA" sz="2800" dirty="0">
                <a:solidFill>
                  <a:schemeClr val="tx1">
                    <a:lumMod val="65000"/>
                    <a:lumOff val="35000"/>
                  </a:schemeClr>
                </a:solidFill>
              </a:rPr>
              <a:t>Families</a:t>
            </a:r>
          </a:p>
        </p:txBody>
      </p:sp>
      <p:sp>
        <p:nvSpPr>
          <p:cNvPr id="7" name="TextBox 6">
            <a:extLst>
              <a:ext uri="{FF2B5EF4-FFF2-40B4-BE49-F238E27FC236}">
                <a16:creationId xmlns:a16="http://schemas.microsoft.com/office/drawing/2014/main" id="{133D585E-08DF-754A-AB2C-6D505F436D74}"/>
              </a:ext>
            </a:extLst>
          </p:cNvPr>
          <p:cNvSpPr txBox="1"/>
          <p:nvPr/>
        </p:nvSpPr>
        <p:spPr>
          <a:xfrm>
            <a:off x="7245513" y="1678033"/>
            <a:ext cx="1828875" cy="523220"/>
          </a:xfrm>
          <a:prstGeom prst="rect">
            <a:avLst/>
          </a:prstGeom>
          <a:noFill/>
        </p:spPr>
        <p:txBody>
          <a:bodyPr wrap="square" rtlCol="0">
            <a:spAutoFit/>
          </a:bodyPr>
          <a:lstStyle/>
          <a:p>
            <a:pPr algn="ctr"/>
            <a:r>
              <a:rPr lang="en-CA" sz="2800" dirty="0">
                <a:solidFill>
                  <a:schemeClr val="tx1">
                    <a:lumMod val="65000"/>
                    <a:lumOff val="35000"/>
                  </a:schemeClr>
                </a:solidFill>
              </a:rPr>
              <a:t>Students</a:t>
            </a:r>
          </a:p>
        </p:txBody>
      </p:sp>
      <p:sp>
        <p:nvSpPr>
          <p:cNvPr id="8" name="TextBox 7">
            <a:extLst>
              <a:ext uri="{FF2B5EF4-FFF2-40B4-BE49-F238E27FC236}">
                <a16:creationId xmlns:a16="http://schemas.microsoft.com/office/drawing/2014/main" id="{7838B528-9DA0-594C-9840-371A3CB4FE3D}"/>
              </a:ext>
            </a:extLst>
          </p:cNvPr>
          <p:cNvSpPr txBox="1"/>
          <p:nvPr/>
        </p:nvSpPr>
        <p:spPr>
          <a:xfrm>
            <a:off x="9131784" y="2322321"/>
            <a:ext cx="2952982" cy="954107"/>
          </a:xfrm>
          <a:prstGeom prst="rect">
            <a:avLst/>
          </a:prstGeom>
          <a:noFill/>
        </p:spPr>
        <p:txBody>
          <a:bodyPr wrap="square" rtlCol="0">
            <a:spAutoFit/>
          </a:bodyPr>
          <a:lstStyle/>
          <a:p>
            <a:r>
              <a:rPr lang="en-CA" sz="2800" dirty="0">
                <a:solidFill>
                  <a:schemeClr val="tx1">
                    <a:lumMod val="65000"/>
                    <a:lumOff val="35000"/>
                  </a:schemeClr>
                </a:solidFill>
              </a:rPr>
              <a:t>Community Services</a:t>
            </a:r>
          </a:p>
        </p:txBody>
      </p:sp>
      <p:sp>
        <p:nvSpPr>
          <p:cNvPr id="9" name="TextBox 8">
            <a:extLst>
              <a:ext uri="{FF2B5EF4-FFF2-40B4-BE49-F238E27FC236}">
                <a16:creationId xmlns:a16="http://schemas.microsoft.com/office/drawing/2014/main" id="{A8C9B94D-8BE0-3E45-BA10-25B946A73241}"/>
              </a:ext>
            </a:extLst>
          </p:cNvPr>
          <p:cNvSpPr txBox="1"/>
          <p:nvPr/>
        </p:nvSpPr>
        <p:spPr>
          <a:xfrm>
            <a:off x="10032969" y="3565616"/>
            <a:ext cx="2193145" cy="954106"/>
          </a:xfrm>
          <a:prstGeom prst="rect">
            <a:avLst/>
          </a:prstGeom>
          <a:noFill/>
        </p:spPr>
        <p:txBody>
          <a:bodyPr wrap="square" rtlCol="0">
            <a:spAutoFit/>
          </a:bodyPr>
          <a:lstStyle/>
          <a:p>
            <a:r>
              <a:rPr lang="en-CA" sz="2800" dirty="0">
                <a:solidFill>
                  <a:schemeClr val="tx1">
                    <a:lumMod val="65000"/>
                    <a:lumOff val="35000"/>
                  </a:schemeClr>
                </a:solidFill>
              </a:rPr>
              <a:t>Support Systems</a:t>
            </a:r>
          </a:p>
        </p:txBody>
      </p:sp>
      <p:sp>
        <p:nvSpPr>
          <p:cNvPr id="10" name="TextBox 9">
            <a:extLst>
              <a:ext uri="{FF2B5EF4-FFF2-40B4-BE49-F238E27FC236}">
                <a16:creationId xmlns:a16="http://schemas.microsoft.com/office/drawing/2014/main" id="{0B653F87-31A2-1749-ADFB-4124343C2025}"/>
              </a:ext>
            </a:extLst>
          </p:cNvPr>
          <p:cNvSpPr txBox="1"/>
          <p:nvPr/>
        </p:nvSpPr>
        <p:spPr>
          <a:xfrm>
            <a:off x="10168652" y="4800839"/>
            <a:ext cx="1916114" cy="954107"/>
          </a:xfrm>
          <a:prstGeom prst="rect">
            <a:avLst/>
          </a:prstGeom>
          <a:noFill/>
        </p:spPr>
        <p:txBody>
          <a:bodyPr wrap="square" rtlCol="0">
            <a:spAutoFit/>
          </a:bodyPr>
          <a:lstStyle/>
          <a:p>
            <a:r>
              <a:rPr lang="en-CA" sz="2800" dirty="0">
                <a:solidFill>
                  <a:schemeClr val="tx1">
                    <a:lumMod val="65000"/>
                    <a:lumOff val="35000"/>
                  </a:schemeClr>
                </a:solidFill>
              </a:rPr>
              <a:t>FASD Networks</a:t>
            </a:r>
          </a:p>
        </p:txBody>
      </p:sp>
      <p:sp>
        <p:nvSpPr>
          <p:cNvPr id="11" name="TextBox 10">
            <a:extLst>
              <a:ext uri="{FF2B5EF4-FFF2-40B4-BE49-F238E27FC236}">
                <a16:creationId xmlns:a16="http://schemas.microsoft.com/office/drawing/2014/main" id="{30D1A520-B7B8-DC4C-8461-7C3CBF37EF49}"/>
              </a:ext>
            </a:extLst>
          </p:cNvPr>
          <p:cNvSpPr txBox="1"/>
          <p:nvPr/>
        </p:nvSpPr>
        <p:spPr>
          <a:xfrm>
            <a:off x="289966" y="4676416"/>
            <a:ext cx="2071161" cy="954107"/>
          </a:xfrm>
          <a:prstGeom prst="rect">
            <a:avLst/>
          </a:prstGeom>
          <a:noFill/>
        </p:spPr>
        <p:txBody>
          <a:bodyPr wrap="square" rtlCol="0">
            <a:spAutoFit/>
          </a:bodyPr>
          <a:lstStyle/>
          <a:p>
            <a:pPr algn="r"/>
            <a:r>
              <a:rPr lang="en-CA" sz="2800" dirty="0">
                <a:solidFill>
                  <a:schemeClr val="tx1">
                    <a:lumMod val="65000"/>
                    <a:lumOff val="35000"/>
                  </a:schemeClr>
                </a:solidFill>
              </a:rPr>
              <a:t>Other School Staff</a:t>
            </a:r>
          </a:p>
        </p:txBody>
      </p:sp>
      <p:sp>
        <p:nvSpPr>
          <p:cNvPr id="12" name="TextBox 11">
            <a:extLst>
              <a:ext uri="{FF2B5EF4-FFF2-40B4-BE49-F238E27FC236}">
                <a16:creationId xmlns:a16="http://schemas.microsoft.com/office/drawing/2014/main" id="{CEB8FFCB-009B-EF44-B235-86053EB0F48F}"/>
              </a:ext>
            </a:extLst>
          </p:cNvPr>
          <p:cNvSpPr txBox="1"/>
          <p:nvPr/>
        </p:nvSpPr>
        <p:spPr>
          <a:xfrm>
            <a:off x="-314448" y="3285428"/>
            <a:ext cx="3279988" cy="523220"/>
          </a:xfrm>
          <a:prstGeom prst="rect">
            <a:avLst/>
          </a:prstGeom>
          <a:noFill/>
        </p:spPr>
        <p:txBody>
          <a:bodyPr wrap="square" rtlCol="0">
            <a:spAutoFit/>
          </a:bodyPr>
          <a:lstStyle/>
          <a:p>
            <a:pPr algn="r"/>
            <a:r>
              <a:rPr lang="en-CA" sz="2800" dirty="0">
                <a:solidFill>
                  <a:schemeClr val="tx1">
                    <a:lumMod val="65000"/>
                    <a:lumOff val="35000"/>
                  </a:schemeClr>
                </a:solidFill>
              </a:rPr>
              <a:t>Government</a:t>
            </a:r>
          </a:p>
        </p:txBody>
      </p:sp>
      <p:grpSp>
        <p:nvGrpSpPr>
          <p:cNvPr id="20" name="Group 19">
            <a:extLst>
              <a:ext uri="{FF2B5EF4-FFF2-40B4-BE49-F238E27FC236}">
                <a16:creationId xmlns:a16="http://schemas.microsoft.com/office/drawing/2014/main" id="{9C263E9A-6A36-CC49-9B38-0F1D9E55CA86}"/>
              </a:ext>
            </a:extLst>
          </p:cNvPr>
          <p:cNvGrpSpPr/>
          <p:nvPr/>
        </p:nvGrpSpPr>
        <p:grpSpPr>
          <a:xfrm>
            <a:off x="2514600" y="2118991"/>
            <a:ext cx="7364896" cy="3827062"/>
            <a:chOff x="1944732" y="1871136"/>
            <a:chExt cx="8264515" cy="4294536"/>
          </a:xfrm>
        </p:grpSpPr>
        <p:sp>
          <p:nvSpPr>
            <p:cNvPr id="14" name="Freeform 22">
              <a:extLst>
                <a:ext uri="{FF2B5EF4-FFF2-40B4-BE49-F238E27FC236}">
                  <a16:creationId xmlns:a16="http://schemas.microsoft.com/office/drawing/2014/main" id="{36A8C933-CE08-FE4D-B3B1-ED9DB5126421}"/>
                </a:ext>
              </a:extLst>
            </p:cNvPr>
            <p:cNvSpPr>
              <a:spLocks/>
            </p:cNvSpPr>
            <p:nvPr/>
          </p:nvSpPr>
          <p:spPr bwMode="auto">
            <a:xfrm>
              <a:off x="1944732" y="4363241"/>
              <a:ext cx="3581676" cy="1790840"/>
            </a:xfrm>
            <a:custGeom>
              <a:avLst/>
              <a:gdLst>
                <a:gd name="T0" fmla="*/ 4477 w 4477"/>
                <a:gd name="T1" fmla="*/ 2239 h 2239"/>
                <a:gd name="T2" fmla="*/ 600 w 4477"/>
                <a:gd name="T3" fmla="*/ 0 h 2239"/>
                <a:gd name="T4" fmla="*/ 0 w 4477"/>
                <a:gd name="T5" fmla="*/ 2239 h 2239"/>
                <a:gd name="T6" fmla="*/ 4477 w 4477"/>
                <a:gd name="T7" fmla="*/ 2239 h 2239"/>
              </a:gdLst>
              <a:ahLst/>
              <a:cxnLst>
                <a:cxn ang="0">
                  <a:pos x="T0" y="T1"/>
                </a:cxn>
                <a:cxn ang="0">
                  <a:pos x="T2" y="T3"/>
                </a:cxn>
                <a:cxn ang="0">
                  <a:pos x="T4" y="T5"/>
                </a:cxn>
                <a:cxn ang="0">
                  <a:pos x="T6" y="T7"/>
                </a:cxn>
              </a:cxnLst>
              <a:rect l="0" t="0" r="r" b="b"/>
              <a:pathLst>
                <a:path w="4477" h="2239">
                  <a:moveTo>
                    <a:pt x="4477" y="2239"/>
                  </a:moveTo>
                  <a:lnTo>
                    <a:pt x="600" y="0"/>
                  </a:lnTo>
                  <a:cubicBezTo>
                    <a:pt x="207" y="681"/>
                    <a:pt x="0" y="1453"/>
                    <a:pt x="0" y="2239"/>
                  </a:cubicBezTo>
                  <a:lnTo>
                    <a:pt x="4477" y="2239"/>
                  </a:lnTo>
                  <a:close/>
                </a:path>
              </a:pathLst>
            </a:custGeom>
            <a:solidFill>
              <a:srgbClr val="BADEE8"/>
            </a:solidFill>
            <a:ln>
              <a:noFill/>
            </a:ln>
            <a:effectLst>
              <a:outerShdw blurRad="50800" dist="38100" dir="10800000" algn="r"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2160"/>
            </a:p>
          </p:txBody>
        </p:sp>
        <p:sp>
          <p:nvSpPr>
            <p:cNvPr id="15" name="Freeform 23">
              <a:extLst>
                <a:ext uri="{FF2B5EF4-FFF2-40B4-BE49-F238E27FC236}">
                  <a16:creationId xmlns:a16="http://schemas.microsoft.com/office/drawing/2014/main" id="{0C362FE2-3BA8-5C4D-A019-8B78666DD8F5}"/>
                </a:ext>
              </a:extLst>
            </p:cNvPr>
            <p:cNvSpPr>
              <a:spLocks/>
            </p:cNvSpPr>
            <p:nvPr/>
          </p:nvSpPr>
          <p:spPr bwMode="auto">
            <a:xfrm>
              <a:off x="2228718" y="2879569"/>
              <a:ext cx="3297694" cy="3280306"/>
            </a:xfrm>
            <a:custGeom>
              <a:avLst/>
              <a:gdLst>
                <a:gd name="T0" fmla="*/ 4115 w 4115"/>
                <a:gd name="T1" fmla="*/ 4099 h 4099"/>
                <a:gd name="T2" fmla="*/ 1730 w 4115"/>
                <a:gd name="T3" fmla="*/ 0 h 4099"/>
                <a:gd name="T4" fmla="*/ 0 w 4115"/>
                <a:gd name="T5" fmla="*/ 1742 h 4099"/>
                <a:gd name="T6" fmla="*/ 4115 w 4115"/>
                <a:gd name="T7" fmla="*/ 4099 h 4099"/>
              </a:gdLst>
              <a:ahLst/>
              <a:cxnLst>
                <a:cxn ang="0">
                  <a:pos x="T0" y="T1"/>
                </a:cxn>
                <a:cxn ang="0">
                  <a:pos x="T2" y="T3"/>
                </a:cxn>
                <a:cxn ang="0">
                  <a:pos x="T4" y="T5"/>
                </a:cxn>
                <a:cxn ang="0">
                  <a:pos x="T6" y="T7"/>
                </a:cxn>
              </a:cxnLst>
              <a:rect l="0" t="0" r="r" b="b"/>
              <a:pathLst>
                <a:path w="4115" h="4099">
                  <a:moveTo>
                    <a:pt x="4115" y="4099"/>
                  </a:moveTo>
                  <a:lnTo>
                    <a:pt x="1730" y="0"/>
                  </a:lnTo>
                  <a:cubicBezTo>
                    <a:pt x="1010" y="419"/>
                    <a:pt x="414" y="1020"/>
                    <a:pt x="0" y="1742"/>
                  </a:cubicBezTo>
                  <a:lnTo>
                    <a:pt x="4115" y="4099"/>
                  </a:lnTo>
                  <a:close/>
                </a:path>
              </a:pathLst>
            </a:custGeom>
            <a:solidFill>
              <a:srgbClr val="4B9847"/>
            </a:solidFill>
            <a:ln>
              <a:noFill/>
            </a:ln>
            <a:effectLst>
              <a:outerShdw blurRad="50800" dist="38100" dir="10800000" algn="r"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2160"/>
            </a:p>
          </p:txBody>
        </p:sp>
        <p:sp>
          <p:nvSpPr>
            <p:cNvPr id="16" name="Freeform 24">
              <a:extLst>
                <a:ext uri="{FF2B5EF4-FFF2-40B4-BE49-F238E27FC236}">
                  <a16:creationId xmlns:a16="http://schemas.microsoft.com/office/drawing/2014/main" id="{95BE9A02-8A69-FC49-9309-A7EE6FFAC986}"/>
                </a:ext>
              </a:extLst>
            </p:cNvPr>
            <p:cNvSpPr>
              <a:spLocks/>
            </p:cNvSpPr>
            <p:nvPr/>
          </p:nvSpPr>
          <p:spPr bwMode="auto">
            <a:xfrm>
              <a:off x="3486359" y="2108757"/>
              <a:ext cx="2034255" cy="4056915"/>
            </a:xfrm>
            <a:custGeom>
              <a:avLst/>
              <a:gdLst>
                <a:gd name="T0" fmla="*/ 2544 w 2544"/>
                <a:gd name="T1" fmla="*/ 5066 h 5066"/>
                <a:gd name="T2" fmla="*/ 2532 w 2544"/>
                <a:gd name="T3" fmla="*/ 0 h 5066"/>
                <a:gd name="T4" fmla="*/ 0 w 2544"/>
                <a:gd name="T5" fmla="*/ 685 h 5066"/>
                <a:gd name="T6" fmla="*/ 2544 w 2544"/>
                <a:gd name="T7" fmla="*/ 5066 h 5066"/>
              </a:gdLst>
              <a:ahLst/>
              <a:cxnLst>
                <a:cxn ang="0">
                  <a:pos x="T0" y="T1"/>
                </a:cxn>
                <a:cxn ang="0">
                  <a:pos x="T2" y="T3"/>
                </a:cxn>
                <a:cxn ang="0">
                  <a:pos x="T4" y="T5"/>
                </a:cxn>
                <a:cxn ang="0">
                  <a:pos x="T6" y="T7"/>
                </a:cxn>
              </a:cxnLst>
              <a:rect l="0" t="0" r="r" b="b"/>
              <a:pathLst>
                <a:path w="2544" h="5066">
                  <a:moveTo>
                    <a:pt x="2544" y="5066"/>
                  </a:moveTo>
                  <a:lnTo>
                    <a:pt x="2532" y="0"/>
                  </a:lnTo>
                  <a:cubicBezTo>
                    <a:pt x="1642" y="2"/>
                    <a:pt x="769" y="238"/>
                    <a:pt x="0" y="685"/>
                  </a:cubicBezTo>
                  <a:lnTo>
                    <a:pt x="2544" y="5066"/>
                  </a:lnTo>
                  <a:close/>
                </a:path>
              </a:pathLst>
            </a:custGeom>
            <a:solidFill>
              <a:srgbClr val="364DA1"/>
            </a:solidFill>
            <a:ln>
              <a:noFill/>
            </a:ln>
            <a:effectLst>
              <a:outerShdw blurRad="50800" dist="38100" dir="10800000" algn="r"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2160"/>
            </a:p>
          </p:txBody>
        </p:sp>
        <p:sp>
          <p:nvSpPr>
            <p:cNvPr id="17" name="Freeform 21">
              <a:extLst>
                <a:ext uri="{FF2B5EF4-FFF2-40B4-BE49-F238E27FC236}">
                  <a16:creationId xmlns:a16="http://schemas.microsoft.com/office/drawing/2014/main" id="{1D4B8CE5-D4BD-6240-ACF3-9EDEF1023678}"/>
                </a:ext>
              </a:extLst>
            </p:cNvPr>
            <p:cNvSpPr>
              <a:spLocks/>
            </p:cNvSpPr>
            <p:nvPr/>
          </p:nvSpPr>
          <p:spPr bwMode="auto">
            <a:xfrm>
              <a:off x="5509023" y="1871136"/>
              <a:ext cx="2150167" cy="4294536"/>
            </a:xfrm>
            <a:custGeom>
              <a:avLst/>
              <a:gdLst>
                <a:gd name="T0" fmla="*/ 0 w 2691"/>
                <a:gd name="T1" fmla="*/ 5360 h 5360"/>
                <a:gd name="T2" fmla="*/ 13 w 2691"/>
                <a:gd name="T3" fmla="*/ 0 h 5360"/>
                <a:gd name="T4" fmla="*/ 2691 w 2691"/>
                <a:gd name="T5" fmla="*/ 724 h 5360"/>
                <a:gd name="T6" fmla="*/ 0 w 2691"/>
                <a:gd name="T7" fmla="*/ 5360 h 5360"/>
              </a:gdLst>
              <a:ahLst/>
              <a:cxnLst>
                <a:cxn ang="0">
                  <a:pos x="T0" y="T1"/>
                </a:cxn>
                <a:cxn ang="0">
                  <a:pos x="T2" y="T3"/>
                </a:cxn>
                <a:cxn ang="0">
                  <a:pos x="T4" y="T5"/>
                </a:cxn>
                <a:cxn ang="0">
                  <a:pos x="T6" y="T7"/>
                </a:cxn>
              </a:cxnLst>
              <a:rect l="0" t="0" r="r" b="b"/>
              <a:pathLst>
                <a:path w="2691" h="5360">
                  <a:moveTo>
                    <a:pt x="0" y="5360"/>
                  </a:moveTo>
                  <a:lnTo>
                    <a:pt x="13" y="0"/>
                  </a:lnTo>
                  <a:cubicBezTo>
                    <a:pt x="954" y="2"/>
                    <a:pt x="1877" y="252"/>
                    <a:pt x="2691" y="724"/>
                  </a:cubicBezTo>
                  <a:lnTo>
                    <a:pt x="0" y="5360"/>
                  </a:lnTo>
                  <a:close/>
                </a:path>
              </a:pathLst>
            </a:custGeom>
            <a:solidFill>
              <a:srgbClr val="FE721F"/>
            </a:solidFill>
            <a:ln>
              <a:noFill/>
            </a:ln>
            <a:effectLst>
              <a:outerShdw blurRad="50800" dist="38100" dir="10800000" algn="r"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2160"/>
            </a:p>
          </p:txBody>
        </p:sp>
        <p:sp>
          <p:nvSpPr>
            <p:cNvPr id="18" name="Freeform 20">
              <a:extLst>
                <a:ext uri="{FF2B5EF4-FFF2-40B4-BE49-F238E27FC236}">
                  <a16:creationId xmlns:a16="http://schemas.microsoft.com/office/drawing/2014/main" id="{E4326A4B-E416-E449-BE7E-A22E49C3F94C}"/>
                </a:ext>
              </a:extLst>
            </p:cNvPr>
            <p:cNvSpPr>
              <a:spLocks/>
            </p:cNvSpPr>
            <p:nvPr/>
          </p:nvSpPr>
          <p:spPr bwMode="auto">
            <a:xfrm>
              <a:off x="5503226" y="2236260"/>
              <a:ext cx="3935209" cy="3923618"/>
            </a:xfrm>
            <a:custGeom>
              <a:avLst/>
              <a:gdLst>
                <a:gd name="T0" fmla="*/ 0 w 4919"/>
                <a:gd name="T1" fmla="*/ 4899 h 4899"/>
                <a:gd name="T2" fmla="*/ 2852 w 4919"/>
                <a:gd name="T3" fmla="*/ 0 h 4899"/>
                <a:gd name="T4" fmla="*/ 4919 w 4919"/>
                <a:gd name="T5" fmla="*/ 2082 h 4899"/>
                <a:gd name="T6" fmla="*/ 0 w 4919"/>
                <a:gd name="T7" fmla="*/ 4899 h 4899"/>
              </a:gdLst>
              <a:ahLst/>
              <a:cxnLst>
                <a:cxn ang="0">
                  <a:pos x="T0" y="T1"/>
                </a:cxn>
                <a:cxn ang="0">
                  <a:pos x="T2" y="T3"/>
                </a:cxn>
                <a:cxn ang="0">
                  <a:pos x="T4" y="T5"/>
                </a:cxn>
                <a:cxn ang="0">
                  <a:pos x="T6" y="T7"/>
                </a:cxn>
              </a:cxnLst>
              <a:rect l="0" t="0" r="r" b="b"/>
              <a:pathLst>
                <a:path w="4919" h="4899">
                  <a:moveTo>
                    <a:pt x="0" y="4899"/>
                  </a:moveTo>
                  <a:lnTo>
                    <a:pt x="2852" y="0"/>
                  </a:lnTo>
                  <a:cubicBezTo>
                    <a:pt x="3712" y="500"/>
                    <a:pt x="4425" y="1218"/>
                    <a:pt x="4919" y="2082"/>
                  </a:cubicBezTo>
                  <a:lnTo>
                    <a:pt x="0" y="4899"/>
                  </a:lnTo>
                  <a:close/>
                </a:path>
              </a:pathLst>
            </a:custGeom>
            <a:solidFill>
              <a:srgbClr val="BADEE8"/>
            </a:solidFill>
            <a:ln>
              <a:noFill/>
            </a:ln>
            <a:effectLst>
              <a:outerShdw blurRad="50800" dist="38100" dir="10800000" algn="r"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2160"/>
            </a:p>
          </p:txBody>
        </p:sp>
        <p:sp>
          <p:nvSpPr>
            <p:cNvPr id="19" name="Freeform 19">
              <a:extLst>
                <a:ext uri="{FF2B5EF4-FFF2-40B4-BE49-F238E27FC236}">
                  <a16:creationId xmlns:a16="http://schemas.microsoft.com/office/drawing/2014/main" id="{5CC8C134-713D-4B4D-811D-97E75A7251A3}"/>
                </a:ext>
              </a:extLst>
            </p:cNvPr>
            <p:cNvSpPr>
              <a:spLocks/>
            </p:cNvSpPr>
            <p:nvPr/>
          </p:nvSpPr>
          <p:spPr bwMode="auto">
            <a:xfrm>
              <a:off x="5503226" y="3795273"/>
              <a:ext cx="4706021" cy="2358808"/>
            </a:xfrm>
            <a:custGeom>
              <a:avLst/>
              <a:gdLst>
                <a:gd name="T0" fmla="*/ 0 w 5885"/>
                <a:gd name="T1" fmla="*/ 2942 h 2942"/>
                <a:gd name="T2" fmla="*/ 5096 w 5885"/>
                <a:gd name="T3" fmla="*/ 0 h 2942"/>
                <a:gd name="T4" fmla="*/ 5885 w 5885"/>
                <a:gd name="T5" fmla="*/ 2942 h 2942"/>
                <a:gd name="T6" fmla="*/ 0 w 5885"/>
                <a:gd name="T7" fmla="*/ 2942 h 2942"/>
              </a:gdLst>
              <a:ahLst/>
              <a:cxnLst>
                <a:cxn ang="0">
                  <a:pos x="T0" y="T1"/>
                </a:cxn>
                <a:cxn ang="0">
                  <a:pos x="T2" y="T3"/>
                </a:cxn>
                <a:cxn ang="0">
                  <a:pos x="T4" y="T5"/>
                </a:cxn>
                <a:cxn ang="0">
                  <a:pos x="T6" y="T7"/>
                </a:cxn>
              </a:cxnLst>
              <a:rect l="0" t="0" r="r" b="b"/>
              <a:pathLst>
                <a:path w="5885" h="2942">
                  <a:moveTo>
                    <a:pt x="0" y="2942"/>
                  </a:moveTo>
                  <a:lnTo>
                    <a:pt x="5096" y="0"/>
                  </a:lnTo>
                  <a:cubicBezTo>
                    <a:pt x="5613" y="894"/>
                    <a:pt x="5885" y="1909"/>
                    <a:pt x="5885" y="2942"/>
                  </a:cubicBezTo>
                  <a:lnTo>
                    <a:pt x="0" y="2942"/>
                  </a:lnTo>
                  <a:close/>
                </a:path>
              </a:pathLst>
            </a:custGeom>
            <a:solidFill>
              <a:srgbClr val="4B9847"/>
            </a:solidFill>
            <a:ln>
              <a:noFill/>
            </a:ln>
            <a:effectLst>
              <a:outerShdw blurRad="50800" dist="38100" dir="10800000" algn="r"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2160"/>
            </a:p>
          </p:txBody>
        </p:sp>
      </p:grpSp>
      <p:sp>
        <p:nvSpPr>
          <p:cNvPr id="13" name="TextBox 12">
            <a:extLst>
              <a:ext uri="{FF2B5EF4-FFF2-40B4-BE49-F238E27FC236}">
                <a16:creationId xmlns:a16="http://schemas.microsoft.com/office/drawing/2014/main" id="{AC82943A-E6B3-CC47-958C-05E86E7A0386}"/>
              </a:ext>
            </a:extLst>
          </p:cNvPr>
          <p:cNvSpPr txBox="1"/>
          <p:nvPr/>
        </p:nvSpPr>
        <p:spPr>
          <a:xfrm>
            <a:off x="1030376" y="1963259"/>
            <a:ext cx="3279988" cy="523220"/>
          </a:xfrm>
          <a:prstGeom prst="rect">
            <a:avLst/>
          </a:prstGeom>
          <a:noFill/>
        </p:spPr>
        <p:txBody>
          <a:bodyPr wrap="square" rtlCol="0">
            <a:spAutoFit/>
          </a:bodyPr>
          <a:lstStyle/>
          <a:p>
            <a:pPr algn="ctr"/>
            <a:r>
              <a:rPr lang="en-CA" sz="2800" dirty="0">
                <a:solidFill>
                  <a:schemeClr val="tx1">
                    <a:lumMod val="65000"/>
                    <a:lumOff val="35000"/>
                  </a:schemeClr>
                </a:solidFill>
              </a:rPr>
              <a:t>Other Schools</a:t>
            </a:r>
          </a:p>
        </p:txBody>
      </p:sp>
      <p:grpSp>
        <p:nvGrpSpPr>
          <p:cNvPr id="21" name="Group 20">
            <a:extLst>
              <a:ext uri="{FF2B5EF4-FFF2-40B4-BE49-F238E27FC236}">
                <a16:creationId xmlns:a16="http://schemas.microsoft.com/office/drawing/2014/main" id="{2DA3BFF8-3031-4645-9068-3AD5AA615572}"/>
              </a:ext>
            </a:extLst>
          </p:cNvPr>
          <p:cNvGrpSpPr/>
          <p:nvPr/>
        </p:nvGrpSpPr>
        <p:grpSpPr>
          <a:xfrm>
            <a:off x="4968531" y="4000423"/>
            <a:ext cx="1528826" cy="3870599"/>
            <a:chOff x="1491914" y="2045433"/>
            <a:chExt cx="1546466" cy="3915260"/>
          </a:xfrm>
          <a:solidFill>
            <a:schemeClr val="bg1"/>
          </a:solidFill>
          <a:effectLst>
            <a:outerShdw blurRad="50800" dist="38100" dir="2700000" algn="tl" rotWithShape="0">
              <a:prstClr val="black">
                <a:alpha val="20000"/>
              </a:prstClr>
            </a:outerShdw>
          </a:effectLst>
        </p:grpSpPr>
        <p:sp>
          <p:nvSpPr>
            <p:cNvPr id="22" name="Freeform 21">
              <a:extLst>
                <a:ext uri="{FF2B5EF4-FFF2-40B4-BE49-F238E27FC236}">
                  <a16:creationId xmlns:a16="http://schemas.microsoft.com/office/drawing/2014/main" id="{27311356-A64C-2541-B999-191E33FCCEE5}"/>
                </a:ext>
              </a:extLst>
            </p:cNvPr>
            <p:cNvSpPr>
              <a:spLocks noChangeArrowheads="1"/>
            </p:cNvSpPr>
            <p:nvPr/>
          </p:nvSpPr>
          <p:spPr bwMode="auto">
            <a:xfrm>
              <a:off x="1491914" y="2744110"/>
              <a:ext cx="1546466" cy="3216583"/>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456" dirty="0"/>
            </a:p>
          </p:txBody>
        </p:sp>
        <p:sp>
          <p:nvSpPr>
            <p:cNvPr id="23" name="Oval 22">
              <a:extLst>
                <a:ext uri="{FF2B5EF4-FFF2-40B4-BE49-F238E27FC236}">
                  <a16:creationId xmlns:a16="http://schemas.microsoft.com/office/drawing/2014/main" id="{E0ED5114-58DE-BA4E-9666-F3E3B7337E00}"/>
                </a:ext>
              </a:extLst>
            </p:cNvPr>
            <p:cNvSpPr/>
            <p:nvPr/>
          </p:nvSpPr>
          <p:spPr>
            <a:xfrm>
              <a:off x="1950922" y="2045433"/>
              <a:ext cx="628449" cy="627866"/>
            </a:xfrm>
            <a:prstGeom prst="ellipse">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sz="14080">
                <a:solidFill>
                  <a:schemeClr val="bg1"/>
                </a:solidFill>
              </a:endParaRPr>
            </a:p>
          </p:txBody>
        </p:sp>
      </p:grpSp>
      <p:sp>
        <p:nvSpPr>
          <p:cNvPr id="24" name="Triangle 23">
            <a:extLst>
              <a:ext uri="{FF2B5EF4-FFF2-40B4-BE49-F238E27FC236}">
                <a16:creationId xmlns:a16="http://schemas.microsoft.com/office/drawing/2014/main" id="{505AE357-D07A-B347-9012-66C48767F8A6}"/>
              </a:ext>
            </a:extLst>
          </p:cNvPr>
          <p:cNvSpPr/>
          <p:nvPr/>
        </p:nvSpPr>
        <p:spPr>
          <a:xfrm rot="4500000">
            <a:off x="636906" y="203315"/>
            <a:ext cx="208353" cy="179615"/>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iangle 24">
            <a:extLst>
              <a:ext uri="{FF2B5EF4-FFF2-40B4-BE49-F238E27FC236}">
                <a16:creationId xmlns:a16="http://schemas.microsoft.com/office/drawing/2014/main" id="{032D9CB2-166D-B645-8EF3-E83BAC0BAC70}"/>
              </a:ext>
            </a:extLst>
          </p:cNvPr>
          <p:cNvSpPr/>
          <p:nvPr/>
        </p:nvSpPr>
        <p:spPr>
          <a:xfrm rot="2700000">
            <a:off x="590096" y="1704238"/>
            <a:ext cx="134914" cy="11630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iangle 25">
            <a:extLst>
              <a:ext uri="{FF2B5EF4-FFF2-40B4-BE49-F238E27FC236}">
                <a16:creationId xmlns:a16="http://schemas.microsoft.com/office/drawing/2014/main" id="{05BCC1AA-58FA-1C4B-BF80-76002104CAF5}"/>
              </a:ext>
            </a:extLst>
          </p:cNvPr>
          <p:cNvSpPr/>
          <p:nvPr/>
        </p:nvSpPr>
        <p:spPr>
          <a:xfrm rot="18092652">
            <a:off x="11554152" y="381945"/>
            <a:ext cx="146568" cy="12635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iangle 26">
            <a:extLst>
              <a:ext uri="{FF2B5EF4-FFF2-40B4-BE49-F238E27FC236}">
                <a16:creationId xmlns:a16="http://schemas.microsoft.com/office/drawing/2014/main" id="{F1524DB0-D083-4C4B-8D3E-32F131BA2070}"/>
              </a:ext>
            </a:extLst>
          </p:cNvPr>
          <p:cNvSpPr/>
          <p:nvPr/>
        </p:nvSpPr>
        <p:spPr>
          <a:xfrm rot="1813063">
            <a:off x="10201873" y="548371"/>
            <a:ext cx="222969" cy="192216"/>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8813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50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1D89866F-1113-3A47-9BED-9817382DBAD1}"/>
              </a:ext>
            </a:extLst>
          </p:cNvPr>
          <p:cNvSpPr/>
          <p:nvPr/>
        </p:nvSpPr>
        <p:spPr>
          <a:xfrm>
            <a:off x="930407" y="778933"/>
            <a:ext cx="558241" cy="2624667"/>
          </a:xfrm>
          <a:prstGeom prst="roundRect">
            <a:avLst>
              <a:gd name="adj" fmla="val 0"/>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6D8FB749-AA8C-3845-80A6-016B2B9D613D}"/>
              </a:ext>
            </a:extLst>
          </p:cNvPr>
          <p:cNvSpPr/>
          <p:nvPr/>
        </p:nvSpPr>
        <p:spPr>
          <a:xfrm>
            <a:off x="5130427" y="5235741"/>
            <a:ext cx="699750" cy="842796"/>
          </a:xfrm>
          <a:prstGeom prst="roundRect">
            <a:avLst>
              <a:gd name="adj" fmla="val 0"/>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EDF1978-C519-6D45-8363-AC8039675212}"/>
              </a:ext>
            </a:extLst>
          </p:cNvPr>
          <p:cNvSpPr txBox="1"/>
          <p:nvPr/>
        </p:nvSpPr>
        <p:spPr>
          <a:xfrm>
            <a:off x="6800652" y="2876693"/>
            <a:ext cx="4979788" cy="3359061"/>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marL="342900" indent="-342900">
              <a:buFont typeface="Arial" panose="020B0604020202020204" pitchFamily="34" charset="0"/>
              <a:buChar char="•"/>
            </a:pPr>
            <a:r>
              <a:rPr lang="en-CA" sz="2400" dirty="0">
                <a:latin typeface="Calibri" panose="020F0502020204030204" pitchFamily="34" charset="0"/>
                <a:cs typeface="Calibri" panose="020F0502020204030204" pitchFamily="34" charset="0"/>
              </a:rPr>
              <a:t>FASD-Informed Educators</a:t>
            </a:r>
          </a:p>
          <a:p>
            <a:pPr marL="342900" indent="-342900">
              <a:buFont typeface="Arial" panose="020B0604020202020204" pitchFamily="34" charset="0"/>
              <a:buChar char="•"/>
            </a:pPr>
            <a:r>
              <a:rPr lang="en-CA" sz="2400" dirty="0">
                <a:latin typeface="Calibri" panose="020F0502020204030204" pitchFamily="34" charset="0"/>
                <a:cs typeface="Calibri" panose="020F0502020204030204" pitchFamily="34" charset="0"/>
              </a:rPr>
              <a:t>Caregiver involvement in education</a:t>
            </a:r>
          </a:p>
          <a:p>
            <a:pPr marL="342900" indent="-342900">
              <a:buFont typeface="Arial" panose="020B0604020202020204" pitchFamily="34" charset="0"/>
              <a:buChar char="•"/>
            </a:pPr>
            <a:r>
              <a:rPr lang="en-CA" sz="2400" dirty="0">
                <a:latin typeface="Calibri" panose="020F0502020204030204" pitchFamily="34" charset="0"/>
                <a:cs typeface="Calibri" panose="020F0502020204030204" pitchFamily="34" charset="0"/>
              </a:rPr>
              <a:t>Resources and accommodations</a:t>
            </a:r>
          </a:p>
          <a:p>
            <a:pPr marL="342900" indent="-342900">
              <a:buFont typeface="Arial" panose="020B0604020202020204" pitchFamily="34" charset="0"/>
              <a:buChar char="•"/>
            </a:pPr>
            <a:r>
              <a:rPr lang="en-CA" sz="2400" dirty="0">
                <a:latin typeface="Calibri" panose="020F0502020204030204" pitchFamily="34" charset="0"/>
                <a:cs typeface="Calibri" panose="020F0502020204030204" pitchFamily="34" charset="0"/>
              </a:rPr>
              <a:t>Supportive knowledge base</a:t>
            </a:r>
          </a:p>
          <a:p>
            <a:pPr marL="342900" indent="-342900">
              <a:buFont typeface="Arial" panose="020B0604020202020204" pitchFamily="34" charset="0"/>
              <a:buChar char="•"/>
            </a:pPr>
            <a:r>
              <a:rPr lang="en-CA" sz="2400" dirty="0">
                <a:latin typeface="Calibri" panose="020F0502020204030204" pitchFamily="34" charset="0"/>
                <a:cs typeface="Calibri" panose="020F0502020204030204" pitchFamily="34" charset="0"/>
              </a:rPr>
              <a:t>Support and understanding at home</a:t>
            </a:r>
          </a:p>
        </p:txBody>
      </p:sp>
      <p:sp>
        <p:nvSpPr>
          <p:cNvPr id="12" name="TextBox 11">
            <a:extLst>
              <a:ext uri="{FF2B5EF4-FFF2-40B4-BE49-F238E27FC236}">
                <a16:creationId xmlns:a16="http://schemas.microsoft.com/office/drawing/2014/main" id="{EF031823-1EE9-EF4C-932C-B81C82C0AC8A}"/>
              </a:ext>
            </a:extLst>
          </p:cNvPr>
          <p:cNvSpPr txBox="1"/>
          <p:nvPr/>
        </p:nvSpPr>
        <p:spPr>
          <a:xfrm>
            <a:off x="6800652" y="475488"/>
            <a:ext cx="5193965" cy="1754326"/>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Collaboration with Caregivers</a:t>
            </a:r>
          </a:p>
        </p:txBody>
      </p:sp>
      <p:sp>
        <p:nvSpPr>
          <p:cNvPr id="14" name="Rectangle 13">
            <a:extLst>
              <a:ext uri="{FF2B5EF4-FFF2-40B4-BE49-F238E27FC236}">
                <a16:creationId xmlns:a16="http://schemas.microsoft.com/office/drawing/2014/main" id="{D03DF624-B267-2146-B7FC-B68639CB7C81}"/>
              </a:ext>
            </a:extLst>
          </p:cNvPr>
          <p:cNvSpPr/>
          <p:nvPr/>
        </p:nvSpPr>
        <p:spPr>
          <a:xfrm>
            <a:off x="702192" y="3973832"/>
            <a:ext cx="45719" cy="385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1536928-22BC-5D4A-8220-106FE8EC0301}"/>
              </a:ext>
            </a:extLst>
          </p:cNvPr>
          <p:cNvSpPr/>
          <p:nvPr/>
        </p:nvSpPr>
        <p:spPr>
          <a:xfrm>
            <a:off x="389959" y="221489"/>
            <a:ext cx="45719" cy="50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87DA11F-5330-8049-9F5F-F39F9C20746D}"/>
              </a:ext>
            </a:extLst>
          </p:cNvPr>
          <p:cNvSpPr/>
          <p:nvPr/>
        </p:nvSpPr>
        <p:spPr>
          <a:xfrm>
            <a:off x="1832897" y="5848055"/>
            <a:ext cx="45719" cy="626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a:extLst>
              <a:ext uri="{FF2B5EF4-FFF2-40B4-BE49-F238E27FC236}">
                <a16:creationId xmlns:a16="http://schemas.microsoft.com/office/drawing/2014/main" id="{E3BD7BA2-C49E-314A-A518-426C83F71686}"/>
              </a:ext>
            </a:extLst>
          </p:cNvPr>
          <p:cNvPicPr>
            <a:picLocks noGrp="1" noChangeAspect="1"/>
          </p:cNvPicPr>
          <p:nvPr>
            <p:ph type="pic" sz="quarter" idx="10"/>
          </p:nvPr>
        </p:nvPicPr>
        <p:blipFill>
          <a:blip r:embed="rId3"/>
          <a:srcRect t="2017" b="2017"/>
          <a:stretch/>
        </p:blipFill>
        <p:spPr>
          <a:xfrm>
            <a:off x="1416478" y="779463"/>
            <a:ext cx="4643437" cy="4456112"/>
          </a:xfrm>
        </p:spPr>
      </p:pic>
      <p:sp>
        <p:nvSpPr>
          <p:cNvPr id="10" name="TextBox 9">
            <a:extLst>
              <a:ext uri="{FF2B5EF4-FFF2-40B4-BE49-F238E27FC236}">
                <a16:creationId xmlns:a16="http://schemas.microsoft.com/office/drawing/2014/main" id="{0778213B-5960-9B4C-8EE0-E304F4298352}"/>
              </a:ext>
            </a:extLst>
          </p:cNvPr>
          <p:cNvSpPr txBox="1"/>
          <p:nvPr/>
        </p:nvSpPr>
        <p:spPr>
          <a:xfrm>
            <a:off x="6800652" y="2327936"/>
            <a:ext cx="4817639" cy="572084"/>
          </a:xfrm>
          <a:prstGeom prst="rect">
            <a:avLst/>
          </a:prstGeom>
          <a:noFill/>
        </p:spPr>
        <p:txBody>
          <a:bodyPr wrap="square" rtlCol="0">
            <a:normAutofit fontScale="62500" lnSpcReduction="20000"/>
          </a:bodyPr>
          <a:lstStyle>
            <a:defPPr>
              <a:defRPr lang="en-US"/>
            </a:defPPr>
            <a:lvl1pPr>
              <a:defRPr sz="4000" b="1">
                <a:latin typeface="PLAYFAIR DISPLAY BOLD ROMAN" pitchFamily="2" charset="77"/>
                <a:cs typeface="Poppins ExtraBold" pitchFamily="2" charset="77"/>
              </a:defRPr>
            </a:lvl1pPr>
          </a:lstStyle>
          <a:p>
            <a:r>
              <a:rPr lang="en-US" sz="3000" i="1" dirty="0">
                <a:solidFill>
                  <a:srgbClr val="4B9847"/>
                </a:solidFill>
                <a:latin typeface="Minion Pro" panose="02040503050201020203" pitchFamily="18" charset="0"/>
              </a:rPr>
              <a:t>Educator and caregiver collaboration requires:</a:t>
            </a:r>
          </a:p>
        </p:txBody>
      </p:sp>
    </p:spTree>
    <p:extLst>
      <p:ext uri="{BB962C8B-B14F-4D97-AF65-F5344CB8AC3E}">
        <p14:creationId xmlns:p14="http://schemas.microsoft.com/office/powerpoint/2010/main" val="2979971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nut 5">
            <a:extLst>
              <a:ext uri="{FF2B5EF4-FFF2-40B4-BE49-F238E27FC236}">
                <a16:creationId xmlns:a16="http://schemas.microsoft.com/office/drawing/2014/main" id="{E20C30B2-71C6-A84B-B457-2923B5310F1B}"/>
              </a:ext>
            </a:extLst>
          </p:cNvPr>
          <p:cNvSpPr/>
          <p:nvPr/>
        </p:nvSpPr>
        <p:spPr>
          <a:xfrm>
            <a:off x="7088391" y="-1206995"/>
            <a:ext cx="4038681" cy="4038681"/>
          </a:xfrm>
          <a:prstGeom prst="donut">
            <a:avLst>
              <a:gd name="adj" fmla="val 18025"/>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ounded Rectangle 9">
            <a:extLst>
              <a:ext uri="{FF2B5EF4-FFF2-40B4-BE49-F238E27FC236}">
                <a16:creationId xmlns:a16="http://schemas.microsoft.com/office/drawing/2014/main" id="{50075880-7FEA-3844-8832-C73CD35A1406}"/>
              </a:ext>
            </a:extLst>
          </p:cNvPr>
          <p:cNvSpPr/>
          <p:nvPr/>
        </p:nvSpPr>
        <p:spPr>
          <a:xfrm>
            <a:off x="8430988" y="1101969"/>
            <a:ext cx="4608675" cy="5298566"/>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6CAC8E-6057-814B-93A6-80DB6A642387}"/>
              </a:ext>
            </a:extLst>
          </p:cNvPr>
          <p:cNvSpPr/>
          <p:nvPr/>
        </p:nvSpPr>
        <p:spPr>
          <a:xfrm>
            <a:off x="-45237" y="0"/>
            <a:ext cx="506186" cy="6858000"/>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BB96E3D-BFDC-7345-AC4A-F684FCED3D26}"/>
              </a:ext>
            </a:extLst>
          </p:cNvPr>
          <p:cNvCxnSpPr>
            <a:stCxn id="7" idx="0"/>
          </p:cNvCxnSpPr>
          <p:nvPr/>
        </p:nvCxnSpPr>
        <p:spPr>
          <a:xfrm flipH="1">
            <a:off x="199692" y="0"/>
            <a:ext cx="8164" cy="16246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85F5331-BD45-9C44-A656-FE9ED91FFD74}"/>
              </a:ext>
            </a:extLst>
          </p:cNvPr>
          <p:cNvSpPr txBox="1"/>
          <p:nvPr/>
        </p:nvSpPr>
        <p:spPr>
          <a:xfrm>
            <a:off x="76249" y="6400800"/>
            <a:ext cx="263214" cy="276999"/>
          </a:xfrm>
          <a:prstGeom prst="rect">
            <a:avLst/>
          </a:prstGeom>
          <a:noFill/>
        </p:spPr>
        <p:txBody>
          <a:bodyPr wrap="none" rtlCol="0">
            <a:spAutoFit/>
          </a:bodyPr>
          <a:lstStyle/>
          <a:p>
            <a:fld id="{C1770661-BCC3-F64C-A213-608EE2F62051}" type="slidenum">
              <a:rPr lang="en-US" sz="1200">
                <a:solidFill>
                  <a:schemeClr val="bg1"/>
                </a:solidFill>
              </a:rPr>
              <a:t>59</a:t>
            </a:fld>
            <a:endParaRPr lang="en-US" sz="1200">
              <a:solidFill>
                <a:schemeClr val="bg1"/>
              </a:solidFill>
            </a:endParaRPr>
          </a:p>
        </p:txBody>
      </p:sp>
      <p:sp>
        <p:nvSpPr>
          <p:cNvPr id="11" name="Rounded Rectangle 10">
            <a:extLst>
              <a:ext uri="{FF2B5EF4-FFF2-40B4-BE49-F238E27FC236}">
                <a16:creationId xmlns:a16="http://schemas.microsoft.com/office/drawing/2014/main" id="{5CF8DB9B-88D2-8D43-A2B0-C0B4793DC16F}"/>
              </a:ext>
            </a:extLst>
          </p:cNvPr>
          <p:cNvSpPr/>
          <p:nvPr/>
        </p:nvSpPr>
        <p:spPr>
          <a:xfrm>
            <a:off x="7354686" y="3579992"/>
            <a:ext cx="45719" cy="71562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0110B96-563E-E54B-86D9-B94367BCA0AF}"/>
              </a:ext>
            </a:extLst>
          </p:cNvPr>
          <p:cNvSpPr txBox="1"/>
          <p:nvPr/>
        </p:nvSpPr>
        <p:spPr>
          <a:xfrm>
            <a:off x="1098751" y="484525"/>
            <a:ext cx="5874159" cy="5196166"/>
          </a:xfrm>
          <a:prstGeom prst="rect">
            <a:avLst/>
          </a:prstGeom>
          <a:noFill/>
        </p:spPr>
        <p:txBody>
          <a:bodyPr wrap="square" rtlCol="0">
            <a:noAutofit/>
          </a:bodyPr>
          <a:lstStyle/>
          <a:p>
            <a:pPr>
              <a:lnSpc>
                <a:spcPct val="150000"/>
              </a:lnSpc>
            </a:pPr>
            <a:r>
              <a:rPr lang="en-ID" sz="2400" dirty="0">
                <a:solidFill>
                  <a:schemeClr val="tx1">
                    <a:lumMod val="65000"/>
                    <a:lumOff val="35000"/>
                  </a:schemeClr>
                </a:solidFill>
                <a:latin typeface="Calibri" panose="020F0502020204030204" pitchFamily="34" charset="0"/>
                <a:cs typeface="Calibri" panose="020F0502020204030204" pitchFamily="34" charset="0"/>
              </a:rPr>
              <a:t>Transitions of life that happen (particularly separation or death) will present itself in school. </a:t>
            </a:r>
          </a:p>
          <a:p>
            <a:pPr>
              <a:lnSpc>
                <a:spcPct val="150000"/>
              </a:lnSpc>
            </a:pPr>
            <a:r>
              <a:rPr lang="en-ID" sz="2400" dirty="0">
                <a:solidFill>
                  <a:schemeClr val="tx1">
                    <a:lumMod val="65000"/>
                    <a:lumOff val="35000"/>
                  </a:schemeClr>
                </a:solidFill>
                <a:latin typeface="Calibri" panose="020F0502020204030204" pitchFamily="34" charset="0"/>
                <a:cs typeface="Calibri" panose="020F0502020204030204" pitchFamily="34" charset="0"/>
              </a:rPr>
              <a:t> These transitions will require communication with parents with an agreement on how to explain and support the youth through these transitions and how the peers can help.</a:t>
            </a:r>
          </a:p>
          <a:p>
            <a:pPr>
              <a:lnSpc>
                <a:spcPct val="150000"/>
              </a:lnSpc>
            </a:pPr>
            <a:r>
              <a:rPr lang="en-ID" sz="2400" dirty="0">
                <a:solidFill>
                  <a:schemeClr val="tx1">
                    <a:lumMod val="65000"/>
                    <a:lumOff val="35000"/>
                  </a:schemeClr>
                </a:solidFill>
                <a:latin typeface="Calibri" panose="020F0502020204030204" pitchFamily="34" charset="0"/>
                <a:cs typeface="Calibri" panose="020F0502020204030204" pitchFamily="34" charset="0"/>
              </a:rPr>
              <a:t>It is not just a collaboration, but a partnership with caregivers.</a:t>
            </a:r>
          </a:p>
          <a:p>
            <a:pPr>
              <a:lnSpc>
                <a:spcPct val="150000"/>
              </a:lnSpc>
            </a:pPr>
            <a:r>
              <a:rPr lang="en-ID" sz="2400" dirty="0">
                <a:solidFill>
                  <a:schemeClr val="tx1">
                    <a:lumMod val="65000"/>
                    <a:lumOff val="35000"/>
                  </a:schemeClr>
                </a:solidFill>
                <a:latin typeface="Calibri" panose="020F0502020204030204" pitchFamily="34" charset="0"/>
                <a:cs typeface="Calibri" panose="020F0502020204030204" pitchFamily="34" charset="0"/>
              </a:rPr>
              <a:t>– Caregiver</a:t>
            </a:r>
          </a:p>
        </p:txBody>
      </p:sp>
      <p:sp>
        <p:nvSpPr>
          <p:cNvPr id="14" name="TextBox 13">
            <a:extLst>
              <a:ext uri="{FF2B5EF4-FFF2-40B4-BE49-F238E27FC236}">
                <a16:creationId xmlns:a16="http://schemas.microsoft.com/office/drawing/2014/main" id="{D15B9820-4451-7242-BD35-309CAE782691}"/>
              </a:ext>
            </a:extLst>
          </p:cNvPr>
          <p:cNvSpPr txBox="1"/>
          <p:nvPr/>
        </p:nvSpPr>
        <p:spPr>
          <a:xfrm>
            <a:off x="752400" y="484525"/>
            <a:ext cx="490840" cy="1015663"/>
          </a:xfrm>
          <a:prstGeom prst="rect">
            <a:avLst/>
          </a:prstGeom>
          <a:noFill/>
        </p:spPr>
        <p:txBody>
          <a:bodyPr wrap="none" rtlCol="0">
            <a:spAutoFit/>
          </a:bodyPr>
          <a:lstStyle>
            <a:defPPr>
              <a:defRPr lang="en-US"/>
            </a:defPPr>
            <a:lvl1pPr>
              <a:defRPr sz="4000" b="1">
                <a:latin typeface="PLAYFAIR DISPLAY BOLD ROMAN" pitchFamily="2" charset="77"/>
                <a:cs typeface="Poppins ExtraBold" pitchFamily="2" charset="77"/>
              </a:defRPr>
            </a:lvl1pPr>
          </a:lstStyle>
          <a:p>
            <a:r>
              <a:rPr lang="en-US" sz="6000" b="0" dirty="0">
                <a:solidFill>
                  <a:srgbClr val="364DA1"/>
                </a:solidFill>
                <a:latin typeface="Minion Pro" panose="02040503050201020203" pitchFamily="18" charset="0"/>
              </a:rPr>
              <a:t>“</a:t>
            </a:r>
          </a:p>
        </p:txBody>
      </p:sp>
      <p:sp>
        <p:nvSpPr>
          <p:cNvPr id="15" name="TextBox 14">
            <a:extLst>
              <a:ext uri="{FF2B5EF4-FFF2-40B4-BE49-F238E27FC236}">
                <a16:creationId xmlns:a16="http://schemas.microsoft.com/office/drawing/2014/main" id="{4BA546B7-533B-E746-AE68-ED2F7AA578E0}"/>
              </a:ext>
            </a:extLst>
          </p:cNvPr>
          <p:cNvSpPr txBox="1"/>
          <p:nvPr/>
        </p:nvSpPr>
        <p:spPr>
          <a:xfrm>
            <a:off x="3054019" y="4742971"/>
            <a:ext cx="672747" cy="1015663"/>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pPr algn="ctr"/>
            <a:r>
              <a:rPr lang="en-US" sz="6000" b="0" dirty="0">
                <a:solidFill>
                  <a:srgbClr val="364DA1"/>
                </a:solidFill>
                <a:latin typeface="Minion Pro" panose="02040503050201020203" pitchFamily="18" charset="0"/>
              </a:rPr>
              <a:t>”</a:t>
            </a:r>
          </a:p>
        </p:txBody>
      </p:sp>
      <p:sp>
        <p:nvSpPr>
          <p:cNvPr id="17" name="Rectangle 16">
            <a:extLst>
              <a:ext uri="{FF2B5EF4-FFF2-40B4-BE49-F238E27FC236}">
                <a16:creationId xmlns:a16="http://schemas.microsoft.com/office/drawing/2014/main" id="{C40D91BF-75AA-134E-8A17-E4A2646FB2F5}"/>
              </a:ext>
            </a:extLst>
          </p:cNvPr>
          <p:cNvSpPr/>
          <p:nvPr/>
        </p:nvSpPr>
        <p:spPr>
          <a:xfrm>
            <a:off x="7294934" y="6589249"/>
            <a:ext cx="4512366" cy="281167"/>
          </a:xfrm>
          <a:prstGeom prst="rect">
            <a:avLst/>
          </a:prstGeom>
        </p:spPr>
        <p:txBody>
          <a:bodyPr wrap="square">
            <a:spAutoFit/>
          </a:bodyPr>
          <a:lstStyle/>
          <a:p>
            <a:r>
              <a:rPr lang="en-CA" sz="1200" dirty="0">
                <a:solidFill>
                  <a:srgbClr val="7F7F7F"/>
                </a:solidFill>
              </a:rPr>
              <a:t>FASD Educator and Caregiver, Personal Communication, July 2021</a:t>
            </a:r>
            <a:r>
              <a:rPr lang="en-US" sz="1200" dirty="0">
                <a:solidFill>
                  <a:srgbClr val="7F7F7F"/>
                </a:solidFill>
                <a:cs typeface="Calibri"/>
              </a:rPr>
              <a:t>​</a:t>
            </a:r>
            <a:endParaRPr lang="en-US" sz="1200" dirty="0">
              <a:solidFill>
                <a:srgbClr val="7F7F7F"/>
              </a:solidFill>
            </a:endParaRPr>
          </a:p>
        </p:txBody>
      </p:sp>
      <p:pic>
        <p:nvPicPr>
          <p:cNvPr id="19" name="Picture Placeholder 18">
            <a:extLst>
              <a:ext uri="{FF2B5EF4-FFF2-40B4-BE49-F238E27FC236}">
                <a16:creationId xmlns:a16="http://schemas.microsoft.com/office/drawing/2014/main" id="{358F39F3-C88D-1843-BC48-8681BEAEF5AF}"/>
              </a:ext>
            </a:extLst>
          </p:cNvPr>
          <p:cNvPicPr>
            <a:picLocks noGrp="1" noChangeAspect="1"/>
          </p:cNvPicPr>
          <p:nvPr>
            <p:ph type="pic" sz="quarter" idx="15"/>
          </p:nvPr>
        </p:nvPicPr>
        <p:blipFill>
          <a:blip r:embed="rId3"/>
          <a:srcRect t="3490" b="3490"/>
          <a:stretch/>
        </p:blipFill>
        <p:spPr>
          <a:xfrm>
            <a:off x="7625262" y="1500188"/>
            <a:ext cx="5003800" cy="4654550"/>
          </a:xfrm>
        </p:spPr>
      </p:pic>
    </p:spTree>
    <p:extLst>
      <p:ext uri="{BB962C8B-B14F-4D97-AF65-F5344CB8AC3E}">
        <p14:creationId xmlns:p14="http://schemas.microsoft.com/office/powerpoint/2010/main" val="27140904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6AB8686-10B8-4B44-94A2-B79D965CE613}"/>
              </a:ext>
            </a:extLst>
          </p:cNvPr>
          <p:cNvSpPr txBox="1"/>
          <p:nvPr/>
        </p:nvSpPr>
        <p:spPr>
          <a:xfrm>
            <a:off x="7713120" y="2348158"/>
            <a:ext cx="4478880" cy="923330"/>
          </a:xfrm>
          <a:prstGeom prst="rect">
            <a:avLst/>
          </a:prstGeom>
          <a:noFill/>
        </p:spPr>
        <p:txBody>
          <a:bodyPr wrap="square" rtlCol="0">
            <a:normAutofit/>
          </a:bodyPr>
          <a:lstStyle/>
          <a:p>
            <a:r>
              <a:rPr lang="en-US" sz="5400" b="1" dirty="0">
                <a:solidFill>
                  <a:srgbClr val="364DA1"/>
                </a:solidFill>
                <a:latin typeface="Minion Pro" panose="02040503050201020203" pitchFamily="18" charset="0"/>
                <a:cs typeface="Poppins ExtraBold" pitchFamily="2" charset="77"/>
              </a:rPr>
              <a:t>Introduction</a:t>
            </a:r>
          </a:p>
        </p:txBody>
      </p:sp>
      <p:sp>
        <p:nvSpPr>
          <p:cNvPr id="8" name="TextBox 7">
            <a:extLst>
              <a:ext uri="{FF2B5EF4-FFF2-40B4-BE49-F238E27FC236}">
                <a16:creationId xmlns:a16="http://schemas.microsoft.com/office/drawing/2014/main" id="{328209A6-2645-E44C-B417-10B8472B58B8}"/>
              </a:ext>
            </a:extLst>
          </p:cNvPr>
          <p:cNvSpPr txBox="1"/>
          <p:nvPr/>
        </p:nvSpPr>
        <p:spPr>
          <a:xfrm>
            <a:off x="7713120" y="3429000"/>
            <a:ext cx="3805945" cy="2542363"/>
          </a:xfrm>
          <a:prstGeom prst="rect">
            <a:avLst/>
          </a:prstGeom>
          <a:noFill/>
        </p:spPr>
        <p:txBody>
          <a:bodyPr wrap="square" rtlCol="0">
            <a:spAutoFit/>
          </a:bodyPr>
          <a:lstStyle/>
          <a:p>
            <a:pPr>
              <a:lnSpc>
                <a:spcPct val="150000"/>
              </a:lnSpc>
            </a:pPr>
            <a:r>
              <a:rPr lang="en-ID" dirty="0">
                <a:solidFill>
                  <a:schemeClr val="tx1">
                    <a:lumMod val="65000"/>
                    <a:lumOff val="35000"/>
                  </a:schemeClr>
                </a:solidFill>
                <a:latin typeface="Calibri" panose="020F0502020204030204" pitchFamily="34" charset="0"/>
                <a:cs typeface="Calibri" panose="020F0502020204030204" pitchFamily="34" charset="0"/>
              </a:rPr>
              <a:t>This presentation will cover the challenges and strategies for support to improve the experience of students with </a:t>
            </a:r>
            <a:r>
              <a:rPr lang="en-ID" dirty="0" err="1">
                <a:solidFill>
                  <a:schemeClr val="tx1">
                    <a:lumMod val="65000"/>
                    <a:lumOff val="35000"/>
                  </a:schemeClr>
                </a:solidFill>
                <a:latin typeface="Calibri" panose="020F0502020204030204" pitchFamily="34" charset="0"/>
                <a:cs typeface="Calibri" panose="020F0502020204030204" pitchFamily="34" charset="0"/>
              </a:rPr>
              <a:t>Fetal</a:t>
            </a:r>
            <a:r>
              <a:rPr lang="en-ID" dirty="0">
                <a:solidFill>
                  <a:schemeClr val="tx1">
                    <a:lumMod val="65000"/>
                    <a:lumOff val="35000"/>
                  </a:schemeClr>
                </a:solidFill>
                <a:latin typeface="Calibri" panose="020F0502020204030204" pitchFamily="34" charset="0"/>
                <a:cs typeface="Calibri" panose="020F0502020204030204" pitchFamily="34" charset="0"/>
              </a:rPr>
              <a:t> Alcohol Spectrum Disorder transitioning from school into adulthood.</a:t>
            </a:r>
          </a:p>
        </p:txBody>
      </p:sp>
      <p:sp>
        <p:nvSpPr>
          <p:cNvPr id="2" name="Rectangle 1">
            <a:extLst>
              <a:ext uri="{FF2B5EF4-FFF2-40B4-BE49-F238E27FC236}">
                <a16:creationId xmlns:a16="http://schemas.microsoft.com/office/drawing/2014/main" id="{5436491B-F2BC-774B-8638-B7765CB13D23}"/>
              </a:ext>
            </a:extLst>
          </p:cNvPr>
          <p:cNvSpPr/>
          <p:nvPr/>
        </p:nvSpPr>
        <p:spPr>
          <a:xfrm>
            <a:off x="0" y="0"/>
            <a:ext cx="506186" cy="6858000"/>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106C571A-8A9C-5E42-AE67-A549D03926B6}"/>
              </a:ext>
            </a:extLst>
          </p:cNvPr>
          <p:cNvCxnSpPr>
            <a:stCxn id="2" idx="0"/>
          </p:cNvCxnSpPr>
          <p:nvPr/>
        </p:nvCxnSpPr>
        <p:spPr>
          <a:xfrm flipH="1">
            <a:off x="244929" y="0"/>
            <a:ext cx="8164" cy="16246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5DE499C-6F4E-FE46-99C0-B979C1B28742}"/>
              </a:ext>
            </a:extLst>
          </p:cNvPr>
          <p:cNvSpPr txBox="1"/>
          <p:nvPr/>
        </p:nvSpPr>
        <p:spPr>
          <a:xfrm>
            <a:off x="121486" y="6400800"/>
            <a:ext cx="263214" cy="276999"/>
          </a:xfrm>
          <a:prstGeom prst="rect">
            <a:avLst/>
          </a:prstGeom>
          <a:noFill/>
        </p:spPr>
        <p:txBody>
          <a:bodyPr wrap="none" rtlCol="0">
            <a:spAutoFit/>
          </a:bodyPr>
          <a:lstStyle/>
          <a:p>
            <a:fld id="{C1770661-BCC3-F64C-A213-608EE2F62051}" type="slidenum">
              <a:rPr lang="en-US" sz="1200">
                <a:solidFill>
                  <a:schemeClr val="bg1"/>
                </a:solidFill>
              </a:rPr>
              <a:t>6</a:t>
            </a:fld>
            <a:endParaRPr lang="en-US" sz="1200" dirty="0">
              <a:solidFill>
                <a:schemeClr val="bg1"/>
              </a:solidFill>
            </a:endParaRPr>
          </a:p>
        </p:txBody>
      </p:sp>
      <p:sp>
        <p:nvSpPr>
          <p:cNvPr id="9" name="Rounded Rectangle 8">
            <a:extLst>
              <a:ext uri="{FF2B5EF4-FFF2-40B4-BE49-F238E27FC236}">
                <a16:creationId xmlns:a16="http://schemas.microsoft.com/office/drawing/2014/main" id="{57A16A2E-7128-4D43-8BF4-5B7EAD7A62CA}"/>
              </a:ext>
            </a:extLst>
          </p:cNvPr>
          <p:cNvSpPr/>
          <p:nvPr/>
        </p:nvSpPr>
        <p:spPr>
          <a:xfrm>
            <a:off x="1200933" y="796018"/>
            <a:ext cx="5189764" cy="5265964"/>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nut 18">
            <a:extLst>
              <a:ext uri="{FF2B5EF4-FFF2-40B4-BE49-F238E27FC236}">
                <a16:creationId xmlns:a16="http://schemas.microsoft.com/office/drawing/2014/main" id="{364F0363-DCA0-AC4B-B053-2AFD58954DFD}"/>
              </a:ext>
            </a:extLst>
          </p:cNvPr>
          <p:cNvSpPr/>
          <p:nvPr/>
        </p:nvSpPr>
        <p:spPr>
          <a:xfrm>
            <a:off x="10728457" y="5335742"/>
            <a:ext cx="2684113" cy="2684113"/>
          </a:xfrm>
          <a:prstGeom prst="donut">
            <a:avLst>
              <a:gd name="adj" fmla="val 18025"/>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ounded Rectangle 19">
            <a:extLst>
              <a:ext uri="{FF2B5EF4-FFF2-40B4-BE49-F238E27FC236}">
                <a16:creationId xmlns:a16="http://schemas.microsoft.com/office/drawing/2014/main" id="{EFDA5EF6-2957-2A46-87CD-5D3EE448DEDB}"/>
              </a:ext>
            </a:extLst>
          </p:cNvPr>
          <p:cNvSpPr/>
          <p:nvPr/>
        </p:nvSpPr>
        <p:spPr>
          <a:xfrm>
            <a:off x="7406414" y="3450852"/>
            <a:ext cx="45719" cy="71562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10">
            <a:extLst>
              <a:ext uri="{FF2B5EF4-FFF2-40B4-BE49-F238E27FC236}">
                <a16:creationId xmlns:a16="http://schemas.microsoft.com/office/drawing/2014/main" id="{8B02151E-2F34-8943-87E4-0D4EA7F8D444}"/>
              </a:ext>
            </a:extLst>
          </p:cNvPr>
          <p:cNvPicPr>
            <a:picLocks noGrp="1" noChangeAspect="1"/>
          </p:cNvPicPr>
          <p:nvPr>
            <p:ph type="pic" sz="quarter" idx="10"/>
          </p:nvPr>
        </p:nvPicPr>
        <p:blipFill>
          <a:blip r:embed="rId3"/>
          <a:srcRect t="1046" b="1046"/>
          <a:stretch/>
        </p:blipFill>
        <p:spPr>
          <a:xfrm>
            <a:off x="1938449" y="1681842"/>
            <a:ext cx="4999296" cy="3263137"/>
          </a:xfrm>
        </p:spPr>
      </p:pic>
    </p:spTree>
    <p:extLst>
      <p:ext uri="{BB962C8B-B14F-4D97-AF65-F5344CB8AC3E}">
        <p14:creationId xmlns:p14="http://schemas.microsoft.com/office/powerpoint/2010/main" val="2860064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1D89866F-1113-3A47-9BED-9817382DBAD1}"/>
              </a:ext>
            </a:extLst>
          </p:cNvPr>
          <p:cNvSpPr/>
          <p:nvPr/>
        </p:nvSpPr>
        <p:spPr>
          <a:xfrm>
            <a:off x="573709" y="778933"/>
            <a:ext cx="558241" cy="2624667"/>
          </a:xfrm>
          <a:prstGeom prst="roundRect">
            <a:avLst>
              <a:gd name="adj" fmla="val 0"/>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6D8FB749-AA8C-3845-80A6-016B2B9D613D}"/>
              </a:ext>
            </a:extLst>
          </p:cNvPr>
          <p:cNvSpPr/>
          <p:nvPr/>
        </p:nvSpPr>
        <p:spPr>
          <a:xfrm>
            <a:off x="4773729" y="5005259"/>
            <a:ext cx="699750" cy="842796"/>
          </a:xfrm>
          <a:prstGeom prst="roundRect">
            <a:avLst>
              <a:gd name="adj" fmla="val 0"/>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EDF1978-C519-6D45-8363-AC8039675212}"/>
              </a:ext>
            </a:extLst>
          </p:cNvPr>
          <p:cNvSpPr txBox="1"/>
          <p:nvPr/>
        </p:nvSpPr>
        <p:spPr>
          <a:xfrm>
            <a:off x="6096000" y="2876693"/>
            <a:ext cx="4979788" cy="3477875"/>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marL="342900" indent="-342900">
              <a:lnSpc>
                <a:spcPct val="100000"/>
              </a:lnSpc>
              <a:buFont typeface="Arial" panose="020B0604020202020204" pitchFamily="34" charset="0"/>
              <a:buChar char="•"/>
            </a:pPr>
            <a:r>
              <a:rPr lang="en-CA" sz="2000" dirty="0">
                <a:latin typeface="Calibri" panose="020F0502020204030204" pitchFamily="34" charset="0"/>
                <a:cs typeface="Calibri" panose="020F0502020204030204" pitchFamily="34" charset="0"/>
              </a:rPr>
              <a:t>Teacher</a:t>
            </a:r>
          </a:p>
          <a:p>
            <a:pPr marL="342900" indent="-342900">
              <a:lnSpc>
                <a:spcPct val="100000"/>
              </a:lnSpc>
              <a:buFont typeface="Arial" panose="020B0604020202020204" pitchFamily="34" charset="0"/>
              <a:buChar char="•"/>
            </a:pPr>
            <a:r>
              <a:rPr lang="en-CA" sz="2000" dirty="0">
                <a:latin typeface="Calibri" panose="020F0502020204030204" pitchFamily="34" charset="0"/>
                <a:cs typeface="Calibri" panose="020F0502020204030204" pitchFamily="34" charset="0"/>
              </a:rPr>
              <a:t>Social worker</a:t>
            </a:r>
          </a:p>
          <a:p>
            <a:pPr marL="342900" indent="-342900">
              <a:lnSpc>
                <a:spcPct val="100000"/>
              </a:lnSpc>
              <a:buFont typeface="Arial" panose="020B0604020202020204" pitchFamily="34" charset="0"/>
              <a:buChar char="•"/>
            </a:pPr>
            <a:r>
              <a:rPr lang="en-CA" sz="2000" dirty="0">
                <a:latin typeface="Calibri" panose="020F0502020204030204" pitchFamily="34" charset="0"/>
                <a:cs typeface="Calibri" panose="020F0502020204030204" pitchFamily="34" charset="0"/>
              </a:rPr>
              <a:t>Caregiver</a:t>
            </a:r>
          </a:p>
          <a:p>
            <a:pPr marL="342900" indent="-342900">
              <a:lnSpc>
                <a:spcPct val="100000"/>
              </a:lnSpc>
              <a:buFont typeface="Arial" panose="020B0604020202020204" pitchFamily="34" charset="0"/>
              <a:buChar char="•"/>
            </a:pPr>
            <a:r>
              <a:rPr lang="en-CA" sz="2000" dirty="0">
                <a:latin typeface="Calibri" panose="020F0502020204030204" pitchFamily="34" charset="0"/>
                <a:cs typeface="Calibri" panose="020F0502020204030204" pitchFamily="34" charset="0"/>
              </a:rPr>
              <a:t>Tutor</a:t>
            </a:r>
          </a:p>
          <a:p>
            <a:pPr marL="342900" indent="-342900">
              <a:lnSpc>
                <a:spcPct val="100000"/>
              </a:lnSpc>
              <a:buFont typeface="Arial" panose="020B0604020202020204" pitchFamily="34" charset="0"/>
              <a:buChar char="•"/>
            </a:pPr>
            <a:r>
              <a:rPr lang="en-CA" sz="2000" dirty="0">
                <a:latin typeface="Calibri" panose="020F0502020204030204" pitchFamily="34" charset="0"/>
                <a:cs typeface="Calibri" panose="020F0502020204030204" pitchFamily="34" charset="0"/>
              </a:rPr>
              <a:t>Coach</a:t>
            </a:r>
          </a:p>
          <a:p>
            <a:pPr marL="342900" indent="-342900">
              <a:lnSpc>
                <a:spcPct val="100000"/>
              </a:lnSpc>
              <a:buFont typeface="Arial" panose="020B0604020202020204" pitchFamily="34" charset="0"/>
              <a:buChar char="•"/>
            </a:pPr>
            <a:r>
              <a:rPr lang="en-CA" sz="2000" dirty="0">
                <a:latin typeface="Calibri" panose="020F0502020204030204" pitchFamily="34" charset="0"/>
                <a:cs typeface="Calibri" panose="020F0502020204030204" pitchFamily="34" charset="0"/>
              </a:rPr>
              <a:t>Teaching assistant</a:t>
            </a:r>
          </a:p>
          <a:p>
            <a:pPr marL="342900" indent="-342900">
              <a:lnSpc>
                <a:spcPct val="100000"/>
              </a:lnSpc>
              <a:buFont typeface="Arial" panose="020B0604020202020204" pitchFamily="34" charset="0"/>
              <a:buChar char="•"/>
            </a:pPr>
            <a:r>
              <a:rPr lang="en-CA" sz="2000" dirty="0">
                <a:latin typeface="Calibri" panose="020F0502020204030204" pitchFamily="34" charset="0"/>
                <a:cs typeface="Calibri" panose="020F0502020204030204" pitchFamily="34" charset="0"/>
              </a:rPr>
              <a:t>FASD support person</a:t>
            </a:r>
          </a:p>
          <a:p>
            <a:pPr marL="342900" indent="-342900">
              <a:lnSpc>
                <a:spcPct val="100000"/>
              </a:lnSpc>
              <a:buFont typeface="Arial" panose="020B0604020202020204" pitchFamily="34" charset="0"/>
              <a:buChar char="•"/>
            </a:pPr>
            <a:r>
              <a:rPr lang="en-CA" sz="2000" dirty="0">
                <a:latin typeface="Calibri" panose="020F0502020204030204" pitchFamily="34" charset="0"/>
                <a:cs typeface="Calibri" panose="020F0502020204030204" pitchFamily="34" charset="0"/>
              </a:rPr>
              <a:t>Respite provider</a:t>
            </a:r>
          </a:p>
          <a:p>
            <a:pPr marL="342900" indent="-342900">
              <a:lnSpc>
                <a:spcPct val="100000"/>
              </a:lnSpc>
              <a:buFont typeface="Arial" panose="020B0604020202020204" pitchFamily="34" charset="0"/>
              <a:buChar char="•"/>
            </a:pPr>
            <a:r>
              <a:rPr lang="en-CA" sz="2000" dirty="0">
                <a:latin typeface="Calibri" panose="020F0502020204030204" pitchFamily="34" charset="0"/>
                <a:cs typeface="Calibri" panose="020F0502020204030204" pitchFamily="34" charset="0"/>
              </a:rPr>
              <a:t>Summer camp leader</a:t>
            </a:r>
          </a:p>
          <a:p>
            <a:pPr marL="342900" indent="-342900">
              <a:lnSpc>
                <a:spcPct val="100000"/>
              </a:lnSpc>
              <a:buFont typeface="Arial" panose="020B0604020202020204" pitchFamily="34" charset="0"/>
              <a:buChar char="•"/>
            </a:pPr>
            <a:r>
              <a:rPr lang="en-CA" sz="2000" dirty="0">
                <a:latin typeface="Calibri" panose="020F0502020204030204" pitchFamily="34" charset="0"/>
                <a:cs typeface="Calibri" panose="020F0502020204030204" pitchFamily="34" charset="0"/>
              </a:rPr>
              <a:t>Older siblings</a:t>
            </a:r>
          </a:p>
          <a:p>
            <a:pPr marL="342900" indent="-342900">
              <a:lnSpc>
                <a:spcPct val="100000"/>
              </a:lnSpc>
              <a:buFont typeface="Arial" panose="020B0604020202020204" pitchFamily="34" charset="0"/>
              <a:buChar char="•"/>
            </a:pPr>
            <a:r>
              <a:rPr lang="en-CA" sz="2000" dirty="0">
                <a:latin typeface="Calibri" panose="020F0502020204030204" pitchFamily="34" charset="0"/>
                <a:cs typeface="Calibri" panose="020F0502020204030204" pitchFamily="34" charset="0"/>
              </a:rPr>
              <a:t>Family members</a:t>
            </a:r>
          </a:p>
        </p:txBody>
      </p:sp>
      <p:sp>
        <p:nvSpPr>
          <p:cNvPr id="12" name="TextBox 11">
            <a:extLst>
              <a:ext uri="{FF2B5EF4-FFF2-40B4-BE49-F238E27FC236}">
                <a16:creationId xmlns:a16="http://schemas.microsoft.com/office/drawing/2014/main" id="{EF031823-1EE9-EF4C-932C-B81C82C0AC8A}"/>
              </a:ext>
            </a:extLst>
          </p:cNvPr>
          <p:cNvSpPr txBox="1"/>
          <p:nvPr/>
        </p:nvSpPr>
        <p:spPr>
          <a:xfrm>
            <a:off x="5953524" y="475488"/>
            <a:ext cx="5934702" cy="1754326"/>
          </a:xfrm>
          <a:prstGeom prst="rect">
            <a:avLst/>
          </a:prstGeom>
          <a:noFill/>
        </p:spPr>
        <p:txBody>
          <a:bodyPr wrap="square" rtlCol="0">
            <a:norm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Collaboration with Support Teams</a:t>
            </a:r>
          </a:p>
        </p:txBody>
      </p:sp>
      <p:sp>
        <p:nvSpPr>
          <p:cNvPr id="14" name="Rectangle 13">
            <a:extLst>
              <a:ext uri="{FF2B5EF4-FFF2-40B4-BE49-F238E27FC236}">
                <a16:creationId xmlns:a16="http://schemas.microsoft.com/office/drawing/2014/main" id="{D03DF624-B267-2146-B7FC-B68639CB7C81}"/>
              </a:ext>
            </a:extLst>
          </p:cNvPr>
          <p:cNvSpPr/>
          <p:nvPr/>
        </p:nvSpPr>
        <p:spPr>
          <a:xfrm>
            <a:off x="467317" y="3963892"/>
            <a:ext cx="45719" cy="385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1536928-22BC-5D4A-8220-106FE8EC0301}"/>
              </a:ext>
            </a:extLst>
          </p:cNvPr>
          <p:cNvSpPr/>
          <p:nvPr/>
        </p:nvSpPr>
        <p:spPr>
          <a:xfrm>
            <a:off x="197382" y="221488"/>
            <a:ext cx="45719" cy="50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87DA11F-5330-8049-9F5F-F39F9C20746D}"/>
              </a:ext>
            </a:extLst>
          </p:cNvPr>
          <p:cNvSpPr/>
          <p:nvPr/>
        </p:nvSpPr>
        <p:spPr>
          <a:xfrm>
            <a:off x="1395575" y="5848055"/>
            <a:ext cx="45719" cy="626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a:extLst>
              <a:ext uri="{FF2B5EF4-FFF2-40B4-BE49-F238E27FC236}">
                <a16:creationId xmlns:a16="http://schemas.microsoft.com/office/drawing/2014/main" id="{E3BD7BA2-C49E-314A-A518-426C83F71686}"/>
              </a:ext>
            </a:extLst>
          </p:cNvPr>
          <p:cNvPicPr>
            <a:picLocks noGrp="1" noChangeAspect="1"/>
          </p:cNvPicPr>
          <p:nvPr>
            <p:ph type="pic" sz="quarter" idx="10"/>
          </p:nvPr>
        </p:nvPicPr>
        <p:blipFill>
          <a:blip r:embed="rId3"/>
          <a:srcRect t="2017" b="2017"/>
          <a:stretch/>
        </p:blipFill>
        <p:spPr>
          <a:xfrm>
            <a:off x="1059780" y="779463"/>
            <a:ext cx="4407673" cy="4229859"/>
          </a:xfrm>
        </p:spPr>
      </p:pic>
      <p:sp>
        <p:nvSpPr>
          <p:cNvPr id="10" name="TextBox 9">
            <a:extLst>
              <a:ext uri="{FF2B5EF4-FFF2-40B4-BE49-F238E27FC236}">
                <a16:creationId xmlns:a16="http://schemas.microsoft.com/office/drawing/2014/main" id="{0778213B-5960-9B4C-8EE0-E304F4298352}"/>
              </a:ext>
            </a:extLst>
          </p:cNvPr>
          <p:cNvSpPr txBox="1"/>
          <p:nvPr/>
        </p:nvSpPr>
        <p:spPr>
          <a:xfrm>
            <a:off x="6096000" y="2327936"/>
            <a:ext cx="5522291" cy="572084"/>
          </a:xfrm>
          <a:prstGeom prst="rect">
            <a:avLst/>
          </a:prstGeom>
          <a:noFill/>
        </p:spPr>
        <p:txBody>
          <a:bodyPr wrap="square" rtlCol="0">
            <a:normAutofit/>
          </a:bodyPr>
          <a:lstStyle>
            <a:defPPr>
              <a:defRPr lang="en-US"/>
            </a:defPPr>
            <a:lvl1pPr>
              <a:defRPr sz="4000" b="1">
                <a:latin typeface="PLAYFAIR DISPLAY BOLD ROMAN" pitchFamily="2" charset="77"/>
                <a:cs typeface="Poppins ExtraBold" pitchFamily="2" charset="77"/>
              </a:defRPr>
            </a:lvl1pPr>
          </a:lstStyle>
          <a:p>
            <a:r>
              <a:rPr lang="en-US" sz="2000" i="1" dirty="0">
                <a:solidFill>
                  <a:srgbClr val="4B9847"/>
                </a:solidFill>
                <a:latin typeface="Minion Pro" panose="02040503050201020203" pitchFamily="18" charset="0"/>
              </a:rPr>
              <a:t>A support team may be made up of:</a:t>
            </a:r>
          </a:p>
        </p:txBody>
      </p:sp>
    </p:spTree>
    <p:extLst>
      <p:ext uri="{BB962C8B-B14F-4D97-AF65-F5344CB8AC3E}">
        <p14:creationId xmlns:p14="http://schemas.microsoft.com/office/powerpoint/2010/main" val="244970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1D89866F-1113-3A47-9BED-9817382DBAD1}"/>
              </a:ext>
            </a:extLst>
          </p:cNvPr>
          <p:cNvSpPr/>
          <p:nvPr/>
        </p:nvSpPr>
        <p:spPr>
          <a:xfrm>
            <a:off x="573709" y="778933"/>
            <a:ext cx="558241" cy="2624667"/>
          </a:xfrm>
          <a:prstGeom prst="roundRect">
            <a:avLst>
              <a:gd name="adj" fmla="val 0"/>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EDF1978-C519-6D45-8363-AC8039675212}"/>
              </a:ext>
            </a:extLst>
          </p:cNvPr>
          <p:cNvSpPr txBox="1"/>
          <p:nvPr/>
        </p:nvSpPr>
        <p:spPr>
          <a:xfrm>
            <a:off x="6095999" y="2679200"/>
            <a:ext cx="4979788" cy="1429622"/>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marL="342900" indent="-342900">
              <a:buFont typeface="Arial" panose="020B0604020202020204" pitchFamily="34" charset="0"/>
              <a:buChar char="•"/>
            </a:pPr>
            <a:r>
              <a:rPr lang="en-CA" sz="2000" dirty="0">
                <a:latin typeface="Calibri" panose="020F0502020204030204" pitchFamily="34" charset="0"/>
                <a:cs typeface="Calibri" panose="020F0502020204030204" pitchFamily="34" charset="0"/>
              </a:rPr>
              <a:t>Identify student needs</a:t>
            </a:r>
          </a:p>
          <a:p>
            <a:pPr marL="342900" indent="-342900">
              <a:buFont typeface="Arial" panose="020B0604020202020204" pitchFamily="34" charset="0"/>
              <a:buChar char="•"/>
            </a:pPr>
            <a:r>
              <a:rPr lang="en-CA" sz="2000" dirty="0">
                <a:latin typeface="Calibri" panose="020F0502020204030204" pitchFamily="34" charset="0"/>
                <a:cs typeface="Calibri" panose="020F0502020204030204" pitchFamily="34" charset="0"/>
              </a:rPr>
              <a:t>Set goals and objectives</a:t>
            </a:r>
          </a:p>
          <a:p>
            <a:pPr marL="342900" indent="-342900">
              <a:buFont typeface="Arial" panose="020B0604020202020204" pitchFamily="34" charset="0"/>
              <a:buChar char="•"/>
            </a:pPr>
            <a:r>
              <a:rPr lang="en-CA" sz="2000" dirty="0">
                <a:latin typeface="Calibri" panose="020F0502020204030204" pitchFamily="34" charset="0"/>
                <a:cs typeface="Calibri" panose="020F0502020204030204" pitchFamily="34" charset="0"/>
              </a:rPr>
              <a:t>Identifying possible supports</a:t>
            </a:r>
          </a:p>
        </p:txBody>
      </p:sp>
      <p:sp>
        <p:nvSpPr>
          <p:cNvPr id="12" name="TextBox 11">
            <a:extLst>
              <a:ext uri="{FF2B5EF4-FFF2-40B4-BE49-F238E27FC236}">
                <a16:creationId xmlns:a16="http://schemas.microsoft.com/office/drawing/2014/main" id="{EF031823-1EE9-EF4C-932C-B81C82C0AC8A}"/>
              </a:ext>
            </a:extLst>
          </p:cNvPr>
          <p:cNvSpPr txBox="1"/>
          <p:nvPr/>
        </p:nvSpPr>
        <p:spPr>
          <a:xfrm>
            <a:off x="5953524" y="475488"/>
            <a:ext cx="5934702" cy="1754326"/>
          </a:xfrm>
          <a:prstGeom prst="rect">
            <a:avLst/>
          </a:prstGeom>
          <a:noFill/>
        </p:spPr>
        <p:txBody>
          <a:bodyPr wrap="square" rtlCol="0">
            <a:normAutofit fontScale="92500"/>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Individualized Program Plans (IPP)</a:t>
            </a:r>
          </a:p>
        </p:txBody>
      </p:sp>
      <p:sp>
        <p:nvSpPr>
          <p:cNvPr id="14" name="Rectangle 13">
            <a:extLst>
              <a:ext uri="{FF2B5EF4-FFF2-40B4-BE49-F238E27FC236}">
                <a16:creationId xmlns:a16="http://schemas.microsoft.com/office/drawing/2014/main" id="{D03DF624-B267-2146-B7FC-B68639CB7C81}"/>
              </a:ext>
            </a:extLst>
          </p:cNvPr>
          <p:cNvSpPr/>
          <p:nvPr/>
        </p:nvSpPr>
        <p:spPr>
          <a:xfrm>
            <a:off x="467317" y="3963892"/>
            <a:ext cx="45719" cy="385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1536928-22BC-5D4A-8220-106FE8EC0301}"/>
              </a:ext>
            </a:extLst>
          </p:cNvPr>
          <p:cNvSpPr/>
          <p:nvPr/>
        </p:nvSpPr>
        <p:spPr>
          <a:xfrm>
            <a:off x="197382" y="221488"/>
            <a:ext cx="45719" cy="50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a:extLst>
              <a:ext uri="{FF2B5EF4-FFF2-40B4-BE49-F238E27FC236}">
                <a16:creationId xmlns:a16="http://schemas.microsoft.com/office/drawing/2014/main" id="{E3BD7BA2-C49E-314A-A518-426C83F71686}"/>
              </a:ext>
            </a:extLst>
          </p:cNvPr>
          <p:cNvPicPr>
            <a:picLocks noGrp="1" noChangeAspect="1"/>
          </p:cNvPicPr>
          <p:nvPr>
            <p:ph type="pic" sz="quarter" idx="10"/>
          </p:nvPr>
        </p:nvPicPr>
        <p:blipFill>
          <a:blip r:embed="rId3"/>
          <a:srcRect t="2017" b="2017"/>
          <a:stretch/>
        </p:blipFill>
        <p:spPr>
          <a:xfrm>
            <a:off x="1059780" y="779463"/>
            <a:ext cx="4407673" cy="4229859"/>
          </a:xfrm>
        </p:spPr>
      </p:pic>
      <p:sp>
        <p:nvSpPr>
          <p:cNvPr id="10" name="TextBox 9">
            <a:extLst>
              <a:ext uri="{FF2B5EF4-FFF2-40B4-BE49-F238E27FC236}">
                <a16:creationId xmlns:a16="http://schemas.microsoft.com/office/drawing/2014/main" id="{0778213B-5960-9B4C-8EE0-E304F4298352}"/>
              </a:ext>
            </a:extLst>
          </p:cNvPr>
          <p:cNvSpPr txBox="1"/>
          <p:nvPr/>
        </p:nvSpPr>
        <p:spPr>
          <a:xfrm>
            <a:off x="6014197" y="2223609"/>
            <a:ext cx="5522291" cy="572084"/>
          </a:xfrm>
          <a:prstGeom prst="rect">
            <a:avLst/>
          </a:prstGeom>
          <a:noFill/>
        </p:spPr>
        <p:txBody>
          <a:bodyPr wrap="square" rtlCol="0">
            <a:normAutofit/>
          </a:bodyPr>
          <a:lstStyle>
            <a:defPPr>
              <a:defRPr lang="en-US"/>
            </a:defPPr>
            <a:lvl1pPr>
              <a:defRPr sz="4000" b="1">
                <a:latin typeface="PLAYFAIR DISPLAY BOLD ROMAN" pitchFamily="2" charset="77"/>
                <a:cs typeface="Poppins ExtraBold" pitchFamily="2" charset="77"/>
              </a:defRPr>
            </a:lvl1pPr>
          </a:lstStyle>
          <a:p>
            <a:r>
              <a:rPr lang="en-US" sz="2000" i="1" dirty="0">
                <a:solidFill>
                  <a:srgbClr val="4B9847"/>
                </a:solidFill>
                <a:latin typeface="Minion Pro" panose="02040503050201020203" pitchFamily="18" charset="0"/>
              </a:rPr>
              <a:t>Creating an Individualized Program Plan (IPP)</a:t>
            </a:r>
          </a:p>
        </p:txBody>
      </p:sp>
      <p:sp>
        <p:nvSpPr>
          <p:cNvPr id="13" name="TextBox 12">
            <a:extLst>
              <a:ext uri="{FF2B5EF4-FFF2-40B4-BE49-F238E27FC236}">
                <a16:creationId xmlns:a16="http://schemas.microsoft.com/office/drawing/2014/main" id="{ECD788B4-5C75-D041-BCFF-6CC21D7F6B2C}"/>
              </a:ext>
            </a:extLst>
          </p:cNvPr>
          <p:cNvSpPr txBox="1"/>
          <p:nvPr/>
        </p:nvSpPr>
        <p:spPr>
          <a:xfrm>
            <a:off x="6096000" y="4342145"/>
            <a:ext cx="5522291" cy="572084"/>
          </a:xfrm>
          <a:prstGeom prst="rect">
            <a:avLst/>
          </a:prstGeom>
          <a:noFill/>
        </p:spPr>
        <p:txBody>
          <a:bodyPr wrap="square" rtlCol="0">
            <a:normAutofit/>
          </a:bodyPr>
          <a:lstStyle>
            <a:defPPr>
              <a:defRPr lang="en-US"/>
            </a:defPPr>
            <a:lvl1pPr>
              <a:defRPr sz="4000" b="1">
                <a:latin typeface="PLAYFAIR DISPLAY BOLD ROMAN" pitchFamily="2" charset="77"/>
                <a:cs typeface="Poppins ExtraBold" pitchFamily="2" charset="77"/>
              </a:defRPr>
            </a:lvl1pPr>
          </a:lstStyle>
          <a:p>
            <a:r>
              <a:rPr lang="en-US" sz="2000" i="1" dirty="0">
                <a:solidFill>
                  <a:srgbClr val="FE721F"/>
                </a:solidFill>
                <a:latin typeface="Minion Pro" panose="02040503050201020203" pitchFamily="18" charset="0"/>
              </a:rPr>
              <a:t>Ask questions like:</a:t>
            </a:r>
          </a:p>
        </p:txBody>
      </p:sp>
      <p:sp>
        <p:nvSpPr>
          <p:cNvPr id="15" name="TextBox 14">
            <a:extLst>
              <a:ext uri="{FF2B5EF4-FFF2-40B4-BE49-F238E27FC236}">
                <a16:creationId xmlns:a16="http://schemas.microsoft.com/office/drawing/2014/main" id="{15991A85-9752-0940-8760-1B354E6317D5}"/>
              </a:ext>
            </a:extLst>
          </p:cNvPr>
          <p:cNvSpPr txBox="1"/>
          <p:nvPr/>
        </p:nvSpPr>
        <p:spPr>
          <a:xfrm>
            <a:off x="6095999" y="4808792"/>
            <a:ext cx="5746507" cy="1891287"/>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marL="457200" indent="-457200">
              <a:buFont typeface="+mj-lt"/>
              <a:buAutoNum type="arabicPeriod"/>
            </a:pPr>
            <a:r>
              <a:rPr lang="en-CA" sz="2000" dirty="0">
                <a:latin typeface="Calibri" panose="020F0502020204030204" pitchFamily="34" charset="0"/>
                <a:cs typeface="Calibri" panose="020F0502020204030204" pitchFamily="34" charset="0"/>
              </a:rPr>
              <a:t>What skills and behaviours will this student need in future environments?</a:t>
            </a:r>
          </a:p>
          <a:p>
            <a:pPr marL="457200" indent="-457200">
              <a:buFont typeface="+mj-lt"/>
              <a:buAutoNum type="arabicPeriod"/>
            </a:pPr>
            <a:r>
              <a:rPr lang="en-CA" sz="2000" dirty="0">
                <a:latin typeface="Calibri" panose="020F0502020204030204" pitchFamily="34" charset="0"/>
                <a:cs typeface="Calibri" panose="020F0502020204030204" pitchFamily="34" charset="0"/>
              </a:rPr>
              <a:t>What is the student good at?</a:t>
            </a:r>
          </a:p>
          <a:p>
            <a:pPr marL="457200" indent="-457200">
              <a:buFont typeface="+mj-lt"/>
              <a:buAutoNum type="arabicPeriod"/>
            </a:pPr>
            <a:r>
              <a:rPr lang="en-CA" sz="2000" dirty="0">
                <a:latin typeface="Calibri" panose="020F0502020204030204" pitchFamily="34" charset="0"/>
                <a:cs typeface="Calibri" panose="020F0502020204030204" pitchFamily="34" charset="0"/>
              </a:rPr>
              <a:t>What areas does the student need help in?</a:t>
            </a:r>
          </a:p>
        </p:txBody>
      </p:sp>
      <p:pic>
        <p:nvPicPr>
          <p:cNvPr id="3" name="Picture 2" descr="Icon&#10;&#10;Description automatically generated">
            <a:extLst>
              <a:ext uri="{FF2B5EF4-FFF2-40B4-BE49-F238E27FC236}">
                <a16:creationId xmlns:a16="http://schemas.microsoft.com/office/drawing/2014/main" id="{1AF3F7A7-8418-BB44-8640-D9D1139E110F}"/>
              </a:ext>
            </a:extLst>
          </p:cNvPr>
          <p:cNvPicPr>
            <a:picLocks noChangeAspect="1"/>
          </p:cNvPicPr>
          <p:nvPr/>
        </p:nvPicPr>
        <p:blipFill>
          <a:blip r:embed="rId4"/>
          <a:stretch>
            <a:fillRect/>
          </a:stretch>
        </p:blipFill>
        <p:spPr>
          <a:xfrm>
            <a:off x="3419061" y="3845569"/>
            <a:ext cx="3022370" cy="3022370"/>
          </a:xfrm>
          <a:prstGeom prst="rect">
            <a:avLst/>
          </a:prstGeom>
        </p:spPr>
      </p:pic>
    </p:spTree>
    <p:extLst>
      <p:ext uri="{BB962C8B-B14F-4D97-AF65-F5344CB8AC3E}">
        <p14:creationId xmlns:p14="http://schemas.microsoft.com/office/powerpoint/2010/main" val="2569452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1CB271-5602-C446-B977-D57C442CF605}"/>
              </a:ext>
            </a:extLst>
          </p:cNvPr>
          <p:cNvSpPr txBox="1"/>
          <p:nvPr/>
        </p:nvSpPr>
        <p:spPr>
          <a:xfrm>
            <a:off x="1261729" y="4017268"/>
            <a:ext cx="1011367" cy="400110"/>
          </a:xfrm>
          <a:prstGeom prst="rect">
            <a:avLst/>
          </a:prstGeom>
          <a:noFill/>
        </p:spPr>
        <p:txBody>
          <a:bodyPr wrap="none" rtlCol="0">
            <a:spAutoFit/>
          </a:bodyPr>
          <a:lstStyle/>
          <a:p>
            <a:r>
              <a:rPr lang="en-US" sz="2000" b="1" dirty="0">
                <a:solidFill>
                  <a:schemeClr val="tx1">
                    <a:lumMod val="65000"/>
                    <a:lumOff val="35000"/>
                  </a:schemeClr>
                </a:solidFill>
                <a:latin typeface="Calibri" panose="020F0502020204030204" pitchFamily="34" charset="0"/>
                <a:cs typeface="Calibri" panose="020F0502020204030204" pitchFamily="34" charset="0"/>
              </a:rPr>
              <a:t>TOPICS:</a:t>
            </a:r>
          </a:p>
        </p:txBody>
      </p:sp>
      <p:sp>
        <p:nvSpPr>
          <p:cNvPr id="6" name="Rectangle 5">
            <a:extLst>
              <a:ext uri="{FF2B5EF4-FFF2-40B4-BE49-F238E27FC236}">
                <a16:creationId xmlns:a16="http://schemas.microsoft.com/office/drawing/2014/main" id="{09B7CDA2-DE19-4B41-890D-5BFDD9F144E9}"/>
              </a:ext>
            </a:extLst>
          </p:cNvPr>
          <p:cNvSpPr/>
          <p:nvPr/>
        </p:nvSpPr>
        <p:spPr>
          <a:xfrm>
            <a:off x="11685814" y="0"/>
            <a:ext cx="506186" cy="6858000"/>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14EC685-55BC-9D4D-BB4F-6DE94395B6F7}"/>
              </a:ext>
            </a:extLst>
          </p:cNvPr>
          <p:cNvCxnSpPr>
            <a:cxnSpLocks/>
            <a:stCxn id="6" idx="0"/>
          </p:cNvCxnSpPr>
          <p:nvPr/>
        </p:nvCxnSpPr>
        <p:spPr>
          <a:xfrm flipH="1">
            <a:off x="11930743" y="0"/>
            <a:ext cx="8164" cy="16246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DD544C0-C2C0-2F4F-BAAA-CA8A96EE3F9D}"/>
              </a:ext>
            </a:extLst>
          </p:cNvPr>
          <p:cNvSpPr txBox="1"/>
          <p:nvPr/>
        </p:nvSpPr>
        <p:spPr>
          <a:xfrm>
            <a:off x="11807300" y="6400800"/>
            <a:ext cx="263214" cy="276999"/>
          </a:xfrm>
          <a:prstGeom prst="rect">
            <a:avLst/>
          </a:prstGeom>
          <a:noFill/>
        </p:spPr>
        <p:txBody>
          <a:bodyPr wrap="none" rtlCol="0">
            <a:spAutoFit/>
          </a:bodyPr>
          <a:lstStyle/>
          <a:p>
            <a:fld id="{C1770661-BCC3-F64C-A213-608EE2F62051}" type="slidenum">
              <a:rPr lang="en-US" sz="1200">
                <a:solidFill>
                  <a:schemeClr val="bg1"/>
                </a:solidFill>
              </a:rPr>
              <a:t>62</a:t>
            </a:fld>
            <a:endParaRPr lang="en-US" sz="1200">
              <a:solidFill>
                <a:schemeClr val="bg1"/>
              </a:solidFill>
            </a:endParaRPr>
          </a:p>
        </p:txBody>
      </p:sp>
      <p:sp>
        <p:nvSpPr>
          <p:cNvPr id="9" name="Rounded Rectangle 8">
            <a:extLst>
              <a:ext uri="{FF2B5EF4-FFF2-40B4-BE49-F238E27FC236}">
                <a16:creationId xmlns:a16="http://schemas.microsoft.com/office/drawing/2014/main" id="{7843B326-333B-6848-92DB-704A49C4FC7A}"/>
              </a:ext>
            </a:extLst>
          </p:cNvPr>
          <p:cNvSpPr/>
          <p:nvPr/>
        </p:nvSpPr>
        <p:spPr>
          <a:xfrm>
            <a:off x="5703888" y="796018"/>
            <a:ext cx="5189764" cy="60619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7C57BA4-A071-5C40-BFEC-2B053E82E735}"/>
              </a:ext>
            </a:extLst>
          </p:cNvPr>
          <p:cNvSpPr txBox="1"/>
          <p:nvPr/>
        </p:nvSpPr>
        <p:spPr>
          <a:xfrm>
            <a:off x="1261729" y="4671329"/>
            <a:ext cx="3868411" cy="1295868"/>
          </a:xfrm>
          <a:prstGeom prst="rect">
            <a:avLst/>
          </a:prstGeom>
          <a:noFill/>
        </p:spPr>
        <p:txBody>
          <a:bodyPr wrap="square" rtlCol="0">
            <a:spAutoFit/>
          </a:bodyPr>
          <a:lstStyle/>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Commitment</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Support Caregivers</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Support Students</a:t>
            </a:r>
          </a:p>
        </p:txBody>
      </p:sp>
      <p:sp>
        <p:nvSpPr>
          <p:cNvPr id="11" name="Rounded Rectangle 10">
            <a:extLst>
              <a:ext uri="{FF2B5EF4-FFF2-40B4-BE49-F238E27FC236}">
                <a16:creationId xmlns:a16="http://schemas.microsoft.com/office/drawing/2014/main" id="{22C9DEC8-DB86-D74C-A14A-E918BE302A5F}"/>
              </a:ext>
            </a:extLst>
          </p:cNvPr>
          <p:cNvSpPr/>
          <p:nvPr/>
        </p:nvSpPr>
        <p:spPr>
          <a:xfrm rot="16200000">
            <a:off x="2014193" y="3803774"/>
            <a:ext cx="45719" cy="1272926"/>
          </a:xfrm>
          <a:prstGeom prst="roundRect">
            <a:avLst>
              <a:gd name="adj" fmla="val 50000"/>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74E77790-36F7-5F4F-9B71-AF8609018ED1}"/>
              </a:ext>
            </a:extLst>
          </p:cNvPr>
          <p:cNvSpPr/>
          <p:nvPr/>
        </p:nvSpPr>
        <p:spPr>
          <a:xfrm rot="4500000">
            <a:off x="503421" y="2578649"/>
            <a:ext cx="208353" cy="179615"/>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1A1789FD-223C-3D4E-A508-9CE1A89EC61F}"/>
              </a:ext>
            </a:extLst>
          </p:cNvPr>
          <p:cNvSpPr/>
          <p:nvPr/>
        </p:nvSpPr>
        <p:spPr>
          <a:xfrm rot="2700000">
            <a:off x="3717308" y="44866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4FDB7DA2-74DC-AE4C-A745-F361D0CBF6FA}"/>
              </a:ext>
            </a:extLst>
          </p:cNvPr>
          <p:cNvSpPr/>
          <p:nvPr/>
        </p:nvSpPr>
        <p:spPr>
          <a:xfrm rot="1813063">
            <a:off x="902531" y="4299386"/>
            <a:ext cx="135254" cy="116599"/>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9847"/>
              </a:solidFill>
            </a:endParaRPr>
          </a:p>
        </p:txBody>
      </p:sp>
      <p:sp>
        <p:nvSpPr>
          <p:cNvPr id="15" name="Triangle 14">
            <a:extLst>
              <a:ext uri="{FF2B5EF4-FFF2-40B4-BE49-F238E27FC236}">
                <a16:creationId xmlns:a16="http://schemas.microsoft.com/office/drawing/2014/main" id="{573EAD77-F51E-5846-9FE6-C55ECBF4FB84}"/>
              </a:ext>
            </a:extLst>
          </p:cNvPr>
          <p:cNvSpPr/>
          <p:nvPr/>
        </p:nvSpPr>
        <p:spPr>
          <a:xfrm rot="18092652">
            <a:off x="5383112" y="455523"/>
            <a:ext cx="146568" cy="126352"/>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09EB451A-C1A1-3B49-9560-85A40585E49A}"/>
              </a:ext>
            </a:extLst>
          </p:cNvPr>
          <p:cNvSpPr/>
          <p:nvPr/>
        </p:nvSpPr>
        <p:spPr>
          <a:xfrm rot="18092652">
            <a:off x="11236554" y="664754"/>
            <a:ext cx="146568" cy="12635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F039B68D-F53A-CD4F-B4CB-E2770258325A}"/>
              </a:ext>
            </a:extLst>
          </p:cNvPr>
          <p:cNvSpPr/>
          <p:nvPr/>
        </p:nvSpPr>
        <p:spPr>
          <a:xfrm>
            <a:off x="-172230" y="250613"/>
            <a:ext cx="2109216" cy="561733"/>
          </a:xfrm>
          <a:prstGeom prst="roundRect">
            <a:avLst>
              <a:gd name="adj" fmla="val 17281"/>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SECTION  6</a:t>
            </a:r>
          </a:p>
        </p:txBody>
      </p:sp>
      <p:pic>
        <p:nvPicPr>
          <p:cNvPr id="19" name="Picture Placeholder 22">
            <a:extLst>
              <a:ext uri="{FF2B5EF4-FFF2-40B4-BE49-F238E27FC236}">
                <a16:creationId xmlns:a16="http://schemas.microsoft.com/office/drawing/2014/main" id="{DBC92198-B12E-9743-A362-3A82D4899AA0}"/>
              </a:ext>
            </a:extLst>
          </p:cNvPr>
          <p:cNvPicPr>
            <a:picLocks noChangeAspect="1"/>
          </p:cNvPicPr>
          <p:nvPr/>
        </p:nvPicPr>
        <p:blipFill>
          <a:blip r:embed="rId3"/>
          <a:srcRect l="9389" r="9389"/>
          <a:stretch/>
        </p:blipFill>
        <p:spPr>
          <a:xfrm>
            <a:off x="5903270" y="727930"/>
            <a:ext cx="5763406" cy="6089258"/>
          </a:xfrm>
          <a:custGeom>
            <a:avLst/>
            <a:gdLst>
              <a:gd name="connsiteX0" fmla="*/ 0 w 3958894"/>
              <a:gd name="connsiteY0" fmla="*/ 0 h 5733826"/>
              <a:gd name="connsiteX1" fmla="*/ 3958894 w 3958894"/>
              <a:gd name="connsiteY1" fmla="*/ 0 h 5733826"/>
              <a:gd name="connsiteX2" fmla="*/ 3958894 w 3958894"/>
              <a:gd name="connsiteY2" fmla="*/ 5513870 h 5733826"/>
              <a:gd name="connsiteX3" fmla="*/ 3738938 w 3958894"/>
              <a:gd name="connsiteY3" fmla="*/ 5733826 h 5733826"/>
              <a:gd name="connsiteX4" fmla="*/ 219956 w 3958894"/>
              <a:gd name="connsiteY4" fmla="*/ 5733826 h 5733826"/>
              <a:gd name="connsiteX5" fmla="*/ 0 w 3958894"/>
              <a:gd name="connsiteY5" fmla="*/ 5513870 h 573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8894" h="5733826">
                <a:moveTo>
                  <a:pt x="0" y="0"/>
                </a:moveTo>
                <a:lnTo>
                  <a:pt x="3958894" y="0"/>
                </a:lnTo>
                <a:lnTo>
                  <a:pt x="3958894" y="5513870"/>
                </a:lnTo>
                <a:cubicBezTo>
                  <a:pt x="3958894" y="5635348"/>
                  <a:pt x="3860416" y="5733826"/>
                  <a:pt x="3738938" y="5733826"/>
                </a:cubicBezTo>
                <a:lnTo>
                  <a:pt x="219956" y="5733826"/>
                </a:lnTo>
                <a:cubicBezTo>
                  <a:pt x="98478" y="5733826"/>
                  <a:pt x="0" y="5635348"/>
                  <a:pt x="0" y="5513870"/>
                </a:cubicBezTo>
                <a:close/>
              </a:path>
            </a:pathLst>
          </a:custGeom>
          <a:noFill/>
        </p:spPr>
      </p:pic>
      <p:sp>
        <p:nvSpPr>
          <p:cNvPr id="4" name="TextBox 3">
            <a:extLst>
              <a:ext uri="{FF2B5EF4-FFF2-40B4-BE49-F238E27FC236}">
                <a16:creationId xmlns:a16="http://schemas.microsoft.com/office/drawing/2014/main" id="{7BDB5479-59FD-FE43-823A-63BE19264F6C}"/>
              </a:ext>
            </a:extLst>
          </p:cNvPr>
          <p:cNvSpPr txBox="1"/>
          <p:nvPr/>
        </p:nvSpPr>
        <p:spPr>
          <a:xfrm>
            <a:off x="1261728" y="1667422"/>
            <a:ext cx="5367671" cy="1754326"/>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Understanding Your Role</a:t>
            </a:r>
          </a:p>
        </p:txBody>
      </p:sp>
    </p:spTree>
    <p:extLst>
      <p:ext uri="{BB962C8B-B14F-4D97-AF65-F5344CB8AC3E}">
        <p14:creationId xmlns:p14="http://schemas.microsoft.com/office/powerpoint/2010/main" val="1159856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46705AD3-9895-B64E-95AA-A00246A57A47}"/>
              </a:ext>
            </a:extLst>
          </p:cNvPr>
          <p:cNvGrpSpPr/>
          <p:nvPr/>
        </p:nvGrpSpPr>
        <p:grpSpPr>
          <a:xfrm>
            <a:off x="7314404" y="1746842"/>
            <a:ext cx="356367" cy="356367"/>
            <a:chOff x="644623" y="3313046"/>
            <a:chExt cx="413599" cy="413599"/>
          </a:xfrm>
        </p:grpSpPr>
        <p:sp>
          <p:nvSpPr>
            <p:cNvPr id="32" name="Oval 31">
              <a:extLst>
                <a:ext uri="{FF2B5EF4-FFF2-40B4-BE49-F238E27FC236}">
                  <a16:creationId xmlns:a16="http://schemas.microsoft.com/office/drawing/2014/main" id="{0DB573A1-E77C-CD4F-9AB1-245AB127A833}"/>
                </a:ext>
              </a:extLst>
            </p:cNvPr>
            <p:cNvSpPr/>
            <p:nvPr/>
          </p:nvSpPr>
          <p:spPr>
            <a:xfrm>
              <a:off x="733089" y="3401512"/>
              <a:ext cx="236668" cy="236668"/>
            </a:xfrm>
            <a:prstGeom prst="ellipse">
              <a:avLst/>
            </a:prstGeom>
            <a:solidFill>
              <a:srgbClr val="FE7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35BBDC95-D8C1-E246-ADFE-6CBCF76F69D7}"/>
                </a:ext>
              </a:extLst>
            </p:cNvPr>
            <p:cNvSpPr/>
            <p:nvPr/>
          </p:nvSpPr>
          <p:spPr>
            <a:xfrm>
              <a:off x="644623" y="3313046"/>
              <a:ext cx="413599" cy="413599"/>
            </a:xfrm>
            <a:prstGeom prst="ellipse">
              <a:avLst/>
            </a:prstGeom>
            <a:noFill/>
            <a:ln w="28575">
              <a:solidFill>
                <a:srgbClr val="FE7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B6812649-BBE7-7046-BB27-47D7167C43F5}"/>
              </a:ext>
            </a:extLst>
          </p:cNvPr>
          <p:cNvGrpSpPr/>
          <p:nvPr/>
        </p:nvGrpSpPr>
        <p:grpSpPr>
          <a:xfrm>
            <a:off x="7314404" y="3105417"/>
            <a:ext cx="356367" cy="356367"/>
            <a:chOff x="644623" y="3313046"/>
            <a:chExt cx="413599" cy="413599"/>
          </a:xfrm>
        </p:grpSpPr>
        <p:sp>
          <p:nvSpPr>
            <p:cNvPr id="35" name="Oval 34">
              <a:extLst>
                <a:ext uri="{FF2B5EF4-FFF2-40B4-BE49-F238E27FC236}">
                  <a16:creationId xmlns:a16="http://schemas.microsoft.com/office/drawing/2014/main" id="{480F8EAC-BEC7-E042-8B10-C5ABF50F13D6}"/>
                </a:ext>
              </a:extLst>
            </p:cNvPr>
            <p:cNvSpPr/>
            <p:nvPr/>
          </p:nvSpPr>
          <p:spPr>
            <a:xfrm>
              <a:off x="733089" y="3401512"/>
              <a:ext cx="236668" cy="236668"/>
            </a:xfrm>
            <a:prstGeom prst="ellips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A067F051-2C33-8649-972F-63E62C11055F}"/>
                </a:ext>
              </a:extLst>
            </p:cNvPr>
            <p:cNvSpPr/>
            <p:nvPr/>
          </p:nvSpPr>
          <p:spPr>
            <a:xfrm>
              <a:off x="644623" y="3313046"/>
              <a:ext cx="413599" cy="413599"/>
            </a:xfrm>
            <a:prstGeom prst="ellipse">
              <a:avLst/>
            </a:prstGeom>
            <a:noFill/>
            <a:ln w="28575">
              <a:solidFill>
                <a:srgbClr val="4B98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053848C3-8863-9042-9CF3-47580C9EBF37}"/>
              </a:ext>
            </a:extLst>
          </p:cNvPr>
          <p:cNvGrpSpPr/>
          <p:nvPr/>
        </p:nvGrpSpPr>
        <p:grpSpPr>
          <a:xfrm>
            <a:off x="7314404" y="4638824"/>
            <a:ext cx="356367" cy="356367"/>
            <a:chOff x="644623" y="3313046"/>
            <a:chExt cx="413599" cy="413599"/>
          </a:xfrm>
        </p:grpSpPr>
        <p:sp>
          <p:nvSpPr>
            <p:cNvPr id="38" name="Oval 37">
              <a:extLst>
                <a:ext uri="{FF2B5EF4-FFF2-40B4-BE49-F238E27FC236}">
                  <a16:creationId xmlns:a16="http://schemas.microsoft.com/office/drawing/2014/main" id="{B410B255-5EFC-204E-8E68-2A3048B3AA6F}"/>
                </a:ext>
              </a:extLst>
            </p:cNvPr>
            <p:cNvSpPr/>
            <p:nvPr/>
          </p:nvSpPr>
          <p:spPr>
            <a:xfrm>
              <a:off x="733089" y="3401512"/>
              <a:ext cx="236668" cy="236668"/>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49D25C3-442C-9F47-8275-A826DCC8FCD1}"/>
                </a:ext>
              </a:extLst>
            </p:cNvPr>
            <p:cNvSpPr/>
            <p:nvPr/>
          </p:nvSpPr>
          <p:spPr>
            <a:xfrm>
              <a:off x="644623" y="3313046"/>
              <a:ext cx="413599" cy="413599"/>
            </a:xfrm>
            <a:prstGeom prst="ellipse">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ounded Rectangle 40">
            <a:extLst>
              <a:ext uri="{FF2B5EF4-FFF2-40B4-BE49-F238E27FC236}">
                <a16:creationId xmlns:a16="http://schemas.microsoft.com/office/drawing/2014/main" id="{4168DD55-A2CA-6346-8590-64C01DD65D72}"/>
              </a:ext>
            </a:extLst>
          </p:cNvPr>
          <p:cNvSpPr/>
          <p:nvPr/>
        </p:nvSpPr>
        <p:spPr>
          <a:xfrm>
            <a:off x="7469728" y="3803216"/>
            <a:ext cx="45719" cy="550095"/>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iangle 42">
            <a:extLst>
              <a:ext uri="{FF2B5EF4-FFF2-40B4-BE49-F238E27FC236}">
                <a16:creationId xmlns:a16="http://schemas.microsoft.com/office/drawing/2014/main" id="{6FCC920D-90AC-B642-B408-8F073F9368C7}"/>
              </a:ext>
            </a:extLst>
          </p:cNvPr>
          <p:cNvSpPr/>
          <p:nvPr/>
        </p:nvSpPr>
        <p:spPr>
          <a:xfrm rot="2700000">
            <a:off x="11849386" y="119305"/>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iangle 43">
            <a:extLst>
              <a:ext uri="{FF2B5EF4-FFF2-40B4-BE49-F238E27FC236}">
                <a16:creationId xmlns:a16="http://schemas.microsoft.com/office/drawing/2014/main" id="{035E5446-9061-664B-BF0C-0488AE945EC7}"/>
              </a:ext>
            </a:extLst>
          </p:cNvPr>
          <p:cNvSpPr/>
          <p:nvPr/>
        </p:nvSpPr>
        <p:spPr>
          <a:xfrm rot="1813063">
            <a:off x="11749999" y="5313631"/>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iangle 44">
            <a:extLst>
              <a:ext uri="{FF2B5EF4-FFF2-40B4-BE49-F238E27FC236}">
                <a16:creationId xmlns:a16="http://schemas.microsoft.com/office/drawing/2014/main" id="{CA1F4C5B-81CE-694C-A0C6-3C105C4C181A}"/>
              </a:ext>
            </a:extLst>
          </p:cNvPr>
          <p:cNvSpPr/>
          <p:nvPr/>
        </p:nvSpPr>
        <p:spPr>
          <a:xfrm rot="2700000">
            <a:off x="777893" y="3595673"/>
            <a:ext cx="237737" cy="204947"/>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iangle 45">
            <a:extLst>
              <a:ext uri="{FF2B5EF4-FFF2-40B4-BE49-F238E27FC236}">
                <a16:creationId xmlns:a16="http://schemas.microsoft.com/office/drawing/2014/main" id="{CFCD6A3A-9994-B442-8204-E8BFC276A3EE}"/>
              </a:ext>
            </a:extLst>
          </p:cNvPr>
          <p:cNvSpPr/>
          <p:nvPr/>
        </p:nvSpPr>
        <p:spPr>
          <a:xfrm rot="2700000">
            <a:off x="6436826" y="204142"/>
            <a:ext cx="160768" cy="13859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5D4D582C-722D-B540-83F7-D24DDF3959BF}"/>
              </a:ext>
            </a:extLst>
          </p:cNvPr>
          <p:cNvPicPr>
            <a:picLocks noGrp="1" noChangeAspect="1"/>
          </p:cNvPicPr>
          <p:nvPr>
            <p:ph type="pic" sz="quarter" idx="14"/>
          </p:nvPr>
        </p:nvPicPr>
        <p:blipFill>
          <a:blip r:embed="rId3"/>
          <a:srcRect t="15688" b="15688"/>
          <a:stretch/>
        </p:blipFill>
        <p:spPr>
          <a:xfrm>
            <a:off x="1785938" y="2936875"/>
            <a:ext cx="4837112" cy="3319463"/>
          </a:xfrm>
        </p:spPr>
      </p:pic>
      <p:sp>
        <p:nvSpPr>
          <p:cNvPr id="28" name="TextBox 27">
            <a:extLst>
              <a:ext uri="{FF2B5EF4-FFF2-40B4-BE49-F238E27FC236}">
                <a16:creationId xmlns:a16="http://schemas.microsoft.com/office/drawing/2014/main" id="{F1014A6D-E304-F049-8822-EB829730505F}"/>
              </a:ext>
            </a:extLst>
          </p:cNvPr>
          <p:cNvSpPr txBox="1"/>
          <p:nvPr/>
        </p:nvSpPr>
        <p:spPr>
          <a:xfrm>
            <a:off x="1785938" y="643545"/>
            <a:ext cx="4465140" cy="923330"/>
          </a:xfrm>
          <a:prstGeom prst="rect">
            <a:avLst/>
          </a:prstGeom>
          <a:noFill/>
        </p:spPr>
        <p:txBody>
          <a:bodyPr wrap="square" rtlCol="0">
            <a:norm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Commitment</a:t>
            </a:r>
          </a:p>
        </p:txBody>
      </p:sp>
      <p:sp>
        <p:nvSpPr>
          <p:cNvPr id="29" name="TextBox 28">
            <a:extLst>
              <a:ext uri="{FF2B5EF4-FFF2-40B4-BE49-F238E27FC236}">
                <a16:creationId xmlns:a16="http://schemas.microsoft.com/office/drawing/2014/main" id="{9E758930-C574-F640-92A4-842F98F79EF5}"/>
              </a:ext>
            </a:extLst>
          </p:cNvPr>
          <p:cNvSpPr txBox="1"/>
          <p:nvPr/>
        </p:nvSpPr>
        <p:spPr>
          <a:xfrm>
            <a:off x="8029634" y="1660958"/>
            <a:ext cx="3700212" cy="461665"/>
          </a:xfrm>
          <a:prstGeom prst="rect">
            <a:avLst/>
          </a:prstGeom>
          <a:noFill/>
        </p:spPr>
        <p:txBody>
          <a:bodyPr wrap="square" rtlCol="0">
            <a:spAutoFit/>
          </a:bodyPr>
          <a:lstStyle/>
          <a:p>
            <a:r>
              <a:rPr lang="en-US" sz="2400" dirty="0">
                <a:solidFill>
                  <a:schemeClr val="tx1">
                    <a:lumMod val="65000"/>
                    <a:lumOff val="35000"/>
                  </a:schemeClr>
                </a:solidFill>
                <a:latin typeface="Calibri" panose="020F0502020204030204" pitchFamily="34" charset="0"/>
                <a:cs typeface="Calibri" panose="020F0502020204030204" pitchFamily="34" charset="0"/>
              </a:rPr>
              <a:t>Determine your availability</a:t>
            </a:r>
          </a:p>
        </p:txBody>
      </p:sp>
      <p:sp>
        <p:nvSpPr>
          <p:cNvPr id="30" name="TextBox 29">
            <a:extLst>
              <a:ext uri="{FF2B5EF4-FFF2-40B4-BE49-F238E27FC236}">
                <a16:creationId xmlns:a16="http://schemas.microsoft.com/office/drawing/2014/main" id="{69A91D8C-5ABD-1F4C-AD06-134E2B8D93F0}"/>
              </a:ext>
            </a:extLst>
          </p:cNvPr>
          <p:cNvSpPr txBox="1"/>
          <p:nvPr/>
        </p:nvSpPr>
        <p:spPr>
          <a:xfrm>
            <a:off x="8029634" y="2837998"/>
            <a:ext cx="3601088" cy="830997"/>
          </a:xfrm>
          <a:prstGeom prst="rect">
            <a:avLst/>
          </a:prstGeom>
          <a:noFill/>
        </p:spPr>
        <p:txBody>
          <a:bodyPr wrap="square" rtlCol="0">
            <a:spAutoFit/>
          </a:bodyPr>
          <a:lstStyle/>
          <a:p>
            <a:r>
              <a:rPr lang="en-US" sz="2400" dirty="0">
                <a:solidFill>
                  <a:schemeClr val="tx1">
                    <a:lumMod val="65000"/>
                    <a:lumOff val="35000"/>
                  </a:schemeClr>
                </a:solidFill>
                <a:latin typeface="Calibri" panose="020F0502020204030204" pitchFamily="34" charset="0"/>
                <a:cs typeface="Calibri" panose="020F0502020204030204" pitchFamily="34" charset="0"/>
              </a:rPr>
              <a:t>Determine how you want to be contacted</a:t>
            </a:r>
          </a:p>
        </p:txBody>
      </p:sp>
      <p:sp>
        <p:nvSpPr>
          <p:cNvPr id="42" name="TextBox 41">
            <a:extLst>
              <a:ext uri="{FF2B5EF4-FFF2-40B4-BE49-F238E27FC236}">
                <a16:creationId xmlns:a16="http://schemas.microsoft.com/office/drawing/2014/main" id="{B4B0E92D-493F-2F46-8423-8DFF61CF5C00}"/>
              </a:ext>
            </a:extLst>
          </p:cNvPr>
          <p:cNvSpPr txBox="1"/>
          <p:nvPr/>
        </p:nvSpPr>
        <p:spPr>
          <a:xfrm>
            <a:off x="8029634" y="4456519"/>
            <a:ext cx="3601088" cy="830997"/>
          </a:xfrm>
          <a:prstGeom prst="rect">
            <a:avLst/>
          </a:prstGeom>
          <a:noFill/>
        </p:spPr>
        <p:txBody>
          <a:bodyPr wrap="square" rtlCol="0">
            <a:spAutoFit/>
          </a:bodyPr>
          <a:lstStyle/>
          <a:p>
            <a:r>
              <a:rPr lang="en-US" sz="2400" dirty="0">
                <a:solidFill>
                  <a:schemeClr val="tx1">
                    <a:lumMod val="65000"/>
                    <a:lumOff val="35000"/>
                  </a:schemeClr>
                </a:solidFill>
                <a:latin typeface="Calibri" panose="020F0502020204030204" pitchFamily="34" charset="0"/>
                <a:cs typeface="Calibri" panose="020F0502020204030204" pitchFamily="34" charset="0"/>
              </a:rPr>
              <a:t>Determine what support you can provide</a:t>
            </a:r>
          </a:p>
        </p:txBody>
      </p:sp>
      <p:sp>
        <p:nvSpPr>
          <p:cNvPr id="22" name="Rounded Rectangle 21">
            <a:extLst>
              <a:ext uri="{FF2B5EF4-FFF2-40B4-BE49-F238E27FC236}">
                <a16:creationId xmlns:a16="http://schemas.microsoft.com/office/drawing/2014/main" id="{CBE30E2E-636A-D545-A776-88B26A4D15C8}"/>
              </a:ext>
            </a:extLst>
          </p:cNvPr>
          <p:cNvSpPr/>
          <p:nvPr/>
        </p:nvSpPr>
        <p:spPr>
          <a:xfrm>
            <a:off x="4888629" y="5715707"/>
            <a:ext cx="5952009" cy="833708"/>
          </a:xfrm>
          <a:prstGeom prst="roundRect">
            <a:avLst>
              <a:gd name="adj" fmla="val 5556"/>
            </a:avLst>
          </a:prstGeom>
          <a:solidFill>
            <a:srgbClr val="4B9847"/>
          </a:solidFill>
          <a:ln>
            <a:noFill/>
          </a:ln>
          <a:effectLst>
            <a:outerShdw blurRad="355254" dist="38100" algn="tl" rotWithShape="0">
              <a:schemeClr val="tx1">
                <a:lumMod val="75000"/>
                <a:lumOff val="25000"/>
                <a:alpha val="13168"/>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CA04215-28E7-A042-A254-8BAAE2D18B50}"/>
              </a:ext>
            </a:extLst>
          </p:cNvPr>
          <p:cNvSpPr txBox="1"/>
          <p:nvPr/>
        </p:nvSpPr>
        <p:spPr>
          <a:xfrm>
            <a:off x="5189233" y="5858542"/>
            <a:ext cx="5874337" cy="584775"/>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a:lnSpc>
                <a:spcPct val="100000"/>
              </a:lnSpc>
            </a:pPr>
            <a:r>
              <a:rPr lang="en-ID" sz="3200" b="1" dirty="0">
                <a:solidFill>
                  <a:schemeClr val="bg1"/>
                </a:solidFill>
                <a:latin typeface="Calibri" panose="020F0502020204030204" pitchFamily="34" charset="0"/>
                <a:cs typeface="Calibri" panose="020F0502020204030204" pitchFamily="34" charset="0"/>
              </a:rPr>
              <a:t>Is your commitment realistic?</a:t>
            </a:r>
          </a:p>
        </p:txBody>
      </p:sp>
      <p:sp>
        <p:nvSpPr>
          <p:cNvPr id="24" name="TextBox 23">
            <a:extLst>
              <a:ext uri="{FF2B5EF4-FFF2-40B4-BE49-F238E27FC236}">
                <a16:creationId xmlns:a16="http://schemas.microsoft.com/office/drawing/2014/main" id="{D5B2249B-29A6-3546-9ED9-91BA9759636A}"/>
              </a:ext>
            </a:extLst>
          </p:cNvPr>
          <p:cNvSpPr txBox="1"/>
          <p:nvPr/>
        </p:nvSpPr>
        <p:spPr>
          <a:xfrm>
            <a:off x="1936947" y="1638292"/>
            <a:ext cx="5018594" cy="830997"/>
          </a:xfrm>
          <a:prstGeom prst="rect">
            <a:avLst/>
          </a:prstGeom>
          <a:noFill/>
        </p:spPr>
        <p:txBody>
          <a:bodyPr wrap="square" rtlCol="0">
            <a:spAutoFit/>
          </a:bodyPr>
          <a:lstStyle/>
          <a:p>
            <a:r>
              <a:rPr lang="en-US" sz="2400" dirty="0">
                <a:solidFill>
                  <a:schemeClr val="tx1">
                    <a:lumMod val="65000"/>
                    <a:lumOff val="35000"/>
                  </a:schemeClr>
                </a:solidFill>
                <a:latin typeface="Calibri" panose="020F0502020204030204" pitchFamily="34" charset="0"/>
                <a:cs typeface="Calibri" panose="020F0502020204030204" pitchFamily="34" charset="0"/>
              </a:rPr>
              <a:t>Individuals with FASD require a committed circle of support</a:t>
            </a:r>
          </a:p>
        </p:txBody>
      </p:sp>
      <p:sp>
        <p:nvSpPr>
          <p:cNvPr id="25" name="Rounded Rectangle 24">
            <a:extLst>
              <a:ext uri="{FF2B5EF4-FFF2-40B4-BE49-F238E27FC236}">
                <a16:creationId xmlns:a16="http://schemas.microsoft.com/office/drawing/2014/main" id="{3C4EAADD-A10F-8246-AC4C-53327617C82B}"/>
              </a:ext>
            </a:extLst>
          </p:cNvPr>
          <p:cNvSpPr/>
          <p:nvPr/>
        </p:nvSpPr>
        <p:spPr>
          <a:xfrm>
            <a:off x="7469728" y="2312346"/>
            <a:ext cx="45719" cy="550095"/>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1DEDF9E-B5CF-0143-AD71-332D015E53DD}"/>
              </a:ext>
            </a:extLst>
          </p:cNvPr>
          <p:cNvSpPr txBox="1"/>
          <p:nvPr/>
        </p:nvSpPr>
        <p:spPr>
          <a:xfrm>
            <a:off x="7274260" y="598307"/>
            <a:ext cx="5018594" cy="830997"/>
          </a:xfrm>
          <a:prstGeom prst="rect">
            <a:avLst/>
          </a:prstGeom>
          <a:noFill/>
        </p:spPr>
        <p:txBody>
          <a:bodyPr wrap="square" rtlCol="0">
            <a:spAutoFit/>
          </a:bodyPr>
          <a:lstStyle/>
          <a:p>
            <a:r>
              <a:rPr lang="en-US" sz="2400" b="1" dirty="0">
                <a:solidFill>
                  <a:srgbClr val="364DA1"/>
                </a:solidFill>
                <a:latin typeface="Calibri" panose="020F0502020204030204" pitchFamily="34" charset="0"/>
                <a:cs typeface="Calibri" panose="020F0502020204030204" pitchFamily="34" charset="0"/>
              </a:rPr>
              <a:t>To participate in the transition planning process you must:</a:t>
            </a:r>
          </a:p>
        </p:txBody>
      </p:sp>
    </p:spTree>
    <p:extLst>
      <p:ext uri="{BB962C8B-B14F-4D97-AF65-F5344CB8AC3E}">
        <p14:creationId xmlns:p14="http://schemas.microsoft.com/office/powerpoint/2010/main" val="2953495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riangle 14">
            <a:extLst>
              <a:ext uri="{FF2B5EF4-FFF2-40B4-BE49-F238E27FC236}">
                <a16:creationId xmlns:a16="http://schemas.microsoft.com/office/drawing/2014/main" id="{4D7F2C7C-CC6A-DD44-9525-23AD556CAADB}"/>
              </a:ext>
            </a:extLst>
          </p:cNvPr>
          <p:cNvSpPr/>
          <p:nvPr/>
        </p:nvSpPr>
        <p:spPr>
          <a:xfrm rot="4500000">
            <a:off x="10569540" y="311167"/>
            <a:ext cx="208353" cy="179615"/>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B47CB33D-A6A6-314E-8C0E-A4767A03B19A}"/>
              </a:ext>
            </a:extLst>
          </p:cNvPr>
          <p:cNvSpPr/>
          <p:nvPr/>
        </p:nvSpPr>
        <p:spPr>
          <a:xfrm rot="2700000">
            <a:off x="11443960" y="1047439"/>
            <a:ext cx="134914" cy="11630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19B4F095-E6A9-2C49-AE79-DD541EBEE0A7}"/>
              </a:ext>
            </a:extLst>
          </p:cNvPr>
          <p:cNvSpPr/>
          <p:nvPr/>
        </p:nvSpPr>
        <p:spPr>
          <a:xfrm rot="1813063">
            <a:off x="8205308" y="303218"/>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3F6A39D2-A36E-FC4C-961C-88F51C48A58D}"/>
              </a:ext>
            </a:extLst>
          </p:cNvPr>
          <p:cNvSpPr/>
          <p:nvPr/>
        </p:nvSpPr>
        <p:spPr>
          <a:xfrm rot="18092652">
            <a:off x="11619133" y="3035722"/>
            <a:ext cx="146568" cy="12635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3E929389-8E4F-C94D-9A84-9EF11FB7C5DD}"/>
              </a:ext>
            </a:extLst>
          </p:cNvPr>
          <p:cNvSpPr/>
          <p:nvPr/>
        </p:nvSpPr>
        <p:spPr>
          <a:xfrm rot="1813063">
            <a:off x="539027" y="567467"/>
            <a:ext cx="222969" cy="192216"/>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10" descr="Logo&#10;&#10;Description automatically generated">
            <a:extLst>
              <a:ext uri="{FF2B5EF4-FFF2-40B4-BE49-F238E27FC236}">
                <a16:creationId xmlns:a16="http://schemas.microsoft.com/office/drawing/2014/main" id="{8F9EB0DF-FB0D-434E-8496-7FBB3211B66D}"/>
              </a:ext>
            </a:extLst>
          </p:cNvPr>
          <p:cNvPicPr>
            <a:picLocks noGrp="1" noChangeAspect="1"/>
          </p:cNvPicPr>
          <p:nvPr>
            <p:ph type="pic" sz="quarter" idx="11"/>
          </p:nvPr>
        </p:nvPicPr>
        <p:blipFill>
          <a:blip r:embed="rId3"/>
          <a:srcRect l="30" r="30"/>
          <a:stretch>
            <a:fillRect/>
          </a:stretch>
        </p:blipFill>
        <p:spPr>
          <a:xfrm>
            <a:off x="9333563" y="663576"/>
            <a:ext cx="2634209" cy="2634209"/>
          </a:xfrm>
          <a:pattFill prst="pct25">
            <a:fgClr>
              <a:srgbClr val="BADEE8"/>
            </a:fgClr>
            <a:bgClr>
              <a:schemeClr val="bg1"/>
            </a:bgClr>
          </a:pattFill>
        </p:spPr>
      </p:pic>
      <p:sp>
        <p:nvSpPr>
          <p:cNvPr id="21" name="TextBox 20">
            <a:extLst>
              <a:ext uri="{FF2B5EF4-FFF2-40B4-BE49-F238E27FC236}">
                <a16:creationId xmlns:a16="http://schemas.microsoft.com/office/drawing/2014/main" id="{B2C39DCF-F7A4-8E46-9673-3EA0CBFE4E8E}"/>
              </a:ext>
            </a:extLst>
          </p:cNvPr>
          <p:cNvSpPr txBox="1"/>
          <p:nvPr/>
        </p:nvSpPr>
        <p:spPr>
          <a:xfrm>
            <a:off x="989852" y="1980680"/>
            <a:ext cx="5595450" cy="4832092"/>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marL="342900" indent="-342900">
              <a:lnSpc>
                <a:spcPct val="100000"/>
              </a:lnSpc>
              <a:buFont typeface="Wingdings" pitchFamily="2" charset="2"/>
              <a:buChar char="ü"/>
            </a:pPr>
            <a:r>
              <a:rPr lang="en-CA" sz="2200" dirty="0">
                <a:latin typeface="Calibri" panose="020F0502020204030204" pitchFamily="34" charset="0"/>
                <a:cs typeface="Calibri" panose="020F0502020204030204" pitchFamily="34" charset="0"/>
              </a:rPr>
              <a:t>Share strategies and tips that have worked for other caregivers</a:t>
            </a:r>
          </a:p>
          <a:p>
            <a:pPr marL="342900" indent="-342900">
              <a:lnSpc>
                <a:spcPct val="100000"/>
              </a:lnSpc>
              <a:buFont typeface="Wingdings" pitchFamily="2" charset="2"/>
              <a:buChar char="ü"/>
            </a:pPr>
            <a:endParaRPr lang="en-CA" sz="2200" dirty="0">
              <a:latin typeface="Calibri" panose="020F0502020204030204" pitchFamily="34" charset="0"/>
              <a:cs typeface="Calibri" panose="020F0502020204030204" pitchFamily="34" charset="0"/>
            </a:endParaRPr>
          </a:p>
          <a:p>
            <a:pPr marL="342900" indent="-342900">
              <a:lnSpc>
                <a:spcPct val="100000"/>
              </a:lnSpc>
              <a:buFont typeface="Wingdings" pitchFamily="2" charset="2"/>
              <a:buChar char="ü"/>
            </a:pPr>
            <a:r>
              <a:rPr lang="en-CA" sz="2200" dirty="0">
                <a:latin typeface="Calibri" panose="020F0502020204030204" pitchFamily="34" charset="0"/>
                <a:cs typeface="Calibri" panose="020F0502020204030204" pitchFamily="34" charset="0"/>
              </a:rPr>
              <a:t>Discuss the role of rules and expectations</a:t>
            </a:r>
          </a:p>
          <a:p>
            <a:pPr marL="342900" indent="-342900">
              <a:lnSpc>
                <a:spcPct val="100000"/>
              </a:lnSpc>
              <a:buFont typeface="Wingdings" pitchFamily="2" charset="2"/>
              <a:buChar char="ü"/>
            </a:pPr>
            <a:endParaRPr lang="en-CA" sz="2200" dirty="0">
              <a:latin typeface="Calibri" panose="020F0502020204030204" pitchFamily="34" charset="0"/>
              <a:cs typeface="Calibri" panose="020F0502020204030204" pitchFamily="34" charset="0"/>
            </a:endParaRPr>
          </a:p>
          <a:p>
            <a:pPr marL="342900" indent="-342900">
              <a:lnSpc>
                <a:spcPct val="100000"/>
              </a:lnSpc>
              <a:buFont typeface="Wingdings" pitchFamily="2" charset="2"/>
              <a:buChar char="ü"/>
            </a:pPr>
            <a:r>
              <a:rPr lang="en-CA" sz="2200" dirty="0">
                <a:latin typeface="Calibri" panose="020F0502020204030204" pitchFamily="34" charset="0"/>
                <a:cs typeface="Calibri" panose="020F0502020204030204" pitchFamily="34" charset="0"/>
              </a:rPr>
              <a:t>Discuss the role and importance of the transition plan</a:t>
            </a:r>
          </a:p>
          <a:p>
            <a:pPr marL="342900" indent="-342900">
              <a:lnSpc>
                <a:spcPct val="100000"/>
              </a:lnSpc>
              <a:buFont typeface="Wingdings" pitchFamily="2" charset="2"/>
              <a:buChar char="ü"/>
            </a:pPr>
            <a:endParaRPr lang="en-CA" sz="2200" dirty="0">
              <a:latin typeface="Calibri" panose="020F0502020204030204" pitchFamily="34" charset="0"/>
              <a:cs typeface="Calibri" panose="020F0502020204030204" pitchFamily="34" charset="0"/>
            </a:endParaRPr>
          </a:p>
          <a:p>
            <a:pPr marL="342900" indent="-342900">
              <a:lnSpc>
                <a:spcPct val="100000"/>
              </a:lnSpc>
              <a:buFont typeface="Wingdings" pitchFamily="2" charset="2"/>
              <a:buChar char="ü"/>
            </a:pPr>
            <a:r>
              <a:rPr lang="en-CA" sz="2200" dirty="0">
                <a:latin typeface="Calibri" panose="020F0502020204030204" pitchFamily="34" charset="0"/>
                <a:cs typeface="Calibri" panose="020F0502020204030204" pitchFamily="34" charset="0"/>
              </a:rPr>
              <a:t>Explain how to create routines that improve success and behaviours</a:t>
            </a:r>
          </a:p>
          <a:p>
            <a:pPr marL="342900" indent="-342900">
              <a:lnSpc>
                <a:spcPct val="100000"/>
              </a:lnSpc>
              <a:buFont typeface="Wingdings" pitchFamily="2" charset="2"/>
              <a:buChar char="ü"/>
            </a:pPr>
            <a:endParaRPr lang="en-CA" sz="2200" dirty="0">
              <a:latin typeface="Calibri" panose="020F0502020204030204" pitchFamily="34" charset="0"/>
              <a:cs typeface="Calibri" panose="020F0502020204030204" pitchFamily="34" charset="0"/>
            </a:endParaRPr>
          </a:p>
          <a:p>
            <a:pPr marL="342900" indent="-342900">
              <a:lnSpc>
                <a:spcPct val="100000"/>
              </a:lnSpc>
              <a:buFont typeface="Wingdings" pitchFamily="2" charset="2"/>
              <a:buChar char="ü"/>
            </a:pPr>
            <a:r>
              <a:rPr lang="en-CA" sz="2200" dirty="0">
                <a:latin typeface="Calibri" panose="020F0502020204030204" pitchFamily="34" charset="0"/>
                <a:cs typeface="Calibri" panose="020F0502020204030204" pitchFamily="34" charset="0"/>
              </a:rPr>
              <a:t>Encourage caregivers to connect with other families who have children with special needs</a:t>
            </a:r>
          </a:p>
        </p:txBody>
      </p:sp>
      <p:sp>
        <p:nvSpPr>
          <p:cNvPr id="22" name="TextBox 21">
            <a:extLst>
              <a:ext uri="{FF2B5EF4-FFF2-40B4-BE49-F238E27FC236}">
                <a16:creationId xmlns:a16="http://schemas.microsoft.com/office/drawing/2014/main" id="{39304DF1-9038-4F48-8EBE-0A3694DD397B}"/>
              </a:ext>
            </a:extLst>
          </p:cNvPr>
          <p:cNvSpPr txBox="1"/>
          <p:nvPr/>
        </p:nvSpPr>
        <p:spPr>
          <a:xfrm>
            <a:off x="989852" y="1016772"/>
            <a:ext cx="6059172" cy="92333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Support Caregivers</a:t>
            </a:r>
          </a:p>
        </p:txBody>
      </p:sp>
      <p:sp>
        <p:nvSpPr>
          <p:cNvPr id="23" name="Rounded Rectangle 22">
            <a:extLst>
              <a:ext uri="{FF2B5EF4-FFF2-40B4-BE49-F238E27FC236}">
                <a16:creationId xmlns:a16="http://schemas.microsoft.com/office/drawing/2014/main" id="{2FD636D7-0F3A-7242-ACFF-95DDCD98D14D}"/>
              </a:ext>
            </a:extLst>
          </p:cNvPr>
          <p:cNvSpPr/>
          <p:nvPr/>
        </p:nvSpPr>
        <p:spPr>
          <a:xfrm rot="5400000">
            <a:off x="180552" y="966787"/>
            <a:ext cx="45719" cy="1375317"/>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Placeholder 32">
            <a:extLst>
              <a:ext uri="{FF2B5EF4-FFF2-40B4-BE49-F238E27FC236}">
                <a16:creationId xmlns:a16="http://schemas.microsoft.com/office/drawing/2014/main" id="{7F294ADC-1265-2547-92B7-6FE2BAF8A028}"/>
              </a:ext>
            </a:extLst>
          </p:cNvPr>
          <p:cNvPicPr>
            <a:picLocks noGrp="1" noChangeAspect="1"/>
          </p:cNvPicPr>
          <p:nvPr>
            <p:ph type="pic" sz="quarter" idx="13"/>
          </p:nvPr>
        </p:nvPicPr>
        <p:blipFill>
          <a:blip r:embed="rId4"/>
          <a:srcRect/>
          <a:stretch/>
        </p:blipFill>
        <p:spPr>
          <a:xfrm>
            <a:off x="7935868" y="182636"/>
            <a:ext cx="2023551" cy="2023551"/>
          </a:xfrm>
          <a:pattFill prst="pct25">
            <a:fgClr>
              <a:srgbClr val="BADEE8"/>
            </a:fgClr>
            <a:bgClr>
              <a:schemeClr val="bg1"/>
            </a:bgClr>
          </a:pattFill>
        </p:spPr>
      </p:pic>
      <p:sp>
        <p:nvSpPr>
          <p:cNvPr id="20" name="TextBox 19">
            <a:extLst>
              <a:ext uri="{FF2B5EF4-FFF2-40B4-BE49-F238E27FC236}">
                <a16:creationId xmlns:a16="http://schemas.microsoft.com/office/drawing/2014/main" id="{2F12820D-94B2-1047-A0FC-FF45C09917C9}"/>
              </a:ext>
            </a:extLst>
          </p:cNvPr>
          <p:cNvSpPr txBox="1"/>
          <p:nvPr/>
        </p:nvSpPr>
        <p:spPr>
          <a:xfrm>
            <a:off x="6809073" y="3002805"/>
            <a:ext cx="4975524" cy="3477875"/>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marL="342900" indent="-342900">
              <a:lnSpc>
                <a:spcPct val="100000"/>
              </a:lnSpc>
              <a:buFont typeface="Wingdings" pitchFamily="2" charset="2"/>
              <a:buChar char="ü"/>
            </a:pPr>
            <a:r>
              <a:rPr lang="en-CA" sz="2200" dirty="0">
                <a:latin typeface="Calibri" panose="020F0502020204030204" pitchFamily="34" charset="0"/>
                <a:cs typeface="Calibri" panose="020F0502020204030204" pitchFamily="34" charset="0"/>
              </a:rPr>
              <a:t>Help children develop appropriate social networks</a:t>
            </a:r>
          </a:p>
          <a:p>
            <a:pPr marL="342900" indent="-342900">
              <a:lnSpc>
                <a:spcPct val="100000"/>
              </a:lnSpc>
              <a:buFont typeface="Wingdings" pitchFamily="2" charset="2"/>
              <a:buChar char="ü"/>
            </a:pPr>
            <a:endParaRPr lang="en-CA" sz="2200" dirty="0">
              <a:latin typeface="Calibri" panose="020F0502020204030204" pitchFamily="34" charset="0"/>
              <a:cs typeface="Calibri" panose="020F0502020204030204" pitchFamily="34" charset="0"/>
            </a:endParaRPr>
          </a:p>
          <a:p>
            <a:pPr marL="342900" indent="-342900">
              <a:lnSpc>
                <a:spcPct val="100000"/>
              </a:lnSpc>
              <a:buFont typeface="Wingdings" pitchFamily="2" charset="2"/>
              <a:buChar char="ü"/>
            </a:pPr>
            <a:r>
              <a:rPr lang="en-CA" sz="2200" dirty="0">
                <a:latin typeface="Calibri" panose="020F0502020204030204" pitchFamily="34" charset="0"/>
                <a:cs typeface="Calibri" panose="020F0502020204030204" pitchFamily="34" charset="0"/>
              </a:rPr>
              <a:t>Never assume</a:t>
            </a:r>
          </a:p>
          <a:p>
            <a:pPr marL="342900" indent="-342900">
              <a:lnSpc>
                <a:spcPct val="100000"/>
              </a:lnSpc>
              <a:buFont typeface="Wingdings" pitchFamily="2" charset="2"/>
              <a:buChar char="ü"/>
            </a:pPr>
            <a:endParaRPr lang="en-CA" sz="2200" dirty="0">
              <a:latin typeface="Calibri" panose="020F0502020204030204" pitchFamily="34" charset="0"/>
              <a:cs typeface="Calibri" panose="020F0502020204030204" pitchFamily="34" charset="0"/>
            </a:endParaRPr>
          </a:p>
          <a:p>
            <a:pPr marL="342900" indent="-342900">
              <a:lnSpc>
                <a:spcPct val="100000"/>
              </a:lnSpc>
              <a:buFont typeface="Wingdings" pitchFamily="2" charset="2"/>
              <a:buChar char="ü"/>
            </a:pPr>
            <a:r>
              <a:rPr lang="en-CA" sz="2200" dirty="0">
                <a:latin typeface="Calibri" panose="020F0502020204030204" pitchFamily="34" charset="0"/>
                <a:cs typeface="Calibri" panose="020F0502020204030204" pitchFamily="34" charset="0"/>
              </a:rPr>
              <a:t>Provide clear and open communication with caregivers </a:t>
            </a:r>
          </a:p>
          <a:p>
            <a:pPr marL="342900" indent="-342900">
              <a:lnSpc>
                <a:spcPct val="100000"/>
              </a:lnSpc>
              <a:buFont typeface="Wingdings" pitchFamily="2" charset="2"/>
              <a:buChar char="ü"/>
            </a:pPr>
            <a:endParaRPr lang="en-CA" sz="2200" dirty="0">
              <a:latin typeface="Calibri" panose="020F0502020204030204" pitchFamily="34" charset="0"/>
              <a:cs typeface="Calibri" panose="020F0502020204030204" pitchFamily="34" charset="0"/>
            </a:endParaRPr>
          </a:p>
          <a:p>
            <a:pPr marL="342900" indent="-342900">
              <a:lnSpc>
                <a:spcPct val="100000"/>
              </a:lnSpc>
              <a:buFont typeface="Wingdings" pitchFamily="2" charset="2"/>
              <a:buChar char="ü"/>
            </a:pPr>
            <a:r>
              <a:rPr lang="en-CA" sz="2200" dirty="0">
                <a:latin typeface="Calibri" panose="020F0502020204030204" pitchFamily="34" charset="0"/>
                <a:cs typeface="Calibri" panose="020F0502020204030204" pitchFamily="34" charset="0"/>
              </a:rPr>
              <a:t>Connect families to local FASD supports where available</a:t>
            </a:r>
          </a:p>
        </p:txBody>
      </p:sp>
      <p:pic>
        <p:nvPicPr>
          <p:cNvPr id="7" name="Picture 6">
            <a:extLst>
              <a:ext uri="{FF2B5EF4-FFF2-40B4-BE49-F238E27FC236}">
                <a16:creationId xmlns:a16="http://schemas.microsoft.com/office/drawing/2014/main" id="{2A5FBB51-645A-9645-99D0-15DD0E2141FB}"/>
              </a:ext>
            </a:extLst>
          </p:cNvPr>
          <p:cNvPicPr>
            <a:picLocks noChangeAspect="1"/>
          </p:cNvPicPr>
          <p:nvPr/>
        </p:nvPicPr>
        <p:blipFill>
          <a:blip r:embed="rId5"/>
          <a:stretch>
            <a:fillRect/>
          </a:stretch>
        </p:blipFill>
        <p:spPr>
          <a:xfrm>
            <a:off x="6980996" y="690026"/>
            <a:ext cx="995982" cy="1107169"/>
          </a:xfrm>
          <a:prstGeom prst="rect">
            <a:avLst/>
          </a:prstGeom>
        </p:spPr>
      </p:pic>
    </p:spTree>
    <p:extLst>
      <p:ext uri="{BB962C8B-B14F-4D97-AF65-F5344CB8AC3E}">
        <p14:creationId xmlns:p14="http://schemas.microsoft.com/office/powerpoint/2010/main" val="3660111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riangle 14">
            <a:extLst>
              <a:ext uri="{FF2B5EF4-FFF2-40B4-BE49-F238E27FC236}">
                <a16:creationId xmlns:a16="http://schemas.microsoft.com/office/drawing/2014/main" id="{4D7F2C7C-CC6A-DD44-9525-23AD556CAADB}"/>
              </a:ext>
            </a:extLst>
          </p:cNvPr>
          <p:cNvSpPr/>
          <p:nvPr/>
        </p:nvSpPr>
        <p:spPr>
          <a:xfrm rot="4500000">
            <a:off x="10569540" y="311167"/>
            <a:ext cx="208353" cy="179615"/>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B47CB33D-A6A6-314E-8C0E-A4767A03B19A}"/>
              </a:ext>
            </a:extLst>
          </p:cNvPr>
          <p:cNvSpPr/>
          <p:nvPr/>
        </p:nvSpPr>
        <p:spPr>
          <a:xfrm rot="2700000">
            <a:off x="11443960" y="1047439"/>
            <a:ext cx="134914" cy="11630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19B4F095-E6A9-2C49-AE79-DD541EBEE0A7}"/>
              </a:ext>
            </a:extLst>
          </p:cNvPr>
          <p:cNvSpPr/>
          <p:nvPr/>
        </p:nvSpPr>
        <p:spPr>
          <a:xfrm rot="1813063">
            <a:off x="8205308" y="303218"/>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3F6A39D2-A36E-FC4C-961C-88F51C48A58D}"/>
              </a:ext>
            </a:extLst>
          </p:cNvPr>
          <p:cNvSpPr/>
          <p:nvPr/>
        </p:nvSpPr>
        <p:spPr>
          <a:xfrm rot="18092652">
            <a:off x="11619133" y="3035722"/>
            <a:ext cx="146568" cy="12635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3E929389-8E4F-C94D-9A84-9EF11FB7C5DD}"/>
              </a:ext>
            </a:extLst>
          </p:cNvPr>
          <p:cNvSpPr/>
          <p:nvPr/>
        </p:nvSpPr>
        <p:spPr>
          <a:xfrm rot="1813063">
            <a:off x="539027" y="567467"/>
            <a:ext cx="222969" cy="192216"/>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10">
            <a:extLst>
              <a:ext uri="{FF2B5EF4-FFF2-40B4-BE49-F238E27FC236}">
                <a16:creationId xmlns:a16="http://schemas.microsoft.com/office/drawing/2014/main" id="{8F9EB0DF-FB0D-434E-8496-7FBB3211B66D}"/>
              </a:ext>
            </a:extLst>
          </p:cNvPr>
          <p:cNvPicPr>
            <a:picLocks noGrp="1" noChangeAspect="1"/>
          </p:cNvPicPr>
          <p:nvPr>
            <p:ph type="pic" sz="quarter" idx="11"/>
          </p:nvPr>
        </p:nvPicPr>
        <p:blipFill>
          <a:blip r:embed="rId3"/>
          <a:srcRect/>
          <a:stretch/>
        </p:blipFill>
        <p:spPr>
          <a:xfrm>
            <a:off x="9333563" y="663576"/>
            <a:ext cx="2634209" cy="2634209"/>
          </a:xfrm>
          <a:pattFill prst="pct25">
            <a:fgClr>
              <a:srgbClr val="BADEE8"/>
            </a:fgClr>
            <a:bgClr>
              <a:schemeClr val="bg1"/>
            </a:bgClr>
          </a:pattFill>
        </p:spPr>
      </p:pic>
      <p:sp>
        <p:nvSpPr>
          <p:cNvPr id="21" name="TextBox 20">
            <a:extLst>
              <a:ext uri="{FF2B5EF4-FFF2-40B4-BE49-F238E27FC236}">
                <a16:creationId xmlns:a16="http://schemas.microsoft.com/office/drawing/2014/main" id="{B2C39DCF-F7A4-8E46-9673-3EA0CBFE4E8E}"/>
              </a:ext>
            </a:extLst>
          </p:cNvPr>
          <p:cNvSpPr txBox="1"/>
          <p:nvPr/>
        </p:nvSpPr>
        <p:spPr>
          <a:xfrm>
            <a:off x="1029263" y="3194405"/>
            <a:ext cx="5595450" cy="2800767"/>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marL="342900" indent="-342900">
              <a:lnSpc>
                <a:spcPct val="100000"/>
              </a:lnSpc>
              <a:buFont typeface="Wingdings" pitchFamily="2" charset="2"/>
              <a:buChar char="ü"/>
            </a:pPr>
            <a:r>
              <a:rPr lang="en-CA" sz="2200" dirty="0">
                <a:latin typeface="Calibri" panose="020F0502020204030204" pitchFamily="34" charset="0"/>
                <a:cs typeface="Calibri" panose="020F0502020204030204" pitchFamily="34" charset="0"/>
              </a:rPr>
              <a:t>Plan for the transition process early</a:t>
            </a:r>
          </a:p>
          <a:p>
            <a:pPr marL="342900" indent="-342900">
              <a:lnSpc>
                <a:spcPct val="100000"/>
              </a:lnSpc>
              <a:buFont typeface="Wingdings" pitchFamily="2" charset="2"/>
              <a:buChar char="ü"/>
            </a:pPr>
            <a:endParaRPr lang="en-CA" sz="2200" dirty="0">
              <a:latin typeface="Calibri" panose="020F0502020204030204" pitchFamily="34" charset="0"/>
              <a:cs typeface="Calibri" panose="020F0502020204030204" pitchFamily="34" charset="0"/>
            </a:endParaRPr>
          </a:p>
          <a:p>
            <a:pPr marL="342900" indent="-342900">
              <a:lnSpc>
                <a:spcPct val="100000"/>
              </a:lnSpc>
              <a:buFont typeface="Wingdings" pitchFamily="2" charset="2"/>
              <a:buChar char="ü"/>
            </a:pPr>
            <a:r>
              <a:rPr lang="en-CA" sz="2200" dirty="0">
                <a:latin typeface="Calibri" panose="020F0502020204030204" pitchFamily="34" charset="0"/>
                <a:cs typeface="Calibri" panose="020F0502020204030204" pitchFamily="34" charset="0"/>
              </a:rPr>
              <a:t>Help students explore opportunities for post-secondary, employment, apprenticeships, education and other community-based services</a:t>
            </a:r>
          </a:p>
          <a:p>
            <a:pPr marL="342900" indent="-342900">
              <a:lnSpc>
                <a:spcPct val="100000"/>
              </a:lnSpc>
              <a:buFont typeface="Wingdings" pitchFamily="2" charset="2"/>
              <a:buChar char="ü"/>
            </a:pPr>
            <a:endParaRPr lang="en-CA" sz="2200" dirty="0">
              <a:latin typeface="Calibri" panose="020F0502020204030204" pitchFamily="34" charset="0"/>
              <a:cs typeface="Calibri" panose="020F0502020204030204" pitchFamily="34" charset="0"/>
            </a:endParaRPr>
          </a:p>
          <a:p>
            <a:pPr marL="342900" indent="-342900">
              <a:lnSpc>
                <a:spcPct val="100000"/>
              </a:lnSpc>
              <a:buFont typeface="Wingdings" pitchFamily="2" charset="2"/>
              <a:buChar char="ü"/>
            </a:pPr>
            <a:r>
              <a:rPr lang="en-CA" sz="2200" dirty="0">
                <a:latin typeface="Calibri" panose="020F0502020204030204" pitchFamily="34" charset="0"/>
                <a:cs typeface="Calibri" panose="020F0502020204030204" pitchFamily="34" charset="0"/>
              </a:rPr>
              <a:t>Help find grants and funding</a:t>
            </a:r>
          </a:p>
        </p:txBody>
      </p:sp>
      <p:sp>
        <p:nvSpPr>
          <p:cNvPr id="22" name="TextBox 21">
            <a:extLst>
              <a:ext uri="{FF2B5EF4-FFF2-40B4-BE49-F238E27FC236}">
                <a16:creationId xmlns:a16="http://schemas.microsoft.com/office/drawing/2014/main" id="{39304DF1-9038-4F48-8EBE-0A3694DD397B}"/>
              </a:ext>
            </a:extLst>
          </p:cNvPr>
          <p:cNvSpPr txBox="1"/>
          <p:nvPr/>
        </p:nvSpPr>
        <p:spPr>
          <a:xfrm>
            <a:off x="989852" y="1016772"/>
            <a:ext cx="6059172" cy="92333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Support Students</a:t>
            </a:r>
          </a:p>
        </p:txBody>
      </p:sp>
      <p:sp>
        <p:nvSpPr>
          <p:cNvPr id="23" name="Rounded Rectangle 22">
            <a:extLst>
              <a:ext uri="{FF2B5EF4-FFF2-40B4-BE49-F238E27FC236}">
                <a16:creationId xmlns:a16="http://schemas.microsoft.com/office/drawing/2014/main" id="{2FD636D7-0F3A-7242-ACFF-95DDCD98D14D}"/>
              </a:ext>
            </a:extLst>
          </p:cNvPr>
          <p:cNvSpPr/>
          <p:nvPr/>
        </p:nvSpPr>
        <p:spPr>
          <a:xfrm rot="5400000">
            <a:off x="180552" y="966787"/>
            <a:ext cx="45719" cy="1375317"/>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Placeholder 32">
            <a:extLst>
              <a:ext uri="{FF2B5EF4-FFF2-40B4-BE49-F238E27FC236}">
                <a16:creationId xmlns:a16="http://schemas.microsoft.com/office/drawing/2014/main" id="{7F294ADC-1265-2547-92B7-6FE2BAF8A028}"/>
              </a:ext>
            </a:extLst>
          </p:cNvPr>
          <p:cNvPicPr>
            <a:picLocks noGrp="1" noChangeAspect="1"/>
          </p:cNvPicPr>
          <p:nvPr>
            <p:ph type="pic" sz="quarter" idx="13"/>
          </p:nvPr>
        </p:nvPicPr>
        <p:blipFill>
          <a:blip r:embed="rId4"/>
          <a:srcRect/>
          <a:stretch/>
        </p:blipFill>
        <p:spPr>
          <a:xfrm>
            <a:off x="7956000" y="182636"/>
            <a:ext cx="1930400" cy="1930400"/>
          </a:xfrm>
          <a:pattFill prst="pct25">
            <a:fgClr>
              <a:srgbClr val="BADEE8"/>
            </a:fgClr>
            <a:bgClr>
              <a:schemeClr val="bg1"/>
            </a:bgClr>
          </a:pattFill>
        </p:spPr>
      </p:pic>
      <p:sp>
        <p:nvSpPr>
          <p:cNvPr id="20" name="TextBox 19">
            <a:extLst>
              <a:ext uri="{FF2B5EF4-FFF2-40B4-BE49-F238E27FC236}">
                <a16:creationId xmlns:a16="http://schemas.microsoft.com/office/drawing/2014/main" id="{2F12820D-94B2-1047-A0FC-FF45C09917C9}"/>
              </a:ext>
            </a:extLst>
          </p:cNvPr>
          <p:cNvSpPr txBox="1"/>
          <p:nvPr/>
        </p:nvSpPr>
        <p:spPr>
          <a:xfrm>
            <a:off x="6628291" y="3218088"/>
            <a:ext cx="4975524" cy="2462213"/>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marL="342900" indent="-342900">
              <a:lnSpc>
                <a:spcPct val="100000"/>
              </a:lnSpc>
              <a:buFont typeface="Wingdings" pitchFamily="2" charset="2"/>
              <a:buChar char="ü"/>
            </a:pPr>
            <a:r>
              <a:rPr lang="en-CA" sz="2200" dirty="0">
                <a:latin typeface="Calibri" panose="020F0502020204030204" pitchFamily="34" charset="0"/>
                <a:cs typeface="Calibri" panose="020F0502020204030204" pitchFamily="34" charset="0"/>
              </a:rPr>
              <a:t>Help students find supports and services</a:t>
            </a:r>
          </a:p>
          <a:p>
            <a:pPr marL="342900" indent="-342900">
              <a:lnSpc>
                <a:spcPct val="100000"/>
              </a:lnSpc>
              <a:buFont typeface="Wingdings" pitchFamily="2" charset="2"/>
              <a:buChar char="ü"/>
            </a:pPr>
            <a:endParaRPr lang="en-CA" sz="2200" dirty="0">
              <a:latin typeface="Calibri" panose="020F0502020204030204" pitchFamily="34" charset="0"/>
              <a:cs typeface="Calibri" panose="020F0502020204030204" pitchFamily="34" charset="0"/>
            </a:endParaRPr>
          </a:p>
          <a:p>
            <a:pPr marL="342900" indent="-342900">
              <a:lnSpc>
                <a:spcPct val="100000"/>
              </a:lnSpc>
              <a:buFont typeface="Wingdings" pitchFamily="2" charset="2"/>
              <a:buChar char="ü"/>
            </a:pPr>
            <a:r>
              <a:rPr lang="en-CA" sz="2200" dirty="0">
                <a:latin typeface="Calibri" panose="020F0502020204030204" pitchFamily="34" charset="0"/>
                <a:cs typeface="Calibri" panose="020F0502020204030204" pitchFamily="34" charset="0"/>
              </a:rPr>
              <a:t>Remind students of deadlines and necessary documentation for applying to post-secondary programs and services</a:t>
            </a:r>
          </a:p>
        </p:txBody>
      </p:sp>
      <p:pic>
        <p:nvPicPr>
          <p:cNvPr id="2" name="Picture 1">
            <a:extLst>
              <a:ext uri="{FF2B5EF4-FFF2-40B4-BE49-F238E27FC236}">
                <a16:creationId xmlns:a16="http://schemas.microsoft.com/office/drawing/2014/main" id="{E7D44307-6698-A44A-8801-F1B6C29E551F}"/>
              </a:ext>
            </a:extLst>
          </p:cNvPr>
          <p:cNvPicPr>
            <a:picLocks noChangeAspect="1"/>
          </p:cNvPicPr>
          <p:nvPr/>
        </p:nvPicPr>
        <p:blipFill>
          <a:blip r:embed="rId5"/>
          <a:stretch>
            <a:fillRect/>
          </a:stretch>
        </p:blipFill>
        <p:spPr>
          <a:xfrm>
            <a:off x="6624713" y="624705"/>
            <a:ext cx="1208401" cy="1130137"/>
          </a:xfrm>
          <a:prstGeom prst="rect">
            <a:avLst/>
          </a:prstGeom>
        </p:spPr>
      </p:pic>
    </p:spTree>
    <p:extLst>
      <p:ext uri="{BB962C8B-B14F-4D97-AF65-F5344CB8AC3E}">
        <p14:creationId xmlns:p14="http://schemas.microsoft.com/office/powerpoint/2010/main" val="1579091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1CB271-5602-C446-B977-D57C442CF605}"/>
              </a:ext>
            </a:extLst>
          </p:cNvPr>
          <p:cNvSpPr txBox="1"/>
          <p:nvPr/>
        </p:nvSpPr>
        <p:spPr>
          <a:xfrm>
            <a:off x="1261729" y="4017268"/>
            <a:ext cx="1011367" cy="400110"/>
          </a:xfrm>
          <a:prstGeom prst="rect">
            <a:avLst/>
          </a:prstGeom>
          <a:noFill/>
        </p:spPr>
        <p:txBody>
          <a:bodyPr wrap="none" rtlCol="0">
            <a:spAutoFit/>
          </a:bodyPr>
          <a:lstStyle/>
          <a:p>
            <a:r>
              <a:rPr lang="en-US" sz="2000" b="1" dirty="0">
                <a:solidFill>
                  <a:schemeClr val="tx1">
                    <a:lumMod val="65000"/>
                    <a:lumOff val="35000"/>
                  </a:schemeClr>
                </a:solidFill>
                <a:latin typeface="Calibri" panose="020F0502020204030204" pitchFamily="34" charset="0"/>
                <a:cs typeface="Calibri" panose="020F0502020204030204" pitchFamily="34" charset="0"/>
              </a:rPr>
              <a:t>TOPICS:</a:t>
            </a:r>
          </a:p>
        </p:txBody>
      </p:sp>
      <p:sp>
        <p:nvSpPr>
          <p:cNvPr id="6" name="Rectangle 5">
            <a:extLst>
              <a:ext uri="{FF2B5EF4-FFF2-40B4-BE49-F238E27FC236}">
                <a16:creationId xmlns:a16="http://schemas.microsoft.com/office/drawing/2014/main" id="{09B7CDA2-DE19-4B41-890D-5BFDD9F144E9}"/>
              </a:ext>
            </a:extLst>
          </p:cNvPr>
          <p:cNvSpPr/>
          <p:nvPr/>
        </p:nvSpPr>
        <p:spPr>
          <a:xfrm>
            <a:off x="11685814" y="0"/>
            <a:ext cx="506186" cy="6858000"/>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14EC685-55BC-9D4D-BB4F-6DE94395B6F7}"/>
              </a:ext>
            </a:extLst>
          </p:cNvPr>
          <p:cNvCxnSpPr>
            <a:cxnSpLocks/>
            <a:stCxn id="6" idx="0"/>
          </p:cNvCxnSpPr>
          <p:nvPr/>
        </p:nvCxnSpPr>
        <p:spPr>
          <a:xfrm flipH="1">
            <a:off x="11930743" y="0"/>
            <a:ext cx="8164" cy="16246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DD544C0-C2C0-2F4F-BAAA-CA8A96EE3F9D}"/>
              </a:ext>
            </a:extLst>
          </p:cNvPr>
          <p:cNvSpPr txBox="1"/>
          <p:nvPr/>
        </p:nvSpPr>
        <p:spPr>
          <a:xfrm>
            <a:off x="11807300" y="6400800"/>
            <a:ext cx="263214" cy="276999"/>
          </a:xfrm>
          <a:prstGeom prst="rect">
            <a:avLst/>
          </a:prstGeom>
          <a:noFill/>
        </p:spPr>
        <p:txBody>
          <a:bodyPr wrap="none" rtlCol="0">
            <a:spAutoFit/>
          </a:bodyPr>
          <a:lstStyle/>
          <a:p>
            <a:fld id="{C1770661-BCC3-F64C-A213-608EE2F62051}" type="slidenum">
              <a:rPr lang="en-US" sz="1200">
                <a:solidFill>
                  <a:schemeClr val="bg1"/>
                </a:solidFill>
              </a:rPr>
              <a:t>66</a:t>
            </a:fld>
            <a:endParaRPr lang="en-US" sz="1200">
              <a:solidFill>
                <a:schemeClr val="bg1"/>
              </a:solidFill>
            </a:endParaRPr>
          </a:p>
        </p:txBody>
      </p:sp>
      <p:sp>
        <p:nvSpPr>
          <p:cNvPr id="9" name="Rounded Rectangle 8">
            <a:extLst>
              <a:ext uri="{FF2B5EF4-FFF2-40B4-BE49-F238E27FC236}">
                <a16:creationId xmlns:a16="http://schemas.microsoft.com/office/drawing/2014/main" id="{7843B326-333B-6848-92DB-704A49C4FC7A}"/>
              </a:ext>
            </a:extLst>
          </p:cNvPr>
          <p:cNvSpPr/>
          <p:nvPr/>
        </p:nvSpPr>
        <p:spPr>
          <a:xfrm>
            <a:off x="5703888" y="796018"/>
            <a:ext cx="5189764" cy="60619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7C57BA4-A071-5C40-BFEC-2B053E82E735}"/>
              </a:ext>
            </a:extLst>
          </p:cNvPr>
          <p:cNvSpPr txBox="1"/>
          <p:nvPr/>
        </p:nvSpPr>
        <p:spPr>
          <a:xfrm>
            <a:off x="1261729" y="4671329"/>
            <a:ext cx="3868411" cy="1295868"/>
          </a:xfrm>
          <a:prstGeom prst="rect">
            <a:avLst/>
          </a:prstGeom>
          <a:noFill/>
        </p:spPr>
        <p:txBody>
          <a:bodyPr wrap="square" rtlCol="0">
            <a:spAutoFit/>
          </a:bodyPr>
          <a:lstStyle/>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Transition Plans</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Challenges</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Best Practices</a:t>
            </a:r>
          </a:p>
        </p:txBody>
      </p:sp>
      <p:sp>
        <p:nvSpPr>
          <p:cNvPr id="11" name="Rounded Rectangle 10">
            <a:extLst>
              <a:ext uri="{FF2B5EF4-FFF2-40B4-BE49-F238E27FC236}">
                <a16:creationId xmlns:a16="http://schemas.microsoft.com/office/drawing/2014/main" id="{22C9DEC8-DB86-D74C-A14A-E918BE302A5F}"/>
              </a:ext>
            </a:extLst>
          </p:cNvPr>
          <p:cNvSpPr/>
          <p:nvPr/>
        </p:nvSpPr>
        <p:spPr>
          <a:xfrm rot="16200000">
            <a:off x="2014193" y="3803774"/>
            <a:ext cx="45719" cy="1272926"/>
          </a:xfrm>
          <a:prstGeom prst="roundRect">
            <a:avLst>
              <a:gd name="adj" fmla="val 50000"/>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74E77790-36F7-5F4F-9B71-AF8609018ED1}"/>
              </a:ext>
            </a:extLst>
          </p:cNvPr>
          <p:cNvSpPr/>
          <p:nvPr/>
        </p:nvSpPr>
        <p:spPr>
          <a:xfrm rot="4500000">
            <a:off x="503421" y="2578649"/>
            <a:ext cx="208353" cy="179615"/>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1A1789FD-223C-3D4E-A508-9CE1A89EC61F}"/>
              </a:ext>
            </a:extLst>
          </p:cNvPr>
          <p:cNvSpPr/>
          <p:nvPr/>
        </p:nvSpPr>
        <p:spPr>
          <a:xfrm rot="2700000">
            <a:off x="3717308" y="44866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4FDB7DA2-74DC-AE4C-A745-F361D0CBF6FA}"/>
              </a:ext>
            </a:extLst>
          </p:cNvPr>
          <p:cNvSpPr/>
          <p:nvPr/>
        </p:nvSpPr>
        <p:spPr>
          <a:xfrm rot="1813063">
            <a:off x="902531" y="4299386"/>
            <a:ext cx="135254" cy="116599"/>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9847"/>
              </a:solidFill>
            </a:endParaRPr>
          </a:p>
        </p:txBody>
      </p:sp>
      <p:sp>
        <p:nvSpPr>
          <p:cNvPr id="15" name="Triangle 14">
            <a:extLst>
              <a:ext uri="{FF2B5EF4-FFF2-40B4-BE49-F238E27FC236}">
                <a16:creationId xmlns:a16="http://schemas.microsoft.com/office/drawing/2014/main" id="{573EAD77-F51E-5846-9FE6-C55ECBF4FB84}"/>
              </a:ext>
            </a:extLst>
          </p:cNvPr>
          <p:cNvSpPr/>
          <p:nvPr/>
        </p:nvSpPr>
        <p:spPr>
          <a:xfrm rot="18092652">
            <a:off x="5383112" y="455523"/>
            <a:ext cx="146568" cy="126352"/>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09EB451A-C1A1-3B49-9560-85A40585E49A}"/>
              </a:ext>
            </a:extLst>
          </p:cNvPr>
          <p:cNvSpPr/>
          <p:nvPr/>
        </p:nvSpPr>
        <p:spPr>
          <a:xfrm rot="18092652">
            <a:off x="11236554" y="664754"/>
            <a:ext cx="146568" cy="12635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F039B68D-F53A-CD4F-B4CB-E2770258325A}"/>
              </a:ext>
            </a:extLst>
          </p:cNvPr>
          <p:cNvSpPr/>
          <p:nvPr/>
        </p:nvSpPr>
        <p:spPr>
          <a:xfrm>
            <a:off x="-172230" y="250613"/>
            <a:ext cx="2109216" cy="561733"/>
          </a:xfrm>
          <a:prstGeom prst="roundRect">
            <a:avLst>
              <a:gd name="adj" fmla="val 17281"/>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SECTION  7</a:t>
            </a:r>
          </a:p>
        </p:txBody>
      </p:sp>
      <p:pic>
        <p:nvPicPr>
          <p:cNvPr id="19" name="Picture Placeholder 22">
            <a:extLst>
              <a:ext uri="{FF2B5EF4-FFF2-40B4-BE49-F238E27FC236}">
                <a16:creationId xmlns:a16="http://schemas.microsoft.com/office/drawing/2014/main" id="{DBC92198-B12E-9743-A362-3A82D4899AA0}"/>
              </a:ext>
            </a:extLst>
          </p:cNvPr>
          <p:cNvPicPr>
            <a:picLocks noChangeAspect="1"/>
          </p:cNvPicPr>
          <p:nvPr/>
        </p:nvPicPr>
        <p:blipFill>
          <a:blip r:embed="rId3"/>
          <a:srcRect t="534" b="534"/>
          <a:stretch/>
        </p:blipFill>
        <p:spPr>
          <a:xfrm>
            <a:off x="5903270" y="727930"/>
            <a:ext cx="5763406" cy="6089258"/>
          </a:xfrm>
          <a:custGeom>
            <a:avLst/>
            <a:gdLst>
              <a:gd name="connsiteX0" fmla="*/ 0 w 3958894"/>
              <a:gd name="connsiteY0" fmla="*/ 0 h 5733826"/>
              <a:gd name="connsiteX1" fmla="*/ 3958894 w 3958894"/>
              <a:gd name="connsiteY1" fmla="*/ 0 h 5733826"/>
              <a:gd name="connsiteX2" fmla="*/ 3958894 w 3958894"/>
              <a:gd name="connsiteY2" fmla="*/ 5513870 h 5733826"/>
              <a:gd name="connsiteX3" fmla="*/ 3738938 w 3958894"/>
              <a:gd name="connsiteY3" fmla="*/ 5733826 h 5733826"/>
              <a:gd name="connsiteX4" fmla="*/ 219956 w 3958894"/>
              <a:gd name="connsiteY4" fmla="*/ 5733826 h 5733826"/>
              <a:gd name="connsiteX5" fmla="*/ 0 w 3958894"/>
              <a:gd name="connsiteY5" fmla="*/ 5513870 h 573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8894" h="5733826">
                <a:moveTo>
                  <a:pt x="0" y="0"/>
                </a:moveTo>
                <a:lnTo>
                  <a:pt x="3958894" y="0"/>
                </a:lnTo>
                <a:lnTo>
                  <a:pt x="3958894" y="5513870"/>
                </a:lnTo>
                <a:cubicBezTo>
                  <a:pt x="3958894" y="5635348"/>
                  <a:pt x="3860416" y="5733826"/>
                  <a:pt x="3738938" y="5733826"/>
                </a:cubicBezTo>
                <a:lnTo>
                  <a:pt x="219956" y="5733826"/>
                </a:lnTo>
                <a:cubicBezTo>
                  <a:pt x="98478" y="5733826"/>
                  <a:pt x="0" y="5635348"/>
                  <a:pt x="0" y="5513870"/>
                </a:cubicBezTo>
                <a:close/>
              </a:path>
            </a:pathLst>
          </a:custGeom>
          <a:noFill/>
        </p:spPr>
      </p:pic>
      <p:sp>
        <p:nvSpPr>
          <p:cNvPr id="4" name="TextBox 3">
            <a:extLst>
              <a:ext uri="{FF2B5EF4-FFF2-40B4-BE49-F238E27FC236}">
                <a16:creationId xmlns:a16="http://schemas.microsoft.com/office/drawing/2014/main" id="{7BDB5479-59FD-FE43-823A-63BE19264F6C}"/>
              </a:ext>
            </a:extLst>
          </p:cNvPr>
          <p:cNvSpPr txBox="1"/>
          <p:nvPr/>
        </p:nvSpPr>
        <p:spPr>
          <a:xfrm>
            <a:off x="1261728" y="1667422"/>
            <a:ext cx="5367671" cy="1754326"/>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Transition Planning</a:t>
            </a:r>
          </a:p>
        </p:txBody>
      </p:sp>
    </p:spTree>
    <p:extLst>
      <p:ext uri="{BB962C8B-B14F-4D97-AF65-F5344CB8AC3E}">
        <p14:creationId xmlns:p14="http://schemas.microsoft.com/office/powerpoint/2010/main" val="2707585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BF7668FF-17A9-B942-99D5-7438F8B1FC3C}"/>
              </a:ext>
            </a:extLst>
          </p:cNvPr>
          <p:cNvSpPr/>
          <p:nvPr/>
        </p:nvSpPr>
        <p:spPr>
          <a:xfrm>
            <a:off x="-120273" y="0"/>
            <a:ext cx="3716112" cy="68410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5D5B52BA-6BCB-8544-B533-1F10C3F4F677}"/>
              </a:ext>
            </a:extLst>
          </p:cNvPr>
          <p:cNvSpPr/>
          <p:nvPr/>
        </p:nvSpPr>
        <p:spPr>
          <a:xfrm>
            <a:off x="1961455" y="6437508"/>
            <a:ext cx="3268768" cy="412644"/>
          </a:xfrm>
          <a:prstGeom prst="roundRect">
            <a:avLst>
              <a:gd name="adj" fmla="val 0"/>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onut 13">
            <a:extLst>
              <a:ext uri="{FF2B5EF4-FFF2-40B4-BE49-F238E27FC236}">
                <a16:creationId xmlns:a16="http://schemas.microsoft.com/office/drawing/2014/main" id="{0D44756B-4D38-234B-BAAD-8CCD9C1203F9}"/>
              </a:ext>
            </a:extLst>
          </p:cNvPr>
          <p:cNvSpPr/>
          <p:nvPr/>
        </p:nvSpPr>
        <p:spPr>
          <a:xfrm>
            <a:off x="158276" y="2152532"/>
            <a:ext cx="3107193" cy="3107193"/>
          </a:xfrm>
          <a:prstGeom prst="donut">
            <a:avLst>
              <a:gd name="adj" fmla="val 13260"/>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riangle 7">
            <a:extLst>
              <a:ext uri="{FF2B5EF4-FFF2-40B4-BE49-F238E27FC236}">
                <a16:creationId xmlns:a16="http://schemas.microsoft.com/office/drawing/2014/main" id="{051D6653-A480-6D49-A227-222ECBCB8ADC}"/>
              </a:ext>
            </a:extLst>
          </p:cNvPr>
          <p:cNvSpPr/>
          <p:nvPr/>
        </p:nvSpPr>
        <p:spPr>
          <a:xfrm rot="4500000">
            <a:off x="2127775" y="531725"/>
            <a:ext cx="208353" cy="179615"/>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EC833328-3DA0-4449-BFA7-AF2B845F235E}"/>
              </a:ext>
            </a:extLst>
          </p:cNvPr>
          <p:cNvSpPr/>
          <p:nvPr/>
        </p:nvSpPr>
        <p:spPr>
          <a:xfrm rot="2700000">
            <a:off x="3744521" y="244837"/>
            <a:ext cx="134914" cy="11630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CBA58520-7C10-C44B-AE9D-19ED555E001D}"/>
              </a:ext>
            </a:extLst>
          </p:cNvPr>
          <p:cNvSpPr/>
          <p:nvPr/>
        </p:nvSpPr>
        <p:spPr>
          <a:xfrm rot="1813063">
            <a:off x="617299" y="5923299"/>
            <a:ext cx="135254" cy="116599"/>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A0B5A080-B742-FD41-8CC9-BE8E6BF13B8D}"/>
              </a:ext>
            </a:extLst>
          </p:cNvPr>
          <p:cNvSpPr/>
          <p:nvPr/>
        </p:nvSpPr>
        <p:spPr>
          <a:xfrm rot="18092652">
            <a:off x="11765895" y="207186"/>
            <a:ext cx="146568" cy="12635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5D14B405-FD8F-914D-9A37-F5D858C05B9E}"/>
              </a:ext>
            </a:extLst>
          </p:cNvPr>
          <p:cNvSpPr/>
          <p:nvPr/>
        </p:nvSpPr>
        <p:spPr>
          <a:xfrm rot="1813063">
            <a:off x="11279065" y="6082107"/>
            <a:ext cx="222969" cy="192216"/>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8045B67F-4CBE-BF48-BC39-F72B4C002E47}"/>
              </a:ext>
            </a:extLst>
          </p:cNvPr>
          <p:cNvSpPr/>
          <p:nvPr/>
        </p:nvSpPr>
        <p:spPr>
          <a:xfrm>
            <a:off x="6109271" y="1059978"/>
            <a:ext cx="45719" cy="715624"/>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802A176-518E-D645-8FEB-499E8797B244}"/>
              </a:ext>
            </a:extLst>
          </p:cNvPr>
          <p:cNvSpPr txBox="1"/>
          <p:nvPr/>
        </p:nvSpPr>
        <p:spPr>
          <a:xfrm>
            <a:off x="6413300" y="540627"/>
            <a:ext cx="5518059" cy="1754326"/>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Transition Planning</a:t>
            </a:r>
          </a:p>
        </p:txBody>
      </p:sp>
      <p:sp>
        <p:nvSpPr>
          <p:cNvPr id="22" name="TextBox 21">
            <a:extLst>
              <a:ext uri="{FF2B5EF4-FFF2-40B4-BE49-F238E27FC236}">
                <a16:creationId xmlns:a16="http://schemas.microsoft.com/office/drawing/2014/main" id="{39F7F5C1-563A-6D4B-BA02-5B52384F95F1}"/>
              </a:ext>
            </a:extLst>
          </p:cNvPr>
          <p:cNvSpPr txBox="1"/>
          <p:nvPr/>
        </p:nvSpPr>
        <p:spPr>
          <a:xfrm>
            <a:off x="6573951" y="2626259"/>
            <a:ext cx="5284131" cy="1569660"/>
          </a:xfrm>
          <a:prstGeom prst="rect">
            <a:avLst/>
          </a:prstGeom>
          <a:noFill/>
        </p:spPr>
        <p:txBody>
          <a:bodyPr wrap="square" rtlCol="0">
            <a:spAutoFit/>
          </a:bodyPr>
          <a:lstStyle/>
          <a:p>
            <a:r>
              <a:rPr lang="en-CA" sz="2400" dirty="0">
                <a:solidFill>
                  <a:schemeClr val="tx1">
                    <a:lumMod val="65000"/>
                    <a:lumOff val="35000"/>
                  </a:schemeClr>
                </a:solidFill>
              </a:rPr>
              <a:t>A process of </a:t>
            </a:r>
            <a:r>
              <a:rPr lang="en-CA" sz="2400" i="1" dirty="0">
                <a:solidFill>
                  <a:schemeClr val="tx1">
                    <a:lumMod val="65000"/>
                    <a:lumOff val="35000"/>
                  </a:schemeClr>
                </a:solidFill>
              </a:rPr>
              <a:t>preparing</a:t>
            </a:r>
            <a:r>
              <a:rPr lang="en-CA" sz="2400" dirty="0">
                <a:solidFill>
                  <a:schemeClr val="tx1">
                    <a:lumMod val="65000"/>
                    <a:lumOff val="35000"/>
                  </a:schemeClr>
                </a:solidFill>
              </a:rPr>
              <a:t> for the move from one phase of life to another. It is designed to assist youth and families during the transition to adulthood.</a:t>
            </a:r>
          </a:p>
        </p:txBody>
      </p:sp>
      <p:sp>
        <p:nvSpPr>
          <p:cNvPr id="30" name="TextBox 29">
            <a:extLst>
              <a:ext uri="{FF2B5EF4-FFF2-40B4-BE49-F238E27FC236}">
                <a16:creationId xmlns:a16="http://schemas.microsoft.com/office/drawing/2014/main" id="{62C28398-60DF-C447-967F-A1B29ECF26BD}"/>
              </a:ext>
            </a:extLst>
          </p:cNvPr>
          <p:cNvSpPr txBox="1"/>
          <p:nvPr/>
        </p:nvSpPr>
        <p:spPr>
          <a:xfrm>
            <a:off x="6573951" y="4614085"/>
            <a:ext cx="5284131" cy="830997"/>
          </a:xfrm>
          <a:prstGeom prst="rect">
            <a:avLst/>
          </a:prstGeom>
          <a:noFill/>
        </p:spPr>
        <p:txBody>
          <a:bodyPr wrap="square" rtlCol="0">
            <a:spAutoFit/>
          </a:bodyPr>
          <a:lstStyle/>
          <a:p>
            <a:r>
              <a:rPr lang="en-CA" sz="2400" b="1" dirty="0">
                <a:solidFill>
                  <a:srgbClr val="FE721F"/>
                </a:solidFill>
              </a:rPr>
              <a:t>There is no </a:t>
            </a:r>
            <a:r>
              <a:rPr lang="en-CA" sz="2400" b="1" i="1" dirty="0">
                <a:solidFill>
                  <a:srgbClr val="FE721F"/>
                </a:solidFill>
              </a:rPr>
              <a:t>one way </a:t>
            </a:r>
            <a:r>
              <a:rPr lang="en-CA" sz="2400" b="1" dirty="0">
                <a:solidFill>
                  <a:srgbClr val="FE721F"/>
                </a:solidFill>
              </a:rPr>
              <a:t>to transition plan for someone with FASD.</a:t>
            </a:r>
          </a:p>
        </p:txBody>
      </p:sp>
      <p:sp>
        <p:nvSpPr>
          <p:cNvPr id="31" name="TextBox 30">
            <a:extLst>
              <a:ext uri="{FF2B5EF4-FFF2-40B4-BE49-F238E27FC236}">
                <a16:creationId xmlns:a16="http://schemas.microsoft.com/office/drawing/2014/main" id="{5A8F2705-66DF-C34F-8005-B227F98FB16C}"/>
              </a:ext>
            </a:extLst>
          </p:cNvPr>
          <p:cNvSpPr txBox="1"/>
          <p:nvPr/>
        </p:nvSpPr>
        <p:spPr>
          <a:xfrm>
            <a:off x="1014754" y="3692506"/>
            <a:ext cx="1547971" cy="646331"/>
          </a:xfrm>
          <a:prstGeom prst="rect">
            <a:avLst/>
          </a:prstGeom>
          <a:noFill/>
        </p:spPr>
        <p:txBody>
          <a:bodyPr wrap="square" rtlCol="0">
            <a:normAutofit/>
          </a:bodyPr>
          <a:lstStyle>
            <a:defPPr>
              <a:defRPr lang="en-US"/>
            </a:defPPr>
            <a:lvl1pPr>
              <a:defRPr sz="4000" b="1">
                <a:latin typeface="PLAYFAIR DISPLAY BOLD ROMAN" pitchFamily="2" charset="77"/>
                <a:cs typeface="Poppins ExtraBold" pitchFamily="2" charset="77"/>
              </a:defRPr>
            </a:lvl1pPr>
          </a:lstStyle>
          <a:p>
            <a:r>
              <a:rPr lang="en-US" sz="3600" dirty="0">
                <a:solidFill>
                  <a:srgbClr val="4B9847"/>
                </a:solidFill>
                <a:latin typeface="Minion Pro" panose="02040503050201020203" pitchFamily="18" charset="0"/>
              </a:rPr>
              <a:t>School</a:t>
            </a:r>
          </a:p>
        </p:txBody>
      </p:sp>
      <p:sp>
        <p:nvSpPr>
          <p:cNvPr id="32" name="TextBox 31">
            <a:extLst>
              <a:ext uri="{FF2B5EF4-FFF2-40B4-BE49-F238E27FC236}">
                <a16:creationId xmlns:a16="http://schemas.microsoft.com/office/drawing/2014/main" id="{0C7F734D-8F35-E04F-B9CC-E9BEE202D199}"/>
              </a:ext>
            </a:extLst>
          </p:cNvPr>
          <p:cNvSpPr txBox="1"/>
          <p:nvPr/>
        </p:nvSpPr>
        <p:spPr>
          <a:xfrm>
            <a:off x="3811978" y="3692506"/>
            <a:ext cx="2365514" cy="646331"/>
          </a:xfrm>
          <a:prstGeom prst="rect">
            <a:avLst/>
          </a:prstGeom>
          <a:noFill/>
        </p:spPr>
        <p:txBody>
          <a:bodyPr wrap="square" rtlCol="0">
            <a:normAutofit/>
          </a:bodyPr>
          <a:lstStyle>
            <a:defPPr>
              <a:defRPr lang="en-US"/>
            </a:defPPr>
            <a:lvl1pPr>
              <a:defRPr sz="4000" b="1">
                <a:latin typeface="PLAYFAIR DISPLAY BOLD ROMAN" pitchFamily="2" charset="77"/>
                <a:cs typeface="Poppins ExtraBold" pitchFamily="2" charset="77"/>
              </a:defRPr>
            </a:lvl1pPr>
          </a:lstStyle>
          <a:p>
            <a:r>
              <a:rPr lang="en-US" sz="3600" dirty="0">
                <a:solidFill>
                  <a:srgbClr val="4B9847"/>
                </a:solidFill>
                <a:latin typeface="Minion Pro" panose="02040503050201020203" pitchFamily="18" charset="0"/>
              </a:rPr>
              <a:t>Adulthood</a:t>
            </a:r>
          </a:p>
        </p:txBody>
      </p:sp>
      <p:pic>
        <p:nvPicPr>
          <p:cNvPr id="33" name="Graphic 32" descr="Line arrow: Clockwise curve with solid fill">
            <a:extLst>
              <a:ext uri="{FF2B5EF4-FFF2-40B4-BE49-F238E27FC236}">
                <a16:creationId xmlns:a16="http://schemas.microsoft.com/office/drawing/2014/main" id="{A48E899F-A051-644A-A32A-C0E0692C4B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900000">
            <a:off x="2442238" y="2302540"/>
            <a:ext cx="1854633" cy="1959677"/>
          </a:xfrm>
          <a:prstGeom prst="rect">
            <a:avLst/>
          </a:prstGeom>
        </p:spPr>
      </p:pic>
      <p:pic>
        <p:nvPicPr>
          <p:cNvPr id="6" name="Picture 5" descr="Icon&#10;&#10;Description automatically generated">
            <a:extLst>
              <a:ext uri="{FF2B5EF4-FFF2-40B4-BE49-F238E27FC236}">
                <a16:creationId xmlns:a16="http://schemas.microsoft.com/office/drawing/2014/main" id="{B01A31B9-BF79-DB4A-9FD5-8E8BA0419AA8}"/>
              </a:ext>
            </a:extLst>
          </p:cNvPr>
          <p:cNvPicPr>
            <a:picLocks noChangeAspect="1"/>
          </p:cNvPicPr>
          <p:nvPr/>
        </p:nvPicPr>
        <p:blipFill>
          <a:blip r:embed="rId5"/>
          <a:stretch>
            <a:fillRect/>
          </a:stretch>
        </p:blipFill>
        <p:spPr>
          <a:xfrm>
            <a:off x="4065046" y="1775600"/>
            <a:ext cx="1916906" cy="1916906"/>
          </a:xfrm>
          <a:prstGeom prst="rect">
            <a:avLst/>
          </a:prstGeom>
        </p:spPr>
      </p:pic>
      <p:pic>
        <p:nvPicPr>
          <p:cNvPr id="34" name="Picture 33" descr="Logo&#10;&#10;Description automatically generated">
            <a:extLst>
              <a:ext uri="{FF2B5EF4-FFF2-40B4-BE49-F238E27FC236}">
                <a16:creationId xmlns:a16="http://schemas.microsoft.com/office/drawing/2014/main" id="{65451A2C-8F6E-3449-8E09-2648ED6877EA}"/>
              </a:ext>
            </a:extLst>
          </p:cNvPr>
          <p:cNvPicPr>
            <a:picLocks noChangeAspect="1"/>
          </p:cNvPicPr>
          <p:nvPr/>
        </p:nvPicPr>
        <p:blipFill>
          <a:blip r:embed="rId6"/>
          <a:stretch>
            <a:fillRect/>
          </a:stretch>
        </p:blipFill>
        <p:spPr>
          <a:xfrm>
            <a:off x="646191" y="1844550"/>
            <a:ext cx="2131365" cy="2131365"/>
          </a:xfrm>
          <a:prstGeom prst="rect">
            <a:avLst/>
          </a:prstGeom>
        </p:spPr>
      </p:pic>
    </p:spTree>
    <p:extLst>
      <p:ext uri="{BB962C8B-B14F-4D97-AF65-F5344CB8AC3E}">
        <p14:creationId xmlns:p14="http://schemas.microsoft.com/office/powerpoint/2010/main" val="2253722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BF7668FF-17A9-B942-99D5-7438F8B1FC3C}"/>
              </a:ext>
            </a:extLst>
          </p:cNvPr>
          <p:cNvSpPr/>
          <p:nvPr/>
        </p:nvSpPr>
        <p:spPr>
          <a:xfrm>
            <a:off x="-120273" y="0"/>
            <a:ext cx="3716112" cy="68410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nut 13">
            <a:extLst>
              <a:ext uri="{FF2B5EF4-FFF2-40B4-BE49-F238E27FC236}">
                <a16:creationId xmlns:a16="http://schemas.microsoft.com/office/drawing/2014/main" id="{0D44756B-4D38-234B-BAAD-8CCD9C1203F9}"/>
              </a:ext>
            </a:extLst>
          </p:cNvPr>
          <p:cNvSpPr/>
          <p:nvPr/>
        </p:nvSpPr>
        <p:spPr>
          <a:xfrm>
            <a:off x="-567184" y="4166045"/>
            <a:ext cx="3107193" cy="3107193"/>
          </a:xfrm>
          <a:prstGeom prst="donut">
            <a:avLst>
              <a:gd name="adj" fmla="val 13260"/>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riangle 7">
            <a:extLst>
              <a:ext uri="{FF2B5EF4-FFF2-40B4-BE49-F238E27FC236}">
                <a16:creationId xmlns:a16="http://schemas.microsoft.com/office/drawing/2014/main" id="{051D6653-A480-6D49-A227-222ECBCB8ADC}"/>
              </a:ext>
            </a:extLst>
          </p:cNvPr>
          <p:cNvSpPr/>
          <p:nvPr/>
        </p:nvSpPr>
        <p:spPr>
          <a:xfrm rot="4500000">
            <a:off x="2127775" y="531725"/>
            <a:ext cx="208353" cy="179615"/>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EC833328-3DA0-4449-BFA7-AF2B845F235E}"/>
              </a:ext>
            </a:extLst>
          </p:cNvPr>
          <p:cNvSpPr/>
          <p:nvPr/>
        </p:nvSpPr>
        <p:spPr>
          <a:xfrm rot="2700000">
            <a:off x="3744521" y="244837"/>
            <a:ext cx="134914" cy="11630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CBA58520-7C10-C44B-AE9D-19ED555E001D}"/>
              </a:ext>
            </a:extLst>
          </p:cNvPr>
          <p:cNvSpPr/>
          <p:nvPr/>
        </p:nvSpPr>
        <p:spPr>
          <a:xfrm rot="1813063">
            <a:off x="617299" y="5923299"/>
            <a:ext cx="135254" cy="116599"/>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A0B5A080-B742-FD41-8CC9-BE8E6BF13B8D}"/>
              </a:ext>
            </a:extLst>
          </p:cNvPr>
          <p:cNvSpPr/>
          <p:nvPr/>
        </p:nvSpPr>
        <p:spPr>
          <a:xfrm rot="18092652">
            <a:off x="11765895" y="207186"/>
            <a:ext cx="146568" cy="12635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5D14B405-FD8F-914D-9A37-F5D858C05B9E}"/>
              </a:ext>
            </a:extLst>
          </p:cNvPr>
          <p:cNvSpPr/>
          <p:nvPr/>
        </p:nvSpPr>
        <p:spPr>
          <a:xfrm rot="1813063">
            <a:off x="11279065" y="6082107"/>
            <a:ext cx="222969" cy="192216"/>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8045B67F-4CBE-BF48-BC39-F72B4C002E47}"/>
              </a:ext>
            </a:extLst>
          </p:cNvPr>
          <p:cNvSpPr/>
          <p:nvPr/>
        </p:nvSpPr>
        <p:spPr>
          <a:xfrm>
            <a:off x="5264445" y="3590164"/>
            <a:ext cx="45719" cy="715624"/>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9F7F5C1-563A-6D4B-BA02-5B52384F95F1}"/>
              </a:ext>
            </a:extLst>
          </p:cNvPr>
          <p:cNvSpPr txBox="1"/>
          <p:nvPr/>
        </p:nvSpPr>
        <p:spPr>
          <a:xfrm>
            <a:off x="5584307" y="2626258"/>
            <a:ext cx="6273775" cy="3359061"/>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CA" sz="2400" dirty="0">
                <a:solidFill>
                  <a:schemeClr val="tx1">
                    <a:lumMod val="65000"/>
                    <a:lumOff val="35000"/>
                  </a:schemeClr>
                </a:solidFill>
              </a:rPr>
              <a:t>Difficulties discussing conceptual topics</a:t>
            </a:r>
          </a:p>
          <a:p>
            <a:pPr marL="342900" indent="-342900">
              <a:lnSpc>
                <a:spcPct val="150000"/>
              </a:lnSpc>
              <a:buFont typeface="Arial" panose="020B0604020202020204" pitchFamily="34" charset="0"/>
              <a:buChar char="•"/>
            </a:pPr>
            <a:r>
              <a:rPr lang="en-CA" sz="2400" dirty="0">
                <a:solidFill>
                  <a:schemeClr val="tx1">
                    <a:lumMod val="65000"/>
                    <a:lumOff val="35000"/>
                  </a:schemeClr>
                </a:solidFill>
              </a:rPr>
              <a:t>Current supports may not be able to continue</a:t>
            </a:r>
          </a:p>
          <a:p>
            <a:pPr marL="342900" indent="-342900">
              <a:lnSpc>
                <a:spcPct val="150000"/>
              </a:lnSpc>
              <a:buFont typeface="Arial" panose="020B0604020202020204" pitchFamily="34" charset="0"/>
              <a:buChar char="•"/>
            </a:pPr>
            <a:r>
              <a:rPr lang="en-CA" sz="2400" dirty="0">
                <a:solidFill>
                  <a:schemeClr val="tx1">
                    <a:lumMod val="65000"/>
                    <a:lumOff val="35000"/>
                  </a:schemeClr>
                </a:solidFill>
              </a:rPr>
              <a:t>Recognizing areas of need</a:t>
            </a:r>
          </a:p>
          <a:p>
            <a:pPr marL="342900" indent="-342900">
              <a:lnSpc>
                <a:spcPct val="150000"/>
              </a:lnSpc>
              <a:buFont typeface="Arial" panose="020B0604020202020204" pitchFamily="34" charset="0"/>
              <a:buChar char="•"/>
            </a:pPr>
            <a:r>
              <a:rPr lang="en-CA" sz="2400" dirty="0">
                <a:solidFill>
                  <a:schemeClr val="tx1">
                    <a:lumMod val="65000"/>
                    <a:lumOff val="35000"/>
                  </a:schemeClr>
                </a:solidFill>
              </a:rPr>
              <a:t>Developmental age</a:t>
            </a:r>
          </a:p>
          <a:p>
            <a:pPr marL="342900" indent="-342900">
              <a:lnSpc>
                <a:spcPct val="150000"/>
              </a:lnSpc>
              <a:buFont typeface="Arial" panose="020B0604020202020204" pitchFamily="34" charset="0"/>
              <a:buChar char="•"/>
            </a:pPr>
            <a:r>
              <a:rPr lang="en-CA" sz="2400" dirty="0">
                <a:solidFill>
                  <a:schemeClr val="tx1">
                    <a:lumMod val="65000"/>
                    <a:lumOff val="35000"/>
                  </a:schemeClr>
                </a:solidFill>
              </a:rPr>
              <a:t>Geographical areas</a:t>
            </a:r>
          </a:p>
          <a:p>
            <a:pPr marL="342900" indent="-342900">
              <a:lnSpc>
                <a:spcPct val="150000"/>
              </a:lnSpc>
              <a:buFont typeface="Arial" panose="020B0604020202020204" pitchFamily="34" charset="0"/>
              <a:buChar char="•"/>
            </a:pPr>
            <a:r>
              <a:rPr lang="en-CA" sz="2400" dirty="0">
                <a:solidFill>
                  <a:schemeClr val="tx1">
                    <a:lumMod val="65000"/>
                    <a:lumOff val="35000"/>
                  </a:schemeClr>
                </a:solidFill>
              </a:rPr>
              <a:t>Availability of dedicated coordinators</a:t>
            </a:r>
          </a:p>
        </p:txBody>
      </p:sp>
      <p:pic>
        <p:nvPicPr>
          <p:cNvPr id="3" name="Picture 2" descr="Icon&#10;&#10;Description automatically generated">
            <a:extLst>
              <a:ext uri="{FF2B5EF4-FFF2-40B4-BE49-F238E27FC236}">
                <a16:creationId xmlns:a16="http://schemas.microsoft.com/office/drawing/2014/main" id="{6F07F374-A407-5C49-8B29-F864CA8B23C4}"/>
              </a:ext>
            </a:extLst>
          </p:cNvPr>
          <p:cNvPicPr>
            <a:picLocks noChangeAspect="1"/>
          </p:cNvPicPr>
          <p:nvPr/>
        </p:nvPicPr>
        <p:blipFill>
          <a:blip r:embed="rId3"/>
          <a:stretch>
            <a:fillRect/>
          </a:stretch>
        </p:blipFill>
        <p:spPr>
          <a:xfrm>
            <a:off x="-812459" y="391810"/>
            <a:ext cx="6908459" cy="4936022"/>
          </a:xfrm>
          <a:prstGeom prst="rect">
            <a:avLst/>
          </a:prstGeom>
        </p:spPr>
      </p:pic>
      <p:sp>
        <p:nvSpPr>
          <p:cNvPr id="15" name="TextBox 14">
            <a:extLst>
              <a:ext uri="{FF2B5EF4-FFF2-40B4-BE49-F238E27FC236}">
                <a16:creationId xmlns:a16="http://schemas.microsoft.com/office/drawing/2014/main" id="{1802A176-518E-D645-8FEB-499E8797B244}"/>
              </a:ext>
            </a:extLst>
          </p:cNvPr>
          <p:cNvSpPr txBox="1"/>
          <p:nvPr/>
        </p:nvSpPr>
        <p:spPr>
          <a:xfrm>
            <a:off x="5618050" y="540627"/>
            <a:ext cx="6313309" cy="1754326"/>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Challenges to Transition Planning</a:t>
            </a:r>
          </a:p>
        </p:txBody>
      </p:sp>
    </p:spTree>
    <p:extLst>
      <p:ext uri="{BB962C8B-B14F-4D97-AF65-F5344CB8AC3E}">
        <p14:creationId xmlns:p14="http://schemas.microsoft.com/office/powerpoint/2010/main" val="241884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842A25-F7D5-9F48-9AAF-73BA2D2CA9D1}"/>
              </a:ext>
            </a:extLst>
          </p:cNvPr>
          <p:cNvSpPr/>
          <p:nvPr/>
        </p:nvSpPr>
        <p:spPr>
          <a:xfrm>
            <a:off x="3363310" y="-1"/>
            <a:ext cx="8828690" cy="6042991"/>
          </a:xfrm>
          <a:prstGeom prst="rect">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30ECBC0-43B6-0B43-BE2C-56121BC460B5}"/>
              </a:ext>
            </a:extLst>
          </p:cNvPr>
          <p:cNvSpPr/>
          <p:nvPr/>
        </p:nvSpPr>
        <p:spPr>
          <a:xfrm>
            <a:off x="-1" y="4246179"/>
            <a:ext cx="6076318" cy="2611821"/>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B58CB9A-EFC4-1948-9534-D7136C4B6810}"/>
              </a:ext>
            </a:extLst>
          </p:cNvPr>
          <p:cNvSpPr txBox="1"/>
          <p:nvPr/>
        </p:nvSpPr>
        <p:spPr>
          <a:xfrm>
            <a:off x="5826936" y="987803"/>
            <a:ext cx="2670837" cy="461665"/>
          </a:xfrm>
          <a:prstGeom prst="rect">
            <a:avLst/>
          </a:prstGeom>
          <a:noFill/>
        </p:spPr>
        <p:txBody>
          <a:bodyPr wrap="square" rtlCol="0">
            <a:spAutoFit/>
          </a:bodyPr>
          <a:lstStyle/>
          <a:p>
            <a:r>
              <a:rPr lang="en-CA" sz="2400" dirty="0"/>
              <a:t>It should be done</a:t>
            </a:r>
          </a:p>
        </p:txBody>
      </p:sp>
      <p:sp>
        <p:nvSpPr>
          <p:cNvPr id="35" name="TextBox 34">
            <a:extLst>
              <a:ext uri="{FF2B5EF4-FFF2-40B4-BE49-F238E27FC236}">
                <a16:creationId xmlns:a16="http://schemas.microsoft.com/office/drawing/2014/main" id="{6F43312F-1317-9444-A0B0-43EE1D47FCDC}"/>
              </a:ext>
            </a:extLst>
          </p:cNvPr>
          <p:cNvSpPr txBox="1"/>
          <p:nvPr/>
        </p:nvSpPr>
        <p:spPr>
          <a:xfrm>
            <a:off x="399642" y="4604230"/>
            <a:ext cx="6076318" cy="1754326"/>
          </a:xfrm>
          <a:prstGeom prst="rect">
            <a:avLst/>
          </a:prstGeom>
          <a:noFill/>
        </p:spPr>
        <p:txBody>
          <a:bodyPr wrap="square" rtlCol="0">
            <a:normAutofit/>
          </a:bodyPr>
          <a:lstStyle>
            <a:defPPr>
              <a:defRPr lang="en-US"/>
            </a:defPPr>
            <a:lvl1pPr>
              <a:defRPr sz="4000" b="1">
                <a:latin typeface="PLAYFAIR DISPLAY BOLD ROMAN" pitchFamily="2" charset="77"/>
                <a:cs typeface="Poppins ExtraBold" pitchFamily="2" charset="77"/>
              </a:defRPr>
            </a:lvl1pPr>
          </a:lstStyle>
          <a:p>
            <a:r>
              <a:rPr lang="en-US" sz="5400" dirty="0">
                <a:solidFill>
                  <a:schemeClr val="bg1"/>
                </a:solidFill>
                <a:latin typeface="Minion Pro" panose="02040503050201020203" pitchFamily="18" charset="0"/>
              </a:rPr>
              <a:t>Best Practices for Transition Plans</a:t>
            </a:r>
          </a:p>
        </p:txBody>
      </p:sp>
      <p:sp>
        <p:nvSpPr>
          <p:cNvPr id="17" name="Oval 16">
            <a:extLst>
              <a:ext uri="{FF2B5EF4-FFF2-40B4-BE49-F238E27FC236}">
                <a16:creationId xmlns:a16="http://schemas.microsoft.com/office/drawing/2014/main" id="{7CCCBB0C-8210-C649-AA73-3ABFB5F37B09}"/>
              </a:ext>
            </a:extLst>
          </p:cNvPr>
          <p:cNvSpPr/>
          <p:nvPr/>
        </p:nvSpPr>
        <p:spPr>
          <a:xfrm>
            <a:off x="4886386" y="870772"/>
            <a:ext cx="646777" cy="646777"/>
          </a:xfrm>
          <a:prstGeom prst="ellipse">
            <a:avLst/>
          </a:prstGeom>
          <a:solidFill>
            <a:srgbClr val="4B984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01</a:t>
            </a:r>
          </a:p>
        </p:txBody>
      </p:sp>
      <p:sp>
        <p:nvSpPr>
          <p:cNvPr id="19" name="TextBox 18">
            <a:extLst>
              <a:ext uri="{FF2B5EF4-FFF2-40B4-BE49-F238E27FC236}">
                <a16:creationId xmlns:a16="http://schemas.microsoft.com/office/drawing/2014/main" id="{2595221D-64F6-B541-BAD7-839C93C89396}"/>
              </a:ext>
            </a:extLst>
          </p:cNvPr>
          <p:cNvSpPr txBox="1"/>
          <p:nvPr/>
        </p:nvSpPr>
        <p:spPr>
          <a:xfrm>
            <a:off x="9438421" y="987803"/>
            <a:ext cx="2670837" cy="461665"/>
          </a:xfrm>
          <a:prstGeom prst="rect">
            <a:avLst/>
          </a:prstGeom>
          <a:noFill/>
        </p:spPr>
        <p:txBody>
          <a:bodyPr wrap="square" rtlCol="0">
            <a:spAutoFit/>
          </a:bodyPr>
          <a:lstStyle/>
          <a:p>
            <a:r>
              <a:rPr lang="en-CA" sz="2400" dirty="0"/>
              <a:t>An early start</a:t>
            </a:r>
          </a:p>
        </p:txBody>
      </p:sp>
      <p:sp>
        <p:nvSpPr>
          <p:cNvPr id="22" name="TextBox 21">
            <a:extLst>
              <a:ext uri="{FF2B5EF4-FFF2-40B4-BE49-F238E27FC236}">
                <a16:creationId xmlns:a16="http://schemas.microsoft.com/office/drawing/2014/main" id="{4AEACEEA-3783-EA4E-AE5B-F68A61947A3F}"/>
              </a:ext>
            </a:extLst>
          </p:cNvPr>
          <p:cNvSpPr txBox="1"/>
          <p:nvPr/>
        </p:nvSpPr>
        <p:spPr>
          <a:xfrm>
            <a:off x="5826936" y="2037989"/>
            <a:ext cx="2670837" cy="461665"/>
          </a:xfrm>
          <a:prstGeom prst="rect">
            <a:avLst/>
          </a:prstGeom>
          <a:noFill/>
        </p:spPr>
        <p:txBody>
          <a:bodyPr wrap="square" rtlCol="0">
            <a:spAutoFit/>
          </a:bodyPr>
          <a:lstStyle/>
          <a:p>
            <a:r>
              <a:rPr lang="en-CA" sz="2400" dirty="0"/>
              <a:t>Timeline</a:t>
            </a:r>
          </a:p>
        </p:txBody>
      </p:sp>
      <p:sp>
        <p:nvSpPr>
          <p:cNvPr id="24" name="TextBox 23">
            <a:extLst>
              <a:ext uri="{FF2B5EF4-FFF2-40B4-BE49-F238E27FC236}">
                <a16:creationId xmlns:a16="http://schemas.microsoft.com/office/drawing/2014/main" id="{21BB6D68-62C7-5E47-8D3F-198AAB08B9C4}"/>
              </a:ext>
            </a:extLst>
          </p:cNvPr>
          <p:cNvSpPr txBox="1"/>
          <p:nvPr/>
        </p:nvSpPr>
        <p:spPr>
          <a:xfrm>
            <a:off x="9438421" y="1981717"/>
            <a:ext cx="2670837" cy="830997"/>
          </a:xfrm>
          <a:prstGeom prst="rect">
            <a:avLst/>
          </a:prstGeom>
          <a:noFill/>
        </p:spPr>
        <p:txBody>
          <a:bodyPr wrap="square" rtlCol="0">
            <a:spAutoFit/>
          </a:bodyPr>
          <a:lstStyle/>
          <a:p>
            <a:r>
              <a:rPr lang="en-CA" sz="2400" dirty="0"/>
              <a:t>Designated coordinator</a:t>
            </a:r>
          </a:p>
        </p:txBody>
      </p:sp>
      <p:sp>
        <p:nvSpPr>
          <p:cNvPr id="26" name="TextBox 25">
            <a:extLst>
              <a:ext uri="{FF2B5EF4-FFF2-40B4-BE49-F238E27FC236}">
                <a16:creationId xmlns:a16="http://schemas.microsoft.com/office/drawing/2014/main" id="{35FB7739-9952-994A-B749-4B6F510323F5}"/>
              </a:ext>
            </a:extLst>
          </p:cNvPr>
          <p:cNvSpPr txBox="1"/>
          <p:nvPr/>
        </p:nvSpPr>
        <p:spPr>
          <a:xfrm>
            <a:off x="5826936" y="3306118"/>
            <a:ext cx="2670837" cy="461665"/>
          </a:xfrm>
          <a:prstGeom prst="rect">
            <a:avLst/>
          </a:prstGeom>
          <a:noFill/>
        </p:spPr>
        <p:txBody>
          <a:bodyPr wrap="square" rtlCol="0">
            <a:spAutoFit/>
          </a:bodyPr>
          <a:lstStyle/>
          <a:p>
            <a:r>
              <a:rPr lang="en-CA" sz="2400" dirty="0"/>
              <a:t>Voice of youth</a:t>
            </a:r>
          </a:p>
        </p:txBody>
      </p:sp>
      <p:sp>
        <p:nvSpPr>
          <p:cNvPr id="28" name="TextBox 27">
            <a:extLst>
              <a:ext uri="{FF2B5EF4-FFF2-40B4-BE49-F238E27FC236}">
                <a16:creationId xmlns:a16="http://schemas.microsoft.com/office/drawing/2014/main" id="{DD622ED0-A3BC-1E44-99A9-7CF181D807C3}"/>
              </a:ext>
            </a:extLst>
          </p:cNvPr>
          <p:cNvSpPr txBox="1"/>
          <p:nvPr/>
        </p:nvSpPr>
        <p:spPr>
          <a:xfrm>
            <a:off x="9438421" y="3306118"/>
            <a:ext cx="2670837" cy="461665"/>
          </a:xfrm>
          <a:prstGeom prst="rect">
            <a:avLst/>
          </a:prstGeom>
          <a:noFill/>
        </p:spPr>
        <p:txBody>
          <a:bodyPr wrap="square" rtlCol="0">
            <a:spAutoFit/>
          </a:bodyPr>
          <a:lstStyle/>
          <a:p>
            <a:r>
              <a:rPr lang="en-CA" sz="2400" dirty="0"/>
              <a:t>Multi-dimensional</a:t>
            </a:r>
          </a:p>
        </p:txBody>
      </p:sp>
      <p:sp>
        <p:nvSpPr>
          <p:cNvPr id="30" name="Oval 29">
            <a:extLst>
              <a:ext uri="{FF2B5EF4-FFF2-40B4-BE49-F238E27FC236}">
                <a16:creationId xmlns:a16="http://schemas.microsoft.com/office/drawing/2014/main" id="{2FE37DD1-F2CB-8247-8BE0-A5408885A711}"/>
              </a:ext>
            </a:extLst>
          </p:cNvPr>
          <p:cNvSpPr/>
          <p:nvPr/>
        </p:nvSpPr>
        <p:spPr>
          <a:xfrm>
            <a:off x="8580514" y="870772"/>
            <a:ext cx="646777" cy="646777"/>
          </a:xfrm>
          <a:prstGeom prst="ellipse">
            <a:avLst/>
          </a:prstGeom>
          <a:solidFill>
            <a:srgbClr val="4B984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02</a:t>
            </a:r>
          </a:p>
        </p:txBody>
      </p:sp>
      <p:sp>
        <p:nvSpPr>
          <p:cNvPr id="31" name="Oval 30">
            <a:extLst>
              <a:ext uri="{FF2B5EF4-FFF2-40B4-BE49-F238E27FC236}">
                <a16:creationId xmlns:a16="http://schemas.microsoft.com/office/drawing/2014/main" id="{5E3C474E-3349-C44B-888D-9D7921FA7A60}"/>
              </a:ext>
            </a:extLst>
          </p:cNvPr>
          <p:cNvSpPr/>
          <p:nvPr/>
        </p:nvSpPr>
        <p:spPr>
          <a:xfrm>
            <a:off x="4886386" y="1974015"/>
            <a:ext cx="646777" cy="646777"/>
          </a:xfrm>
          <a:prstGeom prst="ellipse">
            <a:avLst/>
          </a:prstGeom>
          <a:solidFill>
            <a:srgbClr val="4B984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03</a:t>
            </a:r>
          </a:p>
        </p:txBody>
      </p:sp>
      <p:sp>
        <p:nvSpPr>
          <p:cNvPr id="32" name="Oval 31">
            <a:extLst>
              <a:ext uri="{FF2B5EF4-FFF2-40B4-BE49-F238E27FC236}">
                <a16:creationId xmlns:a16="http://schemas.microsoft.com/office/drawing/2014/main" id="{A2BDDB5A-AF49-104E-933F-76B58D8342CB}"/>
              </a:ext>
            </a:extLst>
          </p:cNvPr>
          <p:cNvSpPr/>
          <p:nvPr/>
        </p:nvSpPr>
        <p:spPr>
          <a:xfrm>
            <a:off x="8580514" y="1974015"/>
            <a:ext cx="646777" cy="646777"/>
          </a:xfrm>
          <a:prstGeom prst="ellipse">
            <a:avLst/>
          </a:prstGeom>
          <a:solidFill>
            <a:srgbClr val="4B984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04</a:t>
            </a:r>
          </a:p>
        </p:txBody>
      </p:sp>
      <p:sp>
        <p:nvSpPr>
          <p:cNvPr id="33" name="Oval 32">
            <a:extLst>
              <a:ext uri="{FF2B5EF4-FFF2-40B4-BE49-F238E27FC236}">
                <a16:creationId xmlns:a16="http://schemas.microsoft.com/office/drawing/2014/main" id="{8F91A3EC-4098-8C43-82AE-6AFE09B4EA55}"/>
              </a:ext>
            </a:extLst>
          </p:cNvPr>
          <p:cNvSpPr/>
          <p:nvPr/>
        </p:nvSpPr>
        <p:spPr>
          <a:xfrm>
            <a:off x="4886386" y="3236285"/>
            <a:ext cx="646777" cy="646777"/>
          </a:xfrm>
          <a:prstGeom prst="ellipse">
            <a:avLst/>
          </a:prstGeom>
          <a:solidFill>
            <a:srgbClr val="4B984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05</a:t>
            </a:r>
          </a:p>
        </p:txBody>
      </p:sp>
      <p:sp>
        <p:nvSpPr>
          <p:cNvPr id="34" name="Oval 33">
            <a:extLst>
              <a:ext uri="{FF2B5EF4-FFF2-40B4-BE49-F238E27FC236}">
                <a16:creationId xmlns:a16="http://schemas.microsoft.com/office/drawing/2014/main" id="{C47B4070-DFE2-9841-B7EC-53E84547B434}"/>
              </a:ext>
            </a:extLst>
          </p:cNvPr>
          <p:cNvSpPr/>
          <p:nvPr/>
        </p:nvSpPr>
        <p:spPr>
          <a:xfrm>
            <a:off x="8580514" y="3236285"/>
            <a:ext cx="646777" cy="646777"/>
          </a:xfrm>
          <a:prstGeom prst="ellipse">
            <a:avLst/>
          </a:prstGeom>
          <a:solidFill>
            <a:srgbClr val="4B984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06</a:t>
            </a:r>
          </a:p>
        </p:txBody>
      </p:sp>
      <p:pic>
        <p:nvPicPr>
          <p:cNvPr id="5" name="Picture 4" descr="A screenshot of a computer&#10;&#10;Description automatically generated with medium confidence">
            <a:extLst>
              <a:ext uri="{FF2B5EF4-FFF2-40B4-BE49-F238E27FC236}">
                <a16:creationId xmlns:a16="http://schemas.microsoft.com/office/drawing/2014/main" id="{1D2C4F67-65B4-3C44-8C11-B3A4F143BCD1}"/>
              </a:ext>
            </a:extLst>
          </p:cNvPr>
          <p:cNvPicPr>
            <a:picLocks noChangeAspect="1"/>
          </p:cNvPicPr>
          <p:nvPr/>
        </p:nvPicPr>
        <p:blipFill>
          <a:blip r:embed="rId3"/>
          <a:stretch>
            <a:fillRect/>
          </a:stretch>
        </p:blipFill>
        <p:spPr>
          <a:xfrm>
            <a:off x="810594" y="865927"/>
            <a:ext cx="3154910" cy="3154910"/>
          </a:xfrm>
          <a:prstGeom prst="rect">
            <a:avLst/>
          </a:prstGeom>
        </p:spPr>
      </p:pic>
    </p:spTree>
    <p:extLst>
      <p:ext uri="{BB962C8B-B14F-4D97-AF65-F5344CB8AC3E}">
        <p14:creationId xmlns:p14="http://schemas.microsoft.com/office/powerpoint/2010/main" val="2495749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EE4973F4-CAA1-2E42-980E-76E46F530B2B}"/>
              </a:ext>
            </a:extLst>
          </p:cNvPr>
          <p:cNvSpPr txBox="1"/>
          <p:nvPr/>
        </p:nvSpPr>
        <p:spPr>
          <a:xfrm>
            <a:off x="928558" y="2187444"/>
            <a:ext cx="3275693" cy="92333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Content</a:t>
            </a:r>
          </a:p>
        </p:txBody>
      </p:sp>
      <p:sp>
        <p:nvSpPr>
          <p:cNvPr id="25" name="Rounded Rectangle 24">
            <a:extLst>
              <a:ext uri="{FF2B5EF4-FFF2-40B4-BE49-F238E27FC236}">
                <a16:creationId xmlns:a16="http://schemas.microsoft.com/office/drawing/2014/main" id="{DF0D5974-E0CE-414D-B1DA-50DEC5F210C5}"/>
              </a:ext>
            </a:extLst>
          </p:cNvPr>
          <p:cNvSpPr/>
          <p:nvPr/>
        </p:nvSpPr>
        <p:spPr>
          <a:xfrm rot="5400000" flipH="1">
            <a:off x="718696" y="1045688"/>
            <a:ext cx="45719" cy="1483111"/>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6FDE3E4-5B41-2B42-9603-7C7A5E089965}"/>
              </a:ext>
            </a:extLst>
          </p:cNvPr>
          <p:cNvSpPr txBox="1"/>
          <p:nvPr/>
        </p:nvSpPr>
        <p:spPr>
          <a:xfrm>
            <a:off x="5089675" y="720564"/>
            <a:ext cx="2392001" cy="954107"/>
          </a:xfrm>
          <a:prstGeom prst="rect">
            <a:avLst/>
          </a:prstGeom>
          <a:noFill/>
        </p:spPr>
        <p:txBody>
          <a:bodyPr wrap="square" rtlCol="0">
            <a:spAutoFit/>
          </a:bodyPr>
          <a:lstStyle/>
          <a:p>
            <a:r>
              <a:rPr lang="en-US" sz="2800" dirty="0">
                <a:solidFill>
                  <a:srgbClr val="364DA1"/>
                </a:solidFill>
                <a:latin typeface="Minion Pro" panose="02040503050201020203" pitchFamily="18" charset="0"/>
                <a:cs typeface="Poppins SemiBold" pitchFamily="2" charset="77"/>
              </a:rPr>
              <a:t>Overview of FASD</a:t>
            </a:r>
          </a:p>
        </p:txBody>
      </p:sp>
      <p:sp>
        <p:nvSpPr>
          <p:cNvPr id="6" name="Rectangle 5">
            <a:extLst>
              <a:ext uri="{FF2B5EF4-FFF2-40B4-BE49-F238E27FC236}">
                <a16:creationId xmlns:a16="http://schemas.microsoft.com/office/drawing/2014/main" id="{C422A1F3-2F50-B44D-B25E-A1041DABE60C}"/>
              </a:ext>
            </a:extLst>
          </p:cNvPr>
          <p:cNvSpPr/>
          <p:nvPr/>
        </p:nvSpPr>
        <p:spPr>
          <a:xfrm>
            <a:off x="4491579" y="721255"/>
            <a:ext cx="501805" cy="501805"/>
          </a:xfrm>
          <a:prstGeom prst="rect">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inion Pro" panose="02040503050201020203" pitchFamily="18" charset="0"/>
                <a:cs typeface="Calibri" panose="020F0502020204030204" pitchFamily="34" charset="0"/>
              </a:rPr>
              <a:t>01</a:t>
            </a:r>
          </a:p>
        </p:txBody>
      </p:sp>
      <p:sp>
        <p:nvSpPr>
          <p:cNvPr id="28" name="Rectangle 27">
            <a:extLst>
              <a:ext uri="{FF2B5EF4-FFF2-40B4-BE49-F238E27FC236}">
                <a16:creationId xmlns:a16="http://schemas.microsoft.com/office/drawing/2014/main" id="{0F6980F4-B9C7-9748-8839-8439DED9A37E}"/>
              </a:ext>
            </a:extLst>
          </p:cNvPr>
          <p:cNvSpPr/>
          <p:nvPr/>
        </p:nvSpPr>
        <p:spPr>
          <a:xfrm>
            <a:off x="8237414" y="721255"/>
            <a:ext cx="501805" cy="501805"/>
          </a:xfrm>
          <a:prstGeom prst="rect">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inion Pro" panose="02040503050201020203" pitchFamily="18" charset="0"/>
                <a:cs typeface="Calibri" panose="020F0502020204030204" pitchFamily="34" charset="0"/>
              </a:rPr>
              <a:t>02</a:t>
            </a:r>
          </a:p>
        </p:txBody>
      </p:sp>
      <p:sp>
        <p:nvSpPr>
          <p:cNvPr id="30" name="Rectangle 29">
            <a:extLst>
              <a:ext uri="{FF2B5EF4-FFF2-40B4-BE49-F238E27FC236}">
                <a16:creationId xmlns:a16="http://schemas.microsoft.com/office/drawing/2014/main" id="{115F863D-CB14-5645-9ED9-E48E375061DA}"/>
              </a:ext>
            </a:extLst>
          </p:cNvPr>
          <p:cNvSpPr/>
          <p:nvPr/>
        </p:nvSpPr>
        <p:spPr>
          <a:xfrm>
            <a:off x="4491579" y="1958263"/>
            <a:ext cx="501805" cy="501805"/>
          </a:xfrm>
          <a:prstGeom prst="rect">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inion Pro" panose="02040503050201020203" pitchFamily="18" charset="0"/>
                <a:cs typeface="Calibri" panose="020F0502020204030204" pitchFamily="34" charset="0"/>
              </a:rPr>
              <a:t>03</a:t>
            </a:r>
          </a:p>
        </p:txBody>
      </p:sp>
      <p:sp>
        <p:nvSpPr>
          <p:cNvPr id="32" name="Rectangle 31">
            <a:extLst>
              <a:ext uri="{FF2B5EF4-FFF2-40B4-BE49-F238E27FC236}">
                <a16:creationId xmlns:a16="http://schemas.microsoft.com/office/drawing/2014/main" id="{98A848F6-D8BF-3846-A2E5-6485A4F72B9C}"/>
              </a:ext>
            </a:extLst>
          </p:cNvPr>
          <p:cNvSpPr/>
          <p:nvPr/>
        </p:nvSpPr>
        <p:spPr>
          <a:xfrm>
            <a:off x="8237414" y="2034465"/>
            <a:ext cx="501805" cy="501805"/>
          </a:xfrm>
          <a:prstGeom prst="rect">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inion Pro" panose="02040503050201020203" pitchFamily="18" charset="0"/>
                <a:cs typeface="Calibri" panose="020F0502020204030204" pitchFamily="34" charset="0"/>
              </a:rPr>
              <a:t>04</a:t>
            </a:r>
          </a:p>
        </p:txBody>
      </p:sp>
      <p:sp>
        <p:nvSpPr>
          <p:cNvPr id="19" name="TextBox 18">
            <a:extLst>
              <a:ext uri="{FF2B5EF4-FFF2-40B4-BE49-F238E27FC236}">
                <a16:creationId xmlns:a16="http://schemas.microsoft.com/office/drawing/2014/main" id="{1493F909-3F63-C14C-9E3D-61D5BDAD9BCC}"/>
              </a:ext>
            </a:extLst>
          </p:cNvPr>
          <p:cNvSpPr txBox="1"/>
          <p:nvPr/>
        </p:nvSpPr>
        <p:spPr>
          <a:xfrm>
            <a:off x="8840231" y="720564"/>
            <a:ext cx="2876758" cy="954107"/>
          </a:xfrm>
          <a:prstGeom prst="rect">
            <a:avLst/>
          </a:prstGeom>
          <a:noFill/>
        </p:spPr>
        <p:txBody>
          <a:bodyPr wrap="square" rtlCol="0">
            <a:spAutoFit/>
          </a:bodyPr>
          <a:lstStyle/>
          <a:p>
            <a:r>
              <a:rPr lang="en-US" sz="2800" dirty="0">
                <a:solidFill>
                  <a:srgbClr val="364DA1"/>
                </a:solidFill>
                <a:latin typeface="Minion Pro" panose="02040503050201020203" pitchFamily="18" charset="0"/>
                <a:cs typeface="Poppins SemiBold" pitchFamily="2" charset="77"/>
              </a:rPr>
              <a:t>Building Inclusive Schools</a:t>
            </a:r>
          </a:p>
        </p:txBody>
      </p:sp>
      <p:sp>
        <p:nvSpPr>
          <p:cNvPr id="21" name="TextBox 20">
            <a:extLst>
              <a:ext uri="{FF2B5EF4-FFF2-40B4-BE49-F238E27FC236}">
                <a16:creationId xmlns:a16="http://schemas.microsoft.com/office/drawing/2014/main" id="{1E16D109-9803-EA46-B534-1AF5DA71B21B}"/>
              </a:ext>
            </a:extLst>
          </p:cNvPr>
          <p:cNvSpPr txBox="1"/>
          <p:nvPr/>
        </p:nvSpPr>
        <p:spPr>
          <a:xfrm>
            <a:off x="5089675" y="1919260"/>
            <a:ext cx="2573140" cy="954107"/>
          </a:xfrm>
          <a:prstGeom prst="rect">
            <a:avLst/>
          </a:prstGeom>
          <a:noFill/>
        </p:spPr>
        <p:txBody>
          <a:bodyPr wrap="square" rtlCol="0">
            <a:spAutoFit/>
          </a:bodyPr>
          <a:lstStyle/>
          <a:p>
            <a:r>
              <a:rPr lang="en-US" sz="2800" dirty="0">
                <a:solidFill>
                  <a:srgbClr val="364DA1"/>
                </a:solidFill>
                <a:latin typeface="Minion Pro" panose="02040503050201020203" pitchFamily="18" charset="0"/>
                <a:cs typeface="Poppins SemiBold" pitchFamily="2" charset="77"/>
              </a:rPr>
              <a:t>Implementing Interventions</a:t>
            </a:r>
          </a:p>
        </p:txBody>
      </p:sp>
      <p:sp>
        <p:nvSpPr>
          <p:cNvPr id="26" name="TextBox 25">
            <a:extLst>
              <a:ext uri="{FF2B5EF4-FFF2-40B4-BE49-F238E27FC236}">
                <a16:creationId xmlns:a16="http://schemas.microsoft.com/office/drawing/2014/main" id="{599D5ECF-D00B-0D4F-B759-3431CAEDFE38}"/>
              </a:ext>
            </a:extLst>
          </p:cNvPr>
          <p:cNvSpPr txBox="1"/>
          <p:nvPr/>
        </p:nvSpPr>
        <p:spPr>
          <a:xfrm>
            <a:off x="8840231" y="2032038"/>
            <a:ext cx="2876758" cy="523220"/>
          </a:xfrm>
          <a:prstGeom prst="rect">
            <a:avLst/>
          </a:prstGeom>
          <a:noFill/>
        </p:spPr>
        <p:txBody>
          <a:bodyPr wrap="square" rtlCol="0">
            <a:spAutoFit/>
          </a:bodyPr>
          <a:lstStyle/>
          <a:p>
            <a:r>
              <a:rPr lang="en-US" sz="2800" dirty="0">
                <a:solidFill>
                  <a:srgbClr val="364DA1"/>
                </a:solidFill>
                <a:latin typeface="Minion Pro" panose="02040503050201020203" pitchFamily="18" charset="0"/>
                <a:cs typeface="Poppins SemiBold" pitchFamily="2" charset="77"/>
              </a:rPr>
              <a:t>Transitions</a:t>
            </a:r>
          </a:p>
        </p:txBody>
      </p:sp>
      <p:sp>
        <p:nvSpPr>
          <p:cNvPr id="13" name="Rectangle 12">
            <a:extLst>
              <a:ext uri="{FF2B5EF4-FFF2-40B4-BE49-F238E27FC236}">
                <a16:creationId xmlns:a16="http://schemas.microsoft.com/office/drawing/2014/main" id="{8EB4D438-CB32-C74B-9534-C3373C1C98DC}"/>
              </a:ext>
            </a:extLst>
          </p:cNvPr>
          <p:cNvSpPr/>
          <p:nvPr/>
        </p:nvSpPr>
        <p:spPr>
          <a:xfrm>
            <a:off x="4491579" y="3320362"/>
            <a:ext cx="501805" cy="501805"/>
          </a:xfrm>
          <a:prstGeom prst="rect">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inion Pro" panose="02040503050201020203" pitchFamily="18" charset="0"/>
                <a:cs typeface="Calibri" panose="020F0502020204030204" pitchFamily="34" charset="0"/>
              </a:rPr>
              <a:t>05</a:t>
            </a:r>
          </a:p>
        </p:txBody>
      </p:sp>
      <p:sp>
        <p:nvSpPr>
          <p:cNvPr id="14" name="Rectangle 13">
            <a:extLst>
              <a:ext uri="{FF2B5EF4-FFF2-40B4-BE49-F238E27FC236}">
                <a16:creationId xmlns:a16="http://schemas.microsoft.com/office/drawing/2014/main" id="{4A224C85-AD59-9348-8406-2EFA87419125}"/>
              </a:ext>
            </a:extLst>
          </p:cNvPr>
          <p:cNvSpPr/>
          <p:nvPr/>
        </p:nvSpPr>
        <p:spPr>
          <a:xfrm>
            <a:off x="8237414" y="3396564"/>
            <a:ext cx="501805" cy="501805"/>
          </a:xfrm>
          <a:prstGeom prst="rect">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inion Pro" panose="02040503050201020203" pitchFamily="18" charset="0"/>
                <a:cs typeface="Calibri" panose="020F0502020204030204" pitchFamily="34" charset="0"/>
              </a:rPr>
              <a:t>06</a:t>
            </a:r>
          </a:p>
        </p:txBody>
      </p:sp>
      <p:sp>
        <p:nvSpPr>
          <p:cNvPr id="16" name="TextBox 15">
            <a:extLst>
              <a:ext uri="{FF2B5EF4-FFF2-40B4-BE49-F238E27FC236}">
                <a16:creationId xmlns:a16="http://schemas.microsoft.com/office/drawing/2014/main" id="{2EB1DD66-6740-5140-996F-6AF3231F8F69}"/>
              </a:ext>
            </a:extLst>
          </p:cNvPr>
          <p:cNvSpPr txBox="1"/>
          <p:nvPr/>
        </p:nvSpPr>
        <p:spPr>
          <a:xfrm>
            <a:off x="5089675" y="3328821"/>
            <a:ext cx="2182165" cy="954107"/>
          </a:xfrm>
          <a:prstGeom prst="rect">
            <a:avLst/>
          </a:prstGeom>
          <a:noFill/>
        </p:spPr>
        <p:txBody>
          <a:bodyPr wrap="square" rtlCol="0">
            <a:spAutoFit/>
          </a:bodyPr>
          <a:lstStyle/>
          <a:p>
            <a:r>
              <a:rPr lang="en-US" sz="2800" dirty="0">
                <a:solidFill>
                  <a:srgbClr val="364DA1"/>
                </a:solidFill>
                <a:latin typeface="Minion Pro" panose="02040503050201020203" pitchFamily="18" charset="0"/>
                <a:cs typeface="Poppins SemiBold" pitchFamily="2" charset="77"/>
              </a:rPr>
              <a:t>Supporting Transitions</a:t>
            </a:r>
          </a:p>
        </p:txBody>
      </p:sp>
      <p:sp>
        <p:nvSpPr>
          <p:cNvPr id="17" name="TextBox 16">
            <a:extLst>
              <a:ext uri="{FF2B5EF4-FFF2-40B4-BE49-F238E27FC236}">
                <a16:creationId xmlns:a16="http://schemas.microsoft.com/office/drawing/2014/main" id="{469A98BC-FD70-9D49-84E8-2C61C71A05E5}"/>
              </a:ext>
            </a:extLst>
          </p:cNvPr>
          <p:cNvSpPr txBox="1"/>
          <p:nvPr/>
        </p:nvSpPr>
        <p:spPr>
          <a:xfrm>
            <a:off x="8840231" y="3418521"/>
            <a:ext cx="2876758" cy="954107"/>
          </a:xfrm>
          <a:prstGeom prst="rect">
            <a:avLst/>
          </a:prstGeom>
          <a:noFill/>
        </p:spPr>
        <p:txBody>
          <a:bodyPr wrap="square" rtlCol="0">
            <a:spAutoFit/>
          </a:bodyPr>
          <a:lstStyle/>
          <a:p>
            <a:r>
              <a:rPr lang="en-US" sz="2800" dirty="0">
                <a:solidFill>
                  <a:srgbClr val="364DA1"/>
                </a:solidFill>
                <a:latin typeface="Minion Pro" panose="02040503050201020203" pitchFamily="18" charset="0"/>
                <a:cs typeface="Poppins SemiBold" pitchFamily="2" charset="77"/>
              </a:rPr>
              <a:t>Understanding Your Role</a:t>
            </a:r>
          </a:p>
        </p:txBody>
      </p:sp>
      <p:sp>
        <p:nvSpPr>
          <p:cNvPr id="18" name="Rectangle 17">
            <a:extLst>
              <a:ext uri="{FF2B5EF4-FFF2-40B4-BE49-F238E27FC236}">
                <a16:creationId xmlns:a16="http://schemas.microsoft.com/office/drawing/2014/main" id="{A279A85C-798B-F64B-B6A4-20DF8E310566}"/>
              </a:ext>
            </a:extLst>
          </p:cNvPr>
          <p:cNvSpPr/>
          <p:nvPr/>
        </p:nvSpPr>
        <p:spPr>
          <a:xfrm>
            <a:off x="4491579" y="4651622"/>
            <a:ext cx="501805" cy="501805"/>
          </a:xfrm>
          <a:prstGeom prst="rect">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inion Pro" panose="02040503050201020203" pitchFamily="18" charset="0"/>
                <a:cs typeface="Calibri" panose="020F0502020204030204" pitchFamily="34" charset="0"/>
              </a:rPr>
              <a:t>07</a:t>
            </a:r>
          </a:p>
        </p:txBody>
      </p:sp>
      <p:sp>
        <p:nvSpPr>
          <p:cNvPr id="20" name="Rectangle 19">
            <a:extLst>
              <a:ext uri="{FF2B5EF4-FFF2-40B4-BE49-F238E27FC236}">
                <a16:creationId xmlns:a16="http://schemas.microsoft.com/office/drawing/2014/main" id="{65276A28-D8F9-5042-9E0F-CDBC36971D1F}"/>
              </a:ext>
            </a:extLst>
          </p:cNvPr>
          <p:cNvSpPr/>
          <p:nvPr/>
        </p:nvSpPr>
        <p:spPr>
          <a:xfrm>
            <a:off x="8237414" y="4651622"/>
            <a:ext cx="501805" cy="501805"/>
          </a:xfrm>
          <a:prstGeom prst="rect">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inion Pro" panose="02040503050201020203" pitchFamily="18" charset="0"/>
                <a:cs typeface="Calibri" panose="020F0502020204030204" pitchFamily="34" charset="0"/>
              </a:rPr>
              <a:t>08</a:t>
            </a:r>
          </a:p>
        </p:txBody>
      </p:sp>
      <p:sp>
        <p:nvSpPr>
          <p:cNvPr id="22" name="TextBox 21">
            <a:extLst>
              <a:ext uri="{FF2B5EF4-FFF2-40B4-BE49-F238E27FC236}">
                <a16:creationId xmlns:a16="http://schemas.microsoft.com/office/drawing/2014/main" id="{0D80358C-9FC2-B34C-B869-F5C77247DAAD}"/>
              </a:ext>
            </a:extLst>
          </p:cNvPr>
          <p:cNvSpPr txBox="1"/>
          <p:nvPr/>
        </p:nvSpPr>
        <p:spPr>
          <a:xfrm>
            <a:off x="5089675" y="4673579"/>
            <a:ext cx="2736513" cy="954107"/>
          </a:xfrm>
          <a:prstGeom prst="rect">
            <a:avLst/>
          </a:prstGeom>
          <a:noFill/>
        </p:spPr>
        <p:txBody>
          <a:bodyPr wrap="square" rtlCol="0">
            <a:spAutoFit/>
          </a:bodyPr>
          <a:lstStyle/>
          <a:p>
            <a:r>
              <a:rPr lang="en-US" sz="2800" dirty="0">
                <a:solidFill>
                  <a:srgbClr val="364DA1"/>
                </a:solidFill>
                <a:latin typeface="Minion Pro" panose="02040503050201020203" pitchFamily="18" charset="0"/>
                <a:cs typeface="Poppins SemiBold" pitchFamily="2" charset="77"/>
              </a:rPr>
              <a:t>Transition Planning</a:t>
            </a:r>
          </a:p>
        </p:txBody>
      </p:sp>
      <p:sp>
        <p:nvSpPr>
          <p:cNvPr id="24" name="TextBox 23">
            <a:extLst>
              <a:ext uri="{FF2B5EF4-FFF2-40B4-BE49-F238E27FC236}">
                <a16:creationId xmlns:a16="http://schemas.microsoft.com/office/drawing/2014/main" id="{AFBE4F53-53B0-1746-BBFA-F497CFF4E7D2}"/>
              </a:ext>
            </a:extLst>
          </p:cNvPr>
          <p:cNvSpPr txBox="1"/>
          <p:nvPr/>
        </p:nvSpPr>
        <p:spPr>
          <a:xfrm>
            <a:off x="8840231" y="4673579"/>
            <a:ext cx="2876758" cy="523220"/>
          </a:xfrm>
          <a:prstGeom prst="rect">
            <a:avLst/>
          </a:prstGeom>
          <a:noFill/>
        </p:spPr>
        <p:txBody>
          <a:bodyPr wrap="square" rtlCol="0">
            <a:spAutoFit/>
          </a:bodyPr>
          <a:lstStyle/>
          <a:p>
            <a:r>
              <a:rPr lang="en-US" sz="2800" dirty="0">
                <a:solidFill>
                  <a:srgbClr val="364DA1"/>
                </a:solidFill>
                <a:latin typeface="Minion Pro" panose="02040503050201020203" pitchFamily="18" charset="0"/>
                <a:cs typeface="Poppins SemiBold" pitchFamily="2" charset="77"/>
              </a:rPr>
              <a:t>Examples</a:t>
            </a:r>
          </a:p>
        </p:txBody>
      </p:sp>
      <p:sp>
        <p:nvSpPr>
          <p:cNvPr id="27" name="Rectangle 26">
            <a:extLst>
              <a:ext uri="{FF2B5EF4-FFF2-40B4-BE49-F238E27FC236}">
                <a16:creationId xmlns:a16="http://schemas.microsoft.com/office/drawing/2014/main" id="{C09A657C-DE37-9441-B49A-8BC105972E78}"/>
              </a:ext>
            </a:extLst>
          </p:cNvPr>
          <p:cNvSpPr/>
          <p:nvPr/>
        </p:nvSpPr>
        <p:spPr>
          <a:xfrm>
            <a:off x="4491579" y="5844318"/>
            <a:ext cx="501805" cy="501805"/>
          </a:xfrm>
          <a:prstGeom prst="rect">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inion Pro" panose="02040503050201020203" pitchFamily="18" charset="0"/>
                <a:cs typeface="Calibri" panose="020F0502020204030204" pitchFamily="34" charset="0"/>
              </a:rPr>
              <a:t>09</a:t>
            </a:r>
          </a:p>
        </p:txBody>
      </p:sp>
      <p:sp>
        <p:nvSpPr>
          <p:cNvPr id="29" name="TextBox 28">
            <a:extLst>
              <a:ext uri="{FF2B5EF4-FFF2-40B4-BE49-F238E27FC236}">
                <a16:creationId xmlns:a16="http://schemas.microsoft.com/office/drawing/2014/main" id="{783E5C03-C656-C244-A24C-33DCECA1140C}"/>
              </a:ext>
            </a:extLst>
          </p:cNvPr>
          <p:cNvSpPr txBox="1"/>
          <p:nvPr/>
        </p:nvSpPr>
        <p:spPr>
          <a:xfrm>
            <a:off x="5089675" y="5866275"/>
            <a:ext cx="2736513" cy="523220"/>
          </a:xfrm>
          <a:prstGeom prst="rect">
            <a:avLst/>
          </a:prstGeom>
          <a:noFill/>
        </p:spPr>
        <p:txBody>
          <a:bodyPr wrap="square" rtlCol="0">
            <a:spAutoFit/>
          </a:bodyPr>
          <a:lstStyle/>
          <a:p>
            <a:r>
              <a:rPr lang="en-US" sz="2800" dirty="0">
                <a:solidFill>
                  <a:srgbClr val="364DA1"/>
                </a:solidFill>
                <a:latin typeface="Minion Pro" panose="02040503050201020203" pitchFamily="18" charset="0"/>
                <a:cs typeface="Poppins SemiBold" pitchFamily="2" charset="77"/>
              </a:rPr>
              <a:t>Review</a:t>
            </a:r>
          </a:p>
        </p:txBody>
      </p:sp>
    </p:spTree>
    <p:extLst>
      <p:ext uri="{BB962C8B-B14F-4D97-AF65-F5344CB8AC3E}">
        <p14:creationId xmlns:p14="http://schemas.microsoft.com/office/powerpoint/2010/main" val="2912480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842A25-F7D5-9F48-9AAF-73BA2D2CA9D1}"/>
              </a:ext>
            </a:extLst>
          </p:cNvPr>
          <p:cNvSpPr/>
          <p:nvPr/>
        </p:nvSpPr>
        <p:spPr>
          <a:xfrm>
            <a:off x="3363311" y="-1"/>
            <a:ext cx="8828690" cy="6042991"/>
          </a:xfrm>
          <a:prstGeom prst="rect">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30ECBC0-43B6-0B43-BE2C-56121BC460B5}"/>
              </a:ext>
            </a:extLst>
          </p:cNvPr>
          <p:cNvSpPr/>
          <p:nvPr/>
        </p:nvSpPr>
        <p:spPr>
          <a:xfrm>
            <a:off x="-1" y="4246179"/>
            <a:ext cx="4899991" cy="2611821"/>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B58CB9A-EFC4-1948-9534-D7136C4B6810}"/>
              </a:ext>
            </a:extLst>
          </p:cNvPr>
          <p:cNvSpPr txBox="1"/>
          <p:nvPr/>
        </p:nvSpPr>
        <p:spPr>
          <a:xfrm>
            <a:off x="6301881" y="1251779"/>
            <a:ext cx="4720613" cy="3539430"/>
          </a:xfrm>
          <a:prstGeom prst="rect">
            <a:avLst/>
          </a:prstGeom>
          <a:noFill/>
        </p:spPr>
        <p:txBody>
          <a:bodyPr wrap="square" rtlCol="0">
            <a:spAutoFit/>
          </a:bodyPr>
          <a:lstStyle/>
          <a:p>
            <a:r>
              <a:rPr lang="en-CA" sz="2800" dirty="0">
                <a:solidFill>
                  <a:schemeClr val="tx1">
                    <a:lumMod val="65000"/>
                    <a:lumOff val="35000"/>
                  </a:schemeClr>
                </a:solidFill>
              </a:rPr>
              <a:t>A transition plan should be in place</a:t>
            </a:r>
          </a:p>
          <a:p>
            <a:endParaRPr lang="en-CA" sz="2800" dirty="0">
              <a:solidFill>
                <a:schemeClr val="tx1">
                  <a:lumMod val="65000"/>
                  <a:lumOff val="35000"/>
                </a:schemeClr>
              </a:solidFill>
            </a:endParaRPr>
          </a:p>
          <a:p>
            <a:r>
              <a:rPr lang="en-CA" sz="2800" dirty="0">
                <a:solidFill>
                  <a:schemeClr val="tx1">
                    <a:lumMod val="65000"/>
                    <a:lumOff val="35000"/>
                  </a:schemeClr>
                </a:solidFill>
              </a:rPr>
              <a:t>Can support students to succeed</a:t>
            </a:r>
          </a:p>
          <a:p>
            <a:endParaRPr lang="en-CA" sz="2800" dirty="0">
              <a:solidFill>
                <a:schemeClr val="tx1">
                  <a:lumMod val="65000"/>
                  <a:lumOff val="35000"/>
                </a:schemeClr>
              </a:solidFill>
            </a:endParaRPr>
          </a:p>
          <a:p>
            <a:r>
              <a:rPr lang="en-CA" sz="2800" dirty="0">
                <a:solidFill>
                  <a:schemeClr val="tx1">
                    <a:lumMod val="65000"/>
                    <a:lumOff val="35000"/>
                  </a:schemeClr>
                </a:solidFill>
              </a:rPr>
              <a:t>Supports students through change</a:t>
            </a:r>
          </a:p>
        </p:txBody>
      </p:sp>
      <p:sp>
        <p:nvSpPr>
          <p:cNvPr id="35" name="TextBox 34">
            <a:extLst>
              <a:ext uri="{FF2B5EF4-FFF2-40B4-BE49-F238E27FC236}">
                <a16:creationId xmlns:a16="http://schemas.microsoft.com/office/drawing/2014/main" id="{6F43312F-1317-9444-A0B0-43EE1D47FCDC}"/>
              </a:ext>
            </a:extLst>
          </p:cNvPr>
          <p:cNvSpPr txBox="1"/>
          <p:nvPr/>
        </p:nvSpPr>
        <p:spPr>
          <a:xfrm>
            <a:off x="399642" y="4604230"/>
            <a:ext cx="4351262" cy="1754326"/>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chemeClr val="bg1"/>
                </a:solidFill>
                <a:latin typeface="Minion Pro" panose="02040503050201020203" pitchFamily="18" charset="0"/>
              </a:rPr>
              <a:t>1. It should </a:t>
            </a:r>
          </a:p>
          <a:p>
            <a:r>
              <a:rPr lang="en-US" sz="5400" dirty="0">
                <a:solidFill>
                  <a:schemeClr val="bg1"/>
                </a:solidFill>
                <a:latin typeface="Minion Pro" panose="02040503050201020203" pitchFamily="18" charset="0"/>
              </a:rPr>
              <a:t>be done</a:t>
            </a:r>
          </a:p>
        </p:txBody>
      </p:sp>
      <p:sp>
        <p:nvSpPr>
          <p:cNvPr id="18" name="Freeform 17">
            <a:extLst>
              <a:ext uri="{FF2B5EF4-FFF2-40B4-BE49-F238E27FC236}">
                <a16:creationId xmlns:a16="http://schemas.microsoft.com/office/drawing/2014/main" id="{6CBD7CE7-3FEB-5040-8A47-B32A84D343C7}"/>
              </a:ext>
            </a:extLst>
          </p:cNvPr>
          <p:cNvSpPr>
            <a:spLocks/>
          </p:cNvSpPr>
          <p:nvPr/>
        </p:nvSpPr>
        <p:spPr bwMode="auto">
          <a:xfrm>
            <a:off x="5695192" y="1251779"/>
            <a:ext cx="389855" cy="584775"/>
          </a:xfrm>
          <a:custGeom>
            <a:avLst/>
            <a:gdLst>
              <a:gd name="T0" fmla="*/ 34 w 440"/>
              <a:gd name="T1" fmla="*/ 0 h 660"/>
              <a:gd name="T2" fmla="*/ 10 w 440"/>
              <a:gd name="T3" fmla="*/ 10 h 660"/>
              <a:gd name="T4" fmla="*/ 0 w 440"/>
              <a:gd name="T5" fmla="*/ 35 h 660"/>
              <a:gd name="T6" fmla="*/ 0 w 440"/>
              <a:gd name="T7" fmla="*/ 70 h 660"/>
              <a:gd name="T8" fmla="*/ 0 w 440"/>
              <a:gd name="T9" fmla="*/ 105 h 660"/>
              <a:gd name="T10" fmla="*/ 0 w 440"/>
              <a:gd name="T11" fmla="*/ 313 h 660"/>
              <a:gd name="T12" fmla="*/ 0 w 440"/>
              <a:gd name="T13" fmla="*/ 625 h 660"/>
              <a:gd name="T14" fmla="*/ 11 w 440"/>
              <a:gd name="T15" fmla="*/ 649 h 660"/>
              <a:gd name="T16" fmla="*/ 34 w 440"/>
              <a:gd name="T17" fmla="*/ 660 h 660"/>
              <a:gd name="T18" fmla="*/ 58 w 440"/>
              <a:gd name="T19" fmla="*/ 649 h 660"/>
              <a:gd name="T20" fmla="*/ 69 w 440"/>
              <a:gd name="T21" fmla="*/ 625 h 660"/>
              <a:gd name="T22" fmla="*/ 69 w 440"/>
              <a:gd name="T23" fmla="*/ 270 h 660"/>
              <a:gd name="T24" fmla="*/ 102 w 440"/>
              <a:gd name="T25" fmla="*/ 260 h 660"/>
              <a:gd name="T26" fmla="*/ 219 w 440"/>
              <a:gd name="T27" fmla="*/ 304 h 660"/>
              <a:gd name="T28" fmla="*/ 338 w 440"/>
              <a:gd name="T29" fmla="*/ 348 h 660"/>
              <a:gd name="T30" fmla="*/ 440 w 440"/>
              <a:gd name="T31" fmla="*/ 313 h 660"/>
              <a:gd name="T32" fmla="*/ 440 w 440"/>
              <a:gd name="T33" fmla="*/ 70 h 660"/>
              <a:gd name="T34" fmla="*/ 405 w 440"/>
              <a:gd name="T35" fmla="*/ 96 h 660"/>
              <a:gd name="T36" fmla="*/ 374 w 440"/>
              <a:gd name="T37" fmla="*/ 114 h 660"/>
              <a:gd name="T38" fmla="*/ 338 w 440"/>
              <a:gd name="T39" fmla="*/ 122 h 660"/>
              <a:gd name="T40" fmla="*/ 220 w 440"/>
              <a:gd name="T41" fmla="*/ 79 h 660"/>
              <a:gd name="T42" fmla="*/ 102 w 440"/>
              <a:gd name="T43" fmla="*/ 35 h 660"/>
              <a:gd name="T44" fmla="*/ 69 w 440"/>
              <a:gd name="T45" fmla="*/ 39 h 660"/>
              <a:gd name="T46" fmla="*/ 69 w 440"/>
              <a:gd name="T47" fmla="*/ 35 h 660"/>
              <a:gd name="T48" fmla="*/ 58 w 440"/>
              <a:gd name="T49" fmla="*/ 10 h 660"/>
              <a:gd name="T50" fmla="*/ 34 w 440"/>
              <a:gd name="T51"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0" h="660">
                <a:moveTo>
                  <a:pt x="34" y="0"/>
                </a:moveTo>
                <a:cubicBezTo>
                  <a:pt x="25" y="0"/>
                  <a:pt x="17" y="3"/>
                  <a:pt x="10" y="10"/>
                </a:cubicBezTo>
                <a:cubicBezTo>
                  <a:pt x="3" y="17"/>
                  <a:pt x="0" y="25"/>
                  <a:pt x="0" y="35"/>
                </a:cubicBezTo>
                <a:lnTo>
                  <a:pt x="0" y="70"/>
                </a:lnTo>
                <a:lnTo>
                  <a:pt x="0" y="105"/>
                </a:lnTo>
                <a:lnTo>
                  <a:pt x="0" y="313"/>
                </a:lnTo>
                <a:lnTo>
                  <a:pt x="0" y="625"/>
                </a:lnTo>
                <a:cubicBezTo>
                  <a:pt x="0" y="634"/>
                  <a:pt x="4" y="642"/>
                  <a:pt x="11" y="649"/>
                </a:cubicBezTo>
                <a:cubicBezTo>
                  <a:pt x="18" y="657"/>
                  <a:pt x="26" y="660"/>
                  <a:pt x="34" y="660"/>
                </a:cubicBezTo>
                <a:cubicBezTo>
                  <a:pt x="43" y="660"/>
                  <a:pt x="51" y="657"/>
                  <a:pt x="58" y="649"/>
                </a:cubicBezTo>
                <a:cubicBezTo>
                  <a:pt x="65" y="642"/>
                  <a:pt x="69" y="634"/>
                  <a:pt x="69" y="625"/>
                </a:cubicBezTo>
                <a:lnTo>
                  <a:pt x="69" y="270"/>
                </a:lnTo>
                <a:cubicBezTo>
                  <a:pt x="81" y="264"/>
                  <a:pt x="92" y="260"/>
                  <a:pt x="102" y="260"/>
                </a:cubicBezTo>
                <a:cubicBezTo>
                  <a:pt x="124" y="260"/>
                  <a:pt x="164" y="275"/>
                  <a:pt x="219" y="304"/>
                </a:cubicBezTo>
                <a:cubicBezTo>
                  <a:pt x="275" y="333"/>
                  <a:pt x="315" y="348"/>
                  <a:pt x="338" y="348"/>
                </a:cubicBezTo>
                <a:cubicBezTo>
                  <a:pt x="376" y="348"/>
                  <a:pt x="410" y="336"/>
                  <a:pt x="440" y="313"/>
                </a:cubicBezTo>
                <a:lnTo>
                  <a:pt x="440" y="70"/>
                </a:lnTo>
                <a:cubicBezTo>
                  <a:pt x="425" y="82"/>
                  <a:pt x="413" y="90"/>
                  <a:pt x="405" y="96"/>
                </a:cubicBezTo>
                <a:cubicBezTo>
                  <a:pt x="397" y="102"/>
                  <a:pt x="387" y="108"/>
                  <a:pt x="374" y="114"/>
                </a:cubicBezTo>
                <a:cubicBezTo>
                  <a:pt x="361" y="119"/>
                  <a:pt x="349" y="122"/>
                  <a:pt x="338" y="122"/>
                </a:cubicBezTo>
                <a:cubicBezTo>
                  <a:pt x="316" y="122"/>
                  <a:pt x="276" y="108"/>
                  <a:pt x="220" y="79"/>
                </a:cubicBezTo>
                <a:cubicBezTo>
                  <a:pt x="164" y="50"/>
                  <a:pt x="124" y="35"/>
                  <a:pt x="102" y="35"/>
                </a:cubicBezTo>
                <a:cubicBezTo>
                  <a:pt x="94" y="35"/>
                  <a:pt x="83" y="36"/>
                  <a:pt x="69" y="39"/>
                </a:cubicBezTo>
                <a:lnTo>
                  <a:pt x="69" y="35"/>
                </a:lnTo>
                <a:cubicBezTo>
                  <a:pt x="69" y="25"/>
                  <a:pt x="65" y="17"/>
                  <a:pt x="58" y="10"/>
                </a:cubicBezTo>
                <a:cubicBezTo>
                  <a:pt x="52" y="3"/>
                  <a:pt x="44" y="0"/>
                  <a:pt x="34" y="0"/>
                </a:cubicBezTo>
                <a:close/>
              </a:path>
            </a:pathLst>
          </a:custGeom>
          <a:solidFill>
            <a:srgbClr val="FE721F"/>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9" name="Freeform 18">
            <a:extLst>
              <a:ext uri="{FF2B5EF4-FFF2-40B4-BE49-F238E27FC236}">
                <a16:creationId xmlns:a16="http://schemas.microsoft.com/office/drawing/2014/main" id="{E0DB1E2F-BCA0-364D-BB16-D016B6D440FF}"/>
              </a:ext>
            </a:extLst>
          </p:cNvPr>
          <p:cNvSpPr>
            <a:spLocks/>
          </p:cNvSpPr>
          <p:nvPr/>
        </p:nvSpPr>
        <p:spPr bwMode="auto">
          <a:xfrm>
            <a:off x="5695191" y="2647140"/>
            <a:ext cx="389855" cy="584775"/>
          </a:xfrm>
          <a:custGeom>
            <a:avLst/>
            <a:gdLst>
              <a:gd name="T0" fmla="*/ 34 w 440"/>
              <a:gd name="T1" fmla="*/ 0 h 660"/>
              <a:gd name="T2" fmla="*/ 10 w 440"/>
              <a:gd name="T3" fmla="*/ 10 h 660"/>
              <a:gd name="T4" fmla="*/ 0 w 440"/>
              <a:gd name="T5" fmla="*/ 35 h 660"/>
              <a:gd name="T6" fmla="*/ 0 w 440"/>
              <a:gd name="T7" fmla="*/ 70 h 660"/>
              <a:gd name="T8" fmla="*/ 0 w 440"/>
              <a:gd name="T9" fmla="*/ 105 h 660"/>
              <a:gd name="T10" fmla="*/ 0 w 440"/>
              <a:gd name="T11" fmla="*/ 313 h 660"/>
              <a:gd name="T12" fmla="*/ 0 w 440"/>
              <a:gd name="T13" fmla="*/ 625 h 660"/>
              <a:gd name="T14" fmla="*/ 11 w 440"/>
              <a:gd name="T15" fmla="*/ 649 h 660"/>
              <a:gd name="T16" fmla="*/ 34 w 440"/>
              <a:gd name="T17" fmla="*/ 660 h 660"/>
              <a:gd name="T18" fmla="*/ 58 w 440"/>
              <a:gd name="T19" fmla="*/ 649 h 660"/>
              <a:gd name="T20" fmla="*/ 69 w 440"/>
              <a:gd name="T21" fmla="*/ 625 h 660"/>
              <a:gd name="T22" fmla="*/ 69 w 440"/>
              <a:gd name="T23" fmla="*/ 270 h 660"/>
              <a:gd name="T24" fmla="*/ 102 w 440"/>
              <a:gd name="T25" fmla="*/ 260 h 660"/>
              <a:gd name="T26" fmla="*/ 219 w 440"/>
              <a:gd name="T27" fmla="*/ 304 h 660"/>
              <a:gd name="T28" fmla="*/ 338 w 440"/>
              <a:gd name="T29" fmla="*/ 348 h 660"/>
              <a:gd name="T30" fmla="*/ 440 w 440"/>
              <a:gd name="T31" fmla="*/ 313 h 660"/>
              <a:gd name="T32" fmla="*/ 440 w 440"/>
              <a:gd name="T33" fmla="*/ 70 h 660"/>
              <a:gd name="T34" fmla="*/ 405 w 440"/>
              <a:gd name="T35" fmla="*/ 96 h 660"/>
              <a:gd name="T36" fmla="*/ 374 w 440"/>
              <a:gd name="T37" fmla="*/ 114 h 660"/>
              <a:gd name="T38" fmla="*/ 338 w 440"/>
              <a:gd name="T39" fmla="*/ 122 h 660"/>
              <a:gd name="T40" fmla="*/ 220 w 440"/>
              <a:gd name="T41" fmla="*/ 79 h 660"/>
              <a:gd name="T42" fmla="*/ 102 w 440"/>
              <a:gd name="T43" fmla="*/ 35 h 660"/>
              <a:gd name="T44" fmla="*/ 69 w 440"/>
              <a:gd name="T45" fmla="*/ 39 h 660"/>
              <a:gd name="T46" fmla="*/ 69 w 440"/>
              <a:gd name="T47" fmla="*/ 35 h 660"/>
              <a:gd name="T48" fmla="*/ 58 w 440"/>
              <a:gd name="T49" fmla="*/ 10 h 660"/>
              <a:gd name="T50" fmla="*/ 34 w 440"/>
              <a:gd name="T51"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0" h="660">
                <a:moveTo>
                  <a:pt x="34" y="0"/>
                </a:moveTo>
                <a:cubicBezTo>
                  <a:pt x="25" y="0"/>
                  <a:pt x="17" y="3"/>
                  <a:pt x="10" y="10"/>
                </a:cubicBezTo>
                <a:cubicBezTo>
                  <a:pt x="3" y="17"/>
                  <a:pt x="0" y="25"/>
                  <a:pt x="0" y="35"/>
                </a:cubicBezTo>
                <a:lnTo>
                  <a:pt x="0" y="70"/>
                </a:lnTo>
                <a:lnTo>
                  <a:pt x="0" y="105"/>
                </a:lnTo>
                <a:lnTo>
                  <a:pt x="0" y="313"/>
                </a:lnTo>
                <a:lnTo>
                  <a:pt x="0" y="625"/>
                </a:lnTo>
                <a:cubicBezTo>
                  <a:pt x="0" y="634"/>
                  <a:pt x="4" y="642"/>
                  <a:pt x="11" y="649"/>
                </a:cubicBezTo>
                <a:cubicBezTo>
                  <a:pt x="18" y="657"/>
                  <a:pt x="26" y="660"/>
                  <a:pt x="34" y="660"/>
                </a:cubicBezTo>
                <a:cubicBezTo>
                  <a:pt x="43" y="660"/>
                  <a:pt x="51" y="657"/>
                  <a:pt x="58" y="649"/>
                </a:cubicBezTo>
                <a:cubicBezTo>
                  <a:pt x="65" y="642"/>
                  <a:pt x="69" y="634"/>
                  <a:pt x="69" y="625"/>
                </a:cubicBezTo>
                <a:lnTo>
                  <a:pt x="69" y="270"/>
                </a:lnTo>
                <a:cubicBezTo>
                  <a:pt x="81" y="264"/>
                  <a:pt x="92" y="260"/>
                  <a:pt x="102" y="260"/>
                </a:cubicBezTo>
                <a:cubicBezTo>
                  <a:pt x="124" y="260"/>
                  <a:pt x="164" y="275"/>
                  <a:pt x="219" y="304"/>
                </a:cubicBezTo>
                <a:cubicBezTo>
                  <a:pt x="275" y="333"/>
                  <a:pt x="315" y="348"/>
                  <a:pt x="338" y="348"/>
                </a:cubicBezTo>
                <a:cubicBezTo>
                  <a:pt x="376" y="348"/>
                  <a:pt x="410" y="336"/>
                  <a:pt x="440" y="313"/>
                </a:cubicBezTo>
                <a:lnTo>
                  <a:pt x="440" y="70"/>
                </a:lnTo>
                <a:cubicBezTo>
                  <a:pt x="425" y="82"/>
                  <a:pt x="413" y="90"/>
                  <a:pt x="405" y="96"/>
                </a:cubicBezTo>
                <a:cubicBezTo>
                  <a:pt x="397" y="102"/>
                  <a:pt x="387" y="108"/>
                  <a:pt x="374" y="114"/>
                </a:cubicBezTo>
                <a:cubicBezTo>
                  <a:pt x="361" y="119"/>
                  <a:pt x="349" y="122"/>
                  <a:pt x="338" y="122"/>
                </a:cubicBezTo>
                <a:cubicBezTo>
                  <a:pt x="316" y="122"/>
                  <a:pt x="276" y="108"/>
                  <a:pt x="220" y="79"/>
                </a:cubicBezTo>
                <a:cubicBezTo>
                  <a:pt x="164" y="50"/>
                  <a:pt x="124" y="35"/>
                  <a:pt x="102" y="35"/>
                </a:cubicBezTo>
                <a:cubicBezTo>
                  <a:pt x="94" y="35"/>
                  <a:pt x="83" y="36"/>
                  <a:pt x="69" y="39"/>
                </a:cubicBezTo>
                <a:lnTo>
                  <a:pt x="69" y="35"/>
                </a:lnTo>
                <a:cubicBezTo>
                  <a:pt x="69" y="25"/>
                  <a:pt x="65" y="17"/>
                  <a:pt x="58" y="10"/>
                </a:cubicBezTo>
                <a:cubicBezTo>
                  <a:pt x="52" y="3"/>
                  <a:pt x="44" y="0"/>
                  <a:pt x="34" y="0"/>
                </a:cubicBezTo>
                <a:close/>
              </a:path>
            </a:pathLst>
          </a:custGeom>
          <a:solidFill>
            <a:srgbClr val="FE721F"/>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0" name="Freeform 19">
            <a:extLst>
              <a:ext uri="{FF2B5EF4-FFF2-40B4-BE49-F238E27FC236}">
                <a16:creationId xmlns:a16="http://schemas.microsoft.com/office/drawing/2014/main" id="{B6A1A20C-4BF3-514E-A88E-A8735BED066F}"/>
              </a:ext>
            </a:extLst>
          </p:cNvPr>
          <p:cNvSpPr>
            <a:spLocks/>
          </p:cNvSpPr>
          <p:nvPr/>
        </p:nvSpPr>
        <p:spPr bwMode="auto">
          <a:xfrm>
            <a:off x="5683779" y="3898920"/>
            <a:ext cx="389855" cy="584775"/>
          </a:xfrm>
          <a:custGeom>
            <a:avLst/>
            <a:gdLst>
              <a:gd name="T0" fmla="*/ 34 w 440"/>
              <a:gd name="T1" fmla="*/ 0 h 660"/>
              <a:gd name="T2" fmla="*/ 10 w 440"/>
              <a:gd name="T3" fmla="*/ 10 h 660"/>
              <a:gd name="T4" fmla="*/ 0 w 440"/>
              <a:gd name="T5" fmla="*/ 35 h 660"/>
              <a:gd name="T6" fmla="*/ 0 w 440"/>
              <a:gd name="T7" fmla="*/ 70 h 660"/>
              <a:gd name="T8" fmla="*/ 0 w 440"/>
              <a:gd name="T9" fmla="*/ 105 h 660"/>
              <a:gd name="T10" fmla="*/ 0 w 440"/>
              <a:gd name="T11" fmla="*/ 313 h 660"/>
              <a:gd name="T12" fmla="*/ 0 w 440"/>
              <a:gd name="T13" fmla="*/ 625 h 660"/>
              <a:gd name="T14" fmla="*/ 11 w 440"/>
              <a:gd name="T15" fmla="*/ 649 h 660"/>
              <a:gd name="T16" fmla="*/ 34 w 440"/>
              <a:gd name="T17" fmla="*/ 660 h 660"/>
              <a:gd name="T18" fmla="*/ 58 w 440"/>
              <a:gd name="T19" fmla="*/ 649 h 660"/>
              <a:gd name="T20" fmla="*/ 69 w 440"/>
              <a:gd name="T21" fmla="*/ 625 h 660"/>
              <a:gd name="T22" fmla="*/ 69 w 440"/>
              <a:gd name="T23" fmla="*/ 270 h 660"/>
              <a:gd name="T24" fmla="*/ 102 w 440"/>
              <a:gd name="T25" fmla="*/ 260 h 660"/>
              <a:gd name="T26" fmla="*/ 219 w 440"/>
              <a:gd name="T27" fmla="*/ 304 h 660"/>
              <a:gd name="T28" fmla="*/ 338 w 440"/>
              <a:gd name="T29" fmla="*/ 348 h 660"/>
              <a:gd name="T30" fmla="*/ 440 w 440"/>
              <a:gd name="T31" fmla="*/ 313 h 660"/>
              <a:gd name="T32" fmla="*/ 440 w 440"/>
              <a:gd name="T33" fmla="*/ 70 h 660"/>
              <a:gd name="T34" fmla="*/ 405 w 440"/>
              <a:gd name="T35" fmla="*/ 96 h 660"/>
              <a:gd name="T36" fmla="*/ 374 w 440"/>
              <a:gd name="T37" fmla="*/ 114 h 660"/>
              <a:gd name="T38" fmla="*/ 338 w 440"/>
              <a:gd name="T39" fmla="*/ 122 h 660"/>
              <a:gd name="T40" fmla="*/ 220 w 440"/>
              <a:gd name="T41" fmla="*/ 79 h 660"/>
              <a:gd name="T42" fmla="*/ 102 w 440"/>
              <a:gd name="T43" fmla="*/ 35 h 660"/>
              <a:gd name="T44" fmla="*/ 69 w 440"/>
              <a:gd name="T45" fmla="*/ 39 h 660"/>
              <a:gd name="T46" fmla="*/ 69 w 440"/>
              <a:gd name="T47" fmla="*/ 35 h 660"/>
              <a:gd name="T48" fmla="*/ 58 w 440"/>
              <a:gd name="T49" fmla="*/ 10 h 660"/>
              <a:gd name="T50" fmla="*/ 34 w 440"/>
              <a:gd name="T51"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0" h="660">
                <a:moveTo>
                  <a:pt x="34" y="0"/>
                </a:moveTo>
                <a:cubicBezTo>
                  <a:pt x="25" y="0"/>
                  <a:pt x="17" y="3"/>
                  <a:pt x="10" y="10"/>
                </a:cubicBezTo>
                <a:cubicBezTo>
                  <a:pt x="3" y="17"/>
                  <a:pt x="0" y="25"/>
                  <a:pt x="0" y="35"/>
                </a:cubicBezTo>
                <a:lnTo>
                  <a:pt x="0" y="70"/>
                </a:lnTo>
                <a:lnTo>
                  <a:pt x="0" y="105"/>
                </a:lnTo>
                <a:lnTo>
                  <a:pt x="0" y="313"/>
                </a:lnTo>
                <a:lnTo>
                  <a:pt x="0" y="625"/>
                </a:lnTo>
                <a:cubicBezTo>
                  <a:pt x="0" y="634"/>
                  <a:pt x="4" y="642"/>
                  <a:pt x="11" y="649"/>
                </a:cubicBezTo>
                <a:cubicBezTo>
                  <a:pt x="18" y="657"/>
                  <a:pt x="26" y="660"/>
                  <a:pt x="34" y="660"/>
                </a:cubicBezTo>
                <a:cubicBezTo>
                  <a:pt x="43" y="660"/>
                  <a:pt x="51" y="657"/>
                  <a:pt x="58" y="649"/>
                </a:cubicBezTo>
                <a:cubicBezTo>
                  <a:pt x="65" y="642"/>
                  <a:pt x="69" y="634"/>
                  <a:pt x="69" y="625"/>
                </a:cubicBezTo>
                <a:lnTo>
                  <a:pt x="69" y="270"/>
                </a:lnTo>
                <a:cubicBezTo>
                  <a:pt x="81" y="264"/>
                  <a:pt x="92" y="260"/>
                  <a:pt x="102" y="260"/>
                </a:cubicBezTo>
                <a:cubicBezTo>
                  <a:pt x="124" y="260"/>
                  <a:pt x="164" y="275"/>
                  <a:pt x="219" y="304"/>
                </a:cubicBezTo>
                <a:cubicBezTo>
                  <a:pt x="275" y="333"/>
                  <a:pt x="315" y="348"/>
                  <a:pt x="338" y="348"/>
                </a:cubicBezTo>
                <a:cubicBezTo>
                  <a:pt x="376" y="348"/>
                  <a:pt x="410" y="336"/>
                  <a:pt x="440" y="313"/>
                </a:cubicBezTo>
                <a:lnTo>
                  <a:pt x="440" y="70"/>
                </a:lnTo>
                <a:cubicBezTo>
                  <a:pt x="425" y="82"/>
                  <a:pt x="413" y="90"/>
                  <a:pt x="405" y="96"/>
                </a:cubicBezTo>
                <a:cubicBezTo>
                  <a:pt x="397" y="102"/>
                  <a:pt x="387" y="108"/>
                  <a:pt x="374" y="114"/>
                </a:cubicBezTo>
                <a:cubicBezTo>
                  <a:pt x="361" y="119"/>
                  <a:pt x="349" y="122"/>
                  <a:pt x="338" y="122"/>
                </a:cubicBezTo>
                <a:cubicBezTo>
                  <a:pt x="316" y="122"/>
                  <a:pt x="276" y="108"/>
                  <a:pt x="220" y="79"/>
                </a:cubicBezTo>
                <a:cubicBezTo>
                  <a:pt x="164" y="50"/>
                  <a:pt x="124" y="35"/>
                  <a:pt x="102" y="35"/>
                </a:cubicBezTo>
                <a:cubicBezTo>
                  <a:pt x="94" y="35"/>
                  <a:pt x="83" y="36"/>
                  <a:pt x="69" y="39"/>
                </a:cubicBezTo>
                <a:lnTo>
                  <a:pt x="69" y="35"/>
                </a:lnTo>
                <a:cubicBezTo>
                  <a:pt x="69" y="25"/>
                  <a:pt x="65" y="17"/>
                  <a:pt x="58" y="10"/>
                </a:cubicBezTo>
                <a:cubicBezTo>
                  <a:pt x="52" y="3"/>
                  <a:pt x="44" y="0"/>
                  <a:pt x="34" y="0"/>
                </a:cubicBezTo>
                <a:close/>
              </a:path>
            </a:pathLst>
          </a:custGeom>
          <a:solidFill>
            <a:srgbClr val="FE721F"/>
          </a:solidFill>
          <a:ln>
            <a:noFill/>
          </a:ln>
        </p:spPr>
        <p:txBody>
          <a:bodyPr vert="horz" wrap="square" lIns="68580" tIns="34290" rIns="68580" bIns="34290" numCol="1" anchor="t" anchorCtr="0" compatLnSpc="1">
            <a:prstTxWarp prst="textNoShape">
              <a:avLst/>
            </a:prstTxWarp>
          </a:bodyPr>
          <a:lstStyle/>
          <a:p>
            <a:endParaRPr lang="en-US" sz="2160"/>
          </a:p>
        </p:txBody>
      </p:sp>
      <p:pic>
        <p:nvPicPr>
          <p:cNvPr id="8" name="Picture 7" descr="Icon&#10;&#10;Description automatically generated with medium confidence">
            <a:extLst>
              <a:ext uri="{FF2B5EF4-FFF2-40B4-BE49-F238E27FC236}">
                <a16:creationId xmlns:a16="http://schemas.microsoft.com/office/drawing/2014/main" id="{63C738A1-126C-C746-AFB4-5FFCCB549755}"/>
              </a:ext>
            </a:extLst>
          </p:cNvPr>
          <p:cNvPicPr>
            <a:picLocks noChangeAspect="1"/>
          </p:cNvPicPr>
          <p:nvPr/>
        </p:nvPicPr>
        <p:blipFill>
          <a:blip r:embed="rId3"/>
          <a:stretch>
            <a:fillRect/>
          </a:stretch>
        </p:blipFill>
        <p:spPr>
          <a:xfrm>
            <a:off x="507790" y="665754"/>
            <a:ext cx="3446801" cy="3446801"/>
          </a:xfrm>
          <a:prstGeom prst="rect">
            <a:avLst/>
          </a:prstGeom>
        </p:spPr>
      </p:pic>
    </p:spTree>
    <p:extLst>
      <p:ext uri="{BB962C8B-B14F-4D97-AF65-F5344CB8AC3E}">
        <p14:creationId xmlns:p14="http://schemas.microsoft.com/office/powerpoint/2010/main" val="23260337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842A25-F7D5-9F48-9AAF-73BA2D2CA9D1}"/>
              </a:ext>
            </a:extLst>
          </p:cNvPr>
          <p:cNvSpPr/>
          <p:nvPr/>
        </p:nvSpPr>
        <p:spPr>
          <a:xfrm>
            <a:off x="3363311" y="-1"/>
            <a:ext cx="8828690" cy="6042991"/>
          </a:xfrm>
          <a:prstGeom prst="rect">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30ECBC0-43B6-0B43-BE2C-56121BC460B5}"/>
              </a:ext>
            </a:extLst>
          </p:cNvPr>
          <p:cNvSpPr/>
          <p:nvPr/>
        </p:nvSpPr>
        <p:spPr>
          <a:xfrm>
            <a:off x="-1" y="4246179"/>
            <a:ext cx="5456583" cy="2611821"/>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B58CB9A-EFC4-1948-9534-D7136C4B6810}"/>
              </a:ext>
            </a:extLst>
          </p:cNvPr>
          <p:cNvSpPr txBox="1"/>
          <p:nvPr/>
        </p:nvSpPr>
        <p:spPr>
          <a:xfrm>
            <a:off x="6025772" y="1033749"/>
            <a:ext cx="5734406" cy="3970318"/>
          </a:xfrm>
          <a:prstGeom prst="rect">
            <a:avLst/>
          </a:prstGeom>
          <a:noFill/>
        </p:spPr>
        <p:txBody>
          <a:bodyPr wrap="square" rtlCol="0">
            <a:spAutoFit/>
          </a:bodyPr>
          <a:lstStyle/>
          <a:p>
            <a:r>
              <a:rPr lang="en-CA" sz="2800" dirty="0">
                <a:solidFill>
                  <a:schemeClr val="tx1">
                    <a:lumMod val="65000"/>
                    <a:lumOff val="35000"/>
                  </a:schemeClr>
                </a:solidFill>
              </a:rPr>
              <a:t>Successful transitions should start early</a:t>
            </a:r>
          </a:p>
          <a:p>
            <a:endParaRPr lang="en-CA" sz="2800" dirty="0">
              <a:solidFill>
                <a:schemeClr val="tx1">
                  <a:lumMod val="65000"/>
                  <a:lumOff val="35000"/>
                </a:schemeClr>
              </a:solidFill>
            </a:endParaRPr>
          </a:p>
          <a:p>
            <a:r>
              <a:rPr lang="en-CA" sz="2800" dirty="0">
                <a:solidFill>
                  <a:schemeClr val="tx1">
                    <a:lumMod val="65000"/>
                    <a:lumOff val="35000"/>
                  </a:schemeClr>
                </a:solidFill>
              </a:rPr>
              <a:t>Strategies for school staff</a:t>
            </a:r>
          </a:p>
          <a:p>
            <a:pPr marL="457200" indent="-457200">
              <a:buFont typeface="Arial" panose="020B0604020202020204" pitchFamily="34" charset="0"/>
              <a:buChar char="•"/>
            </a:pPr>
            <a:r>
              <a:rPr lang="en-CA" sz="2800" dirty="0">
                <a:solidFill>
                  <a:schemeClr val="tx1">
                    <a:lumMod val="65000"/>
                    <a:lumOff val="35000"/>
                  </a:schemeClr>
                </a:solidFill>
              </a:rPr>
              <a:t>Help students develop skills to support transitions</a:t>
            </a:r>
          </a:p>
          <a:p>
            <a:pPr marL="457200" indent="-457200">
              <a:buFont typeface="Arial" panose="020B0604020202020204" pitchFamily="34" charset="0"/>
              <a:buChar char="•"/>
            </a:pPr>
            <a:r>
              <a:rPr lang="en-CA" sz="2800" dirty="0">
                <a:solidFill>
                  <a:schemeClr val="tx1">
                    <a:lumMod val="65000"/>
                    <a:lumOff val="35000"/>
                  </a:schemeClr>
                </a:solidFill>
              </a:rPr>
              <a:t>Give opportunities to explore different professions/trades</a:t>
            </a:r>
          </a:p>
          <a:p>
            <a:pPr marL="457200" indent="-457200">
              <a:buFont typeface="Arial" panose="020B0604020202020204" pitchFamily="34" charset="0"/>
              <a:buChar char="•"/>
            </a:pPr>
            <a:r>
              <a:rPr lang="en-CA" sz="2800" dirty="0">
                <a:solidFill>
                  <a:schemeClr val="tx1">
                    <a:lumMod val="65000"/>
                    <a:lumOff val="35000"/>
                  </a:schemeClr>
                </a:solidFill>
              </a:rPr>
              <a:t>Identify interests and skills</a:t>
            </a:r>
          </a:p>
        </p:txBody>
      </p:sp>
      <p:sp>
        <p:nvSpPr>
          <p:cNvPr id="35" name="TextBox 34">
            <a:extLst>
              <a:ext uri="{FF2B5EF4-FFF2-40B4-BE49-F238E27FC236}">
                <a16:creationId xmlns:a16="http://schemas.microsoft.com/office/drawing/2014/main" id="{6F43312F-1317-9444-A0B0-43EE1D47FCDC}"/>
              </a:ext>
            </a:extLst>
          </p:cNvPr>
          <p:cNvSpPr txBox="1"/>
          <p:nvPr/>
        </p:nvSpPr>
        <p:spPr>
          <a:xfrm>
            <a:off x="399641" y="5015824"/>
            <a:ext cx="5056941" cy="92333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chemeClr val="bg1"/>
                </a:solidFill>
                <a:latin typeface="Minion Pro" panose="02040503050201020203" pitchFamily="18" charset="0"/>
              </a:rPr>
              <a:t>2. An early start</a:t>
            </a:r>
          </a:p>
        </p:txBody>
      </p:sp>
      <p:sp>
        <p:nvSpPr>
          <p:cNvPr id="18" name="Freeform 17">
            <a:extLst>
              <a:ext uri="{FF2B5EF4-FFF2-40B4-BE49-F238E27FC236}">
                <a16:creationId xmlns:a16="http://schemas.microsoft.com/office/drawing/2014/main" id="{6CBD7CE7-3FEB-5040-8A47-B32A84D343C7}"/>
              </a:ext>
            </a:extLst>
          </p:cNvPr>
          <p:cNvSpPr>
            <a:spLocks/>
          </p:cNvSpPr>
          <p:nvPr/>
        </p:nvSpPr>
        <p:spPr bwMode="auto">
          <a:xfrm>
            <a:off x="5311238" y="1033749"/>
            <a:ext cx="389855" cy="584775"/>
          </a:xfrm>
          <a:custGeom>
            <a:avLst/>
            <a:gdLst>
              <a:gd name="T0" fmla="*/ 34 w 440"/>
              <a:gd name="T1" fmla="*/ 0 h 660"/>
              <a:gd name="T2" fmla="*/ 10 w 440"/>
              <a:gd name="T3" fmla="*/ 10 h 660"/>
              <a:gd name="T4" fmla="*/ 0 w 440"/>
              <a:gd name="T5" fmla="*/ 35 h 660"/>
              <a:gd name="T6" fmla="*/ 0 w 440"/>
              <a:gd name="T7" fmla="*/ 70 h 660"/>
              <a:gd name="T8" fmla="*/ 0 w 440"/>
              <a:gd name="T9" fmla="*/ 105 h 660"/>
              <a:gd name="T10" fmla="*/ 0 w 440"/>
              <a:gd name="T11" fmla="*/ 313 h 660"/>
              <a:gd name="T12" fmla="*/ 0 w 440"/>
              <a:gd name="T13" fmla="*/ 625 h 660"/>
              <a:gd name="T14" fmla="*/ 11 w 440"/>
              <a:gd name="T15" fmla="*/ 649 h 660"/>
              <a:gd name="T16" fmla="*/ 34 w 440"/>
              <a:gd name="T17" fmla="*/ 660 h 660"/>
              <a:gd name="T18" fmla="*/ 58 w 440"/>
              <a:gd name="T19" fmla="*/ 649 h 660"/>
              <a:gd name="T20" fmla="*/ 69 w 440"/>
              <a:gd name="T21" fmla="*/ 625 h 660"/>
              <a:gd name="T22" fmla="*/ 69 w 440"/>
              <a:gd name="T23" fmla="*/ 270 h 660"/>
              <a:gd name="T24" fmla="*/ 102 w 440"/>
              <a:gd name="T25" fmla="*/ 260 h 660"/>
              <a:gd name="T26" fmla="*/ 219 w 440"/>
              <a:gd name="T27" fmla="*/ 304 h 660"/>
              <a:gd name="T28" fmla="*/ 338 w 440"/>
              <a:gd name="T29" fmla="*/ 348 h 660"/>
              <a:gd name="T30" fmla="*/ 440 w 440"/>
              <a:gd name="T31" fmla="*/ 313 h 660"/>
              <a:gd name="T32" fmla="*/ 440 w 440"/>
              <a:gd name="T33" fmla="*/ 70 h 660"/>
              <a:gd name="T34" fmla="*/ 405 w 440"/>
              <a:gd name="T35" fmla="*/ 96 h 660"/>
              <a:gd name="T36" fmla="*/ 374 w 440"/>
              <a:gd name="T37" fmla="*/ 114 h 660"/>
              <a:gd name="T38" fmla="*/ 338 w 440"/>
              <a:gd name="T39" fmla="*/ 122 h 660"/>
              <a:gd name="T40" fmla="*/ 220 w 440"/>
              <a:gd name="T41" fmla="*/ 79 h 660"/>
              <a:gd name="T42" fmla="*/ 102 w 440"/>
              <a:gd name="T43" fmla="*/ 35 h 660"/>
              <a:gd name="T44" fmla="*/ 69 w 440"/>
              <a:gd name="T45" fmla="*/ 39 h 660"/>
              <a:gd name="T46" fmla="*/ 69 w 440"/>
              <a:gd name="T47" fmla="*/ 35 h 660"/>
              <a:gd name="T48" fmla="*/ 58 w 440"/>
              <a:gd name="T49" fmla="*/ 10 h 660"/>
              <a:gd name="T50" fmla="*/ 34 w 440"/>
              <a:gd name="T51"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0" h="660">
                <a:moveTo>
                  <a:pt x="34" y="0"/>
                </a:moveTo>
                <a:cubicBezTo>
                  <a:pt x="25" y="0"/>
                  <a:pt x="17" y="3"/>
                  <a:pt x="10" y="10"/>
                </a:cubicBezTo>
                <a:cubicBezTo>
                  <a:pt x="3" y="17"/>
                  <a:pt x="0" y="25"/>
                  <a:pt x="0" y="35"/>
                </a:cubicBezTo>
                <a:lnTo>
                  <a:pt x="0" y="70"/>
                </a:lnTo>
                <a:lnTo>
                  <a:pt x="0" y="105"/>
                </a:lnTo>
                <a:lnTo>
                  <a:pt x="0" y="313"/>
                </a:lnTo>
                <a:lnTo>
                  <a:pt x="0" y="625"/>
                </a:lnTo>
                <a:cubicBezTo>
                  <a:pt x="0" y="634"/>
                  <a:pt x="4" y="642"/>
                  <a:pt x="11" y="649"/>
                </a:cubicBezTo>
                <a:cubicBezTo>
                  <a:pt x="18" y="657"/>
                  <a:pt x="26" y="660"/>
                  <a:pt x="34" y="660"/>
                </a:cubicBezTo>
                <a:cubicBezTo>
                  <a:pt x="43" y="660"/>
                  <a:pt x="51" y="657"/>
                  <a:pt x="58" y="649"/>
                </a:cubicBezTo>
                <a:cubicBezTo>
                  <a:pt x="65" y="642"/>
                  <a:pt x="69" y="634"/>
                  <a:pt x="69" y="625"/>
                </a:cubicBezTo>
                <a:lnTo>
                  <a:pt x="69" y="270"/>
                </a:lnTo>
                <a:cubicBezTo>
                  <a:pt x="81" y="264"/>
                  <a:pt x="92" y="260"/>
                  <a:pt x="102" y="260"/>
                </a:cubicBezTo>
                <a:cubicBezTo>
                  <a:pt x="124" y="260"/>
                  <a:pt x="164" y="275"/>
                  <a:pt x="219" y="304"/>
                </a:cubicBezTo>
                <a:cubicBezTo>
                  <a:pt x="275" y="333"/>
                  <a:pt x="315" y="348"/>
                  <a:pt x="338" y="348"/>
                </a:cubicBezTo>
                <a:cubicBezTo>
                  <a:pt x="376" y="348"/>
                  <a:pt x="410" y="336"/>
                  <a:pt x="440" y="313"/>
                </a:cubicBezTo>
                <a:lnTo>
                  <a:pt x="440" y="70"/>
                </a:lnTo>
                <a:cubicBezTo>
                  <a:pt x="425" y="82"/>
                  <a:pt x="413" y="90"/>
                  <a:pt x="405" y="96"/>
                </a:cubicBezTo>
                <a:cubicBezTo>
                  <a:pt x="397" y="102"/>
                  <a:pt x="387" y="108"/>
                  <a:pt x="374" y="114"/>
                </a:cubicBezTo>
                <a:cubicBezTo>
                  <a:pt x="361" y="119"/>
                  <a:pt x="349" y="122"/>
                  <a:pt x="338" y="122"/>
                </a:cubicBezTo>
                <a:cubicBezTo>
                  <a:pt x="316" y="122"/>
                  <a:pt x="276" y="108"/>
                  <a:pt x="220" y="79"/>
                </a:cubicBezTo>
                <a:cubicBezTo>
                  <a:pt x="164" y="50"/>
                  <a:pt x="124" y="35"/>
                  <a:pt x="102" y="35"/>
                </a:cubicBezTo>
                <a:cubicBezTo>
                  <a:pt x="94" y="35"/>
                  <a:pt x="83" y="36"/>
                  <a:pt x="69" y="39"/>
                </a:cubicBezTo>
                <a:lnTo>
                  <a:pt x="69" y="35"/>
                </a:lnTo>
                <a:cubicBezTo>
                  <a:pt x="69" y="25"/>
                  <a:pt x="65" y="17"/>
                  <a:pt x="58" y="10"/>
                </a:cubicBezTo>
                <a:cubicBezTo>
                  <a:pt x="52" y="3"/>
                  <a:pt x="44" y="0"/>
                  <a:pt x="34" y="0"/>
                </a:cubicBezTo>
                <a:close/>
              </a:path>
            </a:pathLst>
          </a:custGeom>
          <a:solidFill>
            <a:srgbClr val="FE721F"/>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9" name="Freeform 18">
            <a:extLst>
              <a:ext uri="{FF2B5EF4-FFF2-40B4-BE49-F238E27FC236}">
                <a16:creationId xmlns:a16="http://schemas.microsoft.com/office/drawing/2014/main" id="{E0DB1E2F-BCA0-364D-BB16-D016B6D440FF}"/>
              </a:ext>
            </a:extLst>
          </p:cNvPr>
          <p:cNvSpPr>
            <a:spLocks/>
          </p:cNvSpPr>
          <p:nvPr/>
        </p:nvSpPr>
        <p:spPr bwMode="auto">
          <a:xfrm>
            <a:off x="5311237" y="2334182"/>
            <a:ext cx="389855" cy="584775"/>
          </a:xfrm>
          <a:custGeom>
            <a:avLst/>
            <a:gdLst>
              <a:gd name="T0" fmla="*/ 34 w 440"/>
              <a:gd name="T1" fmla="*/ 0 h 660"/>
              <a:gd name="T2" fmla="*/ 10 w 440"/>
              <a:gd name="T3" fmla="*/ 10 h 660"/>
              <a:gd name="T4" fmla="*/ 0 w 440"/>
              <a:gd name="T5" fmla="*/ 35 h 660"/>
              <a:gd name="T6" fmla="*/ 0 w 440"/>
              <a:gd name="T7" fmla="*/ 70 h 660"/>
              <a:gd name="T8" fmla="*/ 0 w 440"/>
              <a:gd name="T9" fmla="*/ 105 h 660"/>
              <a:gd name="T10" fmla="*/ 0 w 440"/>
              <a:gd name="T11" fmla="*/ 313 h 660"/>
              <a:gd name="T12" fmla="*/ 0 w 440"/>
              <a:gd name="T13" fmla="*/ 625 h 660"/>
              <a:gd name="T14" fmla="*/ 11 w 440"/>
              <a:gd name="T15" fmla="*/ 649 h 660"/>
              <a:gd name="T16" fmla="*/ 34 w 440"/>
              <a:gd name="T17" fmla="*/ 660 h 660"/>
              <a:gd name="T18" fmla="*/ 58 w 440"/>
              <a:gd name="T19" fmla="*/ 649 h 660"/>
              <a:gd name="T20" fmla="*/ 69 w 440"/>
              <a:gd name="T21" fmla="*/ 625 h 660"/>
              <a:gd name="T22" fmla="*/ 69 w 440"/>
              <a:gd name="T23" fmla="*/ 270 h 660"/>
              <a:gd name="T24" fmla="*/ 102 w 440"/>
              <a:gd name="T25" fmla="*/ 260 h 660"/>
              <a:gd name="T26" fmla="*/ 219 w 440"/>
              <a:gd name="T27" fmla="*/ 304 h 660"/>
              <a:gd name="T28" fmla="*/ 338 w 440"/>
              <a:gd name="T29" fmla="*/ 348 h 660"/>
              <a:gd name="T30" fmla="*/ 440 w 440"/>
              <a:gd name="T31" fmla="*/ 313 h 660"/>
              <a:gd name="T32" fmla="*/ 440 w 440"/>
              <a:gd name="T33" fmla="*/ 70 h 660"/>
              <a:gd name="T34" fmla="*/ 405 w 440"/>
              <a:gd name="T35" fmla="*/ 96 h 660"/>
              <a:gd name="T36" fmla="*/ 374 w 440"/>
              <a:gd name="T37" fmla="*/ 114 h 660"/>
              <a:gd name="T38" fmla="*/ 338 w 440"/>
              <a:gd name="T39" fmla="*/ 122 h 660"/>
              <a:gd name="T40" fmla="*/ 220 w 440"/>
              <a:gd name="T41" fmla="*/ 79 h 660"/>
              <a:gd name="T42" fmla="*/ 102 w 440"/>
              <a:gd name="T43" fmla="*/ 35 h 660"/>
              <a:gd name="T44" fmla="*/ 69 w 440"/>
              <a:gd name="T45" fmla="*/ 39 h 660"/>
              <a:gd name="T46" fmla="*/ 69 w 440"/>
              <a:gd name="T47" fmla="*/ 35 h 660"/>
              <a:gd name="T48" fmla="*/ 58 w 440"/>
              <a:gd name="T49" fmla="*/ 10 h 660"/>
              <a:gd name="T50" fmla="*/ 34 w 440"/>
              <a:gd name="T51"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0" h="660">
                <a:moveTo>
                  <a:pt x="34" y="0"/>
                </a:moveTo>
                <a:cubicBezTo>
                  <a:pt x="25" y="0"/>
                  <a:pt x="17" y="3"/>
                  <a:pt x="10" y="10"/>
                </a:cubicBezTo>
                <a:cubicBezTo>
                  <a:pt x="3" y="17"/>
                  <a:pt x="0" y="25"/>
                  <a:pt x="0" y="35"/>
                </a:cubicBezTo>
                <a:lnTo>
                  <a:pt x="0" y="70"/>
                </a:lnTo>
                <a:lnTo>
                  <a:pt x="0" y="105"/>
                </a:lnTo>
                <a:lnTo>
                  <a:pt x="0" y="313"/>
                </a:lnTo>
                <a:lnTo>
                  <a:pt x="0" y="625"/>
                </a:lnTo>
                <a:cubicBezTo>
                  <a:pt x="0" y="634"/>
                  <a:pt x="4" y="642"/>
                  <a:pt x="11" y="649"/>
                </a:cubicBezTo>
                <a:cubicBezTo>
                  <a:pt x="18" y="657"/>
                  <a:pt x="26" y="660"/>
                  <a:pt x="34" y="660"/>
                </a:cubicBezTo>
                <a:cubicBezTo>
                  <a:pt x="43" y="660"/>
                  <a:pt x="51" y="657"/>
                  <a:pt x="58" y="649"/>
                </a:cubicBezTo>
                <a:cubicBezTo>
                  <a:pt x="65" y="642"/>
                  <a:pt x="69" y="634"/>
                  <a:pt x="69" y="625"/>
                </a:cubicBezTo>
                <a:lnTo>
                  <a:pt x="69" y="270"/>
                </a:lnTo>
                <a:cubicBezTo>
                  <a:pt x="81" y="264"/>
                  <a:pt x="92" y="260"/>
                  <a:pt x="102" y="260"/>
                </a:cubicBezTo>
                <a:cubicBezTo>
                  <a:pt x="124" y="260"/>
                  <a:pt x="164" y="275"/>
                  <a:pt x="219" y="304"/>
                </a:cubicBezTo>
                <a:cubicBezTo>
                  <a:pt x="275" y="333"/>
                  <a:pt x="315" y="348"/>
                  <a:pt x="338" y="348"/>
                </a:cubicBezTo>
                <a:cubicBezTo>
                  <a:pt x="376" y="348"/>
                  <a:pt x="410" y="336"/>
                  <a:pt x="440" y="313"/>
                </a:cubicBezTo>
                <a:lnTo>
                  <a:pt x="440" y="70"/>
                </a:lnTo>
                <a:cubicBezTo>
                  <a:pt x="425" y="82"/>
                  <a:pt x="413" y="90"/>
                  <a:pt x="405" y="96"/>
                </a:cubicBezTo>
                <a:cubicBezTo>
                  <a:pt x="397" y="102"/>
                  <a:pt x="387" y="108"/>
                  <a:pt x="374" y="114"/>
                </a:cubicBezTo>
                <a:cubicBezTo>
                  <a:pt x="361" y="119"/>
                  <a:pt x="349" y="122"/>
                  <a:pt x="338" y="122"/>
                </a:cubicBezTo>
                <a:cubicBezTo>
                  <a:pt x="316" y="122"/>
                  <a:pt x="276" y="108"/>
                  <a:pt x="220" y="79"/>
                </a:cubicBezTo>
                <a:cubicBezTo>
                  <a:pt x="164" y="50"/>
                  <a:pt x="124" y="35"/>
                  <a:pt x="102" y="35"/>
                </a:cubicBezTo>
                <a:cubicBezTo>
                  <a:pt x="94" y="35"/>
                  <a:pt x="83" y="36"/>
                  <a:pt x="69" y="39"/>
                </a:cubicBezTo>
                <a:lnTo>
                  <a:pt x="69" y="35"/>
                </a:lnTo>
                <a:cubicBezTo>
                  <a:pt x="69" y="25"/>
                  <a:pt x="65" y="17"/>
                  <a:pt x="58" y="10"/>
                </a:cubicBezTo>
                <a:cubicBezTo>
                  <a:pt x="52" y="3"/>
                  <a:pt x="44" y="0"/>
                  <a:pt x="34" y="0"/>
                </a:cubicBezTo>
                <a:close/>
              </a:path>
            </a:pathLst>
          </a:custGeom>
          <a:solidFill>
            <a:srgbClr val="FE721F"/>
          </a:solidFill>
          <a:ln>
            <a:noFill/>
          </a:ln>
        </p:spPr>
        <p:txBody>
          <a:bodyPr vert="horz" wrap="square" lIns="68580" tIns="34290" rIns="68580" bIns="34290" numCol="1" anchor="t" anchorCtr="0" compatLnSpc="1">
            <a:prstTxWarp prst="textNoShape">
              <a:avLst/>
            </a:prstTxWarp>
          </a:bodyPr>
          <a:lstStyle/>
          <a:p>
            <a:endParaRPr lang="en-US" sz="2160"/>
          </a:p>
        </p:txBody>
      </p:sp>
      <p:pic>
        <p:nvPicPr>
          <p:cNvPr id="10" name="Picture 9" descr="A picture containing graphical user interface&#10;&#10;Description automatically generated">
            <a:extLst>
              <a:ext uri="{FF2B5EF4-FFF2-40B4-BE49-F238E27FC236}">
                <a16:creationId xmlns:a16="http://schemas.microsoft.com/office/drawing/2014/main" id="{D46A1D86-F260-D44D-AB1C-B3B1C7DF9B6A}"/>
              </a:ext>
            </a:extLst>
          </p:cNvPr>
          <p:cNvPicPr>
            <a:picLocks noChangeAspect="1"/>
          </p:cNvPicPr>
          <p:nvPr/>
        </p:nvPicPr>
        <p:blipFill>
          <a:blip r:embed="rId3"/>
          <a:stretch>
            <a:fillRect/>
          </a:stretch>
        </p:blipFill>
        <p:spPr>
          <a:xfrm>
            <a:off x="655515" y="747281"/>
            <a:ext cx="3498898" cy="3498898"/>
          </a:xfrm>
          <a:prstGeom prst="rect">
            <a:avLst/>
          </a:prstGeom>
        </p:spPr>
      </p:pic>
    </p:spTree>
    <p:extLst>
      <p:ext uri="{BB962C8B-B14F-4D97-AF65-F5344CB8AC3E}">
        <p14:creationId xmlns:p14="http://schemas.microsoft.com/office/powerpoint/2010/main" val="1170446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842A25-F7D5-9F48-9AAF-73BA2D2CA9D1}"/>
              </a:ext>
            </a:extLst>
          </p:cNvPr>
          <p:cNvSpPr/>
          <p:nvPr/>
        </p:nvSpPr>
        <p:spPr>
          <a:xfrm>
            <a:off x="3363311" y="-1"/>
            <a:ext cx="8828690" cy="6042991"/>
          </a:xfrm>
          <a:prstGeom prst="rect">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30ECBC0-43B6-0B43-BE2C-56121BC460B5}"/>
              </a:ext>
            </a:extLst>
          </p:cNvPr>
          <p:cNvSpPr/>
          <p:nvPr/>
        </p:nvSpPr>
        <p:spPr>
          <a:xfrm>
            <a:off x="-1" y="4246179"/>
            <a:ext cx="4899991" cy="2611821"/>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B58CB9A-EFC4-1948-9534-D7136C4B6810}"/>
              </a:ext>
            </a:extLst>
          </p:cNvPr>
          <p:cNvSpPr txBox="1"/>
          <p:nvPr/>
        </p:nvSpPr>
        <p:spPr>
          <a:xfrm>
            <a:off x="6025772" y="1033749"/>
            <a:ext cx="5265080" cy="2677656"/>
          </a:xfrm>
          <a:prstGeom prst="rect">
            <a:avLst/>
          </a:prstGeom>
          <a:noFill/>
        </p:spPr>
        <p:txBody>
          <a:bodyPr wrap="square" rtlCol="0">
            <a:spAutoFit/>
          </a:bodyPr>
          <a:lstStyle/>
          <a:p>
            <a:r>
              <a:rPr lang="en-CA" sz="2800" dirty="0">
                <a:solidFill>
                  <a:schemeClr val="tx1">
                    <a:lumMod val="65000"/>
                    <a:lumOff val="35000"/>
                  </a:schemeClr>
                </a:solidFill>
              </a:rPr>
              <a:t>Transition planning should be:</a:t>
            </a:r>
          </a:p>
          <a:p>
            <a:pPr marL="457200" indent="-457200">
              <a:buFont typeface="Arial" panose="020B0604020202020204" pitchFamily="34" charset="0"/>
              <a:buChar char="•"/>
            </a:pPr>
            <a:r>
              <a:rPr lang="en-CA" sz="2800" dirty="0">
                <a:solidFill>
                  <a:schemeClr val="tx1">
                    <a:lumMod val="65000"/>
                    <a:lumOff val="35000"/>
                  </a:schemeClr>
                </a:solidFill>
              </a:rPr>
              <a:t>Step by step</a:t>
            </a:r>
          </a:p>
          <a:p>
            <a:pPr marL="457200" indent="-457200">
              <a:buFont typeface="Arial" panose="020B0604020202020204" pitchFamily="34" charset="0"/>
              <a:buChar char="•"/>
            </a:pPr>
            <a:r>
              <a:rPr lang="en-CA" sz="2800" dirty="0">
                <a:solidFill>
                  <a:schemeClr val="tx1">
                    <a:lumMod val="65000"/>
                    <a:lumOff val="35000"/>
                  </a:schemeClr>
                </a:solidFill>
              </a:rPr>
              <a:t>Time sensitive </a:t>
            </a:r>
          </a:p>
          <a:p>
            <a:endParaRPr lang="en-CA" sz="2800" dirty="0">
              <a:solidFill>
                <a:schemeClr val="tx1">
                  <a:lumMod val="65000"/>
                  <a:lumOff val="35000"/>
                </a:schemeClr>
              </a:solidFill>
            </a:endParaRPr>
          </a:p>
          <a:p>
            <a:r>
              <a:rPr lang="en-CA" sz="2800" dirty="0">
                <a:solidFill>
                  <a:schemeClr val="tx1">
                    <a:lumMod val="65000"/>
                    <a:lumOff val="35000"/>
                  </a:schemeClr>
                </a:solidFill>
              </a:rPr>
              <a:t>Plans may change across the lifetime</a:t>
            </a:r>
          </a:p>
        </p:txBody>
      </p:sp>
      <p:sp>
        <p:nvSpPr>
          <p:cNvPr id="35" name="TextBox 34">
            <a:extLst>
              <a:ext uri="{FF2B5EF4-FFF2-40B4-BE49-F238E27FC236}">
                <a16:creationId xmlns:a16="http://schemas.microsoft.com/office/drawing/2014/main" id="{6F43312F-1317-9444-A0B0-43EE1D47FCDC}"/>
              </a:ext>
            </a:extLst>
          </p:cNvPr>
          <p:cNvSpPr txBox="1"/>
          <p:nvPr/>
        </p:nvSpPr>
        <p:spPr>
          <a:xfrm>
            <a:off x="399642" y="4993461"/>
            <a:ext cx="4719010" cy="92333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chemeClr val="bg1"/>
                </a:solidFill>
                <a:latin typeface="Minion Pro" panose="02040503050201020203" pitchFamily="18" charset="0"/>
              </a:rPr>
              <a:t>3. A Timeline</a:t>
            </a:r>
          </a:p>
        </p:txBody>
      </p:sp>
      <p:sp>
        <p:nvSpPr>
          <p:cNvPr id="18" name="Freeform 17">
            <a:extLst>
              <a:ext uri="{FF2B5EF4-FFF2-40B4-BE49-F238E27FC236}">
                <a16:creationId xmlns:a16="http://schemas.microsoft.com/office/drawing/2014/main" id="{6CBD7CE7-3FEB-5040-8A47-B32A84D343C7}"/>
              </a:ext>
            </a:extLst>
          </p:cNvPr>
          <p:cNvSpPr>
            <a:spLocks/>
          </p:cNvSpPr>
          <p:nvPr/>
        </p:nvSpPr>
        <p:spPr bwMode="auto">
          <a:xfrm>
            <a:off x="5311237" y="1072165"/>
            <a:ext cx="389855" cy="584775"/>
          </a:xfrm>
          <a:custGeom>
            <a:avLst/>
            <a:gdLst>
              <a:gd name="T0" fmla="*/ 34 w 440"/>
              <a:gd name="T1" fmla="*/ 0 h 660"/>
              <a:gd name="T2" fmla="*/ 10 w 440"/>
              <a:gd name="T3" fmla="*/ 10 h 660"/>
              <a:gd name="T4" fmla="*/ 0 w 440"/>
              <a:gd name="T5" fmla="*/ 35 h 660"/>
              <a:gd name="T6" fmla="*/ 0 w 440"/>
              <a:gd name="T7" fmla="*/ 70 h 660"/>
              <a:gd name="T8" fmla="*/ 0 w 440"/>
              <a:gd name="T9" fmla="*/ 105 h 660"/>
              <a:gd name="T10" fmla="*/ 0 w 440"/>
              <a:gd name="T11" fmla="*/ 313 h 660"/>
              <a:gd name="T12" fmla="*/ 0 w 440"/>
              <a:gd name="T13" fmla="*/ 625 h 660"/>
              <a:gd name="T14" fmla="*/ 11 w 440"/>
              <a:gd name="T15" fmla="*/ 649 h 660"/>
              <a:gd name="T16" fmla="*/ 34 w 440"/>
              <a:gd name="T17" fmla="*/ 660 h 660"/>
              <a:gd name="T18" fmla="*/ 58 w 440"/>
              <a:gd name="T19" fmla="*/ 649 h 660"/>
              <a:gd name="T20" fmla="*/ 69 w 440"/>
              <a:gd name="T21" fmla="*/ 625 h 660"/>
              <a:gd name="T22" fmla="*/ 69 w 440"/>
              <a:gd name="T23" fmla="*/ 270 h 660"/>
              <a:gd name="T24" fmla="*/ 102 w 440"/>
              <a:gd name="T25" fmla="*/ 260 h 660"/>
              <a:gd name="T26" fmla="*/ 219 w 440"/>
              <a:gd name="T27" fmla="*/ 304 h 660"/>
              <a:gd name="T28" fmla="*/ 338 w 440"/>
              <a:gd name="T29" fmla="*/ 348 h 660"/>
              <a:gd name="T30" fmla="*/ 440 w 440"/>
              <a:gd name="T31" fmla="*/ 313 h 660"/>
              <a:gd name="T32" fmla="*/ 440 w 440"/>
              <a:gd name="T33" fmla="*/ 70 h 660"/>
              <a:gd name="T34" fmla="*/ 405 w 440"/>
              <a:gd name="T35" fmla="*/ 96 h 660"/>
              <a:gd name="T36" fmla="*/ 374 w 440"/>
              <a:gd name="T37" fmla="*/ 114 h 660"/>
              <a:gd name="T38" fmla="*/ 338 w 440"/>
              <a:gd name="T39" fmla="*/ 122 h 660"/>
              <a:gd name="T40" fmla="*/ 220 w 440"/>
              <a:gd name="T41" fmla="*/ 79 h 660"/>
              <a:gd name="T42" fmla="*/ 102 w 440"/>
              <a:gd name="T43" fmla="*/ 35 h 660"/>
              <a:gd name="T44" fmla="*/ 69 w 440"/>
              <a:gd name="T45" fmla="*/ 39 h 660"/>
              <a:gd name="T46" fmla="*/ 69 w 440"/>
              <a:gd name="T47" fmla="*/ 35 h 660"/>
              <a:gd name="T48" fmla="*/ 58 w 440"/>
              <a:gd name="T49" fmla="*/ 10 h 660"/>
              <a:gd name="T50" fmla="*/ 34 w 440"/>
              <a:gd name="T51"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0" h="660">
                <a:moveTo>
                  <a:pt x="34" y="0"/>
                </a:moveTo>
                <a:cubicBezTo>
                  <a:pt x="25" y="0"/>
                  <a:pt x="17" y="3"/>
                  <a:pt x="10" y="10"/>
                </a:cubicBezTo>
                <a:cubicBezTo>
                  <a:pt x="3" y="17"/>
                  <a:pt x="0" y="25"/>
                  <a:pt x="0" y="35"/>
                </a:cubicBezTo>
                <a:lnTo>
                  <a:pt x="0" y="70"/>
                </a:lnTo>
                <a:lnTo>
                  <a:pt x="0" y="105"/>
                </a:lnTo>
                <a:lnTo>
                  <a:pt x="0" y="313"/>
                </a:lnTo>
                <a:lnTo>
                  <a:pt x="0" y="625"/>
                </a:lnTo>
                <a:cubicBezTo>
                  <a:pt x="0" y="634"/>
                  <a:pt x="4" y="642"/>
                  <a:pt x="11" y="649"/>
                </a:cubicBezTo>
                <a:cubicBezTo>
                  <a:pt x="18" y="657"/>
                  <a:pt x="26" y="660"/>
                  <a:pt x="34" y="660"/>
                </a:cubicBezTo>
                <a:cubicBezTo>
                  <a:pt x="43" y="660"/>
                  <a:pt x="51" y="657"/>
                  <a:pt x="58" y="649"/>
                </a:cubicBezTo>
                <a:cubicBezTo>
                  <a:pt x="65" y="642"/>
                  <a:pt x="69" y="634"/>
                  <a:pt x="69" y="625"/>
                </a:cubicBezTo>
                <a:lnTo>
                  <a:pt x="69" y="270"/>
                </a:lnTo>
                <a:cubicBezTo>
                  <a:pt x="81" y="264"/>
                  <a:pt x="92" y="260"/>
                  <a:pt x="102" y="260"/>
                </a:cubicBezTo>
                <a:cubicBezTo>
                  <a:pt x="124" y="260"/>
                  <a:pt x="164" y="275"/>
                  <a:pt x="219" y="304"/>
                </a:cubicBezTo>
                <a:cubicBezTo>
                  <a:pt x="275" y="333"/>
                  <a:pt x="315" y="348"/>
                  <a:pt x="338" y="348"/>
                </a:cubicBezTo>
                <a:cubicBezTo>
                  <a:pt x="376" y="348"/>
                  <a:pt x="410" y="336"/>
                  <a:pt x="440" y="313"/>
                </a:cubicBezTo>
                <a:lnTo>
                  <a:pt x="440" y="70"/>
                </a:lnTo>
                <a:cubicBezTo>
                  <a:pt x="425" y="82"/>
                  <a:pt x="413" y="90"/>
                  <a:pt x="405" y="96"/>
                </a:cubicBezTo>
                <a:cubicBezTo>
                  <a:pt x="397" y="102"/>
                  <a:pt x="387" y="108"/>
                  <a:pt x="374" y="114"/>
                </a:cubicBezTo>
                <a:cubicBezTo>
                  <a:pt x="361" y="119"/>
                  <a:pt x="349" y="122"/>
                  <a:pt x="338" y="122"/>
                </a:cubicBezTo>
                <a:cubicBezTo>
                  <a:pt x="316" y="122"/>
                  <a:pt x="276" y="108"/>
                  <a:pt x="220" y="79"/>
                </a:cubicBezTo>
                <a:cubicBezTo>
                  <a:pt x="164" y="50"/>
                  <a:pt x="124" y="35"/>
                  <a:pt x="102" y="35"/>
                </a:cubicBezTo>
                <a:cubicBezTo>
                  <a:pt x="94" y="35"/>
                  <a:pt x="83" y="36"/>
                  <a:pt x="69" y="39"/>
                </a:cubicBezTo>
                <a:lnTo>
                  <a:pt x="69" y="35"/>
                </a:lnTo>
                <a:cubicBezTo>
                  <a:pt x="69" y="25"/>
                  <a:pt x="65" y="17"/>
                  <a:pt x="58" y="10"/>
                </a:cubicBezTo>
                <a:cubicBezTo>
                  <a:pt x="52" y="3"/>
                  <a:pt x="44" y="0"/>
                  <a:pt x="34" y="0"/>
                </a:cubicBezTo>
                <a:close/>
              </a:path>
            </a:pathLst>
          </a:custGeom>
          <a:solidFill>
            <a:srgbClr val="FE721F"/>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9" name="Freeform 18">
            <a:extLst>
              <a:ext uri="{FF2B5EF4-FFF2-40B4-BE49-F238E27FC236}">
                <a16:creationId xmlns:a16="http://schemas.microsoft.com/office/drawing/2014/main" id="{E0DB1E2F-BCA0-364D-BB16-D016B6D440FF}"/>
              </a:ext>
            </a:extLst>
          </p:cNvPr>
          <p:cNvSpPr>
            <a:spLocks/>
          </p:cNvSpPr>
          <p:nvPr/>
        </p:nvSpPr>
        <p:spPr bwMode="auto">
          <a:xfrm>
            <a:off x="5311237" y="2729106"/>
            <a:ext cx="389855" cy="584775"/>
          </a:xfrm>
          <a:custGeom>
            <a:avLst/>
            <a:gdLst>
              <a:gd name="T0" fmla="*/ 34 w 440"/>
              <a:gd name="T1" fmla="*/ 0 h 660"/>
              <a:gd name="T2" fmla="*/ 10 w 440"/>
              <a:gd name="T3" fmla="*/ 10 h 660"/>
              <a:gd name="T4" fmla="*/ 0 w 440"/>
              <a:gd name="T5" fmla="*/ 35 h 660"/>
              <a:gd name="T6" fmla="*/ 0 w 440"/>
              <a:gd name="T7" fmla="*/ 70 h 660"/>
              <a:gd name="T8" fmla="*/ 0 w 440"/>
              <a:gd name="T9" fmla="*/ 105 h 660"/>
              <a:gd name="T10" fmla="*/ 0 w 440"/>
              <a:gd name="T11" fmla="*/ 313 h 660"/>
              <a:gd name="T12" fmla="*/ 0 w 440"/>
              <a:gd name="T13" fmla="*/ 625 h 660"/>
              <a:gd name="T14" fmla="*/ 11 w 440"/>
              <a:gd name="T15" fmla="*/ 649 h 660"/>
              <a:gd name="T16" fmla="*/ 34 w 440"/>
              <a:gd name="T17" fmla="*/ 660 h 660"/>
              <a:gd name="T18" fmla="*/ 58 w 440"/>
              <a:gd name="T19" fmla="*/ 649 h 660"/>
              <a:gd name="T20" fmla="*/ 69 w 440"/>
              <a:gd name="T21" fmla="*/ 625 h 660"/>
              <a:gd name="T22" fmla="*/ 69 w 440"/>
              <a:gd name="T23" fmla="*/ 270 h 660"/>
              <a:gd name="T24" fmla="*/ 102 w 440"/>
              <a:gd name="T25" fmla="*/ 260 h 660"/>
              <a:gd name="T26" fmla="*/ 219 w 440"/>
              <a:gd name="T27" fmla="*/ 304 h 660"/>
              <a:gd name="T28" fmla="*/ 338 w 440"/>
              <a:gd name="T29" fmla="*/ 348 h 660"/>
              <a:gd name="T30" fmla="*/ 440 w 440"/>
              <a:gd name="T31" fmla="*/ 313 h 660"/>
              <a:gd name="T32" fmla="*/ 440 w 440"/>
              <a:gd name="T33" fmla="*/ 70 h 660"/>
              <a:gd name="T34" fmla="*/ 405 w 440"/>
              <a:gd name="T35" fmla="*/ 96 h 660"/>
              <a:gd name="T36" fmla="*/ 374 w 440"/>
              <a:gd name="T37" fmla="*/ 114 h 660"/>
              <a:gd name="T38" fmla="*/ 338 w 440"/>
              <a:gd name="T39" fmla="*/ 122 h 660"/>
              <a:gd name="T40" fmla="*/ 220 w 440"/>
              <a:gd name="T41" fmla="*/ 79 h 660"/>
              <a:gd name="T42" fmla="*/ 102 w 440"/>
              <a:gd name="T43" fmla="*/ 35 h 660"/>
              <a:gd name="T44" fmla="*/ 69 w 440"/>
              <a:gd name="T45" fmla="*/ 39 h 660"/>
              <a:gd name="T46" fmla="*/ 69 w 440"/>
              <a:gd name="T47" fmla="*/ 35 h 660"/>
              <a:gd name="T48" fmla="*/ 58 w 440"/>
              <a:gd name="T49" fmla="*/ 10 h 660"/>
              <a:gd name="T50" fmla="*/ 34 w 440"/>
              <a:gd name="T51"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0" h="660">
                <a:moveTo>
                  <a:pt x="34" y="0"/>
                </a:moveTo>
                <a:cubicBezTo>
                  <a:pt x="25" y="0"/>
                  <a:pt x="17" y="3"/>
                  <a:pt x="10" y="10"/>
                </a:cubicBezTo>
                <a:cubicBezTo>
                  <a:pt x="3" y="17"/>
                  <a:pt x="0" y="25"/>
                  <a:pt x="0" y="35"/>
                </a:cubicBezTo>
                <a:lnTo>
                  <a:pt x="0" y="70"/>
                </a:lnTo>
                <a:lnTo>
                  <a:pt x="0" y="105"/>
                </a:lnTo>
                <a:lnTo>
                  <a:pt x="0" y="313"/>
                </a:lnTo>
                <a:lnTo>
                  <a:pt x="0" y="625"/>
                </a:lnTo>
                <a:cubicBezTo>
                  <a:pt x="0" y="634"/>
                  <a:pt x="4" y="642"/>
                  <a:pt x="11" y="649"/>
                </a:cubicBezTo>
                <a:cubicBezTo>
                  <a:pt x="18" y="657"/>
                  <a:pt x="26" y="660"/>
                  <a:pt x="34" y="660"/>
                </a:cubicBezTo>
                <a:cubicBezTo>
                  <a:pt x="43" y="660"/>
                  <a:pt x="51" y="657"/>
                  <a:pt x="58" y="649"/>
                </a:cubicBezTo>
                <a:cubicBezTo>
                  <a:pt x="65" y="642"/>
                  <a:pt x="69" y="634"/>
                  <a:pt x="69" y="625"/>
                </a:cubicBezTo>
                <a:lnTo>
                  <a:pt x="69" y="270"/>
                </a:lnTo>
                <a:cubicBezTo>
                  <a:pt x="81" y="264"/>
                  <a:pt x="92" y="260"/>
                  <a:pt x="102" y="260"/>
                </a:cubicBezTo>
                <a:cubicBezTo>
                  <a:pt x="124" y="260"/>
                  <a:pt x="164" y="275"/>
                  <a:pt x="219" y="304"/>
                </a:cubicBezTo>
                <a:cubicBezTo>
                  <a:pt x="275" y="333"/>
                  <a:pt x="315" y="348"/>
                  <a:pt x="338" y="348"/>
                </a:cubicBezTo>
                <a:cubicBezTo>
                  <a:pt x="376" y="348"/>
                  <a:pt x="410" y="336"/>
                  <a:pt x="440" y="313"/>
                </a:cubicBezTo>
                <a:lnTo>
                  <a:pt x="440" y="70"/>
                </a:lnTo>
                <a:cubicBezTo>
                  <a:pt x="425" y="82"/>
                  <a:pt x="413" y="90"/>
                  <a:pt x="405" y="96"/>
                </a:cubicBezTo>
                <a:cubicBezTo>
                  <a:pt x="397" y="102"/>
                  <a:pt x="387" y="108"/>
                  <a:pt x="374" y="114"/>
                </a:cubicBezTo>
                <a:cubicBezTo>
                  <a:pt x="361" y="119"/>
                  <a:pt x="349" y="122"/>
                  <a:pt x="338" y="122"/>
                </a:cubicBezTo>
                <a:cubicBezTo>
                  <a:pt x="316" y="122"/>
                  <a:pt x="276" y="108"/>
                  <a:pt x="220" y="79"/>
                </a:cubicBezTo>
                <a:cubicBezTo>
                  <a:pt x="164" y="50"/>
                  <a:pt x="124" y="35"/>
                  <a:pt x="102" y="35"/>
                </a:cubicBezTo>
                <a:cubicBezTo>
                  <a:pt x="94" y="35"/>
                  <a:pt x="83" y="36"/>
                  <a:pt x="69" y="39"/>
                </a:cubicBezTo>
                <a:lnTo>
                  <a:pt x="69" y="35"/>
                </a:lnTo>
                <a:cubicBezTo>
                  <a:pt x="69" y="25"/>
                  <a:pt x="65" y="17"/>
                  <a:pt x="58" y="10"/>
                </a:cubicBezTo>
                <a:cubicBezTo>
                  <a:pt x="52" y="3"/>
                  <a:pt x="44" y="0"/>
                  <a:pt x="34" y="0"/>
                </a:cubicBezTo>
                <a:close/>
              </a:path>
            </a:pathLst>
          </a:custGeom>
          <a:solidFill>
            <a:srgbClr val="FE721F"/>
          </a:solidFill>
          <a:ln>
            <a:noFill/>
          </a:ln>
        </p:spPr>
        <p:txBody>
          <a:bodyPr vert="horz" wrap="square" lIns="68580" tIns="34290" rIns="68580" bIns="34290" numCol="1" anchor="t" anchorCtr="0" compatLnSpc="1">
            <a:prstTxWarp prst="textNoShape">
              <a:avLst/>
            </a:prstTxWarp>
          </a:bodyPr>
          <a:lstStyle/>
          <a:p>
            <a:endParaRPr lang="en-US" sz="2160"/>
          </a:p>
        </p:txBody>
      </p:sp>
      <p:pic>
        <p:nvPicPr>
          <p:cNvPr id="10" name="Picture 9">
            <a:extLst>
              <a:ext uri="{FF2B5EF4-FFF2-40B4-BE49-F238E27FC236}">
                <a16:creationId xmlns:a16="http://schemas.microsoft.com/office/drawing/2014/main" id="{D46A1D86-F260-D44D-AB1C-B3B1C7DF9B6A}"/>
              </a:ext>
            </a:extLst>
          </p:cNvPr>
          <p:cNvPicPr>
            <a:picLocks noChangeAspect="1"/>
          </p:cNvPicPr>
          <p:nvPr/>
        </p:nvPicPr>
        <p:blipFill>
          <a:blip r:embed="rId3"/>
          <a:srcRect/>
          <a:stretch/>
        </p:blipFill>
        <p:spPr>
          <a:xfrm>
            <a:off x="655515" y="747281"/>
            <a:ext cx="3498898" cy="3498898"/>
          </a:xfrm>
          <a:prstGeom prst="rect">
            <a:avLst/>
          </a:prstGeom>
        </p:spPr>
      </p:pic>
    </p:spTree>
    <p:extLst>
      <p:ext uri="{BB962C8B-B14F-4D97-AF65-F5344CB8AC3E}">
        <p14:creationId xmlns:p14="http://schemas.microsoft.com/office/powerpoint/2010/main" val="3623156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842A25-F7D5-9F48-9AAF-73BA2D2CA9D1}"/>
              </a:ext>
            </a:extLst>
          </p:cNvPr>
          <p:cNvSpPr/>
          <p:nvPr/>
        </p:nvSpPr>
        <p:spPr>
          <a:xfrm>
            <a:off x="3363311" y="-1"/>
            <a:ext cx="8828690" cy="6042991"/>
          </a:xfrm>
          <a:prstGeom prst="rect">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30ECBC0-43B6-0B43-BE2C-56121BC460B5}"/>
              </a:ext>
            </a:extLst>
          </p:cNvPr>
          <p:cNvSpPr/>
          <p:nvPr/>
        </p:nvSpPr>
        <p:spPr>
          <a:xfrm>
            <a:off x="-1" y="4246179"/>
            <a:ext cx="5311238" cy="2611821"/>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B58CB9A-EFC4-1948-9534-D7136C4B6810}"/>
              </a:ext>
            </a:extLst>
          </p:cNvPr>
          <p:cNvSpPr txBox="1"/>
          <p:nvPr/>
        </p:nvSpPr>
        <p:spPr>
          <a:xfrm>
            <a:off x="6025771" y="747281"/>
            <a:ext cx="5766587" cy="4401205"/>
          </a:xfrm>
          <a:prstGeom prst="rect">
            <a:avLst/>
          </a:prstGeom>
          <a:noFill/>
        </p:spPr>
        <p:txBody>
          <a:bodyPr wrap="square" rtlCol="0">
            <a:spAutoFit/>
          </a:bodyPr>
          <a:lstStyle/>
          <a:p>
            <a:r>
              <a:rPr lang="en-CA" sz="2800" dirty="0">
                <a:solidFill>
                  <a:schemeClr val="tx1">
                    <a:lumMod val="65000"/>
                    <a:lumOff val="35000"/>
                  </a:schemeClr>
                </a:solidFill>
              </a:rPr>
              <a:t>Responsible for initiating and carrying out a transition plan</a:t>
            </a:r>
          </a:p>
          <a:p>
            <a:endParaRPr lang="en-CA" sz="2800" dirty="0">
              <a:solidFill>
                <a:schemeClr val="tx1">
                  <a:lumMod val="65000"/>
                  <a:lumOff val="35000"/>
                </a:schemeClr>
              </a:solidFill>
            </a:endParaRPr>
          </a:p>
          <a:p>
            <a:r>
              <a:rPr lang="en-CA" sz="2800" dirty="0">
                <a:solidFill>
                  <a:schemeClr val="tx1">
                    <a:lumMod val="65000"/>
                    <a:lumOff val="35000"/>
                  </a:schemeClr>
                </a:solidFill>
              </a:rPr>
              <a:t>Strategies for school staff: </a:t>
            </a:r>
          </a:p>
          <a:p>
            <a:pPr marL="457200" indent="-457200">
              <a:buFont typeface="Arial" panose="020B0604020202020204" pitchFamily="34" charset="0"/>
              <a:buChar char="•"/>
            </a:pPr>
            <a:r>
              <a:rPr lang="en-CA" sz="2800" dirty="0">
                <a:solidFill>
                  <a:schemeClr val="tx1">
                    <a:lumMod val="65000"/>
                    <a:lumOff val="35000"/>
                  </a:schemeClr>
                </a:solidFill>
              </a:rPr>
              <a:t>Become familiar with the transition plan coordinator</a:t>
            </a:r>
          </a:p>
          <a:p>
            <a:pPr marL="457200" indent="-457200">
              <a:buFont typeface="Arial" panose="020B0604020202020204" pitchFamily="34" charset="0"/>
              <a:buChar char="•"/>
            </a:pPr>
            <a:r>
              <a:rPr lang="en-CA" sz="2800" dirty="0">
                <a:solidFill>
                  <a:schemeClr val="tx1">
                    <a:lumMod val="65000"/>
                    <a:lumOff val="35000"/>
                  </a:schemeClr>
                </a:solidFill>
              </a:rPr>
              <a:t>Ask how you can support the individual towards their goals</a:t>
            </a:r>
          </a:p>
          <a:p>
            <a:pPr marL="457200" indent="-457200">
              <a:buFont typeface="Arial" panose="020B0604020202020204" pitchFamily="34" charset="0"/>
              <a:buChar char="•"/>
            </a:pPr>
            <a:r>
              <a:rPr lang="en-CA" sz="2800" dirty="0">
                <a:solidFill>
                  <a:schemeClr val="tx1">
                    <a:lumMod val="65000"/>
                    <a:lumOff val="35000"/>
                  </a:schemeClr>
                </a:solidFill>
              </a:rPr>
              <a:t>Assist parents/caregivers in knowing the transition needs</a:t>
            </a:r>
          </a:p>
        </p:txBody>
      </p:sp>
      <p:sp>
        <p:nvSpPr>
          <p:cNvPr id="35" name="TextBox 34">
            <a:extLst>
              <a:ext uri="{FF2B5EF4-FFF2-40B4-BE49-F238E27FC236}">
                <a16:creationId xmlns:a16="http://schemas.microsoft.com/office/drawing/2014/main" id="{6F43312F-1317-9444-A0B0-43EE1D47FCDC}"/>
              </a:ext>
            </a:extLst>
          </p:cNvPr>
          <p:cNvSpPr txBox="1"/>
          <p:nvPr/>
        </p:nvSpPr>
        <p:spPr>
          <a:xfrm>
            <a:off x="399642" y="4696169"/>
            <a:ext cx="4719010" cy="1754326"/>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chemeClr val="bg1"/>
                </a:solidFill>
                <a:latin typeface="Minion Pro" panose="02040503050201020203" pitchFamily="18" charset="0"/>
              </a:rPr>
              <a:t>4. Designated Coordinator</a:t>
            </a:r>
          </a:p>
        </p:txBody>
      </p:sp>
      <p:sp>
        <p:nvSpPr>
          <p:cNvPr id="18" name="Freeform 17">
            <a:extLst>
              <a:ext uri="{FF2B5EF4-FFF2-40B4-BE49-F238E27FC236}">
                <a16:creationId xmlns:a16="http://schemas.microsoft.com/office/drawing/2014/main" id="{6CBD7CE7-3FEB-5040-8A47-B32A84D343C7}"/>
              </a:ext>
            </a:extLst>
          </p:cNvPr>
          <p:cNvSpPr>
            <a:spLocks/>
          </p:cNvSpPr>
          <p:nvPr/>
        </p:nvSpPr>
        <p:spPr bwMode="auto">
          <a:xfrm>
            <a:off x="5311238" y="815010"/>
            <a:ext cx="389855" cy="584775"/>
          </a:xfrm>
          <a:custGeom>
            <a:avLst/>
            <a:gdLst>
              <a:gd name="T0" fmla="*/ 34 w 440"/>
              <a:gd name="T1" fmla="*/ 0 h 660"/>
              <a:gd name="T2" fmla="*/ 10 w 440"/>
              <a:gd name="T3" fmla="*/ 10 h 660"/>
              <a:gd name="T4" fmla="*/ 0 w 440"/>
              <a:gd name="T5" fmla="*/ 35 h 660"/>
              <a:gd name="T6" fmla="*/ 0 w 440"/>
              <a:gd name="T7" fmla="*/ 70 h 660"/>
              <a:gd name="T8" fmla="*/ 0 w 440"/>
              <a:gd name="T9" fmla="*/ 105 h 660"/>
              <a:gd name="T10" fmla="*/ 0 w 440"/>
              <a:gd name="T11" fmla="*/ 313 h 660"/>
              <a:gd name="T12" fmla="*/ 0 w 440"/>
              <a:gd name="T13" fmla="*/ 625 h 660"/>
              <a:gd name="T14" fmla="*/ 11 w 440"/>
              <a:gd name="T15" fmla="*/ 649 h 660"/>
              <a:gd name="T16" fmla="*/ 34 w 440"/>
              <a:gd name="T17" fmla="*/ 660 h 660"/>
              <a:gd name="T18" fmla="*/ 58 w 440"/>
              <a:gd name="T19" fmla="*/ 649 h 660"/>
              <a:gd name="T20" fmla="*/ 69 w 440"/>
              <a:gd name="T21" fmla="*/ 625 h 660"/>
              <a:gd name="T22" fmla="*/ 69 w 440"/>
              <a:gd name="T23" fmla="*/ 270 h 660"/>
              <a:gd name="T24" fmla="*/ 102 w 440"/>
              <a:gd name="T25" fmla="*/ 260 h 660"/>
              <a:gd name="T26" fmla="*/ 219 w 440"/>
              <a:gd name="T27" fmla="*/ 304 h 660"/>
              <a:gd name="T28" fmla="*/ 338 w 440"/>
              <a:gd name="T29" fmla="*/ 348 h 660"/>
              <a:gd name="T30" fmla="*/ 440 w 440"/>
              <a:gd name="T31" fmla="*/ 313 h 660"/>
              <a:gd name="T32" fmla="*/ 440 w 440"/>
              <a:gd name="T33" fmla="*/ 70 h 660"/>
              <a:gd name="T34" fmla="*/ 405 w 440"/>
              <a:gd name="T35" fmla="*/ 96 h 660"/>
              <a:gd name="T36" fmla="*/ 374 w 440"/>
              <a:gd name="T37" fmla="*/ 114 h 660"/>
              <a:gd name="T38" fmla="*/ 338 w 440"/>
              <a:gd name="T39" fmla="*/ 122 h 660"/>
              <a:gd name="T40" fmla="*/ 220 w 440"/>
              <a:gd name="T41" fmla="*/ 79 h 660"/>
              <a:gd name="T42" fmla="*/ 102 w 440"/>
              <a:gd name="T43" fmla="*/ 35 h 660"/>
              <a:gd name="T44" fmla="*/ 69 w 440"/>
              <a:gd name="T45" fmla="*/ 39 h 660"/>
              <a:gd name="T46" fmla="*/ 69 w 440"/>
              <a:gd name="T47" fmla="*/ 35 h 660"/>
              <a:gd name="T48" fmla="*/ 58 w 440"/>
              <a:gd name="T49" fmla="*/ 10 h 660"/>
              <a:gd name="T50" fmla="*/ 34 w 440"/>
              <a:gd name="T51"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0" h="660">
                <a:moveTo>
                  <a:pt x="34" y="0"/>
                </a:moveTo>
                <a:cubicBezTo>
                  <a:pt x="25" y="0"/>
                  <a:pt x="17" y="3"/>
                  <a:pt x="10" y="10"/>
                </a:cubicBezTo>
                <a:cubicBezTo>
                  <a:pt x="3" y="17"/>
                  <a:pt x="0" y="25"/>
                  <a:pt x="0" y="35"/>
                </a:cubicBezTo>
                <a:lnTo>
                  <a:pt x="0" y="70"/>
                </a:lnTo>
                <a:lnTo>
                  <a:pt x="0" y="105"/>
                </a:lnTo>
                <a:lnTo>
                  <a:pt x="0" y="313"/>
                </a:lnTo>
                <a:lnTo>
                  <a:pt x="0" y="625"/>
                </a:lnTo>
                <a:cubicBezTo>
                  <a:pt x="0" y="634"/>
                  <a:pt x="4" y="642"/>
                  <a:pt x="11" y="649"/>
                </a:cubicBezTo>
                <a:cubicBezTo>
                  <a:pt x="18" y="657"/>
                  <a:pt x="26" y="660"/>
                  <a:pt x="34" y="660"/>
                </a:cubicBezTo>
                <a:cubicBezTo>
                  <a:pt x="43" y="660"/>
                  <a:pt x="51" y="657"/>
                  <a:pt x="58" y="649"/>
                </a:cubicBezTo>
                <a:cubicBezTo>
                  <a:pt x="65" y="642"/>
                  <a:pt x="69" y="634"/>
                  <a:pt x="69" y="625"/>
                </a:cubicBezTo>
                <a:lnTo>
                  <a:pt x="69" y="270"/>
                </a:lnTo>
                <a:cubicBezTo>
                  <a:pt x="81" y="264"/>
                  <a:pt x="92" y="260"/>
                  <a:pt x="102" y="260"/>
                </a:cubicBezTo>
                <a:cubicBezTo>
                  <a:pt x="124" y="260"/>
                  <a:pt x="164" y="275"/>
                  <a:pt x="219" y="304"/>
                </a:cubicBezTo>
                <a:cubicBezTo>
                  <a:pt x="275" y="333"/>
                  <a:pt x="315" y="348"/>
                  <a:pt x="338" y="348"/>
                </a:cubicBezTo>
                <a:cubicBezTo>
                  <a:pt x="376" y="348"/>
                  <a:pt x="410" y="336"/>
                  <a:pt x="440" y="313"/>
                </a:cubicBezTo>
                <a:lnTo>
                  <a:pt x="440" y="70"/>
                </a:lnTo>
                <a:cubicBezTo>
                  <a:pt x="425" y="82"/>
                  <a:pt x="413" y="90"/>
                  <a:pt x="405" y="96"/>
                </a:cubicBezTo>
                <a:cubicBezTo>
                  <a:pt x="397" y="102"/>
                  <a:pt x="387" y="108"/>
                  <a:pt x="374" y="114"/>
                </a:cubicBezTo>
                <a:cubicBezTo>
                  <a:pt x="361" y="119"/>
                  <a:pt x="349" y="122"/>
                  <a:pt x="338" y="122"/>
                </a:cubicBezTo>
                <a:cubicBezTo>
                  <a:pt x="316" y="122"/>
                  <a:pt x="276" y="108"/>
                  <a:pt x="220" y="79"/>
                </a:cubicBezTo>
                <a:cubicBezTo>
                  <a:pt x="164" y="50"/>
                  <a:pt x="124" y="35"/>
                  <a:pt x="102" y="35"/>
                </a:cubicBezTo>
                <a:cubicBezTo>
                  <a:pt x="94" y="35"/>
                  <a:pt x="83" y="36"/>
                  <a:pt x="69" y="39"/>
                </a:cubicBezTo>
                <a:lnTo>
                  <a:pt x="69" y="35"/>
                </a:lnTo>
                <a:cubicBezTo>
                  <a:pt x="69" y="25"/>
                  <a:pt x="65" y="17"/>
                  <a:pt x="58" y="10"/>
                </a:cubicBezTo>
                <a:cubicBezTo>
                  <a:pt x="52" y="3"/>
                  <a:pt x="44" y="0"/>
                  <a:pt x="34" y="0"/>
                </a:cubicBezTo>
                <a:close/>
              </a:path>
            </a:pathLst>
          </a:custGeom>
          <a:solidFill>
            <a:srgbClr val="FE721F"/>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9" name="Freeform 18">
            <a:extLst>
              <a:ext uri="{FF2B5EF4-FFF2-40B4-BE49-F238E27FC236}">
                <a16:creationId xmlns:a16="http://schemas.microsoft.com/office/drawing/2014/main" id="{E0DB1E2F-BCA0-364D-BB16-D016B6D440FF}"/>
              </a:ext>
            </a:extLst>
          </p:cNvPr>
          <p:cNvSpPr>
            <a:spLocks/>
          </p:cNvSpPr>
          <p:nvPr/>
        </p:nvSpPr>
        <p:spPr bwMode="auto">
          <a:xfrm>
            <a:off x="5311237" y="2061042"/>
            <a:ext cx="389855" cy="584775"/>
          </a:xfrm>
          <a:custGeom>
            <a:avLst/>
            <a:gdLst>
              <a:gd name="T0" fmla="*/ 34 w 440"/>
              <a:gd name="T1" fmla="*/ 0 h 660"/>
              <a:gd name="T2" fmla="*/ 10 w 440"/>
              <a:gd name="T3" fmla="*/ 10 h 660"/>
              <a:gd name="T4" fmla="*/ 0 w 440"/>
              <a:gd name="T5" fmla="*/ 35 h 660"/>
              <a:gd name="T6" fmla="*/ 0 w 440"/>
              <a:gd name="T7" fmla="*/ 70 h 660"/>
              <a:gd name="T8" fmla="*/ 0 w 440"/>
              <a:gd name="T9" fmla="*/ 105 h 660"/>
              <a:gd name="T10" fmla="*/ 0 w 440"/>
              <a:gd name="T11" fmla="*/ 313 h 660"/>
              <a:gd name="T12" fmla="*/ 0 w 440"/>
              <a:gd name="T13" fmla="*/ 625 h 660"/>
              <a:gd name="T14" fmla="*/ 11 w 440"/>
              <a:gd name="T15" fmla="*/ 649 h 660"/>
              <a:gd name="T16" fmla="*/ 34 w 440"/>
              <a:gd name="T17" fmla="*/ 660 h 660"/>
              <a:gd name="T18" fmla="*/ 58 w 440"/>
              <a:gd name="T19" fmla="*/ 649 h 660"/>
              <a:gd name="T20" fmla="*/ 69 w 440"/>
              <a:gd name="T21" fmla="*/ 625 h 660"/>
              <a:gd name="T22" fmla="*/ 69 w 440"/>
              <a:gd name="T23" fmla="*/ 270 h 660"/>
              <a:gd name="T24" fmla="*/ 102 w 440"/>
              <a:gd name="T25" fmla="*/ 260 h 660"/>
              <a:gd name="T26" fmla="*/ 219 w 440"/>
              <a:gd name="T27" fmla="*/ 304 h 660"/>
              <a:gd name="T28" fmla="*/ 338 w 440"/>
              <a:gd name="T29" fmla="*/ 348 h 660"/>
              <a:gd name="T30" fmla="*/ 440 w 440"/>
              <a:gd name="T31" fmla="*/ 313 h 660"/>
              <a:gd name="T32" fmla="*/ 440 w 440"/>
              <a:gd name="T33" fmla="*/ 70 h 660"/>
              <a:gd name="T34" fmla="*/ 405 w 440"/>
              <a:gd name="T35" fmla="*/ 96 h 660"/>
              <a:gd name="T36" fmla="*/ 374 w 440"/>
              <a:gd name="T37" fmla="*/ 114 h 660"/>
              <a:gd name="T38" fmla="*/ 338 w 440"/>
              <a:gd name="T39" fmla="*/ 122 h 660"/>
              <a:gd name="T40" fmla="*/ 220 w 440"/>
              <a:gd name="T41" fmla="*/ 79 h 660"/>
              <a:gd name="T42" fmla="*/ 102 w 440"/>
              <a:gd name="T43" fmla="*/ 35 h 660"/>
              <a:gd name="T44" fmla="*/ 69 w 440"/>
              <a:gd name="T45" fmla="*/ 39 h 660"/>
              <a:gd name="T46" fmla="*/ 69 w 440"/>
              <a:gd name="T47" fmla="*/ 35 h 660"/>
              <a:gd name="T48" fmla="*/ 58 w 440"/>
              <a:gd name="T49" fmla="*/ 10 h 660"/>
              <a:gd name="T50" fmla="*/ 34 w 440"/>
              <a:gd name="T51"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0" h="660">
                <a:moveTo>
                  <a:pt x="34" y="0"/>
                </a:moveTo>
                <a:cubicBezTo>
                  <a:pt x="25" y="0"/>
                  <a:pt x="17" y="3"/>
                  <a:pt x="10" y="10"/>
                </a:cubicBezTo>
                <a:cubicBezTo>
                  <a:pt x="3" y="17"/>
                  <a:pt x="0" y="25"/>
                  <a:pt x="0" y="35"/>
                </a:cubicBezTo>
                <a:lnTo>
                  <a:pt x="0" y="70"/>
                </a:lnTo>
                <a:lnTo>
                  <a:pt x="0" y="105"/>
                </a:lnTo>
                <a:lnTo>
                  <a:pt x="0" y="313"/>
                </a:lnTo>
                <a:lnTo>
                  <a:pt x="0" y="625"/>
                </a:lnTo>
                <a:cubicBezTo>
                  <a:pt x="0" y="634"/>
                  <a:pt x="4" y="642"/>
                  <a:pt x="11" y="649"/>
                </a:cubicBezTo>
                <a:cubicBezTo>
                  <a:pt x="18" y="657"/>
                  <a:pt x="26" y="660"/>
                  <a:pt x="34" y="660"/>
                </a:cubicBezTo>
                <a:cubicBezTo>
                  <a:pt x="43" y="660"/>
                  <a:pt x="51" y="657"/>
                  <a:pt x="58" y="649"/>
                </a:cubicBezTo>
                <a:cubicBezTo>
                  <a:pt x="65" y="642"/>
                  <a:pt x="69" y="634"/>
                  <a:pt x="69" y="625"/>
                </a:cubicBezTo>
                <a:lnTo>
                  <a:pt x="69" y="270"/>
                </a:lnTo>
                <a:cubicBezTo>
                  <a:pt x="81" y="264"/>
                  <a:pt x="92" y="260"/>
                  <a:pt x="102" y="260"/>
                </a:cubicBezTo>
                <a:cubicBezTo>
                  <a:pt x="124" y="260"/>
                  <a:pt x="164" y="275"/>
                  <a:pt x="219" y="304"/>
                </a:cubicBezTo>
                <a:cubicBezTo>
                  <a:pt x="275" y="333"/>
                  <a:pt x="315" y="348"/>
                  <a:pt x="338" y="348"/>
                </a:cubicBezTo>
                <a:cubicBezTo>
                  <a:pt x="376" y="348"/>
                  <a:pt x="410" y="336"/>
                  <a:pt x="440" y="313"/>
                </a:cubicBezTo>
                <a:lnTo>
                  <a:pt x="440" y="70"/>
                </a:lnTo>
                <a:cubicBezTo>
                  <a:pt x="425" y="82"/>
                  <a:pt x="413" y="90"/>
                  <a:pt x="405" y="96"/>
                </a:cubicBezTo>
                <a:cubicBezTo>
                  <a:pt x="397" y="102"/>
                  <a:pt x="387" y="108"/>
                  <a:pt x="374" y="114"/>
                </a:cubicBezTo>
                <a:cubicBezTo>
                  <a:pt x="361" y="119"/>
                  <a:pt x="349" y="122"/>
                  <a:pt x="338" y="122"/>
                </a:cubicBezTo>
                <a:cubicBezTo>
                  <a:pt x="316" y="122"/>
                  <a:pt x="276" y="108"/>
                  <a:pt x="220" y="79"/>
                </a:cubicBezTo>
                <a:cubicBezTo>
                  <a:pt x="164" y="50"/>
                  <a:pt x="124" y="35"/>
                  <a:pt x="102" y="35"/>
                </a:cubicBezTo>
                <a:cubicBezTo>
                  <a:pt x="94" y="35"/>
                  <a:pt x="83" y="36"/>
                  <a:pt x="69" y="39"/>
                </a:cubicBezTo>
                <a:lnTo>
                  <a:pt x="69" y="35"/>
                </a:lnTo>
                <a:cubicBezTo>
                  <a:pt x="69" y="25"/>
                  <a:pt x="65" y="17"/>
                  <a:pt x="58" y="10"/>
                </a:cubicBezTo>
                <a:cubicBezTo>
                  <a:pt x="52" y="3"/>
                  <a:pt x="44" y="0"/>
                  <a:pt x="34" y="0"/>
                </a:cubicBezTo>
                <a:close/>
              </a:path>
            </a:pathLst>
          </a:custGeom>
          <a:solidFill>
            <a:srgbClr val="FE721F"/>
          </a:solidFill>
          <a:ln>
            <a:noFill/>
          </a:ln>
        </p:spPr>
        <p:txBody>
          <a:bodyPr vert="horz" wrap="square" lIns="68580" tIns="34290" rIns="68580" bIns="34290" numCol="1" anchor="t" anchorCtr="0" compatLnSpc="1">
            <a:prstTxWarp prst="textNoShape">
              <a:avLst/>
            </a:prstTxWarp>
          </a:bodyPr>
          <a:lstStyle/>
          <a:p>
            <a:endParaRPr lang="en-US" sz="2160"/>
          </a:p>
        </p:txBody>
      </p:sp>
      <p:pic>
        <p:nvPicPr>
          <p:cNvPr id="10" name="Picture 9">
            <a:extLst>
              <a:ext uri="{FF2B5EF4-FFF2-40B4-BE49-F238E27FC236}">
                <a16:creationId xmlns:a16="http://schemas.microsoft.com/office/drawing/2014/main" id="{D46A1D86-F260-D44D-AB1C-B3B1C7DF9B6A}"/>
              </a:ext>
            </a:extLst>
          </p:cNvPr>
          <p:cNvPicPr>
            <a:picLocks noChangeAspect="1"/>
          </p:cNvPicPr>
          <p:nvPr/>
        </p:nvPicPr>
        <p:blipFill>
          <a:blip r:embed="rId3"/>
          <a:srcRect/>
          <a:stretch/>
        </p:blipFill>
        <p:spPr>
          <a:xfrm>
            <a:off x="655515" y="747281"/>
            <a:ext cx="3498898" cy="3498898"/>
          </a:xfrm>
          <a:prstGeom prst="rect">
            <a:avLst/>
          </a:prstGeom>
        </p:spPr>
      </p:pic>
    </p:spTree>
    <p:extLst>
      <p:ext uri="{BB962C8B-B14F-4D97-AF65-F5344CB8AC3E}">
        <p14:creationId xmlns:p14="http://schemas.microsoft.com/office/powerpoint/2010/main" val="212111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842A25-F7D5-9F48-9AAF-73BA2D2CA9D1}"/>
              </a:ext>
            </a:extLst>
          </p:cNvPr>
          <p:cNvSpPr/>
          <p:nvPr/>
        </p:nvSpPr>
        <p:spPr>
          <a:xfrm>
            <a:off x="3363311" y="-1"/>
            <a:ext cx="8828690" cy="6042991"/>
          </a:xfrm>
          <a:prstGeom prst="rect">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30ECBC0-43B6-0B43-BE2C-56121BC460B5}"/>
              </a:ext>
            </a:extLst>
          </p:cNvPr>
          <p:cNvSpPr/>
          <p:nvPr/>
        </p:nvSpPr>
        <p:spPr>
          <a:xfrm>
            <a:off x="-1" y="4246179"/>
            <a:ext cx="4899991" cy="2611821"/>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B58CB9A-EFC4-1948-9534-D7136C4B6810}"/>
              </a:ext>
            </a:extLst>
          </p:cNvPr>
          <p:cNvSpPr txBox="1"/>
          <p:nvPr/>
        </p:nvSpPr>
        <p:spPr>
          <a:xfrm>
            <a:off x="6025771" y="584773"/>
            <a:ext cx="6166229" cy="4832092"/>
          </a:xfrm>
          <a:prstGeom prst="rect">
            <a:avLst/>
          </a:prstGeom>
          <a:noFill/>
        </p:spPr>
        <p:txBody>
          <a:bodyPr wrap="square" rtlCol="0">
            <a:spAutoFit/>
          </a:bodyPr>
          <a:lstStyle/>
          <a:p>
            <a:r>
              <a:rPr lang="en-CA" sz="2800" dirty="0">
                <a:solidFill>
                  <a:schemeClr val="tx1">
                    <a:lumMod val="65000"/>
                    <a:lumOff val="35000"/>
                  </a:schemeClr>
                </a:solidFill>
              </a:rPr>
              <a:t>Youth should be included in planning </a:t>
            </a:r>
          </a:p>
          <a:p>
            <a:endParaRPr lang="en-CA" sz="2800" dirty="0">
              <a:solidFill>
                <a:schemeClr val="tx1">
                  <a:lumMod val="65000"/>
                  <a:lumOff val="35000"/>
                </a:schemeClr>
              </a:solidFill>
            </a:endParaRPr>
          </a:p>
          <a:p>
            <a:r>
              <a:rPr lang="en-CA" sz="2800" dirty="0">
                <a:solidFill>
                  <a:schemeClr val="tx1">
                    <a:lumMod val="65000"/>
                    <a:lumOff val="35000"/>
                  </a:schemeClr>
                </a:solidFill>
              </a:rPr>
              <a:t>Students need opportunities to express opinions, expectations, questions, choices, and concerns</a:t>
            </a:r>
          </a:p>
          <a:p>
            <a:endParaRPr lang="en-CA" sz="2800" dirty="0">
              <a:solidFill>
                <a:schemeClr val="tx1">
                  <a:lumMod val="65000"/>
                  <a:lumOff val="35000"/>
                </a:schemeClr>
              </a:solidFill>
            </a:endParaRPr>
          </a:p>
          <a:p>
            <a:r>
              <a:rPr lang="en-CA" sz="2800" dirty="0">
                <a:solidFill>
                  <a:schemeClr val="tx1">
                    <a:lumMod val="65000"/>
                    <a:lumOff val="35000"/>
                  </a:schemeClr>
                </a:solidFill>
              </a:rPr>
              <a:t>Strategies for school staff:</a:t>
            </a:r>
          </a:p>
          <a:p>
            <a:pPr marL="457200" indent="-457200">
              <a:buFont typeface="Arial" panose="020B0604020202020204" pitchFamily="34" charset="0"/>
              <a:buChar char="•"/>
            </a:pPr>
            <a:r>
              <a:rPr lang="en-CA" sz="2800" dirty="0">
                <a:solidFill>
                  <a:schemeClr val="tx1">
                    <a:lumMod val="65000"/>
                    <a:lumOff val="35000"/>
                  </a:schemeClr>
                </a:solidFill>
              </a:rPr>
              <a:t>Provide students the opportunities to gather information</a:t>
            </a:r>
          </a:p>
          <a:p>
            <a:pPr marL="457200" indent="-457200">
              <a:buFont typeface="Arial" panose="020B0604020202020204" pitchFamily="34" charset="0"/>
              <a:buChar char="•"/>
            </a:pPr>
            <a:r>
              <a:rPr lang="en-CA" sz="2800" dirty="0">
                <a:solidFill>
                  <a:schemeClr val="tx1">
                    <a:lumMod val="65000"/>
                    <a:lumOff val="35000"/>
                  </a:schemeClr>
                </a:solidFill>
              </a:rPr>
              <a:t>Help students identify the skills needed</a:t>
            </a:r>
          </a:p>
        </p:txBody>
      </p:sp>
      <p:sp>
        <p:nvSpPr>
          <p:cNvPr id="35" name="TextBox 34">
            <a:extLst>
              <a:ext uri="{FF2B5EF4-FFF2-40B4-BE49-F238E27FC236}">
                <a16:creationId xmlns:a16="http://schemas.microsoft.com/office/drawing/2014/main" id="{6F43312F-1317-9444-A0B0-43EE1D47FCDC}"/>
              </a:ext>
            </a:extLst>
          </p:cNvPr>
          <p:cNvSpPr txBox="1"/>
          <p:nvPr/>
        </p:nvSpPr>
        <p:spPr>
          <a:xfrm>
            <a:off x="399642" y="4696169"/>
            <a:ext cx="4719010" cy="1754326"/>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chemeClr val="bg1"/>
                </a:solidFill>
                <a:latin typeface="Minion Pro" panose="02040503050201020203" pitchFamily="18" charset="0"/>
              </a:rPr>
              <a:t>5. Voice of Youth</a:t>
            </a:r>
          </a:p>
        </p:txBody>
      </p:sp>
      <p:sp>
        <p:nvSpPr>
          <p:cNvPr id="18" name="Freeform 17">
            <a:extLst>
              <a:ext uri="{FF2B5EF4-FFF2-40B4-BE49-F238E27FC236}">
                <a16:creationId xmlns:a16="http://schemas.microsoft.com/office/drawing/2014/main" id="{6CBD7CE7-3FEB-5040-8A47-B32A84D343C7}"/>
              </a:ext>
            </a:extLst>
          </p:cNvPr>
          <p:cNvSpPr>
            <a:spLocks/>
          </p:cNvSpPr>
          <p:nvPr/>
        </p:nvSpPr>
        <p:spPr bwMode="auto">
          <a:xfrm>
            <a:off x="5311238" y="584773"/>
            <a:ext cx="389855" cy="584775"/>
          </a:xfrm>
          <a:custGeom>
            <a:avLst/>
            <a:gdLst>
              <a:gd name="T0" fmla="*/ 34 w 440"/>
              <a:gd name="T1" fmla="*/ 0 h 660"/>
              <a:gd name="T2" fmla="*/ 10 w 440"/>
              <a:gd name="T3" fmla="*/ 10 h 660"/>
              <a:gd name="T4" fmla="*/ 0 w 440"/>
              <a:gd name="T5" fmla="*/ 35 h 660"/>
              <a:gd name="T6" fmla="*/ 0 w 440"/>
              <a:gd name="T7" fmla="*/ 70 h 660"/>
              <a:gd name="T8" fmla="*/ 0 w 440"/>
              <a:gd name="T9" fmla="*/ 105 h 660"/>
              <a:gd name="T10" fmla="*/ 0 w 440"/>
              <a:gd name="T11" fmla="*/ 313 h 660"/>
              <a:gd name="T12" fmla="*/ 0 w 440"/>
              <a:gd name="T13" fmla="*/ 625 h 660"/>
              <a:gd name="T14" fmla="*/ 11 w 440"/>
              <a:gd name="T15" fmla="*/ 649 h 660"/>
              <a:gd name="T16" fmla="*/ 34 w 440"/>
              <a:gd name="T17" fmla="*/ 660 h 660"/>
              <a:gd name="T18" fmla="*/ 58 w 440"/>
              <a:gd name="T19" fmla="*/ 649 h 660"/>
              <a:gd name="T20" fmla="*/ 69 w 440"/>
              <a:gd name="T21" fmla="*/ 625 h 660"/>
              <a:gd name="T22" fmla="*/ 69 w 440"/>
              <a:gd name="T23" fmla="*/ 270 h 660"/>
              <a:gd name="T24" fmla="*/ 102 w 440"/>
              <a:gd name="T25" fmla="*/ 260 h 660"/>
              <a:gd name="T26" fmla="*/ 219 w 440"/>
              <a:gd name="T27" fmla="*/ 304 h 660"/>
              <a:gd name="T28" fmla="*/ 338 w 440"/>
              <a:gd name="T29" fmla="*/ 348 h 660"/>
              <a:gd name="T30" fmla="*/ 440 w 440"/>
              <a:gd name="T31" fmla="*/ 313 h 660"/>
              <a:gd name="T32" fmla="*/ 440 w 440"/>
              <a:gd name="T33" fmla="*/ 70 h 660"/>
              <a:gd name="T34" fmla="*/ 405 w 440"/>
              <a:gd name="T35" fmla="*/ 96 h 660"/>
              <a:gd name="T36" fmla="*/ 374 w 440"/>
              <a:gd name="T37" fmla="*/ 114 h 660"/>
              <a:gd name="T38" fmla="*/ 338 w 440"/>
              <a:gd name="T39" fmla="*/ 122 h 660"/>
              <a:gd name="T40" fmla="*/ 220 w 440"/>
              <a:gd name="T41" fmla="*/ 79 h 660"/>
              <a:gd name="T42" fmla="*/ 102 w 440"/>
              <a:gd name="T43" fmla="*/ 35 h 660"/>
              <a:gd name="T44" fmla="*/ 69 w 440"/>
              <a:gd name="T45" fmla="*/ 39 h 660"/>
              <a:gd name="T46" fmla="*/ 69 w 440"/>
              <a:gd name="T47" fmla="*/ 35 h 660"/>
              <a:gd name="T48" fmla="*/ 58 w 440"/>
              <a:gd name="T49" fmla="*/ 10 h 660"/>
              <a:gd name="T50" fmla="*/ 34 w 440"/>
              <a:gd name="T51"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0" h="660">
                <a:moveTo>
                  <a:pt x="34" y="0"/>
                </a:moveTo>
                <a:cubicBezTo>
                  <a:pt x="25" y="0"/>
                  <a:pt x="17" y="3"/>
                  <a:pt x="10" y="10"/>
                </a:cubicBezTo>
                <a:cubicBezTo>
                  <a:pt x="3" y="17"/>
                  <a:pt x="0" y="25"/>
                  <a:pt x="0" y="35"/>
                </a:cubicBezTo>
                <a:lnTo>
                  <a:pt x="0" y="70"/>
                </a:lnTo>
                <a:lnTo>
                  <a:pt x="0" y="105"/>
                </a:lnTo>
                <a:lnTo>
                  <a:pt x="0" y="313"/>
                </a:lnTo>
                <a:lnTo>
                  <a:pt x="0" y="625"/>
                </a:lnTo>
                <a:cubicBezTo>
                  <a:pt x="0" y="634"/>
                  <a:pt x="4" y="642"/>
                  <a:pt x="11" y="649"/>
                </a:cubicBezTo>
                <a:cubicBezTo>
                  <a:pt x="18" y="657"/>
                  <a:pt x="26" y="660"/>
                  <a:pt x="34" y="660"/>
                </a:cubicBezTo>
                <a:cubicBezTo>
                  <a:pt x="43" y="660"/>
                  <a:pt x="51" y="657"/>
                  <a:pt x="58" y="649"/>
                </a:cubicBezTo>
                <a:cubicBezTo>
                  <a:pt x="65" y="642"/>
                  <a:pt x="69" y="634"/>
                  <a:pt x="69" y="625"/>
                </a:cubicBezTo>
                <a:lnTo>
                  <a:pt x="69" y="270"/>
                </a:lnTo>
                <a:cubicBezTo>
                  <a:pt x="81" y="264"/>
                  <a:pt x="92" y="260"/>
                  <a:pt x="102" y="260"/>
                </a:cubicBezTo>
                <a:cubicBezTo>
                  <a:pt x="124" y="260"/>
                  <a:pt x="164" y="275"/>
                  <a:pt x="219" y="304"/>
                </a:cubicBezTo>
                <a:cubicBezTo>
                  <a:pt x="275" y="333"/>
                  <a:pt x="315" y="348"/>
                  <a:pt x="338" y="348"/>
                </a:cubicBezTo>
                <a:cubicBezTo>
                  <a:pt x="376" y="348"/>
                  <a:pt x="410" y="336"/>
                  <a:pt x="440" y="313"/>
                </a:cubicBezTo>
                <a:lnTo>
                  <a:pt x="440" y="70"/>
                </a:lnTo>
                <a:cubicBezTo>
                  <a:pt x="425" y="82"/>
                  <a:pt x="413" y="90"/>
                  <a:pt x="405" y="96"/>
                </a:cubicBezTo>
                <a:cubicBezTo>
                  <a:pt x="397" y="102"/>
                  <a:pt x="387" y="108"/>
                  <a:pt x="374" y="114"/>
                </a:cubicBezTo>
                <a:cubicBezTo>
                  <a:pt x="361" y="119"/>
                  <a:pt x="349" y="122"/>
                  <a:pt x="338" y="122"/>
                </a:cubicBezTo>
                <a:cubicBezTo>
                  <a:pt x="316" y="122"/>
                  <a:pt x="276" y="108"/>
                  <a:pt x="220" y="79"/>
                </a:cubicBezTo>
                <a:cubicBezTo>
                  <a:pt x="164" y="50"/>
                  <a:pt x="124" y="35"/>
                  <a:pt x="102" y="35"/>
                </a:cubicBezTo>
                <a:cubicBezTo>
                  <a:pt x="94" y="35"/>
                  <a:pt x="83" y="36"/>
                  <a:pt x="69" y="39"/>
                </a:cubicBezTo>
                <a:lnTo>
                  <a:pt x="69" y="35"/>
                </a:lnTo>
                <a:cubicBezTo>
                  <a:pt x="69" y="25"/>
                  <a:pt x="65" y="17"/>
                  <a:pt x="58" y="10"/>
                </a:cubicBezTo>
                <a:cubicBezTo>
                  <a:pt x="52" y="3"/>
                  <a:pt x="44" y="0"/>
                  <a:pt x="34" y="0"/>
                </a:cubicBezTo>
                <a:close/>
              </a:path>
            </a:pathLst>
          </a:custGeom>
          <a:solidFill>
            <a:srgbClr val="FE721F"/>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9" name="Freeform 18">
            <a:extLst>
              <a:ext uri="{FF2B5EF4-FFF2-40B4-BE49-F238E27FC236}">
                <a16:creationId xmlns:a16="http://schemas.microsoft.com/office/drawing/2014/main" id="{E0DB1E2F-BCA0-364D-BB16-D016B6D440FF}"/>
              </a:ext>
            </a:extLst>
          </p:cNvPr>
          <p:cNvSpPr>
            <a:spLocks/>
          </p:cNvSpPr>
          <p:nvPr/>
        </p:nvSpPr>
        <p:spPr bwMode="auto">
          <a:xfrm>
            <a:off x="5311237" y="1587110"/>
            <a:ext cx="389855" cy="584775"/>
          </a:xfrm>
          <a:custGeom>
            <a:avLst/>
            <a:gdLst>
              <a:gd name="T0" fmla="*/ 34 w 440"/>
              <a:gd name="T1" fmla="*/ 0 h 660"/>
              <a:gd name="T2" fmla="*/ 10 w 440"/>
              <a:gd name="T3" fmla="*/ 10 h 660"/>
              <a:gd name="T4" fmla="*/ 0 w 440"/>
              <a:gd name="T5" fmla="*/ 35 h 660"/>
              <a:gd name="T6" fmla="*/ 0 w 440"/>
              <a:gd name="T7" fmla="*/ 70 h 660"/>
              <a:gd name="T8" fmla="*/ 0 w 440"/>
              <a:gd name="T9" fmla="*/ 105 h 660"/>
              <a:gd name="T10" fmla="*/ 0 w 440"/>
              <a:gd name="T11" fmla="*/ 313 h 660"/>
              <a:gd name="T12" fmla="*/ 0 w 440"/>
              <a:gd name="T13" fmla="*/ 625 h 660"/>
              <a:gd name="T14" fmla="*/ 11 w 440"/>
              <a:gd name="T15" fmla="*/ 649 h 660"/>
              <a:gd name="T16" fmla="*/ 34 w 440"/>
              <a:gd name="T17" fmla="*/ 660 h 660"/>
              <a:gd name="T18" fmla="*/ 58 w 440"/>
              <a:gd name="T19" fmla="*/ 649 h 660"/>
              <a:gd name="T20" fmla="*/ 69 w 440"/>
              <a:gd name="T21" fmla="*/ 625 h 660"/>
              <a:gd name="T22" fmla="*/ 69 w 440"/>
              <a:gd name="T23" fmla="*/ 270 h 660"/>
              <a:gd name="T24" fmla="*/ 102 w 440"/>
              <a:gd name="T25" fmla="*/ 260 h 660"/>
              <a:gd name="T26" fmla="*/ 219 w 440"/>
              <a:gd name="T27" fmla="*/ 304 h 660"/>
              <a:gd name="T28" fmla="*/ 338 w 440"/>
              <a:gd name="T29" fmla="*/ 348 h 660"/>
              <a:gd name="T30" fmla="*/ 440 w 440"/>
              <a:gd name="T31" fmla="*/ 313 h 660"/>
              <a:gd name="T32" fmla="*/ 440 w 440"/>
              <a:gd name="T33" fmla="*/ 70 h 660"/>
              <a:gd name="T34" fmla="*/ 405 w 440"/>
              <a:gd name="T35" fmla="*/ 96 h 660"/>
              <a:gd name="T36" fmla="*/ 374 w 440"/>
              <a:gd name="T37" fmla="*/ 114 h 660"/>
              <a:gd name="T38" fmla="*/ 338 w 440"/>
              <a:gd name="T39" fmla="*/ 122 h 660"/>
              <a:gd name="T40" fmla="*/ 220 w 440"/>
              <a:gd name="T41" fmla="*/ 79 h 660"/>
              <a:gd name="T42" fmla="*/ 102 w 440"/>
              <a:gd name="T43" fmla="*/ 35 h 660"/>
              <a:gd name="T44" fmla="*/ 69 w 440"/>
              <a:gd name="T45" fmla="*/ 39 h 660"/>
              <a:gd name="T46" fmla="*/ 69 w 440"/>
              <a:gd name="T47" fmla="*/ 35 h 660"/>
              <a:gd name="T48" fmla="*/ 58 w 440"/>
              <a:gd name="T49" fmla="*/ 10 h 660"/>
              <a:gd name="T50" fmla="*/ 34 w 440"/>
              <a:gd name="T51"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0" h="660">
                <a:moveTo>
                  <a:pt x="34" y="0"/>
                </a:moveTo>
                <a:cubicBezTo>
                  <a:pt x="25" y="0"/>
                  <a:pt x="17" y="3"/>
                  <a:pt x="10" y="10"/>
                </a:cubicBezTo>
                <a:cubicBezTo>
                  <a:pt x="3" y="17"/>
                  <a:pt x="0" y="25"/>
                  <a:pt x="0" y="35"/>
                </a:cubicBezTo>
                <a:lnTo>
                  <a:pt x="0" y="70"/>
                </a:lnTo>
                <a:lnTo>
                  <a:pt x="0" y="105"/>
                </a:lnTo>
                <a:lnTo>
                  <a:pt x="0" y="313"/>
                </a:lnTo>
                <a:lnTo>
                  <a:pt x="0" y="625"/>
                </a:lnTo>
                <a:cubicBezTo>
                  <a:pt x="0" y="634"/>
                  <a:pt x="4" y="642"/>
                  <a:pt x="11" y="649"/>
                </a:cubicBezTo>
                <a:cubicBezTo>
                  <a:pt x="18" y="657"/>
                  <a:pt x="26" y="660"/>
                  <a:pt x="34" y="660"/>
                </a:cubicBezTo>
                <a:cubicBezTo>
                  <a:pt x="43" y="660"/>
                  <a:pt x="51" y="657"/>
                  <a:pt x="58" y="649"/>
                </a:cubicBezTo>
                <a:cubicBezTo>
                  <a:pt x="65" y="642"/>
                  <a:pt x="69" y="634"/>
                  <a:pt x="69" y="625"/>
                </a:cubicBezTo>
                <a:lnTo>
                  <a:pt x="69" y="270"/>
                </a:lnTo>
                <a:cubicBezTo>
                  <a:pt x="81" y="264"/>
                  <a:pt x="92" y="260"/>
                  <a:pt x="102" y="260"/>
                </a:cubicBezTo>
                <a:cubicBezTo>
                  <a:pt x="124" y="260"/>
                  <a:pt x="164" y="275"/>
                  <a:pt x="219" y="304"/>
                </a:cubicBezTo>
                <a:cubicBezTo>
                  <a:pt x="275" y="333"/>
                  <a:pt x="315" y="348"/>
                  <a:pt x="338" y="348"/>
                </a:cubicBezTo>
                <a:cubicBezTo>
                  <a:pt x="376" y="348"/>
                  <a:pt x="410" y="336"/>
                  <a:pt x="440" y="313"/>
                </a:cubicBezTo>
                <a:lnTo>
                  <a:pt x="440" y="70"/>
                </a:lnTo>
                <a:cubicBezTo>
                  <a:pt x="425" y="82"/>
                  <a:pt x="413" y="90"/>
                  <a:pt x="405" y="96"/>
                </a:cubicBezTo>
                <a:cubicBezTo>
                  <a:pt x="397" y="102"/>
                  <a:pt x="387" y="108"/>
                  <a:pt x="374" y="114"/>
                </a:cubicBezTo>
                <a:cubicBezTo>
                  <a:pt x="361" y="119"/>
                  <a:pt x="349" y="122"/>
                  <a:pt x="338" y="122"/>
                </a:cubicBezTo>
                <a:cubicBezTo>
                  <a:pt x="316" y="122"/>
                  <a:pt x="276" y="108"/>
                  <a:pt x="220" y="79"/>
                </a:cubicBezTo>
                <a:cubicBezTo>
                  <a:pt x="164" y="50"/>
                  <a:pt x="124" y="35"/>
                  <a:pt x="102" y="35"/>
                </a:cubicBezTo>
                <a:cubicBezTo>
                  <a:pt x="94" y="35"/>
                  <a:pt x="83" y="36"/>
                  <a:pt x="69" y="39"/>
                </a:cubicBezTo>
                <a:lnTo>
                  <a:pt x="69" y="35"/>
                </a:lnTo>
                <a:cubicBezTo>
                  <a:pt x="69" y="25"/>
                  <a:pt x="65" y="17"/>
                  <a:pt x="58" y="10"/>
                </a:cubicBezTo>
                <a:cubicBezTo>
                  <a:pt x="52" y="3"/>
                  <a:pt x="44" y="0"/>
                  <a:pt x="34" y="0"/>
                </a:cubicBezTo>
                <a:close/>
              </a:path>
            </a:pathLst>
          </a:custGeom>
          <a:solidFill>
            <a:srgbClr val="FE721F"/>
          </a:solidFill>
          <a:ln>
            <a:noFill/>
          </a:ln>
        </p:spPr>
        <p:txBody>
          <a:bodyPr vert="horz" wrap="square" lIns="68580" tIns="34290" rIns="68580" bIns="34290" numCol="1" anchor="t" anchorCtr="0" compatLnSpc="1">
            <a:prstTxWarp prst="textNoShape">
              <a:avLst/>
            </a:prstTxWarp>
          </a:bodyPr>
          <a:lstStyle/>
          <a:p>
            <a:endParaRPr lang="en-US" sz="2160"/>
          </a:p>
        </p:txBody>
      </p:sp>
      <p:pic>
        <p:nvPicPr>
          <p:cNvPr id="10" name="Picture 9">
            <a:extLst>
              <a:ext uri="{FF2B5EF4-FFF2-40B4-BE49-F238E27FC236}">
                <a16:creationId xmlns:a16="http://schemas.microsoft.com/office/drawing/2014/main" id="{D46A1D86-F260-D44D-AB1C-B3B1C7DF9B6A}"/>
              </a:ext>
            </a:extLst>
          </p:cNvPr>
          <p:cNvPicPr>
            <a:picLocks noChangeAspect="1"/>
          </p:cNvPicPr>
          <p:nvPr/>
        </p:nvPicPr>
        <p:blipFill>
          <a:blip r:embed="rId3"/>
          <a:srcRect/>
          <a:stretch/>
        </p:blipFill>
        <p:spPr>
          <a:xfrm>
            <a:off x="655515" y="747281"/>
            <a:ext cx="3498898" cy="3498898"/>
          </a:xfrm>
          <a:prstGeom prst="rect">
            <a:avLst/>
          </a:prstGeom>
        </p:spPr>
      </p:pic>
      <p:sp>
        <p:nvSpPr>
          <p:cNvPr id="9" name="Freeform 8">
            <a:extLst>
              <a:ext uri="{FF2B5EF4-FFF2-40B4-BE49-F238E27FC236}">
                <a16:creationId xmlns:a16="http://schemas.microsoft.com/office/drawing/2014/main" id="{571CA5CA-E030-7A4A-86E1-C6014E162F76}"/>
              </a:ext>
            </a:extLst>
          </p:cNvPr>
          <p:cNvSpPr>
            <a:spLocks/>
          </p:cNvSpPr>
          <p:nvPr/>
        </p:nvSpPr>
        <p:spPr bwMode="auto">
          <a:xfrm>
            <a:off x="5311237" y="3174224"/>
            <a:ext cx="389855" cy="584775"/>
          </a:xfrm>
          <a:custGeom>
            <a:avLst/>
            <a:gdLst>
              <a:gd name="T0" fmla="*/ 34 w 440"/>
              <a:gd name="T1" fmla="*/ 0 h 660"/>
              <a:gd name="T2" fmla="*/ 10 w 440"/>
              <a:gd name="T3" fmla="*/ 10 h 660"/>
              <a:gd name="T4" fmla="*/ 0 w 440"/>
              <a:gd name="T5" fmla="*/ 35 h 660"/>
              <a:gd name="T6" fmla="*/ 0 w 440"/>
              <a:gd name="T7" fmla="*/ 70 h 660"/>
              <a:gd name="T8" fmla="*/ 0 w 440"/>
              <a:gd name="T9" fmla="*/ 105 h 660"/>
              <a:gd name="T10" fmla="*/ 0 w 440"/>
              <a:gd name="T11" fmla="*/ 313 h 660"/>
              <a:gd name="T12" fmla="*/ 0 w 440"/>
              <a:gd name="T13" fmla="*/ 625 h 660"/>
              <a:gd name="T14" fmla="*/ 11 w 440"/>
              <a:gd name="T15" fmla="*/ 649 h 660"/>
              <a:gd name="T16" fmla="*/ 34 w 440"/>
              <a:gd name="T17" fmla="*/ 660 h 660"/>
              <a:gd name="T18" fmla="*/ 58 w 440"/>
              <a:gd name="T19" fmla="*/ 649 h 660"/>
              <a:gd name="T20" fmla="*/ 69 w 440"/>
              <a:gd name="T21" fmla="*/ 625 h 660"/>
              <a:gd name="T22" fmla="*/ 69 w 440"/>
              <a:gd name="T23" fmla="*/ 270 h 660"/>
              <a:gd name="T24" fmla="*/ 102 w 440"/>
              <a:gd name="T25" fmla="*/ 260 h 660"/>
              <a:gd name="T26" fmla="*/ 219 w 440"/>
              <a:gd name="T27" fmla="*/ 304 h 660"/>
              <a:gd name="T28" fmla="*/ 338 w 440"/>
              <a:gd name="T29" fmla="*/ 348 h 660"/>
              <a:gd name="T30" fmla="*/ 440 w 440"/>
              <a:gd name="T31" fmla="*/ 313 h 660"/>
              <a:gd name="T32" fmla="*/ 440 w 440"/>
              <a:gd name="T33" fmla="*/ 70 h 660"/>
              <a:gd name="T34" fmla="*/ 405 w 440"/>
              <a:gd name="T35" fmla="*/ 96 h 660"/>
              <a:gd name="T36" fmla="*/ 374 w 440"/>
              <a:gd name="T37" fmla="*/ 114 h 660"/>
              <a:gd name="T38" fmla="*/ 338 w 440"/>
              <a:gd name="T39" fmla="*/ 122 h 660"/>
              <a:gd name="T40" fmla="*/ 220 w 440"/>
              <a:gd name="T41" fmla="*/ 79 h 660"/>
              <a:gd name="T42" fmla="*/ 102 w 440"/>
              <a:gd name="T43" fmla="*/ 35 h 660"/>
              <a:gd name="T44" fmla="*/ 69 w 440"/>
              <a:gd name="T45" fmla="*/ 39 h 660"/>
              <a:gd name="T46" fmla="*/ 69 w 440"/>
              <a:gd name="T47" fmla="*/ 35 h 660"/>
              <a:gd name="T48" fmla="*/ 58 w 440"/>
              <a:gd name="T49" fmla="*/ 10 h 660"/>
              <a:gd name="T50" fmla="*/ 34 w 440"/>
              <a:gd name="T51"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0" h="660">
                <a:moveTo>
                  <a:pt x="34" y="0"/>
                </a:moveTo>
                <a:cubicBezTo>
                  <a:pt x="25" y="0"/>
                  <a:pt x="17" y="3"/>
                  <a:pt x="10" y="10"/>
                </a:cubicBezTo>
                <a:cubicBezTo>
                  <a:pt x="3" y="17"/>
                  <a:pt x="0" y="25"/>
                  <a:pt x="0" y="35"/>
                </a:cubicBezTo>
                <a:lnTo>
                  <a:pt x="0" y="70"/>
                </a:lnTo>
                <a:lnTo>
                  <a:pt x="0" y="105"/>
                </a:lnTo>
                <a:lnTo>
                  <a:pt x="0" y="313"/>
                </a:lnTo>
                <a:lnTo>
                  <a:pt x="0" y="625"/>
                </a:lnTo>
                <a:cubicBezTo>
                  <a:pt x="0" y="634"/>
                  <a:pt x="4" y="642"/>
                  <a:pt x="11" y="649"/>
                </a:cubicBezTo>
                <a:cubicBezTo>
                  <a:pt x="18" y="657"/>
                  <a:pt x="26" y="660"/>
                  <a:pt x="34" y="660"/>
                </a:cubicBezTo>
                <a:cubicBezTo>
                  <a:pt x="43" y="660"/>
                  <a:pt x="51" y="657"/>
                  <a:pt x="58" y="649"/>
                </a:cubicBezTo>
                <a:cubicBezTo>
                  <a:pt x="65" y="642"/>
                  <a:pt x="69" y="634"/>
                  <a:pt x="69" y="625"/>
                </a:cubicBezTo>
                <a:lnTo>
                  <a:pt x="69" y="270"/>
                </a:lnTo>
                <a:cubicBezTo>
                  <a:pt x="81" y="264"/>
                  <a:pt x="92" y="260"/>
                  <a:pt x="102" y="260"/>
                </a:cubicBezTo>
                <a:cubicBezTo>
                  <a:pt x="124" y="260"/>
                  <a:pt x="164" y="275"/>
                  <a:pt x="219" y="304"/>
                </a:cubicBezTo>
                <a:cubicBezTo>
                  <a:pt x="275" y="333"/>
                  <a:pt x="315" y="348"/>
                  <a:pt x="338" y="348"/>
                </a:cubicBezTo>
                <a:cubicBezTo>
                  <a:pt x="376" y="348"/>
                  <a:pt x="410" y="336"/>
                  <a:pt x="440" y="313"/>
                </a:cubicBezTo>
                <a:lnTo>
                  <a:pt x="440" y="70"/>
                </a:lnTo>
                <a:cubicBezTo>
                  <a:pt x="425" y="82"/>
                  <a:pt x="413" y="90"/>
                  <a:pt x="405" y="96"/>
                </a:cubicBezTo>
                <a:cubicBezTo>
                  <a:pt x="397" y="102"/>
                  <a:pt x="387" y="108"/>
                  <a:pt x="374" y="114"/>
                </a:cubicBezTo>
                <a:cubicBezTo>
                  <a:pt x="361" y="119"/>
                  <a:pt x="349" y="122"/>
                  <a:pt x="338" y="122"/>
                </a:cubicBezTo>
                <a:cubicBezTo>
                  <a:pt x="316" y="122"/>
                  <a:pt x="276" y="108"/>
                  <a:pt x="220" y="79"/>
                </a:cubicBezTo>
                <a:cubicBezTo>
                  <a:pt x="164" y="50"/>
                  <a:pt x="124" y="35"/>
                  <a:pt x="102" y="35"/>
                </a:cubicBezTo>
                <a:cubicBezTo>
                  <a:pt x="94" y="35"/>
                  <a:pt x="83" y="36"/>
                  <a:pt x="69" y="39"/>
                </a:cubicBezTo>
                <a:lnTo>
                  <a:pt x="69" y="35"/>
                </a:lnTo>
                <a:cubicBezTo>
                  <a:pt x="69" y="25"/>
                  <a:pt x="65" y="17"/>
                  <a:pt x="58" y="10"/>
                </a:cubicBezTo>
                <a:cubicBezTo>
                  <a:pt x="52" y="3"/>
                  <a:pt x="44" y="0"/>
                  <a:pt x="34" y="0"/>
                </a:cubicBezTo>
                <a:close/>
              </a:path>
            </a:pathLst>
          </a:custGeom>
          <a:solidFill>
            <a:srgbClr val="FE721F"/>
          </a:solidFill>
          <a:ln>
            <a:noFill/>
          </a:ln>
        </p:spPr>
        <p:txBody>
          <a:bodyPr vert="horz" wrap="square" lIns="68580" tIns="34290" rIns="68580" bIns="34290" numCol="1" anchor="t" anchorCtr="0" compatLnSpc="1">
            <a:prstTxWarp prst="textNoShape">
              <a:avLst/>
            </a:prstTxWarp>
          </a:bodyPr>
          <a:lstStyle/>
          <a:p>
            <a:endParaRPr lang="en-US" sz="2160"/>
          </a:p>
        </p:txBody>
      </p:sp>
    </p:spTree>
    <p:extLst>
      <p:ext uri="{BB962C8B-B14F-4D97-AF65-F5344CB8AC3E}">
        <p14:creationId xmlns:p14="http://schemas.microsoft.com/office/powerpoint/2010/main" val="1164159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842A25-F7D5-9F48-9AAF-73BA2D2CA9D1}"/>
              </a:ext>
            </a:extLst>
          </p:cNvPr>
          <p:cNvSpPr/>
          <p:nvPr/>
        </p:nvSpPr>
        <p:spPr>
          <a:xfrm>
            <a:off x="3363311" y="-1"/>
            <a:ext cx="8828690" cy="6042991"/>
          </a:xfrm>
          <a:prstGeom prst="rect">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30ECBC0-43B6-0B43-BE2C-56121BC460B5}"/>
              </a:ext>
            </a:extLst>
          </p:cNvPr>
          <p:cNvSpPr/>
          <p:nvPr/>
        </p:nvSpPr>
        <p:spPr>
          <a:xfrm>
            <a:off x="-1" y="4246179"/>
            <a:ext cx="5766585" cy="2611821"/>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B58CB9A-EFC4-1948-9534-D7136C4B6810}"/>
              </a:ext>
            </a:extLst>
          </p:cNvPr>
          <p:cNvSpPr txBox="1"/>
          <p:nvPr/>
        </p:nvSpPr>
        <p:spPr>
          <a:xfrm>
            <a:off x="6025771" y="584773"/>
            <a:ext cx="5970759" cy="4832092"/>
          </a:xfrm>
          <a:prstGeom prst="rect">
            <a:avLst/>
          </a:prstGeom>
          <a:noFill/>
        </p:spPr>
        <p:txBody>
          <a:bodyPr wrap="square" rtlCol="0">
            <a:spAutoFit/>
          </a:bodyPr>
          <a:lstStyle/>
          <a:p>
            <a:r>
              <a:rPr lang="en-CA" sz="2800" dirty="0">
                <a:solidFill>
                  <a:schemeClr val="tx1">
                    <a:lumMod val="65000"/>
                    <a:lumOff val="35000"/>
                  </a:schemeClr>
                </a:solidFill>
              </a:rPr>
              <a:t>Should address a number of crucial focus areas:</a:t>
            </a:r>
          </a:p>
          <a:p>
            <a:pPr marL="457200" indent="-457200">
              <a:buFont typeface="Arial" panose="020B0604020202020204" pitchFamily="34" charset="0"/>
              <a:buChar char="•"/>
            </a:pPr>
            <a:r>
              <a:rPr lang="en-CA" sz="2800" dirty="0">
                <a:solidFill>
                  <a:schemeClr val="tx1">
                    <a:lumMod val="65000"/>
                    <a:lumOff val="35000"/>
                  </a:schemeClr>
                </a:solidFill>
              </a:rPr>
              <a:t>stable income or life skills and job training; </a:t>
            </a:r>
          </a:p>
          <a:p>
            <a:pPr marL="457200" indent="-457200">
              <a:buFont typeface="Arial" panose="020B0604020202020204" pitchFamily="34" charset="0"/>
              <a:buChar char="•"/>
            </a:pPr>
            <a:r>
              <a:rPr lang="en-CA" sz="2800" dirty="0">
                <a:solidFill>
                  <a:schemeClr val="tx1">
                    <a:lumMod val="65000"/>
                    <a:lumOff val="35000"/>
                  </a:schemeClr>
                </a:solidFill>
              </a:rPr>
              <a:t>medical and mental health services; </a:t>
            </a:r>
          </a:p>
          <a:p>
            <a:pPr marL="457200" indent="-457200">
              <a:buFont typeface="Arial" panose="020B0604020202020204" pitchFamily="34" charset="0"/>
              <a:buChar char="•"/>
            </a:pPr>
            <a:r>
              <a:rPr lang="en-CA" sz="2800" dirty="0">
                <a:solidFill>
                  <a:schemeClr val="tx1">
                    <a:lumMod val="65000"/>
                    <a:lumOff val="35000"/>
                  </a:schemeClr>
                </a:solidFill>
              </a:rPr>
              <a:t>structured environment; </a:t>
            </a:r>
          </a:p>
          <a:p>
            <a:endParaRPr lang="en-CA" sz="2800" dirty="0">
              <a:solidFill>
                <a:schemeClr val="tx1">
                  <a:lumMod val="65000"/>
                  <a:lumOff val="35000"/>
                </a:schemeClr>
              </a:solidFill>
            </a:endParaRPr>
          </a:p>
          <a:p>
            <a:r>
              <a:rPr lang="en-CA" sz="2800" dirty="0">
                <a:solidFill>
                  <a:schemeClr val="tx1">
                    <a:lumMod val="65000"/>
                    <a:lumOff val="35000"/>
                  </a:schemeClr>
                </a:solidFill>
              </a:rPr>
              <a:t>Strategies for school staff:</a:t>
            </a:r>
          </a:p>
          <a:p>
            <a:pPr marL="457200" indent="-457200">
              <a:buFont typeface="Arial" panose="020B0604020202020204" pitchFamily="34" charset="0"/>
              <a:buChar char="•"/>
            </a:pPr>
            <a:r>
              <a:rPr lang="en-CA" sz="2800" dirty="0">
                <a:solidFill>
                  <a:schemeClr val="tx1">
                    <a:lumMod val="65000"/>
                    <a:lumOff val="35000"/>
                  </a:schemeClr>
                </a:solidFill>
              </a:rPr>
              <a:t>Encourage and reward the development of skills beyond academics</a:t>
            </a:r>
          </a:p>
        </p:txBody>
      </p:sp>
      <p:sp>
        <p:nvSpPr>
          <p:cNvPr id="35" name="TextBox 34">
            <a:extLst>
              <a:ext uri="{FF2B5EF4-FFF2-40B4-BE49-F238E27FC236}">
                <a16:creationId xmlns:a16="http://schemas.microsoft.com/office/drawing/2014/main" id="{6F43312F-1317-9444-A0B0-43EE1D47FCDC}"/>
              </a:ext>
            </a:extLst>
          </p:cNvPr>
          <p:cNvSpPr txBox="1"/>
          <p:nvPr/>
        </p:nvSpPr>
        <p:spPr>
          <a:xfrm>
            <a:off x="399642" y="4696169"/>
            <a:ext cx="5766585" cy="1615827"/>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chemeClr val="bg1"/>
                </a:solidFill>
                <a:latin typeface="Minion Pro" panose="02040503050201020203" pitchFamily="18" charset="0"/>
              </a:rPr>
              <a:t>6. </a:t>
            </a:r>
            <a:r>
              <a:rPr lang="en-US" sz="4500" dirty="0">
                <a:solidFill>
                  <a:schemeClr val="bg1"/>
                </a:solidFill>
                <a:latin typeface="Minion Pro" panose="02040503050201020203" pitchFamily="18" charset="0"/>
              </a:rPr>
              <a:t>Multidimensional Approach</a:t>
            </a:r>
          </a:p>
        </p:txBody>
      </p:sp>
      <p:sp>
        <p:nvSpPr>
          <p:cNvPr id="18" name="Freeform 17">
            <a:extLst>
              <a:ext uri="{FF2B5EF4-FFF2-40B4-BE49-F238E27FC236}">
                <a16:creationId xmlns:a16="http://schemas.microsoft.com/office/drawing/2014/main" id="{6CBD7CE7-3FEB-5040-8A47-B32A84D343C7}"/>
              </a:ext>
            </a:extLst>
          </p:cNvPr>
          <p:cNvSpPr>
            <a:spLocks/>
          </p:cNvSpPr>
          <p:nvPr/>
        </p:nvSpPr>
        <p:spPr bwMode="auto">
          <a:xfrm>
            <a:off x="5440445" y="605545"/>
            <a:ext cx="389855" cy="584775"/>
          </a:xfrm>
          <a:custGeom>
            <a:avLst/>
            <a:gdLst>
              <a:gd name="T0" fmla="*/ 34 w 440"/>
              <a:gd name="T1" fmla="*/ 0 h 660"/>
              <a:gd name="T2" fmla="*/ 10 w 440"/>
              <a:gd name="T3" fmla="*/ 10 h 660"/>
              <a:gd name="T4" fmla="*/ 0 w 440"/>
              <a:gd name="T5" fmla="*/ 35 h 660"/>
              <a:gd name="T6" fmla="*/ 0 w 440"/>
              <a:gd name="T7" fmla="*/ 70 h 660"/>
              <a:gd name="T8" fmla="*/ 0 w 440"/>
              <a:gd name="T9" fmla="*/ 105 h 660"/>
              <a:gd name="T10" fmla="*/ 0 w 440"/>
              <a:gd name="T11" fmla="*/ 313 h 660"/>
              <a:gd name="T12" fmla="*/ 0 w 440"/>
              <a:gd name="T13" fmla="*/ 625 h 660"/>
              <a:gd name="T14" fmla="*/ 11 w 440"/>
              <a:gd name="T15" fmla="*/ 649 h 660"/>
              <a:gd name="T16" fmla="*/ 34 w 440"/>
              <a:gd name="T17" fmla="*/ 660 h 660"/>
              <a:gd name="T18" fmla="*/ 58 w 440"/>
              <a:gd name="T19" fmla="*/ 649 h 660"/>
              <a:gd name="T20" fmla="*/ 69 w 440"/>
              <a:gd name="T21" fmla="*/ 625 h 660"/>
              <a:gd name="T22" fmla="*/ 69 w 440"/>
              <a:gd name="T23" fmla="*/ 270 h 660"/>
              <a:gd name="T24" fmla="*/ 102 w 440"/>
              <a:gd name="T25" fmla="*/ 260 h 660"/>
              <a:gd name="T26" fmla="*/ 219 w 440"/>
              <a:gd name="T27" fmla="*/ 304 h 660"/>
              <a:gd name="T28" fmla="*/ 338 w 440"/>
              <a:gd name="T29" fmla="*/ 348 h 660"/>
              <a:gd name="T30" fmla="*/ 440 w 440"/>
              <a:gd name="T31" fmla="*/ 313 h 660"/>
              <a:gd name="T32" fmla="*/ 440 w 440"/>
              <a:gd name="T33" fmla="*/ 70 h 660"/>
              <a:gd name="T34" fmla="*/ 405 w 440"/>
              <a:gd name="T35" fmla="*/ 96 h 660"/>
              <a:gd name="T36" fmla="*/ 374 w 440"/>
              <a:gd name="T37" fmla="*/ 114 h 660"/>
              <a:gd name="T38" fmla="*/ 338 w 440"/>
              <a:gd name="T39" fmla="*/ 122 h 660"/>
              <a:gd name="T40" fmla="*/ 220 w 440"/>
              <a:gd name="T41" fmla="*/ 79 h 660"/>
              <a:gd name="T42" fmla="*/ 102 w 440"/>
              <a:gd name="T43" fmla="*/ 35 h 660"/>
              <a:gd name="T44" fmla="*/ 69 w 440"/>
              <a:gd name="T45" fmla="*/ 39 h 660"/>
              <a:gd name="T46" fmla="*/ 69 w 440"/>
              <a:gd name="T47" fmla="*/ 35 h 660"/>
              <a:gd name="T48" fmla="*/ 58 w 440"/>
              <a:gd name="T49" fmla="*/ 10 h 660"/>
              <a:gd name="T50" fmla="*/ 34 w 440"/>
              <a:gd name="T51"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0" h="660">
                <a:moveTo>
                  <a:pt x="34" y="0"/>
                </a:moveTo>
                <a:cubicBezTo>
                  <a:pt x="25" y="0"/>
                  <a:pt x="17" y="3"/>
                  <a:pt x="10" y="10"/>
                </a:cubicBezTo>
                <a:cubicBezTo>
                  <a:pt x="3" y="17"/>
                  <a:pt x="0" y="25"/>
                  <a:pt x="0" y="35"/>
                </a:cubicBezTo>
                <a:lnTo>
                  <a:pt x="0" y="70"/>
                </a:lnTo>
                <a:lnTo>
                  <a:pt x="0" y="105"/>
                </a:lnTo>
                <a:lnTo>
                  <a:pt x="0" y="313"/>
                </a:lnTo>
                <a:lnTo>
                  <a:pt x="0" y="625"/>
                </a:lnTo>
                <a:cubicBezTo>
                  <a:pt x="0" y="634"/>
                  <a:pt x="4" y="642"/>
                  <a:pt x="11" y="649"/>
                </a:cubicBezTo>
                <a:cubicBezTo>
                  <a:pt x="18" y="657"/>
                  <a:pt x="26" y="660"/>
                  <a:pt x="34" y="660"/>
                </a:cubicBezTo>
                <a:cubicBezTo>
                  <a:pt x="43" y="660"/>
                  <a:pt x="51" y="657"/>
                  <a:pt x="58" y="649"/>
                </a:cubicBezTo>
                <a:cubicBezTo>
                  <a:pt x="65" y="642"/>
                  <a:pt x="69" y="634"/>
                  <a:pt x="69" y="625"/>
                </a:cubicBezTo>
                <a:lnTo>
                  <a:pt x="69" y="270"/>
                </a:lnTo>
                <a:cubicBezTo>
                  <a:pt x="81" y="264"/>
                  <a:pt x="92" y="260"/>
                  <a:pt x="102" y="260"/>
                </a:cubicBezTo>
                <a:cubicBezTo>
                  <a:pt x="124" y="260"/>
                  <a:pt x="164" y="275"/>
                  <a:pt x="219" y="304"/>
                </a:cubicBezTo>
                <a:cubicBezTo>
                  <a:pt x="275" y="333"/>
                  <a:pt x="315" y="348"/>
                  <a:pt x="338" y="348"/>
                </a:cubicBezTo>
                <a:cubicBezTo>
                  <a:pt x="376" y="348"/>
                  <a:pt x="410" y="336"/>
                  <a:pt x="440" y="313"/>
                </a:cubicBezTo>
                <a:lnTo>
                  <a:pt x="440" y="70"/>
                </a:lnTo>
                <a:cubicBezTo>
                  <a:pt x="425" y="82"/>
                  <a:pt x="413" y="90"/>
                  <a:pt x="405" y="96"/>
                </a:cubicBezTo>
                <a:cubicBezTo>
                  <a:pt x="397" y="102"/>
                  <a:pt x="387" y="108"/>
                  <a:pt x="374" y="114"/>
                </a:cubicBezTo>
                <a:cubicBezTo>
                  <a:pt x="361" y="119"/>
                  <a:pt x="349" y="122"/>
                  <a:pt x="338" y="122"/>
                </a:cubicBezTo>
                <a:cubicBezTo>
                  <a:pt x="316" y="122"/>
                  <a:pt x="276" y="108"/>
                  <a:pt x="220" y="79"/>
                </a:cubicBezTo>
                <a:cubicBezTo>
                  <a:pt x="164" y="50"/>
                  <a:pt x="124" y="35"/>
                  <a:pt x="102" y="35"/>
                </a:cubicBezTo>
                <a:cubicBezTo>
                  <a:pt x="94" y="35"/>
                  <a:pt x="83" y="36"/>
                  <a:pt x="69" y="39"/>
                </a:cubicBezTo>
                <a:lnTo>
                  <a:pt x="69" y="35"/>
                </a:lnTo>
                <a:cubicBezTo>
                  <a:pt x="69" y="25"/>
                  <a:pt x="65" y="17"/>
                  <a:pt x="58" y="10"/>
                </a:cubicBezTo>
                <a:cubicBezTo>
                  <a:pt x="52" y="3"/>
                  <a:pt x="44" y="0"/>
                  <a:pt x="34" y="0"/>
                </a:cubicBezTo>
                <a:close/>
              </a:path>
            </a:pathLst>
          </a:custGeom>
          <a:solidFill>
            <a:srgbClr val="FE721F"/>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9" name="Freeform 18">
            <a:extLst>
              <a:ext uri="{FF2B5EF4-FFF2-40B4-BE49-F238E27FC236}">
                <a16:creationId xmlns:a16="http://schemas.microsoft.com/office/drawing/2014/main" id="{E0DB1E2F-BCA0-364D-BB16-D016B6D440FF}"/>
              </a:ext>
            </a:extLst>
          </p:cNvPr>
          <p:cNvSpPr>
            <a:spLocks/>
          </p:cNvSpPr>
          <p:nvPr/>
        </p:nvSpPr>
        <p:spPr bwMode="auto">
          <a:xfrm>
            <a:off x="5376729" y="3594012"/>
            <a:ext cx="389855" cy="584775"/>
          </a:xfrm>
          <a:custGeom>
            <a:avLst/>
            <a:gdLst>
              <a:gd name="T0" fmla="*/ 34 w 440"/>
              <a:gd name="T1" fmla="*/ 0 h 660"/>
              <a:gd name="T2" fmla="*/ 10 w 440"/>
              <a:gd name="T3" fmla="*/ 10 h 660"/>
              <a:gd name="T4" fmla="*/ 0 w 440"/>
              <a:gd name="T5" fmla="*/ 35 h 660"/>
              <a:gd name="T6" fmla="*/ 0 w 440"/>
              <a:gd name="T7" fmla="*/ 70 h 660"/>
              <a:gd name="T8" fmla="*/ 0 w 440"/>
              <a:gd name="T9" fmla="*/ 105 h 660"/>
              <a:gd name="T10" fmla="*/ 0 w 440"/>
              <a:gd name="T11" fmla="*/ 313 h 660"/>
              <a:gd name="T12" fmla="*/ 0 w 440"/>
              <a:gd name="T13" fmla="*/ 625 h 660"/>
              <a:gd name="T14" fmla="*/ 11 w 440"/>
              <a:gd name="T15" fmla="*/ 649 h 660"/>
              <a:gd name="T16" fmla="*/ 34 w 440"/>
              <a:gd name="T17" fmla="*/ 660 h 660"/>
              <a:gd name="T18" fmla="*/ 58 w 440"/>
              <a:gd name="T19" fmla="*/ 649 h 660"/>
              <a:gd name="T20" fmla="*/ 69 w 440"/>
              <a:gd name="T21" fmla="*/ 625 h 660"/>
              <a:gd name="T22" fmla="*/ 69 w 440"/>
              <a:gd name="T23" fmla="*/ 270 h 660"/>
              <a:gd name="T24" fmla="*/ 102 w 440"/>
              <a:gd name="T25" fmla="*/ 260 h 660"/>
              <a:gd name="T26" fmla="*/ 219 w 440"/>
              <a:gd name="T27" fmla="*/ 304 h 660"/>
              <a:gd name="T28" fmla="*/ 338 w 440"/>
              <a:gd name="T29" fmla="*/ 348 h 660"/>
              <a:gd name="T30" fmla="*/ 440 w 440"/>
              <a:gd name="T31" fmla="*/ 313 h 660"/>
              <a:gd name="T32" fmla="*/ 440 w 440"/>
              <a:gd name="T33" fmla="*/ 70 h 660"/>
              <a:gd name="T34" fmla="*/ 405 w 440"/>
              <a:gd name="T35" fmla="*/ 96 h 660"/>
              <a:gd name="T36" fmla="*/ 374 w 440"/>
              <a:gd name="T37" fmla="*/ 114 h 660"/>
              <a:gd name="T38" fmla="*/ 338 w 440"/>
              <a:gd name="T39" fmla="*/ 122 h 660"/>
              <a:gd name="T40" fmla="*/ 220 w 440"/>
              <a:gd name="T41" fmla="*/ 79 h 660"/>
              <a:gd name="T42" fmla="*/ 102 w 440"/>
              <a:gd name="T43" fmla="*/ 35 h 660"/>
              <a:gd name="T44" fmla="*/ 69 w 440"/>
              <a:gd name="T45" fmla="*/ 39 h 660"/>
              <a:gd name="T46" fmla="*/ 69 w 440"/>
              <a:gd name="T47" fmla="*/ 35 h 660"/>
              <a:gd name="T48" fmla="*/ 58 w 440"/>
              <a:gd name="T49" fmla="*/ 10 h 660"/>
              <a:gd name="T50" fmla="*/ 34 w 440"/>
              <a:gd name="T51"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0" h="660">
                <a:moveTo>
                  <a:pt x="34" y="0"/>
                </a:moveTo>
                <a:cubicBezTo>
                  <a:pt x="25" y="0"/>
                  <a:pt x="17" y="3"/>
                  <a:pt x="10" y="10"/>
                </a:cubicBezTo>
                <a:cubicBezTo>
                  <a:pt x="3" y="17"/>
                  <a:pt x="0" y="25"/>
                  <a:pt x="0" y="35"/>
                </a:cubicBezTo>
                <a:lnTo>
                  <a:pt x="0" y="70"/>
                </a:lnTo>
                <a:lnTo>
                  <a:pt x="0" y="105"/>
                </a:lnTo>
                <a:lnTo>
                  <a:pt x="0" y="313"/>
                </a:lnTo>
                <a:lnTo>
                  <a:pt x="0" y="625"/>
                </a:lnTo>
                <a:cubicBezTo>
                  <a:pt x="0" y="634"/>
                  <a:pt x="4" y="642"/>
                  <a:pt x="11" y="649"/>
                </a:cubicBezTo>
                <a:cubicBezTo>
                  <a:pt x="18" y="657"/>
                  <a:pt x="26" y="660"/>
                  <a:pt x="34" y="660"/>
                </a:cubicBezTo>
                <a:cubicBezTo>
                  <a:pt x="43" y="660"/>
                  <a:pt x="51" y="657"/>
                  <a:pt x="58" y="649"/>
                </a:cubicBezTo>
                <a:cubicBezTo>
                  <a:pt x="65" y="642"/>
                  <a:pt x="69" y="634"/>
                  <a:pt x="69" y="625"/>
                </a:cubicBezTo>
                <a:lnTo>
                  <a:pt x="69" y="270"/>
                </a:lnTo>
                <a:cubicBezTo>
                  <a:pt x="81" y="264"/>
                  <a:pt x="92" y="260"/>
                  <a:pt x="102" y="260"/>
                </a:cubicBezTo>
                <a:cubicBezTo>
                  <a:pt x="124" y="260"/>
                  <a:pt x="164" y="275"/>
                  <a:pt x="219" y="304"/>
                </a:cubicBezTo>
                <a:cubicBezTo>
                  <a:pt x="275" y="333"/>
                  <a:pt x="315" y="348"/>
                  <a:pt x="338" y="348"/>
                </a:cubicBezTo>
                <a:cubicBezTo>
                  <a:pt x="376" y="348"/>
                  <a:pt x="410" y="336"/>
                  <a:pt x="440" y="313"/>
                </a:cubicBezTo>
                <a:lnTo>
                  <a:pt x="440" y="70"/>
                </a:lnTo>
                <a:cubicBezTo>
                  <a:pt x="425" y="82"/>
                  <a:pt x="413" y="90"/>
                  <a:pt x="405" y="96"/>
                </a:cubicBezTo>
                <a:cubicBezTo>
                  <a:pt x="397" y="102"/>
                  <a:pt x="387" y="108"/>
                  <a:pt x="374" y="114"/>
                </a:cubicBezTo>
                <a:cubicBezTo>
                  <a:pt x="361" y="119"/>
                  <a:pt x="349" y="122"/>
                  <a:pt x="338" y="122"/>
                </a:cubicBezTo>
                <a:cubicBezTo>
                  <a:pt x="316" y="122"/>
                  <a:pt x="276" y="108"/>
                  <a:pt x="220" y="79"/>
                </a:cubicBezTo>
                <a:cubicBezTo>
                  <a:pt x="164" y="50"/>
                  <a:pt x="124" y="35"/>
                  <a:pt x="102" y="35"/>
                </a:cubicBezTo>
                <a:cubicBezTo>
                  <a:pt x="94" y="35"/>
                  <a:pt x="83" y="36"/>
                  <a:pt x="69" y="39"/>
                </a:cubicBezTo>
                <a:lnTo>
                  <a:pt x="69" y="35"/>
                </a:lnTo>
                <a:cubicBezTo>
                  <a:pt x="69" y="25"/>
                  <a:pt x="65" y="17"/>
                  <a:pt x="58" y="10"/>
                </a:cubicBezTo>
                <a:cubicBezTo>
                  <a:pt x="52" y="3"/>
                  <a:pt x="44" y="0"/>
                  <a:pt x="34" y="0"/>
                </a:cubicBezTo>
                <a:close/>
              </a:path>
            </a:pathLst>
          </a:custGeom>
          <a:solidFill>
            <a:srgbClr val="FE721F"/>
          </a:solidFill>
          <a:ln>
            <a:noFill/>
          </a:ln>
        </p:spPr>
        <p:txBody>
          <a:bodyPr vert="horz" wrap="square" lIns="68580" tIns="34290" rIns="68580" bIns="34290" numCol="1" anchor="t" anchorCtr="0" compatLnSpc="1">
            <a:prstTxWarp prst="textNoShape">
              <a:avLst/>
            </a:prstTxWarp>
          </a:bodyPr>
          <a:lstStyle/>
          <a:p>
            <a:endParaRPr lang="en-US" sz="2160"/>
          </a:p>
        </p:txBody>
      </p:sp>
      <p:pic>
        <p:nvPicPr>
          <p:cNvPr id="10" name="Picture 9">
            <a:extLst>
              <a:ext uri="{FF2B5EF4-FFF2-40B4-BE49-F238E27FC236}">
                <a16:creationId xmlns:a16="http://schemas.microsoft.com/office/drawing/2014/main" id="{D46A1D86-F260-D44D-AB1C-B3B1C7DF9B6A}"/>
              </a:ext>
            </a:extLst>
          </p:cNvPr>
          <p:cNvPicPr>
            <a:picLocks noChangeAspect="1"/>
          </p:cNvPicPr>
          <p:nvPr/>
        </p:nvPicPr>
        <p:blipFill>
          <a:blip r:embed="rId3"/>
          <a:srcRect/>
          <a:stretch/>
        </p:blipFill>
        <p:spPr>
          <a:xfrm>
            <a:off x="655515" y="747281"/>
            <a:ext cx="3498898" cy="3498898"/>
          </a:xfrm>
          <a:prstGeom prst="rect">
            <a:avLst/>
          </a:prstGeom>
        </p:spPr>
      </p:pic>
    </p:spTree>
    <p:extLst>
      <p:ext uri="{BB962C8B-B14F-4D97-AF65-F5344CB8AC3E}">
        <p14:creationId xmlns:p14="http://schemas.microsoft.com/office/powerpoint/2010/main" val="125125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C55185E3-D2AC-2346-AFA4-D9D6A408036D}"/>
              </a:ext>
            </a:extLst>
          </p:cNvPr>
          <p:cNvSpPr/>
          <p:nvPr/>
        </p:nvSpPr>
        <p:spPr>
          <a:xfrm>
            <a:off x="576147" y="2789499"/>
            <a:ext cx="11039707" cy="4068500"/>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91566172-D6EA-114C-9F2F-3B6B0F3CC1E7}"/>
              </a:ext>
            </a:extLst>
          </p:cNvPr>
          <p:cNvSpPr txBox="1"/>
          <p:nvPr/>
        </p:nvSpPr>
        <p:spPr>
          <a:xfrm>
            <a:off x="1492409" y="537204"/>
            <a:ext cx="9540026" cy="92333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A Lifespan Approach</a:t>
            </a:r>
          </a:p>
        </p:txBody>
      </p:sp>
      <p:sp>
        <p:nvSpPr>
          <p:cNvPr id="33" name="Triangle 32">
            <a:extLst>
              <a:ext uri="{FF2B5EF4-FFF2-40B4-BE49-F238E27FC236}">
                <a16:creationId xmlns:a16="http://schemas.microsoft.com/office/drawing/2014/main" id="{C9319299-9557-9B46-BBF0-878D631EF6AA}"/>
              </a:ext>
            </a:extLst>
          </p:cNvPr>
          <p:cNvSpPr/>
          <p:nvPr/>
        </p:nvSpPr>
        <p:spPr>
          <a:xfrm rot="2700000">
            <a:off x="11292793" y="1022660"/>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C28A1884-45B5-9944-8EC8-4EA85317612E}"/>
              </a:ext>
            </a:extLst>
          </p:cNvPr>
          <p:cNvSpPr/>
          <p:nvPr/>
        </p:nvSpPr>
        <p:spPr>
          <a:xfrm rot="1813063">
            <a:off x="11267167" y="5718096"/>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iangle 34">
            <a:extLst>
              <a:ext uri="{FF2B5EF4-FFF2-40B4-BE49-F238E27FC236}">
                <a16:creationId xmlns:a16="http://schemas.microsoft.com/office/drawing/2014/main" id="{D104DB80-8A83-9D41-98F8-5EFD3DCEC18B}"/>
              </a:ext>
            </a:extLst>
          </p:cNvPr>
          <p:cNvSpPr/>
          <p:nvPr/>
        </p:nvSpPr>
        <p:spPr>
          <a:xfrm rot="2700000">
            <a:off x="348294" y="4264349"/>
            <a:ext cx="237737" cy="204947"/>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iangle 35">
            <a:extLst>
              <a:ext uri="{FF2B5EF4-FFF2-40B4-BE49-F238E27FC236}">
                <a16:creationId xmlns:a16="http://schemas.microsoft.com/office/drawing/2014/main" id="{115D0F0B-FC7D-1742-9E47-6F16762000AD}"/>
              </a:ext>
            </a:extLst>
          </p:cNvPr>
          <p:cNvSpPr/>
          <p:nvPr/>
        </p:nvSpPr>
        <p:spPr>
          <a:xfrm rot="2700000">
            <a:off x="336106" y="185865"/>
            <a:ext cx="160768" cy="13859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Placeholder 18" descr="A screenshot of a video game&#10;&#10;Description automatically generated">
            <a:extLst>
              <a:ext uri="{FF2B5EF4-FFF2-40B4-BE49-F238E27FC236}">
                <a16:creationId xmlns:a16="http://schemas.microsoft.com/office/drawing/2014/main" id="{BC18F122-8681-5841-B586-98C1676B3877}"/>
              </a:ext>
            </a:extLst>
          </p:cNvPr>
          <p:cNvPicPr>
            <a:picLocks noGrp="1" noChangeAspect="1"/>
          </p:cNvPicPr>
          <p:nvPr>
            <p:ph type="pic" sz="quarter" idx="18"/>
          </p:nvPr>
        </p:nvPicPr>
        <p:blipFill>
          <a:blip r:embed="rId3"/>
          <a:srcRect t="2683" b="2683"/>
          <a:stretch>
            <a:fillRect/>
          </a:stretch>
        </p:blipFill>
        <p:spPr>
          <a:xfrm>
            <a:off x="889172" y="2032300"/>
            <a:ext cx="9637713" cy="4549775"/>
          </a:xfrm>
          <a:noFill/>
        </p:spPr>
      </p:pic>
      <p:sp>
        <p:nvSpPr>
          <p:cNvPr id="9" name="TextBox 8">
            <a:extLst>
              <a:ext uri="{FF2B5EF4-FFF2-40B4-BE49-F238E27FC236}">
                <a16:creationId xmlns:a16="http://schemas.microsoft.com/office/drawing/2014/main" id="{EA3D1AF4-0CBB-2C4E-90E1-386350B79933}"/>
              </a:ext>
            </a:extLst>
          </p:cNvPr>
          <p:cNvSpPr txBox="1"/>
          <p:nvPr/>
        </p:nvSpPr>
        <p:spPr>
          <a:xfrm>
            <a:off x="1492409" y="1558257"/>
            <a:ext cx="9470452" cy="523220"/>
          </a:xfrm>
          <a:prstGeom prst="rect">
            <a:avLst/>
          </a:prstGeom>
          <a:noFill/>
        </p:spPr>
        <p:txBody>
          <a:bodyPr wrap="square" rtlCol="0">
            <a:spAutoFit/>
          </a:bodyPr>
          <a:lstStyle/>
          <a:p>
            <a:r>
              <a:rPr lang="en-CA" sz="2800" dirty="0">
                <a:solidFill>
                  <a:schemeClr val="tx1">
                    <a:lumMod val="65000"/>
                    <a:lumOff val="35000"/>
                  </a:schemeClr>
                </a:solidFill>
              </a:rPr>
              <a:t>Transitions plans may change throughout the lifespan</a:t>
            </a:r>
          </a:p>
        </p:txBody>
      </p:sp>
    </p:spTree>
    <p:extLst>
      <p:ext uri="{BB962C8B-B14F-4D97-AF65-F5344CB8AC3E}">
        <p14:creationId xmlns:p14="http://schemas.microsoft.com/office/powerpoint/2010/main" val="3499191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nut 5">
            <a:extLst>
              <a:ext uri="{FF2B5EF4-FFF2-40B4-BE49-F238E27FC236}">
                <a16:creationId xmlns:a16="http://schemas.microsoft.com/office/drawing/2014/main" id="{E20C30B2-71C6-A84B-B457-2923B5310F1B}"/>
              </a:ext>
            </a:extLst>
          </p:cNvPr>
          <p:cNvSpPr/>
          <p:nvPr/>
        </p:nvSpPr>
        <p:spPr>
          <a:xfrm>
            <a:off x="7088391" y="-1206995"/>
            <a:ext cx="4038681" cy="4038681"/>
          </a:xfrm>
          <a:prstGeom prst="donut">
            <a:avLst>
              <a:gd name="adj" fmla="val 18025"/>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ounded Rectangle 9">
            <a:extLst>
              <a:ext uri="{FF2B5EF4-FFF2-40B4-BE49-F238E27FC236}">
                <a16:creationId xmlns:a16="http://schemas.microsoft.com/office/drawing/2014/main" id="{50075880-7FEA-3844-8832-C73CD35A1406}"/>
              </a:ext>
            </a:extLst>
          </p:cNvPr>
          <p:cNvSpPr/>
          <p:nvPr/>
        </p:nvSpPr>
        <p:spPr>
          <a:xfrm>
            <a:off x="8430988" y="1101969"/>
            <a:ext cx="4608675" cy="5298566"/>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6CAC8E-6057-814B-93A6-80DB6A642387}"/>
              </a:ext>
            </a:extLst>
          </p:cNvPr>
          <p:cNvSpPr/>
          <p:nvPr/>
        </p:nvSpPr>
        <p:spPr>
          <a:xfrm>
            <a:off x="-45237" y="0"/>
            <a:ext cx="506186" cy="6858000"/>
          </a:xfrm>
          <a:prstGeom prst="rect">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BB96E3D-BFDC-7345-AC4A-F684FCED3D26}"/>
              </a:ext>
            </a:extLst>
          </p:cNvPr>
          <p:cNvCxnSpPr>
            <a:stCxn id="7" idx="0"/>
          </p:cNvCxnSpPr>
          <p:nvPr/>
        </p:nvCxnSpPr>
        <p:spPr>
          <a:xfrm flipH="1">
            <a:off x="199692" y="0"/>
            <a:ext cx="8164" cy="16246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85F5331-BD45-9C44-A656-FE9ED91FFD74}"/>
              </a:ext>
            </a:extLst>
          </p:cNvPr>
          <p:cNvSpPr txBox="1"/>
          <p:nvPr/>
        </p:nvSpPr>
        <p:spPr>
          <a:xfrm>
            <a:off x="76249" y="6400800"/>
            <a:ext cx="263214" cy="276999"/>
          </a:xfrm>
          <a:prstGeom prst="rect">
            <a:avLst/>
          </a:prstGeom>
          <a:noFill/>
        </p:spPr>
        <p:txBody>
          <a:bodyPr wrap="none" rtlCol="0">
            <a:spAutoFit/>
          </a:bodyPr>
          <a:lstStyle/>
          <a:p>
            <a:fld id="{C1770661-BCC3-F64C-A213-608EE2F62051}" type="slidenum">
              <a:rPr lang="en-US" sz="1200">
                <a:solidFill>
                  <a:schemeClr val="bg1"/>
                </a:solidFill>
              </a:rPr>
              <a:t>77</a:t>
            </a:fld>
            <a:endParaRPr lang="en-US" sz="1200">
              <a:solidFill>
                <a:schemeClr val="bg1"/>
              </a:solidFill>
            </a:endParaRPr>
          </a:p>
        </p:txBody>
      </p:sp>
      <p:sp>
        <p:nvSpPr>
          <p:cNvPr id="11" name="Rounded Rectangle 10">
            <a:extLst>
              <a:ext uri="{FF2B5EF4-FFF2-40B4-BE49-F238E27FC236}">
                <a16:creationId xmlns:a16="http://schemas.microsoft.com/office/drawing/2014/main" id="{5CF8DB9B-88D2-8D43-A2B0-C0B4793DC16F}"/>
              </a:ext>
            </a:extLst>
          </p:cNvPr>
          <p:cNvSpPr/>
          <p:nvPr/>
        </p:nvSpPr>
        <p:spPr>
          <a:xfrm>
            <a:off x="7354686" y="3579992"/>
            <a:ext cx="45719" cy="71562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0110B96-563E-E54B-86D9-B94367BCA0AF}"/>
              </a:ext>
            </a:extLst>
          </p:cNvPr>
          <p:cNvSpPr txBox="1"/>
          <p:nvPr/>
        </p:nvSpPr>
        <p:spPr>
          <a:xfrm>
            <a:off x="1340502" y="703262"/>
            <a:ext cx="5408168" cy="5196166"/>
          </a:xfrm>
          <a:prstGeom prst="rect">
            <a:avLst/>
          </a:prstGeom>
          <a:noFill/>
        </p:spPr>
        <p:txBody>
          <a:bodyPr wrap="square" rtlCol="0">
            <a:normAutofit/>
          </a:bodyPr>
          <a:lstStyle/>
          <a:p>
            <a:pPr>
              <a:lnSpc>
                <a:spcPct val="150000"/>
              </a:lnSpc>
            </a:pPr>
            <a:r>
              <a:rPr lang="en-ID" sz="2800" dirty="0">
                <a:solidFill>
                  <a:schemeClr val="tx1">
                    <a:lumMod val="65000"/>
                    <a:lumOff val="35000"/>
                  </a:schemeClr>
                </a:solidFill>
                <a:latin typeface="Calibri" panose="020F0502020204030204" pitchFamily="34" charset="0"/>
                <a:cs typeface="Calibri" panose="020F0502020204030204" pitchFamily="34" charset="0"/>
              </a:rPr>
              <a:t>School staff usually have only 13 years with their students. When the last transition is done, the school’s role in life transitions most likely complete until [the students] come back as parents.</a:t>
            </a:r>
          </a:p>
          <a:p>
            <a:pPr>
              <a:lnSpc>
                <a:spcPct val="150000"/>
              </a:lnSpc>
            </a:pPr>
            <a:r>
              <a:rPr lang="en-ID" sz="2800" dirty="0">
                <a:solidFill>
                  <a:schemeClr val="tx1">
                    <a:lumMod val="65000"/>
                    <a:lumOff val="35000"/>
                  </a:schemeClr>
                </a:solidFill>
                <a:latin typeface="Calibri" panose="020F0502020204030204" pitchFamily="34" charset="0"/>
                <a:cs typeface="Calibri" panose="020F0502020204030204" pitchFamily="34" charset="0"/>
              </a:rPr>
              <a:t>– Caregiver</a:t>
            </a:r>
          </a:p>
        </p:txBody>
      </p:sp>
      <p:sp>
        <p:nvSpPr>
          <p:cNvPr id="14" name="TextBox 13">
            <a:extLst>
              <a:ext uri="{FF2B5EF4-FFF2-40B4-BE49-F238E27FC236}">
                <a16:creationId xmlns:a16="http://schemas.microsoft.com/office/drawing/2014/main" id="{D15B9820-4451-7242-BD35-309CAE782691}"/>
              </a:ext>
            </a:extLst>
          </p:cNvPr>
          <p:cNvSpPr txBox="1"/>
          <p:nvPr/>
        </p:nvSpPr>
        <p:spPr>
          <a:xfrm>
            <a:off x="962928" y="703262"/>
            <a:ext cx="490840" cy="1015663"/>
          </a:xfrm>
          <a:prstGeom prst="rect">
            <a:avLst/>
          </a:prstGeom>
          <a:noFill/>
        </p:spPr>
        <p:txBody>
          <a:bodyPr wrap="none" rtlCol="0">
            <a:spAutoFit/>
          </a:bodyPr>
          <a:lstStyle>
            <a:defPPr>
              <a:defRPr lang="en-US"/>
            </a:defPPr>
            <a:lvl1pPr>
              <a:defRPr sz="4000" b="1">
                <a:latin typeface="PLAYFAIR DISPLAY BOLD ROMAN" pitchFamily="2" charset="77"/>
                <a:cs typeface="Poppins ExtraBold" pitchFamily="2" charset="77"/>
              </a:defRPr>
            </a:lvl1pPr>
          </a:lstStyle>
          <a:p>
            <a:r>
              <a:rPr lang="en-US" sz="6000" b="0" dirty="0">
                <a:solidFill>
                  <a:srgbClr val="364DA1"/>
                </a:solidFill>
                <a:latin typeface="Minion Pro" panose="02040503050201020203" pitchFamily="18" charset="0"/>
              </a:rPr>
              <a:t>“</a:t>
            </a:r>
          </a:p>
        </p:txBody>
      </p:sp>
      <p:sp>
        <p:nvSpPr>
          <p:cNvPr id="15" name="TextBox 14">
            <a:extLst>
              <a:ext uri="{FF2B5EF4-FFF2-40B4-BE49-F238E27FC236}">
                <a16:creationId xmlns:a16="http://schemas.microsoft.com/office/drawing/2014/main" id="{4BA546B7-533B-E746-AE68-ED2F7AA578E0}"/>
              </a:ext>
            </a:extLst>
          </p:cNvPr>
          <p:cNvSpPr txBox="1"/>
          <p:nvPr/>
        </p:nvSpPr>
        <p:spPr>
          <a:xfrm>
            <a:off x="3614332" y="3937804"/>
            <a:ext cx="672747" cy="1015663"/>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pPr algn="ctr"/>
            <a:r>
              <a:rPr lang="en-US" sz="6000" b="0" dirty="0">
                <a:solidFill>
                  <a:srgbClr val="364DA1"/>
                </a:solidFill>
                <a:latin typeface="Minion Pro" panose="02040503050201020203" pitchFamily="18" charset="0"/>
              </a:rPr>
              <a:t>”</a:t>
            </a:r>
          </a:p>
        </p:txBody>
      </p:sp>
      <p:sp>
        <p:nvSpPr>
          <p:cNvPr id="17" name="Rectangle 16">
            <a:extLst>
              <a:ext uri="{FF2B5EF4-FFF2-40B4-BE49-F238E27FC236}">
                <a16:creationId xmlns:a16="http://schemas.microsoft.com/office/drawing/2014/main" id="{C40D91BF-75AA-134E-8A17-E4A2646FB2F5}"/>
              </a:ext>
            </a:extLst>
          </p:cNvPr>
          <p:cNvSpPr/>
          <p:nvPr/>
        </p:nvSpPr>
        <p:spPr>
          <a:xfrm>
            <a:off x="6559826" y="6589249"/>
            <a:ext cx="5247474" cy="281167"/>
          </a:xfrm>
          <a:prstGeom prst="rect">
            <a:avLst/>
          </a:prstGeom>
        </p:spPr>
        <p:txBody>
          <a:bodyPr wrap="square">
            <a:spAutoFit/>
          </a:bodyPr>
          <a:lstStyle/>
          <a:p>
            <a:pPr algn="r">
              <a:lnSpc>
                <a:spcPct val="107000"/>
              </a:lnSpc>
              <a:spcAft>
                <a:spcPts val="800"/>
              </a:spcAft>
            </a:pPr>
            <a:r>
              <a:rPr lang="en-US" sz="1200" u="sng"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https://www.von.ca/sites/default/files/files/_fasdtool_fullproof_final_1.pdf</a:t>
            </a:r>
            <a:r>
              <a:rPr lang="en-US" sz="12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 </a:t>
            </a:r>
            <a:endParaRPr lang="en-CA" sz="12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Placeholder 18">
            <a:extLst>
              <a:ext uri="{FF2B5EF4-FFF2-40B4-BE49-F238E27FC236}">
                <a16:creationId xmlns:a16="http://schemas.microsoft.com/office/drawing/2014/main" id="{358F39F3-C88D-1843-BC48-8681BEAEF5AF}"/>
              </a:ext>
            </a:extLst>
          </p:cNvPr>
          <p:cNvPicPr>
            <a:picLocks noGrp="1" noChangeAspect="1"/>
          </p:cNvPicPr>
          <p:nvPr>
            <p:ph type="pic" sz="quarter" idx="15"/>
          </p:nvPr>
        </p:nvPicPr>
        <p:blipFill>
          <a:blip r:embed="rId4"/>
          <a:srcRect t="3490" b="3490"/>
          <a:stretch/>
        </p:blipFill>
        <p:spPr>
          <a:xfrm>
            <a:off x="7625262" y="1500188"/>
            <a:ext cx="5003800" cy="4654550"/>
          </a:xfrm>
        </p:spPr>
      </p:pic>
    </p:spTree>
    <p:extLst>
      <p:ext uri="{BB962C8B-B14F-4D97-AF65-F5344CB8AC3E}">
        <p14:creationId xmlns:p14="http://schemas.microsoft.com/office/powerpoint/2010/main" val="1498217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BF7668FF-17A9-B942-99D5-7438F8B1FC3C}"/>
              </a:ext>
            </a:extLst>
          </p:cNvPr>
          <p:cNvSpPr/>
          <p:nvPr/>
        </p:nvSpPr>
        <p:spPr>
          <a:xfrm>
            <a:off x="-120273" y="0"/>
            <a:ext cx="3716112" cy="68410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nut 13">
            <a:extLst>
              <a:ext uri="{FF2B5EF4-FFF2-40B4-BE49-F238E27FC236}">
                <a16:creationId xmlns:a16="http://schemas.microsoft.com/office/drawing/2014/main" id="{0D44756B-4D38-234B-BAAD-8CCD9C1203F9}"/>
              </a:ext>
            </a:extLst>
          </p:cNvPr>
          <p:cNvSpPr/>
          <p:nvPr/>
        </p:nvSpPr>
        <p:spPr>
          <a:xfrm>
            <a:off x="-567184" y="4166045"/>
            <a:ext cx="3107193" cy="3107193"/>
          </a:xfrm>
          <a:prstGeom prst="donut">
            <a:avLst>
              <a:gd name="adj" fmla="val 13260"/>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riangle 7">
            <a:extLst>
              <a:ext uri="{FF2B5EF4-FFF2-40B4-BE49-F238E27FC236}">
                <a16:creationId xmlns:a16="http://schemas.microsoft.com/office/drawing/2014/main" id="{051D6653-A480-6D49-A227-222ECBCB8ADC}"/>
              </a:ext>
            </a:extLst>
          </p:cNvPr>
          <p:cNvSpPr/>
          <p:nvPr/>
        </p:nvSpPr>
        <p:spPr>
          <a:xfrm rot="4500000">
            <a:off x="2127775" y="531725"/>
            <a:ext cx="208353" cy="179615"/>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EC833328-3DA0-4449-BFA7-AF2B845F235E}"/>
              </a:ext>
            </a:extLst>
          </p:cNvPr>
          <p:cNvSpPr/>
          <p:nvPr/>
        </p:nvSpPr>
        <p:spPr>
          <a:xfrm rot="2700000">
            <a:off x="3744521" y="244837"/>
            <a:ext cx="134914" cy="11630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CBA58520-7C10-C44B-AE9D-19ED555E001D}"/>
              </a:ext>
            </a:extLst>
          </p:cNvPr>
          <p:cNvSpPr/>
          <p:nvPr/>
        </p:nvSpPr>
        <p:spPr>
          <a:xfrm rot="1813063">
            <a:off x="617299" y="5923299"/>
            <a:ext cx="135254" cy="116599"/>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A0B5A080-B742-FD41-8CC9-BE8E6BF13B8D}"/>
              </a:ext>
            </a:extLst>
          </p:cNvPr>
          <p:cNvSpPr/>
          <p:nvPr/>
        </p:nvSpPr>
        <p:spPr>
          <a:xfrm rot="18092652">
            <a:off x="11765895" y="207186"/>
            <a:ext cx="146568" cy="12635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5D14B405-FD8F-914D-9A37-F5D858C05B9E}"/>
              </a:ext>
            </a:extLst>
          </p:cNvPr>
          <p:cNvSpPr/>
          <p:nvPr/>
        </p:nvSpPr>
        <p:spPr>
          <a:xfrm rot="1813063">
            <a:off x="11279065" y="6082107"/>
            <a:ext cx="222969" cy="192216"/>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9F7F5C1-563A-6D4B-BA02-5B52384F95F1}"/>
              </a:ext>
            </a:extLst>
          </p:cNvPr>
          <p:cNvSpPr txBox="1"/>
          <p:nvPr/>
        </p:nvSpPr>
        <p:spPr>
          <a:xfrm>
            <a:off x="6458326" y="3110948"/>
            <a:ext cx="4916017" cy="1964512"/>
          </a:xfrm>
          <a:prstGeom prst="rect">
            <a:avLst/>
          </a:prstGeom>
          <a:noFill/>
        </p:spPr>
        <p:txBody>
          <a:bodyPr wrap="square" rtlCol="0">
            <a:spAutoFit/>
          </a:bodyPr>
          <a:lstStyle/>
          <a:p>
            <a:pPr>
              <a:lnSpc>
                <a:spcPct val="150000"/>
              </a:lnSpc>
            </a:pPr>
            <a:r>
              <a:rPr lang="en-CA" sz="2800" dirty="0">
                <a:solidFill>
                  <a:schemeClr val="tx1">
                    <a:lumMod val="65000"/>
                    <a:lumOff val="35000"/>
                  </a:schemeClr>
                </a:solidFill>
              </a:rPr>
              <a:t>Builds on previous stages and sets necessary groundwork for future stages </a:t>
            </a:r>
          </a:p>
        </p:txBody>
      </p:sp>
      <p:sp>
        <p:nvSpPr>
          <p:cNvPr id="15" name="TextBox 14">
            <a:extLst>
              <a:ext uri="{FF2B5EF4-FFF2-40B4-BE49-F238E27FC236}">
                <a16:creationId xmlns:a16="http://schemas.microsoft.com/office/drawing/2014/main" id="{1802A176-518E-D645-8FEB-499E8797B244}"/>
              </a:ext>
            </a:extLst>
          </p:cNvPr>
          <p:cNvSpPr txBox="1"/>
          <p:nvPr/>
        </p:nvSpPr>
        <p:spPr>
          <a:xfrm>
            <a:off x="6458327" y="1819038"/>
            <a:ext cx="6313309" cy="92333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Continuity</a:t>
            </a:r>
          </a:p>
        </p:txBody>
      </p:sp>
      <p:pic>
        <p:nvPicPr>
          <p:cNvPr id="4" name="Picture 3" descr="Diagram&#10;&#10;Description automatically generated">
            <a:extLst>
              <a:ext uri="{FF2B5EF4-FFF2-40B4-BE49-F238E27FC236}">
                <a16:creationId xmlns:a16="http://schemas.microsoft.com/office/drawing/2014/main" id="{99CC2B65-EC99-F547-9D0C-C29E46BBF556}"/>
              </a:ext>
            </a:extLst>
          </p:cNvPr>
          <p:cNvPicPr>
            <a:picLocks noChangeAspect="1"/>
          </p:cNvPicPr>
          <p:nvPr/>
        </p:nvPicPr>
        <p:blipFill>
          <a:blip r:embed="rId3"/>
          <a:stretch>
            <a:fillRect/>
          </a:stretch>
        </p:blipFill>
        <p:spPr>
          <a:xfrm>
            <a:off x="-420583" y="621532"/>
            <a:ext cx="6946577" cy="5149586"/>
          </a:xfrm>
          <a:prstGeom prst="rect">
            <a:avLst/>
          </a:prstGeom>
        </p:spPr>
      </p:pic>
      <p:sp>
        <p:nvSpPr>
          <p:cNvPr id="18" name="Rounded Rectangle 17">
            <a:extLst>
              <a:ext uri="{FF2B5EF4-FFF2-40B4-BE49-F238E27FC236}">
                <a16:creationId xmlns:a16="http://schemas.microsoft.com/office/drawing/2014/main" id="{8045B67F-4CBE-BF48-BC39-F72B4C002E47}"/>
              </a:ext>
            </a:extLst>
          </p:cNvPr>
          <p:cNvSpPr/>
          <p:nvPr/>
        </p:nvSpPr>
        <p:spPr>
          <a:xfrm>
            <a:off x="6214611" y="3590164"/>
            <a:ext cx="45719" cy="715624"/>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1791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nut 5">
            <a:extLst>
              <a:ext uri="{FF2B5EF4-FFF2-40B4-BE49-F238E27FC236}">
                <a16:creationId xmlns:a16="http://schemas.microsoft.com/office/drawing/2014/main" id="{E20C30B2-71C6-A84B-B457-2923B5310F1B}"/>
              </a:ext>
            </a:extLst>
          </p:cNvPr>
          <p:cNvSpPr/>
          <p:nvPr/>
        </p:nvSpPr>
        <p:spPr>
          <a:xfrm>
            <a:off x="7088391" y="-1206995"/>
            <a:ext cx="4038681" cy="4038681"/>
          </a:xfrm>
          <a:prstGeom prst="donut">
            <a:avLst>
              <a:gd name="adj" fmla="val 18025"/>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ounded Rectangle 9">
            <a:extLst>
              <a:ext uri="{FF2B5EF4-FFF2-40B4-BE49-F238E27FC236}">
                <a16:creationId xmlns:a16="http://schemas.microsoft.com/office/drawing/2014/main" id="{50075880-7FEA-3844-8832-C73CD35A1406}"/>
              </a:ext>
            </a:extLst>
          </p:cNvPr>
          <p:cNvSpPr/>
          <p:nvPr/>
        </p:nvSpPr>
        <p:spPr>
          <a:xfrm>
            <a:off x="8430988" y="1101969"/>
            <a:ext cx="4608675" cy="5298566"/>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6CAC8E-6057-814B-93A6-80DB6A642387}"/>
              </a:ext>
            </a:extLst>
          </p:cNvPr>
          <p:cNvSpPr/>
          <p:nvPr/>
        </p:nvSpPr>
        <p:spPr>
          <a:xfrm>
            <a:off x="-45237" y="0"/>
            <a:ext cx="506186" cy="6858000"/>
          </a:xfrm>
          <a:prstGeom prst="rect">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BB96E3D-BFDC-7345-AC4A-F684FCED3D26}"/>
              </a:ext>
            </a:extLst>
          </p:cNvPr>
          <p:cNvCxnSpPr>
            <a:stCxn id="7" idx="0"/>
          </p:cNvCxnSpPr>
          <p:nvPr/>
        </p:nvCxnSpPr>
        <p:spPr>
          <a:xfrm flipH="1">
            <a:off x="199692" y="0"/>
            <a:ext cx="8164" cy="16246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85F5331-BD45-9C44-A656-FE9ED91FFD74}"/>
              </a:ext>
            </a:extLst>
          </p:cNvPr>
          <p:cNvSpPr txBox="1"/>
          <p:nvPr/>
        </p:nvSpPr>
        <p:spPr>
          <a:xfrm>
            <a:off x="76249" y="6400800"/>
            <a:ext cx="263214" cy="276999"/>
          </a:xfrm>
          <a:prstGeom prst="rect">
            <a:avLst/>
          </a:prstGeom>
          <a:noFill/>
        </p:spPr>
        <p:txBody>
          <a:bodyPr wrap="none" rtlCol="0">
            <a:spAutoFit/>
          </a:bodyPr>
          <a:lstStyle/>
          <a:p>
            <a:fld id="{C1770661-BCC3-F64C-A213-608EE2F62051}" type="slidenum">
              <a:rPr lang="en-US" sz="1200">
                <a:solidFill>
                  <a:schemeClr val="bg1"/>
                </a:solidFill>
              </a:rPr>
              <a:t>79</a:t>
            </a:fld>
            <a:endParaRPr lang="en-US" sz="1200">
              <a:solidFill>
                <a:schemeClr val="bg1"/>
              </a:solidFill>
            </a:endParaRPr>
          </a:p>
        </p:txBody>
      </p:sp>
      <p:sp>
        <p:nvSpPr>
          <p:cNvPr id="11" name="Rounded Rectangle 10">
            <a:extLst>
              <a:ext uri="{FF2B5EF4-FFF2-40B4-BE49-F238E27FC236}">
                <a16:creationId xmlns:a16="http://schemas.microsoft.com/office/drawing/2014/main" id="{5CF8DB9B-88D2-8D43-A2B0-C0B4793DC16F}"/>
              </a:ext>
            </a:extLst>
          </p:cNvPr>
          <p:cNvSpPr/>
          <p:nvPr/>
        </p:nvSpPr>
        <p:spPr>
          <a:xfrm>
            <a:off x="7354686" y="3579992"/>
            <a:ext cx="45719" cy="71562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0110B96-563E-E54B-86D9-B94367BCA0AF}"/>
              </a:ext>
            </a:extLst>
          </p:cNvPr>
          <p:cNvSpPr txBox="1"/>
          <p:nvPr/>
        </p:nvSpPr>
        <p:spPr>
          <a:xfrm>
            <a:off x="1340502" y="703262"/>
            <a:ext cx="5003800" cy="5196166"/>
          </a:xfrm>
          <a:prstGeom prst="rect">
            <a:avLst/>
          </a:prstGeom>
          <a:noFill/>
        </p:spPr>
        <p:txBody>
          <a:bodyPr wrap="square" rtlCol="0">
            <a:normAutofit/>
          </a:bodyPr>
          <a:lstStyle/>
          <a:p>
            <a:pPr>
              <a:lnSpc>
                <a:spcPct val="150000"/>
              </a:lnSpc>
            </a:pPr>
            <a:r>
              <a:rPr lang="en-ID" sz="2800" dirty="0">
                <a:solidFill>
                  <a:schemeClr val="tx1">
                    <a:lumMod val="65000"/>
                    <a:lumOff val="35000"/>
                  </a:schemeClr>
                </a:solidFill>
                <a:latin typeface="Calibri" panose="020F0502020204030204" pitchFamily="34" charset="0"/>
                <a:cs typeface="Calibri" panose="020F0502020204030204" pitchFamily="34" charset="0"/>
              </a:rPr>
              <a:t>Just because these children can start to thrive in the right environment doesn’t mean that we can stop supporting them. This is a lifelong disability, which will surface again if not consistently supported.</a:t>
            </a:r>
          </a:p>
          <a:p>
            <a:pPr>
              <a:lnSpc>
                <a:spcPct val="150000"/>
              </a:lnSpc>
            </a:pPr>
            <a:r>
              <a:rPr lang="en-ID" sz="2800" dirty="0">
                <a:solidFill>
                  <a:schemeClr val="tx1">
                    <a:lumMod val="65000"/>
                    <a:lumOff val="35000"/>
                  </a:schemeClr>
                </a:solidFill>
                <a:latin typeface="Calibri" panose="020F0502020204030204" pitchFamily="34" charset="0"/>
                <a:cs typeface="Calibri" panose="020F0502020204030204" pitchFamily="34" charset="0"/>
              </a:rPr>
              <a:t>– Parent</a:t>
            </a:r>
          </a:p>
        </p:txBody>
      </p:sp>
      <p:sp>
        <p:nvSpPr>
          <p:cNvPr id="14" name="TextBox 13">
            <a:extLst>
              <a:ext uri="{FF2B5EF4-FFF2-40B4-BE49-F238E27FC236}">
                <a16:creationId xmlns:a16="http://schemas.microsoft.com/office/drawing/2014/main" id="{D15B9820-4451-7242-BD35-309CAE782691}"/>
              </a:ext>
            </a:extLst>
          </p:cNvPr>
          <p:cNvSpPr txBox="1"/>
          <p:nvPr/>
        </p:nvSpPr>
        <p:spPr>
          <a:xfrm>
            <a:off x="962928" y="703262"/>
            <a:ext cx="490840" cy="1015663"/>
          </a:xfrm>
          <a:prstGeom prst="rect">
            <a:avLst/>
          </a:prstGeom>
          <a:noFill/>
        </p:spPr>
        <p:txBody>
          <a:bodyPr wrap="none" rtlCol="0">
            <a:spAutoFit/>
          </a:bodyPr>
          <a:lstStyle>
            <a:defPPr>
              <a:defRPr lang="en-US"/>
            </a:defPPr>
            <a:lvl1pPr>
              <a:defRPr sz="4000" b="1">
                <a:latin typeface="PLAYFAIR DISPLAY BOLD ROMAN" pitchFamily="2" charset="77"/>
                <a:cs typeface="Poppins ExtraBold" pitchFamily="2" charset="77"/>
              </a:defRPr>
            </a:lvl1pPr>
          </a:lstStyle>
          <a:p>
            <a:r>
              <a:rPr lang="en-US" sz="6000" b="0" dirty="0">
                <a:solidFill>
                  <a:srgbClr val="364DA1"/>
                </a:solidFill>
                <a:latin typeface="Minion Pro" panose="02040503050201020203" pitchFamily="18" charset="0"/>
              </a:rPr>
              <a:t>“</a:t>
            </a:r>
          </a:p>
        </p:txBody>
      </p:sp>
      <p:sp>
        <p:nvSpPr>
          <p:cNvPr id="15" name="TextBox 14">
            <a:extLst>
              <a:ext uri="{FF2B5EF4-FFF2-40B4-BE49-F238E27FC236}">
                <a16:creationId xmlns:a16="http://schemas.microsoft.com/office/drawing/2014/main" id="{4BA546B7-533B-E746-AE68-ED2F7AA578E0}"/>
              </a:ext>
            </a:extLst>
          </p:cNvPr>
          <p:cNvSpPr txBox="1"/>
          <p:nvPr/>
        </p:nvSpPr>
        <p:spPr>
          <a:xfrm>
            <a:off x="4702766" y="4545103"/>
            <a:ext cx="672747" cy="1015663"/>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pPr algn="ctr"/>
            <a:r>
              <a:rPr lang="en-US" sz="6000" b="0" dirty="0">
                <a:solidFill>
                  <a:srgbClr val="364DA1"/>
                </a:solidFill>
                <a:latin typeface="Minion Pro" panose="02040503050201020203" pitchFamily="18" charset="0"/>
              </a:rPr>
              <a:t>”</a:t>
            </a:r>
          </a:p>
        </p:txBody>
      </p:sp>
      <p:sp>
        <p:nvSpPr>
          <p:cNvPr id="17" name="Rectangle 16">
            <a:extLst>
              <a:ext uri="{FF2B5EF4-FFF2-40B4-BE49-F238E27FC236}">
                <a16:creationId xmlns:a16="http://schemas.microsoft.com/office/drawing/2014/main" id="{C40D91BF-75AA-134E-8A17-E4A2646FB2F5}"/>
              </a:ext>
            </a:extLst>
          </p:cNvPr>
          <p:cNvSpPr/>
          <p:nvPr/>
        </p:nvSpPr>
        <p:spPr>
          <a:xfrm>
            <a:off x="6559826" y="6589249"/>
            <a:ext cx="5247474" cy="281167"/>
          </a:xfrm>
          <a:prstGeom prst="rect">
            <a:avLst/>
          </a:prstGeom>
        </p:spPr>
        <p:txBody>
          <a:bodyPr wrap="square">
            <a:spAutoFit/>
          </a:bodyPr>
          <a:lstStyle/>
          <a:p>
            <a:pPr algn="r">
              <a:lnSpc>
                <a:spcPct val="107000"/>
              </a:lnSpc>
              <a:spcAft>
                <a:spcPts val="800"/>
              </a:spcAft>
            </a:pPr>
            <a:r>
              <a:rPr lang="en-US" sz="1200" u="sng"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https://www.von.ca/sites/default/files/files/_fasdtool_fullproof_final_1.pdf</a:t>
            </a:r>
            <a:r>
              <a:rPr lang="en-US" sz="12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 </a:t>
            </a:r>
            <a:endParaRPr lang="en-CA" sz="12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Placeholder 18">
            <a:extLst>
              <a:ext uri="{FF2B5EF4-FFF2-40B4-BE49-F238E27FC236}">
                <a16:creationId xmlns:a16="http://schemas.microsoft.com/office/drawing/2014/main" id="{358F39F3-C88D-1843-BC48-8681BEAEF5AF}"/>
              </a:ext>
            </a:extLst>
          </p:cNvPr>
          <p:cNvPicPr>
            <a:picLocks noGrp="1" noChangeAspect="1"/>
          </p:cNvPicPr>
          <p:nvPr>
            <p:ph type="pic" sz="quarter" idx="15"/>
          </p:nvPr>
        </p:nvPicPr>
        <p:blipFill>
          <a:blip r:embed="rId4"/>
          <a:srcRect t="3490" b="3490"/>
          <a:stretch/>
        </p:blipFill>
        <p:spPr>
          <a:xfrm>
            <a:off x="7625262" y="1500188"/>
            <a:ext cx="5003800" cy="4654550"/>
          </a:xfrm>
        </p:spPr>
      </p:pic>
    </p:spTree>
    <p:extLst>
      <p:ext uri="{BB962C8B-B14F-4D97-AF65-F5344CB8AC3E}">
        <p14:creationId xmlns:p14="http://schemas.microsoft.com/office/powerpoint/2010/main" val="765459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DB5479-59FD-FE43-823A-63BE19264F6C}"/>
              </a:ext>
            </a:extLst>
          </p:cNvPr>
          <p:cNvSpPr txBox="1"/>
          <p:nvPr/>
        </p:nvSpPr>
        <p:spPr>
          <a:xfrm>
            <a:off x="1261728" y="1727049"/>
            <a:ext cx="3997473" cy="1754326"/>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Overview</a:t>
            </a:r>
          </a:p>
          <a:p>
            <a:r>
              <a:rPr lang="en-US" sz="5400" dirty="0">
                <a:solidFill>
                  <a:srgbClr val="364DA1"/>
                </a:solidFill>
                <a:latin typeface="Minion Pro" panose="02040503050201020203" pitchFamily="18" charset="0"/>
              </a:rPr>
              <a:t>of FASD</a:t>
            </a:r>
          </a:p>
        </p:txBody>
      </p:sp>
      <p:sp>
        <p:nvSpPr>
          <p:cNvPr id="5" name="TextBox 4">
            <a:extLst>
              <a:ext uri="{FF2B5EF4-FFF2-40B4-BE49-F238E27FC236}">
                <a16:creationId xmlns:a16="http://schemas.microsoft.com/office/drawing/2014/main" id="{6D1CB271-5602-C446-B977-D57C442CF605}"/>
              </a:ext>
            </a:extLst>
          </p:cNvPr>
          <p:cNvSpPr txBox="1"/>
          <p:nvPr/>
        </p:nvSpPr>
        <p:spPr>
          <a:xfrm>
            <a:off x="1261729" y="3481375"/>
            <a:ext cx="1011367" cy="400110"/>
          </a:xfrm>
          <a:prstGeom prst="rect">
            <a:avLst/>
          </a:prstGeom>
          <a:noFill/>
        </p:spPr>
        <p:txBody>
          <a:bodyPr wrap="none" rtlCol="0">
            <a:spAutoFit/>
          </a:bodyPr>
          <a:lstStyle/>
          <a:p>
            <a:r>
              <a:rPr lang="en-US" sz="2000" b="1" dirty="0">
                <a:solidFill>
                  <a:schemeClr val="tx1">
                    <a:lumMod val="65000"/>
                    <a:lumOff val="35000"/>
                  </a:schemeClr>
                </a:solidFill>
                <a:latin typeface="Calibri" panose="020F0502020204030204" pitchFamily="34" charset="0"/>
                <a:cs typeface="Calibri" panose="020F0502020204030204" pitchFamily="34" charset="0"/>
              </a:rPr>
              <a:t>TOPICS:</a:t>
            </a:r>
          </a:p>
        </p:txBody>
      </p:sp>
      <p:sp>
        <p:nvSpPr>
          <p:cNvPr id="6" name="Rectangle 5">
            <a:extLst>
              <a:ext uri="{FF2B5EF4-FFF2-40B4-BE49-F238E27FC236}">
                <a16:creationId xmlns:a16="http://schemas.microsoft.com/office/drawing/2014/main" id="{09B7CDA2-DE19-4B41-890D-5BFDD9F144E9}"/>
              </a:ext>
            </a:extLst>
          </p:cNvPr>
          <p:cNvSpPr/>
          <p:nvPr/>
        </p:nvSpPr>
        <p:spPr>
          <a:xfrm>
            <a:off x="11685814" y="0"/>
            <a:ext cx="506186" cy="6858000"/>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14EC685-55BC-9D4D-BB4F-6DE94395B6F7}"/>
              </a:ext>
            </a:extLst>
          </p:cNvPr>
          <p:cNvCxnSpPr>
            <a:cxnSpLocks/>
            <a:stCxn id="6" idx="0"/>
          </p:cNvCxnSpPr>
          <p:nvPr/>
        </p:nvCxnSpPr>
        <p:spPr>
          <a:xfrm flipH="1">
            <a:off x="11930743" y="0"/>
            <a:ext cx="8164" cy="16246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DD544C0-C2C0-2F4F-BAAA-CA8A96EE3F9D}"/>
              </a:ext>
            </a:extLst>
          </p:cNvPr>
          <p:cNvSpPr txBox="1"/>
          <p:nvPr/>
        </p:nvSpPr>
        <p:spPr>
          <a:xfrm>
            <a:off x="11807300" y="6400800"/>
            <a:ext cx="263214" cy="276999"/>
          </a:xfrm>
          <a:prstGeom prst="rect">
            <a:avLst/>
          </a:prstGeom>
          <a:noFill/>
        </p:spPr>
        <p:txBody>
          <a:bodyPr wrap="none" rtlCol="0">
            <a:spAutoFit/>
          </a:bodyPr>
          <a:lstStyle/>
          <a:p>
            <a:fld id="{C1770661-BCC3-F64C-A213-608EE2F62051}" type="slidenum">
              <a:rPr lang="en-US" sz="1200">
                <a:solidFill>
                  <a:schemeClr val="bg1"/>
                </a:solidFill>
              </a:rPr>
              <a:t>8</a:t>
            </a:fld>
            <a:endParaRPr lang="en-US" sz="1200">
              <a:solidFill>
                <a:schemeClr val="bg1"/>
              </a:solidFill>
            </a:endParaRPr>
          </a:p>
        </p:txBody>
      </p:sp>
      <p:sp>
        <p:nvSpPr>
          <p:cNvPr id="9" name="Rounded Rectangle 8">
            <a:extLst>
              <a:ext uri="{FF2B5EF4-FFF2-40B4-BE49-F238E27FC236}">
                <a16:creationId xmlns:a16="http://schemas.microsoft.com/office/drawing/2014/main" id="{7843B326-333B-6848-92DB-704A49C4FC7A}"/>
              </a:ext>
            </a:extLst>
          </p:cNvPr>
          <p:cNvSpPr/>
          <p:nvPr/>
        </p:nvSpPr>
        <p:spPr>
          <a:xfrm>
            <a:off x="5548577" y="796018"/>
            <a:ext cx="5189764" cy="60619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7C57BA4-A071-5C40-BFEC-2B053E82E735}"/>
              </a:ext>
            </a:extLst>
          </p:cNvPr>
          <p:cNvSpPr txBox="1"/>
          <p:nvPr/>
        </p:nvSpPr>
        <p:spPr>
          <a:xfrm>
            <a:off x="1261729" y="4135436"/>
            <a:ext cx="3868411" cy="2126864"/>
          </a:xfrm>
          <a:prstGeom prst="rect">
            <a:avLst/>
          </a:prstGeom>
          <a:noFill/>
        </p:spPr>
        <p:txBody>
          <a:bodyPr wrap="square" rtlCol="0">
            <a:spAutoFit/>
          </a:bodyPr>
          <a:lstStyle/>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Prevalence</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Definition</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Language Matter</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Signs and Symptoms</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Protective Factors</a:t>
            </a:r>
          </a:p>
        </p:txBody>
      </p:sp>
      <p:pic>
        <p:nvPicPr>
          <p:cNvPr id="17" name="Picture Placeholder 16" descr="Icon&#10;&#10;Description automatically generated">
            <a:extLst>
              <a:ext uri="{FF2B5EF4-FFF2-40B4-BE49-F238E27FC236}">
                <a16:creationId xmlns:a16="http://schemas.microsoft.com/office/drawing/2014/main" id="{23BD31F7-FCA4-F443-8AE3-D0EBC86FC26F}"/>
              </a:ext>
            </a:extLst>
          </p:cNvPr>
          <p:cNvPicPr>
            <a:picLocks noGrp="1" noChangeAspect="1"/>
          </p:cNvPicPr>
          <p:nvPr>
            <p:ph type="pic" sz="quarter" idx="14"/>
          </p:nvPr>
        </p:nvPicPr>
        <p:blipFill>
          <a:blip r:embed="rId3"/>
          <a:srcRect l="15476" r="15476"/>
          <a:stretch>
            <a:fillRect/>
          </a:stretch>
        </p:blipFill>
        <p:spPr>
          <a:xfrm>
            <a:off x="6192083" y="50257"/>
            <a:ext cx="4185467" cy="6061981"/>
          </a:xfrm>
          <a:noFill/>
        </p:spPr>
      </p:pic>
      <p:sp>
        <p:nvSpPr>
          <p:cNvPr id="11" name="Rounded Rectangle 10">
            <a:extLst>
              <a:ext uri="{FF2B5EF4-FFF2-40B4-BE49-F238E27FC236}">
                <a16:creationId xmlns:a16="http://schemas.microsoft.com/office/drawing/2014/main" id="{22C9DEC8-DB86-D74C-A14A-E918BE302A5F}"/>
              </a:ext>
            </a:extLst>
          </p:cNvPr>
          <p:cNvSpPr/>
          <p:nvPr/>
        </p:nvSpPr>
        <p:spPr>
          <a:xfrm rot="16200000">
            <a:off x="2014193" y="3267881"/>
            <a:ext cx="45719" cy="1272926"/>
          </a:xfrm>
          <a:prstGeom prst="roundRect">
            <a:avLst>
              <a:gd name="adj" fmla="val 50000"/>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74E77790-36F7-5F4F-9B71-AF8609018ED1}"/>
              </a:ext>
            </a:extLst>
          </p:cNvPr>
          <p:cNvSpPr/>
          <p:nvPr/>
        </p:nvSpPr>
        <p:spPr>
          <a:xfrm rot="4500000">
            <a:off x="752271" y="1302068"/>
            <a:ext cx="208353" cy="179615"/>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1A1789FD-223C-3D4E-A508-9CE1A89EC61F}"/>
              </a:ext>
            </a:extLst>
          </p:cNvPr>
          <p:cNvSpPr/>
          <p:nvPr/>
        </p:nvSpPr>
        <p:spPr>
          <a:xfrm rot="2700000">
            <a:off x="3717308" y="1167992"/>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4FDB7DA2-74DC-AE4C-A745-F361D0CBF6FA}"/>
              </a:ext>
            </a:extLst>
          </p:cNvPr>
          <p:cNvSpPr/>
          <p:nvPr/>
        </p:nvSpPr>
        <p:spPr>
          <a:xfrm rot="1813063">
            <a:off x="794583" y="3676359"/>
            <a:ext cx="135254" cy="116599"/>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9847"/>
              </a:solidFill>
            </a:endParaRPr>
          </a:p>
        </p:txBody>
      </p:sp>
      <p:sp>
        <p:nvSpPr>
          <p:cNvPr id="15" name="Triangle 14">
            <a:extLst>
              <a:ext uri="{FF2B5EF4-FFF2-40B4-BE49-F238E27FC236}">
                <a16:creationId xmlns:a16="http://schemas.microsoft.com/office/drawing/2014/main" id="{573EAD77-F51E-5846-9FE6-C55ECBF4FB84}"/>
              </a:ext>
            </a:extLst>
          </p:cNvPr>
          <p:cNvSpPr/>
          <p:nvPr/>
        </p:nvSpPr>
        <p:spPr>
          <a:xfrm rot="18092652">
            <a:off x="4506411" y="1452570"/>
            <a:ext cx="146568" cy="126352"/>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09EB451A-C1A1-3B49-9560-85A40585E49A}"/>
              </a:ext>
            </a:extLst>
          </p:cNvPr>
          <p:cNvSpPr/>
          <p:nvPr/>
        </p:nvSpPr>
        <p:spPr>
          <a:xfrm rot="18092652">
            <a:off x="11046612" y="2447836"/>
            <a:ext cx="146568" cy="12635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7C1AA501-17AE-9241-BF52-7182EF2C4E60}"/>
              </a:ext>
            </a:extLst>
          </p:cNvPr>
          <p:cNvSpPr/>
          <p:nvPr/>
        </p:nvSpPr>
        <p:spPr>
          <a:xfrm>
            <a:off x="-172230" y="250613"/>
            <a:ext cx="2109216" cy="561733"/>
          </a:xfrm>
          <a:prstGeom prst="roundRect">
            <a:avLst>
              <a:gd name="adj" fmla="val 17281"/>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SECTION 1</a:t>
            </a:r>
          </a:p>
        </p:txBody>
      </p:sp>
    </p:spTree>
    <p:extLst>
      <p:ext uri="{BB962C8B-B14F-4D97-AF65-F5344CB8AC3E}">
        <p14:creationId xmlns:p14="http://schemas.microsoft.com/office/powerpoint/2010/main" val="1793260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1CB271-5602-C446-B977-D57C442CF605}"/>
              </a:ext>
            </a:extLst>
          </p:cNvPr>
          <p:cNvSpPr txBox="1"/>
          <p:nvPr/>
        </p:nvSpPr>
        <p:spPr>
          <a:xfrm>
            <a:off x="1261730" y="3386774"/>
            <a:ext cx="1011367" cy="400110"/>
          </a:xfrm>
          <a:prstGeom prst="rect">
            <a:avLst/>
          </a:prstGeom>
          <a:noFill/>
        </p:spPr>
        <p:txBody>
          <a:bodyPr wrap="none" rtlCol="0">
            <a:spAutoFit/>
          </a:bodyPr>
          <a:lstStyle/>
          <a:p>
            <a:r>
              <a:rPr lang="en-US" sz="2000" b="1" dirty="0">
                <a:solidFill>
                  <a:schemeClr val="tx1">
                    <a:lumMod val="65000"/>
                    <a:lumOff val="35000"/>
                  </a:schemeClr>
                </a:solidFill>
                <a:latin typeface="Calibri" panose="020F0502020204030204" pitchFamily="34" charset="0"/>
                <a:cs typeface="Calibri" panose="020F0502020204030204" pitchFamily="34" charset="0"/>
              </a:rPr>
              <a:t>TOPICS:</a:t>
            </a:r>
          </a:p>
        </p:txBody>
      </p:sp>
      <p:sp>
        <p:nvSpPr>
          <p:cNvPr id="6" name="Rectangle 5">
            <a:extLst>
              <a:ext uri="{FF2B5EF4-FFF2-40B4-BE49-F238E27FC236}">
                <a16:creationId xmlns:a16="http://schemas.microsoft.com/office/drawing/2014/main" id="{09B7CDA2-DE19-4B41-890D-5BFDD9F144E9}"/>
              </a:ext>
            </a:extLst>
          </p:cNvPr>
          <p:cNvSpPr/>
          <p:nvPr/>
        </p:nvSpPr>
        <p:spPr>
          <a:xfrm>
            <a:off x="11685814" y="0"/>
            <a:ext cx="506186" cy="6858000"/>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14EC685-55BC-9D4D-BB4F-6DE94395B6F7}"/>
              </a:ext>
            </a:extLst>
          </p:cNvPr>
          <p:cNvCxnSpPr>
            <a:cxnSpLocks/>
            <a:stCxn id="6" idx="0"/>
          </p:cNvCxnSpPr>
          <p:nvPr/>
        </p:nvCxnSpPr>
        <p:spPr>
          <a:xfrm flipH="1">
            <a:off x="11930743" y="0"/>
            <a:ext cx="8164" cy="16246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DD544C0-C2C0-2F4F-BAAA-CA8A96EE3F9D}"/>
              </a:ext>
            </a:extLst>
          </p:cNvPr>
          <p:cNvSpPr txBox="1"/>
          <p:nvPr/>
        </p:nvSpPr>
        <p:spPr>
          <a:xfrm>
            <a:off x="11807300" y="6400800"/>
            <a:ext cx="263214" cy="276999"/>
          </a:xfrm>
          <a:prstGeom prst="rect">
            <a:avLst/>
          </a:prstGeom>
          <a:noFill/>
        </p:spPr>
        <p:txBody>
          <a:bodyPr wrap="none" rtlCol="0">
            <a:spAutoFit/>
          </a:bodyPr>
          <a:lstStyle/>
          <a:p>
            <a:fld id="{C1770661-BCC3-F64C-A213-608EE2F62051}" type="slidenum">
              <a:rPr lang="en-US" sz="1200">
                <a:solidFill>
                  <a:schemeClr val="bg1"/>
                </a:solidFill>
              </a:rPr>
              <a:t>80</a:t>
            </a:fld>
            <a:endParaRPr lang="en-US" sz="1200">
              <a:solidFill>
                <a:schemeClr val="bg1"/>
              </a:solidFill>
            </a:endParaRPr>
          </a:p>
        </p:txBody>
      </p:sp>
      <p:sp>
        <p:nvSpPr>
          <p:cNvPr id="9" name="Rounded Rectangle 8">
            <a:extLst>
              <a:ext uri="{FF2B5EF4-FFF2-40B4-BE49-F238E27FC236}">
                <a16:creationId xmlns:a16="http://schemas.microsoft.com/office/drawing/2014/main" id="{7843B326-333B-6848-92DB-704A49C4FC7A}"/>
              </a:ext>
            </a:extLst>
          </p:cNvPr>
          <p:cNvSpPr/>
          <p:nvPr/>
        </p:nvSpPr>
        <p:spPr>
          <a:xfrm>
            <a:off x="5703888" y="1510194"/>
            <a:ext cx="4903152" cy="5347805"/>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7C57BA4-A071-5C40-BFEC-2B053E82E735}"/>
              </a:ext>
            </a:extLst>
          </p:cNvPr>
          <p:cNvSpPr txBox="1"/>
          <p:nvPr/>
        </p:nvSpPr>
        <p:spPr>
          <a:xfrm>
            <a:off x="1261730" y="4040835"/>
            <a:ext cx="3868411" cy="880369"/>
          </a:xfrm>
          <a:prstGeom prst="rect">
            <a:avLst/>
          </a:prstGeom>
          <a:noFill/>
        </p:spPr>
        <p:txBody>
          <a:bodyPr wrap="square" rtlCol="0">
            <a:spAutoFit/>
          </a:bodyPr>
          <a:lstStyle/>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Transition Plan</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Boyle Street Education Centre</a:t>
            </a:r>
          </a:p>
        </p:txBody>
      </p:sp>
      <p:sp>
        <p:nvSpPr>
          <p:cNvPr id="11" name="Rounded Rectangle 10">
            <a:extLst>
              <a:ext uri="{FF2B5EF4-FFF2-40B4-BE49-F238E27FC236}">
                <a16:creationId xmlns:a16="http://schemas.microsoft.com/office/drawing/2014/main" id="{22C9DEC8-DB86-D74C-A14A-E918BE302A5F}"/>
              </a:ext>
            </a:extLst>
          </p:cNvPr>
          <p:cNvSpPr/>
          <p:nvPr/>
        </p:nvSpPr>
        <p:spPr>
          <a:xfrm rot="16200000">
            <a:off x="2014194" y="3173280"/>
            <a:ext cx="45719" cy="1272926"/>
          </a:xfrm>
          <a:prstGeom prst="roundRect">
            <a:avLst>
              <a:gd name="adj" fmla="val 50000"/>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74E77790-36F7-5F4F-9B71-AF8609018ED1}"/>
              </a:ext>
            </a:extLst>
          </p:cNvPr>
          <p:cNvSpPr/>
          <p:nvPr/>
        </p:nvSpPr>
        <p:spPr>
          <a:xfrm rot="4500000">
            <a:off x="503421" y="2578649"/>
            <a:ext cx="208353" cy="179615"/>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1A1789FD-223C-3D4E-A508-9CE1A89EC61F}"/>
              </a:ext>
            </a:extLst>
          </p:cNvPr>
          <p:cNvSpPr/>
          <p:nvPr/>
        </p:nvSpPr>
        <p:spPr>
          <a:xfrm rot="2700000">
            <a:off x="3717308" y="44866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4FDB7DA2-74DC-AE4C-A745-F361D0CBF6FA}"/>
              </a:ext>
            </a:extLst>
          </p:cNvPr>
          <p:cNvSpPr/>
          <p:nvPr/>
        </p:nvSpPr>
        <p:spPr>
          <a:xfrm rot="1813063">
            <a:off x="902531" y="4299386"/>
            <a:ext cx="135254" cy="116599"/>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9847"/>
              </a:solidFill>
            </a:endParaRPr>
          </a:p>
        </p:txBody>
      </p:sp>
      <p:sp>
        <p:nvSpPr>
          <p:cNvPr id="15" name="Triangle 14">
            <a:extLst>
              <a:ext uri="{FF2B5EF4-FFF2-40B4-BE49-F238E27FC236}">
                <a16:creationId xmlns:a16="http://schemas.microsoft.com/office/drawing/2014/main" id="{573EAD77-F51E-5846-9FE6-C55ECBF4FB84}"/>
              </a:ext>
            </a:extLst>
          </p:cNvPr>
          <p:cNvSpPr/>
          <p:nvPr/>
        </p:nvSpPr>
        <p:spPr>
          <a:xfrm rot="18092652">
            <a:off x="5383112" y="455523"/>
            <a:ext cx="146568" cy="126352"/>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09EB451A-C1A1-3B49-9560-85A40585E49A}"/>
              </a:ext>
            </a:extLst>
          </p:cNvPr>
          <p:cNvSpPr/>
          <p:nvPr/>
        </p:nvSpPr>
        <p:spPr>
          <a:xfrm rot="18092652">
            <a:off x="11236554" y="664754"/>
            <a:ext cx="146568" cy="12635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F039B68D-F53A-CD4F-B4CB-E2770258325A}"/>
              </a:ext>
            </a:extLst>
          </p:cNvPr>
          <p:cNvSpPr/>
          <p:nvPr/>
        </p:nvSpPr>
        <p:spPr>
          <a:xfrm>
            <a:off x="-172230" y="250613"/>
            <a:ext cx="2109216" cy="561733"/>
          </a:xfrm>
          <a:prstGeom prst="roundRect">
            <a:avLst>
              <a:gd name="adj" fmla="val 17281"/>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SECTION  8</a:t>
            </a:r>
          </a:p>
        </p:txBody>
      </p:sp>
      <p:sp>
        <p:nvSpPr>
          <p:cNvPr id="4" name="TextBox 3">
            <a:extLst>
              <a:ext uri="{FF2B5EF4-FFF2-40B4-BE49-F238E27FC236}">
                <a16:creationId xmlns:a16="http://schemas.microsoft.com/office/drawing/2014/main" id="{7BDB5479-59FD-FE43-823A-63BE19264F6C}"/>
              </a:ext>
            </a:extLst>
          </p:cNvPr>
          <p:cNvSpPr txBox="1"/>
          <p:nvPr/>
        </p:nvSpPr>
        <p:spPr>
          <a:xfrm>
            <a:off x="1261729" y="1797805"/>
            <a:ext cx="3935914" cy="923330"/>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Examples</a:t>
            </a:r>
          </a:p>
        </p:txBody>
      </p:sp>
      <p:pic>
        <p:nvPicPr>
          <p:cNvPr id="3" name="Picture 2" descr="Graphical user interface, application, icon&#10;&#10;Description automatically generated">
            <a:extLst>
              <a:ext uri="{FF2B5EF4-FFF2-40B4-BE49-F238E27FC236}">
                <a16:creationId xmlns:a16="http://schemas.microsoft.com/office/drawing/2014/main" id="{1DAA106C-BF36-B94C-AD1B-6105FECB77D7}"/>
              </a:ext>
            </a:extLst>
          </p:cNvPr>
          <p:cNvPicPr>
            <a:picLocks noChangeAspect="1"/>
          </p:cNvPicPr>
          <p:nvPr/>
        </p:nvPicPr>
        <p:blipFill>
          <a:blip r:embed="rId3"/>
          <a:stretch>
            <a:fillRect/>
          </a:stretch>
        </p:blipFill>
        <p:spPr>
          <a:xfrm>
            <a:off x="5333933" y="722888"/>
            <a:ext cx="5677912" cy="5677912"/>
          </a:xfrm>
          <a:prstGeom prst="rect">
            <a:avLst/>
          </a:prstGeom>
        </p:spPr>
      </p:pic>
    </p:spTree>
    <p:extLst>
      <p:ext uri="{BB962C8B-B14F-4D97-AF65-F5344CB8AC3E}">
        <p14:creationId xmlns:p14="http://schemas.microsoft.com/office/powerpoint/2010/main" val="3808404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C55185E3-D2AC-2346-AFA4-D9D6A408036D}"/>
              </a:ext>
            </a:extLst>
          </p:cNvPr>
          <p:cNvSpPr/>
          <p:nvPr/>
        </p:nvSpPr>
        <p:spPr>
          <a:xfrm>
            <a:off x="576147" y="2179200"/>
            <a:ext cx="11039707" cy="4678799"/>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91566172-D6EA-114C-9F2F-3B6B0F3CC1E7}"/>
              </a:ext>
            </a:extLst>
          </p:cNvPr>
          <p:cNvSpPr txBox="1"/>
          <p:nvPr/>
        </p:nvSpPr>
        <p:spPr>
          <a:xfrm>
            <a:off x="1492409" y="537204"/>
            <a:ext cx="9540026" cy="92333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Transition Plan Example</a:t>
            </a:r>
          </a:p>
        </p:txBody>
      </p:sp>
      <p:sp>
        <p:nvSpPr>
          <p:cNvPr id="33" name="Triangle 32">
            <a:extLst>
              <a:ext uri="{FF2B5EF4-FFF2-40B4-BE49-F238E27FC236}">
                <a16:creationId xmlns:a16="http://schemas.microsoft.com/office/drawing/2014/main" id="{C9319299-9557-9B46-BBF0-878D631EF6AA}"/>
              </a:ext>
            </a:extLst>
          </p:cNvPr>
          <p:cNvSpPr/>
          <p:nvPr/>
        </p:nvSpPr>
        <p:spPr>
          <a:xfrm rot="2700000">
            <a:off x="11292793" y="1022660"/>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C28A1884-45B5-9944-8EC8-4EA85317612E}"/>
              </a:ext>
            </a:extLst>
          </p:cNvPr>
          <p:cNvSpPr/>
          <p:nvPr/>
        </p:nvSpPr>
        <p:spPr>
          <a:xfrm rot="1813063">
            <a:off x="11267167" y="5718096"/>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iangle 34">
            <a:extLst>
              <a:ext uri="{FF2B5EF4-FFF2-40B4-BE49-F238E27FC236}">
                <a16:creationId xmlns:a16="http://schemas.microsoft.com/office/drawing/2014/main" id="{D104DB80-8A83-9D41-98F8-5EFD3DCEC18B}"/>
              </a:ext>
            </a:extLst>
          </p:cNvPr>
          <p:cNvSpPr/>
          <p:nvPr/>
        </p:nvSpPr>
        <p:spPr>
          <a:xfrm rot="2700000">
            <a:off x="348294" y="4264349"/>
            <a:ext cx="237737" cy="204947"/>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iangle 35">
            <a:extLst>
              <a:ext uri="{FF2B5EF4-FFF2-40B4-BE49-F238E27FC236}">
                <a16:creationId xmlns:a16="http://schemas.microsoft.com/office/drawing/2014/main" id="{115D0F0B-FC7D-1742-9E47-6F16762000AD}"/>
              </a:ext>
            </a:extLst>
          </p:cNvPr>
          <p:cNvSpPr/>
          <p:nvPr/>
        </p:nvSpPr>
        <p:spPr>
          <a:xfrm rot="2700000">
            <a:off x="336106" y="185865"/>
            <a:ext cx="160768" cy="13859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A3D1AF4-0CBB-2C4E-90E1-386350B79933}"/>
              </a:ext>
            </a:extLst>
          </p:cNvPr>
          <p:cNvSpPr txBox="1"/>
          <p:nvPr/>
        </p:nvSpPr>
        <p:spPr>
          <a:xfrm>
            <a:off x="1492409" y="1460534"/>
            <a:ext cx="9470452" cy="523220"/>
          </a:xfrm>
          <a:prstGeom prst="rect">
            <a:avLst/>
          </a:prstGeom>
          <a:noFill/>
        </p:spPr>
        <p:txBody>
          <a:bodyPr wrap="square" rtlCol="0">
            <a:spAutoFit/>
          </a:bodyPr>
          <a:lstStyle/>
          <a:p>
            <a:r>
              <a:rPr lang="en-CA" sz="2800" i="1" dirty="0">
                <a:solidFill>
                  <a:srgbClr val="4B9847"/>
                </a:solidFill>
                <a:latin typeface="Minion Pro" panose="02040503050201020203" pitchFamily="18" charset="0"/>
              </a:rPr>
              <a:t>Purpose of this Transition Plan</a:t>
            </a:r>
          </a:p>
        </p:txBody>
      </p:sp>
      <p:sp>
        <p:nvSpPr>
          <p:cNvPr id="13" name="TextBox 12">
            <a:extLst>
              <a:ext uri="{FF2B5EF4-FFF2-40B4-BE49-F238E27FC236}">
                <a16:creationId xmlns:a16="http://schemas.microsoft.com/office/drawing/2014/main" id="{E3A2CEE9-EEA5-FA48-A23B-EECA8A392BAA}"/>
              </a:ext>
            </a:extLst>
          </p:cNvPr>
          <p:cNvSpPr txBox="1"/>
          <p:nvPr/>
        </p:nvSpPr>
        <p:spPr>
          <a:xfrm>
            <a:off x="1492409" y="2333684"/>
            <a:ext cx="9261730" cy="4524315"/>
          </a:xfrm>
          <a:prstGeom prst="rect">
            <a:avLst/>
          </a:prstGeom>
          <a:noFill/>
        </p:spPr>
        <p:txBody>
          <a:bodyPr wrap="square">
            <a:spAutoFit/>
          </a:bodyPr>
          <a:lstStyle/>
          <a:p>
            <a:r>
              <a:rPr lang="en-CA" dirty="0">
                <a:solidFill>
                  <a:schemeClr val="tx1">
                    <a:lumMod val="65000"/>
                    <a:lumOff val="35000"/>
                  </a:schemeClr>
                </a:solidFill>
              </a:rPr>
              <a:t>Transition Planning is the process of planning for the future. It involves goal setting, creating a plan and determining what supports an individual may need as they transition from one phase of life to another. Transition Planning during the adolescent years is particularly helpful as it encourages young people to think about life after high school. Transition Planning can help prepare adolescents and young adults for interdependent living by helping identify their strengths, interests, and areas of need. </a:t>
            </a:r>
          </a:p>
          <a:p>
            <a:endParaRPr lang="en-CA" dirty="0">
              <a:solidFill>
                <a:schemeClr val="tx1">
                  <a:lumMod val="65000"/>
                  <a:lumOff val="35000"/>
                </a:schemeClr>
              </a:solidFill>
            </a:endParaRPr>
          </a:p>
          <a:p>
            <a:r>
              <a:rPr lang="en-CA" dirty="0">
                <a:solidFill>
                  <a:schemeClr val="tx1">
                    <a:lumMod val="65000"/>
                    <a:lumOff val="35000"/>
                  </a:schemeClr>
                </a:solidFill>
              </a:rPr>
              <a:t>The Transition Coordinator with ________ has worked closely with John and his support network to create this transition plan. It includes information regarding John’s short and long-term goals, interests, strengths, diagnostic information and a list of holistic recommendations that John and his supports may find helpful. </a:t>
            </a:r>
          </a:p>
          <a:p>
            <a:endParaRPr lang="en-CA" dirty="0">
              <a:solidFill>
                <a:schemeClr val="tx1">
                  <a:lumMod val="65000"/>
                  <a:lumOff val="35000"/>
                </a:schemeClr>
              </a:solidFill>
            </a:endParaRPr>
          </a:p>
          <a:p>
            <a:r>
              <a:rPr lang="en-CA" dirty="0">
                <a:solidFill>
                  <a:schemeClr val="tx1">
                    <a:lumMod val="65000"/>
                    <a:lumOff val="35000"/>
                  </a:schemeClr>
                </a:solidFill>
              </a:rPr>
              <a:t>Transitioning to adulthood can be a challenge for many young people. We hope that this guide will help alleviate some of the stress that John and his supports may experience as they begin planning for John’s future. If you have any questions, please do not hesitate to call. </a:t>
            </a:r>
          </a:p>
          <a:p>
            <a:endParaRPr lang="en-CA" dirty="0">
              <a:solidFill>
                <a:schemeClr val="tx1">
                  <a:lumMod val="65000"/>
                  <a:lumOff val="35000"/>
                </a:schemeClr>
              </a:solidFill>
            </a:endParaRPr>
          </a:p>
        </p:txBody>
      </p:sp>
    </p:spTree>
    <p:extLst>
      <p:ext uri="{BB962C8B-B14F-4D97-AF65-F5344CB8AC3E}">
        <p14:creationId xmlns:p14="http://schemas.microsoft.com/office/powerpoint/2010/main" val="215807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24">
            <a:extLst>
              <a:ext uri="{FF2B5EF4-FFF2-40B4-BE49-F238E27FC236}">
                <a16:creationId xmlns:a16="http://schemas.microsoft.com/office/drawing/2014/main" id="{E7FF399C-E17F-394B-A0CE-A9C51E7FF076}"/>
              </a:ext>
            </a:extLst>
          </p:cNvPr>
          <p:cNvSpPr/>
          <p:nvPr/>
        </p:nvSpPr>
        <p:spPr>
          <a:xfrm>
            <a:off x="1444782" y="1779104"/>
            <a:ext cx="4287283" cy="4691270"/>
          </a:xfrm>
          <a:prstGeom prst="roundRect">
            <a:avLst>
              <a:gd name="adj" fmla="val 4170"/>
            </a:avLst>
          </a:prstGeom>
          <a:solidFill>
            <a:srgbClr val="BADEE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iangle 26">
            <a:extLst>
              <a:ext uri="{FF2B5EF4-FFF2-40B4-BE49-F238E27FC236}">
                <a16:creationId xmlns:a16="http://schemas.microsoft.com/office/drawing/2014/main" id="{EEE38001-1150-AB45-AA77-D43B00AEDB20}"/>
              </a:ext>
            </a:extLst>
          </p:cNvPr>
          <p:cNvSpPr/>
          <p:nvPr/>
        </p:nvSpPr>
        <p:spPr>
          <a:xfrm rot="4500000">
            <a:off x="11276577" y="349100"/>
            <a:ext cx="208353" cy="179615"/>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27">
            <a:extLst>
              <a:ext uri="{FF2B5EF4-FFF2-40B4-BE49-F238E27FC236}">
                <a16:creationId xmlns:a16="http://schemas.microsoft.com/office/drawing/2014/main" id="{583F4158-825A-D647-9D32-6D6DA99744BF}"/>
              </a:ext>
            </a:extLst>
          </p:cNvPr>
          <p:cNvSpPr/>
          <p:nvPr/>
        </p:nvSpPr>
        <p:spPr>
          <a:xfrm rot="2700000">
            <a:off x="424851" y="19298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iangle 28">
            <a:extLst>
              <a:ext uri="{FF2B5EF4-FFF2-40B4-BE49-F238E27FC236}">
                <a16:creationId xmlns:a16="http://schemas.microsoft.com/office/drawing/2014/main" id="{D3BE47D9-7CA6-B14D-BDEF-75505DE8A218}"/>
              </a:ext>
            </a:extLst>
          </p:cNvPr>
          <p:cNvSpPr/>
          <p:nvPr/>
        </p:nvSpPr>
        <p:spPr>
          <a:xfrm rot="1813063">
            <a:off x="11584949" y="3057890"/>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FA8D1CE-8BF7-CB4D-93AF-63B11233CAF1}"/>
              </a:ext>
            </a:extLst>
          </p:cNvPr>
          <p:cNvSpPr txBox="1"/>
          <p:nvPr/>
        </p:nvSpPr>
        <p:spPr>
          <a:xfrm>
            <a:off x="1418608" y="904296"/>
            <a:ext cx="4369985" cy="874808"/>
          </a:xfrm>
          <a:prstGeom prst="rect">
            <a:avLst/>
          </a:prstGeom>
          <a:noFill/>
        </p:spPr>
        <p:txBody>
          <a:bodyPr wrap="square" rtlCol="0">
            <a:noAutofit/>
          </a:bodyPr>
          <a:lstStyle>
            <a:defPPr>
              <a:defRPr lang="en-US"/>
            </a:defPPr>
            <a:lvl1pPr>
              <a:defRPr sz="4000" b="1">
                <a:latin typeface="PLAYFAIR DISPLAY BOLD ROMAN" pitchFamily="2" charset="77"/>
                <a:cs typeface="Poppins ExtraBold" pitchFamily="2" charset="77"/>
              </a:defRPr>
            </a:lvl1pPr>
          </a:lstStyle>
          <a:p>
            <a:r>
              <a:rPr lang="en-US" sz="4800" dirty="0">
                <a:solidFill>
                  <a:srgbClr val="364DA1"/>
                </a:solidFill>
                <a:latin typeface="Minion Pro" panose="02040503050201020203" pitchFamily="18" charset="0"/>
              </a:rPr>
              <a:t>Participants</a:t>
            </a:r>
          </a:p>
        </p:txBody>
      </p:sp>
      <p:sp>
        <p:nvSpPr>
          <p:cNvPr id="18" name="Rectangle: Rounded Corners 24">
            <a:extLst>
              <a:ext uri="{FF2B5EF4-FFF2-40B4-BE49-F238E27FC236}">
                <a16:creationId xmlns:a16="http://schemas.microsoft.com/office/drawing/2014/main" id="{002FF4BD-916E-C044-9E73-4DC825D4F4A3}"/>
              </a:ext>
            </a:extLst>
          </p:cNvPr>
          <p:cNvSpPr/>
          <p:nvPr/>
        </p:nvSpPr>
        <p:spPr>
          <a:xfrm>
            <a:off x="6152529" y="2365513"/>
            <a:ext cx="4581731" cy="4104861"/>
          </a:xfrm>
          <a:prstGeom prst="roundRect">
            <a:avLst>
              <a:gd name="adj" fmla="val 4170"/>
            </a:avLst>
          </a:prstGeom>
          <a:solidFill>
            <a:srgbClr val="4B984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85B4C08-207C-A54B-B8F6-1FDF45F2C325}"/>
              </a:ext>
            </a:extLst>
          </p:cNvPr>
          <p:cNvSpPr txBox="1"/>
          <p:nvPr/>
        </p:nvSpPr>
        <p:spPr>
          <a:xfrm>
            <a:off x="1574783" y="1945697"/>
            <a:ext cx="4021654" cy="3913059"/>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CA" sz="2400" dirty="0">
                <a:solidFill>
                  <a:schemeClr val="tx1">
                    <a:lumMod val="65000"/>
                    <a:lumOff val="35000"/>
                  </a:schemeClr>
                </a:solidFill>
              </a:rPr>
              <a:t>Client</a:t>
            </a:r>
          </a:p>
          <a:p>
            <a:pPr marL="285750" indent="-285750">
              <a:lnSpc>
                <a:spcPct val="150000"/>
              </a:lnSpc>
              <a:buFont typeface="Arial" panose="020B0604020202020204" pitchFamily="34" charset="0"/>
              <a:buChar char="•"/>
            </a:pPr>
            <a:r>
              <a:rPr lang="en-CA" sz="2400" dirty="0">
                <a:solidFill>
                  <a:schemeClr val="tx1">
                    <a:lumMod val="65000"/>
                    <a:lumOff val="35000"/>
                  </a:schemeClr>
                </a:solidFill>
              </a:rPr>
              <a:t>Caregiver</a:t>
            </a:r>
          </a:p>
          <a:p>
            <a:pPr marL="285750" indent="-285750">
              <a:lnSpc>
                <a:spcPct val="150000"/>
              </a:lnSpc>
              <a:buFont typeface="Arial" panose="020B0604020202020204" pitchFamily="34" charset="0"/>
              <a:buChar char="•"/>
            </a:pPr>
            <a:r>
              <a:rPr lang="en-CA" sz="2400" dirty="0">
                <a:solidFill>
                  <a:schemeClr val="tx1">
                    <a:lumMod val="65000"/>
                    <a:lumOff val="35000"/>
                  </a:schemeClr>
                </a:solidFill>
              </a:rPr>
              <a:t>Teacher</a:t>
            </a:r>
          </a:p>
          <a:p>
            <a:pPr marL="285750" indent="-285750">
              <a:lnSpc>
                <a:spcPct val="150000"/>
              </a:lnSpc>
              <a:buFont typeface="Arial" panose="020B0604020202020204" pitchFamily="34" charset="0"/>
              <a:buChar char="•"/>
            </a:pPr>
            <a:r>
              <a:rPr lang="en-CA" sz="2400" dirty="0">
                <a:solidFill>
                  <a:schemeClr val="tx1">
                    <a:lumMod val="65000"/>
                    <a:lumOff val="35000"/>
                  </a:schemeClr>
                </a:solidFill>
              </a:rPr>
              <a:t>Educational Assistant</a:t>
            </a:r>
          </a:p>
          <a:p>
            <a:pPr marL="285750" indent="-285750">
              <a:lnSpc>
                <a:spcPct val="150000"/>
              </a:lnSpc>
              <a:buFont typeface="Arial" panose="020B0604020202020204" pitchFamily="34" charset="0"/>
              <a:buChar char="•"/>
            </a:pPr>
            <a:r>
              <a:rPr lang="en-CA" sz="2400" dirty="0">
                <a:solidFill>
                  <a:schemeClr val="tx1">
                    <a:lumMod val="65000"/>
                    <a:lumOff val="35000"/>
                  </a:schemeClr>
                </a:solidFill>
              </a:rPr>
              <a:t>FASD Outreach Coordinator</a:t>
            </a:r>
          </a:p>
          <a:p>
            <a:pPr marL="285750" indent="-285750">
              <a:lnSpc>
                <a:spcPct val="150000"/>
              </a:lnSpc>
              <a:buFont typeface="Arial" panose="020B0604020202020204" pitchFamily="34" charset="0"/>
              <a:buChar char="•"/>
            </a:pPr>
            <a:r>
              <a:rPr lang="en-CA" sz="2400" dirty="0">
                <a:solidFill>
                  <a:schemeClr val="tx1">
                    <a:lumMod val="65000"/>
                    <a:lumOff val="35000"/>
                  </a:schemeClr>
                </a:solidFill>
              </a:rPr>
              <a:t>Social Worker</a:t>
            </a:r>
          </a:p>
          <a:p>
            <a:pPr marL="285750" indent="-285750">
              <a:lnSpc>
                <a:spcPct val="150000"/>
              </a:lnSpc>
              <a:buFont typeface="Arial" panose="020B0604020202020204" pitchFamily="34" charset="0"/>
              <a:buChar char="•"/>
            </a:pPr>
            <a:r>
              <a:rPr lang="en-CA" sz="2400" dirty="0">
                <a:solidFill>
                  <a:schemeClr val="tx1">
                    <a:lumMod val="65000"/>
                    <a:lumOff val="35000"/>
                  </a:schemeClr>
                </a:solidFill>
              </a:rPr>
              <a:t>Employer</a:t>
            </a:r>
          </a:p>
        </p:txBody>
      </p:sp>
      <p:sp>
        <p:nvSpPr>
          <p:cNvPr id="14" name="TextBox 13">
            <a:extLst>
              <a:ext uri="{FF2B5EF4-FFF2-40B4-BE49-F238E27FC236}">
                <a16:creationId xmlns:a16="http://schemas.microsoft.com/office/drawing/2014/main" id="{DF11768E-B5BA-1548-AE58-2FF82FCE2405}"/>
              </a:ext>
            </a:extLst>
          </p:cNvPr>
          <p:cNvSpPr txBox="1"/>
          <p:nvPr/>
        </p:nvSpPr>
        <p:spPr>
          <a:xfrm>
            <a:off x="6334919" y="2627102"/>
            <a:ext cx="4287283" cy="3359061"/>
          </a:xfrm>
          <a:prstGeom prst="rect">
            <a:avLst/>
          </a:prstGeom>
          <a:noFill/>
        </p:spPr>
        <p:txBody>
          <a:bodyPr wrap="square">
            <a:spAutoFit/>
          </a:bodyPr>
          <a:lstStyle/>
          <a:p>
            <a:pPr marL="342900" indent="-342900">
              <a:lnSpc>
                <a:spcPct val="150000"/>
              </a:lnSpc>
              <a:buFont typeface="Courier New" panose="02070309020205020404" pitchFamily="49" charset="0"/>
              <a:buChar char="o"/>
            </a:pPr>
            <a:r>
              <a:rPr lang="en-CA" sz="2400" dirty="0">
                <a:solidFill>
                  <a:schemeClr val="bg1"/>
                </a:solidFill>
              </a:rPr>
              <a:t>Assessed by:</a:t>
            </a:r>
          </a:p>
          <a:p>
            <a:pPr marL="342900" indent="-342900">
              <a:lnSpc>
                <a:spcPct val="150000"/>
              </a:lnSpc>
              <a:buFont typeface="Courier New" panose="02070309020205020404" pitchFamily="49" charset="0"/>
              <a:buChar char="o"/>
            </a:pPr>
            <a:r>
              <a:rPr lang="en-CA" sz="2400" dirty="0">
                <a:solidFill>
                  <a:schemeClr val="bg1"/>
                </a:solidFill>
              </a:rPr>
              <a:t>Diagnosis:</a:t>
            </a:r>
          </a:p>
          <a:p>
            <a:pPr marL="342900" indent="-342900">
              <a:lnSpc>
                <a:spcPct val="150000"/>
              </a:lnSpc>
              <a:buFont typeface="Courier New" panose="02070309020205020404" pitchFamily="49" charset="0"/>
              <a:buChar char="o"/>
            </a:pPr>
            <a:r>
              <a:rPr lang="en-CA" sz="2400" dirty="0">
                <a:solidFill>
                  <a:schemeClr val="bg1"/>
                </a:solidFill>
              </a:rPr>
              <a:t>Domains Significantly Impaired:</a:t>
            </a:r>
          </a:p>
          <a:p>
            <a:pPr marL="342900" indent="-342900">
              <a:lnSpc>
                <a:spcPct val="150000"/>
              </a:lnSpc>
              <a:buFont typeface="Courier New" panose="02070309020205020404" pitchFamily="49" charset="0"/>
              <a:buChar char="o"/>
            </a:pPr>
            <a:r>
              <a:rPr lang="en-CA" sz="2400" dirty="0">
                <a:solidFill>
                  <a:schemeClr val="bg1"/>
                </a:solidFill>
              </a:rPr>
              <a:t>Additional Diagnosis: </a:t>
            </a:r>
          </a:p>
          <a:p>
            <a:pPr marL="342900" indent="-342900">
              <a:lnSpc>
                <a:spcPct val="150000"/>
              </a:lnSpc>
              <a:buFont typeface="Courier New" panose="02070309020205020404" pitchFamily="49" charset="0"/>
              <a:buChar char="o"/>
            </a:pPr>
            <a:r>
              <a:rPr lang="en-CA" sz="2400" dirty="0">
                <a:solidFill>
                  <a:schemeClr val="bg1"/>
                </a:solidFill>
              </a:rPr>
              <a:t>Other Significant Findings:</a:t>
            </a:r>
          </a:p>
        </p:txBody>
      </p:sp>
      <p:sp>
        <p:nvSpPr>
          <p:cNvPr id="15" name="TextBox 14">
            <a:extLst>
              <a:ext uri="{FF2B5EF4-FFF2-40B4-BE49-F238E27FC236}">
                <a16:creationId xmlns:a16="http://schemas.microsoft.com/office/drawing/2014/main" id="{BC675E75-9E16-DE49-BED5-5B7B2B31F44D}"/>
              </a:ext>
            </a:extLst>
          </p:cNvPr>
          <p:cNvSpPr txBox="1"/>
          <p:nvPr/>
        </p:nvSpPr>
        <p:spPr>
          <a:xfrm>
            <a:off x="6188684" y="786777"/>
            <a:ext cx="5078359" cy="1628432"/>
          </a:xfrm>
          <a:prstGeom prst="rect">
            <a:avLst/>
          </a:prstGeom>
          <a:noFill/>
        </p:spPr>
        <p:txBody>
          <a:bodyPr wrap="square" rtlCol="0">
            <a:noAutofit/>
          </a:bodyPr>
          <a:lstStyle>
            <a:defPPr>
              <a:defRPr lang="en-US"/>
            </a:defPPr>
            <a:lvl1pPr>
              <a:defRPr sz="4000" b="1">
                <a:latin typeface="PLAYFAIR DISPLAY BOLD ROMAN" pitchFamily="2" charset="77"/>
                <a:cs typeface="Poppins ExtraBold" pitchFamily="2" charset="77"/>
              </a:defRPr>
            </a:lvl1pPr>
          </a:lstStyle>
          <a:p>
            <a:r>
              <a:rPr lang="en-US" sz="4800" dirty="0">
                <a:solidFill>
                  <a:srgbClr val="4B9847"/>
                </a:solidFill>
                <a:latin typeface="Minion Pro" panose="02040503050201020203" pitchFamily="18" charset="0"/>
              </a:rPr>
              <a:t>Diagnostic Information</a:t>
            </a:r>
          </a:p>
        </p:txBody>
      </p:sp>
      <p:pic>
        <p:nvPicPr>
          <p:cNvPr id="2" name="Picture 1">
            <a:extLst>
              <a:ext uri="{FF2B5EF4-FFF2-40B4-BE49-F238E27FC236}">
                <a16:creationId xmlns:a16="http://schemas.microsoft.com/office/drawing/2014/main" id="{3D637F83-0C36-DD4C-ACDA-9456F9035D94}"/>
              </a:ext>
            </a:extLst>
          </p:cNvPr>
          <p:cNvPicPr>
            <a:picLocks noChangeAspect="1"/>
          </p:cNvPicPr>
          <p:nvPr/>
        </p:nvPicPr>
        <p:blipFill>
          <a:blip r:embed="rId3"/>
          <a:stretch>
            <a:fillRect/>
          </a:stretch>
        </p:blipFill>
        <p:spPr>
          <a:xfrm>
            <a:off x="9689337" y="1108696"/>
            <a:ext cx="1044924" cy="1044924"/>
          </a:xfrm>
          <a:prstGeom prst="rect">
            <a:avLst/>
          </a:prstGeom>
        </p:spPr>
      </p:pic>
      <p:pic>
        <p:nvPicPr>
          <p:cNvPr id="3" name="Picture 2">
            <a:extLst>
              <a:ext uri="{FF2B5EF4-FFF2-40B4-BE49-F238E27FC236}">
                <a16:creationId xmlns:a16="http://schemas.microsoft.com/office/drawing/2014/main" id="{5F5B9459-F234-E241-A280-70E8C6D5A351}"/>
              </a:ext>
            </a:extLst>
          </p:cNvPr>
          <p:cNvPicPr>
            <a:picLocks noChangeAspect="1"/>
          </p:cNvPicPr>
          <p:nvPr/>
        </p:nvPicPr>
        <p:blipFill>
          <a:blip r:embed="rId4"/>
          <a:stretch>
            <a:fillRect/>
          </a:stretch>
        </p:blipFill>
        <p:spPr>
          <a:xfrm>
            <a:off x="4746088" y="693600"/>
            <a:ext cx="1016000" cy="914400"/>
          </a:xfrm>
          <a:prstGeom prst="rect">
            <a:avLst/>
          </a:prstGeom>
        </p:spPr>
      </p:pic>
    </p:spTree>
    <p:extLst>
      <p:ext uri="{BB962C8B-B14F-4D97-AF65-F5344CB8AC3E}">
        <p14:creationId xmlns:p14="http://schemas.microsoft.com/office/powerpoint/2010/main" val="867362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riangle 26">
            <a:extLst>
              <a:ext uri="{FF2B5EF4-FFF2-40B4-BE49-F238E27FC236}">
                <a16:creationId xmlns:a16="http://schemas.microsoft.com/office/drawing/2014/main" id="{EEE38001-1150-AB45-AA77-D43B00AEDB20}"/>
              </a:ext>
            </a:extLst>
          </p:cNvPr>
          <p:cNvSpPr/>
          <p:nvPr/>
        </p:nvSpPr>
        <p:spPr>
          <a:xfrm rot="4500000">
            <a:off x="11276577" y="349100"/>
            <a:ext cx="208353" cy="179615"/>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27">
            <a:extLst>
              <a:ext uri="{FF2B5EF4-FFF2-40B4-BE49-F238E27FC236}">
                <a16:creationId xmlns:a16="http://schemas.microsoft.com/office/drawing/2014/main" id="{583F4158-825A-D647-9D32-6D6DA99744BF}"/>
              </a:ext>
            </a:extLst>
          </p:cNvPr>
          <p:cNvSpPr/>
          <p:nvPr/>
        </p:nvSpPr>
        <p:spPr>
          <a:xfrm rot="2700000">
            <a:off x="424851" y="19298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iangle 28">
            <a:extLst>
              <a:ext uri="{FF2B5EF4-FFF2-40B4-BE49-F238E27FC236}">
                <a16:creationId xmlns:a16="http://schemas.microsoft.com/office/drawing/2014/main" id="{D3BE47D9-7CA6-B14D-BDEF-75505DE8A218}"/>
              </a:ext>
            </a:extLst>
          </p:cNvPr>
          <p:cNvSpPr/>
          <p:nvPr/>
        </p:nvSpPr>
        <p:spPr>
          <a:xfrm rot="1813063">
            <a:off x="11760509" y="1458280"/>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FA8D1CE-8BF7-CB4D-93AF-63B11233CAF1}"/>
              </a:ext>
            </a:extLst>
          </p:cNvPr>
          <p:cNvSpPr txBox="1"/>
          <p:nvPr/>
        </p:nvSpPr>
        <p:spPr>
          <a:xfrm>
            <a:off x="407110" y="438907"/>
            <a:ext cx="4369985" cy="874808"/>
          </a:xfrm>
          <a:prstGeom prst="rect">
            <a:avLst/>
          </a:prstGeom>
          <a:noFill/>
        </p:spPr>
        <p:txBody>
          <a:bodyPr wrap="square" rtlCol="0">
            <a:noAutofit/>
          </a:bodyPr>
          <a:lstStyle>
            <a:defPPr>
              <a:defRPr lang="en-US"/>
            </a:defPPr>
            <a:lvl1pPr>
              <a:defRPr sz="4000" b="1">
                <a:latin typeface="PLAYFAIR DISPLAY BOLD ROMAN" pitchFamily="2" charset="77"/>
                <a:cs typeface="Poppins ExtraBold" pitchFamily="2" charset="77"/>
              </a:defRPr>
            </a:lvl1pPr>
          </a:lstStyle>
          <a:p>
            <a:r>
              <a:rPr lang="en-US" sz="4800" dirty="0">
                <a:solidFill>
                  <a:srgbClr val="364DA1"/>
                </a:solidFill>
                <a:latin typeface="Minion Pro" panose="02040503050201020203" pitchFamily="18" charset="0"/>
              </a:rPr>
              <a:t>Background</a:t>
            </a:r>
          </a:p>
        </p:txBody>
      </p:sp>
      <p:sp>
        <p:nvSpPr>
          <p:cNvPr id="18" name="Rectangle: Rounded Corners 24">
            <a:extLst>
              <a:ext uri="{FF2B5EF4-FFF2-40B4-BE49-F238E27FC236}">
                <a16:creationId xmlns:a16="http://schemas.microsoft.com/office/drawing/2014/main" id="{002FF4BD-916E-C044-9E73-4DC825D4F4A3}"/>
              </a:ext>
            </a:extLst>
          </p:cNvPr>
          <p:cNvSpPr/>
          <p:nvPr/>
        </p:nvSpPr>
        <p:spPr>
          <a:xfrm>
            <a:off x="7260603" y="1689652"/>
            <a:ext cx="4581731" cy="4522305"/>
          </a:xfrm>
          <a:prstGeom prst="roundRect">
            <a:avLst>
              <a:gd name="adj" fmla="val 4170"/>
            </a:avLst>
          </a:prstGeom>
          <a:solidFill>
            <a:srgbClr val="4B984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85B4C08-207C-A54B-B8F6-1FDF45F2C325}"/>
              </a:ext>
            </a:extLst>
          </p:cNvPr>
          <p:cNvSpPr txBox="1"/>
          <p:nvPr/>
        </p:nvSpPr>
        <p:spPr>
          <a:xfrm>
            <a:off x="451644" y="1313715"/>
            <a:ext cx="6461089" cy="5016758"/>
          </a:xfrm>
          <a:prstGeom prst="rect">
            <a:avLst/>
          </a:prstGeom>
          <a:noFill/>
        </p:spPr>
        <p:txBody>
          <a:bodyPr wrap="square">
            <a:spAutoFit/>
          </a:bodyPr>
          <a:lstStyle/>
          <a:p>
            <a:r>
              <a:rPr lang="en-CA" sz="2000" dirty="0">
                <a:solidFill>
                  <a:schemeClr val="tx1">
                    <a:lumMod val="65000"/>
                    <a:lumOff val="35000"/>
                  </a:schemeClr>
                </a:solidFill>
              </a:rPr>
              <a:t>We began transition planning with John in September 2021. John was referred to the program by his school supports to provide additional guidance to him and his support network. </a:t>
            </a:r>
          </a:p>
          <a:p>
            <a:endParaRPr lang="en-CA" sz="2000" dirty="0">
              <a:solidFill>
                <a:schemeClr val="tx1">
                  <a:lumMod val="65000"/>
                  <a:lumOff val="35000"/>
                </a:schemeClr>
              </a:solidFill>
            </a:endParaRPr>
          </a:p>
          <a:p>
            <a:r>
              <a:rPr lang="en-CA" sz="2000" dirty="0">
                <a:solidFill>
                  <a:schemeClr val="tx1">
                    <a:lumMod val="65000"/>
                    <a:lumOff val="35000"/>
                  </a:schemeClr>
                </a:solidFill>
              </a:rPr>
              <a:t>John is a 19-year-old male who resides in Edmonton with his family. John is the oldest child out of three children. John has lived with his mom since birth. His mother and step-father had full custody throughout John’s life. There is contact with his biological father, but their relationship is not positive. His father lives in Calgary.</a:t>
            </a:r>
          </a:p>
          <a:p>
            <a:r>
              <a:rPr lang="en-CA" sz="2000" dirty="0">
                <a:solidFill>
                  <a:schemeClr val="tx1">
                    <a:lumMod val="65000"/>
                    <a:lumOff val="35000"/>
                  </a:schemeClr>
                </a:solidFill>
              </a:rPr>
              <a:t> </a:t>
            </a:r>
          </a:p>
          <a:p>
            <a:r>
              <a:rPr lang="en-CA" sz="2000" dirty="0">
                <a:solidFill>
                  <a:schemeClr val="tx1">
                    <a:lumMod val="65000"/>
                    <a:lumOff val="35000"/>
                  </a:schemeClr>
                </a:solidFill>
              </a:rPr>
              <a:t>John is a student at ______ School. He is enrolled in the Knowledge and Employment Program and is scheduled to finish in June 2022. John’s school supports sees the potential to upgrade to a High School Diploma in his future. John is interested in roofing and building as a potential career path.</a:t>
            </a:r>
          </a:p>
        </p:txBody>
      </p:sp>
      <p:sp>
        <p:nvSpPr>
          <p:cNvPr id="14" name="TextBox 13">
            <a:extLst>
              <a:ext uri="{FF2B5EF4-FFF2-40B4-BE49-F238E27FC236}">
                <a16:creationId xmlns:a16="http://schemas.microsoft.com/office/drawing/2014/main" id="{DF11768E-B5BA-1548-AE58-2FF82FCE2405}"/>
              </a:ext>
            </a:extLst>
          </p:cNvPr>
          <p:cNvSpPr txBox="1"/>
          <p:nvPr/>
        </p:nvSpPr>
        <p:spPr>
          <a:xfrm>
            <a:off x="7525732" y="1951240"/>
            <a:ext cx="4051471" cy="4093428"/>
          </a:xfrm>
          <a:prstGeom prst="rect">
            <a:avLst/>
          </a:prstGeom>
          <a:noFill/>
        </p:spPr>
        <p:txBody>
          <a:bodyPr wrap="square">
            <a:spAutoFit/>
          </a:bodyPr>
          <a:lstStyle/>
          <a:p>
            <a:r>
              <a:rPr lang="en-CA" sz="2000" dirty="0">
                <a:solidFill>
                  <a:schemeClr val="bg1"/>
                </a:solidFill>
              </a:rPr>
              <a:t>John’s supports describe him as an authentic, disciplined young man. He is focused on his education and is determined to finish his schooling this year. John utilizes school supports and is vocal when he needs to be. </a:t>
            </a:r>
          </a:p>
          <a:p>
            <a:r>
              <a:rPr lang="en-CA" sz="2000" dirty="0">
                <a:solidFill>
                  <a:schemeClr val="bg1"/>
                </a:solidFill>
              </a:rPr>
              <a:t>Once John has a full understanding of a task, he can commit to it and be efficient enough to complete it. John works relatively well with repetition and this strength may be a future career path for him.</a:t>
            </a:r>
          </a:p>
        </p:txBody>
      </p:sp>
      <p:sp>
        <p:nvSpPr>
          <p:cNvPr id="15" name="TextBox 14">
            <a:extLst>
              <a:ext uri="{FF2B5EF4-FFF2-40B4-BE49-F238E27FC236}">
                <a16:creationId xmlns:a16="http://schemas.microsoft.com/office/drawing/2014/main" id="{BC675E75-9E16-DE49-BED5-5B7B2B31F44D}"/>
              </a:ext>
            </a:extLst>
          </p:cNvPr>
          <p:cNvSpPr txBox="1"/>
          <p:nvPr/>
        </p:nvSpPr>
        <p:spPr>
          <a:xfrm>
            <a:off x="7525732" y="786778"/>
            <a:ext cx="4964649" cy="814216"/>
          </a:xfrm>
          <a:prstGeom prst="rect">
            <a:avLst/>
          </a:prstGeom>
          <a:noFill/>
        </p:spPr>
        <p:txBody>
          <a:bodyPr wrap="square" rtlCol="0">
            <a:noAutofit/>
          </a:bodyPr>
          <a:lstStyle>
            <a:defPPr>
              <a:defRPr lang="en-US"/>
            </a:defPPr>
            <a:lvl1pPr>
              <a:defRPr sz="4000" b="1">
                <a:latin typeface="PLAYFAIR DISPLAY BOLD ROMAN" pitchFamily="2" charset="77"/>
                <a:cs typeface="Poppins ExtraBold" pitchFamily="2" charset="77"/>
              </a:defRPr>
            </a:lvl1pPr>
          </a:lstStyle>
          <a:p>
            <a:r>
              <a:rPr lang="en-US" sz="4800" dirty="0">
                <a:solidFill>
                  <a:srgbClr val="4B9847"/>
                </a:solidFill>
                <a:latin typeface="Minion Pro" panose="02040503050201020203" pitchFamily="18" charset="0"/>
              </a:rPr>
              <a:t>Strengths</a:t>
            </a:r>
          </a:p>
        </p:txBody>
      </p:sp>
    </p:spTree>
    <p:extLst>
      <p:ext uri="{BB962C8B-B14F-4D97-AF65-F5344CB8AC3E}">
        <p14:creationId xmlns:p14="http://schemas.microsoft.com/office/powerpoint/2010/main" val="1399802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riangle 42">
            <a:extLst>
              <a:ext uri="{FF2B5EF4-FFF2-40B4-BE49-F238E27FC236}">
                <a16:creationId xmlns:a16="http://schemas.microsoft.com/office/drawing/2014/main" id="{6FCC920D-90AC-B642-B408-8F073F9368C7}"/>
              </a:ext>
            </a:extLst>
          </p:cNvPr>
          <p:cNvSpPr/>
          <p:nvPr/>
        </p:nvSpPr>
        <p:spPr>
          <a:xfrm rot="2700000">
            <a:off x="11058616" y="62620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iangle 44">
            <a:extLst>
              <a:ext uri="{FF2B5EF4-FFF2-40B4-BE49-F238E27FC236}">
                <a16:creationId xmlns:a16="http://schemas.microsoft.com/office/drawing/2014/main" id="{CA1F4C5B-81CE-694C-A0C6-3C105C4C181A}"/>
              </a:ext>
            </a:extLst>
          </p:cNvPr>
          <p:cNvSpPr/>
          <p:nvPr/>
        </p:nvSpPr>
        <p:spPr>
          <a:xfrm rot="2700000">
            <a:off x="528466" y="3410638"/>
            <a:ext cx="166780" cy="143777"/>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iangle 45">
            <a:extLst>
              <a:ext uri="{FF2B5EF4-FFF2-40B4-BE49-F238E27FC236}">
                <a16:creationId xmlns:a16="http://schemas.microsoft.com/office/drawing/2014/main" id="{CFCD6A3A-9994-B442-8204-E8BFC276A3EE}"/>
              </a:ext>
            </a:extLst>
          </p:cNvPr>
          <p:cNvSpPr/>
          <p:nvPr/>
        </p:nvSpPr>
        <p:spPr>
          <a:xfrm rot="2700000">
            <a:off x="324663" y="379496"/>
            <a:ext cx="160768" cy="13859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BFBD856-44A9-5D4D-A99E-6551934B70EE}"/>
              </a:ext>
            </a:extLst>
          </p:cNvPr>
          <p:cNvSpPr txBox="1"/>
          <p:nvPr/>
        </p:nvSpPr>
        <p:spPr>
          <a:xfrm>
            <a:off x="1221463" y="366901"/>
            <a:ext cx="9269983" cy="923330"/>
          </a:xfrm>
          <a:prstGeom prst="rect">
            <a:avLst/>
          </a:prstGeom>
          <a:noFill/>
        </p:spPr>
        <p:txBody>
          <a:bodyPr wrap="square" rtlCol="0">
            <a:norm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Holistic Recommendations</a:t>
            </a:r>
          </a:p>
        </p:txBody>
      </p:sp>
      <p:sp>
        <p:nvSpPr>
          <p:cNvPr id="29" name="TextBox 28">
            <a:extLst>
              <a:ext uri="{FF2B5EF4-FFF2-40B4-BE49-F238E27FC236}">
                <a16:creationId xmlns:a16="http://schemas.microsoft.com/office/drawing/2014/main" id="{29520782-154D-A643-94CE-6354CAA21505}"/>
              </a:ext>
            </a:extLst>
          </p:cNvPr>
          <p:cNvSpPr txBox="1"/>
          <p:nvPr/>
        </p:nvSpPr>
        <p:spPr>
          <a:xfrm>
            <a:off x="1221463" y="1327567"/>
            <a:ext cx="3844462" cy="461665"/>
          </a:xfrm>
          <a:prstGeom prst="rect">
            <a:avLst/>
          </a:prstGeom>
          <a:noFill/>
        </p:spPr>
        <p:txBody>
          <a:bodyPr wrap="square" rtlCol="0">
            <a:spAutoFit/>
          </a:bodyPr>
          <a:lstStyle/>
          <a:p>
            <a:r>
              <a:rPr lang="en-CA" sz="2400" dirty="0">
                <a:solidFill>
                  <a:schemeClr val="tx1">
                    <a:lumMod val="65000"/>
                    <a:lumOff val="35000"/>
                  </a:schemeClr>
                </a:solidFill>
              </a:rPr>
              <a:t>1. Health and Wellness</a:t>
            </a:r>
          </a:p>
        </p:txBody>
      </p:sp>
      <p:sp>
        <p:nvSpPr>
          <p:cNvPr id="42" name="TextBox 41">
            <a:extLst>
              <a:ext uri="{FF2B5EF4-FFF2-40B4-BE49-F238E27FC236}">
                <a16:creationId xmlns:a16="http://schemas.microsoft.com/office/drawing/2014/main" id="{E18798DB-1606-7742-9CCE-37B92D6255E6}"/>
              </a:ext>
            </a:extLst>
          </p:cNvPr>
          <p:cNvSpPr txBox="1"/>
          <p:nvPr/>
        </p:nvSpPr>
        <p:spPr>
          <a:xfrm>
            <a:off x="5913783" y="1400474"/>
            <a:ext cx="5879632" cy="430887"/>
          </a:xfrm>
          <a:prstGeom prst="rect">
            <a:avLst/>
          </a:prstGeom>
          <a:noFill/>
        </p:spPr>
        <p:txBody>
          <a:bodyPr wrap="square" rtlCol="0">
            <a:spAutoFit/>
          </a:bodyPr>
          <a:lstStyle/>
          <a:p>
            <a:r>
              <a:rPr lang="en-CA" sz="2200" dirty="0">
                <a:solidFill>
                  <a:srgbClr val="FE721F"/>
                </a:solidFill>
              </a:rPr>
              <a:t>Refer to overall physical and emotional well-being</a:t>
            </a:r>
          </a:p>
        </p:txBody>
      </p:sp>
      <p:sp>
        <p:nvSpPr>
          <p:cNvPr id="49" name="TextBox 48">
            <a:extLst>
              <a:ext uri="{FF2B5EF4-FFF2-40B4-BE49-F238E27FC236}">
                <a16:creationId xmlns:a16="http://schemas.microsoft.com/office/drawing/2014/main" id="{A6A49714-B7E2-7A49-B917-D1807F37A000}"/>
              </a:ext>
            </a:extLst>
          </p:cNvPr>
          <p:cNvSpPr txBox="1"/>
          <p:nvPr/>
        </p:nvSpPr>
        <p:spPr>
          <a:xfrm>
            <a:off x="1221463" y="1907763"/>
            <a:ext cx="3844462" cy="461665"/>
          </a:xfrm>
          <a:prstGeom prst="rect">
            <a:avLst/>
          </a:prstGeom>
          <a:noFill/>
        </p:spPr>
        <p:txBody>
          <a:bodyPr wrap="square" rtlCol="0">
            <a:spAutoFit/>
          </a:bodyPr>
          <a:lstStyle/>
          <a:p>
            <a:r>
              <a:rPr lang="en-CA" sz="2400" dirty="0">
                <a:solidFill>
                  <a:schemeClr val="tx1">
                    <a:lumMod val="65000"/>
                    <a:lumOff val="35000"/>
                  </a:schemeClr>
                </a:solidFill>
              </a:rPr>
              <a:t>2. Education</a:t>
            </a:r>
          </a:p>
        </p:txBody>
      </p:sp>
      <p:sp>
        <p:nvSpPr>
          <p:cNvPr id="51" name="TextBox 50">
            <a:extLst>
              <a:ext uri="{FF2B5EF4-FFF2-40B4-BE49-F238E27FC236}">
                <a16:creationId xmlns:a16="http://schemas.microsoft.com/office/drawing/2014/main" id="{AFC5052A-EE2F-754A-9DC2-F4B07B4AD2C7}"/>
              </a:ext>
            </a:extLst>
          </p:cNvPr>
          <p:cNvSpPr txBox="1"/>
          <p:nvPr/>
        </p:nvSpPr>
        <p:spPr>
          <a:xfrm>
            <a:off x="5926664" y="1981505"/>
            <a:ext cx="5642484" cy="769441"/>
          </a:xfrm>
          <a:prstGeom prst="rect">
            <a:avLst/>
          </a:prstGeom>
          <a:noFill/>
        </p:spPr>
        <p:txBody>
          <a:bodyPr wrap="square" rtlCol="0">
            <a:spAutoFit/>
          </a:bodyPr>
          <a:lstStyle/>
          <a:p>
            <a:r>
              <a:rPr lang="en-CA" sz="2200" dirty="0">
                <a:solidFill>
                  <a:srgbClr val="FE721F"/>
                </a:solidFill>
              </a:rPr>
              <a:t>Refers to current educational status and any post-secondary intent</a:t>
            </a:r>
          </a:p>
        </p:txBody>
      </p:sp>
      <p:sp>
        <p:nvSpPr>
          <p:cNvPr id="57" name="TextBox 56">
            <a:extLst>
              <a:ext uri="{FF2B5EF4-FFF2-40B4-BE49-F238E27FC236}">
                <a16:creationId xmlns:a16="http://schemas.microsoft.com/office/drawing/2014/main" id="{B11DA650-F031-3544-804C-402BFD6550EA}"/>
              </a:ext>
            </a:extLst>
          </p:cNvPr>
          <p:cNvSpPr txBox="1"/>
          <p:nvPr/>
        </p:nvSpPr>
        <p:spPr>
          <a:xfrm>
            <a:off x="1221463" y="2769976"/>
            <a:ext cx="3844462" cy="461665"/>
          </a:xfrm>
          <a:prstGeom prst="rect">
            <a:avLst/>
          </a:prstGeom>
          <a:noFill/>
        </p:spPr>
        <p:txBody>
          <a:bodyPr wrap="square" rtlCol="0">
            <a:spAutoFit/>
          </a:bodyPr>
          <a:lstStyle/>
          <a:p>
            <a:r>
              <a:rPr lang="en-CA" sz="2400" dirty="0">
                <a:solidFill>
                  <a:schemeClr val="tx1">
                    <a:lumMod val="65000"/>
                    <a:lumOff val="35000"/>
                  </a:schemeClr>
                </a:solidFill>
              </a:rPr>
              <a:t>3. Recreation</a:t>
            </a:r>
          </a:p>
        </p:txBody>
      </p:sp>
      <p:sp>
        <p:nvSpPr>
          <p:cNvPr id="61" name="TextBox 60">
            <a:extLst>
              <a:ext uri="{FF2B5EF4-FFF2-40B4-BE49-F238E27FC236}">
                <a16:creationId xmlns:a16="http://schemas.microsoft.com/office/drawing/2014/main" id="{63D185E8-A846-3B49-A3EA-0807FFBF12EE}"/>
              </a:ext>
            </a:extLst>
          </p:cNvPr>
          <p:cNvSpPr txBox="1"/>
          <p:nvPr/>
        </p:nvSpPr>
        <p:spPr>
          <a:xfrm>
            <a:off x="1221463" y="3360239"/>
            <a:ext cx="3844462" cy="461665"/>
          </a:xfrm>
          <a:prstGeom prst="rect">
            <a:avLst/>
          </a:prstGeom>
          <a:noFill/>
        </p:spPr>
        <p:txBody>
          <a:bodyPr wrap="square" rtlCol="0">
            <a:spAutoFit/>
          </a:bodyPr>
          <a:lstStyle/>
          <a:p>
            <a:r>
              <a:rPr lang="en-CA" sz="2400" dirty="0">
                <a:solidFill>
                  <a:schemeClr val="tx1">
                    <a:lumMod val="65000"/>
                    <a:lumOff val="35000"/>
                  </a:schemeClr>
                </a:solidFill>
              </a:rPr>
              <a:t>4. Social Development </a:t>
            </a:r>
          </a:p>
        </p:txBody>
      </p:sp>
      <p:sp>
        <p:nvSpPr>
          <p:cNvPr id="65" name="TextBox 64">
            <a:extLst>
              <a:ext uri="{FF2B5EF4-FFF2-40B4-BE49-F238E27FC236}">
                <a16:creationId xmlns:a16="http://schemas.microsoft.com/office/drawing/2014/main" id="{926334AA-7550-C549-BB41-FAFC56FE28A9}"/>
              </a:ext>
            </a:extLst>
          </p:cNvPr>
          <p:cNvSpPr txBox="1"/>
          <p:nvPr/>
        </p:nvSpPr>
        <p:spPr>
          <a:xfrm>
            <a:off x="1221463" y="3950502"/>
            <a:ext cx="3453452" cy="461665"/>
          </a:xfrm>
          <a:prstGeom prst="rect">
            <a:avLst/>
          </a:prstGeom>
          <a:noFill/>
        </p:spPr>
        <p:txBody>
          <a:bodyPr wrap="square" rtlCol="0">
            <a:spAutoFit/>
          </a:bodyPr>
          <a:lstStyle/>
          <a:p>
            <a:r>
              <a:rPr lang="en-CA" sz="2400" dirty="0">
                <a:solidFill>
                  <a:schemeClr val="tx1">
                    <a:lumMod val="65000"/>
                    <a:lumOff val="35000"/>
                  </a:schemeClr>
                </a:solidFill>
              </a:rPr>
              <a:t>5. Income and Finances</a:t>
            </a:r>
          </a:p>
        </p:txBody>
      </p:sp>
      <p:sp>
        <p:nvSpPr>
          <p:cNvPr id="68" name="Triangle 67">
            <a:extLst>
              <a:ext uri="{FF2B5EF4-FFF2-40B4-BE49-F238E27FC236}">
                <a16:creationId xmlns:a16="http://schemas.microsoft.com/office/drawing/2014/main" id="{432D3CBB-CAF8-9A45-A33C-FF2AE3F5A6F1}"/>
              </a:ext>
            </a:extLst>
          </p:cNvPr>
          <p:cNvSpPr/>
          <p:nvPr/>
        </p:nvSpPr>
        <p:spPr>
          <a:xfrm rot="2700000">
            <a:off x="11750277" y="860663"/>
            <a:ext cx="112039" cy="96586"/>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945818B4-3EFE-9B41-8814-826FCEB576C4}"/>
              </a:ext>
            </a:extLst>
          </p:cNvPr>
          <p:cNvCxnSpPr>
            <a:cxnSpLocks/>
          </p:cNvCxnSpPr>
          <p:nvPr/>
        </p:nvCxnSpPr>
        <p:spPr>
          <a:xfrm flipV="1">
            <a:off x="4336958" y="1625301"/>
            <a:ext cx="1457933" cy="820"/>
          </a:xfrm>
          <a:prstGeom prst="straightConnector1">
            <a:avLst/>
          </a:prstGeom>
          <a:ln w="34925">
            <a:solidFill>
              <a:srgbClr val="BADEE8"/>
            </a:solidFill>
            <a:bevel/>
            <a:tailEnd type="arrow"/>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56C45341-38D0-1646-A0A2-D23DA5A3F812}"/>
              </a:ext>
            </a:extLst>
          </p:cNvPr>
          <p:cNvCxnSpPr>
            <a:cxnSpLocks/>
          </p:cNvCxnSpPr>
          <p:nvPr/>
        </p:nvCxnSpPr>
        <p:spPr>
          <a:xfrm>
            <a:off x="2979740" y="2191831"/>
            <a:ext cx="2775395" cy="0"/>
          </a:xfrm>
          <a:prstGeom prst="straightConnector1">
            <a:avLst/>
          </a:prstGeom>
          <a:ln w="34925">
            <a:solidFill>
              <a:srgbClr val="BADEE8"/>
            </a:solidFill>
            <a:bevel/>
            <a:tailEnd type="arrow"/>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823585F5-9FC0-8D49-9C43-22C6C3C6C667}"/>
              </a:ext>
            </a:extLst>
          </p:cNvPr>
          <p:cNvCxnSpPr>
            <a:cxnSpLocks/>
          </p:cNvCxnSpPr>
          <p:nvPr/>
        </p:nvCxnSpPr>
        <p:spPr>
          <a:xfrm>
            <a:off x="3143694" y="3002017"/>
            <a:ext cx="2611441" cy="0"/>
          </a:xfrm>
          <a:prstGeom prst="straightConnector1">
            <a:avLst/>
          </a:prstGeom>
          <a:ln w="34925">
            <a:solidFill>
              <a:srgbClr val="BADEE8"/>
            </a:solidFill>
            <a:bevel/>
            <a:tailEnd type="arrow"/>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FF57EC40-C957-7044-B7CD-69A0A27C91A8}"/>
              </a:ext>
            </a:extLst>
          </p:cNvPr>
          <p:cNvSpPr txBox="1"/>
          <p:nvPr/>
        </p:nvSpPr>
        <p:spPr>
          <a:xfrm>
            <a:off x="5926664" y="2786574"/>
            <a:ext cx="6265336" cy="430887"/>
          </a:xfrm>
          <a:prstGeom prst="rect">
            <a:avLst/>
          </a:prstGeom>
          <a:noFill/>
        </p:spPr>
        <p:txBody>
          <a:bodyPr wrap="square" rtlCol="0">
            <a:spAutoFit/>
          </a:bodyPr>
          <a:lstStyle/>
          <a:p>
            <a:r>
              <a:rPr lang="en-CA" sz="2200" dirty="0">
                <a:solidFill>
                  <a:srgbClr val="FE721F"/>
                </a:solidFill>
              </a:rPr>
              <a:t>Refers to extracurricular considerations and concerns</a:t>
            </a:r>
          </a:p>
        </p:txBody>
      </p:sp>
      <p:cxnSp>
        <p:nvCxnSpPr>
          <p:cNvPr id="34" name="Straight Arrow Connector 33">
            <a:extLst>
              <a:ext uri="{FF2B5EF4-FFF2-40B4-BE49-F238E27FC236}">
                <a16:creationId xmlns:a16="http://schemas.microsoft.com/office/drawing/2014/main" id="{40624C8C-88B0-7040-83A3-7FF6112F1527}"/>
              </a:ext>
            </a:extLst>
          </p:cNvPr>
          <p:cNvCxnSpPr>
            <a:cxnSpLocks/>
          </p:cNvCxnSpPr>
          <p:nvPr/>
        </p:nvCxnSpPr>
        <p:spPr>
          <a:xfrm>
            <a:off x="4204252" y="3598365"/>
            <a:ext cx="1550883" cy="0"/>
          </a:xfrm>
          <a:prstGeom prst="straightConnector1">
            <a:avLst/>
          </a:prstGeom>
          <a:ln w="34925">
            <a:solidFill>
              <a:srgbClr val="BADEE8"/>
            </a:solidFill>
            <a:bevel/>
            <a:tailEnd type="arrow"/>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32D4898F-6C4E-8942-BD0F-62B9B5F46A24}"/>
              </a:ext>
            </a:extLst>
          </p:cNvPr>
          <p:cNvSpPr txBox="1"/>
          <p:nvPr/>
        </p:nvSpPr>
        <p:spPr>
          <a:xfrm>
            <a:off x="5926664" y="3382922"/>
            <a:ext cx="6265336" cy="430887"/>
          </a:xfrm>
          <a:prstGeom prst="rect">
            <a:avLst/>
          </a:prstGeom>
          <a:noFill/>
        </p:spPr>
        <p:txBody>
          <a:bodyPr wrap="square" rtlCol="0">
            <a:spAutoFit/>
          </a:bodyPr>
          <a:lstStyle/>
          <a:p>
            <a:r>
              <a:rPr lang="en-CA" sz="2200" dirty="0">
                <a:solidFill>
                  <a:srgbClr val="FE721F"/>
                </a:solidFill>
              </a:rPr>
              <a:t>Refers to the client’s ability to work with others</a:t>
            </a:r>
          </a:p>
        </p:txBody>
      </p:sp>
      <p:cxnSp>
        <p:nvCxnSpPr>
          <p:cNvPr id="36" name="Straight Arrow Connector 35">
            <a:extLst>
              <a:ext uri="{FF2B5EF4-FFF2-40B4-BE49-F238E27FC236}">
                <a16:creationId xmlns:a16="http://schemas.microsoft.com/office/drawing/2014/main" id="{E7A59598-CED6-284D-BAC1-E06484D47AD4}"/>
              </a:ext>
            </a:extLst>
          </p:cNvPr>
          <p:cNvCxnSpPr>
            <a:cxnSpLocks/>
          </p:cNvCxnSpPr>
          <p:nvPr/>
        </p:nvCxnSpPr>
        <p:spPr>
          <a:xfrm>
            <a:off x="4336958" y="4214591"/>
            <a:ext cx="1418177" cy="0"/>
          </a:xfrm>
          <a:prstGeom prst="straightConnector1">
            <a:avLst/>
          </a:prstGeom>
          <a:ln w="34925">
            <a:solidFill>
              <a:srgbClr val="BADEE8"/>
            </a:solidFill>
            <a:bevel/>
            <a:tailEnd type="arrow"/>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4F4A00C3-EA40-0948-9D6A-6C7D0607CE12}"/>
              </a:ext>
            </a:extLst>
          </p:cNvPr>
          <p:cNvSpPr txBox="1"/>
          <p:nvPr/>
        </p:nvSpPr>
        <p:spPr>
          <a:xfrm>
            <a:off x="5926664" y="3999148"/>
            <a:ext cx="6265336" cy="769441"/>
          </a:xfrm>
          <a:prstGeom prst="rect">
            <a:avLst/>
          </a:prstGeom>
          <a:noFill/>
        </p:spPr>
        <p:txBody>
          <a:bodyPr wrap="square" rtlCol="0">
            <a:spAutoFit/>
          </a:bodyPr>
          <a:lstStyle/>
          <a:p>
            <a:r>
              <a:rPr lang="en-CA" sz="2200" dirty="0">
                <a:solidFill>
                  <a:srgbClr val="FE721F"/>
                </a:solidFill>
              </a:rPr>
              <a:t>Refer to current income and money management skills</a:t>
            </a:r>
          </a:p>
        </p:txBody>
      </p:sp>
      <p:sp>
        <p:nvSpPr>
          <p:cNvPr id="38" name="TextBox 37">
            <a:extLst>
              <a:ext uri="{FF2B5EF4-FFF2-40B4-BE49-F238E27FC236}">
                <a16:creationId xmlns:a16="http://schemas.microsoft.com/office/drawing/2014/main" id="{3C278876-C5CA-DD40-A25A-A178233962B0}"/>
              </a:ext>
            </a:extLst>
          </p:cNvPr>
          <p:cNvSpPr txBox="1"/>
          <p:nvPr/>
        </p:nvSpPr>
        <p:spPr>
          <a:xfrm>
            <a:off x="1221463" y="4735693"/>
            <a:ext cx="3453452" cy="461665"/>
          </a:xfrm>
          <a:prstGeom prst="rect">
            <a:avLst/>
          </a:prstGeom>
          <a:noFill/>
        </p:spPr>
        <p:txBody>
          <a:bodyPr wrap="square" rtlCol="0">
            <a:spAutoFit/>
          </a:bodyPr>
          <a:lstStyle/>
          <a:p>
            <a:r>
              <a:rPr lang="en-CA" sz="2400" dirty="0">
                <a:solidFill>
                  <a:schemeClr val="tx1">
                    <a:lumMod val="65000"/>
                    <a:lumOff val="35000"/>
                  </a:schemeClr>
                </a:solidFill>
              </a:rPr>
              <a:t>6. Daily Living Skills</a:t>
            </a:r>
          </a:p>
        </p:txBody>
      </p:sp>
      <p:cxnSp>
        <p:nvCxnSpPr>
          <p:cNvPr id="39" name="Straight Arrow Connector 38">
            <a:extLst>
              <a:ext uri="{FF2B5EF4-FFF2-40B4-BE49-F238E27FC236}">
                <a16:creationId xmlns:a16="http://schemas.microsoft.com/office/drawing/2014/main" id="{04611B0F-5E4E-D242-B97B-F03F1A70BA0D}"/>
              </a:ext>
            </a:extLst>
          </p:cNvPr>
          <p:cNvCxnSpPr>
            <a:cxnSpLocks/>
          </p:cNvCxnSpPr>
          <p:nvPr/>
        </p:nvCxnSpPr>
        <p:spPr>
          <a:xfrm>
            <a:off x="3786809" y="4999782"/>
            <a:ext cx="1968326" cy="0"/>
          </a:xfrm>
          <a:prstGeom prst="straightConnector1">
            <a:avLst/>
          </a:prstGeom>
          <a:ln w="34925">
            <a:solidFill>
              <a:srgbClr val="BADEE8"/>
            </a:solidFill>
            <a:bevel/>
            <a:tailEnd type="arrow"/>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6AC05002-1CDF-FB41-B7FF-BE841CACAACF}"/>
              </a:ext>
            </a:extLst>
          </p:cNvPr>
          <p:cNvSpPr txBox="1"/>
          <p:nvPr/>
        </p:nvSpPr>
        <p:spPr>
          <a:xfrm>
            <a:off x="5926664" y="4784339"/>
            <a:ext cx="6265336" cy="430887"/>
          </a:xfrm>
          <a:prstGeom prst="rect">
            <a:avLst/>
          </a:prstGeom>
          <a:noFill/>
        </p:spPr>
        <p:txBody>
          <a:bodyPr wrap="square" rtlCol="0">
            <a:spAutoFit/>
          </a:bodyPr>
          <a:lstStyle/>
          <a:p>
            <a:r>
              <a:rPr lang="en-CA" sz="2200" dirty="0">
                <a:solidFill>
                  <a:srgbClr val="FE721F"/>
                </a:solidFill>
              </a:rPr>
              <a:t>Refers to skills necessary for living interdependently</a:t>
            </a:r>
          </a:p>
        </p:txBody>
      </p:sp>
      <p:sp>
        <p:nvSpPr>
          <p:cNvPr id="41" name="TextBox 40">
            <a:extLst>
              <a:ext uri="{FF2B5EF4-FFF2-40B4-BE49-F238E27FC236}">
                <a16:creationId xmlns:a16="http://schemas.microsoft.com/office/drawing/2014/main" id="{58428441-2260-1C47-9002-F3EF598B4016}"/>
              </a:ext>
            </a:extLst>
          </p:cNvPr>
          <p:cNvSpPr txBox="1"/>
          <p:nvPr/>
        </p:nvSpPr>
        <p:spPr>
          <a:xfrm>
            <a:off x="1221463" y="5334854"/>
            <a:ext cx="3453452" cy="461665"/>
          </a:xfrm>
          <a:prstGeom prst="rect">
            <a:avLst/>
          </a:prstGeom>
          <a:noFill/>
        </p:spPr>
        <p:txBody>
          <a:bodyPr wrap="square" rtlCol="0">
            <a:spAutoFit/>
          </a:bodyPr>
          <a:lstStyle/>
          <a:p>
            <a:r>
              <a:rPr lang="en-CA" sz="2400" dirty="0">
                <a:solidFill>
                  <a:schemeClr val="tx1">
                    <a:lumMod val="65000"/>
                    <a:lumOff val="35000"/>
                  </a:schemeClr>
                </a:solidFill>
              </a:rPr>
              <a:t>7. Employment</a:t>
            </a:r>
          </a:p>
        </p:txBody>
      </p:sp>
      <p:cxnSp>
        <p:nvCxnSpPr>
          <p:cNvPr id="44" name="Straight Arrow Connector 43">
            <a:extLst>
              <a:ext uri="{FF2B5EF4-FFF2-40B4-BE49-F238E27FC236}">
                <a16:creationId xmlns:a16="http://schemas.microsoft.com/office/drawing/2014/main" id="{A922A28A-B1EE-1A43-B8F3-368201DF384C}"/>
              </a:ext>
            </a:extLst>
          </p:cNvPr>
          <p:cNvCxnSpPr>
            <a:cxnSpLocks/>
          </p:cNvCxnSpPr>
          <p:nvPr/>
        </p:nvCxnSpPr>
        <p:spPr>
          <a:xfrm>
            <a:off x="3359426" y="5531223"/>
            <a:ext cx="2395709" cy="0"/>
          </a:xfrm>
          <a:prstGeom prst="straightConnector1">
            <a:avLst/>
          </a:prstGeom>
          <a:ln w="34925">
            <a:solidFill>
              <a:srgbClr val="BADEE8"/>
            </a:solidFill>
            <a:bevel/>
            <a:tailEnd type="arrow"/>
          </a:ln>
        </p:spPr>
        <p:style>
          <a:lnRef idx="1">
            <a:schemeClr val="dk1"/>
          </a:lnRef>
          <a:fillRef idx="0">
            <a:schemeClr val="dk1"/>
          </a:fillRef>
          <a:effectRef idx="0">
            <a:schemeClr val="dk1"/>
          </a:effectRef>
          <a:fontRef idx="minor">
            <a:schemeClr val="tx1"/>
          </a:fontRef>
        </p:style>
      </p:cxnSp>
      <p:sp>
        <p:nvSpPr>
          <p:cNvPr id="48" name="TextBox 47">
            <a:extLst>
              <a:ext uri="{FF2B5EF4-FFF2-40B4-BE49-F238E27FC236}">
                <a16:creationId xmlns:a16="http://schemas.microsoft.com/office/drawing/2014/main" id="{9FE59CE2-1089-404F-9BE0-73299345142C}"/>
              </a:ext>
            </a:extLst>
          </p:cNvPr>
          <p:cNvSpPr txBox="1"/>
          <p:nvPr/>
        </p:nvSpPr>
        <p:spPr>
          <a:xfrm>
            <a:off x="5926664" y="5262804"/>
            <a:ext cx="6265336" cy="769441"/>
          </a:xfrm>
          <a:prstGeom prst="rect">
            <a:avLst/>
          </a:prstGeom>
          <a:noFill/>
        </p:spPr>
        <p:txBody>
          <a:bodyPr wrap="square" rtlCol="0">
            <a:spAutoFit/>
          </a:bodyPr>
          <a:lstStyle/>
          <a:p>
            <a:r>
              <a:rPr lang="en-CA" sz="2200" dirty="0">
                <a:solidFill>
                  <a:srgbClr val="FE721F"/>
                </a:solidFill>
              </a:rPr>
              <a:t>Refers to current employment status and aspirations for the future</a:t>
            </a:r>
          </a:p>
        </p:txBody>
      </p:sp>
      <p:sp>
        <p:nvSpPr>
          <p:cNvPr id="52" name="TextBox 51">
            <a:extLst>
              <a:ext uri="{FF2B5EF4-FFF2-40B4-BE49-F238E27FC236}">
                <a16:creationId xmlns:a16="http://schemas.microsoft.com/office/drawing/2014/main" id="{E5C81606-BE96-D944-9A6A-69CD8D17C52F}"/>
              </a:ext>
            </a:extLst>
          </p:cNvPr>
          <p:cNvSpPr txBox="1"/>
          <p:nvPr/>
        </p:nvSpPr>
        <p:spPr>
          <a:xfrm>
            <a:off x="1221463" y="6009350"/>
            <a:ext cx="3453452" cy="461665"/>
          </a:xfrm>
          <a:prstGeom prst="rect">
            <a:avLst/>
          </a:prstGeom>
          <a:noFill/>
        </p:spPr>
        <p:txBody>
          <a:bodyPr wrap="square" rtlCol="0">
            <a:spAutoFit/>
          </a:bodyPr>
          <a:lstStyle/>
          <a:p>
            <a:r>
              <a:rPr lang="en-CA" sz="2400" dirty="0">
                <a:solidFill>
                  <a:schemeClr val="tx1">
                    <a:lumMod val="65000"/>
                    <a:lumOff val="35000"/>
                  </a:schemeClr>
                </a:solidFill>
              </a:rPr>
              <a:t>8. Culture</a:t>
            </a:r>
          </a:p>
        </p:txBody>
      </p:sp>
      <p:sp>
        <p:nvSpPr>
          <p:cNvPr id="53" name="TextBox 52">
            <a:extLst>
              <a:ext uri="{FF2B5EF4-FFF2-40B4-BE49-F238E27FC236}">
                <a16:creationId xmlns:a16="http://schemas.microsoft.com/office/drawing/2014/main" id="{FF3DC432-CD90-ED44-8A24-0872B31DFF39}"/>
              </a:ext>
            </a:extLst>
          </p:cNvPr>
          <p:cNvSpPr txBox="1"/>
          <p:nvPr/>
        </p:nvSpPr>
        <p:spPr>
          <a:xfrm>
            <a:off x="5926664" y="6028117"/>
            <a:ext cx="6265336" cy="769441"/>
          </a:xfrm>
          <a:prstGeom prst="rect">
            <a:avLst/>
          </a:prstGeom>
          <a:noFill/>
        </p:spPr>
        <p:txBody>
          <a:bodyPr wrap="square" rtlCol="0">
            <a:spAutoFit/>
          </a:bodyPr>
          <a:lstStyle/>
          <a:p>
            <a:r>
              <a:rPr lang="en-CA" sz="2200" dirty="0">
                <a:solidFill>
                  <a:srgbClr val="FE721F"/>
                </a:solidFill>
              </a:rPr>
              <a:t>Refers to the background and heritage a client originates from</a:t>
            </a:r>
          </a:p>
        </p:txBody>
      </p:sp>
      <p:cxnSp>
        <p:nvCxnSpPr>
          <p:cNvPr id="54" name="Straight Arrow Connector 53">
            <a:extLst>
              <a:ext uri="{FF2B5EF4-FFF2-40B4-BE49-F238E27FC236}">
                <a16:creationId xmlns:a16="http://schemas.microsoft.com/office/drawing/2014/main" id="{947DD97A-0519-354B-B230-5BD421025D37}"/>
              </a:ext>
            </a:extLst>
          </p:cNvPr>
          <p:cNvCxnSpPr>
            <a:cxnSpLocks/>
          </p:cNvCxnSpPr>
          <p:nvPr/>
        </p:nvCxnSpPr>
        <p:spPr>
          <a:xfrm>
            <a:off x="2653748" y="6276658"/>
            <a:ext cx="3101387" cy="0"/>
          </a:xfrm>
          <a:prstGeom prst="straightConnector1">
            <a:avLst/>
          </a:prstGeom>
          <a:ln w="34925">
            <a:solidFill>
              <a:srgbClr val="BADEE8"/>
            </a:solidFill>
            <a:bevel/>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17743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24">
            <a:extLst>
              <a:ext uri="{FF2B5EF4-FFF2-40B4-BE49-F238E27FC236}">
                <a16:creationId xmlns:a16="http://schemas.microsoft.com/office/drawing/2014/main" id="{C88BDEDC-BCFA-B442-8D2E-1A2C5F701C12}"/>
              </a:ext>
            </a:extLst>
          </p:cNvPr>
          <p:cNvSpPr/>
          <p:nvPr/>
        </p:nvSpPr>
        <p:spPr>
          <a:xfrm>
            <a:off x="877487" y="1313715"/>
            <a:ext cx="6104351" cy="2962166"/>
          </a:xfrm>
          <a:prstGeom prst="roundRect">
            <a:avLst>
              <a:gd name="adj" fmla="val 4170"/>
            </a:avLst>
          </a:prstGeom>
          <a:solidFill>
            <a:srgbClr val="BADEE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24">
            <a:extLst>
              <a:ext uri="{FF2B5EF4-FFF2-40B4-BE49-F238E27FC236}">
                <a16:creationId xmlns:a16="http://schemas.microsoft.com/office/drawing/2014/main" id="{D0A5907A-A55D-0E4E-B22E-60F7F00E3C98}"/>
              </a:ext>
            </a:extLst>
          </p:cNvPr>
          <p:cNvSpPr/>
          <p:nvPr/>
        </p:nvSpPr>
        <p:spPr>
          <a:xfrm>
            <a:off x="349666" y="4520850"/>
            <a:ext cx="6461089" cy="2046869"/>
          </a:xfrm>
          <a:prstGeom prst="roundRect">
            <a:avLst>
              <a:gd name="adj" fmla="val 4170"/>
            </a:avLst>
          </a:prstGeom>
          <a:solidFill>
            <a:srgbClr val="FE721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iangle 26">
            <a:extLst>
              <a:ext uri="{FF2B5EF4-FFF2-40B4-BE49-F238E27FC236}">
                <a16:creationId xmlns:a16="http://schemas.microsoft.com/office/drawing/2014/main" id="{EEE38001-1150-AB45-AA77-D43B00AEDB20}"/>
              </a:ext>
            </a:extLst>
          </p:cNvPr>
          <p:cNvSpPr/>
          <p:nvPr/>
        </p:nvSpPr>
        <p:spPr>
          <a:xfrm rot="4500000">
            <a:off x="11276577" y="349100"/>
            <a:ext cx="208353" cy="179615"/>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27">
            <a:extLst>
              <a:ext uri="{FF2B5EF4-FFF2-40B4-BE49-F238E27FC236}">
                <a16:creationId xmlns:a16="http://schemas.microsoft.com/office/drawing/2014/main" id="{583F4158-825A-D647-9D32-6D6DA99744BF}"/>
              </a:ext>
            </a:extLst>
          </p:cNvPr>
          <p:cNvSpPr/>
          <p:nvPr/>
        </p:nvSpPr>
        <p:spPr>
          <a:xfrm rot="2700000">
            <a:off x="424851" y="19298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iangle 28">
            <a:extLst>
              <a:ext uri="{FF2B5EF4-FFF2-40B4-BE49-F238E27FC236}">
                <a16:creationId xmlns:a16="http://schemas.microsoft.com/office/drawing/2014/main" id="{D3BE47D9-7CA6-B14D-BDEF-75505DE8A218}"/>
              </a:ext>
            </a:extLst>
          </p:cNvPr>
          <p:cNvSpPr/>
          <p:nvPr/>
        </p:nvSpPr>
        <p:spPr>
          <a:xfrm rot="1813063">
            <a:off x="11760509" y="1458280"/>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FA8D1CE-8BF7-CB4D-93AF-63B11233CAF1}"/>
              </a:ext>
            </a:extLst>
          </p:cNvPr>
          <p:cNvSpPr txBox="1"/>
          <p:nvPr/>
        </p:nvSpPr>
        <p:spPr>
          <a:xfrm>
            <a:off x="877487" y="290281"/>
            <a:ext cx="8995307" cy="874808"/>
          </a:xfrm>
          <a:prstGeom prst="rect">
            <a:avLst/>
          </a:prstGeom>
          <a:noFill/>
        </p:spPr>
        <p:txBody>
          <a:bodyPr wrap="square" rtlCol="0">
            <a:no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Recommendations for Success</a:t>
            </a:r>
          </a:p>
        </p:txBody>
      </p:sp>
      <p:sp>
        <p:nvSpPr>
          <p:cNvPr id="18" name="Rectangle: Rounded Corners 24">
            <a:extLst>
              <a:ext uri="{FF2B5EF4-FFF2-40B4-BE49-F238E27FC236}">
                <a16:creationId xmlns:a16="http://schemas.microsoft.com/office/drawing/2014/main" id="{002FF4BD-916E-C044-9E73-4DC825D4F4A3}"/>
              </a:ext>
            </a:extLst>
          </p:cNvPr>
          <p:cNvSpPr/>
          <p:nvPr/>
        </p:nvSpPr>
        <p:spPr>
          <a:xfrm>
            <a:off x="7260603" y="1689653"/>
            <a:ext cx="4581731" cy="4432852"/>
          </a:xfrm>
          <a:prstGeom prst="roundRect">
            <a:avLst>
              <a:gd name="adj" fmla="val 4170"/>
            </a:avLst>
          </a:prstGeom>
          <a:solidFill>
            <a:srgbClr val="4B984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85B4C08-207C-A54B-B8F6-1FDF45F2C325}"/>
              </a:ext>
            </a:extLst>
          </p:cNvPr>
          <p:cNvSpPr txBox="1"/>
          <p:nvPr/>
        </p:nvSpPr>
        <p:spPr>
          <a:xfrm>
            <a:off x="1035788" y="1395282"/>
            <a:ext cx="5644356" cy="2747643"/>
          </a:xfrm>
          <a:prstGeom prst="rect">
            <a:avLst/>
          </a:prstGeom>
          <a:noFill/>
        </p:spPr>
        <p:txBody>
          <a:bodyPr wrap="square">
            <a:spAutoFit/>
          </a:bodyPr>
          <a:lstStyle/>
          <a:p>
            <a:r>
              <a:rPr lang="en-CA" sz="2400" dirty="0">
                <a:solidFill>
                  <a:schemeClr val="tx1">
                    <a:lumMod val="65000"/>
                    <a:lumOff val="35000"/>
                  </a:schemeClr>
                </a:solidFill>
              </a:rPr>
              <a:t>It is recommended that John’s supports give him more responsibility at home in preparation for interdependent living; for example, creating a chore checklist where new chores are added over time and helping John organize and cook a family meal weekly.</a:t>
            </a:r>
          </a:p>
        </p:txBody>
      </p:sp>
      <p:sp>
        <p:nvSpPr>
          <p:cNvPr id="14" name="TextBox 13">
            <a:extLst>
              <a:ext uri="{FF2B5EF4-FFF2-40B4-BE49-F238E27FC236}">
                <a16:creationId xmlns:a16="http://schemas.microsoft.com/office/drawing/2014/main" id="{DF11768E-B5BA-1548-AE58-2FF82FCE2405}"/>
              </a:ext>
            </a:extLst>
          </p:cNvPr>
          <p:cNvSpPr txBox="1"/>
          <p:nvPr/>
        </p:nvSpPr>
        <p:spPr>
          <a:xfrm>
            <a:off x="7525732" y="1828587"/>
            <a:ext cx="4051471" cy="4154984"/>
          </a:xfrm>
          <a:prstGeom prst="rect">
            <a:avLst/>
          </a:prstGeom>
          <a:noFill/>
        </p:spPr>
        <p:txBody>
          <a:bodyPr wrap="square">
            <a:spAutoFit/>
          </a:bodyPr>
          <a:lstStyle/>
          <a:p>
            <a:r>
              <a:rPr lang="en-CA" sz="2400" dirty="0">
                <a:solidFill>
                  <a:schemeClr val="bg1"/>
                </a:solidFill>
              </a:rPr>
              <a:t>It is recommended that John and his supports help him obtain appropriate employment after graduating high school. </a:t>
            </a:r>
          </a:p>
          <a:p>
            <a:endParaRPr lang="en-CA" sz="2400" dirty="0">
              <a:solidFill>
                <a:schemeClr val="bg1"/>
              </a:solidFill>
            </a:endParaRPr>
          </a:p>
          <a:p>
            <a:r>
              <a:rPr lang="en-CA" sz="2400" dirty="0">
                <a:solidFill>
                  <a:schemeClr val="bg1"/>
                </a:solidFill>
              </a:rPr>
              <a:t>It is recommended to share his diagnosis to his future employer for John to be successful and supported in the workplace. </a:t>
            </a:r>
          </a:p>
        </p:txBody>
      </p:sp>
      <p:sp>
        <p:nvSpPr>
          <p:cNvPr id="10" name="TextBox 9">
            <a:extLst>
              <a:ext uri="{FF2B5EF4-FFF2-40B4-BE49-F238E27FC236}">
                <a16:creationId xmlns:a16="http://schemas.microsoft.com/office/drawing/2014/main" id="{CA3BC26D-09F9-7545-8B14-DA479AA99BF0}"/>
              </a:ext>
            </a:extLst>
          </p:cNvPr>
          <p:cNvSpPr txBox="1"/>
          <p:nvPr/>
        </p:nvSpPr>
        <p:spPr>
          <a:xfrm>
            <a:off x="480870" y="4753411"/>
            <a:ext cx="6293922" cy="1569660"/>
          </a:xfrm>
          <a:prstGeom prst="rect">
            <a:avLst/>
          </a:prstGeom>
          <a:noFill/>
        </p:spPr>
        <p:txBody>
          <a:bodyPr wrap="square">
            <a:spAutoFit/>
          </a:bodyPr>
          <a:lstStyle/>
          <a:p>
            <a:r>
              <a:rPr lang="en-CA" sz="2400" dirty="0">
                <a:solidFill>
                  <a:schemeClr val="bg1"/>
                </a:solidFill>
              </a:rPr>
              <a:t>It is recommended that John’s supports continue to teach him about healthy relationships and healthy boundaries. This could help John avoid vulnerable and manipulating situations.</a:t>
            </a:r>
          </a:p>
        </p:txBody>
      </p:sp>
    </p:spTree>
    <p:extLst>
      <p:ext uri="{BB962C8B-B14F-4D97-AF65-F5344CB8AC3E}">
        <p14:creationId xmlns:p14="http://schemas.microsoft.com/office/powerpoint/2010/main" val="4823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24">
            <a:extLst>
              <a:ext uri="{FF2B5EF4-FFF2-40B4-BE49-F238E27FC236}">
                <a16:creationId xmlns:a16="http://schemas.microsoft.com/office/drawing/2014/main" id="{C88BDEDC-BCFA-B442-8D2E-1A2C5F701C12}"/>
              </a:ext>
            </a:extLst>
          </p:cNvPr>
          <p:cNvSpPr/>
          <p:nvPr/>
        </p:nvSpPr>
        <p:spPr>
          <a:xfrm>
            <a:off x="5338132" y="1352443"/>
            <a:ext cx="6320470" cy="2185165"/>
          </a:xfrm>
          <a:prstGeom prst="roundRect">
            <a:avLst>
              <a:gd name="adj" fmla="val 4170"/>
            </a:avLst>
          </a:prstGeom>
          <a:solidFill>
            <a:srgbClr val="BADEE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24">
            <a:extLst>
              <a:ext uri="{FF2B5EF4-FFF2-40B4-BE49-F238E27FC236}">
                <a16:creationId xmlns:a16="http://schemas.microsoft.com/office/drawing/2014/main" id="{D0A5907A-A55D-0E4E-B22E-60F7F00E3C98}"/>
              </a:ext>
            </a:extLst>
          </p:cNvPr>
          <p:cNvSpPr/>
          <p:nvPr/>
        </p:nvSpPr>
        <p:spPr>
          <a:xfrm>
            <a:off x="350709" y="4698169"/>
            <a:ext cx="5625548" cy="1720924"/>
          </a:xfrm>
          <a:prstGeom prst="roundRect">
            <a:avLst>
              <a:gd name="adj" fmla="val 4170"/>
            </a:avLst>
          </a:prstGeom>
          <a:solidFill>
            <a:srgbClr val="FE721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iangle 26">
            <a:extLst>
              <a:ext uri="{FF2B5EF4-FFF2-40B4-BE49-F238E27FC236}">
                <a16:creationId xmlns:a16="http://schemas.microsoft.com/office/drawing/2014/main" id="{EEE38001-1150-AB45-AA77-D43B00AEDB20}"/>
              </a:ext>
            </a:extLst>
          </p:cNvPr>
          <p:cNvSpPr/>
          <p:nvPr/>
        </p:nvSpPr>
        <p:spPr>
          <a:xfrm rot="4500000">
            <a:off x="11276577" y="349100"/>
            <a:ext cx="208353" cy="179615"/>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27">
            <a:extLst>
              <a:ext uri="{FF2B5EF4-FFF2-40B4-BE49-F238E27FC236}">
                <a16:creationId xmlns:a16="http://schemas.microsoft.com/office/drawing/2014/main" id="{583F4158-825A-D647-9D32-6D6DA99744BF}"/>
              </a:ext>
            </a:extLst>
          </p:cNvPr>
          <p:cNvSpPr/>
          <p:nvPr/>
        </p:nvSpPr>
        <p:spPr>
          <a:xfrm rot="2700000">
            <a:off x="424851" y="19298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iangle 28">
            <a:extLst>
              <a:ext uri="{FF2B5EF4-FFF2-40B4-BE49-F238E27FC236}">
                <a16:creationId xmlns:a16="http://schemas.microsoft.com/office/drawing/2014/main" id="{D3BE47D9-7CA6-B14D-BDEF-75505DE8A218}"/>
              </a:ext>
            </a:extLst>
          </p:cNvPr>
          <p:cNvSpPr/>
          <p:nvPr/>
        </p:nvSpPr>
        <p:spPr>
          <a:xfrm rot="1813063">
            <a:off x="11760509" y="1458280"/>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FA8D1CE-8BF7-CB4D-93AF-63B11233CAF1}"/>
              </a:ext>
            </a:extLst>
          </p:cNvPr>
          <p:cNvSpPr txBox="1"/>
          <p:nvPr/>
        </p:nvSpPr>
        <p:spPr>
          <a:xfrm>
            <a:off x="407110" y="438907"/>
            <a:ext cx="8995307" cy="874808"/>
          </a:xfrm>
          <a:prstGeom prst="rect">
            <a:avLst/>
          </a:prstGeom>
          <a:noFill/>
        </p:spPr>
        <p:txBody>
          <a:bodyPr wrap="square" rtlCol="0">
            <a:noAutofit/>
          </a:bodyPr>
          <a:lstStyle>
            <a:defPPr>
              <a:defRPr lang="en-US"/>
            </a:defPPr>
            <a:lvl1pPr>
              <a:defRPr sz="4000" b="1">
                <a:latin typeface="PLAYFAIR DISPLAY BOLD ROMAN" pitchFamily="2" charset="77"/>
                <a:cs typeface="Poppins ExtraBold" pitchFamily="2" charset="77"/>
              </a:defRPr>
            </a:lvl1pPr>
          </a:lstStyle>
          <a:p>
            <a:r>
              <a:rPr lang="en-US" sz="3600" dirty="0">
                <a:solidFill>
                  <a:srgbClr val="364DA1"/>
                </a:solidFill>
                <a:latin typeface="Minion Pro" panose="02040503050201020203" pitchFamily="18" charset="0"/>
              </a:rPr>
              <a:t>Recommendations for Success cont’d</a:t>
            </a:r>
          </a:p>
        </p:txBody>
      </p:sp>
      <p:sp>
        <p:nvSpPr>
          <p:cNvPr id="18" name="Rectangle: Rounded Corners 24">
            <a:extLst>
              <a:ext uri="{FF2B5EF4-FFF2-40B4-BE49-F238E27FC236}">
                <a16:creationId xmlns:a16="http://schemas.microsoft.com/office/drawing/2014/main" id="{002FF4BD-916E-C044-9E73-4DC825D4F4A3}"/>
              </a:ext>
            </a:extLst>
          </p:cNvPr>
          <p:cNvSpPr/>
          <p:nvPr/>
        </p:nvSpPr>
        <p:spPr>
          <a:xfrm>
            <a:off x="770214" y="1313714"/>
            <a:ext cx="4450969" cy="3119137"/>
          </a:xfrm>
          <a:prstGeom prst="roundRect">
            <a:avLst>
              <a:gd name="adj" fmla="val 4170"/>
            </a:avLst>
          </a:prstGeom>
          <a:solidFill>
            <a:srgbClr val="4B984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85B4C08-207C-A54B-B8F6-1FDF45F2C325}"/>
              </a:ext>
            </a:extLst>
          </p:cNvPr>
          <p:cNvSpPr txBox="1"/>
          <p:nvPr/>
        </p:nvSpPr>
        <p:spPr>
          <a:xfrm>
            <a:off x="5753851" y="1620079"/>
            <a:ext cx="5904751" cy="1569660"/>
          </a:xfrm>
          <a:prstGeom prst="rect">
            <a:avLst/>
          </a:prstGeom>
          <a:noFill/>
        </p:spPr>
        <p:txBody>
          <a:bodyPr wrap="square">
            <a:spAutoFit/>
          </a:bodyPr>
          <a:lstStyle/>
          <a:p>
            <a:r>
              <a:rPr lang="en-CA" sz="2400" dirty="0">
                <a:solidFill>
                  <a:schemeClr val="tx1">
                    <a:lumMod val="65000"/>
                    <a:lumOff val="35000"/>
                  </a:schemeClr>
                </a:solidFill>
              </a:rPr>
              <a:t>It is recommended that John’s supports connect him with a budgeting education program to learn skills for managing him income and finances appropriately. </a:t>
            </a:r>
          </a:p>
        </p:txBody>
      </p:sp>
      <p:sp>
        <p:nvSpPr>
          <p:cNvPr id="14" name="TextBox 13">
            <a:extLst>
              <a:ext uri="{FF2B5EF4-FFF2-40B4-BE49-F238E27FC236}">
                <a16:creationId xmlns:a16="http://schemas.microsoft.com/office/drawing/2014/main" id="{DF11768E-B5BA-1548-AE58-2FF82FCE2405}"/>
              </a:ext>
            </a:extLst>
          </p:cNvPr>
          <p:cNvSpPr txBox="1"/>
          <p:nvPr/>
        </p:nvSpPr>
        <p:spPr>
          <a:xfrm>
            <a:off x="1035342" y="1494549"/>
            <a:ext cx="4051471" cy="2677656"/>
          </a:xfrm>
          <a:prstGeom prst="rect">
            <a:avLst/>
          </a:prstGeom>
          <a:noFill/>
        </p:spPr>
        <p:txBody>
          <a:bodyPr wrap="square">
            <a:spAutoFit/>
          </a:bodyPr>
          <a:lstStyle/>
          <a:p>
            <a:r>
              <a:rPr lang="en-CA" sz="2400" dirty="0">
                <a:solidFill>
                  <a:schemeClr val="bg1"/>
                </a:solidFill>
              </a:rPr>
              <a:t>It is recommended that John’s supports continue to teach him about healthy relationships and healthy boundaries. This could help John avoid vulnerable and manipulating situations.</a:t>
            </a:r>
          </a:p>
        </p:txBody>
      </p:sp>
      <p:sp>
        <p:nvSpPr>
          <p:cNvPr id="10" name="TextBox 9">
            <a:extLst>
              <a:ext uri="{FF2B5EF4-FFF2-40B4-BE49-F238E27FC236}">
                <a16:creationId xmlns:a16="http://schemas.microsoft.com/office/drawing/2014/main" id="{CA3BC26D-09F9-7545-8B14-DA479AA99BF0}"/>
              </a:ext>
            </a:extLst>
          </p:cNvPr>
          <p:cNvSpPr txBox="1"/>
          <p:nvPr/>
        </p:nvSpPr>
        <p:spPr>
          <a:xfrm>
            <a:off x="658822" y="4930729"/>
            <a:ext cx="5134835" cy="1200329"/>
          </a:xfrm>
          <a:prstGeom prst="rect">
            <a:avLst/>
          </a:prstGeom>
          <a:noFill/>
        </p:spPr>
        <p:txBody>
          <a:bodyPr wrap="square">
            <a:spAutoFit/>
          </a:bodyPr>
          <a:lstStyle/>
          <a:p>
            <a:r>
              <a:rPr lang="en-CA" sz="2400" dirty="0">
                <a:solidFill>
                  <a:schemeClr val="bg1"/>
                </a:solidFill>
              </a:rPr>
              <a:t>It is recommended that John’s supports connect with the Outreach Coordinator when planning for post-secondary.</a:t>
            </a:r>
          </a:p>
        </p:txBody>
      </p:sp>
      <p:sp>
        <p:nvSpPr>
          <p:cNvPr id="13" name="Rectangle: Rounded Corners 24">
            <a:extLst>
              <a:ext uri="{FF2B5EF4-FFF2-40B4-BE49-F238E27FC236}">
                <a16:creationId xmlns:a16="http://schemas.microsoft.com/office/drawing/2014/main" id="{ECE9A59F-BB5C-044F-A11A-820CD076EADA}"/>
              </a:ext>
            </a:extLst>
          </p:cNvPr>
          <p:cNvSpPr/>
          <p:nvPr/>
        </p:nvSpPr>
        <p:spPr>
          <a:xfrm>
            <a:off x="6096000" y="3679228"/>
            <a:ext cx="5774162" cy="2324008"/>
          </a:xfrm>
          <a:prstGeom prst="roundRect">
            <a:avLst>
              <a:gd name="adj" fmla="val 4170"/>
            </a:avLst>
          </a:prstGeom>
          <a:solidFill>
            <a:srgbClr val="364DA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B095B49-36F3-4D47-A981-7576A1D567F8}"/>
              </a:ext>
            </a:extLst>
          </p:cNvPr>
          <p:cNvSpPr txBox="1"/>
          <p:nvPr/>
        </p:nvSpPr>
        <p:spPr>
          <a:xfrm>
            <a:off x="6397448" y="3985592"/>
            <a:ext cx="5338344" cy="1569660"/>
          </a:xfrm>
          <a:prstGeom prst="rect">
            <a:avLst/>
          </a:prstGeom>
          <a:noFill/>
        </p:spPr>
        <p:txBody>
          <a:bodyPr wrap="square">
            <a:spAutoFit/>
          </a:bodyPr>
          <a:lstStyle/>
          <a:p>
            <a:r>
              <a:rPr lang="en-CA" sz="2400" dirty="0">
                <a:solidFill>
                  <a:schemeClr val="bg1"/>
                </a:solidFill>
              </a:rPr>
              <a:t>It is recommended that John shares his diagnosis and updated assessment with future educational supports, so they will know how to support him appropriately. </a:t>
            </a:r>
          </a:p>
        </p:txBody>
      </p:sp>
    </p:spTree>
    <p:extLst>
      <p:ext uri="{BB962C8B-B14F-4D97-AF65-F5344CB8AC3E}">
        <p14:creationId xmlns:p14="http://schemas.microsoft.com/office/powerpoint/2010/main" val="696077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C55185E3-D2AC-2346-AFA4-D9D6A408036D}"/>
              </a:ext>
            </a:extLst>
          </p:cNvPr>
          <p:cNvSpPr/>
          <p:nvPr/>
        </p:nvSpPr>
        <p:spPr>
          <a:xfrm>
            <a:off x="576147" y="2246243"/>
            <a:ext cx="11039707" cy="4611756"/>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91566172-D6EA-114C-9F2F-3B6B0F3CC1E7}"/>
              </a:ext>
            </a:extLst>
          </p:cNvPr>
          <p:cNvSpPr txBox="1"/>
          <p:nvPr/>
        </p:nvSpPr>
        <p:spPr>
          <a:xfrm>
            <a:off x="1325987" y="537204"/>
            <a:ext cx="9540026" cy="92333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Recommendations for Supports</a:t>
            </a:r>
          </a:p>
        </p:txBody>
      </p:sp>
      <p:sp>
        <p:nvSpPr>
          <p:cNvPr id="33" name="Triangle 32">
            <a:extLst>
              <a:ext uri="{FF2B5EF4-FFF2-40B4-BE49-F238E27FC236}">
                <a16:creationId xmlns:a16="http://schemas.microsoft.com/office/drawing/2014/main" id="{C9319299-9557-9B46-BBF0-878D631EF6AA}"/>
              </a:ext>
            </a:extLst>
          </p:cNvPr>
          <p:cNvSpPr/>
          <p:nvPr/>
        </p:nvSpPr>
        <p:spPr>
          <a:xfrm rot="2700000">
            <a:off x="11292793" y="1022660"/>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C28A1884-45B5-9944-8EC8-4EA85317612E}"/>
              </a:ext>
            </a:extLst>
          </p:cNvPr>
          <p:cNvSpPr/>
          <p:nvPr/>
        </p:nvSpPr>
        <p:spPr>
          <a:xfrm rot="1813063">
            <a:off x="11267167" y="5718096"/>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iangle 34">
            <a:extLst>
              <a:ext uri="{FF2B5EF4-FFF2-40B4-BE49-F238E27FC236}">
                <a16:creationId xmlns:a16="http://schemas.microsoft.com/office/drawing/2014/main" id="{D104DB80-8A83-9D41-98F8-5EFD3DCEC18B}"/>
              </a:ext>
            </a:extLst>
          </p:cNvPr>
          <p:cNvSpPr/>
          <p:nvPr/>
        </p:nvSpPr>
        <p:spPr>
          <a:xfrm rot="2700000">
            <a:off x="348294" y="4264349"/>
            <a:ext cx="237737" cy="204947"/>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iangle 35">
            <a:extLst>
              <a:ext uri="{FF2B5EF4-FFF2-40B4-BE49-F238E27FC236}">
                <a16:creationId xmlns:a16="http://schemas.microsoft.com/office/drawing/2014/main" id="{115D0F0B-FC7D-1742-9E47-6F16762000AD}"/>
              </a:ext>
            </a:extLst>
          </p:cNvPr>
          <p:cNvSpPr/>
          <p:nvPr/>
        </p:nvSpPr>
        <p:spPr>
          <a:xfrm rot="2700000">
            <a:off x="336106" y="185865"/>
            <a:ext cx="160768" cy="13859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3A2CEE9-EEA5-FA48-A23B-EECA8A392BAA}"/>
              </a:ext>
            </a:extLst>
          </p:cNvPr>
          <p:cNvSpPr txBox="1"/>
          <p:nvPr/>
        </p:nvSpPr>
        <p:spPr>
          <a:xfrm>
            <a:off x="1537078" y="2664147"/>
            <a:ext cx="8933739" cy="3416320"/>
          </a:xfrm>
          <a:prstGeom prst="rect">
            <a:avLst/>
          </a:prstGeom>
          <a:noFill/>
        </p:spPr>
        <p:txBody>
          <a:bodyPr wrap="square">
            <a:spAutoFit/>
          </a:bodyPr>
          <a:lstStyle/>
          <a:p>
            <a:r>
              <a:rPr lang="en-CA" sz="2400" dirty="0">
                <a:solidFill>
                  <a:schemeClr val="tx1">
                    <a:lumMod val="65000"/>
                    <a:lumOff val="35000"/>
                  </a:schemeClr>
                </a:solidFill>
              </a:rPr>
              <a:t>To help John reach his short and long-term goals, he requires supportive individuals in his life to help him stay on track. It is essential for John’s caregivers to remember that he will need continued support throughout his lifetime to be successful.  </a:t>
            </a:r>
          </a:p>
          <a:p>
            <a:endParaRPr lang="en-CA" sz="2400" dirty="0">
              <a:solidFill>
                <a:schemeClr val="tx1">
                  <a:lumMod val="65000"/>
                  <a:lumOff val="35000"/>
                </a:schemeClr>
              </a:solidFill>
            </a:endParaRPr>
          </a:p>
          <a:p>
            <a:r>
              <a:rPr lang="en-CA" sz="2400" dirty="0">
                <a:solidFill>
                  <a:schemeClr val="tx1">
                    <a:lumMod val="65000"/>
                    <a:lumOff val="35000"/>
                  </a:schemeClr>
                </a:solidFill>
              </a:rPr>
              <a:t>Although John is doing well with the current supports in place, he will require guidance when he is ready to leave the home. John and his supports may benefit from a Transition Program when planning for post-secondary.</a:t>
            </a:r>
          </a:p>
        </p:txBody>
      </p:sp>
    </p:spTree>
    <p:extLst>
      <p:ext uri="{BB962C8B-B14F-4D97-AF65-F5344CB8AC3E}">
        <p14:creationId xmlns:p14="http://schemas.microsoft.com/office/powerpoint/2010/main" val="1524905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riangle 42">
            <a:extLst>
              <a:ext uri="{FF2B5EF4-FFF2-40B4-BE49-F238E27FC236}">
                <a16:creationId xmlns:a16="http://schemas.microsoft.com/office/drawing/2014/main" id="{6FCC920D-90AC-B642-B408-8F073F9368C7}"/>
              </a:ext>
            </a:extLst>
          </p:cNvPr>
          <p:cNvSpPr/>
          <p:nvPr/>
        </p:nvSpPr>
        <p:spPr>
          <a:xfrm rot="2700000">
            <a:off x="11058616" y="62620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iangle 45">
            <a:extLst>
              <a:ext uri="{FF2B5EF4-FFF2-40B4-BE49-F238E27FC236}">
                <a16:creationId xmlns:a16="http://schemas.microsoft.com/office/drawing/2014/main" id="{CFCD6A3A-9994-B442-8204-E8BFC276A3EE}"/>
              </a:ext>
            </a:extLst>
          </p:cNvPr>
          <p:cNvSpPr/>
          <p:nvPr/>
        </p:nvSpPr>
        <p:spPr>
          <a:xfrm rot="2700000">
            <a:off x="11652586" y="206451"/>
            <a:ext cx="160768" cy="13859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iangle 67">
            <a:extLst>
              <a:ext uri="{FF2B5EF4-FFF2-40B4-BE49-F238E27FC236}">
                <a16:creationId xmlns:a16="http://schemas.microsoft.com/office/drawing/2014/main" id="{432D3CBB-CAF8-9A45-A33C-FF2AE3F5A6F1}"/>
              </a:ext>
            </a:extLst>
          </p:cNvPr>
          <p:cNvSpPr/>
          <p:nvPr/>
        </p:nvSpPr>
        <p:spPr>
          <a:xfrm rot="2700000">
            <a:off x="11750277" y="860663"/>
            <a:ext cx="112039" cy="96586"/>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45EAC35C-F68B-BF49-9174-531C7BB926AB}"/>
              </a:ext>
            </a:extLst>
          </p:cNvPr>
          <p:cNvSpPr/>
          <p:nvPr/>
        </p:nvSpPr>
        <p:spPr>
          <a:xfrm rot="5400000">
            <a:off x="195203" y="213182"/>
            <a:ext cx="49751" cy="1940153"/>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5D28390-B0C8-D24F-AF2B-7DC6445E944E}"/>
              </a:ext>
            </a:extLst>
          </p:cNvPr>
          <p:cNvSpPr txBox="1"/>
          <p:nvPr/>
        </p:nvSpPr>
        <p:spPr>
          <a:xfrm>
            <a:off x="407894" y="1603793"/>
            <a:ext cx="2343804" cy="572084"/>
          </a:xfrm>
          <a:prstGeom prst="rect">
            <a:avLst/>
          </a:prstGeom>
          <a:noFill/>
        </p:spPr>
        <p:txBody>
          <a:bodyPr wrap="square" rtlCol="0">
            <a:normAutofit/>
          </a:bodyPr>
          <a:lstStyle>
            <a:defPPr>
              <a:defRPr lang="en-US"/>
            </a:defPPr>
            <a:lvl1pPr>
              <a:defRPr sz="4000" b="1">
                <a:latin typeface="PLAYFAIR DISPLAY BOLD ROMAN" pitchFamily="2" charset="77"/>
                <a:cs typeface="Poppins ExtraBold" pitchFamily="2" charset="77"/>
              </a:defRPr>
            </a:lvl1pPr>
          </a:lstStyle>
          <a:p>
            <a:r>
              <a:rPr lang="en-US" sz="3000" dirty="0">
                <a:solidFill>
                  <a:srgbClr val="4B9847"/>
                </a:solidFill>
                <a:latin typeface="Minion Pro" panose="02040503050201020203" pitchFamily="18" charset="0"/>
              </a:rPr>
              <a:t>Task</a:t>
            </a:r>
          </a:p>
        </p:txBody>
      </p:sp>
      <p:cxnSp>
        <p:nvCxnSpPr>
          <p:cNvPr id="32" name="Straight Connector 31">
            <a:extLst>
              <a:ext uri="{FF2B5EF4-FFF2-40B4-BE49-F238E27FC236}">
                <a16:creationId xmlns:a16="http://schemas.microsoft.com/office/drawing/2014/main" id="{6926AF02-C297-C94F-85E3-21670E016F74}"/>
              </a:ext>
            </a:extLst>
          </p:cNvPr>
          <p:cNvCxnSpPr>
            <a:cxnSpLocks/>
          </p:cNvCxnSpPr>
          <p:nvPr/>
        </p:nvCxnSpPr>
        <p:spPr>
          <a:xfrm>
            <a:off x="3679299" y="1743860"/>
            <a:ext cx="0" cy="3653088"/>
          </a:xfrm>
          <a:prstGeom prst="line">
            <a:avLst/>
          </a:prstGeom>
          <a:ln w="47625">
            <a:solidFill>
              <a:srgbClr val="BADEE8"/>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CE66706-6C6C-CB4B-A532-3E3271A51C75}"/>
              </a:ext>
            </a:extLst>
          </p:cNvPr>
          <p:cNvSpPr txBox="1"/>
          <p:nvPr/>
        </p:nvSpPr>
        <p:spPr>
          <a:xfrm>
            <a:off x="4272685" y="1524063"/>
            <a:ext cx="2769403" cy="572084"/>
          </a:xfrm>
          <a:prstGeom prst="rect">
            <a:avLst/>
          </a:prstGeom>
          <a:noFill/>
        </p:spPr>
        <p:txBody>
          <a:bodyPr wrap="square" rtlCol="0">
            <a:normAutofit/>
          </a:bodyPr>
          <a:lstStyle>
            <a:defPPr>
              <a:defRPr lang="en-US"/>
            </a:defPPr>
            <a:lvl1pPr>
              <a:defRPr sz="4000" b="1">
                <a:latin typeface="PLAYFAIR DISPLAY BOLD ROMAN" pitchFamily="2" charset="77"/>
                <a:cs typeface="Poppins ExtraBold" pitchFamily="2" charset="77"/>
              </a:defRPr>
            </a:lvl1pPr>
          </a:lstStyle>
          <a:p>
            <a:r>
              <a:rPr lang="en-US" sz="3000" dirty="0">
                <a:solidFill>
                  <a:srgbClr val="4B9847"/>
                </a:solidFill>
                <a:latin typeface="Minion Pro" panose="02040503050201020203" pitchFamily="18" charset="0"/>
              </a:rPr>
              <a:t>Responsibility</a:t>
            </a:r>
          </a:p>
        </p:txBody>
      </p:sp>
      <p:cxnSp>
        <p:nvCxnSpPr>
          <p:cNvPr id="34" name="Straight Connector 33">
            <a:extLst>
              <a:ext uri="{FF2B5EF4-FFF2-40B4-BE49-F238E27FC236}">
                <a16:creationId xmlns:a16="http://schemas.microsoft.com/office/drawing/2014/main" id="{79212747-E274-2649-9A22-2C56DDD01A0D}"/>
              </a:ext>
            </a:extLst>
          </p:cNvPr>
          <p:cNvCxnSpPr>
            <a:cxnSpLocks/>
          </p:cNvCxnSpPr>
          <p:nvPr/>
        </p:nvCxnSpPr>
        <p:spPr>
          <a:xfrm>
            <a:off x="7686700" y="1743860"/>
            <a:ext cx="0" cy="3728179"/>
          </a:xfrm>
          <a:prstGeom prst="line">
            <a:avLst/>
          </a:prstGeom>
          <a:ln w="47625">
            <a:solidFill>
              <a:srgbClr val="BADEE8"/>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A26CD8A-F2CD-8044-B354-D8482A531C5E}"/>
              </a:ext>
            </a:extLst>
          </p:cNvPr>
          <p:cNvSpPr txBox="1"/>
          <p:nvPr/>
        </p:nvSpPr>
        <p:spPr>
          <a:xfrm>
            <a:off x="8187896" y="1524063"/>
            <a:ext cx="2709887" cy="572084"/>
          </a:xfrm>
          <a:prstGeom prst="rect">
            <a:avLst/>
          </a:prstGeom>
          <a:noFill/>
        </p:spPr>
        <p:txBody>
          <a:bodyPr wrap="square" rtlCol="0">
            <a:normAutofit/>
          </a:bodyPr>
          <a:lstStyle>
            <a:defPPr>
              <a:defRPr lang="en-US"/>
            </a:defPPr>
            <a:lvl1pPr>
              <a:defRPr sz="4000" b="1">
                <a:latin typeface="PLAYFAIR DISPLAY BOLD ROMAN" pitchFamily="2" charset="77"/>
                <a:cs typeface="Poppins ExtraBold" pitchFamily="2" charset="77"/>
              </a:defRPr>
            </a:lvl1pPr>
          </a:lstStyle>
          <a:p>
            <a:r>
              <a:rPr lang="en-US" sz="3000" dirty="0">
                <a:solidFill>
                  <a:srgbClr val="4B9847"/>
                </a:solidFill>
                <a:latin typeface="Minion Pro" panose="02040503050201020203" pitchFamily="18" charset="0"/>
              </a:rPr>
              <a:t>Timeline</a:t>
            </a:r>
          </a:p>
        </p:txBody>
      </p:sp>
      <p:sp>
        <p:nvSpPr>
          <p:cNvPr id="13" name="TextBox 12">
            <a:extLst>
              <a:ext uri="{FF2B5EF4-FFF2-40B4-BE49-F238E27FC236}">
                <a16:creationId xmlns:a16="http://schemas.microsoft.com/office/drawing/2014/main" id="{C5797927-F2D2-6640-B8AB-ADDBFFDC1FA9}"/>
              </a:ext>
            </a:extLst>
          </p:cNvPr>
          <p:cNvSpPr txBox="1"/>
          <p:nvPr/>
        </p:nvSpPr>
        <p:spPr>
          <a:xfrm>
            <a:off x="407894" y="2252988"/>
            <a:ext cx="3142000" cy="2585323"/>
          </a:xfrm>
          <a:prstGeom prst="rect">
            <a:avLst/>
          </a:prstGeom>
          <a:noFill/>
        </p:spPr>
        <p:txBody>
          <a:bodyPr wrap="square">
            <a:spAutoFit/>
          </a:bodyPr>
          <a:lstStyle/>
          <a:p>
            <a:pPr marL="342900" indent="-342900">
              <a:buFont typeface="+mj-lt"/>
              <a:buAutoNum type="arabicPeriod"/>
            </a:pPr>
            <a:r>
              <a:rPr lang="en-CA" dirty="0">
                <a:solidFill>
                  <a:schemeClr val="tx1">
                    <a:lumMod val="65000"/>
                    <a:lumOff val="35000"/>
                  </a:schemeClr>
                </a:solidFill>
              </a:rPr>
              <a:t>Attend school every day as scheduled</a:t>
            </a:r>
            <a:br>
              <a:rPr lang="en-CA" dirty="0">
                <a:solidFill>
                  <a:schemeClr val="tx1">
                    <a:lumMod val="65000"/>
                    <a:lumOff val="35000"/>
                  </a:schemeClr>
                </a:solidFill>
              </a:rPr>
            </a:br>
            <a:endParaRPr lang="en-CA" dirty="0">
              <a:solidFill>
                <a:schemeClr val="tx1">
                  <a:lumMod val="65000"/>
                  <a:lumOff val="35000"/>
                </a:schemeClr>
              </a:solidFill>
            </a:endParaRPr>
          </a:p>
          <a:p>
            <a:pPr marL="342900" indent="-342900">
              <a:buFont typeface="+mj-lt"/>
              <a:buAutoNum type="arabicPeriod"/>
            </a:pPr>
            <a:r>
              <a:rPr lang="en-CA" dirty="0">
                <a:solidFill>
                  <a:schemeClr val="tx1">
                    <a:lumMod val="65000"/>
                    <a:lumOff val="35000"/>
                  </a:schemeClr>
                </a:solidFill>
              </a:rPr>
              <a:t>Complete all required course work</a:t>
            </a:r>
            <a:br>
              <a:rPr lang="en-CA" dirty="0">
                <a:solidFill>
                  <a:schemeClr val="tx1">
                    <a:lumMod val="65000"/>
                    <a:lumOff val="35000"/>
                  </a:schemeClr>
                </a:solidFill>
              </a:rPr>
            </a:br>
            <a:br>
              <a:rPr lang="en-CA" dirty="0">
                <a:solidFill>
                  <a:schemeClr val="tx1">
                    <a:lumMod val="65000"/>
                    <a:lumOff val="35000"/>
                  </a:schemeClr>
                </a:solidFill>
              </a:rPr>
            </a:br>
            <a:endParaRPr lang="en-CA" dirty="0">
              <a:solidFill>
                <a:schemeClr val="tx1">
                  <a:lumMod val="65000"/>
                  <a:lumOff val="35000"/>
                </a:schemeClr>
              </a:solidFill>
            </a:endParaRPr>
          </a:p>
          <a:p>
            <a:pPr marL="342900" indent="-342900">
              <a:buFont typeface="+mj-lt"/>
              <a:buAutoNum type="arabicPeriod"/>
            </a:pPr>
            <a:r>
              <a:rPr lang="en-CA" dirty="0">
                <a:solidFill>
                  <a:schemeClr val="tx1">
                    <a:lumMod val="65000"/>
                    <a:lumOff val="35000"/>
                  </a:schemeClr>
                </a:solidFill>
              </a:rPr>
              <a:t>Check in with progress of course work</a:t>
            </a:r>
          </a:p>
        </p:txBody>
      </p:sp>
      <p:sp>
        <p:nvSpPr>
          <p:cNvPr id="19" name="TextBox 18">
            <a:extLst>
              <a:ext uri="{FF2B5EF4-FFF2-40B4-BE49-F238E27FC236}">
                <a16:creationId xmlns:a16="http://schemas.microsoft.com/office/drawing/2014/main" id="{0957B70E-4C95-9A47-AD73-519ED9D0209E}"/>
              </a:ext>
            </a:extLst>
          </p:cNvPr>
          <p:cNvSpPr txBox="1"/>
          <p:nvPr/>
        </p:nvSpPr>
        <p:spPr>
          <a:xfrm>
            <a:off x="1209483" y="570612"/>
            <a:ext cx="9946533" cy="92333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Example Goal: Academic Success</a:t>
            </a:r>
          </a:p>
        </p:txBody>
      </p:sp>
      <p:sp>
        <p:nvSpPr>
          <p:cNvPr id="20" name="TextBox 19">
            <a:extLst>
              <a:ext uri="{FF2B5EF4-FFF2-40B4-BE49-F238E27FC236}">
                <a16:creationId xmlns:a16="http://schemas.microsoft.com/office/drawing/2014/main" id="{925FA0D9-CC0B-0C49-AA49-C7B9AFA313E0}"/>
              </a:ext>
            </a:extLst>
          </p:cNvPr>
          <p:cNvSpPr txBox="1"/>
          <p:nvPr/>
        </p:nvSpPr>
        <p:spPr>
          <a:xfrm>
            <a:off x="3896148" y="2252988"/>
            <a:ext cx="3661124" cy="3139321"/>
          </a:xfrm>
          <a:prstGeom prst="rect">
            <a:avLst/>
          </a:prstGeom>
          <a:noFill/>
        </p:spPr>
        <p:txBody>
          <a:bodyPr wrap="square">
            <a:spAutoFit/>
          </a:bodyPr>
          <a:lstStyle/>
          <a:p>
            <a:pPr marL="342900" indent="-342900">
              <a:buFont typeface="+mj-lt"/>
              <a:buAutoNum type="arabicPeriod"/>
            </a:pPr>
            <a:r>
              <a:rPr lang="en-CA" dirty="0">
                <a:solidFill>
                  <a:schemeClr val="tx1">
                    <a:lumMod val="65000"/>
                    <a:lumOff val="35000"/>
                  </a:schemeClr>
                </a:solidFill>
              </a:rPr>
              <a:t>Parents will ensure regular school attendance</a:t>
            </a:r>
            <a:br>
              <a:rPr lang="en-CA" dirty="0">
                <a:solidFill>
                  <a:schemeClr val="tx1">
                    <a:lumMod val="65000"/>
                    <a:lumOff val="35000"/>
                  </a:schemeClr>
                </a:solidFill>
              </a:rPr>
            </a:br>
            <a:endParaRPr lang="en-CA" dirty="0">
              <a:solidFill>
                <a:schemeClr val="tx1">
                  <a:lumMod val="65000"/>
                  <a:lumOff val="35000"/>
                </a:schemeClr>
              </a:solidFill>
            </a:endParaRPr>
          </a:p>
          <a:p>
            <a:pPr marL="342900" indent="-342900">
              <a:buFont typeface="+mj-lt"/>
              <a:buAutoNum type="arabicPeriod"/>
            </a:pPr>
            <a:r>
              <a:rPr lang="en-CA" dirty="0">
                <a:solidFill>
                  <a:schemeClr val="tx1">
                    <a:lumMod val="65000"/>
                    <a:lumOff val="35000"/>
                  </a:schemeClr>
                </a:solidFill>
              </a:rPr>
              <a:t>Complete all assignments required to receive certificate of completion</a:t>
            </a:r>
            <a:br>
              <a:rPr lang="en-CA" dirty="0">
                <a:solidFill>
                  <a:schemeClr val="tx1">
                    <a:lumMod val="65000"/>
                    <a:lumOff val="35000"/>
                  </a:schemeClr>
                </a:solidFill>
              </a:rPr>
            </a:br>
            <a:endParaRPr lang="en-CA" dirty="0">
              <a:solidFill>
                <a:schemeClr val="tx1">
                  <a:lumMod val="65000"/>
                  <a:lumOff val="35000"/>
                </a:schemeClr>
              </a:solidFill>
            </a:endParaRPr>
          </a:p>
          <a:p>
            <a:pPr marL="342900" indent="-342900">
              <a:buFont typeface="+mj-lt"/>
              <a:buAutoNum type="arabicPeriod"/>
            </a:pPr>
            <a:r>
              <a:rPr lang="en-CA" dirty="0">
                <a:solidFill>
                  <a:schemeClr val="tx1">
                    <a:lumMod val="65000"/>
                    <a:lumOff val="35000"/>
                  </a:schemeClr>
                </a:solidFill>
              </a:rPr>
              <a:t>Transition Coordinator will check in with parents and teacher monthly to ensure student is on the right track </a:t>
            </a:r>
          </a:p>
        </p:txBody>
      </p:sp>
      <p:sp>
        <p:nvSpPr>
          <p:cNvPr id="22" name="TextBox 21">
            <a:extLst>
              <a:ext uri="{FF2B5EF4-FFF2-40B4-BE49-F238E27FC236}">
                <a16:creationId xmlns:a16="http://schemas.microsoft.com/office/drawing/2014/main" id="{80900769-4F25-0448-A5F2-FB8282A6A0DC}"/>
              </a:ext>
            </a:extLst>
          </p:cNvPr>
          <p:cNvSpPr txBox="1"/>
          <p:nvPr/>
        </p:nvSpPr>
        <p:spPr>
          <a:xfrm>
            <a:off x="8174263" y="2252988"/>
            <a:ext cx="3492607" cy="2308324"/>
          </a:xfrm>
          <a:prstGeom prst="rect">
            <a:avLst/>
          </a:prstGeom>
          <a:noFill/>
        </p:spPr>
        <p:txBody>
          <a:bodyPr wrap="square">
            <a:spAutoFit/>
          </a:bodyPr>
          <a:lstStyle/>
          <a:p>
            <a:pPr marL="342900" indent="-342900">
              <a:buFont typeface="+mj-lt"/>
              <a:buAutoNum type="arabicPeriod"/>
            </a:pPr>
            <a:r>
              <a:rPr lang="en-CA" dirty="0">
                <a:solidFill>
                  <a:schemeClr val="tx1">
                    <a:lumMod val="65000"/>
                    <a:lumOff val="35000"/>
                  </a:schemeClr>
                </a:solidFill>
              </a:rPr>
              <a:t>September 2021 – June 2022</a:t>
            </a:r>
            <a:br>
              <a:rPr lang="en-CA" dirty="0">
                <a:solidFill>
                  <a:schemeClr val="tx1">
                    <a:lumMod val="65000"/>
                    <a:lumOff val="35000"/>
                  </a:schemeClr>
                </a:solidFill>
              </a:rPr>
            </a:br>
            <a:br>
              <a:rPr lang="en-CA" dirty="0">
                <a:solidFill>
                  <a:schemeClr val="tx1">
                    <a:lumMod val="65000"/>
                    <a:lumOff val="35000"/>
                  </a:schemeClr>
                </a:solidFill>
              </a:rPr>
            </a:br>
            <a:endParaRPr lang="en-CA" dirty="0">
              <a:solidFill>
                <a:schemeClr val="tx1">
                  <a:lumMod val="65000"/>
                  <a:lumOff val="35000"/>
                </a:schemeClr>
              </a:solidFill>
            </a:endParaRPr>
          </a:p>
          <a:p>
            <a:pPr marL="342900" indent="-342900">
              <a:buFont typeface="+mj-lt"/>
              <a:buAutoNum type="arabicPeriod"/>
            </a:pPr>
            <a:r>
              <a:rPr lang="en-CA" dirty="0">
                <a:solidFill>
                  <a:schemeClr val="tx1">
                    <a:lumMod val="65000"/>
                    <a:lumOff val="35000"/>
                  </a:schemeClr>
                </a:solidFill>
              </a:rPr>
              <a:t>September 2021 – June 2022</a:t>
            </a:r>
            <a:br>
              <a:rPr lang="en-CA" dirty="0">
                <a:solidFill>
                  <a:schemeClr val="tx1">
                    <a:lumMod val="65000"/>
                    <a:lumOff val="35000"/>
                  </a:schemeClr>
                </a:solidFill>
              </a:rPr>
            </a:br>
            <a:br>
              <a:rPr lang="en-CA" dirty="0">
                <a:solidFill>
                  <a:schemeClr val="tx1">
                    <a:lumMod val="65000"/>
                    <a:lumOff val="35000"/>
                  </a:schemeClr>
                </a:solidFill>
              </a:rPr>
            </a:br>
            <a:br>
              <a:rPr lang="en-CA" dirty="0">
                <a:solidFill>
                  <a:schemeClr val="tx1">
                    <a:lumMod val="65000"/>
                    <a:lumOff val="35000"/>
                  </a:schemeClr>
                </a:solidFill>
              </a:rPr>
            </a:br>
            <a:endParaRPr lang="en-CA" dirty="0">
              <a:solidFill>
                <a:schemeClr val="tx1">
                  <a:lumMod val="65000"/>
                  <a:lumOff val="35000"/>
                </a:schemeClr>
              </a:solidFill>
            </a:endParaRPr>
          </a:p>
          <a:p>
            <a:pPr marL="342900" indent="-342900">
              <a:buFont typeface="+mj-lt"/>
              <a:buAutoNum type="arabicPeriod"/>
            </a:pPr>
            <a:r>
              <a:rPr lang="en-CA" dirty="0">
                <a:solidFill>
                  <a:schemeClr val="tx1">
                    <a:lumMod val="65000"/>
                    <a:lumOff val="35000"/>
                  </a:schemeClr>
                </a:solidFill>
              </a:rPr>
              <a:t>January 2022 – June 2022</a:t>
            </a:r>
          </a:p>
        </p:txBody>
      </p:sp>
      <p:sp>
        <p:nvSpPr>
          <p:cNvPr id="25" name="Rounded Rectangle 24">
            <a:extLst>
              <a:ext uri="{FF2B5EF4-FFF2-40B4-BE49-F238E27FC236}">
                <a16:creationId xmlns:a16="http://schemas.microsoft.com/office/drawing/2014/main" id="{EDC3F432-07BE-2143-A148-7891CEAD2DA2}"/>
              </a:ext>
            </a:extLst>
          </p:cNvPr>
          <p:cNvSpPr/>
          <p:nvPr/>
        </p:nvSpPr>
        <p:spPr>
          <a:xfrm>
            <a:off x="1168102" y="5628880"/>
            <a:ext cx="9946533" cy="1056298"/>
          </a:xfrm>
          <a:prstGeom prst="roundRect">
            <a:avLst>
              <a:gd name="adj" fmla="val 5556"/>
            </a:avLst>
          </a:prstGeom>
          <a:solidFill>
            <a:srgbClr val="FE721F"/>
          </a:solidFill>
          <a:ln>
            <a:noFill/>
          </a:ln>
          <a:effectLst>
            <a:outerShdw blurRad="355254" dist="38100" algn="tl" rotWithShape="0">
              <a:schemeClr val="tx1">
                <a:lumMod val="75000"/>
                <a:lumOff val="25000"/>
                <a:alpha val="13168"/>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0B9F5FC-53EE-2642-991D-7107FD6C996B}"/>
              </a:ext>
            </a:extLst>
          </p:cNvPr>
          <p:cNvSpPr txBox="1"/>
          <p:nvPr/>
        </p:nvSpPr>
        <p:spPr>
          <a:xfrm>
            <a:off x="2108103" y="5741530"/>
            <a:ext cx="8675854" cy="830997"/>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a:lnSpc>
                <a:spcPct val="100000"/>
              </a:lnSpc>
            </a:pPr>
            <a:r>
              <a:rPr lang="en-ID" sz="2400" b="1" dirty="0">
                <a:solidFill>
                  <a:schemeClr val="bg1"/>
                </a:solidFill>
                <a:latin typeface="Calibri" panose="020F0502020204030204" pitchFamily="34" charset="0"/>
                <a:cs typeface="Calibri" panose="020F0502020204030204" pitchFamily="34" charset="0"/>
              </a:rPr>
              <a:t>What are other goals that students with FASD may be facing?</a:t>
            </a:r>
          </a:p>
          <a:p>
            <a:pPr>
              <a:lnSpc>
                <a:spcPct val="100000"/>
              </a:lnSpc>
            </a:pPr>
            <a:r>
              <a:rPr lang="en-ID" sz="2400" b="1" dirty="0">
                <a:solidFill>
                  <a:schemeClr val="bg1"/>
                </a:solidFill>
                <a:latin typeface="Calibri" panose="020F0502020204030204" pitchFamily="34" charset="0"/>
                <a:cs typeface="Calibri" panose="020F0502020204030204" pitchFamily="34" charset="0"/>
              </a:rPr>
              <a:t>What kind of tasks can help them achieve their goal?</a:t>
            </a:r>
          </a:p>
        </p:txBody>
      </p:sp>
    </p:spTree>
    <p:extLst>
      <p:ext uri="{BB962C8B-B14F-4D97-AF65-F5344CB8AC3E}">
        <p14:creationId xmlns:p14="http://schemas.microsoft.com/office/powerpoint/2010/main" val="2624048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121744-2878-7740-8B80-0CCAFD263391}"/>
              </a:ext>
            </a:extLst>
          </p:cNvPr>
          <p:cNvSpPr/>
          <p:nvPr/>
        </p:nvSpPr>
        <p:spPr>
          <a:xfrm>
            <a:off x="6471425" y="1148576"/>
            <a:ext cx="5720575" cy="5709424"/>
          </a:xfrm>
          <a:prstGeom prst="rect">
            <a:avLst/>
          </a:prstGeom>
          <a:gradFill flip="none" rotWithShape="1">
            <a:gsLst>
              <a:gs pos="0">
                <a:schemeClr val="accent1">
                  <a:lumMod val="90000"/>
                </a:schemeClr>
              </a:gs>
              <a:gs pos="100000">
                <a:schemeClr val="accent2">
                  <a:lumMod val="9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028D6EB1-D828-0540-9017-B20591E44666}"/>
              </a:ext>
            </a:extLst>
          </p:cNvPr>
          <p:cNvPicPr>
            <a:picLocks noGrp="1" noChangeAspect="1"/>
          </p:cNvPicPr>
          <p:nvPr>
            <p:ph type="pic" sz="quarter" idx="15"/>
          </p:nvPr>
        </p:nvPicPr>
        <p:blipFill>
          <a:blip r:embed="rId3"/>
          <a:srcRect t="2524" b="2524"/>
          <a:stretch/>
        </p:blipFill>
        <p:spPr>
          <a:xfrm>
            <a:off x="4828479" y="2139044"/>
            <a:ext cx="6211229" cy="3916068"/>
          </a:xfrm>
        </p:spPr>
      </p:pic>
      <p:pic>
        <p:nvPicPr>
          <p:cNvPr id="11" name="Picture 10">
            <a:hlinkClick r:id="rId4"/>
            <a:extLst>
              <a:ext uri="{FF2B5EF4-FFF2-40B4-BE49-F238E27FC236}">
                <a16:creationId xmlns:a16="http://schemas.microsoft.com/office/drawing/2014/main" id="{BFAFFA4F-2F51-3A47-86CA-5476D94A731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1153"/>
          <a:stretch/>
        </p:blipFill>
        <p:spPr>
          <a:xfrm>
            <a:off x="3803883" y="1838470"/>
            <a:ext cx="8180907" cy="4681302"/>
          </a:xfrm>
          <a:prstGeom prst="rect">
            <a:avLst/>
          </a:prstGeom>
        </p:spPr>
      </p:pic>
      <p:sp>
        <p:nvSpPr>
          <p:cNvPr id="10" name="TextBox 9">
            <a:extLst>
              <a:ext uri="{FF2B5EF4-FFF2-40B4-BE49-F238E27FC236}">
                <a16:creationId xmlns:a16="http://schemas.microsoft.com/office/drawing/2014/main" id="{B55108A1-9311-1846-836E-D15D052E505B}"/>
              </a:ext>
            </a:extLst>
          </p:cNvPr>
          <p:cNvSpPr txBox="1"/>
          <p:nvPr/>
        </p:nvSpPr>
        <p:spPr>
          <a:xfrm>
            <a:off x="390136" y="843677"/>
            <a:ext cx="4081503" cy="2585323"/>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Boyle Street Education Centre</a:t>
            </a:r>
          </a:p>
        </p:txBody>
      </p:sp>
      <p:sp>
        <p:nvSpPr>
          <p:cNvPr id="12" name="TextBox 11">
            <a:extLst>
              <a:ext uri="{FF2B5EF4-FFF2-40B4-BE49-F238E27FC236}">
                <a16:creationId xmlns:a16="http://schemas.microsoft.com/office/drawing/2014/main" id="{382B7C1F-C151-564A-96DC-399AE625EBDF}"/>
              </a:ext>
            </a:extLst>
          </p:cNvPr>
          <p:cNvSpPr txBox="1"/>
          <p:nvPr/>
        </p:nvSpPr>
        <p:spPr>
          <a:xfrm>
            <a:off x="456062" y="3626673"/>
            <a:ext cx="4015577" cy="276999"/>
          </a:xfrm>
          <a:prstGeom prst="rect">
            <a:avLst/>
          </a:prstGeom>
          <a:noFill/>
        </p:spPr>
        <p:txBody>
          <a:bodyPr wrap="square" rtlCol="0">
            <a:spAutoFit/>
          </a:bodyPr>
          <a:lstStyle/>
          <a:p>
            <a:r>
              <a:rPr lang="en-US" sz="1200" dirty="0">
                <a:solidFill>
                  <a:schemeClr val="tx1">
                    <a:lumMod val="65000"/>
                    <a:lumOff val="35000"/>
                  </a:schemeClr>
                </a:solidFill>
                <a:latin typeface="Calibri" panose="020F0502020204030204" pitchFamily="34" charset="0"/>
                <a:cs typeface="Calibri" panose="020F0502020204030204" pitchFamily="34" charset="0"/>
                <a:hlinkClick r:id="rId6"/>
              </a:rPr>
              <a:t>https://</a:t>
            </a:r>
            <a:r>
              <a:rPr lang="en-US" sz="1200" dirty="0" err="1">
                <a:solidFill>
                  <a:schemeClr val="tx1">
                    <a:lumMod val="65000"/>
                    <a:lumOff val="35000"/>
                  </a:schemeClr>
                </a:solidFill>
                <a:latin typeface="Calibri" panose="020F0502020204030204" pitchFamily="34" charset="0"/>
                <a:cs typeface="Calibri" panose="020F0502020204030204" pitchFamily="34" charset="0"/>
                <a:hlinkClick r:id="rId6"/>
              </a:rPr>
              <a:t>www.bsec.ab.ca</a:t>
            </a:r>
            <a:r>
              <a:rPr lang="en-US" sz="1200" dirty="0">
                <a:solidFill>
                  <a:schemeClr val="tx1">
                    <a:lumMod val="65000"/>
                    <a:lumOff val="35000"/>
                  </a:schemeClr>
                </a:solidFill>
                <a:latin typeface="Calibri" panose="020F0502020204030204" pitchFamily="34" charset="0"/>
                <a:cs typeface="Calibri" panose="020F0502020204030204" pitchFamily="34" charset="0"/>
                <a:hlinkClick r:id="rId6"/>
              </a:rPr>
              <a:t>/</a:t>
            </a:r>
            <a:endParaRPr lang="en-US" sz="12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7591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Donut 23">
            <a:extLst>
              <a:ext uri="{FF2B5EF4-FFF2-40B4-BE49-F238E27FC236}">
                <a16:creationId xmlns:a16="http://schemas.microsoft.com/office/drawing/2014/main" id="{AF2184A7-2F49-C74E-861E-F85C248E23A9}"/>
              </a:ext>
            </a:extLst>
          </p:cNvPr>
          <p:cNvSpPr/>
          <p:nvPr/>
        </p:nvSpPr>
        <p:spPr>
          <a:xfrm>
            <a:off x="-1273924" y="-1080134"/>
            <a:ext cx="4287890" cy="4287890"/>
          </a:xfrm>
          <a:prstGeom prst="donut">
            <a:avLst>
              <a:gd name="adj" fmla="val 13711"/>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ounded Rectangle 18">
            <a:extLst>
              <a:ext uri="{FF2B5EF4-FFF2-40B4-BE49-F238E27FC236}">
                <a16:creationId xmlns:a16="http://schemas.microsoft.com/office/drawing/2014/main" id="{241941ED-0E1A-7444-93AF-03E84BD170B3}"/>
              </a:ext>
            </a:extLst>
          </p:cNvPr>
          <p:cNvSpPr/>
          <p:nvPr/>
        </p:nvSpPr>
        <p:spPr>
          <a:xfrm>
            <a:off x="1062293" y="1063812"/>
            <a:ext cx="4661929" cy="4730379"/>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A group of chess pieces&#10;&#10;Description automatically generated with low confidence">
            <a:extLst>
              <a:ext uri="{FF2B5EF4-FFF2-40B4-BE49-F238E27FC236}">
                <a16:creationId xmlns:a16="http://schemas.microsoft.com/office/drawing/2014/main" id="{87EB8A3A-0F29-F242-926B-41EC7BBF477F}"/>
              </a:ext>
            </a:extLst>
          </p:cNvPr>
          <p:cNvPicPr>
            <a:picLocks noGrp="1" noChangeAspect="1"/>
          </p:cNvPicPr>
          <p:nvPr>
            <p:ph type="pic" sz="quarter" idx="15"/>
          </p:nvPr>
        </p:nvPicPr>
        <p:blipFill>
          <a:blip r:embed="rId3"/>
          <a:srcRect/>
          <a:stretch>
            <a:fillRect/>
          </a:stretch>
        </p:blipFill>
        <p:spPr/>
      </p:pic>
      <p:sp>
        <p:nvSpPr>
          <p:cNvPr id="5" name="Rectangle 4">
            <a:extLst>
              <a:ext uri="{FF2B5EF4-FFF2-40B4-BE49-F238E27FC236}">
                <a16:creationId xmlns:a16="http://schemas.microsoft.com/office/drawing/2014/main" id="{04382729-BFCB-3A4B-99A0-5C39860221FF}"/>
              </a:ext>
            </a:extLst>
          </p:cNvPr>
          <p:cNvSpPr/>
          <p:nvPr/>
        </p:nvSpPr>
        <p:spPr>
          <a:xfrm>
            <a:off x="2443872" y="3788620"/>
            <a:ext cx="2859647" cy="2005569"/>
          </a:xfrm>
          <a:prstGeom prst="rect">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1B72A59-7B15-6049-966A-EF0FC8DE3132}"/>
              </a:ext>
            </a:extLst>
          </p:cNvPr>
          <p:cNvSpPr txBox="1"/>
          <p:nvPr/>
        </p:nvSpPr>
        <p:spPr>
          <a:xfrm>
            <a:off x="2485958" y="3907305"/>
            <a:ext cx="2748983" cy="1107996"/>
          </a:xfrm>
          <a:prstGeom prst="rect">
            <a:avLst/>
          </a:prstGeom>
          <a:noFill/>
        </p:spPr>
        <p:txBody>
          <a:bodyPr wrap="square" rtlCol="0">
            <a:spAutoFit/>
          </a:bodyPr>
          <a:lstStyle/>
          <a:p>
            <a:pPr algn="ctr"/>
            <a:r>
              <a:rPr lang="en-US" sz="6600" b="1" dirty="0">
                <a:solidFill>
                  <a:schemeClr val="bg1"/>
                </a:solidFill>
                <a:latin typeface="Minion Pro" panose="02040503050201020203" pitchFamily="18" charset="0"/>
                <a:cs typeface="Poppins Medium" pitchFamily="2" charset="77"/>
              </a:rPr>
              <a:t>4%</a:t>
            </a:r>
          </a:p>
        </p:txBody>
      </p:sp>
      <p:sp>
        <p:nvSpPr>
          <p:cNvPr id="23" name="Rectangle 22">
            <a:extLst>
              <a:ext uri="{FF2B5EF4-FFF2-40B4-BE49-F238E27FC236}">
                <a16:creationId xmlns:a16="http://schemas.microsoft.com/office/drawing/2014/main" id="{8DEF16A8-1DA5-1047-A863-48DF83071FB9}"/>
              </a:ext>
            </a:extLst>
          </p:cNvPr>
          <p:cNvSpPr/>
          <p:nvPr/>
        </p:nvSpPr>
        <p:spPr>
          <a:xfrm>
            <a:off x="1507051" y="871192"/>
            <a:ext cx="45719" cy="385233"/>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A011473-9197-8844-95C8-F5A6C0DBE931}"/>
              </a:ext>
            </a:extLst>
          </p:cNvPr>
          <p:cNvSpPr/>
          <p:nvPr/>
        </p:nvSpPr>
        <p:spPr>
          <a:xfrm>
            <a:off x="7002236" y="-12700"/>
            <a:ext cx="45719" cy="507999"/>
          </a:xfrm>
          <a:prstGeom prst="rect">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399BCE3-C3EB-2C48-8986-9EBE8ADDFC5A}"/>
              </a:ext>
            </a:extLst>
          </p:cNvPr>
          <p:cNvSpPr/>
          <p:nvPr/>
        </p:nvSpPr>
        <p:spPr>
          <a:xfrm>
            <a:off x="5277027" y="5781837"/>
            <a:ext cx="45719" cy="626533"/>
          </a:xfrm>
          <a:prstGeom prst="rect">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54F64E2-0AD0-D643-B782-EEDB4BEF75A0}"/>
              </a:ext>
            </a:extLst>
          </p:cNvPr>
          <p:cNvSpPr txBox="1"/>
          <p:nvPr/>
        </p:nvSpPr>
        <p:spPr>
          <a:xfrm>
            <a:off x="7905381" y="1067641"/>
            <a:ext cx="4130906" cy="92333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Prevalence</a:t>
            </a:r>
          </a:p>
        </p:txBody>
      </p:sp>
      <p:sp>
        <p:nvSpPr>
          <p:cNvPr id="17" name="TextBox 16">
            <a:extLst>
              <a:ext uri="{FF2B5EF4-FFF2-40B4-BE49-F238E27FC236}">
                <a16:creationId xmlns:a16="http://schemas.microsoft.com/office/drawing/2014/main" id="{F2A00D5C-7E1E-2E47-BFB7-2541FB949EE7}"/>
              </a:ext>
            </a:extLst>
          </p:cNvPr>
          <p:cNvSpPr txBox="1"/>
          <p:nvPr/>
        </p:nvSpPr>
        <p:spPr>
          <a:xfrm>
            <a:off x="2417381" y="4889544"/>
            <a:ext cx="2859646" cy="830997"/>
          </a:xfrm>
          <a:prstGeom prst="rect">
            <a:avLst/>
          </a:prstGeom>
          <a:noFill/>
        </p:spPr>
        <p:txBody>
          <a:bodyPr wrap="square" rtlCol="0">
            <a:spAutoFit/>
          </a:bodyPr>
          <a:lstStyle/>
          <a:p>
            <a:pPr algn="ctr"/>
            <a:r>
              <a:rPr lang="en-US" sz="2400" dirty="0">
                <a:solidFill>
                  <a:schemeClr val="bg1"/>
                </a:solidFill>
                <a:latin typeface="Calibri" panose="020F0502020204030204" pitchFamily="34" charset="0"/>
                <a:cs typeface="Calibri" panose="020F0502020204030204" pitchFamily="34" charset="0"/>
              </a:rPr>
              <a:t>of people </a:t>
            </a:r>
          </a:p>
          <a:p>
            <a:pPr algn="ctr"/>
            <a:r>
              <a:rPr lang="en-US" sz="2400" dirty="0">
                <a:solidFill>
                  <a:schemeClr val="bg1"/>
                </a:solidFill>
                <a:latin typeface="Calibri" panose="020F0502020204030204" pitchFamily="34" charset="0"/>
                <a:cs typeface="Calibri" panose="020F0502020204030204" pitchFamily="34" charset="0"/>
              </a:rPr>
              <a:t>in Canada</a:t>
            </a:r>
          </a:p>
        </p:txBody>
      </p:sp>
      <p:sp>
        <p:nvSpPr>
          <p:cNvPr id="27" name="TextBox 26">
            <a:extLst>
              <a:ext uri="{FF2B5EF4-FFF2-40B4-BE49-F238E27FC236}">
                <a16:creationId xmlns:a16="http://schemas.microsoft.com/office/drawing/2014/main" id="{E56810F0-022F-A540-AD15-E30DC479475F}"/>
              </a:ext>
            </a:extLst>
          </p:cNvPr>
          <p:cNvSpPr txBox="1"/>
          <p:nvPr/>
        </p:nvSpPr>
        <p:spPr>
          <a:xfrm>
            <a:off x="7981386" y="2983534"/>
            <a:ext cx="2935485" cy="400110"/>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a:lnSpc>
                <a:spcPct val="100000"/>
              </a:lnSpc>
            </a:pPr>
            <a:r>
              <a:rPr lang="en-CA" sz="2000" dirty="0">
                <a:latin typeface="Calibri" panose="020F0502020204030204" pitchFamily="34" charset="0"/>
                <a:cs typeface="Calibri" panose="020F0502020204030204" pitchFamily="34" charset="0"/>
              </a:rPr>
              <a:t>people in Canada</a:t>
            </a:r>
          </a:p>
        </p:txBody>
      </p:sp>
      <p:sp>
        <p:nvSpPr>
          <p:cNvPr id="28" name="TextBox 27">
            <a:extLst>
              <a:ext uri="{FF2B5EF4-FFF2-40B4-BE49-F238E27FC236}">
                <a16:creationId xmlns:a16="http://schemas.microsoft.com/office/drawing/2014/main" id="{6F5DDDAE-D7B4-A440-AB02-539DA3E0FFFF}"/>
              </a:ext>
            </a:extLst>
          </p:cNvPr>
          <p:cNvSpPr txBox="1"/>
          <p:nvPr/>
        </p:nvSpPr>
        <p:spPr>
          <a:xfrm>
            <a:off x="7905381" y="2321825"/>
            <a:ext cx="4061332" cy="769441"/>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4400" dirty="0">
                <a:solidFill>
                  <a:srgbClr val="FF8001"/>
                </a:solidFill>
                <a:latin typeface="Minion Pro" panose="02040503050201020203" pitchFamily="18" charset="0"/>
              </a:rPr>
              <a:t>1.5 million</a:t>
            </a:r>
          </a:p>
        </p:txBody>
      </p:sp>
      <p:sp>
        <p:nvSpPr>
          <p:cNvPr id="29" name="TextBox 28">
            <a:extLst>
              <a:ext uri="{FF2B5EF4-FFF2-40B4-BE49-F238E27FC236}">
                <a16:creationId xmlns:a16="http://schemas.microsoft.com/office/drawing/2014/main" id="{12BCE7DC-1B32-8242-9346-7E75E23B701F}"/>
              </a:ext>
            </a:extLst>
          </p:cNvPr>
          <p:cNvSpPr txBox="1"/>
          <p:nvPr/>
        </p:nvSpPr>
        <p:spPr>
          <a:xfrm>
            <a:off x="8013485" y="4307415"/>
            <a:ext cx="2419849" cy="400110"/>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a:lnSpc>
                <a:spcPct val="100000"/>
              </a:lnSpc>
            </a:pPr>
            <a:r>
              <a:rPr lang="en-CA" sz="2000" dirty="0">
                <a:latin typeface="Calibri" panose="020F0502020204030204" pitchFamily="34" charset="0"/>
                <a:cs typeface="Calibri" panose="020F0502020204030204" pitchFamily="34" charset="0"/>
              </a:rPr>
              <a:t>people in Alberta</a:t>
            </a:r>
          </a:p>
        </p:txBody>
      </p:sp>
      <p:sp>
        <p:nvSpPr>
          <p:cNvPr id="30" name="TextBox 29">
            <a:extLst>
              <a:ext uri="{FF2B5EF4-FFF2-40B4-BE49-F238E27FC236}">
                <a16:creationId xmlns:a16="http://schemas.microsoft.com/office/drawing/2014/main" id="{97EDE96C-5137-8A41-B717-C3F99DC21629}"/>
              </a:ext>
            </a:extLst>
          </p:cNvPr>
          <p:cNvSpPr txBox="1"/>
          <p:nvPr/>
        </p:nvSpPr>
        <p:spPr>
          <a:xfrm>
            <a:off x="7981386" y="3613869"/>
            <a:ext cx="3148321" cy="769441"/>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4400" dirty="0">
                <a:solidFill>
                  <a:srgbClr val="4B9847"/>
                </a:solidFill>
                <a:latin typeface="Minion Pro" panose="02040503050201020203" pitchFamily="18" charset="0"/>
              </a:rPr>
              <a:t>174,000</a:t>
            </a:r>
          </a:p>
        </p:txBody>
      </p:sp>
      <p:sp>
        <p:nvSpPr>
          <p:cNvPr id="31" name="Rectangle 30">
            <a:extLst>
              <a:ext uri="{FF2B5EF4-FFF2-40B4-BE49-F238E27FC236}">
                <a16:creationId xmlns:a16="http://schemas.microsoft.com/office/drawing/2014/main" id="{751A7717-D9AE-7644-B988-E9FC743D82EE}"/>
              </a:ext>
            </a:extLst>
          </p:cNvPr>
          <p:cNvSpPr/>
          <p:nvPr/>
        </p:nvSpPr>
        <p:spPr>
          <a:xfrm rot="5400000" flipH="1">
            <a:off x="9543756" y="2024924"/>
            <a:ext cx="45719" cy="29354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9EE32FC-BABF-B840-A03F-DE8D166353D5}"/>
              </a:ext>
            </a:extLst>
          </p:cNvPr>
          <p:cNvSpPr txBox="1"/>
          <p:nvPr/>
        </p:nvSpPr>
        <p:spPr>
          <a:xfrm>
            <a:off x="7981386" y="5556046"/>
            <a:ext cx="2935485" cy="400110"/>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a:lnSpc>
                <a:spcPct val="100000"/>
              </a:lnSpc>
            </a:pPr>
            <a:r>
              <a:rPr lang="en-CA" sz="2000" dirty="0">
                <a:latin typeface="Calibri" panose="020F0502020204030204" pitchFamily="34" charset="0"/>
                <a:cs typeface="Calibri" panose="020F0502020204030204" pitchFamily="34" charset="0"/>
              </a:rPr>
              <a:t>people in Canada</a:t>
            </a:r>
          </a:p>
        </p:txBody>
      </p:sp>
      <p:sp>
        <p:nvSpPr>
          <p:cNvPr id="33" name="TextBox 32">
            <a:extLst>
              <a:ext uri="{FF2B5EF4-FFF2-40B4-BE49-F238E27FC236}">
                <a16:creationId xmlns:a16="http://schemas.microsoft.com/office/drawing/2014/main" id="{CEFD0E33-2239-174F-A174-E1220091F8BD}"/>
              </a:ext>
            </a:extLst>
          </p:cNvPr>
          <p:cNvSpPr txBox="1"/>
          <p:nvPr/>
        </p:nvSpPr>
        <p:spPr>
          <a:xfrm>
            <a:off x="7977753" y="4915523"/>
            <a:ext cx="3148320" cy="769441"/>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4400" dirty="0">
                <a:solidFill>
                  <a:srgbClr val="364DA1"/>
                </a:solidFill>
                <a:latin typeface="Minion Pro" panose="02040503050201020203" pitchFamily="18" charset="0"/>
              </a:rPr>
              <a:t>1 in 25</a:t>
            </a:r>
          </a:p>
        </p:txBody>
      </p:sp>
      <p:sp>
        <p:nvSpPr>
          <p:cNvPr id="34" name="Rectangle 33">
            <a:extLst>
              <a:ext uri="{FF2B5EF4-FFF2-40B4-BE49-F238E27FC236}">
                <a16:creationId xmlns:a16="http://schemas.microsoft.com/office/drawing/2014/main" id="{42FC81C2-BB81-9D45-B572-4641B7CCAC25}"/>
              </a:ext>
            </a:extLst>
          </p:cNvPr>
          <p:cNvSpPr/>
          <p:nvPr/>
        </p:nvSpPr>
        <p:spPr>
          <a:xfrm rot="5400000" flipH="1">
            <a:off x="9543756" y="3353852"/>
            <a:ext cx="45719" cy="29354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2294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DB5479-59FD-FE43-823A-63BE19264F6C}"/>
              </a:ext>
            </a:extLst>
          </p:cNvPr>
          <p:cNvSpPr txBox="1"/>
          <p:nvPr/>
        </p:nvSpPr>
        <p:spPr>
          <a:xfrm>
            <a:off x="1242178" y="2758850"/>
            <a:ext cx="4823818" cy="923330"/>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Review</a:t>
            </a:r>
          </a:p>
        </p:txBody>
      </p:sp>
      <p:sp>
        <p:nvSpPr>
          <p:cNvPr id="6" name="Rectangle 5">
            <a:extLst>
              <a:ext uri="{FF2B5EF4-FFF2-40B4-BE49-F238E27FC236}">
                <a16:creationId xmlns:a16="http://schemas.microsoft.com/office/drawing/2014/main" id="{09B7CDA2-DE19-4B41-890D-5BFDD9F144E9}"/>
              </a:ext>
            </a:extLst>
          </p:cNvPr>
          <p:cNvSpPr/>
          <p:nvPr/>
        </p:nvSpPr>
        <p:spPr>
          <a:xfrm>
            <a:off x="11685814" y="0"/>
            <a:ext cx="506186" cy="6858000"/>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14EC685-55BC-9D4D-BB4F-6DE94395B6F7}"/>
              </a:ext>
            </a:extLst>
          </p:cNvPr>
          <p:cNvCxnSpPr>
            <a:cxnSpLocks/>
            <a:stCxn id="6" idx="0"/>
          </p:cNvCxnSpPr>
          <p:nvPr/>
        </p:nvCxnSpPr>
        <p:spPr>
          <a:xfrm flipH="1">
            <a:off x="11930743" y="0"/>
            <a:ext cx="8164" cy="16246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DD544C0-C2C0-2F4F-BAAA-CA8A96EE3F9D}"/>
              </a:ext>
            </a:extLst>
          </p:cNvPr>
          <p:cNvSpPr txBox="1"/>
          <p:nvPr/>
        </p:nvSpPr>
        <p:spPr>
          <a:xfrm>
            <a:off x="11807300" y="6400800"/>
            <a:ext cx="263214" cy="276999"/>
          </a:xfrm>
          <a:prstGeom prst="rect">
            <a:avLst/>
          </a:prstGeom>
          <a:noFill/>
        </p:spPr>
        <p:txBody>
          <a:bodyPr wrap="none" rtlCol="0">
            <a:spAutoFit/>
          </a:bodyPr>
          <a:lstStyle/>
          <a:p>
            <a:fld id="{C1770661-BCC3-F64C-A213-608EE2F62051}" type="slidenum">
              <a:rPr lang="en-US" sz="1200">
                <a:solidFill>
                  <a:schemeClr val="bg1"/>
                </a:solidFill>
              </a:rPr>
              <a:t>90</a:t>
            </a:fld>
            <a:endParaRPr lang="en-US" sz="1200">
              <a:solidFill>
                <a:schemeClr val="bg1"/>
              </a:solidFill>
            </a:endParaRPr>
          </a:p>
        </p:txBody>
      </p:sp>
      <p:sp>
        <p:nvSpPr>
          <p:cNvPr id="9" name="Rounded Rectangle 8">
            <a:extLst>
              <a:ext uri="{FF2B5EF4-FFF2-40B4-BE49-F238E27FC236}">
                <a16:creationId xmlns:a16="http://schemas.microsoft.com/office/drawing/2014/main" id="{7843B326-333B-6848-92DB-704A49C4FC7A}"/>
              </a:ext>
            </a:extLst>
          </p:cNvPr>
          <p:cNvSpPr/>
          <p:nvPr/>
        </p:nvSpPr>
        <p:spPr>
          <a:xfrm>
            <a:off x="5548577" y="796018"/>
            <a:ext cx="5189764" cy="60619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74E77790-36F7-5F4F-9B71-AF8609018ED1}"/>
              </a:ext>
            </a:extLst>
          </p:cNvPr>
          <p:cNvSpPr/>
          <p:nvPr/>
        </p:nvSpPr>
        <p:spPr>
          <a:xfrm rot="4500000">
            <a:off x="503421" y="2578649"/>
            <a:ext cx="208353" cy="179615"/>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1A1789FD-223C-3D4E-A508-9CE1A89EC61F}"/>
              </a:ext>
            </a:extLst>
          </p:cNvPr>
          <p:cNvSpPr/>
          <p:nvPr/>
        </p:nvSpPr>
        <p:spPr>
          <a:xfrm rot="2700000">
            <a:off x="3717308" y="44866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4FDB7DA2-74DC-AE4C-A745-F361D0CBF6FA}"/>
              </a:ext>
            </a:extLst>
          </p:cNvPr>
          <p:cNvSpPr/>
          <p:nvPr/>
        </p:nvSpPr>
        <p:spPr>
          <a:xfrm rot="1813063">
            <a:off x="902531" y="4299386"/>
            <a:ext cx="135254" cy="116599"/>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9847"/>
              </a:solidFill>
            </a:endParaRPr>
          </a:p>
        </p:txBody>
      </p:sp>
      <p:sp>
        <p:nvSpPr>
          <p:cNvPr id="15" name="Triangle 14">
            <a:extLst>
              <a:ext uri="{FF2B5EF4-FFF2-40B4-BE49-F238E27FC236}">
                <a16:creationId xmlns:a16="http://schemas.microsoft.com/office/drawing/2014/main" id="{573EAD77-F51E-5846-9FE6-C55ECBF4FB84}"/>
              </a:ext>
            </a:extLst>
          </p:cNvPr>
          <p:cNvSpPr/>
          <p:nvPr/>
        </p:nvSpPr>
        <p:spPr>
          <a:xfrm rot="18092652">
            <a:off x="6084892" y="954387"/>
            <a:ext cx="146568" cy="126352"/>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09EB451A-C1A1-3B49-9560-85A40585E49A}"/>
              </a:ext>
            </a:extLst>
          </p:cNvPr>
          <p:cNvSpPr/>
          <p:nvPr/>
        </p:nvSpPr>
        <p:spPr>
          <a:xfrm rot="18092652">
            <a:off x="11046612" y="2447836"/>
            <a:ext cx="146568" cy="12635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F039B68D-F53A-CD4F-B4CB-E2770258325A}"/>
              </a:ext>
            </a:extLst>
          </p:cNvPr>
          <p:cNvSpPr/>
          <p:nvPr/>
        </p:nvSpPr>
        <p:spPr>
          <a:xfrm>
            <a:off x="-172230" y="250613"/>
            <a:ext cx="2109216" cy="561733"/>
          </a:xfrm>
          <a:prstGeom prst="roundRect">
            <a:avLst>
              <a:gd name="adj" fmla="val 17281"/>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SECTION 9</a:t>
            </a:r>
          </a:p>
        </p:txBody>
      </p:sp>
      <p:pic>
        <p:nvPicPr>
          <p:cNvPr id="19" name="Picture Placeholder 18">
            <a:extLst>
              <a:ext uri="{FF2B5EF4-FFF2-40B4-BE49-F238E27FC236}">
                <a16:creationId xmlns:a16="http://schemas.microsoft.com/office/drawing/2014/main" id="{BBF309D8-6E97-F64A-92F0-01926C08A4A2}"/>
              </a:ext>
            </a:extLst>
          </p:cNvPr>
          <p:cNvPicPr>
            <a:picLocks noGrp="1" noChangeAspect="1"/>
          </p:cNvPicPr>
          <p:nvPr>
            <p:ph type="pic" sz="quarter" idx="14"/>
          </p:nvPr>
        </p:nvPicPr>
        <p:blipFill>
          <a:blip r:embed="rId2"/>
          <a:srcRect l="6583" r="6583"/>
          <a:stretch/>
        </p:blipFill>
        <p:spPr>
          <a:xfrm>
            <a:off x="5130140" y="1114393"/>
            <a:ext cx="5915235" cy="5109059"/>
          </a:xfrm>
          <a:noFill/>
        </p:spPr>
      </p:pic>
      <p:sp>
        <p:nvSpPr>
          <p:cNvPr id="17" name="TextBox 16">
            <a:extLst>
              <a:ext uri="{FF2B5EF4-FFF2-40B4-BE49-F238E27FC236}">
                <a16:creationId xmlns:a16="http://schemas.microsoft.com/office/drawing/2014/main" id="{C3F62BB5-2F2C-3641-AC84-603EF5103DC9}"/>
              </a:ext>
            </a:extLst>
          </p:cNvPr>
          <p:cNvSpPr txBox="1"/>
          <p:nvPr/>
        </p:nvSpPr>
        <p:spPr>
          <a:xfrm>
            <a:off x="1261729" y="3854468"/>
            <a:ext cx="1011367" cy="400110"/>
          </a:xfrm>
          <a:prstGeom prst="rect">
            <a:avLst/>
          </a:prstGeom>
          <a:noFill/>
        </p:spPr>
        <p:txBody>
          <a:bodyPr wrap="none" rtlCol="0">
            <a:spAutoFit/>
          </a:bodyPr>
          <a:lstStyle/>
          <a:p>
            <a:r>
              <a:rPr lang="en-US" sz="2000" b="1" dirty="0">
                <a:solidFill>
                  <a:schemeClr val="tx1">
                    <a:lumMod val="65000"/>
                    <a:lumOff val="35000"/>
                  </a:schemeClr>
                </a:solidFill>
                <a:latin typeface="Calibri" panose="020F0502020204030204" pitchFamily="34" charset="0"/>
                <a:cs typeface="Calibri" panose="020F0502020204030204" pitchFamily="34" charset="0"/>
              </a:rPr>
              <a:t>TOPICS:</a:t>
            </a:r>
          </a:p>
        </p:txBody>
      </p:sp>
      <p:sp>
        <p:nvSpPr>
          <p:cNvPr id="20" name="TextBox 19">
            <a:extLst>
              <a:ext uri="{FF2B5EF4-FFF2-40B4-BE49-F238E27FC236}">
                <a16:creationId xmlns:a16="http://schemas.microsoft.com/office/drawing/2014/main" id="{D4796790-5186-764B-B3F9-10043E8495CC}"/>
              </a:ext>
            </a:extLst>
          </p:cNvPr>
          <p:cNvSpPr txBox="1"/>
          <p:nvPr/>
        </p:nvSpPr>
        <p:spPr>
          <a:xfrm>
            <a:off x="1261729" y="4508529"/>
            <a:ext cx="3868411" cy="880369"/>
          </a:xfrm>
          <a:prstGeom prst="rect">
            <a:avLst/>
          </a:prstGeom>
          <a:noFill/>
        </p:spPr>
        <p:txBody>
          <a:bodyPr wrap="square" rtlCol="0">
            <a:spAutoFit/>
          </a:bodyPr>
          <a:lstStyle/>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Overview of FASD</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Strategies</a:t>
            </a:r>
          </a:p>
        </p:txBody>
      </p:sp>
      <p:sp>
        <p:nvSpPr>
          <p:cNvPr id="21" name="Rounded Rectangle 20">
            <a:extLst>
              <a:ext uri="{FF2B5EF4-FFF2-40B4-BE49-F238E27FC236}">
                <a16:creationId xmlns:a16="http://schemas.microsoft.com/office/drawing/2014/main" id="{D51782EE-7745-1E4B-989C-9D1817D4FE74}"/>
              </a:ext>
            </a:extLst>
          </p:cNvPr>
          <p:cNvSpPr/>
          <p:nvPr/>
        </p:nvSpPr>
        <p:spPr>
          <a:xfrm rot="16200000">
            <a:off x="2014193" y="3640974"/>
            <a:ext cx="45719" cy="1272926"/>
          </a:xfrm>
          <a:prstGeom prst="roundRect">
            <a:avLst>
              <a:gd name="adj" fmla="val 50000"/>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40719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2CF434BF-8984-CC4C-8401-F8818D9FAC60}"/>
              </a:ext>
            </a:extLst>
          </p:cNvPr>
          <p:cNvPicPr>
            <a:picLocks noGrp="1" noChangeAspect="1"/>
          </p:cNvPicPr>
          <p:nvPr>
            <p:ph type="pic" sz="quarter" idx="13"/>
          </p:nvPr>
        </p:nvPicPr>
        <p:blipFill>
          <a:blip r:embed="rId3"/>
          <a:srcRect t="12480" b="12480"/>
          <a:stretch/>
        </p:blipFill>
        <p:spPr>
          <a:xfrm>
            <a:off x="3033061" y="4570413"/>
            <a:ext cx="3046412" cy="2286000"/>
          </a:xfrm>
        </p:spPr>
      </p:pic>
      <p:sp>
        <p:nvSpPr>
          <p:cNvPr id="34" name="Rounded Rectangle 33">
            <a:extLst>
              <a:ext uri="{FF2B5EF4-FFF2-40B4-BE49-F238E27FC236}">
                <a16:creationId xmlns:a16="http://schemas.microsoft.com/office/drawing/2014/main" id="{89B85D4C-77A8-3D41-A71A-E08795D09C8A}"/>
              </a:ext>
            </a:extLst>
          </p:cNvPr>
          <p:cNvSpPr/>
          <p:nvPr/>
        </p:nvSpPr>
        <p:spPr>
          <a:xfrm>
            <a:off x="6099926" y="2283701"/>
            <a:ext cx="3051456" cy="2287149"/>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a:extLst>
              <a:ext uri="{FF2B5EF4-FFF2-40B4-BE49-F238E27FC236}">
                <a16:creationId xmlns:a16="http://schemas.microsoft.com/office/drawing/2014/main" id="{77060D94-DE05-E74F-BCAC-7E9FB9CD1DB6}"/>
              </a:ext>
            </a:extLst>
          </p:cNvPr>
          <p:cNvSpPr/>
          <p:nvPr/>
        </p:nvSpPr>
        <p:spPr>
          <a:xfrm rot="10800000">
            <a:off x="8221" y="2283701"/>
            <a:ext cx="3051456" cy="2287149"/>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D25CC7A-8BE9-7742-A3D0-114DC9457B6E}"/>
              </a:ext>
            </a:extLst>
          </p:cNvPr>
          <p:cNvSpPr/>
          <p:nvPr/>
        </p:nvSpPr>
        <p:spPr>
          <a:xfrm>
            <a:off x="7979858" y="447380"/>
            <a:ext cx="45719" cy="50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23803B6-0852-C14C-AC29-B4B313657715}"/>
              </a:ext>
            </a:extLst>
          </p:cNvPr>
          <p:cNvSpPr/>
          <p:nvPr/>
        </p:nvSpPr>
        <p:spPr>
          <a:xfrm>
            <a:off x="8660789" y="1291139"/>
            <a:ext cx="45719" cy="48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E9EA9B1-1041-8D47-8693-4D3EF2F1E203}"/>
              </a:ext>
            </a:extLst>
          </p:cNvPr>
          <p:cNvSpPr/>
          <p:nvPr/>
        </p:nvSpPr>
        <p:spPr>
          <a:xfrm>
            <a:off x="414866" y="6231467"/>
            <a:ext cx="45719" cy="62653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94558AD-B896-3242-BAB1-3F803CCDF98F}"/>
              </a:ext>
            </a:extLst>
          </p:cNvPr>
          <p:cNvSpPr txBox="1"/>
          <p:nvPr/>
        </p:nvSpPr>
        <p:spPr>
          <a:xfrm>
            <a:off x="1242177" y="757256"/>
            <a:ext cx="6188525" cy="923330"/>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Foundations Review</a:t>
            </a:r>
          </a:p>
        </p:txBody>
      </p:sp>
      <p:sp>
        <p:nvSpPr>
          <p:cNvPr id="26" name="TextBox 25">
            <a:extLst>
              <a:ext uri="{FF2B5EF4-FFF2-40B4-BE49-F238E27FC236}">
                <a16:creationId xmlns:a16="http://schemas.microsoft.com/office/drawing/2014/main" id="{3F53F728-92F7-3744-A25F-9FE563860363}"/>
              </a:ext>
            </a:extLst>
          </p:cNvPr>
          <p:cNvSpPr txBox="1"/>
          <p:nvPr/>
        </p:nvSpPr>
        <p:spPr>
          <a:xfrm>
            <a:off x="263682" y="2827110"/>
            <a:ext cx="2578710" cy="1200329"/>
          </a:xfrm>
          <a:prstGeom prst="rect">
            <a:avLst/>
          </a:prstGeom>
          <a:noFill/>
        </p:spPr>
        <p:txBody>
          <a:bodyPr wrap="square" rtlCol="0">
            <a:spAutoFit/>
          </a:bodyPr>
          <a:lstStyle/>
          <a:p>
            <a:r>
              <a:rPr lang="en-US" sz="2400" b="1" dirty="0">
                <a:solidFill>
                  <a:srgbClr val="364DA1"/>
                </a:solidFill>
                <a:cs typeface="Calibri"/>
              </a:rPr>
              <a:t>FASD is a lifelong and complex disability</a:t>
            </a:r>
          </a:p>
        </p:txBody>
      </p:sp>
      <p:sp>
        <p:nvSpPr>
          <p:cNvPr id="28" name="Rounded Rectangle 27">
            <a:extLst>
              <a:ext uri="{FF2B5EF4-FFF2-40B4-BE49-F238E27FC236}">
                <a16:creationId xmlns:a16="http://schemas.microsoft.com/office/drawing/2014/main" id="{623ED83E-FC8D-8647-B4F7-268118697293}"/>
              </a:ext>
            </a:extLst>
          </p:cNvPr>
          <p:cNvSpPr/>
          <p:nvPr/>
        </p:nvSpPr>
        <p:spPr>
          <a:xfrm rot="10800000">
            <a:off x="3033202" y="2283701"/>
            <a:ext cx="3051456" cy="2287149"/>
          </a:xfrm>
          <a:prstGeom prst="roundRect">
            <a:avLst>
              <a:gd name="adj" fmla="val 0"/>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28FF24D2-44AB-754E-AF67-0D3E87F2BF7A}"/>
              </a:ext>
            </a:extLst>
          </p:cNvPr>
          <p:cNvSpPr/>
          <p:nvPr/>
        </p:nvSpPr>
        <p:spPr>
          <a:xfrm rot="10800000">
            <a:off x="9166650" y="2283700"/>
            <a:ext cx="3051456" cy="4574299"/>
          </a:xfrm>
          <a:prstGeom prst="roundRect">
            <a:avLst>
              <a:gd name="adj" fmla="val 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5D89EC5A-8375-2444-B592-08A015D14374}"/>
              </a:ext>
            </a:extLst>
          </p:cNvPr>
          <p:cNvSpPr/>
          <p:nvPr/>
        </p:nvSpPr>
        <p:spPr>
          <a:xfrm rot="10800000">
            <a:off x="70" y="4569701"/>
            <a:ext cx="3051456" cy="2287149"/>
          </a:xfrm>
          <a:prstGeom prst="roundRect">
            <a:avLst>
              <a:gd name="adj" fmla="val 0"/>
            </a:avLst>
          </a:prstGeom>
          <a:solidFill>
            <a:srgbClr val="FE7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98400A6F-196A-C348-A9AF-808A555F829D}"/>
              </a:ext>
            </a:extLst>
          </p:cNvPr>
          <p:cNvSpPr/>
          <p:nvPr/>
        </p:nvSpPr>
        <p:spPr>
          <a:xfrm rot="10800000">
            <a:off x="6099786" y="4569701"/>
            <a:ext cx="3051456" cy="2287149"/>
          </a:xfrm>
          <a:prstGeom prst="roundRect">
            <a:avLst>
              <a:gd name="adj" fmla="val 0"/>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E8812204-03EB-CA49-9F1C-652FC4F072ED}"/>
              </a:ext>
            </a:extLst>
          </p:cNvPr>
          <p:cNvSpPr txBox="1"/>
          <p:nvPr/>
        </p:nvSpPr>
        <p:spPr>
          <a:xfrm>
            <a:off x="3345452" y="2717852"/>
            <a:ext cx="2578710" cy="1569660"/>
          </a:xfrm>
          <a:prstGeom prst="rect">
            <a:avLst/>
          </a:prstGeom>
          <a:noFill/>
        </p:spPr>
        <p:txBody>
          <a:bodyPr wrap="square" rtlCol="0">
            <a:spAutoFit/>
          </a:bodyPr>
          <a:lstStyle/>
          <a:p>
            <a:r>
              <a:rPr lang="en-US" sz="2400" b="1" dirty="0">
                <a:solidFill>
                  <a:schemeClr val="bg1"/>
                </a:solidFill>
                <a:cs typeface="Calibri"/>
              </a:rPr>
              <a:t>Each person is unique and has different strengths and challenges</a:t>
            </a:r>
          </a:p>
        </p:txBody>
      </p:sp>
      <p:sp>
        <p:nvSpPr>
          <p:cNvPr id="37" name="TextBox 36">
            <a:extLst>
              <a:ext uri="{FF2B5EF4-FFF2-40B4-BE49-F238E27FC236}">
                <a16:creationId xmlns:a16="http://schemas.microsoft.com/office/drawing/2014/main" id="{FDADFF21-4845-3A47-8713-B067F0540691}"/>
              </a:ext>
            </a:extLst>
          </p:cNvPr>
          <p:cNvSpPr txBox="1"/>
          <p:nvPr/>
        </p:nvSpPr>
        <p:spPr>
          <a:xfrm>
            <a:off x="6307701" y="2745060"/>
            <a:ext cx="2652872" cy="1569660"/>
          </a:xfrm>
          <a:prstGeom prst="rect">
            <a:avLst/>
          </a:prstGeom>
          <a:noFill/>
        </p:spPr>
        <p:txBody>
          <a:bodyPr wrap="square" rtlCol="0">
            <a:spAutoFit/>
          </a:bodyPr>
          <a:lstStyle/>
          <a:p>
            <a:r>
              <a:rPr lang="en-US" sz="2400" b="1" dirty="0">
                <a:solidFill>
                  <a:srgbClr val="4B9847"/>
                </a:solidFill>
                <a:cs typeface="Calibri"/>
              </a:rPr>
              <a:t>Protective factors can reduce the risk of adverse outcomes</a:t>
            </a:r>
          </a:p>
        </p:txBody>
      </p:sp>
      <p:sp>
        <p:nvSpPr>
          <p:cNvPr id="38" name="TextBox 37">
            <a:extLst>
              <a:ext uri="{FF2B5EF4-FFF2-40B4-BE49-F238E27FC236}">
                <a16:creationId xmlns:a16="http://schemas.microsoft.com/office/drawing/2014/main" id="{3C70D865-A88C-574D-99A8-B851EAFD9599}"/>
              </a:ext>
            </a:extLst>
          </p:cNvPr>
          <p:cNvSpPr txBox="1"/>
          <p:nvPr/>
        </p:nvSpPr>
        <p:spPr>
          <a:xfrm>
            <a:off x="333377" y="5030707"/>
            <a:ext cx="2312192" cy="1200329"/>
          </a:xfrm>
          <a:prstGeom prst="rect">
            <a:avLst/>
          </a:prstGeom>
          <a:noFill/>
        </p:spPr>
        <p:txBody>
          <a:bodyPr wrap="square" rtlCol="0">
            <a:spAutoFit/>
          </a:bodyPr>
          <a:lstStyle/>
          <a:p>
            <a:r>
              <a:rPr lang="en-US" sz="2400" b="1" dirty="0">
                <a:solidFill>
                  <a:schemeClr val="bg1"/>
                </a:solidFill>
                <a:cs typeface="Calibri"/>
              </a:rPr>
              <a:t>School staff should be </a:t>
            </a:r>
          </a:p>
          <a:p>
            <a:r>
              <a:rPr lang="en-US" sz="2400" b="1" dirty="0">
                <a:solidFill>
                  <a:schemeClr val="bg1"/>
                </a:solidFill>
                <a:cs typeface="Calibri"/>
              </a:rPr>
              <a:t>FASD-informed</a:t>
            </a:r>
          </a:p>
        </p:txBody>
      </p:sp>
      <p:sp>
        <p:nvSpPr>
          <p:cNvPr id="39" name="TextBox 38">
            <a:extLst>
              <a:ext uri="{FF2B5EF4-FFF2-40B4-BE49-F238E27FC236}">
                <a16:creationId xmlns:a16="http://schemas.microsoft.com/office/drawing/2014/main" id="{49822297-4F37-1B4A-A690-010C737E1BA4}"/>
              </a:ext>
            </a:extLst>
          </p:cNvPr>
          <p:cNvSpPr txBox="1"/>
          <p:nvPr/>
        </p:nvSpPr>
        <p:spPr>
          <a:xfrm>
            <a:off x="9452425" y="3005749"/>
            <a:ext cx="2578710" cy="3046988"/>
          </a:xfrm>
          <a:prstGeom prst="rect">
            <a:avLst/>
          </a:prstGeom>
          <a:noFill/>
        </p:spPr>
        <p:txBody>
          <a:bodyPr wrap="square" rtlCol="0">
            <a:spAutoFit/>
          </a:bodyPr>
          <a:lstStyle/>
          <a:p>
            <a:r>
              <a:rPr lang="en-US" sz="2400" b="1" dirty="0">
                <a:solidFill>
                  <a:schemeClr val="bg1"/>
                </a:solidFill>
                <a:cs typeface="Calibri"/>
              </a:rPr>
              <a:t>Inclusivity requires knowledge of FASD, communication and collaboration, and a ‘no blame, no shame’ approach</a:t>
            </a:r>
          </a:p>
        </p:txBody>
      </p:sp>
      <p:sp>
        <p:nvSpPr>
          <p:cNvPr id="41" name="TextBox 40">
            <a:extLst>
              <a:ext uri="{FF2B5EF4-FFF2-40B4-BE49-F238E27FC236}">
                <a16:creationId xmlns:a16="http://schemas.microsoft.com/office/drawing/2014/main" id="{0F538212-2C11-584E-94F0-0507D345A909}"/>
              </a:ext>
            </a:extLst>
          </p:cNvPr>
          <p:cNvSpPr txBox="1"/>
          <p:nvPr/>
        </p:nvSpPr>
        <p:spPr>
          <a:xfrm>
            <a:off x="6381863" y="4956636"/>
            <a:ext cx="2578710" cy="1569660"/>
          </a:xfrm>
          <a:prstGeom prst="rect">
            <a:avLst/>
          </a:prstGeom>
          <a:noFill/>
        </p:spPr>
        <p:txBody>
          <a:bodyPr wrap="square" rtlCol="0">
            <a:spAutoFit/>
          </a:bodyPr>
          <a:lstStyle/>
          <a:p>
            <a:r>
              <a:rPr lang="en-US" sz="2400" b="1" dirty="0">
                <a:solidFill>
                  <a:schemeClr val="tx1">
                    <a:lumMod val="65000"/>
                    <a:lumOff val="35000"/>
                  </a:schemeClr>
                </a:solidFill>
                <a:cs typeface="Calibri"/>
              </a:rPr>
              <a:t>Intentional action, reflective thinking, and assimilation of ideas</a:t>
            </a:r>
          </a:p>
        </p:txBody>
      </p:sp>
      <p:sp>
        <p:nvSpPr>
          <p:cNvPr id="48" name="Triangle 47">
            <a:extLst>
              <a:ext uri="{FF2B5EF4-FFF2-40B4-BE49-F238E27FC236}">
                <a16:creationId xmlns:a16="http://schemas.microsoft.com/office/drawing/2014/main" id="{A63C55C8-AA34-EF48-BA62-0035F4857693}"/>
              </a:ext>
            </a:extLst>
          </p:cNvPr>
          <p:cNvSpPr/>
          <p:nvPr/>
        </p:nvSpPr>
        <p:spPr>
          <a:xfrm rot="4500000">
            <a:off x="11083414" y="1325202"/>
            <a:ext cx="208353" cy="179615"/>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iangle 48">
            <a:extLst>
              <a:ext uri="{FF2B5EF4-FFF2-40B4-BE49-F238E27FC236}">
                <a16:creationId xmlns:a16="http://schemas.microsoft.com/office/drawing/2014/main" id="{4011AF64-FAD6-BB4B-BA2B-A35F3925DFF6}"/>
              </a:ext>
            </a:extLst>
          </p:cNvPr>
          <p:cNvSpPr/>
          <p:nvPr/>
        </p:nvSpPr>
        <p:spPr>
          <a:xfrm rot="2700000">
            <a:off x="9957180" y="467995"/>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riangle 49">
            <a:extLst>
              <a:ext uri="{FF2B5EF4-FFF2-40B4-BE49-F238E27FC236}">
                <a16:creationId xmlns:a16="http://schemas.microsoft.com/office/drawing/2014/main" id="{B1E12469-AB90-F44C-A78F-74129F0DF70F}"/>
              </a:ext>
            </a:extLst>
          </p:cNvPr>
          <p:cNvSpPr/>
          <p:nvPr/>
        </p:nvSpPr>
        <p:spPr>
          <a:xfrm rot="18092652">
            <a:off x="6960791" y="238196"/>
            <a:ext cx="146568" cy="126352"/>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9900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a:extLst>
              <a:ext uri="{FF2B5EF4-FFF2-40B4-BE49-F238E27FC236}">
                <a16:creationId xmlns:a16="http://schemas.microsoft.com/office/drawing/2014/main" id="{5D89EC5A-8375-2444-B592-08A015D14374}"/>
              </a:ext>
            </a:extLst>
          </p:cNvPr>
          <p:cNvSpPr/>
          <p:nvPr/>
        </p:nvSpPr>
        <p:spPr>
          <a:xfrm rot="10800000">
            <a:off x="69" y="4569699"/>
            <a:ext cx="3059607" cy="2287149"/>
          </a:xfrm>
          <a:prstGeom prst="roundRect">
            <a:avLst>
              <a:gd name="adj" fmla="val 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a:extLst>
              <a:ext uri="{FF2B5EF4-FFF2-40B4-BE49-F238E27FC236}">
                <a16:creationId xmlns:a16="http://schemas.microsoft.com/office/drawing/2014/main" id="{77060D94-DE05-E74F-BCAC-7E9FB9CD1DB6}"/>
              </a:ext>
            </a:extLst>
          </p:cNvPr>
          <p:cNvSpPr/>
          <p:nvPr/>
        </p:nvSpPr>
        <p:spPr>
          <a:xfrm rot="10800000">
            <a:off x="8221" y="2283701"/>
            <a:ext cx="3051456" cy="2287149"/>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D25CC7A-8BE9-7742-A3D0-114DC9457B6E}"/>
              </a:ext>
            </a:extLst>
          </p:cNvPr>
          <p:cNvSpPr/>
          <p:nvPr/>
        </p:nvSpPr>
        <p:spPr>
          <a:xfrm>
            <a:off x="7979858" y="447380"/>
            <a:ext cx="45719" cy="50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23803B6-0852-C14C-AC29-B4B313657715}"/>
              </a:ext>
            </a:extLst>
          </p:cNvPr>
          <p:cNvSpPr/>
          <p:nvPr/>
        </p:nvSpPr>
        <p:spPr>
          <a:xfrm>
            <a:off x="8660789" y="1291139"/>
            <a:ext cx="45719" cy="48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E9EA9B1-1041-8D47-8693-4D3EF2F1E203}"/>
              </a:ext>
            </a:extLst>
          </p:cNvPr>
          <p:cNvSpPr/>
          <p:nvPr/>
        </p:nvSpPr>
        <p:spPr>
          <a:xfrm>
            <a:off x="264085" y="1406720"/>
            <a:ext cx="45719" cy="62653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94558AD-B896-3242-BAB1-3F803CCDF98F}"/>
              </a:ext>
            </a:extLst>
          </p:cNvPr>
          <p:cNvSpPr txBox="1"/>
          <p:nvPr/>
        </p:nvSpPr>
        <p:spPr>
          <a:xfrm>
            <a:off x="1242177" y="413974"/>
            <a:ext cx="6941704" cy="957625"/>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Transitions Review</a:t>
            </a:r>
          </a:p>
        </p:txBody>
      </p:sp>
      <p:sp>
        <p:nvSpPr>
          <p:cNvPr id="26" name="TextBox 25">
            <a:extLst>
              <a:ext uri="{FF2B5EF4-FFF2-40B4-BE49-F238E27FC236}">
                <a16:creationId xmlns:a16="http://schemas.microsoft.com/office/drawing/2014/main" id="{3F53F728-92F7-3744-A25F-9FE563860363}"/>
              </a:ext>
            </a:extLst>
          </p:cNvPr>
          <p:cNvSpPr txBox="1"/>
          <p:nvPr/>
        </p:nvSpPr>
        <p:spPr>
          <a:xfrm>
            <a:off x="263682" y="2714077"/>
            <a:ext cx="2171405" cy="1446550"/>
          </a:xfrm>
          <a:prstGeom prst="rect">
            <a:avLst/>
          </a:prstGeom>
          <a:noFill/>
        </p:spPr>
        <p:txBody>
          <a:bodyPr wrap="square" rtlCol="0">
            <a:spAutoFit/>
          </a:bodyPr>
          <a:lstStyle/>
          <a:p>
            <a:r>
              <a:rPr lang="en-US" sz="2200" b="1" dirty="0">
                <a:solidFill>
                  <a:srgbClr val="364DA1"/>
                </a:solidFill>
                <a:cs typeface="Calibri"/>
              </a:rPr>
              <a:t>Transitions are a normal part of life, and can be small or big </a:t>
            </a:r>
          </a:p>
        </p:txBody>
      </p:sp>
      <p:sp>
        <p:nvSpPr>
          <p:cNvPr id="28" name="Rounded Rectangle 27">
            <a:extLst>
              <a:ext uri="{FF2B5EF4-FFF2-40B4-BE49-F238E27FC236}">
                <a16:creationId xmlns:a16="http://schemas.microsoft.com/office/drawing/2014/main" id="{623ED83E-FC8D-8647-B4F7-268118697293}"/>
              </a:ext>
            </a:extLst>
          </p:cNvPr>
          <p:cNvSpPr/>
          <p:nvPr/>
        </p:nvSpPr>
        <p:spPr>
          <a:xfrm rot="10800000">
            <a:off x="3029016" y="2283700"/>
            <a:ext cx="3055642" cy="2894587"/>
          </a:xfrm>
          <a:prstGeom prst="roundRect">
            <a:avLst>
              <a:gd name="adj" fmla="val 0"/>
            </a:avLst>
          </a:prstGeom>
          <a:solidFill>
            <a:srgbClr val="FE7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28FF24D2-44AB-754E-AF67-0D3E87F2BF7A}"/>
              </a:ext>
            </a:extLst>
          </p:cNvPr>
          <p:cNvSpPr/>
          <p:nvPr/>
        </p:nvSpPr>
        <p:spPr>
          <a:xfrm rot="10800000">
            <a:off x="9166650" y="2283700"/>
            <a:ext cx="3051456" cy="4574299"/>
          </a:xfrm>
          <a:prstGeom prst="roundRect">
            <a:avLst>
              <a:gd name="adj" fmla="val 0"/>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98400A6F-196A-C348-A9AF-808A555F829D}"/>
              </a:ext>
            </a:extLst>
          </p:cNvPr>
          <p:cNvSpPr/>
          <p:nvPr/>
        </p:nvSpPr>
        <p:spPr>
          <a:xfrm rot="10800000">
            <a:off x="6099786" y="4569701"/>
            <a:ext cx="3051456" cy="2287149"/>
          </a:xfrm>
          <a:prstGeom prst="roundRect">
            <a:avLst>
              <a:gd name="adj" fmla="val 0"/>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E8812204-03EB-CA49-9F1C-652FC4F072ED}"/>
              </a:ext>
            </a:extLst>
          </p:cNvPr>
          <p:cNvSpPr txBox="1"/>
          <p:nvPr/>
        </p:nvSpPr>
        <p:spPr>
          <a:xfrm>
            <a:off x="263682" y="4821298"/>
            <a:ext cx="2605963" cy="1785104"/>
          </a:xfrm>
          <a:prstGeom prst="rect">
            <a:avLst/>
          </a:prstGeom>
          <a:noFill/>
        </p:spPr>
        <p:txBody>
          <a:bodyPr wrap="square" rtlCol="0">
            <a:spAutoFit/>
          </a:bodyPr>
          <a:lstStyle/>
          <a:p>
            <a:r>
              <a:rPr lang="en-US" sz="2200" b="1" dirty="0">
                <a:solidFill>
                  <a:schemeClr val="bg1"/>
                </a:solidFill>
                <a:cs typeface="Calibri"/>
              </a:rPr>
              <a:t>Transition Planning is designed to assist youth and families during the transition to adulthood</a:t>
            </a:r>
          </a:p>
        </p:txBody>
      </p:sp>
      <p:sp>
        <p:nvSpPr>
          <p:cNvPr id="38" name="TextBox 37">
            <a:extLst>
              <a:ext uri="{FF2B5EF4-FFF2-40B4-BE49-F238E27FC236}">
                <a16:creationId xmlns:a16="http://schemas.microsoft.com/office/drawing/2014/main" id="{3C70D865-A88C-574D-99A8-B851EAFD9599}"/>
              </a:ext>
            </a:extLst>
          </p:cNvPr>
          <p:cNvSpPr txBox="1"/>
          <p:nvPr/>
        </p:nvSpPr>
        <p:spPr>
          <a:xfrm>
            <a:off x="9248946" y="3169315"/>
            <a:ext cx="2679372" cy="2800767"/>
          </a:xfrm>
          <a:prstGeom prst="rect">
            <a:avLst/>
          </a:prstGeom>
          <a:noFill/>
        </p:spPr>
        <p:txBody>
          <a:bodyPr wrap="square" rtlCol="0">
            <a:spAutoFit/>
          </a:bodyPr>
          <a:lstStyle/>
          <a:p>
            <a:r>
              <a:rPr lang="en-US" sz="2200" b="1" dirty="0">
                <a:solidFill>
                  <a:schemeClr val="bg1"/>
                </a:solidFill>
                <a:cs typeface="Calibri"/>
              </a:rPr>
              <a:t>Transition Planning: </a:t>
            </a:r>
          </a:p>
          <a:p>
            <a:endParaRPr lang="en-US" sz="2200" b="1" dirty="0">
              <a:solidFill>
                <a:schemeClr val="bg1"/>
              </a:solidFill>
              <a:cs typeface="Calibri"/>
            </a:endParaRPr>
          </a:p>
          <a:p>
            <a:r>
              <a:rPr lang="en-US" sz="2200" b="1" dirty="0">
                <a:solidFill>
                  <a:schemeClr val="bg1"/>
                </a:solidFill>
                <a:cs typeface="Calibri"/>
              </a:rPr>
              <a:t>should be done, have an early start, timeline, designated coordinator, voice of youth, and be multi-dimensional</a:t>
            </a:r>
          </a:p>
        </p:txBody>
      </p:sp>
      <p:sp>
        <p:nvSpPr>
          <p:cNvPr id="39" name="TextBox 38">
            <a:extLst>
              <a:ext uri="{FF2B5EF4-FFF2-40B4-BE49-F238E27FC236}">
                <a16:creationId xmlns:a16="http://schemas.microsoft.com/office/drawing/2014/main" id="{49822297-4F37-1B4A-A690-010C737E1BA4}"/>
              </a:ext>
            </a:extLst>
          </p:cNvPr>
          <p:cNvSpPr txBox="1"/>
          <p:nvPr/>
        </p:nvSpPr>
        <p:spPr>
          <a:xfrm>
            <a:off x="3231748" y="2702175"/>
            <a:ext cx="2578710" cy="2123658"/>
          </a:xfrm>
          <a:prstGeom prst="rect">
            <a:avLst/>
          </a:prstGeom>
          <a:noFill/>
        </p:spPr>
        <p:txBody>
          <a:bodyPr wrap="square" rtlCol="0">
            <a:spAutoFit/>
          </a:bodyPr>
          <a:lstStyle/>
          <a:p>
            <a:r>
              <a:rPr lang="en-US" sz="2200" b="1" dirty="0">
                <a:solidFill>
                  <a:schemeClr val="bg1"/>
                </a:solidFill>
                <a:cs typeface="Calibri"/>
              </a:rPr>
              <a:t>Key Elements to Support Transitions:</a:t>
            </a:r>
          </a:p>
          <a:p>
            <a:endParaRPr lang="en-US" sz="2200" b="1" dirty="0">
              <a:solidFill>
                <a:schemeClr val="bg1"/>
              </a:solidFill>
              <a:cs typeface="Calibri"/>
            </a:endParaRPr>
          </a:p>
          <a:p>
            <a:r>
              <a:rPr lang="en-US" sz="2200" b="1" dirty="0">
                <a:solidFill>
                  <a:schemeClr val="bg1"/>
                </a:solidFill>
                <a:cs typeface="Calibri"/>
              </a:rPr>
              <a:t>Preparing Students, Collaboration, IPPs, Transition Planning</a:t>
            </a:r>
          </a:p>
        </p:txBody>
      </p:sp>
      <p:sp>
        <p:nvSpPr>
          <p:cNvPr id="41" name="TextBox 40">
            <a:extLst>
              <a:ext uri="{FF2B5EF4-FFF2-40B4-BE49-F238E27FC236}">
                <a16:creationId xmlns:a16="http://schemas.microsoft.com/office/drawing/2014/main" id="{0F538212-2C11-584E-94F0-0507D345A909}"/>
              </a:ext>
            </a:extLst>
          </p:cNvPr>
          <p:cNvSpPr txBox="1"/>
          <p:nvPr/>
        </p:nvSpPr>
        <p:spPr>
          <a:xfrm>
            <a:off x="6381863" y="4960845"/>
            <a:ext cx="2578710" cy="1446550"/>
          </a:xfrm>
          <a:prstGeom prst="rect">
            <a:avLst/>
          </a:prstGeom>
          <a:noFill/>
        </p:spPr>
        <p:txBody>
          <a:bodyPr wrap="square" rtlCol="0">
            <a:spAutoFit/>
          </a:bodyPr>
          <a:lstStyle/>
          <a:p>
            <a:r>
              <a:rPr lang="en-US" sz="2200" b="1" dirty="0">
                <a:solidFill>
                  <a:schemeClr val="tx1">
                    <a:lumMod val="65000"/>
                    <a:lumOff val="35000"/>
                  </a:schemeClr>
                </a:solidFill>
                <a:cs typeface="Calibri"/>
              </a:rPr>
              <a:t>Transition plans should also focus on a lifespan approach and continuity</a:t>
            </a:r>
          </a:p>
        </p:txBody>
      </p:sp>
      <p:sp>
        <p:nvSpPr>
          <p:cNvPr id="48" name="Triangle 47">
            <a:extLst>
              <a:ext uri="{FF2B5EF4-FFF2-40B4-BE49-F238E27FC236}">
                <a16:creationId xmlns:a16="http://schemas.microsoft.com/office/drawing/2014/main" id="{A63C55C8-AA34-EF48-BA62-0035F4857693}"/>
              </a:ext>
            </a:extLst>
          </p:cNvPr>
          <p:cNvSpPr/>
          <p:nvPr/>
        </p:nvSpPr>
        <p:spPr>
          <a:xfrm rot="4500000">
            <a:off x="11083414" y="1325202"/>
            <a:ext cx="208353" cy="179615"/>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iangle 48">
            <a:extLst>
              <a:ext uri="{FF2B5EF4-FFF2-40B4-BE49-F238E27FC236}">
                <a16:creationId xmlns:a16="http://schemas.microsoft.com/office/drawing/2014/main" id="{4011AF64-FAD6-BB4B-BA2B-A35F3925DFF6}"/>
              </a:ext>
            </a:extLst>
          </p:cNvPr>
          <p:cNvSpPr/>
          <p:nvPr/>
        </p:nvSpPr>
        <p:spPr>
          <a:xfrm rot="2700000">
            <a:off x="9957180" y="467995"/>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riangle 49">
            <a:extLst>
              <a:ext uri="{FF2B5EF4-FFF2-40B4-BE49-F238E27FC236}">
                <a16:creationId xmlns:a16="http://schemas.microsoft.com/office/drawing/2014/main" id="{B1E12469-AB90-F44C-A78F-74129F0DF70F}"/>
              </a:ext>
            </a:extLst>
          </p:cNvPr>
          <p:cNvSpPr/>
          <p:nvPr/>
        </p:nvSpPr>
        <p:spPr>
          <a:xfrm rot="18092652">
            <a:off x="6960791" y="238196"/>
            <a:ext cx="146568" cy="126352"/>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Placeholder 3">
            <a:extLst>
              <a:ext uri="{FF2B5EF4-FFF2-40B4-BE49-F238E27FC236}">
                <a16:creationId xmlns:a16="http://schemas.microsoft.com/office/drawing/2014/main" id="{D63F3B52-8E33-1A4C-8D10-C4C253250B0D}"/>
              </a:ext>
            </a:extLst>
          </p:cNvPr>
          <p:cNvPicPr>
            <a:picLocks noChangeAspect="1"/>
          </p:cNvPicPr>
          <p:nvPr/>
        </p:nvPicPr>
        <p:blipFill>
          <a:blip r:embed="rId3"/>
          <a:srcRect t="12480" b="12480"/>
          <a:stretch/>
        </p:blipFill>
        <p:spPr>
          <a:xfrm>
            <a:off x="6104252" y="2294352"/>
            <a:ext cx="3046412" cy="2286000"/>
          </a:xfrm>
          <a:custGeom>
            <a:avLst/>
            <a:gdLst>
              <a:gd name="connsiteX0" fmla="*/ 0 w 3047598"/>
              <a:gd name="connsiteY0" fmla="*/ 0 h 2287150"/>
              <a:gd name="connsiteX1" fmla="*/ 3047598 w 3047598"/>
              <a:gd name="connsiteY1" fmla="*/ 0 h 2287150"/>
              <a:gd name="connsiteX2" fmla="*/ 3047598 w 3047598"/>
              <a:gd name="connsiteY2" fmla="*/ 2287150 h 2287150"/>
              <a:gd name="connsiteX3" fmla="*/ 0 w 3047598"/>
              <a:gd name="connsiteY3" fmla="*/ 2287150 h 2287150"/>
            </a:gdLst>
            <a:ahLst/>
            <a:cxnLst>
              <a:cxn ang="0">
                <a:pos x="connsiteX0" y="connsiteY0"/>
              </a:cxn>
              <a:cxn ang="0">
                <a:pos x="connsiteX1" y="connsiteY1"/>
              </a:cxn>
              <a:cxn ang="0">
                <a:pos x="connsiteX2" y="connsiteY2"/>
              </a:cxn>
              <a:cxn ang="0">
                <a:pos x="connsiteX3" y="connsiteY3"/>
              </a:cxn>
            </a:cxnLst>
            <a:rect l="l" t="t" r="r" b="b"/>
            <a:pathLst>
              <a:path w="3047598" h="2287150">
                <a:moveTo>
                  <a:pt x="0" y="0"/>
                </a:moveTo>
                <a:lnTo>
                  <a:pt x="3047598" y="0"/>
                </a:lnTo>
                <a:lnTo>
                  <a:pt x="3047598" y="2287150"/>
                </a:lnTo>
                <a:lnTo>
                  <a:pt x="0" y="2287150"/>
                </a:lnTo>
                <a:close/>
              </a:path>
            </a:pathLst>
          </a:custGeom>
          <a:pattFill prst="pct25">
            <a:fgClr>
              <a:srgbClr val="FF0000"/>
            </a:fgClr>
            <a:bgClr>
              <a:schemeClr val="bg1"/>
            </a:bgClr>
          </a:pattFill>
        </p:spPr>
      </p:pic>
      <p:pic>
        <p:nvPicPr>
          <p:cNvPr id="31" name="Picture Placeholder 3">
            <a:extLst>
              <a:ext uri="{FF2B5EF4-FFF2-40B4-BE49-F238E27FC236}">
                <a16:creationId xmlns:a16="http://schemas.microsoft.com/office/drawing/2014/main" id="{31419739-A48A-4246-A545-CF9A9C9C46E0}"/>
              </a:ext>
            </a:extLst>
          </p:cNvPr>
          <p:cNvPicPr>
            <a:picLocks noChangeAspect="1"/>
          </p:cNvPicPr>
          <p:nvPr/>
        </p:nvPicPr>
        <p:blipFill>
          <a:blip r:embed="rId4"/>
          <a:srcRect t="18462" b="18462"/>
          <a:stretch/>
        </p:blipFill>
        <p:spPr>
          <a:xfrm>
            <a:off x="3033630" y="4936467"/>
            <a:ext cx="3046412" cy="1921533"/>
          </a:xfrm>
          <a:custGeom>
            <a:avLst/>
            <a:gdLst>
              <a:gd name="connsiteX0" fmla="*/ 0 w 3047598"/>
              <a:gd name="connsiteY0" fmla="*/ 0 h 2287150"/>
              <a:gd name="connsiteX1" fmla="*/ 3047598 w 3047598"/>
              <a:gd name="connsiteY1" fmla="*/ 0 h 2287150"/>
              <a:gd name="connsiteX2" fmla="*/ 3047598 w 3047598"/>
              <a:gd name="connsiteY2" fmla="*/ 2287150 h 2287150"/>
              <a:gd name="connsiteX3" fmla="*/ 0 w 3047598"/>
              <a:gd name="connsiteY3" fmla="*/ 2287150 h 2287150"/>
            </a:gdLst>
            <a:ahLst/>
            <a:cxnLst>
              <a:cxn ang="0">
                <a:pos x="connsiteX0" y="connsiteY0"/>
              </a:cxn>
              <a:cxn ang="0">
                <a:pos x="connsiteX1" y="connsiteY1"/>
              </a:cxn>
              <a:cxn ang="0">
                <a:pos x="connsiteX2" y="connsiteY2"/>
              </a:cxn>
              <a:cxn ang="0">
                <a:pos x="connsiteX3" y="connsiteY3"/>
              </a:cxn>
            </a:cxnLst>
            <a:rect l="l" t="t" r="r" b="b"/>
            <a:pathLst>
              <a:path w="3047598" h="2287150">
                <a:moveTo>
                  <a:pt x="0" y="0"/>
                </a:moveTo>
                <a:lnTo>
                  <a:pt x="3047598" y="0"/>
                </a:lnTo>
                <a:lnTo>
                  <a:pt x="3047598" y="2287150"/>
                </a:lnTo>
                <a:lnTo>
                  <a:pt x="0" y="2287150"/>
                </a:lnTo>
                <a:close/>
              </a:path>
            </a:pathLst>
          </a:custGeom>
          <a:pattFill prst="pct25">
            <a:fgClr>
              <a:srgbClr val="FF0000"/>
            </a:fgClr>
            <a:bgClr>
              <a:schemeClr val="bg1"/>
            </a:bgClr>
          </a:pattFill>
        </p:spPr>
      </p:pic>
    </p:spTree>
    <p:extLst>
      <p:ext uri="{BB962C8B-B14F-4D97-AF65-F5344CB8AC3E}">
        <p14:creationId xmlns:p14="http://schemas.microsoft.com/office/powerpoint/2010/main" val="36300205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F1DAE58A-A291-6B4B-8559-F649C7B82770}"/>
              </a:ext>
            </a:extLst>
          </p:cNvPr>
          <p:cNvSpPr/>
          <p:nvPr/>
        </p:nvSpPr>
        <p:spPr>
          <a:xfrm>
            <a:off x="0" y="0"/>
            <a:ext cx="5189764" cy="6858000"/>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9F73E7A-F7D6-4E49-85A9-5BD0A63FDB9D}"/>
              </a:ext>
            </a:extLst>
          </p:cNvPr>
          <p:cNvSpPr txBox="1"/>
          <p:nvPr/>
        </p:nvSpPr>
        <p:spPr>
          <a:xfrm>
            <a:off x="7316679" y="1951075"/>
            <a:ext cx="3579616" cy="954107"/>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a:lnSpc>
                <a:spcPct val="100000"/>
              </a:lnSpc>
            </a:pPr>
            <a:r>
              <a:rPr lang="en-ID" sz="2800" dirty="0" err="1">
                <a:latin typeface="Calibri" panose="020F0502020204030204" pitchFamily="34" charset="0"/>
                <a:cs typeface="Calibri" panose="020F0502020204030204" pitchFamily="34" charset="0"/>
              </a:rPr>
              <a:t>WRaP</a:t>
            </a:r>
            <a:r>
              <a:rPr lang="en-ID" sz="2800" dirty="0">
                <a:latin typeface="Calibri" panose="020F0502020204030204" pitchFamily="34" charset="0"/>
                <a:cs typeface="Calibri" panose="020F0502020204030204" pitchFamily="34" charset="0"/>
              </a:rPr>
              <a:t> Blog </a:t>
            </a:r>
          </a:p>
          <a:p>
            <a:pPr>
              <a:lnSpc>
                <a:spcPct val="100000"/>
              </a:lnSpc>
            </a:pPr>
            <a:r>
              <a:rPr lang="en-ID" sz="2800" b="1" dirty="0">
                <a:solidFill>
                  <a:srgbClr val="364DA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wrap2fasd.org</a:t>
            </a:r>
            <a:endParaRPr lang="en-ID" sz="2800" b="1" dirty="0">
              <a:solidFill>
                <a:srgbClr val="364DA1"/>
              </a:solidFill>
              <a:latin typeface="Calibri" panose="020F0502020204030204" pitchFamily="34" charset="0"/>
              <a:cs typeface="Calibri" panose="020F0502020204030204" pitchFamily="34" charset="0"/>
            </a:endParaRPr>
          </a:p>
        </p:txBody>
      </p:sp>
      <p:sp>
        <p:nvSpPr>
          <p:cNvPr id="8" name="Rounded Rectangle 7">
            <a:extLst>
              <a:ext uri="{FF2B5EF4-FFF2-40B4-BE49-F238E27FC236}">
                <a16:creationId xmlns:a16="http://schemas.microsoft.com/office/drawing/2014/main" id="{C8CB1752-013E-904A-BA5C-3EFAE188AAC0}"/>
              </a:ext>
            </a:extLst>
          </p:cNvPr>
          <p:cNvSpPr/>
          <p:nvPr/>
        </p:nvSpPr>
        <p:spPr>
          <a:xfrm rot="2700000">
            <a:off x="6936460" y="2284194"/>
            <a:ext cx="161395" cy="16139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D8D0B409-66E5-7848-AE5A-431DA446276F}"/>
              </a:ext>
            </a:extLst>
          </p:cNvPr>
          <p:cNvSpPr/>
          <p:nvPr/>
        </p:nvSpPr>
        <p:spPr>
          <a:xfrm rot="2700000">
            <a:off x="6936459" y="3560837"/>
            <a:ext cx="161395" cy="16139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AB749F39-5EC4-4747-9502-9077F0739B34}"/>
              </a:ext>
            </a:extLst>
          </p:cNvPr>
          <p:cNvSpPr/>
          <p:nvPr/>
        </p:nvSpPr>
        <p:spPr>
          <a:xfrm rot="2700000">
            <a:off x="6933471" y="4902718"/>
            <a:ext cx="161395" cy="16139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FC4F5A1-EFF5-B847-91A7-FF435B27C5CB}"/>
              </a:ext>
            </a:extLst>
          </p:cNvPr>
          <p:cNvSpPr/>
          <p:nvPr/>
        </p:nvSpPr>
        <p:spPr>
          <a:xfrm>
            <a:off x="5131243" y="4830614"/>
            <a:ext cx="45719" cy="385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3C466B8-5FAA-6D49-853C-ED3F2D4D2637}"/>
              </a:ext>
            </a:extLst>
          </p:cNvPr>
          <p:cNvSpPr/>
          <p:nvPr/>
        </p:nvSpPr>
        <p:spPr>
          <a:xfrm>
            <a:off x="11294063" y="1156175"/>
            <a:ext cx="45719" cy="440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48B1F8B-95EC-4342-9BB6-01B8B9566A26}"/>
              </a:ext>
            </a:extLst>
          </p:cNvPr>
          <p:cNvSpPr/>
          <p:nvPr/>
        </p:nvSpPr>
        <p:spPr>
          <a:xfrm>
            <a:off x="6567472" y="-12700"/>
            <a:ext cx="45719" cy="50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FFF558E-40B7-8840-95AF-B10C7B64151A}"/>
              </a:ext>
            </a:extLst>
          </p:cNvPr>
          <p:cNvSpPr/>
          <p:nvPr/>
        </p:nvSpPr>
        <p:spPr>
          <a:xfrm>
            <a:off x="1316637" y="6511401"/>
            <a:ext cx="45719" cy="626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10;&#10;Description automatically generated">
            <a:extLst>
              <a:ext uri="{FF2B5EF4-FFF2-40B4-BE49-F238E27FC236}">
                <a16:creationId xmlns:a16="http://schemas.microsoft.com/office/drawing/2014/main" id="{B9391D75-416F-CE49-BAC3-41EA23267EE0}"/>
              </a:ext>
            </a:extLst>
          </p:cNvPr>
          <p:cNvPicPr>
            <a:picLocks noChangeAspect="1"/>
          </p:cNvPicPr>
          <p:nvPr/>
        </p:nvPicPr>
        <p:blipFill>
          <a:blip r:embed="rId4"/>
          <a:stretch>
            <a:fillRect/>
          </a:stretch>
        </p:blipFill>
        <p:spPr>
          <a:xfrm>
            <a:off x="784040" y="865127"/>
            <a:ext cx="4016533" cy="2659765"/>
          </a:xfrm>
          <a:prstGeom prst="rect">
            <a:avLst/>
          </a:prstGeom>
        </p:spPr>
      </p:pic>
      <p:pic>
        <p:nvPicPr>
          <p:cNvPr id="18" name="Picture 17">
            <a:extLst>
              <a:ext uri="{FF2B5EF4-FFF2-40B4-BE49-F238E27FC236}">
                <a16:creationId xmlns:a16="http://schemas.microsoft.com/office/drawing/2014/main" id="{D73AE1C3-F4BB-4F40-9FAA-1367EB18C0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738" y="4084760"/>
            <a:ext cx="2750875" cy="768742"/>
          </a:xfrm>
          <a:prstGeom prst="rect">
            <a:avLst/>
          </a:prstGeom>
        </p:spPr>
      </p:pic>
      <p:sp>
        <p:nvSpPr>
          <p:cNvPr id="19" name="Triangle 18">
            <a:extLst>
              <a:ext uri="{FF2B5EF4-FFF2-40B4-BE49-F238E27FC236}">
                <a16:creationId xmlns:a16="http://schemas.microsoft.com/office/drawing/2014/main" id="{8E69908F-8F88-754D-83A5-A52B53379B62}"/>
              </a:ext>
            </a:extLst>
          </p:cNvPr>
          <p:cNvSpPr/>
          <p:nvPr/>
        </p:nvSpPr>
        <p:spPr>
          <a:xfrm rot="4500000">
            <a:off x="11023652" y="5678688"/>
            <a:ext cx="208353" cy="179615"/>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iangle 19">
            <a:extLst>
              <a:ext uri="{FF2B5EF4-FFF2-40B4-BE49-F238E27FC236}">
                <a16:creationId xmlns:a16="http://schemas.microsoft.com/office/drawing/2014/main" id="{7621B977-2661-4A45-BDB1-DBAAA1F3AAAC}"/>
              </a:ext>
            </a:extLst>
          </p:cNvPr>
          <p:cNvSpPr/>
          <p:nvPr/>
        </p:nvSpPr>
        <p:spPr>
          <a:xfrm rot="2700000">
            <a:off x="11002263" y="69930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iangle 20">
            <a:extLst>
              <a:ext uri="{FF2B5EF4-FFF2-40B4-BE49-F238E27FC236}">
                <a16:creationId xmlns:a16="http://schemas.microsoft.com/office/drawing/2014/main" id="{B4D0BE54-7799-1241-B8AB-B896709C6EBC}"/>
              </a:ext>
            </a:extLst>
          </p:cNvPr>
          <p:cNvSpPr/>
          <p:nvPr/>
        </p:nvSpPr>
        <p:spPr>
          <a:xfrm rot="18092652">
            <a:off x="11431258" y="488041"/>
            <a:ext cx="146568" cy="126352"/>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5B482E0-500C-CF42-B719-001DB0FB2481}"/>
              </a:ext>
            </a:extLst>
          </p:cNvPr>
          <p:cNvSpPr txBox="1"/>
          <p:nvPr/>
        </p:nvSpPr>
        <p:spPr>
          <a:xfrm>
            <a:off x="7316678" y="3194739"/>
            <a:ext cx="4234323" cy="954107"/>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a:lnSpc>
                <a:spcPct val="100000"/>
              </a:lnSpc>
            </a:pPr>
            <a:r>
              <a:rPr lang="en-ID" sz="2800" dirty="0">
                <a:latin typeface="Calibri" panose="020F0502020204030204" pitchFamily="34" charset="0"/>
                <a:cs typeface="Calibri" panose="020F0502020204030204" pitchFamily="34" charset="0"/>
              </a:rPr>
              <a:t>FASD Networks in Alberta</a:t>
            </a:r>
          </a:p>
          <a:p>
            <a:pPr>
              <a:lnSpc>
                <a:spcPct val="100000"/>
              </a:lnSpc>
            </a:pPr>
            <a:r>
              <a:rPr lang="en-ID" sz="2800" b="1" dirty="0" err="1">
                <a:solidFill>
                  <a:srgbClr val="364DA1"/>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fasdalberta.ca</a:t>
            </a:r>
            <a:endParaRPr lang="en-ID" sz="2800" b="1" dirty="0">
              <a:solidFill>
                <a:srgbClr val="364DA1"/>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56D022F7-75DA-814D-B5AF-C20654E55AE3}"/>
              </a:ext>
            </a:extLst>
          </p:cNvPr>
          <p:cNvSpPr txBox="1"/>
          <p:nvPr/>
        </p:nvSpPr>
        <p:spPr>
          <a:xfrm>
            <a:off x="7316679" y="4506362"/>
            <a:ext cx="3579616" cy="954107"/>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a:lnSpc>
                <a:spcPct val="100000"/>
              </a:lnSpc>
            </a:pPr>
            <a:r>
              <a:rPr lang="en-ID" sz="2800" dirty="0" err="1">
                <a:latin typeface="Calibri" panose="020F0502020204030204" pitchFamily="34" charset="0"/>
                <a:cs typeface="Calibri" panose="020F0502020204030204" pitchFamily="34" charset="0"/>
              </a:rPr>
              <a:t>CanFASD</a:t>
            </a:r>
            <a:endParaRPr lang="en-ID" sz="2800" dirty="0">
              <a:latin typeface="Calibri" panose="020F0502020204030204" pitchFamily="34" charset="0"/>
              <a:cs typeface="Calibri" panose="020F0502020204030204" pitchFamily="34" charset="0"/>
            </a:endParaRPr>
          </a:p>
          <a:p>
            <a:pPr>
              <a:lnSpc>
                <a:spcPct val="100000"/>
              </a:lnSpc>
            </a:pPr>
            <a:r>
              <a:rPr lang="en-ID" sz="2800" b="1" dirty="0" err="1">
                <a:solidFill>
                  <a:srgbClr val="364DA1"/>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canfasd.ca</a:t>
            </a:r>
            <a:endParaRPr lang="en-ID" sz="2800" b="1" dirty="0">
              <a:solidFill>
                <a:srgbClr val="364DA1"/>
              </a:solidFill>
              <a:latin typeface="Calibri" panose="020F0502020204030204" pitchFamily="34" charset="0"/>
              <a:cs typeface="Calibri" panose="020F0502020204030204" pitchFamily="34" charset="0"/>
            </a:endParaRPr>
          </a:p>
        </p:txBody>
      </p:sp>
      <p:pic>
        <p:nvPicPr>
          <p:cNvPr id="3" name="Picture 2" descr="Icon&#10;&#10;Description automatically generated">
            <a:extLst>
              <a:ext uri="{FF2B5EF4-FFF2-40B4-BE49-F238E27FC236}">
                <a16:creationId xmlns:a16="http://schemas.microsoft.com/office/drawing/2014/main" id="{5A8A067A-5BE2-C147-B2DA-6B6260DA4687}"/>
              </a:ext>
            </a:extLst>
          </p:cNvPr>
          <p:cNvPicPr>
            <a:picLocks noChangeAspect="1"/>
          </p:cNvPicPr>
          <p:nvPr/>
        </p:nvPicPr>
        <p:blipFill>
          <a:blip r:embed="rId8"/>
          <a:stretch>
            <a:fillRect/>
          </a:stretch>
        </p:blipFill>
        <p:spPr>
          <a:xfrm>
            <a:off x="803254" y="5331357"/>
            <a:ext cx="2965841" cy="626534"/>
          </a:xfrm>
          <a:prstGeom prst="rect">
            <a:avLst/>
          </a:prstGeom>
        </p:spPr>
      </p:pic>
    </p:spTree>
    <p:extLst>
      <p:ext uri="{BB962C8B-B14F-4D97-AF65-F5344CB8AC3E}">
        <p14:creationId xmlns:p14="http://schemas.microsoft.com/office/powerpoint/2010/main" val="4230485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BCA77A-8F89-1C4E-B073-94109EF22544}"/>
              </a:ext>
            </a:extLst>
          </p:cNvPr>
          <p:cNvSpPr txBox="1"/>
          <p:nvPr/>
        </p:nvSpPr>
        <p:spPr>
          <a:xfrm>
            <a:off x="1215301" y="2351783"/>
            <a:ext cx="2653290" cy="2308324"/>
          </a:xfrm>
          <a:prstGeom prst="rect">
            <a:avLst/>
          </a:prstGeom>
          <a:noFill/>
        </p:spPr>
        <p:txBody>
          <a:bodyPr wrap="none" rtlCol="0">
            <a:spAutoFit/>
          </a:bodyPr>
          <a:lstStyle>
            <a:defPPr>
              <a:defRPr lang="en-US"/>
            </a:defPPr>
            <a:lvl1pPr>
              <a:defRPr sz="7200" b="1">
                <a:latin typeface="PLAYFAIR DISPLAY BOLD ROMAN" pitchFamily="2" charset="77"/>
                <a:cs typeface="Poppins ExtraBold" pitchFamily="2" charset="77"/>
              </a:defRPr>
            </a:lvl1pPr>
          </a:lstStyle>
          <a:p>
            <a:r>
              <a:rPr lang="en-US" dirty="0">
                <a:solidFill>
                  <a:srgbClr val="364DA1"/>
                </a:solidFill>
                <a:latin typeface="Minion Pro" panose="02040503050201020203" pitchFamily="18" charset="0"/>
              </a:rPr>
              <a:t>Break </a:t>
            </a:r>
          </a:p>
          <a:p>
            <a:r>
              <a:rPr lang="en-US" dirty="0">
                <a:solidFill>
                  <a:srgbClr val="364DA1"/>
                </a:solidFill>
                <a:latin typeface="Minion Pro" panose="02040503050201020203" pitchFamily="18" charset="0"/>
              </a:rPr>
              <a:t>Slide</a:t>
            </a:r>
          </a:p>
        </p:txBody>
      </p:sp>
      <p:sp>
        <p:nvSpPr>
          <p:cNvPr id="5" name="TextBox 4">
            <a:extLst>
              <a:ext uri="{FF2B5EF4-FFF2-40B4-BE49-F238E27FC236}">
                <a16:creationId xmlns:a16="http://schemas.microsoft.com/office/drawing/2014/main" id="{5950B419-AA58-9447-B8DE-09FC873DE981}"/>
              </a:ext>
            </a:extLst>
          </p:cNvPr>
          <p:cNvSpPr txBox="1"/>
          <p:nvPr/>
        </p:nvSpPr>
        <p:spPr>
          <a:xfrm>
            <a:off x="1215301" y="4660107"/>
            <a:ext cx="3216586" cy="584775"/>
          </a:xfrm>
          <a:prstGeom prst="rect">
            <a:avLst/>
          </a:prstGeom>
          <a:noFill/>
        </p:spPr>
        <p:txBody>
          <a:bodyPr wrap="none" rtlCol="0">
            <a:spAutoFit/>
          </a:bodyPr>
          <a:lstStyle/>
          <a:p>
            <a:r>
              <a:rPr lang="en-US" sz="3200" dirty="0">
                <a:solidFill>
                  <a:srgbClr val="FE721F"/>
                </a:solidFill>
                <a:latin typeface="Calibri" panose="020F0502020204030204" pitchFamily="34" charset="0"/>
                <a:cs typeface="Calibri" panose="020F0502020204030204" pitchFamily="34" charset="0"/>
              </a:rPr>
              <a:t>Take a short break</a:t>
            </a:r>
          </a:p>
        </p:txBody>
      </p:sp>
      <p:sp>
        <p:nvSpPr>
          <p:cNvPr id="3" name="Rectangle 2">
            <a:extLst>
              <a:ext uri="{FF2B5EF4-FFF2-40B4-BE49-F238E27FC236}">
                <a16:creationId xmlns:a16="http://schemas.microsoft.com/office/drawing/2014/main" id="{1FFD3399-570B-FD44-AC72-B3163B2F05CF}"/>
              </a:ext>
            </a:extLst>
          </p:cNvPr>
          <p:cNvSpPr/>
          <p:nvPr/>
        </p:nvSpPr>
        <p:spPr>
          <a:xfrm>
            <a:off x="5364418" y="1137425"/>
            <a:ext cx="5720575" cy="5720575"/>
          </a:xfrm>
          <a:prstGeom prst="rect">
            <a:avLst/>
          </a:prstGeom>
          <a:gradFill flip="none" rotWithShape="1">
            <a:gsLst>
              <a:gs pos="0">
                <a:schemeClr val="accent1">
                  <a:lumMod val="90000"/>
                </a:schemeClr>
              </a:gs>
              <a:gs pos="100000">
                <a:schemeClr val="accent2">
                  <a:lumMod val="9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descr="A person holding a cup of coffee&#10;&#10;Description automatically generated with low confidence">
            <a:extLst>
              <a:ext uri="{FF2B5EF4-FFF2-40B4-BE49-F238E27FC236}">
                <a16:creationId xmlns:a16="http://schemas.microsoft.com/office/drawing/2014/main" id="{C93B7538-30CC-9549-80ED-EAB58A5EBD1C}"/>
              </a:ext>
            </a:extLst>
          </p:cNvPr>
          <p:cNvPicPr>
            <a:picLocks noGrp="1" noChangeAspect="1"/>
          </p:cNvPicPr>
          <p:nvPr>
            <p:ph type="pic" sz="quarter" idx="15"/>
          </p:nvPr>
        </p:nvPicPr>
        <p:blipFill>
          <a:blip r:embed="rId3"/>
          <a:srcRect l="26075" r="26075"/>
          <a:stretch>
            <a:fillRect/>
          </a:stretch>
        </p:blipFill>
        <p:spPr/>
      </p:pic>
    </p:spTree>
    <p:extLst>
      <p:ext uri="{BB962C8B-B14F-4D97-AF65-F5344CB8AC3E}">
        <p14:creationId xmlns:p14="http://schemas.microsoft.com/office/powerpoint/2010/main" val="654678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a:spLocks noEditPoints="1"/>
          </p:cNvSpPr>
          <p:nvPr/>
        </p:nvSpPr>
        <p:spPr bwMode="auto">
          <a:xfrm>
            <a:off x="3101579" y="3294461"/>
            <a:ext cx="190500" cy="142875"/>
          </a:xfrm>
          <a:custGeom>
            <a:avLst/>
            <a:gdLst>
              <a:gd name="T0" fmla="*/ 0 w 839"/>
              <a:gd name="T1" fmla="*/ 0 h 633"/>
              <a:gd name="T2" fmla="*/ 839 w 839"/>
              <a:gd name="T3" fmla="*/ 0 h 633"/>
              <a:gd name="T4" fmla="*/ 839 w 839"/>
              <a:gd name="T5" fmla="*/ 633 h 633"/>
              <a:gd name="T6" fmla="*/ 0 w 839"/>
              <a:gd name="T7" fmla="*/ 633 h 633"/>
              <a:gd name="T8" fmla="*/ 0 w 839"/>
              <a:gd name="T9" fmla="*/ 0 h 633"/>
              <a:gd name="T10" fmla="*/ 632 w 839"/>
              <a:gd name="T11" fmla="*/ 382 h 633"/>
              <a:gd name="T12" fmla="*/ 566 w 839"/>
              <a:gd name="T13" fmla="*/ 267 h 633"/>
              <a:gd name="T14" fmla="*/ 499 w 839"/>
              <a:gd name="T15" fmla="*/ 382 h 633"/>
              <a:gd name="T16" fmla="*/ 433 w 839"/>
              <a:gd name="T17" fmla="*/ 497 h 633"/>
              <a:gd name="T18" fmla="*/ 566 w 839"/>
              <a:gd name="T19" fmla="*/ 497 h 633"/>
              <a:gd name="T20" fmla="*/ 699 w 839"/>
              <a:gd name="T21" fmla="*/ 497 h 633"/>
              <a:gd name="T22" fmla="*/ 632 w 839"/>
              <a:gd name="T23" fmla="*/ 382 h 633"/>
              <a:gd name="T24" fmla="*/ 478 w 839"/>
              <a:gd name="T25" fmla="*/ 371 h 633"/>
              <a:gd name="T26" fmla="*/ 443 w 839"/>
              <a:gd name="T27" fmla="*/ 311 h 633"/>
              <a:gd name="T28" fmla="*/ 335 w 839"/>
              <a:gd name="T29" fmla="*/ 124 h 633"/>
              <a:gd name="T30" fmla="*/ 227 w 839"/>
              <a:gd name="T31" fmla="*/ 311 h 633"/>
              <a:gd name="T32" fmla="*/ 119 w 839"/>
              <a:gd name="T33" fmla="*/ 497 h 633"/>
              <a:gd name="T34" fmla="*/ 335 w 839"/>
              <a:gd name="T35" fmla="*/ 497 h 633"/>
              <a:gd name="T36" fmla="*/ 405 w 839"/>
              <a:gd name="T37" fmla="*/ 497 h 633"/>
              <a:gd name="T38" fmla="*/ 463 w 839"/>
              <a:gd name="T39" fmla="*/ 396 h 633"/>
              <a:gd name="T40" fmla="*/ 478 w 839"/>
              <a:gd name="T41" fmla="*/ 371 h 633"/>
              <a:gd name="T42" fmla="*/ 41 w 839"/>
              <a:gd name="T43" fmla="*/ 44 h 633"/>
              <a:gd name="T44" fmla="*/ 798 w 839"/>
              <a:gd name="T45" fmla="*/ 44 h 633"/>
              <a:gd name="T46" fmla="*/ 798 w 839"/>
              <a:gd name="T47" fmla="*/ 595 h 633"/>
              <a:gd name="T48" fmla="*/ 41 w 839"/>
              <a:gd name="T49" fmla="*/ 595 h 633"/>
              <a:gd name="T50" fmla="*/ 41 w 839"/>
              <a:gd name="T51" fmla="*/ 44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39" h="633">
                <a:moveTo>
                  <a:pt x="0" y="0"/>
                </a:moveTo>
                <a:lnTo>
                  <a:pt x="839" y="0"/>
                </a:lnTo>
                <a:lnTo>
                  <a:pt x="839" y="633"/>
                </a:lnTo>
                <a:lnTo>
                  <a:pt x="0" y="633"/>
                </a:lnTo>
                <a:lnTo>
                  <a:pt x="0" y="0"/>
                </a:lnTo>
                <a:close/>
                <a:moveTo>
                  <a:pt x="632" y="382"/>
                </a:moveTo>
                <a:lnTo>
                  <a:pt x="566" y="267"/>
                </a:lnTo>
                <a:lnTo>
                  <a:pt x="499" y="382"/>
                </a:lnTo>
                <a:lnTo>
                  <a:pt x="433" y="497"/>
                </a:lnTo>
                <a:lnTo>
                  <a:pt x="566" y="497"/>
                </a:lnTo>
                <a:lnTo>
                  <a:pt x="699" y="497"/>
                </a:lnTo>
                <a:lnTo>
                  <a:pt x="632" y="382"/>
                </a:lnTo>
                <a:close/>
                <a:moveTo>
                  <a:pt x="478" y="371"/>
                </a:moveTo>
                <a:lnTo>
                  <a:pt x="443" y="311"/>
                </a:lnTo>
                <a:lnTo>
                  <a:pt x="335" y="124"/>
                </a:lnTo>
                <a:lnTo>
                  <a:pt x="227" y="311"/>
                </a:lnTo>
                <a:lnTo>
                  <a:pt x="119" y="497"/>
                </a:lnTo>
                <a:lnTo>
                  <a:pt x="335" y="497"/>
                </a:lnTo>
                <a:lnTo>
                  <a:pt x="405" y="497"/>
                </a:lnTo>
                <a:lnTo>
                  <a:pt x="463" y="396"/>
                </a:lnTo>
                <a:lnTo>
                  <a:pt x="478" y="371"/>
                </a:lnTo>
                <a:close/>
                <a:moveTo>
                  <a:pt x="41" y="44"/>
                </a:moveTo>
                <a:lnTo>
                  <a:pt x="798" y="44"/>
                </a:lnTo>
                <a:lnTo>
                  <a:pt x="798" y="595"/>
                </a:lnTo>
                <a:lnTo>
                  <a:pt x="41" y="595"/>
                </a:lnTo>
                <a:lnTo>
                  <a:pt x="41" y="44"/>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7" name="Freeform 6"/>
          <p:cNvSpPr>
            <a:spLocks noEditPoints="1"/>
          </p:cNvSpPr>
          <p:nvPr/>
        </p:nvSpPr>
        <p:spPr bwMode="auto">
          <a:xfrm>
            <a:off x="4767263" y="1743077"/>
            <a:ext cx="138114" cy="138114"/>
          </a:xfrm>
          <a:custGeom>
            <a:avLst/>
            <a:gdLst>
              <a:gd name="T0" fmla="*/ 65 w 608"/>
              <a:gd name="T1" fmla="*/ 0 h 608"/>
              <a:gd name="T2" fmla="*/ 217 w 608"/>
              <a:gd name="T3" fmla="*/ 0 h 608"/>
              <a:gd name="T4" fmla="*/ 328 w 608"/>
              <a:gd name="T5" fmla="*/ 46 h 608"/>
              <a:gd name="T6" fmla="*/ 583 w 608"/>
              <a:gd name="T7" fmla="*/ 301 h 608"/>
              <a:gd name="T8" fmla="*/ 583 w 608"/>
              <a:gd name="T9" fmla="*/ 393 h 608"/>
              <a:gd name="T10" fmla="*/ 393 w 608"/>
              <a:gd name="T11" fmla="*/ 583 h 608"/>
              <a:gd name="T12" fmla="*/ 301 w 608"/>
              <a:gd name="T13" fmla="*/ 583 h 608"/>
              <a:gd name="T14" fmla="*/ 46 w 608"/>
              <a:gd name="T15" fmla="*/ 328 h 608"/>
              <a:gd name="T16" fmla="*/ 0 w 608"/>
              <a:gd name="T17" fmla="*/ 217 h 608"/>
              <a:gd name="T18" fmla="*/ 0 w 608"/>
              <a:gd name="T19" fmla="*/ 65 h 608"/>
              <a:gd name="T20" fmla="*/ 65 w 608"/>
              <a:gd name="T21" fmla="*/ 0 h 608"/>
              <a:gd name="T22" fmla="*/ 152 w 608"/>
              <a:gd name="T23" fmla="*/ 217 h 608"/>
              <a:gd name="T24" fmla="*/ 217 w 608"/>
              <a:gd name="T25" fmla="*/ 152 h 608"/>
              <a:gd name="T26" fmla="*/ 152 w 608"/>
              <a:gd name="T27" fmla="*/ 87 h 608"/>
              <a:gd name="T28" fmla="*/ 87 w 608"/>
              <a:gd name="T29" fmla="*/ 152 h 608"/>
              <a:gd name="T30" fmla="*/ 152 w 608"/>
              <a:gd name="T31" fmla="*/ 217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8" h="608">
                <a:moveTo>
                  <a:pt x="65" y="0"/>
                </a:moveTo>
                <a:lnTo>
                  <a:pt x="217" y="0"/>
                </a:lnTo>
                <a:cubicBezTo>
                  <a:pt x="253" y="0"/>
                  <a:pt x="303" y="21"/>
                  <a:pt x="328" y="46"/>
                </a:cubicBezTo>
                <a:lnTo>
                  <a:pt x="583" y="301"/>
                </a:lnTo>
                <a:cubicBezTo>
                  <a:pt x="608" y="327"/>
                  <a:pt x="608" y="368"/>
                  <a:pt x="583" y="393"/>
                </a:cubicBezTo>
                <a:lnTo>
                  <a:pt x="393" y="583"/>
                </a:lnTo>
                <a:cubicBezTo>
                  <a:pt x="368" y="608"/>
                  <a:pt x="327" y="608"/>
                  <a:pt x="301" y="583"/>
                </a:cubicBezTo>
                <a:lnTo>
                  <a:pt x="46" y="328"/>
                </a:lnTo>
                <a:cubicBezTo>
                  <a:pt x="21" y="303"/>
                  <a:pt x="0" y="253"/>
                  <a:pt x="0" y="217"/>
                </a:cubicBezTo>
                <a:lnTo>
                  <a:pt x="0" y="65"/>
                </a:lnTo>
                <a:cubicBezTo>
                  <a:pt x="0" y="30"/>
                  <a:pt x="30" y="0"/>
                  <a:pt x="65" y="0"/>
                </a:cubicBezTo>
                <a:close/>
                <a:moveTo>
                  <a:pt x="152" y="217"/>
                </a:moveTo>
                <a:cubicBezTo>
                  <a:pt x="188" y="217"/>
                  <a:pt x="217" y="188"/>
                  <a:pt x="217" y="152"/>
                </a:cubicBezTo>
                <a:cubicBezTo>
                  <a:pt x="217" y="116"/>
                  <a:pt x="188" y="87"/>
                  <a:pt x="152" y="87"/>
                </a:cubicBezTo>
                <a:cubicBezTo>
                  <a:pt x="116" y="87"/>
                  <a:pt x="87" y="116"/>
                  <a:pt x="87" y="152"/>
                </a:cubicBezTo>
                <a:cubicBezTo>
                  <a:pt x="87" y="188"/>
                  <a:pt x="116" y="217"/>
                  <a:pt x="152" y="21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8" name="Freeform 7"/>
          <p:cNvSpPr>
            <a:spLocks noEditPoints="1"/>
          </p:cNvSpPr>
          <p:nvPr/>
        </p:nvSpPr>
        <p:spPr bwMode="auto">
          <a:xfrm>
            <a:off x="3957639" y="1253729"/>
            <a:ext cx="142875" cy="138114"/>
          </a:xfrm>
          <a:custGeom>
            <a:avLst/>
            <a:gdLst>
              <a:gd name="T0" fmla="*/ 597 w 631"/>
              <a:gd name="T1" fmla="*/ 0 h 605"/>
              <a:gd name="T2" fmla="*/ 34 w 631"/>
              <a:gd name="T3" fmla="*/ 0 h 605"/>
              <a:gd name="T4" fmla="*/ 0 w 631"/>
              <a:gd name="T5" fmla="*/ 37 h 605"/>
              <a:gd name="T6" fmla="*/ 0 w 631"/>
              <a:gd name="T7" fmla="*/ 417 h 605"/>
              <a:gd name="T8" fmla="*/ 34 w 631"/>
              <a:gd name="T9" fmla="*/ 454 h 605"/>
              <a:gd name="T10" fmla="*/ 597 w 631"/>
              <a:gd name="T11" fmla="*/ 454 h 605"/>
              <a:gd name="T12" fmla="*/ 631 w 631"/>
              <a:gd name="T13" fmla="*/ 417 h 605"/>
              <a:gd name="T14" fmla="*/ 631 w 631"/>
              <a:gd name="T15" fmla="*/ 37 h 605"/>
              <a:gd name="T16" fmla="*/ 597 w 631"/>
              <a:gd name="T17" fmla="*/ 0 h 605"/>
              <a:gd name="T18" fmla="*/ 454 w 631"/>
              <a:gd name="T19" fmla="*/ 565 h 605"/>
              <a:gd name="T20" fmla="*/ 414 w 631"/>
              <a:gd name="T21" fmla="*/ 565 h 605"/>
              <a:gd name="T22" fmla="*/ 375 w 631"/>
              <a:gd name="T23" fmla="*/ 526 h 605"/>
              <a:gd name="T24" fmla="*/ 375 w 631"/>
              <a:gd name="T25" fmla="*/ 466 h 605"/>
              <a:gd name="T26" fmla="*/ 256 w 631"/>
              <a:gd name="T27" fmla="*/ 466 h 605"/>
              <a:gd name="T28" fmla="*/ 256 w 631"/>
              <a:gd name="T29" fmla="*/ 526 h 605"/>
              <a:gd name="T30" fmla="*/ 217 w 631"/>
              <a:gd name="T31" fmla="*/ 565 h 605"/>
              <a:gd name="T32" fmla="*/ 177 w 631"/>
              <a:gd name="T33" fmla="*/ 565 h 605"/>
              <a:gd name="T34" fmla="*/ 158 w 631"/>
              <a:gd name="T35" fmla="*/ 585 h 605"/>
              <a:gd name="T36" fmla="*/ 177 w 631"/>
              <a:gd name="T37" fmla="*/ 605 h 605"/>
              <a:gd name="T38" fmla="*/ 454 w 631"/>
              <a:gd name="T39" fmla="*/ 605 h 605"/>
              <a:gd name="T40" fmla="*/ 473 w 631"/>
              <a:gd name="T41" fmla="*/ 585 h 605"/>
              <a:gd name="T42" fmla="*/ 454 w 631"/>
              <a:gd name="T43" fmla="*/ 565 h 605"/>
              <a:gd name="T44" fmla="*/ 592 w 631"/>
              <a:gd name="T45" fmla="*/ 414 h 605"/>
              <a:gd name="T46" fmla="*/ 39 w 631"/>
              <a:gd name="T47" fmla="*/ 414 h 605"/>
              <a:gd name="T48" fmla="*/ 39 w 631"/>
              <a:gd name="T49" fmla="*/ 39 h 605"/>
              <a:gd name="T50" fmla="*/ 592 w 631"/>
              <a:gd name="T51" fmla="*/ 39 h 605"/>
              <a:gd name="T52" fmla="*/ 592 w 631"/>
              <a:gd name="T53" fmla="*/ 414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31" h="605">
                <a:moveTo>
                  <a:pt x="597" y="0"/>
                </a:moveTo>
                <a:lnTo>
                  <a:pt x="34" y="0"/>
                </a:lnTo>
                <a:cubicBezTo>
                  <a:pt x="15" y="0"/>
                  <a:pt x="0" y="16"/>
                  <a:pt x="0" y="37"/>
                </a:cubicBezTo>
                <a:lnTo>
                  <a:pt x="0" y="417"/>
                </a:lnTo>
                <a:cubicBezTo>
                  <a:pt x="0" y="437"/>
                  <a:pt x="15" y="454"/>
                  <a:pt x="34" y="454"/>
                </a:cubicBezTo>
                <a:lnTo>
                  <a:pt x="597" y="454"/>
                </a:lnTo>
                <a:cubicBezTo>
                  <a:pt x="616" y="454"/>
                  <a:pt x="631" y="437"/>
                  <a:pt x="631" y="417"/>
                </a:cubicBezTo>
                <a:lnTo>
                  <a:pt x="631" y="37"/>
                </a:lnTo>
                <a:cubicBezTo>
                  <a:pt x="631" y="16"/>
                  <a:pt x="616" y="0"/>
                  <a:pt x="597" y="0"/>
                </a:cubicBezTo>
                <a:close/>
                <a:moveTo>
                  <a:pt x="454" y="565"/>
                </a:moveTo>
                <a:lnTo>
                  <a:pt x="414" y="565"/>
                </a:lnTo>
                <a:cubicBezTo>
                  <a:pt x="392" y="565"/>
                  <a:pt x="375" y="548"/>
                  <a:pt x="375" y="526"/>
                </a:cubicBezTo>
                <a:lnTo>
                  <a:pt x="375" y="466"/>
                </a:lnTo>
                <a:lnTo>
                  <a:pt x="256" y="466"/>
                </a:lnTo>
                <a:lnTo>
                  <a:pt x="256" y="526"/>
                </a:lnTo>
                <a:cubicBezTo>
                  <a:pt x="256" y="548"/>
                  <a:pt x="239" y="565"/>
                  <a:pt x="217" y="565"/>
                </a:cubicBezTo>
                <a:lnTo>
                  <a:pt x="177" y="565"/>
                </a:lnTo>
                <a:cubicBezTo>
                  <a:pt x="166" y="565"/>
                  <a:pt x="158" y="574"/>
                  <a:pt x="158" y="585"/>
                </a:cubicBezTo>
                <a:cubicBezTo>
                  <a:pt x="158" y="596"/>
                  <a:pt x="166" y="605"/>
                  <a:pt x="177" y="605"/>
                </a:cubicBezTo>
                <a:lnTo>
                  <a:pt x="454" y="605"/>
                </a:lnTo>
                <a:cubicBezTo>
                  <a:pt x="465" y="605"/>
                  <a:pt x="473" y="596"/>
                  <a:pt x="473" y="585"/>
                </a:cubicBezTo>
                <a:cubicBezTo>
                  <a:pt x="473" y="574"/>
                  <a:pt x="465" y="565"/>
                  <a:pt x="454" y="565"/>
                </a:cubicBezTo>
                <a:close/>
                <a:moveTo>
                  <a:pt x="592" y="414"/>
                </a:moveTo>
                <a:lnTo>
                  <a:pt x="39" y="414"/>
                </a:lnTo>
                <a:lnTo>
                  <a:pt x="39" y="39"/>
                </a:lnTo>
                <a:lnTo>
                  <a:pt x="592" y="39"/>
                </a:lnTo>
                <a:lnTo>
                  <a:pt x="592" y="414"/>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9" name="Freeform 8"/>
          <p:cNvSpPr>
            <a:spLocks noEditPoints="1"/>
          </p:cNvSpPr>
          <p:nvPr/>
        </p:nvSpPr>
        <p:spPr bwMode="auto">
          <a:xfrm>
            <a:off x="8612981" y="4344593"/>
            <a:ext cx="133350" cy="134540"/>
          </a:xfrm>
          <a:custGeom>
            <a:avLst/>
            <a:gdLst>
              <a:gd name="T0" fmla="*/ 296 w 591"/>
              <a:gd name="T1" fmla="*/ 0 h 592"/>
              <a:gd name="T2" fmla="*/ 0 w 591"/>
              <a:gd name="T3" fmla="*/ 296 h 592"/>
              <a:gd name="T4" fmla="*/ 296 w 591"/>
              <a:gd name="T5" fmla="*/ 592 h 592"/>
              <a:gd name="T6" fmla="*/ 591 w 591"/>
              <a:gd name="T7" fmla="*/ 296 h 592"/>
              <a:gd name="T8" fmla="*/ 296 w 591"/>
              <a:gd name="T9" fmla="*/ 0 h 592"/>
              <a:gd name="T10" fmla="*/ 430 w 591"/>
              <a:gd name="T11" fmla="*/ 264 h 592"/>
              <a:gd name="T12" fmla="*/ 420 w 591"/>
              <a:gd name="T13" fmla="*/ 281 h 592"/>
              <a:gd name="T14" fmla="*/ 296 w 591"/>
              <a:gd name="T15" fmla="*/ 310 h 592"/>
              <a:gd name="T16" fmla="*/ 289 w 591"/>
              <a:gd name="T17" fmla="*/ 310 h 592"/>
              <a:gd name="T18" fmla="*/ 283 w 591"/>
              <a:gd name="T19" fmla="*/ 306 h 592"/>
              <a:gd name="T20" fmla="*/ 196 w 591"/>
              <a:gd name="T21" fmla="*/ 213 h 592"/>
              <a:gd name="T22" fmla="*/ 197 w 591"/>
              <a:gd name="T23" fmla="*/ 193 h 592"/>
              <a:gd name="T24" fmla="*/ 216 w 591"/>
              <a:gd name="T25" fmla="*/ 194 h 592"/>
              <a:gd name="T26" fmla="*/ 298 w 591"/>
              <a:gd name="T27" fmla="*/ 281 h 592"/>
              <a:gd name="T28" fmla="*/ 413 w 591"/>
              <a:gd name="T29" fmla="*/ 253 h 592"/>
              <a:gd name="T30" fmla="*/ 430 w 591"/>
              <a:gd name="T31" fmla="*/ 264 h 592"/>
              <a:gd name="T32" fmla="*/ 318 w 591"/>
              <a:gd name="T33" fmla="*/ 545 h 592"/>
              <a:gd name="T34" fmla="*/ 318 w 591"/>
              <a:gd name="T35" fmla="*/ 523 h 592"/>
              <a:gd name="T36" fmla="*/ 296 w 591"/>
              <a:gd name="T37" fmla="*/ 501 h 592"/>
              <a:gd name="T38" fmla="*/ 273 w 591"/>
              <a:gd name="T39" fmla="*/ 523 h 592"/>
              <a:gd name="T40" fmla="*/ 273 w 591"/>
              <a:gd name="T41" fmla="*/ 545 h 592"/>
              <a:gd name="T42" fmla="*/ 47 w 591"/>
              <a:gd name="T43" fmla="*/ 319 h 592"/>
              <a:gd name="T44" fmla="*/ 68 w 591"/>
              <a:gd name="T45" fmla="*/ 319 h 592"/>
              <a:gd name="T46" fmla="*/ 91 w 591"/>
              <a:gd name="T47" fmla="*/ 296 h 592"/>
              <a:gd name="T48" fmla="*/ 68 w 591"/>
              <a:gd name="T49" fmla="*/ 273 h 592"/>
              <a:gd name="T50" fmla="*/ 47 w 591"/>
              <a:gd name="T51" fmla="*/ 273 h 592"/>
              <a:gd name="T52" fmla="*/ 273 w 591"/>
              <a:gd name="T53" fmla="*/ 47 h 592"/>
              <a:gd name="T54" fmla="*/ 273 w 591"/>
              <a:gd name="T55" fmla="*/ 69 h 592"/>
              <a:gd name="T56" fmla="*/ 296 w 591"/>
              <a:gd name="T57" fmla="*/ 91 h 592"/>
              <a:gd name="T58" fmla="*/ 318 w 591"/>
              <a:gd name="T59" fmla="*/ 69 h 592"/>
              <a:gd name="T60" fmla="*/ 318 w 591"/>
              <a:gd name="T61" fmla="*/ 47 h 592"/>
              <a:gd name="T62" fmla="*/ 545 w 591"/>
              <a:gd name="T63" fmla="*/ 273 h 592"/>
              <a:gd name="T64" fmla="*/ 523 w 591"/>
              <a:gd name="T65" fmla="*/ 273 h 592"/>
              <a:gd name="T66" fmla="*/ 500 w 591"/>
              <a:gd name="T67" fmla="*/ 296 h 592"/>
              <a:gd name="T68" fmla="*/ 523 w 591"/>
              <a:gd name="T69" fmla="*/ 319 h 592"/>
              <a:gd name="T70" fmla="*/ 545 w 591"/>
              <a:gd name="T71" fmla="*/ 319 h 592"/>
              <a:gd name="T72" fmla="*/ 318 w 591"/>
              <a:gd name="T73" fmla="*/ 545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1" h="592">
                <a:moveTo>
                  <a:pt x="296" y="0"/>
                </a:moveTo>
                <a:cubicBezTo>
                  <a:pt x="132" y="0"/>
                  <a:pt x="0" y="133"/>
                  <a:pt x="0" y="296"/>
                </a:cubicBezTo>
                <a:cubicBezTo>
                  <a:pt x="0" y="459"/>
                  <a:pt x="132" y="592"/>
                  <a:pt x="296" y="592"/>
                </a:cubicBezTo>
                <a:cubicBezTo>
                  <a:pt x="459" y="592"/>
                  <a:pt x="591" y="459"/>
                  <a:pt x="591" y="296"/>
                </a:cubicBezTo>
                <a:cubicBezTo>
                  <a:pt x="591" y="133"/>
                  <a:pt x="459" y="0"/>
                  <a:pt x="296" y="0"/>
                </a:cubicBezTo>
                <a:close/>
                <a:moveTo>
                  <a:pt x="430" y="264"/>
                </a:moveTo>
                <a:cubicBezTo>
                  <a:pt x="432" y="272"/>
                  <a:pt x="427" y="279"/>
                  <a:pt x="420" y="281"/>
                </a:cubicBezTo>
                <a:lnTo>
                  <a:pt x="296" y="310"/>
                </a:lnTo>
                <a:cubicBezTo>
                  <a:pt x="294" y="310"/>
                  <a:pt x="291" y="310"/>
                  <a:pt x="289" y="310"/>
                </a:cubicBezTo>
                <a:cubicBezTo>
                  <a:pt x="287" y="309"/>
                  <a:pt x="284" y="308"/>
                  <a:pt x="283" y="306"/>
                </a:cubicBezTo>
                <a:lnTo>
                  <a:pt x="196" y="213"/>
                </a:lnTo>
                <a:cubicBezTo>
                  <a:pt x="191" y="208"/>
                  <a:pt x="191" y="199"/>
                  <a:pt x="197" y="193"/>
                </a:cubicBezTo>
                <a:cubicBezTo>
                  <a:pt x="202" y="188"/>
                  <a:pt x="211" y="188"/>
                  <a:pt x="216" y="194"/>
                </a:cubicBezTo>
                <a:lnTo>
                  <a:pt x="298" y="281"/>
                </a:lnTo>
                <a:lnTo>
                  <a:pt x="413" y="253"/>
                </a:lnTo>
                <a:cubicBezTo>
                  <a:pt x="421" y="252"/>
                  <a:pt x="429" y="256"/>
                  <a:pt x="430" y="264"/>
                </a:cubicBezTo>
                <a:close/>
                <a:moveTo>
                  <a:pt x="318" y="545"/>
                </a:moveTo>
                <a:lnTo>
                  <a:pt x="318" y="523"/>
                </a:lnTo>
                <a:cubicBezTo>
                  <a:pt x="318" y="511"/>
                  <a:pt x="308" y="501"/>
                  <a:pt x="296" y="501"/>
                </a:cubicBezTo>
                <a:cubicBezTo>
                  <a:pt x="283" y="501"/>
                  <a:pt x="273" y="511"/>
                  <a:pt x="273" y="523"/>
                </a:cubicBezTo>
                <a:lnTo>
                  <a:pt x="273" y="545"/>
                </a:lnTo>
                <a:cubicBezTo>
                  <a:pt x="153" y="534"/>
                  <a:pt x="58" y="438"/>
                  <a:pt x="47" y="319"/>
                </a:cubicBezTo>
                <a:lnTo>
                  <a:pt x="68" y="319"/>
                </a:lnTo>
                <a:cubicBezTo>
                  <a:pt x="81" y="319"/>
                  <a:pt x="91" y="309"/>
                  <a:pt x="91" y="296"/>
                </a:cubicBezTo>
                <a:cubicBezTo>
                  <a:pt x="91" y="283"/>
                  <a:pt x="81" y="273"/>
                  <a:pt x="68" y="273"/>
                </a:cubicBezTo>
                <a:lnTo>
                  <a:pt x="47" y="273"/>
                </a:lnTo>
                <a:cubicBezTo>
                  <a:pt x="58" y="154"/>
                  <a:pt x="153" y="58"/>
                  <a:pt x="273" y="47"/>
                </a:cubicBezTo>
                <a:lnTo>
                  <a:pt x="273" y="69"/>
                </a:lnTo>
                <a:cubicBezTo>
                  <a:pt x="273" y="81"/>
                  <a:pt x="283" y="91"/>
                  <a:pt x="296" y="91"/>
                </a:cubicBezTo>
                <a:cubicBezTo>
                  <a:pt x="308" y="91"/>
                  <a:pt x="318" y="81"/>
                  <a:pt x="318" y="69"/>
                </a:cubicBezTo>
                <a:lnTo>
                  <a:pt x="318" y="47"/>
                </a:lnTo>
                <a:cubicBezTo>
                  <a:pt x="438" y="58"/>
                  <a:pt x="534" y="154"/>
                  <a:pt x="545" y="273"/>
                </a:cubicBezTo>
                <a:lnTo>
                  <a:pt x="523" y="273"/>
                </a:lnTo>
                <a:cubicBezTo>
                  <a:pt x="510" y="273"/>
                  <a:pt x="500" y="283"/>
                  <a:pt x="500" y="296"/>
                </a:cubicBezTo>
                <a:cubicBezTo>
                  <a:pt x="500" y="309"/>
                  <a:pt x="510" y="319"/>
                  <a:pt x="523" y="319"/>
                </a:cubicBezTo>
                <a:lnTo>
                  <a:pt x="545" y="319"/>
                </a:lnTo>
                <a:cubicBezTo>
                  <a:pt x="534" y="438"/>
                  <a:pt x="438" y="534"/>
                  <a:pt x="318" y="54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0" name="Freeform 9"/>
          <p:cNvSpPr>
            <a:spLocks noEditPoints="1"/>
          </p:cNvSpPr>
          <p:nvPr/>
        </p:nvSpPr>
        <p:spPr bwMode="auto">
          <a:xfrm>
            <a:off x="6248403" y="3017046"/>
            <a:ext cx="144065" cy="145256"/>
          </a:xfrm>
          <a:custGeom>
            <a:avLst/>
            <a:gdLst>
              <a:gd name="T0" fmla="*/ 599 w 639"/>
              <a:gd name="T1" fmla="*/ 120 h 639"/>
              <a:gd name="T2" fmla="*/ 519 w 639"/>
              <a:gd name="T3" fmla="*/ 120 h 639"/>
              <a:gd name="T4" fmla="*/ 519 w 639"/>
              <a:gd name="T5" fmla="*/ 40 h 639"/>
              <a:gd name="T6" fmla="*/ 599 w 639"/>
              <a:gd name="T7" fmla="*/ 40 h 639"/>
              <a:gd name="T8" fmla="*/ 599 w 639"/>
              <a:gd name="T9" fmla="*/ 120 h 639"/>
              <a:gd name="T10" fmla="*/ 599 w 639"/>
              <a:gd name="T11" fmla="*/ 280 h 639"/>
              <a:gd name="T12" fmla="*/ 519 w 639"/>
              <a:gd name="T13" fmla="*/ 280 h 639"/>
              <a:gd name="T14" fmla="*/ 519 w 639"/>
              <a:gd name="T15" fmla="*/ 200 h 639"/>
              <a:gd name="T16" fmla="*/ 599 w 639"/>
              <a:gd name="T17" fmla="*/ 200 h 639"/>
              <a:gd name="T18" fmla="*/ 599 w 639"/>
              <a:gd name="T19" fmla="*/ 280 h 639"/>
              <a:gd name="T20" fmla="*/ 599 w 639"/>
              <a:gd name="T21" fmla="*/ 439 h 639"/>
              <a:gd name="T22" fmla="*/ 519 w 639"/>
              <a:gd name="T23" fmla="*/ 439 h 639"/>
              <a:gd name="T24" fmla="*/ 519 w 639"/>
              <a:gd name="T25" fmla="*/ 359 h 639"/>
              <a:gd name="T26" fmla="*/ 599 w 639"/>
              <a:gd name="T27" fmla="*/ 359 h 639"/>
              <a:gd name="T28" fmla="*/ 599 w 639"/>
              <a:gd name="T29" fmla="*/ 439 h 639"/>
              <a:gd name="T30" fmla="*/ 599 w 639"/>
              <a:gd name="T31" fmla="*/ 599 h 639"/>
              <a:gd name="T32" fmla="*/ 519 w 639"/>
              <a:gd name="T33" fmla="*/ 599 h 639"/>
              <a:gd name="T34" fmla="*/ 519 w 639"/>
              <a:gd name="T35" fmla="*/ 519 h 639"/>
              <a:gd name="T36" fmla="*/ 599 w 639"/>
              <a:gd name="T37" fmla="*/ 519 h 639"/>
              <a:gd name="T38" fmla="*/ 599 w 639"/>
              <a:gd name="T39" fmla="*/ 599 h 639"/>
              <a:gd name="T40" fmla="*/ 479 w 639"/>
              <a:gd name="T41" fmla="*/ 359 h 639"/>
              <a:gd name="T42" fmla="*/ 160 w 639"/>
              <a:gd name="T43" fmla="*/ 359 h 639"/>
              <a:gd name="T44" fmla="*/ 160 w 639"/>
              <a:gd name="T45" fmla="*/ 40 h 639"/>
              <a:gd name="T46" fmla="*/ 479 w 639"/>
              <a:gd name="T47" fmla="*/ 40 h 639"/>
              <a:gd name="T48" fmla="*/ 479 w 639"/>
              <a:gd name="T49" fmla="*/ 359 h 639"/>
              <a:gd name="T50" fmla="*/ 479 w 639"/>
              <a:gd name="T51" fmla="*/ 599 h 639"/>
              <a:gd name="T52" fmla="*/ 160 w 639"/>
              <a:gd name="T53" fmla="*/ 599 h 639"/>
              <a:gd name="T54" fmla="*/ 160 w 639"/>
              <a:gd name="T55" fmla="*/ 399 h 639"/>
              <a:gd name="T56" fmla="*/ 479 w 639"/>
              <a:gd name="T57" fmla="*/ 399 h 639"/>
              <a:gd name="T58" fmla="*/ 479 w 639"/>
              <a:gd name="T59" fmla="*/ 599 h 639"/>
              <a:gd name="T60" fmla="*/ 120 w 639"/>
              <a:gd name="T61" fmla="*/ 120 h 639"/>
              <a:gd name="T62" fmla="*/ 40 w 639"/>
              <a:gd name="T63" fmla="*/ 120 h 639"/>
              <a:gd name="T64" fmla="*/ 40 w 639"/>
              <a:gd name="T65" fmla="*/ 40 h 639"/>
              <a:gd name="T66" fmla="*/ 120 w 639"/>
              <a:gd name="T67" fmla="*/ 40 h 639"/>
              <a:gd name="T68" fmla="*/ 120 w 639"/>
              <a:gd name="T69" fmla="*/ 120 h 639"/>
              <a:gd name="T70" fmla="*/ 120 w 639"/>
              <a:gd name="T71" fmla="*/ 280 h 639"/>
              <a:gd name="T72" fmla="*/ 40 w 639"/>
              <a:gd name="T73" fmla="*/ 280 h 639"/>
              <a:gd name="T74" fmla="*/ 40 w 639"/>
              <a:gd name="T75" fmla="*/ 200 h 639"/>
              <a:gd name="T76" fmla="*/ 120 w 639"/>
              <a:gd name="T77" fmla="*/ 200 h 639"/>
              <a:gd name="T78" fmla="*/ 120 w 639"/>
              <a:gd name="T79" fmla="*/ 280 h 639"/>
              <a:gd name="T80" fmla="*/ 120 w 639"/>
              <a:gd name="T81" fmla="*/ 439 h 639"/>
              <a:gd name="T82" fmla="*/ 40 w 639"/>
              <a:gd name="T83" fmla="*/ 439 h 639"/>
              <a:gd name="T84" fmla="*/ 40 w 639"/>
              <a:gd name="T85" fmla="*/ 359 h 639"/>
              <a:gd name="T86" fmla="*/ 120 w 639"/>
              <a:gd name="T87" fmla="*/ 359 h 639"/>
              <a:gd name="T88" fmla="*/ 120 w 639"/>
              <a:gd name="T89" fmla="*/ 439 h 639"/>
              <a:gd name="T90" fmla="*/ 120 w 639"/>
              <a:gd name="T91" fmla="*/ 599 h 639"/>
              <a:gd name="T92" fmla="*/ 40 w 639"/>
              <a:gd name="T93" fmla="*/ 599 h 639"/>
              <a:gd name="T94" fmla="*/ 40 w 639"/>
              <a:gd name="T95" fmla="*/ 519 h 639"/>
              <a:gd name="T96" fmla="*/ 120 w 639"/>
              <a:gd name="T97" fmla="*/ 519 h 639"/>
              <a:gd name="T98" fmla="*/ 120 w 639"/>
              <a:gd name="T99" fmla="*/ 599 h 639"/>
              <a:gd name="T100" fmla="*/ 599 w 639"/>
              <a:gd name="T101" fmla="*/ 0 h 639"/>
              <a:gd name="T102" fmla="*/ 40 w 639"/>
              <a:gd name="T103" fmla="*/ 0 h 639"/>
              <a:gd name="T104" fmla="*/ 0 w 639"/>
              <a:gd name="T105" fmla="*/ 40 h 639"/>
              <a:gd name="T106" fmla="*/ 0 w 639"/>
              <a:gd name="T107" fmla="*/ 599 h 639"/>
              <a:gd name="T108" fmla="*/ 40 w 639"/>
              <a:gd name="T109" fmla="*/ 639 h 639"/>
              <a:gd name="T110" fmla="*/ 599 w 639"/>
              <a:gd name="T111" fmla="*/ 639 h 639"/>
              <a:gd name="T112" fmla="*/ 639 w 639"/>
              <a:gd name="T113" fmla="*/ 599 h 639"/>
              <a:gd name="T114" fmla="*/ 639 w 639"/>
              <a:gd name="T115" fmla="*/ 40 h 639"/>
              <a:gd name="T116" fmla="*/ 599 w 639"/>
              <a:gd name="T117" fmla="*/ 0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39" h="639">
                <a:moveTo>
                  <a:pt x="599" y="120"/>
                </a:moveTo>
                <a:lnTo>
                  <a:pt x="519" y="120"/>
                </a:lnTo>
                <a:lnTo>
                  <a:pt x="519" y="40"/>
                </a:lnTo>
                <a:lnTo>
                  <a:pt x="599" y="40"/>
                </a:lnTo>
                <a:lnTo>
                  <a:pt x="599" y="120"/>
                </a:lnTo>
                <a:close/>
                <a:moveTo>
                  <a:pt x="599" y="280"/>
                </a:moveTo>
                <a:lnTo>
                  <a:pt x="519" y="280"/>
                </a:lnTo>
                <a:lnTo>
                  <a:pt x="519" y="200"/>
                </a:lnTo>
                <a:lnTo>
                  <a:pt x="599" y="200"/>
                </a:lnTo>
                <a:lnTo>
                  <a:pt x="599" y="280"/>
                </a:lnTo>
                <a:close/>
                <a:moveTo>
                  <a:pt x="599" y="439"/>
                </a:moveTo>
                <a:lnTo>
                  <a:pt x="519" y="439"/>
                </a:lnTo>
                <a:lnTo>
                  <a:pt x="519" y="359"/>
                </a:lnTo>
                <a:lnTo>
                  <a:pt x="599" y="359"/>
                </a:lnTo>
                <a:lnTo>
                  <a:pt x="599" y="439"/>
                </a:lnTo>
                <a:close/>
                <a:moveTo>
                  <a:pt x="599" y="599"/>
                </a:moveTo>
                <a:lnTo>
                  <a:pt x="519" y="599"/>
                </a:lnTo>
                <a:lnTo>
                  <a:pt x="519" y="519"/>
                </a:lnTo>
                <a:lnTo>
                  <a:pt x="599" y="519"/>
                </a:lnTo>
                <a:lnTo>
                  <a:pt x="599" y="599"/>
                </a:lnTo>
                <a:close/>
                <a:moveTo>
                  <a:pt x="479" y="359"/>
                </a:moveTo>
                <a:lnTo>
                  <a:pt x="160" y="359"/>
                </a:lnTo>
                <a:lnTo>
                  <a:pt x="160" y="40"/>
                </a:lnTo>
                <a:lnTo>
                  <a:pt x="479" y="40"/>
                </a:lnTo>
                <a:lnTo>
                  <a:pt x="479" y="359"/>
                </a:lnTo>
                <a:close/>
                <a:moveTo>
                  <a:pt x="479" y="599"/>
                </a:moveTo>
                <a:lnTo>
                  <a:pt x="160" y="599"/>
                </a:lnTo>
                <a:lnTo>
                  <a:pt x="160" y="399"/>
                </a:lnTo>
                <a:lnTo>
                  <a:pt x="479" y="399"/>
                </a:lnTo>
                <a:lnTo>
                  <a:pt x="479" y="599"/>
                </a:lnTo>
                <a:close/>
                <a:moveTo>
                  <a:pt x="120" y="120"/>
                </a:moveTo>
                <a:lnTo>
                  <a:pt x="40" y="120"/>
                </a:lnTo>
                <a:lnTo>
                  <a:pt x="40" y="40"/>
                </a:lnTo>
                <a:lnTo>
                  <a:pt x="120" y="40"/>
                </a:lnTo>
                <a:lnTo>
                  <a:pt x="120" y="120"/>
                </a:lnTo>
                <a:close/>
                <a:moveTo>
                  <a:pt x="120" y="280"/>
                </a:moveTo>
                <a:lnTo>
                  <a:pt x="40" y="280"/>
                </a:lnTo>
                <a:lnTo>
                  <a:pt x="40" y="200"/>
                </a:lnTo>
                <a:lnTo>
                  <a:pt x="120" y="200"/>
                </a:lnTo>
                <a:lnTo>
                  <a:pt x="120" y="280"/>
                </a:lnTo>
                <a:close/>
                <a:moveTo>
                  <a:pt x="120" y="439"/>
                </a:moveTo>
                <a:lnTo>
                  <a:pt x="40" y="439"/>
                </a:lnTo>
                <a:lnTo>
                  <a:pt x="40" y="359"/>
                </a:lnTo>
                <a:lnTo>
                  <a:pt x="120" y="359"/>
                </a:lnTo>
                <a:lnTo>
                  <a:pt x="120" y="439"/>
                </a:lnTo>
                <a:close/>
                <a:moveTo>
                  <a:pt x="120" y="599"/>
                </a:moveTo>
                <a:lnTo>
                  <a:pt x="40" y="599"/>
                </a:lnTo>
                <a:lnTo>
                  <a:pt x="40" y="519"/>
                </a:lnTo>
                <a:lnTo>
                  <a:pt x="120" y="519"/>
                </a:lnTo>
                <a:lnTo>
                  <a:pt x="120" y="599"/>
                </a:lnTo>
                <a:close/>
                <a:moveTo>
                  <a:pt x="599" y="0"/>
                </a:moveTo>
                <a:lnTo>
                  <a:pt x="40" y="0"/>
                </a:lnTo>
                <a:cubicBezTo>
                  <a:pt x="18" y="0"/>
                  <a:pt x="0" y="18"/>
                  <a:pt x="0" y="40"/>
                </a:cubicBezTo>
                <a:lnTo>
                  <a:pt x="0" y="599"/>
                </a:lnTo>
                <a:cubicBezTo>
                  <a:pt x="0" y="621"/>
                  <a:pt x="18" y="639"/>
                  <a:pt x="40" y="639"/>
                </a:cubicBezTo>
                <a:lnTo>
                  <a:pt x="599" y="639"/>
                </a:lnTo>
                <a:cubicBezTo>
                  <a:pt x="621" y="639"/>
                  <a:pt x="639" y="621"/>
                  <a:pt x="639" y="599"/>
                </a:cubicBezTo>
                <a:lnTo>
                  <a:pt x="639" y="40"/>
                </a:lnTo>
                <a:cubicBezTo>
                  <a:pt x="639" y="18"/>
                  <a:pt x="621" y="0"/>
                  <a:pt x="599"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1" name="Freeform 10"/>
          <p:cNvSpPr>
            <a:spLocks noEditPoints="1"/>
          </p:cNvSpPr>
          <p:nvPr/>
        </p:nvSpPr>
        <p:spPr bwMode="auto">
          <a:xfrm>
            <a:off x="6236495" y="3825480"/>
            <a:ext cx="167878" cy="116681"/>
          </a:xfrm>
          <a:custGeom>
            <a:avLst/>
            <a:gdLst>
              <a:gd name="T0" fmla="*/ 368 w 743"/>
              <a:gd name="T1" fmla="*/ 343 h 515"/>
              <a:gd name="T2" fmla="*/ 428 w 743"/>
              <a:gd name="T3" fmla="*/ 509 h 515"/>
              <a:gd name="T4" fmla="*/ 430 w 743"/>
              <a:gd name="T5" fmla="*/ 513 h 515"/>
              <a:gd name="T6" fmla="*/ 433 w 743"/>
              <a:gd name="T7" fmla="*/ 514 h 515"/>
              <a:gd name="T8" fmla="*/ 535 w 743"/>
              <a:gd name="T9" fmla="*/ 514 h 515"/>
              <a:gd name="T10" fmla="*/ 540 w 743"/>
              <a:gd name="T11" fmla="*/ 508 h 515"/>
              <a:gd name="T12" fmla="*/ 456 w 743"/>
              <a:gd name="T13" fmla="*/ 275 h 515"/>
              <a:gd name="T14" fmla="*/ 368 w 743"/>
              <a:gd name="T15" fmla="*/ 343 h 515"/>
              <a:gd name="T16" fmla="*/ 741 w 743"/>
              <a:gd name="T17" fmla="*/ 156 h 515"/>
              <a:gd name="T18" fmla="*/ 588 w 743"/>
              <a:gd name="T19" fmla="*/ 2 h 515"/>
              <a:gd name="T20" fmla="*/ 582 w 743"/>
              <a:gd name="T21" fmla="*/ 1 h 515"/>
              <a:gd name="T22" fmla="*/ 578 w 743"/>
              <a:gd name="T23" fmla="*/ 7 h 515"/>
              <a:gd name="T24" fmla="*/ 578 w 743"/>
              <a:gd name="T25" fmla="*/ 92 h 515"/>
              <a:gd name="T26" fmla="*/ 359 w 743"/>
              <a:gd name="T27" fmla="*/ 158 h 515"/>
              <a:gd name="T28" fmla="*/ 259 w 743"/>
              <a:gd name="T29" fmla="*/ 246 h 515"/>
              <a:gd name="T30" fmla="*/ 165 w 743"/>
              <a:gd name="T31" fmla="*/ 508 h 515"/>
              <a:gd name="T32" fmla="*/ 171 w 743"/>
              <a:gd name="T33" fmla="*/ 515 h 515"/>
              <a:gd name="T34" fmla="*/ 285 w 743"/>
              <a:gd name="T35" fmla="*/ 515 h 515"/>
              <a:gd name="T36" fmla="*/ 289 w 743"/>
              <a:gd name="T37" fmla="*/ 513 h 515"/>
              <a:gd name="T38" fmla="*/ 291 w 743"/>
              <a:gd name="T39" fmla="*/ 509 h 515"/>
              <a:gd name="T40" fmla="*/ 359 w 743"/>
              <a:gd name="T41" fmla="*/ 322 h 515"/>
              <a:gd name="T42" fmla="*/ 458 w 743"/>
              <a:gd name="T43" fmla="*/ 246 h 515"/>
              <a:gd name="T44" fmla="*/ 578 w 743"/>
              <a:gd name="T45" fmla="*/ 218 h 515"/>
              <a:gd name="T46" fmla="*/ 578 w 743"/>
              <a:gd name="T47" fmla="*/ 313 h 515"/>
              <a:gd name="T48" fmla="*/ 582 w 743"/>
              <a:gd name="T49" fmla="*/ 319 h 515"/>
              <a:gd name="T50" fmla="*/ 588 w 743"/>
              <a:gd name="T51" fmla="*/ 317 h 515"/>
              <a:gd name="T52" fmla="*/ 741 w 743"/>
              <a:gd name="T53" fmla="*/ 164 h 515"/>
              <a:gd name="T54" fmla="*/ 741 w 743"/>
              <a:gd name="T55" fmla="*/ 156 h 515"/>
              <a:gd name="T56" fmla="*/ 341 w 743"/>
              <a:gd name="T57" fmla="*/ 141 h 515"/>
              <a:gd name="T58" fmla="*/ 147 w 743"/>
              <a:gd name="T59" fmla="*/ 83 h 515"/>
              <a:gd name="T60" fmla="*/ 147 w 743"/>
              <a:gd name="T61" fmla="*/ 7 h 515"/>
              <a:gd name="T62" fmla="*/ 143 w 743"/>
              <a:gd name="T63" fmla="*/ 2 h 515"/>
              <a:gd name="T64" fmla="*/ 138 w 743"/>
              <a:gd name="T65" fmla="*/ 3 h 515"/>
              <a:gd name="T66" fmla="*/ 2 w 743"/>
              <a:gd name="T67" fmla="*/ 140 h 515"/>
              <a:gd name="T68" fmla="*/ 2 w 743"/>
              <a:gd name="T69" fmla="*/ 147 h 515"/>
              <a:gd name="T70" fmla="*/ 138 w 743"/>
              <a:gd name="T71" fmla="*/ 283 h 515"/>
              <a:gd name="T72" fmla="*/ 143 w 743"/>
              <a:gd name="T73" fmla="*/ 284 h 515"/>
              <a:gd name="T74" fmla="*/ 147 w 743"/>
              <a:gd name="T75" fmla="*/ 279 h 515"/>
              <a:gd name="T76" fmla="*/ 147 w 743"/>
              <a:gd name="T77" fmla="*/ 195 h 515"/>
              <a:gd name="T78" fmla="*/ 253 w 743"/>
              <a:gd name="T79" fmla="*/ 219 h 515"/>
              <a:gd name="T80" fmla="*/ 341 w 743"/>
              <a:gd name="T81" fmla="*/ 14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3" h="515">
                <a:moveTo>
                  <a:pt x="368" y="343"/>
                </a:moveTo>
                <a:cubicBezTo>
                  <a:pt x="406" y="388"/>
                  <a:pt x="428" y="445"/>
                  <a:pt x="428" y="509"/>
                </a:cubicBezTo>
                <a:cubicBezTo>
                  <a:pt x="428" y="510"/>
                  <a:pt x="429" y="511"/>
                  <a:pt x="430" y="513"/>
                </a:cubicBezTo>
                <a:cubicBezTo>
                  <a:pt x="431" y="514"/>
                  <a:pt x="432" y="514"/>
                  <a:pt x="433" y="514"/>
                </a:cubicBezTo>
                <a:lnTo>
                  <a:pt x="535" y="514"/>
                </a:lnTo>
                <a:cubicBezTo>
                  <a:pt x="538" y="514"/>
                  <a:pt x="540" y="511"/>
                  <a:pt x="540" y="508"/>
                </a:cubicBezTo>
                <a:cubicBezTo>
                  <a:pt x="540" y="420"/>
                  <a:pt x="509" y="338"/>
                  <a:pt x="456" y="275"/>
                </a:cubicBezTo>
                <a:cubicBezTo>
                  <a:pt x="422" y="291"/>
                  <a:pt x="392" y="314"/>
                  <a:pt x="368" y="343"/>
                </a:cubicBezTo>
                <a:close/>
                <a:moveTo>
                  <a:pt x="741" y="156"/>
                </a:moveTo>
                <a:lnTo>
                  <a:pt x="588" y="2"/>
                </a:lnTo>
                <a:cubicBezTo>
                  <a:pt x="586" y="1"/>
                  <a:pt x="584" y="0"/>
                  <a:pt x="582" y="1"/>
                </a:cubicBezTo>
                <a:cubicBezTo>
                  <a:pt x="579" y="2"/>
                  <a:pt x="578" y="4"/>
                  <a:pt x="578" y="7"/>
                </a:cubicBezTo>
                <a:lnTo>
                  <a:pt x="578" y="92"/>
                </a:lnTo>
                <a:cubicBezTo>
                  <a:pt x="497" y="93"/>
                  <a:pt x="422" y="117"/>
                  <a:pt x="359" y="158"/>
                </a:cubicBezTo>
                <a:cubicBezTo>
                  <a:pt x="321" y="182"/>
                  <a:pt x="287" y="211"/>
                  <a:pt x="259" y="246"/>
                </a:cubicBezTo>
                <a:cubicBezTo>
                  <a:pt x="200" y="317"/>
                  <a:pt x="165" y="409"/>
                  <a:pt x="165" y="508"/>
                </a:cubicBezTo>
                <a:cubicBezTo>
                  <a:pt x="165" y="512"/>
                  <a:pt x="168" y="515"/>
                  <a:pt x="171" y="515"/>
                </a:cubicBezTo>
                <a:lnTo>
                  <a:pt x="285" y="515"/>
                </a:lnTo>
                <a:cubicBezTo>
                  <a:pt x="287" y="515"/>
                  <a:pt x="288" y="514"/>
                  <a:pt x="289" y="513"/>
                </a:cubicBezTo>
                <a:cubicBezTo>
                  <a:pt x="290" y="512"/>
                  <a:pt x="291" y="511"/>
                  <a:pt x="291" y="509"/>
                </a:cubicBezTo>
                <a:cubicBezTo>
                  <a:pt x="291" y="438"/>
                  <a:pt x="317" y="373"/>
                  <a:pt x="359" y="322"/>
                </a:cubicBezTo>
                <a:cubicBezTo>
                  <a:pt x="386" y="290"/>
                  <a:pt x="420" y="264"/>
                  <a:pt x="458" y="246"/>
                </a:cubicBezTo>
                <a:cubicBezTo>
                  <a:pt x="495" y="228"/>
                  <a:pt x="535" y="218"/>
                  <a:pt x="578" y="218"/>
                </a:cubicBezTo>
                <a:lnTo>
                  <a:pt x="578" y="313"/>
                </a:lnTo>
                <a:cubicBezTo>
                  <a:pt x="578" y="315"/>
                  <a:pt x="579" y="318"/>
                  <a:pt x="582" y="319"/>
                </a:cubicBezTo>
                <a:cubicBezTo>
                  <a:pt x="584" y="319"/>
                  <a:pt x="586" y="319"/>
                  <a:pt x="588" y="317"/>
                </a:cubicBezTo>
                <a:lnTo>
                  <a:pt x="741" y="164"/>
                </a:lnTo>
                <a:cubicBezTo>
                  <a:pt x="743" y="162"/>
                  <a:pt x="743" y="158"/>
                  <a:pt x="741" y="156"/>
                </a:cubicBezTo>
                <a:close/>
                <a:moveTo>
                  <a:pt x="341" y="141"/>
                </a:moveTo>
                <a:cubicBezTo>
                  <a:pt x="285" y="105"/>
                  <a:pt x="218" y="84"/>
                  <a:pt x="147" y="83"/>
                </a:cubicBezTo>
                <a:lnTo>
                  <a:pt x="147" y="7"/>
                </a:lnTo>
                <a:cubicBezTo>
                  <a:pt x="147" y="5"/>
                  <a:pt x="145" y="3"/>
                  <a:pt x="143" y="2"/>
                </a:cubicBezTo>
                <a:cubicBezTo>
                  <a:pt x="142" y="1"/>
                  <a:pt x="139" y="2"/>
                  <a:pt x="138" y="3"/>
                </a:cubicBezTo>
                <a:lnTo>
                  <a:pt x="2" y="140"/>
                </a:lnTo>
                <a:cubicBezTo>
                  <a:pt x="0" y="142"/>
                  <a:pt x="0" y="145"/>
                  <a:pt x="2" y="147"/>
                </a:cubicBezTo>
                <a:lnTo>
                  <a:pt x="138" y="283"/>
                </a:lnTo>
                <a:cubicBezTo>
                  <a:pt x="139" y="284"/>
                  <a:pt x="142" y="285"/>
                  <a:pt x="143" y="284"/>
                </a:cubicBezTo>
                <a:cubicBezTo>
                  <a:pt x="145" y="283"/>
                  <a:pt x="147" y="281"/>
                  <a:pt x="147" y="279"/>
                </a:cubicBezTo>
                <a:lnTo>
                  <a:pt x="147" y="195"/>
                </a:lnTo>
                <a:cubicBezTo>
                  <a:pt x="185" y="195"/>
                  <a:pt x="220" y="204"/>
                  <a:pt x="253" y="219"/>
                </a:cubicBezTo>
                <a:cubicBezTo>
                  <a:pt x="278" y="189"/>
                  <a:pt x="308" y="162"/>
                  <a:pt x="341" y="14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2" name="Freeform 11"/>
          <p:cNvSpPr>
            <a:spLocks noEditPoints="1"/>
          </p:cNvSpPr>
          <p:nvPr/>
        </p:nvSpPr>
        <p:spPr bwMode="auto">
          <a:xfrm>
            <a:off x="4493420" y="3557588"/>
            <a:ext cx="151209" cy="147639"/>
          </a:xfrm>
          <a:custGeom>
            <a:avLst/>
            <a:gdLst>
              <a:gd name="T0" fmla="*/ 506 w 667"/>
              <a:gd name="T1" fmla="*/ 493 h 649"/>
              <a:gd name="T2" fmla="*/ 600 w 667"/>
              <a:gd name="T3" fmla="*/ 583 h 649"/>
              <a:gd name="T4" fmla="*/ 67 w 667"/>
              <a:gd name="T5" fmla="*/ 493 h 649"/>
              <a:gd name="T6" fmla="*/ 161 w 667"/>
              <a:gd name="T7" fmla="*/ 583 h 649"/>
              <a:gd name="T8" fmla="*/ 67 w 667"/>
              <a:gd name="T9" fmla="*/ 493 h 649"/>
              <a:gd name="T10" fmla="*/ 506 w 667"/>
              <a:gd name="T11" fmla="*/ 248 h 649"/>
              <a:gd name="T12" fmla="*/ 600 w 667"/>
              <a:gd name="T13" fmla="*/ 337 h 649"/>
              <a:gd name="T14" fmla="*/ 506 w 667"/>
              <a:gd name="T15" fmla="*/ 382 h 649"/>
              <a:gd name="T16" fmla="*/ 600 w 667"/>
              <a:gd name="T17" fmla="*/ 448 h 649"/>
              <a:gd name="T18" fmla="*/ 506 w 667"/>
              <a:gd name="T19" fmla="*/ 382 h 649"/>
              <a:gd name="T20" fmla="*/ 356 w 667"/>
              <a:gd name="T21" fmla="*/ 382 h 649"/>
              <a:gd name="T22" fmla="*/ 461 w 667"/>
              <a:gd name="T23" fmla="*/ 448 h 649"/>
              <a:gd name="T24" fmla="*/ 356 w 667"/>
              <a:gd name="T25" fmla="*/ 493 h 649"/>
              <a:gd name="T26" fmla="*/ 461 w 667"/>
              <a:gd name="T27" fmla="*/ 583 h 649"/>
              <a:gd name="T28" fmla="*/ 356 w 667"/>
              <a:gd name="T29" fmla="*/ 493 h 649"/>
              <a:gd name="T30" fmla="*/ 311 w 667"/>
              <a:gd name="T31" fmla="*/ 583 h 649"/>
              <a:gd name="T32" fmla="*/ 206 w 667"/>
              <a:gd name="T33" fmla="*/ 493 h 649"/>
              <a:gd name="T34" fmla="*/ 206 w 667"/>
              <a:gd name="T35" fmla="*/ 382 h 649"/>
              <a:gd name="T36" fmla="*/ 311 w 667"/>
              <a:gd name="T37" fmla="*/ 448 h 649"/>
              <a:gd name="T38" fmla="*/ 206 w 667"/>
              <a:gd name="T39" fmla="*/ 382 h 649"/>
              <a:gd name="T40" fmla="*/ 161 w 667"/>
              <a:gd name="T41" fmla="*/ 448 h 649"/>
              <a:gd name="T42" fmla="*/ 67 w 667"/>
              <a:gd name="T43" fmla="*/ 382 h 649"/>
              <a:gd name="T44" fmla="*/ 161 w 667"/>
              <a:gd name="T45" fmla="*/ 248 h 649"/>
              <a:gd name="T46" fmla="*/ 67 w 667"/>
              <a:gd name="T47" fmla="*/ 337 h 649"/>
              <a:gd name="T48" fmla="*/ 161 w 667"/>
              <a:gd name="T49" fmla="*/ 248 h 649"/>
              <a:gd name="T50" fmla="*/ 461 w 667"/>
              <a:gd name="T51" fmla="*/ 248 h 649"/>
              <a:gd name="T52" fmla="*/ 356 w 667"/>
              <a:gd name="T53" fmla="*/ 337 h 649"/>
              <a:gd name="T54" fmla="*/ 311 w 667"/>
              <a:gd name="T55" fmla="*/ 248 h 649"/>
              <a:gd name="T56" fmla="*/ 206 w 667"/>
              <a:gd name="T57" fmla="*/ 337 h 649"/>
              <a:gd name="T58" fmla="*/ 311 w 667"/>
              <a:gd name="T59" fmla="*/ 248 h 649"/>
              <a:gd name="T60" fmla="*/ 522 w 667"/>
              <a:gd name="T61" fmla="*/ 99 h 649"/>
              <a:gd name="T62" fmla="*/ 478 w 667"/>
              <a:gd name="T63" fmla="*/ 0 h 649"/>
              <a:gd name="T64" fmla="*/ 433 w 667"/>
              <a:gd name="T65" fmla="*/ 99 h 649"/>
              <a:gd name="T66" fmla="*/ 233 w 667"/>
              <a:gd name="T67" fmla="*/ 45 h 649"/>
              <a:gd name="T68" fmla="*/ 145 w 667"/>
              <a:gd name="T69" fmla="*/ 45 h 649"/>
              <a:gd name="T70" fmla="*/ 33 w 667"/>
              <a:gd name="T71" fmla="*/ 99 h 649"/>
              <a:gd name="T72" fmla="*/ 0 w 667"/>
              <a:gd name="T73" fmla="*/ 616 h 649"/>
              <a:gd name="T74" fmla="*/ 634 w 667"/>
              <a:gd name="T75" fmla="*/ 649 h 649"/>
              <a:gd name="T76" fmla="*/ 667 w 667"/>
              <a:gd name="T77" fmla="*/ 133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67" h="649">
                <a:moveTo>
                  <a:pt x="506" y="583"/>
                </a:moveTo>
                <a:lnTo>
                  <a:pt x="506" y="493"/>
                </a:lnTo>
                <a:lnTo>
                  <a:pt x="600" y="493"/>
                </a:lnTo>
                <a:lnTo>
                  <a:pt x="600" y="583"/>
                </a:lnTo>
                <a:lnTo>
                  <a:pt x="506" y="583"/>
                </a:lnTo>
                <a:close/>
                <a:moveTo>
                  <a:pt x="67" y="493"/>
                </a:moveTo>
                <a:lnTo>
                  <a:pt x="161" y="493"/>
                </a:lnTo>
                <a:lnTo>
                  <a:pt x="161" y="583"/>
                </a:lnTo>
                <a:lnTo>
                  <a:pt x="67" y="583"/>
                </a:lnTo>
                <a:lnTo>
                  <a:pt x="67" y="493"/>
                </a:lnTo>
                <a:close/>
                <a:moveTo>
                  <a:pt x="506" y="337"/>
                </a:moveTo>
                <a:lnTo>
                  <a:pt x="506" y="248"/>
                </a:lnTo>
                <a:lnTo>
                  <a:pt x="600" y="248"/>
                </a:lnTo>
                <a:lnTo>
                  <a:pt x="600" y="337"/>
                </a:lnTo>
                <a:lnTo>
                  <a:pt x="506" y="337"/>
                </a:lnTo>
                <a:close/>
                <a:moveTo>
                  <a:pt x="506" y="382"/>
                </a:moveTo>
                <a:lnTo>
                  <a:pt x="600" y="382"/>
                </a:lnTo>
                <a:lnTo>
                  <a:pt x="600" y="448"/>
                </a:lnTo>
                <a:lnTo>
                  <a:pt x="506" y="448"/>
                </a:lnTo>
                <a:lnTo>
                  <a:pt x="506" y="382"/>
                </a:lnTo>
                <a:close/>
                <a:moveTo>
                  <a:pt x="356" y="448"/>
                </a:moveTo>
                <a:lnTo>
                  <a:pt x="356" y="382"/>
                </a:lnTo>
                <a:lnTo>
                  <a:pt x="461" y="382"/>
                </a:lnTo>
                <a:lnTo>
                  <a:pt x="461" y="448"/>
                </a:lnTo>
                <a:lnTo>
                  <a:pt x="356" y="448"/>
                </a:lnTo>
                <a:close/>
                <a:moveTo>
                  <a:pt x="356" y="493"/>
                </a:moveTo>
                <a:lnTo>
                  <a:pt x="461" y="493"/>
                </a:lnTo>
                <a:lnTo>
                  <a:pt x="461" y="583"/>
                </a:lnTo>
                <a:lnTo>
                  <a:pt x="356" y="583"/>
                </a:lnTo>
                <a:lnTo>
                  <a:pt x="356" y="493"/>
                </a:lnTo>
                <a:close/>
                <a:moveTo>
                  <a:pt x="311" y="493"/>
                </a:moveTo>
                <a:lnTo>
                  <a:pt x="311" y="583"/>
                </a:lnTo>
                <a:lnTo>
                  <a:pt x="206" y="583"/>
                </a:lnTo>
                <a:lnTo>
                  <a:pt x="206" y="493"/>
                </a:lnTo>
                <a:lnTo>
                  <a:pt x="311" y="493"/>
                </a:lnTo>
                <a:close/>
                <a:moveTo>
                  <a:pt x="206" y="382"/>
                </a:moveTo>
                <a:lnTo>
                  <a:pt x="311" y="382"/>
                </a:lnTo>
                <a:lnTo>
                  <a:pt x="311" y="448"/>
                </a:lnTo>
                <a:lnTo>
                  <a:pt x="206" y="448"/>
                </a:lnTo>
                <a:lnTo>
                  <a:pt x="206" y="382"/>
                </a:lnTo>
                <a:close/>
                <a:moveTo>
                  <a:pt x="161" y="382"/>
                </a:moveTo>
                <a:lnTo>
                  <a:pt x="161" y="448"/>
                </a:lnTo>
                <a:lnTo>
                  <a:pt x="67" y="448"/>
                </a:lnTo>
                <a:lnTo>
                  <a:pt x="67" y="382"/>
                </a:lnTo>
                <a:lnTo>
                  <a:pt x="161" y="382"/>
                </a:lnTo>
                <a:close/>
                <a:moveTo>
                  <a:pt x="161" y="248"/>
                </a:moveTo>
                <a:lnTo>
                  <a:pt x="161" y="337"/>
                </a:lnTo>
                <a:lnTo>
                  <a:pt x="67" y="337"/>
                </a:lnTo>
                <a:lnTo>
                  <a:pt x="67" y="248"/>
                </a:lnTo>
                <a:lnTo>
                  <a:pt x="161" y="248"/>
                </a:lnTo>
                <a:close/>
                <a:moveTo>
                  <a:pt x="356" y="248"/>
                </a:moveTo>
                <a:lnTo>
                  <a:pt x="461" y="248"/>
                </a:lnTo>
                <a:lnTo>
                  <a:pt x="461" y="337"/>
                </a:lnTo>
                <a:lnTo>
                  <a:pt x="356" y="337"/>
                </a:lnTo>
                <a:lnTo>
                  <a:pt x="356" y="248"/>
                </a:lnTo>
                <a:close/>
                <a:moveTo>
                  <a:pt x="311" y="248"/>
                </a:moveTo>
                <a:lnTo>
                  <a:pt x="311" y="337"/>
                </a:lnTo>
                <a:lnTo>
                  <a:pt x="206" y="337"/>
                </a:lnTo>
                <a:lnTo>
                  <a:pt x="206" y="248"/>
                </a:lnTo>
                <a:lnTo>
                  <a:pt x="311" y="248"/>
                </a:lnTo>
                <a:close/>
                <a:moveTo>
                  <a:pt x="634" y="99"/>
                </a:moveTo>
                <a:lnTo>
                  <a:pt x="522" y="99"/>
                </a:lnTo>
                <a:lnTo>
                  <a:pt x="522" y="45"/>
                </a:lnTo>
                <a:cubicBezTo>
                  <a:pt x="522" y="20"/>
                  <a:pt x="502" y="0"/>
                  <a:pt x="478" y="0"/>
                </a:cubicBezTo>
                <a:cubicBezTo>
                  <a:pt x="453" y="0"/>
                  <a:pt x="433" y="20"/>
                  <a:pt x="433" y="45"/>
                </a:cubicBezTo>
                <a:lnTo>
                  <a:pt x="433" y="99"/>
                </a:lnTo>
                <a:lnTo>
                  <a:pt x="233" y="99"/>
                </a:lnTo>
                <a:lnTo>
                  <a:pt x="233" y="45"/>
                </a:lnTo>
                <a:cubicBezTo>
                  <a:pt x="233" y="20"/>
                  <a:pt x="214" y="0"/>
                  <a:pt x="189" y="0"/>
                </a:cubicBezTo>
                <a:cubicBezTo>
                  <a:pt x="165" y="0"/>
                  <a:pt x="145" y="20"/>
                  <a:pt x="145" y="45"/>
                </a:cubicBezTo>
                <a:lnTo>
                  <a:pt x="145" y="99"/>
                </a:lnTo>
                <a:lnTo>
                  <a:pt x="33" y="99"/>
                </a:lnTo>
                <a:cubicBezTo>
                  <a:pt x="15" y="99"/>
                  <a:pt x="0" y="114"/>
                  <a:pt x="0" y="133"/>
                </a:cubicBezTo>
                <a:lnTo>
                  <a:pt x="0" y="616"/>
                </a:lnTo>
                <a:cubicBezTo>
                  <a:pt x="0" y="634"/>
                  <a:pt x="15" y="649"/>
                  <a:pt x="33" y="649"/>
                </a:cubicBezTo>
                <a:lnTo>
                  <a:pt x="634" y="649"/>
                </a:lnTo>
                <a:cubicBezTo>
                  <a:pt x="652" y="649"/>
                  <a:pt x="667" y="634"/>
                  <a:pt x="667" y="616"/>
                </a:cubicBezTo>
                <a:lnTo>
                  <a:pt x="667" y="133"/>
                </a:lnTo>
                <a:cubicBezTo>
                  <a:pt x="667" y="114"/>
                  <a:pt x="652" y="99"/>
                  <a:pt x="634" y="9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3" name="Freeform 12"/>
          <p:cNvSpPr>
            <a:spLocks/>
          </p:cNvSpPr>
          <p:nvPr/>
        </p:nvSpPr>
        <p:spPr bwMode="auto">
          <a:xfrm>
            <a:off x="4772026" y="4348164"/>
            <a:ext cx="127398" cy="127398"/>
          </a:xfrm>
          <a:custGeom>
            <a:avLst/>
            <a:gdLst>
              <a:gd name="T0" fmla="*/ 383 w 560"/>
              <a:gd name="T1" fmla="*/ 280 h 560"/>
              <a:gd name="T2" fmla="*/ 538 w 560"/>
              <a:gd name="T3" fmla="*/ 126 h 560"/>
              <a:gd name="T4" fmla="*/ 538 w 560"/>
              <a:gd name="T5" fmla="*/ 43 h 560"/>
              <a:gd name="T6" fmla="*/ 517 w 560"/>
              <a:gd name="T7" fmla="*/ 22 h 560"/>
              <a:gd name="T8" fmla="*/ 435 w 560"/>
              <a:gd name="T9" fmla="*/ 22 h 560"/>
              <a:gd name="T10" fmla="*/ 280 w 560"/>
              <a:gd name="T11" fmla="*/ 177 h 560"/>
              <a:gd name="T12" fmla="*/ 126 w 560"/>
              <a:gd name="T13" fmla="*/ 22 h 560"/>
              <a:gd name="T14" fmla="*/ 43 w 560"/>
              <a:gd name="T15" fmla="*/ 22 h 560"/>
              <a:gd name="T16" fmla="*/ 23 w 560"/>
              <a:gd name="T17" fmla="*/ 43 h 560"/>
              <a:gd name="T18" fmla="*/ 23 w 560"/>
              <a:gd name="T19" fmla="*/ 126 h 560"/>
              <a:gd name="T20" fmla="*/ 177 w 560"/>
              <a:gd name="T21" fmla="*/ 280 h 560"/>
              <a:gd name="T22" fmla="*/ 23 w 560"/>
              <a:gd name="T23" fmla="*/ 435 h 560"/>
              <a:gd name="T24" fmla="*/ 23 w 560"/>
              <a:gd name="T25" fmla="*/ 517 h 560"/>
              <a:gd name="T26" fmla="*/ 43 w 560"/>
              <a:gd name="T27" fmla="*/ 538 h 560"/>
              <a:gd name="T28" fmla="*/ 126 w 560"/>
              <a:gd name="T29" fmla="*/ 538 h 560"/>
              <a:gd name="T30" fmla="*/ 280 w 560"/>
              <a:gd name="T31" fmla="*/ 383 h 560"/>
              <a:gd name="T32" fmla="*/ 435 w 560"/>
              <a:gd name="T33" fmla="*/ 538 h 560"/>
              <a:gd name="T34" fmla="*/ 517 w 560"/>
              <a:gd name="T35" fmla="*/ 538 h 560"/>
              <a:gd name="T36" fmla="*/ 538 w 560"/>
              <a:gd name="T37" fmla="*/ 517 h 560"/>
              <a:gd name="T38" fmla="*/ 538 w 560"/>
              <a:gd name="T39" fmla="*/ 435 h 560"/>
              <a:gd name="T40" fmla="*/ 383 w 560"/>
              <a:gd name="T41" fmla="*/ 28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0" h="560">
                <a:moveTo>
                  <a:pt x="383" y="280"/>
                </a:moveTo>
                <a:lnTo>
                  <a:pt x="538" y="126"/>
                </a:lnTo>
                <a:cubicBezTo>
                  <a:pt x="560" y="103"/>
                  <a:pt x="560" y="66"/>
                  <a:pt x="538" y="43"/>
                </a:cubicBezTo>
                <a:lnTo>
                  <a:pt x="517" y="22"/>
                </a:lnTo>
                <a:cubicBezTo>
                  <a:pt x="494" y="0"/>
                  <a:pt x="457" y="0"/>
                  <a:pt x="435" y="22"/>
                </a:cubicBezTo>
                <a:lnTo>
                  <a:pt x="280" y="177"/>
                </a:lnTo>
                <a:lnTo>
                  <a:pt x="126" y="22"/>
                </a:lnTo>
                <a:cubicBezTo>
                  <a:pt x="103" y="0"/>
                  <a:pt x="66" y="0"/>
                  <a:pt x="43" y="22"/>
                </a:cubicBezTo>
                <a:lnTo>
                  <a:pt x="23" y="43"/>
                </a:lnTo>
                <a:cubicBezTo>
                  <a:pt x="0" y="66"/>
                  <a:pt x="0" y="103"/>
                  <a:pt x="23" y="126"/>
                </a:cubicBezTo>
                <a:lnTo>
                  <a:pt x="177" y="280"/>
                </a:lnTo>
                <a:lnTo>
                  <a:pt x="23" y="435"/>
                </a:lnTo>
                <a:cubicBezTo>
                  <a:pt x="0" y="457"/>
                  <a:pt x="0" y="494"/>
                  <a:pt x="23" y="517"/>
                </a:cubicBezTo>
                <a:lnTo>
                  <a:pt x="43" y="538"/>
                </a:lnTo>
                <a:cubicBezTo>
                  <a:pt x="66" y="560"/>
                  <a:pt x="103" y="560"/>
                  <a:pt x="126" y="538"/>
                </a:cubicBezTo>
                <a:lnTo>
                  <a:pt x="280" y="383"/>
                </a:lnTo>
                <a:lnTo>
                  <a:pt x="435" y="538"/>
                </a:lnTo>
                <a:cubicBezTo>
                  <a:pt x="457" y="560"/>
                  <a:pt x="494" y="560"/>
                  <a:pt x="517" y="538"/>
                </a:cubicBezTo>
                <a:lnTo>
                  <a:pt x="538" y="517"/>
                </a:lnTo>
                <a:cubicBezTo>
                  <a:pt x="560" y="494"/>
                  <a:pt x="560" y="457"/>
                  <a:pt x="538" y="435"/>
                </a:cubicBezTo>
                <a:lnTo>
                  <a:pt x="383" y="28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4" name="Freeform 13"/>
          <p:cNvSpPr>
            <a:spLocks noEditPoints="1"/>
          </p:cNvSpPr>
          <p:nvPr/>
        </p:nvSpPr>
        <p:spPr bwMode="auto">
          <a:xfrm>
            <a:off x="6849667" y="1738314"/>
            <a:ext cx="172640" cy="146448"/>
          </a:xfrm>
          <a:custGeom>
            <a:avLst/>
            <a:gdLst>
              <a:gd name="T0" fmla="*/ 617 w 762"/>
              <a:gd name="T1" fmla="*/ 598 h 645"/>
              <a:gd name="T2" fmla="*/ 475 w 762"/>
              <a:gd name="T3" fmla="*/ 598 h 645"/>
              <a:gd name="T4" fmla="*/ 475 w 762"/>
              <a:gd name="T5" fmla="*/ 410 h 645"/>
              <a:gd name="T6" fmla="*/ 287 w 762"/>
              <a:gd name="T7" fmla="*/ 410 h 645"/>
              <a:gd name="T8" fmla="*/ 287 w 762"/>
              <a:gd name="T9" fmla="*/ 598 h 645"/>
              <a:gd name="T10" fmla="*/ 146 w 762"/>
              <a:gd name="T11" fmla="*/ 598 h 645"/>
              <a:gd name="T12" fmla="*/ 146 w 762"/>
              <a:gd name="T13" fmla="*/ 368 h 645"/>
              <a:gd name="T14" fmla="*/ 381 w 762"/>
              <a:gd name="T15" fmla="*/ 133 h 645"/>
              <a:gd name="T16" fmla="*/ 617 w 762"/>
              <a:gd name="T17" fmla="*/ 368 h 645"/>
              <a:gd name="T18" fmla="*/ 617 w 762"/>
              <a:gd name="T19" fmla="*/ 598 h 645"/>
              <a:gd name="T20" fmla="*/ 744 w 762"/>
              <a:gd name="T21" fmla="*/ 362 h 645"/>
              <a:gd name="T22" fmla="*/ 381 w 762"/>
              <a:gd name="T23" fmla="*/ 0 h 645"/>
              <a:gd name="T24" fmla="*/ 18 w 762"/>
              <a:gd name="T25" fmla="*/ 362 h 645"/>
              <a:gd name="T26" fmla="*/ 18 w 762"/>
              <a:gd name="T27" fmla="*/ 429 h 645"/>
              <a:gd name="T28" fmla="*/ 85 w 762"/>
              <a:gd name="T29" fmla="*/ 429 h 645"/>
              <a:gd name="T30" fmla="*/ 99 w 762"/>
              <a:gd name="T31" fmla="*/ 415 h 645"/>
              <a:gd name="T32" fmla="*/ 99 w 762"/>
              <a:gd name="T33" fmla="*/ 645 h 645"/>
              <a:gd name="T34" fmla="*/ 664 w 762"/>
              <a:gd name="T35" fmla="*/ 645 h 645"/>
              <a:gd name="T36" fmla="*/ 664 w 762"/>
              <a:gd name="T37" fmla="*/ 415 h 645"/>
              <a:gd name="T38" fmla="*/ 677 w 762"/>
              <a:gd name="T39" fmla="*/ 429 h 645"/>
              <a:gd name="T40" fmla="*/ 711 w 762"/>
              <a:gd name="T41" fmla="*/ 443 h 645"/>
              <a:gd name="T42" fmla="*/ 744 w 762"/>
              <a:gd name="T43" fmla="*/ 429 h 645"/>
              <a:gd name="T44" fmla="*/ 744 w 762"/>
              <a:gd name="T45" fmla="*/ 362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2" h="645">
                <a:moveTo>
                  <a:pt x="617" y="598"/>
                </a:moveTo>
                <a:lnTo>
                  <a:pt x="475" y="598"/>
                </a:lnTo>
                <a:lnTo>
                  <a:pt x="475" y="410"/>
                </a:lnTo>
                <a:lnTo>
                  <a:pt x="287" y="410"/>
                </a:lnTo>
                <a:lnTo>
                  <a:pt x="287" y="598"/>
                </a:lnTo>
                <a:lnTo>
                  <a:pt x="146" y="598"/>
                </a:lnTo>
                <a:lnTo>
                  <a:pt x="146" y="368"/>
                </a:lnTo>
                <a:lnTo>
                  <a:pt x="381" y="133"/>
                </a:lnTo>
                <a:lnTo>
                  <a:pt x="617" y="368"/>
                </a:lnTo>
                <a:lnTo>
                  <a:pt x="617" y="598"/>
                </a:lnTo>
                <a:close/>
                <a:moveTo>
                  <a:pt x="744" y="362"/>
                </a:moveTo>
                <a:lnTo>
                  <a:pt x="381" y="0"/>
                </a:lnTo>
                <a:lnTo>
                  <a:pt x="18" y="362"/>
                </a:lnTo>
                <a:cubicBezTo>
                  <a:pt x="0" y="381"/>
                  <a:pt x="0" y="411"/>
                  <a:pt x="18" y="429"/>
                </a:cubicBezTo>
                <a:cubicBezTo>
                  <a:pt x="37" y="447"/>
                  <a:pt x="66" y="447"/>
                  <a:pt x="85" y="429"/>
                </a:cubicBezTo>
                <a:lnTo>
                  <a:pt x="99" y="415"/>
                </a:lnTo>
                <a:lnTo>
                  <a:pt x="99" y="645"/>
                </a:lnTo>
                <a:lnTo>
                  <a:pt x="664" y="645"/>
                </a:lnTo>
                <a:lnTo>
                  <a:pt x="664" y="415"/>
                </a:lnTo>
                <a:lnTo>
                  <a:pt x="677" y="429"/>
                </a:lnTo>
                <a:cubicBezTo>
                  <a:pt x="687" y="438"/>
                  <a:pt x="699" y="443"/>
                  <a:pt x="711" y="443"/>
                </a:cubicBezTo>
                <a:cubicBezTo>
                  <a:pt x="723" y="443"/>
                  <a:pt x="735" y="438"/>
                  <a:pt x="744" y="429"/>
                </a:cubicBezTo>
                <a:cubicBezTo>
                  <a:pt x="762" y="411"/>
                  <a:pt x="762" y="381"/>
                  <a:pt x="744" y="36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5" name="Freeform 14"/>
          <p:cNvSpPr>
            <a:spLocks noEditPoints="1"/>
          </p:cNvSpPr>
          <p:nvPr/>
        </p:nvSpPr>
        <p:spPr bwMode="auto">
          <a:xfrm>
            <a:off x="5663804" y="2713436"/>
            <a:ext cx="127398" cy="169069"/>
          </a:xfrm>
          <a:custGeom>
            <a:avLst/>
            <a:gdLst>
              <a:gd name="T0" fmla="*/ 429 w 558"/>
              <a:gd name="T1" fmla="*/ 456 h 744"/>
              <a:gd name="T2" fmla="*/ 382 w 558"/>
              <a:gd name="T3" fmla="*/ 511 h 744"/>
              <a:gd name="T4" fmla="*/ 178 w 558"/>
              <a:gd name="T5" fmla="*/ 511 h 744"/>
              <a:gd name="T6" fmla="*/ 144 w 558"/>
              <a:gd name="T7" fmla="*/ 467 h 744"/>
              <a:gd name="T8" fmla="*/ 47 w 558"/>
              <a:gd name="T9" fmla="*/ 278 h 744"/>
              <a:gd name="T10" fmla="*/ 279 w 558"/>
              <a:gd name="T11" fmla="*/ 46 h 744"/>
              <a:gd name="T12" fmla="*/ 511 w 558"/>
              <a:gd name="T13" fmla="*/ 278 h 744"/>
              <a:gd name="T14" fmla="*/ 429 w 558"/>
              <a:gd name="T15" fmla="*/ 456 h 744"/>
              <a:gd name="T16" fmla="*/ 302 w 558"/>
              <a:gd name="T17" fmla="*/ 93 h 744"/>
              <a:gd name="T18" fmla="*/ 279 w 558"/>
              <a:gd name="T19" fmla="*/ 116 h 744"/>
              <a:gd name="T20" fmla="*/ 302 w 558"/>
              <a:gd name="T21" fmla="*/ 139 h 744"/>
              <a:gd name="T22" fmla="*/ 418 w 558"/>
              <a:gd name="T23" fmla="*/ 257 h 744"/>
              <a:gd name="T24" fmla="*/ 441 w 558"/>
              <a:gd name="T25" fmla="*/ 281 h 744"/>
              <a:gd name="T26" fmla="*/ 465 w 558"/>
              <a:gd name="T27" fmla="*/ 257 h 744"/>
              <a:gd name="T28" fmla="*/ 302 w 558"/>
              <a:gd name="T29" fmla="*/ 93 h 744"/>
              <a:gd name="T30" fmla="*/ 374 w 558"/>
              <a:gd name="T31" fmla="*/ 559 h 744"/>
              <a:gd name="T32" fmla="*/ 374 w 558"/>
              <a:gd name="T33" fmla="*/ 604 h 744"/>
              <a:gd name="T34" fmla="*/ 185 w 558"/>
              <a:gd name="T35" fmla="*/ 604 h 744"/>
              <a:gd name="T36" fmla="*/ 185 w 558"/>
              <a:gd name="T37" fmla="*/ 559 h 744"/>
              <a:gd name="T38" fmla="*/ 185 w 558"/>
              <a:gd name="T39" fmla="*/ 557 h 744"/>
              <a:gd name="T40" fmla="*/ 374 w 558"/>
              <a:gd name="T41" fmla="*/ 557 h 744"/>
              <a:gd name="T42" fmla="*/ 374 w 558"/>
              <a:gd name="T43" fmla="*/ 559 h 744"/>
              <a:gd name="T44" fmla="*/ 279 w 558"/>
              <a:gd name="T45" fmla="*/ 698 h 744"/>
              <a:gd name="T46" fmla="*/ 185 w 558"/>
              <a:gd name="T47" fmla="*/ 650 h 744"/>
              <a:gd name="T48" fmla="*/ 374 w 558"/>
              <a:gd name="T49" fmla="*/ 650 h 744"/>
              <a:gd name="T50" fmla="*/ 279 w 558"/>
              <a:gd name="T51" fmla="*/ 698 h 744"/>
              <a:gd name="T52" fmla="*/ 279 w 558"/>
              <a:gd name="T53" fmla="*/ 0 h 744"/>
              <a:gd name="T54" fmla="*/ 0 w 558"/>
              <a:gd name="T55" fmla="*/ 278 h 744"/>
              <a:gd name="T56" fmla="*/ 117 w 558"/>
              <a:gd name="T57" fmla="*/ 505 h 744"/>
              <a:gd name="T58" fmla="*/ 121 w 558"/>
              <a:gd name="T59" fmla="*/ 508 h 744"/>
              <a:gd name="T60" fmla="*/ 139 w 558"/>
              <a:gd name="T61" fmla="*/ 556 h 744"/>
              <a:gd name="T62" fmla="*/ 139 w 558"/>
              <a:gd name="T63" fmla="*/ 558 h 744"/>
              <a:gd name="T64" fmla="*/ 139 w 558"/>
              <a:gd name="T65" fmla="*/ 650 h 744"/>
              <a:gd name="T66" fmla="*/ 164 w 558"/>
              <a:gd name="T67" fmla="*/ 691 h 744"/>
              <a:gd name="T68" fmla="*/ 258 w 558"/>
              <a:gd name="T69" fmla="*/ 739 h 744"/>
              <a:gd name="T70" fmla="*/ 279 w 558"/>
              <a:gd name="T71" fmla="*/ 744 h 744"/>
              <a:gd name="T72" fmla="*/ 300 w 558"/>
              <a:gd name="T73" fmla="*/ 739 h 744"/>
              <a:gd name="T74" fmla="*/ 395 w 558"/>
              <a:gd name="T75" fmla="*/ 691 h 744"/>
              <a:gd name="T76" fmla="*/ 420 w 558"/>
              <a:gd name="T77" fmla="*/ 650 h 744"/>
              <a:gd name="T78" fmla="*/ 420 w 558"/>
              <a:gd name="T79" fmla="*/ 559 h 744"/>
              <a:gd name="T80" fmla="*/ 448 w 558"/>
              <a:gd name="T81" fmla="*/ 498 h 744"/>
              <a:gd name="T82" fmla="*/ 459 w 558"/>
              <a:gd name="T83" fmla="*/ 491 h 744"/>
              <a:gd name="T84" fmla="*/ 558 w 558"/>
              <a:gd name="T85" fmla="*/ 278 h 744"/>
              <a:gd name="T86" fmla="*/ 279 w 558"/>
              <a:gd name="T87"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58" h="744">
                <a:moveTo>
                  <a:pt x="429" y="456"/>
                </a:moveTo>
                <a:cubicBezTo>
                  <a:pt x="429" y="456"/>
                  <a:pt x="398" y="470"/>
                  <a:pt x="382" y="511"/>
                </a:cubicBezTo>
                <a:lnTo>
                  <a:pt x="178" y="511"/>
                </a:lnTo>
                <a:cubicBezTo>
                  <a:pt x="172" y="495"/>
                  <a:pt x="162" y="478"/>
                  <a:pt x="144" y="467"/>
                </a:cubicBezTo>
                <a:cubicBezTo>
                  <a:pt x="85" y="425"/>
                  <a:pt x="47" y="356"/>
                  <a:pt x="47" y="278"/>
                </a:cubicBezTo>
                <a:cubicBezTo>
                  <a:pt x="47" y="150"/>
                  <a:pt x="151" y="46"/>
                  <a:pt x="279" y="46"/>
                </a:cubicBezTo>
                <a:cubicBezTo>
                  <a:pt x="407" y="46"/>
                  <a:pt x="511" y="150"/>
                  <a:pt x="511" y="278"/>
                </a:cubicBezTo>
                <a:cubicBezTo>
                  <a:pt x="511" y="350"/>
                  <a:pt x="479" y="413"/>
                  <a:pt x="429" y="456"/>
                </a:cubicBezTo>
                <a:close/>
                <a:moveTo>
                  <a:pt x="302" y="93"/>
                </a:moveTo>
                <a:cubicBezTo>
                  <a:pt x="289" y="93"/>
                  <a:pt x="279" y="103"/>
                  <a:pt x="279" y="116"/>
                </a:cubicBezTo>
                <a:cubicBezTo>
                  <a:pt x="279" y="129"/>
                  <a:pt x="289" y="139"/>
                  <a:pt x="302" y="139"/>
                </a:cubicBezTo>
                <a:cubicBezTo>
                  <a:pt x="354" y="139"/>
                  <a:pt x="418" y="187"/>
                  <a:pt x="418" y="257"/>
                </a:cubicBezTo>
                <a:cubicBezTo>
                  <a:pt x="418" y="270"/>
                  <a:pt x="429" y="281"/>
                  <a:pt x="441" y="281"/>
                </a:cubicBezTo>
                <a:cubicBezTo>
                  <a:pt x="454" y="281"/>
                  <a:pt x="465" y="270"/>
                  <a:pt x="465" y="257"/>
                </a:cubicBezTo>
                <a:cubicBezTo>
                  <a:pt x="465" y="151"/>
                  <a:pt x="382" y="93"/>
                  <a:pt x="302" y="93"/>
                </a:cubicBezTo>
                <a:close/>
                <a:moveTo>
                  <a:pt x="374" y="559"/>
                </a:moveTo>
                <a:lnTo>
                  <a:pt x="374" y="604"/>
                </a:lnTo>
                <a:lnTo>
                  <a:pt x="185" y="604"/>
                </a:lnTo>
                <a:lnTo>
                  <a:pt x="185" y="559"/>
                </a:lnTo>
                <a:lnTo>
                  <a:pt x="185" y="557"/>
                </a:lnTo>
                <a:lnTo>
                  <a:pt x="374" y="557"/>
                </a:lnTo>
                <a:lnTo>
                  <a:pt x="374" y="559"/>
                </a:lnTo>
                <a:close/>
                <a:moveTo>
                  <a:pt x="279" y="698"/>
                </a:moveTo>
                <a:lnTo>
                  <a:pt x="185" y="650"/>
                </a:lnTo>
                <a:lnTo>
                  <a:pt x="374" y="650"/>
                </a:lnTo>
                <a:lnTo>
                  <a:pt x="279" y="698"/>
                </a:lnTo>
                <a:close/>
                <a:moveTo>
                  <a:pt x="279" y="0"/>
                </a:moveTo>
                <a:cubicBezTo>
                  <a:pt x="125" y="0"/>
                  <a:pt x="0" y="125"/>
                  <a:pt x="0" y="278"/>
                </a:cubicBezTo>
                <a:cubicBezTo>
                  <a:pt x="0" y="368"/>
                  <a:pt x="44" y="453"/>
                  <a:pt x="117" y="505"/>
                </a:cubicBezTo>
                <a:lnTo>
                  <a:pt x="121" y="508"/>
                </a:lnTo>
                <a:cubicBezTo>
                  <a:pt x="138" y="518"/>
                  <a:pt x="139" y="550"/>
                  <a:pt x="139" y="556"/>
                </a:cubicBezTo>
                <a:lnTo>
                  <a:pt x="139" y="558"/>
                </a:lnTo>
                <a:lnTo>
                  <a:pt x="139" y="650"/>
                </a:lnTo>
                <a:cubicBezTo>
                  <a:pt x="139" y="667"/>
                  <a:pt x="148" y="683"/>
                  <a:pt x="164" y="691"/>
                </a:cubicBezTo>
                <a:lnTo>
                  <a:pt x="258" y="739"/>
                </a:lnTo>
                <a:cubicBezTo>
                  <a:pt x="264" y="743"/>
                  <a:pt x="272" y="744"/>
                  <a:pt x="279" y="744"/>
                </a:cubicBezTo>
                <a:cubicBezTo>
                  <a:pt x="286" y="744"/>
                  <a:pt x="293" y="743"/>
                  <a:pt x="300" y="739"/>
                </a:cubicBezTo>
                <a:lnTo>
                  <a:pt x="395" y="691"/>
                </a:lnTo>
                <a:cubicBezTo>
                  <a:pt x="410" y="684"/>
                  <a:pt x="420" y="668"/>
                  <a:pt x="420" y="650"/>
                </a:cubicBezTo>
                <a:lnTo>
                  <a:pt x="420" y="559"/>
                </a:lnTo>
                <a:cubicBezTo>
                  <a:pt x="420" y="513"/>
                  <a:pt x="448" y="498"/>
                  <a:pt x="448" y="498"/>
                </a:cubicBezTo>
                <a:lnTo>
                  <a:pt x="459" y="491"/>
                </a:lnTo>
                <a:cubicBezTo>
                  <a:pt x="522" y="438"/>
                  <a:pt x="558" y="361"/>
                  <a:pt x="558" y="278"/>
                </a:cubicBezTo>
                <a:cubicBezTo>
                  <a:pt x="558" y="125"/>
                  <a:pt x="433" y="0"/>
                  <a:pt x="279"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6" name="Freeform 15"/>
          <p:cNvSpPr>
            <a:spLocks noEditPoints="1"/>
          </p:cNvSpPr>
          <p:nvPr/>
        </p:nvSpPr>
        <p:spPr bwMode="auto">
          <a:xfrm>
            <a:off x="8617745" y="1994298"/>
            <a:ext cx="123825" cy="123825"/>
          </a:xfrm>
          <a:custGeom>
            <a:avLst/>
            <a:gdLst>
              <a:gd name="T0" fmla="*/ 182 w 545"/>
              <a:gd name="T1" fmla="*/ 508 h 545"/>
              <a:gd name="T2" fmla="*/ 109 w 545"/>
              <a:gd name="T3" fmla="*/ 508 h 545"/>
              <a:gd name="T4" fmla="*/ 109 w 545"/>
              <a:gd name="T5" fmla="*/ 472 h 545"/>
              <a:gd name="T6" fmla="*/ 129 w 545"/>
              <a:gd name="T7" fmla="*/ 472 h 545"/>
              <a:gd name="T8" fmla="*/ 146 w 545"/>
              <a:gd name="T9" fmla="*/ 453 h 545"/>
              <a:gd name="T10" fmla="*/ 146 w 545"/>
              <a:gd name="T11" fmla="*/ 417 h 545"/>
              <a:gd name="T12" fmla="*/ 129 w 545"/>
              <a:gd name="T13" fmla="*/ 399 h 545"/>
              <a:gd name="T14" fmla="*/ 109 w 545"/>
              <a:gd name="T15" fmla="*/ 399 h 545"/>
              <a:gd name="T16" fmla="*/ 109 w 545"/>
              <a:gd name="T17" fmla="*/ 363 h 545"/>
              <a:gd name="T18" fmla="*/ 129 w 545"/>
              <a:gd name="T19" fmla="*/ 363 h 545"/>
              <a:gd name="T20" fmla="*/ 146 w 545"/>
              <a:gd name="T21" fmla="*/ 344 h 545"/>
              <a:gd name="T22" fmla="*/ 146 w 545"/>
              <a:gd name="T23" fmla="*/ 308 h 545"/>
              <a:gd name="T24" fmla="*/ 129 w 545"/>
              <a:gd name="T25" fmla="*/ 290 h 545"/>
              <a:gd name="T26" fmla="*/ 109 w 545"/>
              <a:gd name="T27" fmla="*/ 290 h 545"/>
              <a:gd name="T28" fmla="*/ 109 w 545"/>
              <a:gd name="T29" fmla="*/ 254 h 545"/>
              <a:gd name="T30" fmla="*/ 129 w 545"/>
              <a:gd name="T31" fmla="*/ 254 h 545"/>
              <a:gd name="T32" fmla="*/ 146 w 545"/>
              <a:gd name="T33" fmla="*/ 235 h 545"/>
              <a:gd name="T34" fmla="*/ 146 w 545"/>
              <a:gd name="T35" fmla="*/ 199 h 545"/>
              <a:gd name="T36" fmla="*/ 129 w 545"/>
              <a:gd name="T37" fmla="*/ 181 h 545"/>
              <a:gd name="T38" fmla="*/ 109 w 545"/>
              <a:gd name="T39" fmla="*/ 181 h 545"/>
              <a:gd name="T40" fmla="*/ 109 w 545"/>
              <a:gd name="T41" fmla="*/ 145 h 545"/>
              <a:gd name="T42" fmla="*/ 129 w 545"/>
              <a:gd name="T43" fmla="*/ 145 h 545"/>
              <a:gd name="T44" fmla="*/ 146 w 545"/>
              <a:gd name="T45" fmla="*/ 126 h 545"/>
              <a:gd name="T46" fmla="*/ 146 w 545"/>
              <a:gd name="T47" fmla="*/ 90 h 545"/>
              <a:gd name="T48" fmla="*/ 129 w 545"/>
              <a:gd name="T49" fmla="*/ 72 h 545"/>
              <a:gd name="T50" fmla="*/ 109 w 545"/>
              <a:gd name="T51" fmla="*/ 72 h 545"/>
              <a:gd name="T52" fmla="*/ 109 w 545"/>
              <a:gd name="T53" fmla="*/ 36 h 545"/>
              <a:gd name="T54" fmla="*/ 182 w 545"/>
              <a:gd name="T55" fmla="*/ 36 h 545"/>
              <a:gd name="T56" fmla="*/ 182 w 545"/>
              <a:gd name="T57" fmla="*/ 508 h 545"/>
              <a:gd name="T58" fmla="*/ 510 w 545"/>
              <a:gd name="T59" fmla="*/ 0 h 545"/>
              <a:gd name="T60" fmla="*/ 73 w 545"/>
              <a:gd name="T61" fmla="*/ 0 h 545"/>
              <a:gd name="T62" fmla="*/ 73 w 545"/>
              <a:gd name="T63" fmla="*/ 72 h 545"/>
              <a:gd name="T64" fmla="*/ 20 w 545"/>
              <a:gd name="T65" fmla="*/ 72 h 545"/>
              <a:gd name="T66" fmla="*/ 0 w 545"/>
              <a:gd name="T67" fmla="*/ 90 h 545"/>
              <a:gd name="T68" fmla="*/ 0 w 545"/>
              <a:gd name="T69" fmla="*/ 126 h 545"/>
              <a:gd name="T70" fmla="*/ 20 w 545"/>
              <a:gd name="T71" fmla="*/ 145 h 545"/>
              <a:gd name="T72" fmla="*/ 73 w 545"/>
              <a:gd name="T73" fmla="*/ 145 h 545"/>
              <a:gd name="T74" fmla="*/ 73 w 545"/>
              <a:gd name="T75" fmla="*/ 181 h 545"/>
              <a:gd name="T76" fmla="*/ 20 w 545"/>
              <a:gd name="T77" fmla="*/ 181 h 545"/>
              <a:gd name="T78" fmla="*/ 0 w 545"/>
              <a:gd name="T79" fmla="*/ 199 h 545"/>
              <a:gd name="T80" fmla="*/ 0 w 545"/>
              <a:gd name="T81" fmla="*/ 235 h 545"/>
              <a:gd name="T82" fmla="*/ 20 w 545"/>
              <a:gd name="T83" fmla="*/ 254 h 545"/>
              <a:gd name="T84" fmla="*/ 73 w 545"/>
              <a:gd name="T85" fmla="*/ 254 h 545"/>
              <a:gd name="T86" fmla="*/ 73 w 545"/>
              <a:gd name="T87" fmla="*/ 290 h 545"/>
              <a:gd name="T88" fmla="*/ 20 w 545"/>
              <a:gd name="T89" fmla="*/ 290 h 545"/>
              <a:gd name="T90" fmla="*/ 0 w 545"/>
              <a:gd name="T91" fmla="*/ 308 h 545"/>
              <a:gd name="T92" fmla="*/ 0 w 545"/>
              <a:gd name="T93" fmla="*/ 344 h 545"/>
              <a:gd name="T94" fmla="*/ 20 w 545"/>
              <a:gd name="T95" fmla="*/ 363 h 545"/>
              <a:gd name="T96" fmla="*/ 73 w 545"/>
              <a:gd name="T97" fmla="*/ 363 h 545"/>
              <a:gd name="T98" fmla="*/ 73 w 545"/>
              <a:gd name="T99" fmla="*/ 399 h 545"/>
              <a:gd name="T100" fmla="*/ 20 w 545"/>
              <a:gd name="T101" fmla="*/ 399 h 545"/>
              <a:gd name="T102" fmla="*/ 0 w 545"/>
              <a:gd name="T103" fmla="*/ 417 h 545"/>
              <a:gd name="T104" fmla="*/ 0 w 545"/>
              <a:gd name="T105" fmla="*/ 453 h 545"/>
              <a:gd name="T106" fmla="*/ 20 w 545"/>
              <a:gd name="T107" fmla="*/ 472 h 545"/>
              <a:gd name="T108" fmla="*/ 73 w 545"/>
              <a:gd name="T109" fmla="*/ 472 h 545"/>
              <a:gd name="T110" fmla="*/ 73 w 545"/>
              <a:gd name="T111" fmla="*/ 545 h 545"/>
              <a:gd name="T112" fmla="*/ 510 w 545"/>
              <a:gd name="T113" fmla="*/ 545 h 545"/>
              <a:gd name="T114" fmla="*/ 545 w 545"/>
              <a:gd name="T115" fmla="*/ 507 h 545"/>
              <a:gd name="T116" fmla="*/ 545 w 545"/>
              <a:gd name="T117" fmla="*/ 35 h 545"/>
              <a:gd name="T118" fmla="*/ 510 w 545"/>
              <a:gd name="T119" fmla="*/ 0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45" h="545">
                <a:moveTo>
                  <a:pt x="182" y="508"/>
                </a:moveTo>
                <a:lnTo>
                  <a:pt x="109" y="508"/>
                </a:lnTo>
                <a:lnTo>
                  <a:pt x="109" y="472"/>
                </a:lnTo>
                <a:lnTo>
                  <a:pt x="129" y="472"/>
                </a:lnTo>
                <a:cubicBezTo>
                  <a:pt x="139" y="472"/>
                  <a:pt x="146" y="463"/>
                  <a:pt x="146" y="453"/>
                </a:cubicBezTo>
                <a:lnTo>
                  <a:pt x="146" y="417"/>
                </a:lnTo>
                <a:cubicBezTo>
                  <a:pt x="146" y="407"/>
                  <a:pt x="139" y="399"/>
                  <a:pt x="129" y="399"/>
                </a:cubicBezTo>
                <a:lnTo>
                  <a:pt x="109" y="399"/>
                </a:lnTo>
                <a:lnTo>
                  <a:pt x="109" y="363"/>
                </a:lnTo>
                <a:lnTo>
                  <a:pt x="129" y="363"/>
                </a:lnTo>
                <a:cubicBezTo>
                  <a:pt x="139" y="363"/>
                  <a:pt x="146" y="354"/>
                  <a:pt x="146" y="344"/>
                </a:cubicBezTo>
                <a:lnTo>
                  <a:pt x="146" y="308"/>
                </a:lnTo>
                <a:cubicBezTo>
                  <a:pt x="146" y="298"/>
                  <a:pt x="139" y="290"/>
                  <a:pt x="129" y="290"/>
                </a:cubicBezTo>
                <a:lnTo>
                  <a:pt x="109" y="290"/>
                </a:lnTo>
                <a:lnTo>
                  <a:pt x="109" y="254"/>
                </a:lnTo>
                <a:lnTo>
                  <a:pt x="129" y="254"/>
                </a:lnTo>
                <a:cubicBezTo>
                  <a:pt x="139" y="254"/>
                  <a:pt x="146" y="245"/>
                  <a:pt x="146" y="235"/>
                </a:cubicBezTo>
                <a:lnTo>
                  <a:pt x="146" y="199"/>
                </a:lnTo>
                <a:cubicBezTo>
                  <a:pt x="146" y="189"/>
                  <a:pt x="139" y="181"/>
                  <a:pt x="129" y="181"/>
                </a:cubicBezTo>
                <a:lnTo>
                  <a:pt x="109" y="181"/>
                </a:lnTo>
                <a:lnTo>
                  <a:pt x="109" y="145"/>
                </a:lnTo>
                <a:lnTo>
                  <a:pt x="129" y="145"/>
                </a:lnTo>
                <a:cubicBezTo>
                  <a:pt x="139" y="145"/>
                  <a:pt x="146" y="136"/>
                  <a:pt x="146" y="126"/>
                </a:cubicBezTo>
                <a:lnTo>
                  <a:pt x="146" y="90"/>
                </a:lnTo>
                <a:cubicBezTo>
                  <a:pt x="146" y="80"/>
                  <a:pt x="139" y="72"/>
                  <a:pt x="129" y="72"/>
                </a:cubicBezTo>
                <a:lnTo>
                  <a:pt x="109" y="72"/>
                </a:lnTo>
                <a:lnTo>
                  <a:pt x="109" y="36"/>
                </a:lnTo>
                <a:lnTo>
                  <a:pt x="182" y="36"/>
                </a:lnTo>
                <a:lnTo>
                  <a:pt x="182" y="508"/>
                </a:lnTo>
                <a:close/>
                <a:moveTo>
                  <a:pt x="510" y="0"/>
                </a:moveTo>
                <a:lnTo>
                  <a:pt x="73" y="0"/>
                </a:lnTo>
                <a:lnTo>
                  <a:pt x="73" y="72"/>
                </a:lnTo>
                <a:lnTo>
                  <a:pt x="20" y="72"/>
                </a:lnTo>
                <a:cubicBezTo>
                  <a:pt x="10" y="72"/>
                  <a:pt x="0" y="80"/>
                  <a:pt x="0" y="90"/>
                </a:cubicBezTo>
                <a:lnTo>
                  <a:pt x="0" y="126"/>
                </a:lnTo>
                <a:cubicBezTo>
                  <a:pt x="0" y="136"/>
                  <a:pt x="10" y="145"/>
                  <a:pt x="20" y="145"/>
                </a:cubicBezTo>
                <a:lnTo>
                  <a:pt x="73" y="145"/>
                </a:lnTo>
                <a:lnTo>
                  <a:pt x="73" y="181"/>
                </a:lnTo>
                <a:lnTo>
                  <a:pt x="20" y="181"/>
                </a:lnTo>
                <a:cubicBezTo>
                  <a:pt x="10" y="181"/>
                  <a:pt x="0" y="189"/>
                  <a:pt x="0" y="199"/>
                </a:cubicBezTo>
                <a:lnTo>
                  <a:pt x="0" y="235"/>
                </a:lnTo>
                <a:cubicBezTo>
                  <a:pt x="0" y="245"/>
                  <a:pt x="10" y="254"/>
                  <a:pt x="20" y="254"/>
                </a:cubicBezTo>
                <a:lnTo>
                  <a:pt x="73" y="254"/>
                </a:lnTo>
                <a:lnTo>
                  <a:pt x="73" y="290"/>
                </a:lnTo>
                <a:lnTo>
                  <a:pt x="20" y="290"/>
                </a:lnTo>
                <a:cubicBezTo>
                  <a:pt x="10" y="290"/>
                  <a:pt x="0" y="298"/>
                  <a:pt x="0" y="308"/>
                </a:cubicBezTo>
                <a:lnTo>
                  <a:pt x="0" y="344"/>
                </a:lnTo>
                <a:cubicBezTo>
                  <a:pt x="0" y="354"/>
                  <a:pt x="10" y="363"/>
                  <a:pt x="20" y="363"/>
                </a:cubicBezTo>
                <a:lnTo>
                  <a:pt x="73" y="363"/>
                </a:lnTo>
                <a:lnTo>
                  <a:pt x="73" y="399"/>
                </a:lnTo>
                <a:lnTo>
                  <a:pt x="20" y="399"/>
                </a:lnTo>
                <a:cubicBezTo>
                  <a:pt x="10" y="399"/>
                  <a:pt x="0" y="407"/>
                  <a:pt x="0" y="417"/>
                </a:cubicBezTo>
                <a:lnTo>
                  <a:pt x="0" y="453"/>
                </a:lnTo>
                <a:cubicBezTo>
                  <a:pt x="0" y="463"/>
                  <a:pt x="10" y="472"/>
                  <a:pt x="20" y="472"/>
                </a:cubicBezTo>
                <a:lnTo>
                  <a:pt x="73" y="472"/>
                </a:lnTo>
                <a:lnTo>
                  <a:pt x="73" y="545"/>
                </a:lnTo>
                <a:lnTo>
                  <a:pt x="510" y="545"/>
                </a:lnTo>
                <a:cubicBezTo>
                  <a:pt x="530" y="545"/>
                  <a:pt x="545" y="527"/>
                  <a:pt x="545" y="507"/>
                </a:cubicBezTo>
                <a:lnTo>
                  <a:pt x="545" y="35"/>
                </a:lnTo>
                <a:cubicBezTo>
                  <a:pt x="545" y="15"/>
                  <a:pt x="530" y="0"/>
                  <a:pt x="510"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7" name="Freeform 16"/>
          <p:cNvSpPr>
            <a:spLocks noEditPoints="1"/>
          </p:cNvSpPr>
          <p:nvPr/>
        </p:nvSpPr>
        <p:spPr bwMode="auto">
          <a:xfrm>
            <a:off x="3665936" y="3295652"/>
            <a:ext cx="142875" cy="140494"/>
          </a:xfrm>
          <a:custGeom>
            <a:avLst/>
            <a:gdLst>
              <a:gd name="T0" fmla="*/ 589 w 631"/>
              <a:gd name="T1" fmla="*/ 348 h 617"/>
              <a:gd name="T2" fmla="*/ 501 w 631"/>
              <a:gd name="T3" fmla="*/ 348 h 617"/>
              <a:gd name="T4" fmla="*/ 501 w 631"/>
              <a:gd name="T5" fmla="*/ 143 h 617"/>
              <a:gd name="T6" fmla="*/ 480 w 631"/>
              <a:gd name="T7" fmla="*/ 122 h 617"/>
              <a:gd name="T8" fmla="*/ 172 w 631"/>
              <a:gd name="T9" fmla="*/ 122 h 617"/>
              <a:gd name="T10" fmla="*/ 172 w 631"/>
              <a:gd name="T11" fmla="*/ 42 h 617"/>
              <a:gd name="T12" fmla="*/ 589 w 631"/>
              <a:gd name="T13" fmla="*/ 42 h 617"/>
              <a:gd name="T14" fmla="*/ 589 w 631"/>
              <a:gd name="T15" fmla="*/ 348 h 617"/>
              <a:gd name="T16" fmla="*/ 430 w 631"/>
              <a:gd name="T17" fmla="*/ 296 h 617"/>
              <a:gd name="T18" fmla="*/ 430 w 631"/>
              <a:gd name="T19" fmla="*/ 191 h 617"/>
              <a:gd name="T20" fmla="*/ 325 w 631"/>
              <a:gd name="T21" fmla="*/ 191 h 617"/>
              <a:gd name="T22" fmla="*/ 430 w 631"/>
              <a:gd name="T23" fmla="*/ 296 h 617"/>
              <a:gd name="T24" fmla="*/ 433 w 631"/>
              <a:gd name="T25" fmla="*/ 369 h 617"/>
              <a:gd name="T26" fmla="*/ 347 w 631"/>
              <a:gd name="T27" fmla="*/ 398 h 617"/>
              <a:gd name="T28" fmla="*/ 260 w 631"/>
              <a:gd name="T29" fmla="*/ 320 h 617"/>
              <a:gd name="T30" fmla="*/ 194 w 631"/>
              <a:gd name="T31" fmla="*/ 313 h 617"/>
              <a:gd name="T32" fmla="*/ 132 w 631"/>
              <a:gd name="T33" fmla="*/ 244 h 617"/>
              <a:gd name="T34" fmla="*/ 68 w 631"/>
              <a:gd name="T35" fmla="*/ 369 h 617"/>
              <a:gd name="T36" fmla="*/ 68 w 631"/>
              <a:gd name="T37" fmla="*/ 441 h 617"/>
              <a:gd name="T38" fmla="*/ 433 w 631"/>
              <a:gd name="T39" fmla="*/ 441 h 617"/>
              <a:gd name="T40" fmla="*/ 433 w 631"/>
              <a:gd name="T41" fmla="*/ 369 h 617"/>
              <a:gd name="T42" fmla="*/ 459 w 631"/>
              <a:gd name="T43" fmla="*/ 165 h 617"/>
              <a:gd name="T44" fmla="*/ 459 w 631"/>
              <a:gd name="T45" fmla="*/ 470 h 617"/>
              <a:gd name="T46" fmla="*/ 42 w 631"/>
              <a:gd name="T47" fmla="*/ 470 h 617"/>
              <a:gd name="T48" fmla="*/ 42 w 631"/>
              <a:gd name="T49" fmla="*/ 165 h 617"/>
              <a:gd name="T50" fmla="*/ 459 w 631"/>
              <a:gd name="T51" fmla="*/ 165 h 617"/>
              <a:gd name="T52" fmla="*/ 610 w 631"/>
              <a:gd name="T53" fmla="*/ 0 h 617"/>
              <a:gd name="T54" fmla="*/ 150 w 631"/>
              <a:gd name="T55" fmla="*/ 0 h 617"/>
              <a:gd name="T56" fmla="*/ 129 w 631"/>
              <a:gd name="T57" fmla="*/ 21 h 617"/>
              <a:gd name="T58" fmla="*/ 129 w 631"/>
              <a:gd name="T59" fmla="*/ 122 h 617"/>
              <a:gd name="T60" fmla="*/ 21 w 631"/>
              <a:gd name="T61" fmla="*/ 122 h 617"/>
              <a:gd name="T62" fmla="*/ 0 w 631"/>
              <a:gd name="T63" fmla="*/ 143 h 617"/>
              <a:gd name="T64" fmla="*/ 0 w 631"/>
              <a:gd name="T65" fmla="*/ 596 h 617"/>
              <a:gd name="T66" fmla="*/ 21 w 631"/>
              <a:gd name="T67" fmla="*/ 617 h 617"/>
              <a:gd name="T68" fmla="*/ 480 w 631"/>
              <a:gd name="T69" fmla="*/ 617 h 617"/>
              <a:gd name="T70" fmla="*/ 501 w 631"/>
              <a:gd name="T71" fmla="*/ 596 h 617"/>
              <a:gd name="T72" fmla="*/ 501 w 631"/>
              <a:gd name="T73" fmla="*/ 494 h 617"/>
              <a:gd name="T74" fmla="*/ 610 w 631"/>
              <a:gd name="T75" fmla="*/ 494 h 617"/>
              <a:gd name="T76" fmla="*/ 631 w 631"/>
              <a:gd name="T77" fmla="*/ 473 h 617"/>
              <a:gd name="T78" fmla="*/ 631 w 631"/>
              <a:gd name="T79" fmla="*/ 21 h 617"/>
              <a:gd name="T80" fmla="*/ 610 w 631"/>
              <a:gd name="T81"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31" h="617">
                <a:moveTo>
                  <a:pt x="589" y="348"/>
                </a:moveTo>
                <a:lnTo>
                  <a:pt x="501" y="348"/>
                </a:lnTo>
                <a:lnTo>
                  <a:pt x="501" y="143"/>
                </a:lnTo>
                <a:cubicBezTo>
                  <a:pt x="501" y="132"/>
                  <a:pt x="492" y="122"/>
                  <a:pt x="480" y="122"/>
                </a:cubicBezTo>
                <a:lnTo>
                  <a:pt x="172" y="122"/>
                </a:lnTo>
                <a:lnTo>
                  <a:pt x="172" y="42"/>
                </a:lnTo>
                <a:lnTo>
                  <a:pt x="589" y="42"/>
                </a:lnTo>
                <a:lnTo>
                  <a:pt x="589" y="348"/>
                </a:lnTo>
                <a:close/>
                <a:moveTo>
                  <a:pt x="430" y="296"/>
                </a:moveTo>
                <a:lnTo>
                  <a:pt x="430" y="191"/>
                </a:lnTo>
                <a:lnTo>
                  <a:pt x="325" y="191"/>
                </a:lnTo>
                <a:cubicBezTo>
                  <a:pt x="325" y="249"/>
                  <a:pt x="372" y="296"/>
                  <a:pt x="430" y="296"/>
                </a:cubicBezTo>
                <a:close/>
                <a:moveTo>
                  <a:pt x="433" y="369"/>
                </a:moveTo>
                <a:lnTo>
                  <a:pt x="347" y="398"/>
                </a:lnTo>
                <a:lnTo>
                  <a:pt x="260" y="320"/>
                </a:lnTo>
                <a:lnTo>
                  <a:pt x="194" y="313"/>
                </a:lnTo>
                <a:lnTo>
                  <a:pt x="132" y="244"/>
                </a:lnTo>
                <a:lnTo>
                  <a:pt x="68" y="369"/>
                </a:lnTo>
                <a:lnTo>
                  <a:pt x="68" y="441"/>
                </a:lnTo>
                <a:lnTo>
                  <a:pt x="433" y="441"/>
                </a:lnTo>
                <a:lnTo>
                  <a:pt x="433" y="369"/>
                </a:lnTo>
                <a:close/>
                <a:moveTo>
                  <a:pt x="459" y="165"/>
                </a:moveTo>
                <a:lnTo>
                  <a:pt x="459" y="470"/>
                </a:lnTo>
                <a:lnTo>
                  <a:pt x="42" y="470"/>
                </a:lnTo>
                <a:lnTo>
                  <a:pt x="42" y="165"/>
                </a:lnTo>
                <a:lnTo>
                  <a:pt x="459" y="165"/>
                </a:lnTo>
                <a:close/>
                <a:moveTo>
                  <a:pt x="610" y="0"/>
                </a:moveTo>
                <a:lnTo>
                  <a:pt x="150" y="0"/>
                </a:lnTo>
                <a:cubicBezTo>
                  <a:pt x="139" y="0"/>
                  <a:pt x="129" y="10"/>
                  <a:pt x="129" y="21"/>
                </a:cubicBezTo>
                <a:lnTo>
                  <a:pt x="129" y="122"/>
                </a:lnTo>
                <a:lnTo>
                  <a:pt x="21" y="122"/>
                </a:lnTo>
                <a:cubicBezTo>
                  <a:pt x="9" y="122"/>
                  <a:pt x="0" y="132"/>
                  <a:pt x="0" y="143"/>
                </a:cubicBezTo>
                <a:lnTo>
                  <a:pt x="0" y="596"/>
                </a:lnTo>
                <a:cubicBezTo>
                  <a:pt x="0" y="607"/>
                  <a:pt x="9" y="617"/>
                  <a:pt x="21" y="617"/>
                </a:cubicBezTo>
                <a:lnTo>
                  <a:pt x="480" y="617"/>
                </a:lnTo>
                <a:cubicBezTo>
                  <a:pt x="492" y="617"/>
                  <a:pt x="501" y="607"/>
                  <a:pt x="501" y="596"/>
                </a:cubicBezTo>
                <a:lnTo>
                  <a:pt x="501" y="494"/>
                </a:lnTo>
                <a:lnTo>
                  <a:pt x="610" y="494"/>
                </a:lnTo>
                <a:cubicBezTo>
                  <a:pt x="621" y="494"/>
                  <a:pt x="631" y="485"/>
                  <a:pt x="631" y="473"/>
                </a:cubicBezTo>
                <a:lnTo>
                  <a:pt x="631" y="21"/>
                </a:lnTo>
                <a:cubicBezTo>
                  <a:pt x="631" y="10"/>
                  <a:pt x="621" y="0"/>
                  <a:pt x="610"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8" name="Freeform 17"/>
          <p:cNvSpPr>
            <a:spLocks noEditPoints="1"/>
          </p:cNvSpPr>
          <p:nvPr/>
        </p:nvSpPr>
        <p:spPr bwMode="auto">
          <a:xfrm>
            <a:off x="3976689" y="3296842"/>
            <a:ext cx="104775" cy="138114"/>
          </a:xfrm>
          <a:custGeom>
            <a:avLst/>
            <a:gdLst>
              <a:gd name="T0" fmla="*/ 392 w 461"/>
              <a:gd name="T1" fmla="*/ 24 h 609"/>
              <a:gd name="T2" fmla="*/ 432 w 461"/>
              <a:gd name="T3" fmla="*/ 24 h 609"/>
              <a:gd name="T4" fmla="*/ 432 w 461"/>
              <a:gd name="T5" fmla="*/ 98 h 609"/>
              <a:gd name="T6" fmla="*/ 392 w 461"/>
              <a:gd name="T7" fmla="*/ 98 h 609"/>
              <a:gd name="T8" fmla="*/ 392 w 461"/>
              <a:gd name="T9" fmla="*/ 24 h 609"/>
              <a:gd name="T10" fmla="*/ 361 w 461"/>
              <a:gd name="T11" fmla="*/ 569 h 609"/>
              <a:gd name="T12" fmla="*/ 100 w 461"/>
              <a:gd name="T13" fmla="*/ 569 h 609"/>
              <a:gd name="T14" fmla="*/ 85 w 461"/>
              <a:gd name="T15" fmla="*/ 554 h 609"/>
              <a:gd name="T16" fmla="*/ 100 w 461"/>
              <a:gd name="T17" fmla="*/ 540 h 609"/>
              <a:gd name="T18" fmla="*/ 361 w 461"/>
              <a:gd name="T19" fmla="*/ 540 h 609"/>
              <a:gd name="T20" fmla="*/ 376 w 461"/>
              <a:gd name="T21" fmla="*/ 554 h 609"/>
              <a:gd name="T22" fmla="*/ 361 w 461"/>
              <a:gd name="T23" fmla="*/ 569 h 609"/>
              <a:gd name="T24" fmla="*/ 55 w 461"/>
              <a:gd name="T25" fmla="*/ 73 h 609"/>
              <a:gd name="T26" fmla="*/ 95 w 461"/>
              <a:gd name="T27" fmla="*/ 73 h 609"/>
              <a:gd name="T28" fmla="*/ 95 w 461"/>
              <a:gd name="T29" fmla="*/ 147 h 609"/>
              <a:gd name="T30" fmla="*/ 55 w 461"/>
              <a:gd name="T31" fmla="*/ 147 h 609"/>
              <a:gd name="T32" fmla="*/ 55 w 461"/>
              <a:gd name="T33" fmla="*/ 73 h 609"/>
              <a:gd name="T34" fmla="*/ 119 w 461"/>
              <a:gd name="T35" fmla="*/ 24 h 609"/>
              <a:gd name="T36" fmla="*/ 159 w 461"/>
              <a:gd name="T37" fmla="*/ 24 h 609"/>
              <a:gd name="T38" fmla="*/ 159 w 461"/>
              <a:gd name="T39" fmla="*/ 98 h 609"/>
              <a:gd name="T40" fmla="*/ 119 w 461"/>
              <a:gd name="T41" fmla="*/ 98 h 609"/>
              <a:gd name="T42" fmla="*/ 119 w 461"/>
              <a:gd name="T43" fmla="*/ 24 h 609"/>
              <a:gd name="T44" fmla="*/ 296 w 461"/>
              <a:gd name="T45" fmla="*/ 485 h 609"/>
              <a:gd name="T46" fmla="*/ 310 w 461"/>
              <a:gd name="T47" fmla="*/ 499 h 609"/>
              <a:gd name="T48" fmla="*/ 296 w 461"/>
              <a:gd name="T49" fmla="*/ 514 h 609"/>
              <a:gd name="T50" fmla="*/ 166 w 461"/>
              <a:gd name="T51" fmla="*/ 514 h 609"/>
              <a:gd name="T52" fmla="*/ 151 w 461"/>
              <a:gd name="T53" fmla="*/ 499 h 609"/>
              <a:gd name="T54" fmla="*/ 166 w 461"/>
              <a:gd name="T55" fmla="*/ 485 h 609"/>
              <a:gd name="T56" fmla="*/ 296 w 461"/>
              <a:gd name="T57" fmla="*/ 485 h 609"/>
              <a:gd name="T58" fmla="*/ 187 w 461"/>
              <a:gd name="T59" fmla="*/ 24 h 609"/>
              <a:gd name="T60" fmla="*/ 227 w 461"/>
              <a:gd name="T61" fmla="*/ 24 h 609"/>
              <a:gd name="T62" fmla="*/ 227 w 461"/>
              <a:gd name="T63" fmla="*/ 98 h 609"/>
              <a:gd name="T64" fmla="*/ 187 w 461"/>
              <a:gd name="T65" fmla="*/ 98 h 609"/>
              <a:gd name="T66" fmla="*/ 187 w 461"/>
              <a:gd name="T67" fmla="*/ 24 h 609"/>
              <a:gd name="T68" fmla="*/ 255 w 461"/>
              <a:gd name="T69" fmla="*/ 24 h 609"/>
              <a:gd name="T70" fmla="*/ 295 w 461"/>
              <a:gd name="T71" fmla="*/ 24 h 609"/>
              <a:gd name="T72" fmla="*/ 295 w 461"/>
              <a:gd name="T73" fmla="*/ 98 h 609"/>
              <a:gd name="T74" fmla="*/ 255 w 461"/>
              <a:gd name="T75" fmla="*/ 98 h 609"/>
              <a:gd name="T76" fmla="*/ 255 w 461"/>
              <a:gd name="T77" fmla="*/ 24 h 609"/>
              <a:gd name="T78" fmla="*/ 323 w 461"/>
              <a:gd name="T79" fmla="*/ 24 h 609"/>
              <a:gd name="T80" fmla="*/ 363 w 461"/>
              <a:gd name="T81" fmla="*/ 24 h 609"/>
              <a:gd name="T82" fmla="*/ 363 w 461"/>
              <a:gd name="T83" fmla="*/ 98 h 609"/>
              <a:gd name="T84" fmla="*/ 323 w 461"/>
              <a:gd name="T85" fmla="*/ 98 h 609"/>
              <a:gd name="T86" fmla="*/ 323 w 461"/>
              <a:gd name="T87" fmla="*/ 24 h 609"/>
              <a:gd name="T88" fmla="*/ 421 w 461"/>
              <a:gd name="T89" fmla="*/ 344 h 609"/>
              <a:gd name="T90" fmla="*/ 421 w 461"/>
              <a:gd name="T91" fmla="*/ 181 h 609"/>
              <a:gd name="T92" fmla="*/ 461 w 461"/>
              <a:gd name="T93" fmla="*/ 181 h 609"/>
              <a:gd name="T94" fmla="*/ 461 w 461"/>
              <a:gd name="T95" fmla="*/ 22 h 609"/>
              <a:gd name="T96" fmla="*/ 439 w 461"/>
              <a:gd name="T97" fmla="*/ 0 h 609"/>
              <a:gd name="T98" fmla="*/ 121 w 461"/>
              <a:gd name="T99" fmla="*/ 0 h 609"/>
              <a:gd name="T100" fmla="*/ 91 w 461"/>
              <a:gd name="T101" fmla="*/ 13 h 609"/>
              <a:gd name="T102" fmla="*/ 11 w 461"/>
              <a:gd name="T103" fmla="*/ 97 h 609"/>
              <a:gd name="T104" fmla="*/ 0 w 461"/>
              <a:gd name="T105" fmla="*/ 126 h 609"/>
              <a:gd name="T106" fmla="*/ 0 w 461"/>
              <a:gd name="T107" fmla="*/ 181 h 609"/>
              <a:gd name="T108" fmla="*/ 40 w 461"/>
              <a:gd name="T109" fmla="*/ 181 h 609"/>
              <a:gd name="T110" fmla="*/ 40 w 461"/>
              <a:gd name="T111" fmla="*/ 255 h 609"/>
              <a:gd name="T112" fmla="*/ 0 w 461"/>
              <a:gd name="T113" fmla="*/ 255 h 609"/>
              <a:gd name="T114" fmla="*/ 0 w 461"/>
              <a:gd name="T115" fmla="*/ 587 h 609"/>
              <a:gd name="T116" fmla="*/ 22 w 461"/>
              <a:gd name="T117" fmla="*/ 609 h 609"/>
              <a:gd name="T118" fmla="*/ 439 w 461"/>
              <a:gd name="T119" fmla="*/ 609 h 609"/>
              <a:gd name="T120" fmla="*/ 461 w 461"/>
              <a:gd name="T121" fmla="*/ 587 h 609"/>
              <a:gd name="T122" fmla="*/ 461 w 461"/>
              <a:gd name="T123" fmla="*/ 344 h 609"/>
              <a:gd name="T124" fmla="*/ 421 w 461"/>
              <a:gd name="T125" fmla="*/ 344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1" h="609">
                <a:moveTo>
                  <a:pt x="392" y="24"/>
                </a:moveTo>
                <a:lnTo>
                  <a:pt x="432" y="24"/>
                </a:lnTo>
                <a:lnTo>
                  <a:pt x="432" y="98"/>
                </a:lnTo>
                <a:lnTo>
                  <a:pt x="392" y="98"/>
                </a:lnTo>
                <a:lnTo>
                  <a:pt x="392" y="24"/>
                </a:lnTo>
                <a:close/>
                <a:moveTo>
                  <a:pt x="361" y="569"/>
                </a:moveTo>
                <a:lnTo>
                  <a:pt x="100" y="569"/>
                </a:lnTo>
                <a:cubicBezTo>
                  <a:pt x="92" y="569"/>
                  <a:pt x="85" y="562"/>
                  <a:pt x="85" y="554"/>
                </a:cubicBezTo>
                <a:cubicBezTo>
                  <a:pt x="85" y="546"/>
                  <a:pt x="92" y="540"/>
                  <a:pt x="100" y="540"/>
                </a:cubicBezTo>
                <a:lnTo>
                  <a:pt x="361" y="540"/>
                </a:lnTo>
                <a:cubicBezTo>
                  <a:pt x="369" y="540"/>
                  <a:pt x="376" y="546"/>
                  <a:pt x="376" y="554"/>
                </a:cubicBezTo>
                <a:cubicBezTo>
                  <a:pt x="376" y="562"/>
                  <a:pt x="369" y="569"/>
                  <a:pt x="361" y="569"/>
                </a:cubicBezTo>
                <a:close/>
                <a:moveTo>
                  <a:pt x="55" y="73"/>
                </a:moveTo>
                <a:lnTo>
                  <a:pt x="95" y="73"/>
                </a:lnTo>
                <a:lnTo>
                  <a:pt x="95" y="147"/>
                </a:lnTo>
                <a:lnTo>
                  <a:pt x="55" y="147"/>
                </a:lnTo>
                <a:lnTo>
                  <a:pt x="55" y="73"/>
                </a:lnTo>
                <a:close/>
                <a:moveTo>
                  <a:pt x="119" y="24"/>
                </a:moveTo>
                <a:lnTo>
                  <a:pt x="159" y="24"/>
                </a:lnTo>
                <a:lnTo>
                  <a:pt x="159" y="98"/>
                </a:lnTo>
                <a:lnTo>
                  <a:pt x="119" y="98"/>
                </a:lnTo>
                <a:lnTo>
                  <a:pt x="119" y="24"/>
                </a:lnTo>
                <a:close/>
                <a:moveTo>
                  <a:pt x="296" y="485"/>
                </a:moveTo>
                <a:cubicBezTo>
                  <a:pt x="304" y="485"/>
                  <a:pt x="310" y="491"/>
                  <a:pt x="310" y="499"/>
                </a:cubicBezTo>
                <a:cubicBezTo>
                  <a:pt x="310" y="508"/>
                  <a:pt x="304" y="514"/>
                  <a:pt x="296" y="514"/>
                </a:cubicBezTo>
                <a:lnTo>
                  <a:pt x="166" y="514"/>
                </a:lnTo>
                <a:cubicBezTo>
                  <a:pt x="157" y="514"/>
                  <a:pt x="151" y="508"/>
                  <a:pt x="151" y="499"/>
                </a:cubicBezTo>
                <a:cubicBezTo>
                  <a:pt x="151" y="491"/>
                  <a:pt x="157" y="485"/>
                  <a:pt x="166" y="485"/>
                </a:cubicBezTo>
                <a:lnTo>
                  <a:pt x="296" y="485"/>
                </a:lnTo>
                <a:close/>
                <a:moveTo>
                  <a:pt x="187" y="24"/>
                </a:moveTo>
                <a:lnTo>
                  <a:pt x="227" y="24"/>
                </a:lnTo>
                <a:lnTo>
                  <a:pt x="227" y="98"/>
                </a:lnTo>
                <a:lnTo>
                  <a:pt x="187" y="98"/>
                </a:lnTo>
                <a:lnTo>
                  <a:pt x="187" y="24"/>
                </a:lnTo>
                <a:close/>
                <a:moveTo>
                  <a:pt x="255" y="24"/>
                </a:moveTo>
                <a:lnTo>
                  <a:pt x="295" y="24"/>
                </a:lnTo>
                <a:lnTo>
                  <a:pt x="295" y="98"/>
                </a:lnTo>
                <a:lnTo>
                  <a:pt x="255" y="98"/>
                </a:lnTo>
                <a:lnTo>
                  <a:pt x="255" y="24"/>
                </a:lnTo>
                <a:close/>
                <a:moveTo>
                  <a:pt x="323" y="24"/>
                </a:moveTo>
                <a:lnTo>
                  <a:pt x="363" y="24"/>
                </a:lnTo>
                <a:lnTo>
                  <a:pt x="363" y="98"/>
                </a:lnTo>
                <a:lnTo>
                  <a:pt x="323" y="98"/>
                </a:lnTo>
                <a:lnTo>
                  <a:pt x="323" y="24"/>
                </a:lnTo>
                <a:close/>
                <a:moveTo>
                  <a:pt x="421" y="344"/>
                </a:moveTo>
                <a:lnTo>
                  <a:pt x="421" y="181"/>
                </a:lnTo>
                <a:lnTo>
                  <a:pt x="461" y="181"/>
                </a:lnTo>
                <a:lnTo>
                  <a:pt x="461" y="22"/>
                </a:lnTo>
                <a:cubicBezTo>
                  <a:pt x="461" y="10"/>
                  <a:pt x="451" y="0"/>
                  <a:pt x="439" y="0"/>
                </a:cubicBezTo>
                <a:lnTo>
                  <a:pt x="121" y="0"/>
                </a:lnTo>
                <a:cubicBezTo>
                  <a:pt x="109" y="0"/>
                  <a:pt x="99" y="4"/>
                  <a:pt x="91" y="13"/>
                </a:cubicBezTo>
                <a:lnTo>
                  <a:pt x="11" y="97"/>
                </a:lnTo>
                <a:cubicBezTo>
                  <a:pt x="4" y="105"/>
                  <a:pt x="0" y="115"/>
                  <a:pt x="0" y="126"/>
                </a:cubicBezTo>
                <a:lnTo>
                  <a:pt x="0" y="181"/>
                </a:lnTo>
                <a:lnTo>
                  <a:pt x="40" y="181"/>
                </a:lnTo>
                <a:lnTo>
                  <a:pt x="40" y="255"/>
                </a:lnTo>
                <a:lnTo>
                  <a:pt x="0" y="255"/>
                </a:lnTo>
                <a:lnTo>
                  <a:pt x="0" y="587"/>
                </a:lnTo>
                <a:cubicBezTo>
                  <a:pt x="0" y="599"/>
                  <a:pt x="10" y="609"/>
                  <a:pt x="22" y="609"/>
                </a:cubicBezTo>
                <a:lnTo>
                  <a:pt x="439" y="609"/>
                </a:lnTo>
                <a:cubicBezTo>
                  <a:pt x="451" y="609"/>
                  <a:pt x="461" y="599"/>
                  <a:pt x="461" y="587"/>
                </a:cubicBezTo>
                <a:lnTo>
                  <a:pt x="461" y="344"/>
                </a:lnTo>
                <a:lnTo>
                  <a:pt x="421" y="344"/>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9" name="Freeform 18"/>
          <p:cNvSpPr>
            <a:spLocks noEditPoints="1"/>
          </p:cNvSpPr>
          <p:nvPr/>
        </p:nvSpPr>
        <p:spPr bwMode="auto">
          <a:xfrm>
            <a:off x="5343526" y="3305177"/>
            <a:ext cx="180975" cy="121444"/>
          </a:xfrm>
          <a:custGeom>
            <a:avLst/>
            <a:gdLst>
              <a:gd name="T0" fmla="*/ 47 w 800"/>
              <a:gd name="T1" fmla="*/ 217 h 530"/>
              <a:gd name="T2" fmla="*/ 17 w 800"/>
              <a:gd name="T3" fmla="*/ 217 h 530"/>
              <a:gd name="T4" fmla="*/ 0 w 800"/>
              <a:gd name="T5" fmla="*/ 234 h 530"/>
              <a:gd name="T6" fmla="*/ 0 w 800"/>
              <a:gd name="T7" fmla="*/ 458 h 530"/>
              <a:gd name="T8" fmla="*/ 17 w 800"/>
              <a:gd name="T9" fmla="*/ 476 h 530"/>
              <a:gd name="T10" fmla="*/ 47 w 800"/>
              <a:gd name="T11" fmla="*/ 476 h 530"/>
              <a:gd name="T12" fmla="*/ 64 w 800"/>
              <a:gd name="T13" fmla="*/ 458 h 530"/>
              <a:gd name="T14" fmla="*/ 64 w 800"/>
              <a:gd name="T15" fmla="*/ 234 h 530"/>
              <a:gd name="T16" fmla="*/ 47 w 800"/>
              <a:gd name="T17" fmla="*/ 217 h 530"/>
              <a:gd name="T18" fmla="*/ 599 w 800"/>
              <a:gd name="T19" fmla="*/ 475 h 530"/>
              <a:gd name="T20" fmla="*/ 567 w 800"/>
              <a:gd name="T21" fmla="*/ 442 h 530"/>
              <a:gd name="T22" fmla="*/ 599 w 800"/>
              <a:gd name="T23" fmla="*/ 409 h 530"/>
              <a:gd name="T24" fmla="*/ 632 w 800"/>
              <a:gd name="T25" fmla="*/ 442 h 530"/>
              <a:gd name="T26" fmla="*/ 599 w 800"/>
              <a:gd name="T27" fmla="*/ 475 h 530"/>
              <a:gd name="T28" fmla="*/ 498 w 800"/>
              <a:gd name="T29" fmla="*/ 466 h 530"/>
              <a:gd name="T30" fmla="*/ 474 w 800"/>
              <a:gd name="T31" fmla="*/ 442 h 530"/>
              <a:gd name="T32" fmla="*/ 498 w 800"/>
              <a:gd name="T33" fmla="*/ 418 h 530"/>
              <a:gd name="T34" fmla="*/ 522 w 800"/>
              <a:gd name="T35" fmla="*/ 442 h 530"/>
              <a:gd name="T36" fmla="*/ 498 w 800"/>
              <a:gd name="T37" fmla="*/ 466 h 530"/>
              <a:gd name="T38" fmla="*/ 783 w 800"/>
              <a:gd name="T39" fmla="*/ 200 h 530"/>
              <a:gd name="T40" fmla="*/ 766 w 800"/>
              <a:gd name="T41" fmla="*/ 217 h 530"/>
              <a:gd name="T42" fmla="*/ 704 w 800"/>
              <a:gd name="T43" fmla="*/ 217 h 530"/>
              <a:gd name="T44" fmla="*/ 704 w 800"/>
              <a:gd name="T45" fmla="*/ 199 h 530"/>
              <a:gd name="T46" fmla="*/ 667 w 800"/>
              <a:gd name="T47" fmla="*/ 162 h 530"/>
              <a:gd name="T48" fmla="*/ 427 w 800"/>
              <a:gd name="T49" fmla="*/ 162 h 530"/>
              <a:gd name="T50" fmla="*/ 485 w 800"/>
              <a:gd name="T51" fmla="*/ 59 h 530"/>
              <a:gd name="T52" fmla="*/ 637 w 800"/>
              <a:gd name="T53" fmla="*/ 59 h 530"/>
              <a:gd name="T54" fmla="*/ 667 w 800"/>
              <a:gd name="T55" fmla="*/ 30 h 530"/>
              <a:gd name="T56" fmla="*/ 637 w 800"/>
              <a:gd name="T57" fmla="*/ 0 h 530"/>
              <a:gd name="T58" fmla="*/ 457 w 800"/>
              <a:gd name="T59" fmla="*/ 0 h 530"/>
              <a:gd name="T60" fmla="*/ 376 w 800"/>
              <a:gd name="T61" fmla="*/ 47 h 530"/>
              <a:gd name="T62" fmla="*/ 309 w 800"/>
              <a:gd name="T63" fmla="*/ 162 h 530"/>
              <a:gd name="T64" fmla="*/ 252 w 800"/>
              <a:gd name="T65" fmla="*/ 162 h 530"/>
              <a:gd name="T66" fmla="*/ 215 w 800"/>
              <a:gd name="T67" fmla="*/ 199 h 530"/>
              <a:gd name="T68" fmla="*/ 215 w 800"/>
              <a:gd name="T69" fmla="*/ 255 h 530"/>
              <a:gd name="T70" fmla="*/ 108 w 800"/>
              <a:gd name="T71" fmla="*/ 224 h 530"/>
              <a:gd name="T72" fmla="*/ 92 w 800"/>
              <a:gd name="T73" fmla="*/ 226 h 530"/>
              <a:gd name="T74" fmla="*/ 85 w 800"/>
              <a:gd name="T75" fmla="*/ 240 h 530"/>
              <a:gd name="T76" fmla="*/ 85 w 800"/>
              <a:gd name="T77" fmla="*/ 452 h 530"/>
              <a:gd name="T78" fmla="*/ 92 w 800"/>
              <a:gd name="T79" fmla="*/ 466 h 530"/>
              <a:gd name="T80" fmla="*/ 108 w 800"/>
              <a:gd name="T81" fmla="*/ 469 h 530"/>
              <a:gd name="T82" fmla="*/ 215 w 800"/>
              <a:gd name="T83" fmla="*/ 438 h 530"/>
              <a:gd name="T84" fmla="*/ 215 w 800"/>
              <a:gd name="T85" fmla="*/ 493 h 530"/>
              <a:gd name="T86" fmla="*/ 252 w 800"/>
              <a:gd name="T87" fmla="*/ 530 h 530"/>
              <a:gd name="T88" fmla="*/ 667 w 800"/>
              <a:gd name="T89" fmla="*/ 530 h 530"/>
              <a:gd name="T90" fmla="*/ 704 w 800"/>
              <a:gd name="T91" fmla="*/ 493 h 530"/>
              <a:gd name="T92" fmla="*/ 704 w 800"/>
              <a:gd name="T93" fmla="*/ 325 h 530"/>
              <a:gd name="T94" fmla="*/ 766 w 800"/>
              <a:gd name="T95" fmla="*/ 325 h 530"/>
              <a:gd name="T96" fmla="*/ 783 w 800"/>
              <a:gd name="T97" fmla="*/ 342 h 530"/>
              <a:gd name="T98" fmla="*/ 800 w 800"/>
              <a:gd name="T99" fmla="*/ 325 h 530"/>
              <a:gd name="T100" fmla="*/ 800 w 800"/>
              <a:gd name="T101" fmla="*/ 217 h 530"/>
              <a:gd name="T102" fmla="*/ 783 w 800"/>
              <a:gd name="T103" fmla="*/ 200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0" h="530">
                <a:moveTo>
                  <a:pt x="47" y="217"/>
                </a:moveTo>
                <a:lnTo>
                  <a:pt x="17" y="217"/>
                </a:lnTo>
                <a:cubicBezTo>
                  <a:pt x="8" y="217"/>
                  <a:pt x="0" y="225"/>
                  <a:pt x="0" y="234"/>
                </a:cubicBezTo>
                <a:lnTo>
                  <a:pt x="0" y="458"/>
                </a:lnTo>
                <a:cubicBezTo>
                  <a:pt x="0" y="468"/>
                  <a:pt x="8" y="476"/>
                  <a:pt x="17" y="476"/>
                </a:cubicBezTo>
                <a:lnTo>
                  <a:pt x="47" y="476"/>
                </a:lnTo>
                <a:cubicBezTo>
                  <a:pt x="56" y="476"/>
                  <a:pt x="64" y="468"/>
                  <a:pt x="64" y="458"/>
                </a:cubicBezTo>
                <a:lnTo>
                  <a:pt x="64" y="234"/>
                </a:lnTo>
                <a:cubicBezTo>
                  <a:pt x="64" y="225"/>
                  <a:pt x="56" y="217"/>
                  <a:pt x="47" y="217"/>
                </a:cubicBezTo>
                <a:close/>
                <a:moveTo>
                  <a:pt x="599" y="475"/>
                </a:moveTo>
                <a:cubicBezTo>
                  <a:pt x="581" y="475"/>
                  <a:pt x="567" y="460"/>
                  <a:pt x="567" y="442"/>
                </a:cubicBezTo>
                <a:cubicBezTo>
                  <a:pt x="567" y="424"/>
                  <a:pt x="581" y="409"/>
                  <a:pt x="599" y="409"/>
                </a:cubicBezTo>
                <a:cubicBezTo>
                  <a:pt x="617" y="409"/>
                  <a:pt x="632" y="424"/>
                  <a:pt x="632" y="442"/>
                </a:cubicBezTo>
                <a:cubicBezTo>
                  <a:pt x="632" y="460"/>
                  <a:pt x="617" y="475"/>
                  <a:pt x="599" y="475"/>
                </a:cubicBezTo>
                <a:close/>
                <a:moveTo>
                  <a:pt x="498" y="466"/>
                </a:moveTo>
                <a:cubicBezTo>
                  <a:pt x="485" y="466"/>
                  <a:pt x="474" y="456"/>
                  <a:pt x="474" y="442"/>
                </a:cubicBezTo>
                <a:cubicBezTo>
                  <a:pt x="474" y="429"/>
                  <a:pt x="485" y="418"/>
                  <a:pt x="498" y="418"/>
                </a:cubicBezTo>
                <a:cubicBezTo>
                  <a:pt x="511" y="418"/>
                  <a:pt x="522" y="429"/>
                  <a:pt x="522" y="442"/>
                </a:cubicBezTo>
                <a:cubicBezTo>
                  <a:pt x="522" y="456"/>
                  <a:pt x="511" y="466"/>
                  <a:pt x="498" y="466"/>
                </a:cubicBezTo>
                <a:close/>
                <a:moveTo>
                  <a:pt x="783" y="200"/>
                </a:moveTo>
                <a:cubicBezTo>
                  <a:pt x="774" y="200"/>
                  <a:pt x="766" y="208"/>
                  <a:pt x="766" y="217"/>
                </a:cubicBezTo>
                <a:lnTo>
                  <a:pt x="704" y="217"/>
                </a:lnTo>
                <a:lnTo>
                  <a:pt x="704" y="199"/>
                </a:lnTo>
                <a:cubicBezTo>
                  <a:pt x="704" y="179"/>
                  <a:pt x="688" y="162"/>
                  <a:pt x="667" y="162"/>
                </a:cubicBezTo>
                <a:lnTo>
                  <a:pt x="427" y="162"/>
                </a:lnTo>
                <a:lnTo>
                  <a:pt x="485" y="59"/>
                </a:lnTo>
                <a:lnTo>
                  <a:pt x="637" y="59"/>
                </a:lnTo>
                <a:cubicBezTo>
                  <a:pt x="654" y="59"/>
                  <a:pt x="667" y="46"/>
                  <a:pt x="667" y="30"/>
                </a:cubicBezTo>
                <a:cubicBezTo>
                  <a:pt x="667" y="14"/>
                  <a:pt x="653" y="0"/>
                  <a:pt x="637" y="0"/>
                </a:cubicBezTo>
                <a:lnTo>
                  <a:pt x="457" y="0"/>
                </a:lnTo>
                <a:cubicBezTo>
                  <a:pt x="424" y="0"/>
                  <a:pt x="393" y="18"/>
                  <a:pt x="376" y="47"/>
                </a:cubicBezTo>
                <a:lnTo>
                  <a:pt x="309" y="162"/>
                </a:lnTo>
                <a:lnTo>
                  <a:pt x="252" y="162"/>
                </a:lnTo>
                <a:cubicBezTo>
                  <a:pt x="231" y="162"/>
                  <a:pt x="215" y="179"/>
                  <a:pt x="215" y="199"/>
                </a:cubicBezTo>
                <a:lnTo>
                  <a:pt x="215" y="255"/>
                </a:lnTo>
                <a:lnTo>
                  <a:pt x="108" y="224"/>
                </a:lnTo>
                <a:cubicBezTo>
                  <a:pt x="103" y="222"/>
                  <a:pt x="97" y="223"/>
                  <a:pt x="92" y="226"/>
                </a:cubicBezTo>
                <a:cubicBezTo>
                  <a:pt x="88" y="230"/>
                  <a:pt x="85" y="235"/>
                  <a:pt x="85" y="240"/>
                </a:cubicBezTo>
                <a:lnTo>
                  <a:pt x="85" y="452"/>
                </a:lnTo>
                <a:cubicBezTo>
                  <a:pt x="85" y="458"/>
                  <a:pt x="88" y="463"/>
                  <a:pt x="92" y="466"/>
                </a:cubicBezTo>
                <a:cubicBezTo>
                  <a:pt x="97" y="469"/>
                  <a:pt x="103" y="471"/>
                  <a:pt x="108" y="469"/>
                </a:cubicBezTo>
                <a:lnTo>
                  <a:pt x="215" y="438"/>
                </a:lnTo>
                <a:lnTo>
                  <a:pt x="215" y="493"/>
                </a:lnTo>
                <a:cubicBezTo>
                  <a:pt x="215" y="514"/>
                  <a:pt x="231" y="530"/>
                  <a:pt x="252" y="530"/>
                </a:cubicBezTo>
                <a:lnTo>
                  <a:pt x="667" y="530"/>
                </a:lnTo>
                <a:cubicBezTo>
                  <a:pt x="688" y="530"/>
                  <a:pt x="704" y="514"/>
                  <a:pt x="704" y="493"/>
                </a:cubicBezTo>
                <a:lnTo>
                  <a:pt x="704" y="325"/>
                </a:lnTo>
                <a:lnTo>
                  <a:pt x="766" y="325"/>
                </a:lnTo>
                <a:cubicBezTo>
                  <a:pt x="766" y="334"/>
                  <a:pt x="774" y="342"/>
                  <a:pt x="783" y="342"/>
                </a:cubicBezTo>
                <a:cubicBezTo>
                  <a:pt x="792" y="342"/>
                  <a:pt x="800" y="334"/>
                  <a:pt x="800" y="325"/>
                </a:cubicBezTo>
                <a:lnTo>
                  <a:pt x="800" y="217"/>
                </a:lnTo>
                <a:cubicBezTo>
                  <a:pt x="800" y="208"/>
                  <a:pt x="792" y="200"/>
                  <a:pt x="783" y="20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0" name="Freeform 19"/>
          <p:cNvSpPr>
            <a:spLocks noEditPoints="1"/>
          </p:cNvSpPr>
          <p:nvPr/>
        </p:nvSpPr>
        <p:spPr bwMode="auto">
          <a:xfrm>
            <a:off x="4231484" y="3305177"/>
            <a:ext cx="120253" cy="121444"/>
          </a:xfrm>
          <a:custGeom>
            <a:avLst/>
            <a:gdLst>
              <a:gd name="T0" fmla="*/ 269 w 530"/>
              <a:gd name="T1" fmla="*/ 493 h 531"/>
              <a:gd name="T2" fmla="*/ 385 w 530"/>
              <a:gd name="T3" fmla="*/ 290 h 531"/>
              <a:gd name="T4" fmla="*/ 449 w 530"/>
              <a:gd name="T5" fmla="*/ 400 h 531"/>
              <a:gd name="T6" fmla="*/ 269 w 530"/>
              <a:gd name="T7" fmla="*/ 493 h 531"/>
              <a:gd name="T8" fmla="*/ 69 w 530"/>
              <a:gd name="T9" fmla="*/ 381 h 531"/>
              <a:gd name="T10" fmla="*/ 304 w 530"/>
              <a:gd name="T11" fmla="*/ 381 h 531"/>
              <a:gd name="T12" fmla="*/ 241 w 530"/>
              <a:gd name="T13" fmla="*/ 492 h 531"/>
              <a:gd name="T14" fmla="*/ 69 w 530"/>
              <a:gd name="T15" fmla="*/ 381 h 531"/>
              <a:gd name="T16" fmla="*/ 67 w 530"/>
              <a:gd name="T17" fmla="*/ 154 h 531"/>
              <a:gd name="T18" fmla="*/ 184 w 530"/>
              <a:gd name="T19" fmla="*/ 357 h 531"/>
              <a:gd name="T20" fmla="*/ 57 w 530"/>
              <a:gd name="T21" fmla="*/ 357 h 531"/>
              <a:gd name="T22" fmla="*/ 37 w 530"/>
              <a:gd name="T23" fmla="*/ 265 h 531"/>
              <a:gd name="T24" fmla="*/ 67 w 530"/>
              <a:gd name="T25" fmla="*/ 154 h 531"/>
              <a:gd name="T26" fmla="*/ 262 w 530"/>
              <a:gd name="T27" fmla="*/ 38 h 531"/>
              <a:gd name="T28" fmla="*/ 146 w 530"/>
              <a:gd name="T29" fmla="*/ 241 h 531"/>
              <a:gd name="T30" fmla="*/ 82 w 530"/>
              <a:gd name="T31" fmla="*/ 131 h 531"/>
              <a:gd name="T32" fmla="*/ 262 w 530"/>
              <a:gd name="T33" fmla="*/ 38 h 531"/>
              <a:gd name="T34" fmla="*/ 461 w 530"/>
              <a:gd name="T35" fmla="*/ 150 h 531"/>
              <a:gd name="T36" fmla="*/ 226 w 530"/>
              <a:gd name="T37" fmla="*/ 150 h 531"/>
              <a:gd name="T38" fmla="*/ 289 w 530"/>
              <a:gd name="T39" fmla="*/ 39 h 531"/>
              <a:gd name="T40" fmla="*/ 461 w 530"/>
              <a:gd name="T41" fmla="*/ 150 h 531"/>
              <a:gd name="T42" fmla="*/ 346 w 530"/>
              <a:gd name="T43" fmla="*/ 174 h 531"/>
              <a:gd name="T44" fmla="*/ 474 w 530"/>
              <a:gd name="T45" fmla="*/ 174 h 531"/>
              <a:gd name="T46" fmla="*/ 493 w 530"/>
              <a:gd name="T47" fmla="*/ 265 h 531"/>
              <a:gd name="T48" fmla="*/ 464 w 530"/>
              <a:gd name="T49" fmla="*/ 377 h 531"/>
              <a:gd name="T50" fmla="*/ 346 w 530"/>
              <a:gd name="T51" fmla="*/ 174 h 531"/>
              <a:gd name="T52" fmla="*/ 265 w 530"/>
              <a:gd name="T53" fmla="*/ 0 h 531"/>
              <a:gd name="T54" fmla="*/ 0 w 530"/>
              <a:gd name="T55" fmla="*/ 265 h 531"/>
              <a:gd name="T56" fmla="*/ 265 w 530"/>
              <a:gd name="T57" fmla="*/ 531 h 531"/>
              <a:gd name="T58" fmla="*/ 530 w 530"/>
              <a:gd name="T59" fmla="*/ 265 h 531"/>
              <a:gd name="T60" fmla="*/ 265 w 530"/>
              <a:gd name="T6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30" h="531">
                <a:moveTo>
                  <a:pt x="269" y="493"/>
                </a:moveTo>
                <a:lnTo>
                  <a:pt x="385" y="290"/>
                </a:lnTo>
                <a:lnTo>
                  <a:pt x="449" y="400"/>
                </a:lnTo>
                <a:cubicBezTo>
                  <a:pt x="408" y="455"/>
                  <a:pt x="342" y="492"/>
                  <a:pt x="269" y="493"/>
                </a:cubicBezTo>
                <a:close/>
                <a:moveTo>
                  <a:pt x="69" y="381"/>
                </a:moveTo>
                <a:lnTo>
                  <a:pt x="304" y="381"/>
                </a:lnTo>
                <a:lnTo>
                  <a:pt x="241" y="492"/>
                </a:lnTo>
                <a:cubicBezTo>
                  <a:pt x="168" y="484"/>
                  <a:pt x="105" y="442"/>
                  <a:pt x="69" y="381"/>
                </a:cubicBezTo>
                <a:close/>
                <a:moveTo>
                  <a:pt x="67" y="154"/>
                </a:moveTo>
                <a:lnTo>
                  <a:pt x="184" y="357"/>
                </a:lnTo>
                <a:lnTo>
                  <a:pt x="57" y="357"/>
                </a:lnTo>
                <a:cubicBezTo>
                  <a:pt x="44" y="329"/>
                  <a:pt x="37" y="298"/>
                  <a:pt x="37" y="265"/>
                </a:cubicBezTo>
                <a:cubicBezTo>
                  <a:pt x="37" y="225"/>
                  <a:pt x="48" y="187"/>
                  <a:pt x="67" y="154"/>
                </a:cubicBezTo>
                <a:close/>
                <a:moveTo>
                  <a:pt x="262" y="38"/>
                </a:moveTo>
                <a:lnTo>
                  <a:pt x="146" y="241"/>
                </a:lnTo>
                <a:lnTo>
                  <a:pt x="82" y="131"/>
                </a:lnTo>
                <a:cubicBezTo>
                  <a:pt x="122" y="75"/>
                  <a:pt x="188" y="39"/>
                  <a:pt x="262" y="38"/>
                </a:cubicBezTo>
                <a:close/>
                <a:moveTo>
                  <a:pt x="461" y="150"/>
                </a:moveTo>
                <a:lnTo>
                  <a:pt x="226" y="150"/>
                </a:lnTo>
                <a:lnTo>
                  <a:pt x="289" y="39"/>
                </a:lnTo>
                <a:cubicBezTo>
                  <a:pt x="362" y="47"/>
                  <a:pt x="425" y="89"/>
                  <a:pt x="461" y="150"/>
                </a:cubicBezTo>
                <a:close/>
                <a:moveTo>
                  <a:pt x="346" y="174"/>
                </a:moveTo>
                <a:lnTo>
                  <a:pt x="474" y="174"/>
                </a:lnTo>
                <a:cubicBezTo>
                  <a:pt x="486" y="202"/>
                  <a:pt x="493" y="233"/>
                  <a:pt x="493" y="265"/>
                </a:cubicBezTo>
                <a:cubicBezTo>
                  <a:pt x="493" y="306"/>
                  <a:pt x="482" y="344"/>
                  <a:pt x="464" y="377"/>
                </a:cubicBezTo>
                <a:lnTo>
                  <a:pt x="346" y="174"/>
                </a:lnTo>
                <a:close/>
                <a:moveTo>
                  <a:pt x="265" y="0"/>
                </a:moveTo>
                <a:cubicBezTo>
                  <a:pt x="119" y="0"/>
                  <a:pt x="0" y="119"/>
                  <a:pt x="0" y="265"/>
                </a:cubicBezTo>
                <a:cubicBezTo>
                  <a:pt x="0" y="412"/>
                  <a:pt x="119" y="531"/>
                  <a:pt x="265" y="531"/>
                </a:cubicBezTo>
                <a:cubicBezTo>
                  <a:pt x="411" y="531"/>
                  <a:pt x="530" y="412"/>
                  <a:pt x="530" y="265"/>
                </a:cubicBezTo>
                <a:cubicBezTo>
                  <a:pt x="530" y="119"/>
                  <a:pt x="411" y="0"/>
                  <a:pt x="265"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1" name="Freeform 20"/>
          <p:cNvSpPr>
            <a:spLocks noEditPoints="1"/>
          </p:cNvSpPr>
          <p:nvPr/>
        </p:nvSpPr>
        <p:spPr bwMode="auto">
          <a:xfrm>
            <a:off x="8298657" y="1526383"/>
            <a:ext cx="184548" cy="113109"/>
          </a:xfrm>
          <a:custGeom>
            <a:avLst/>
            <a:gdLst>
              <a:gd name="T0" fmla="*/ 407 w 814"/>
              <a:gd name="T1" fmla="*/ 456 h 501"/>
              <a:gd name="T2" fmla="*/ 58 w 814"/>
              <a:gd name="T3" fmla="*/ 251 h 501"/>
              <a:gd name="T4" fmla="*/ 407 w 814"/>
              <a:gd name="T5" fmla="*/ 46 h 501"/>
              <a:gd name="T6" fmla="*/ 757 w 814"/>
              <a:gd name="T7" fmla="*/ 251 h 501"/>
              <a:gd name="T8" fmla="*/ 407 w 814"/>
              <a:gd name="T9" fmla="*/ 456 h 501"/>
              <a:gd name="T10" fmla="*/ 391 w 814"/>
              <a:gd name="T11" fmla="*/ 195 h 501"/>
              <a:gd name="T12" fmla="*/ 352 w 814"/>
              <a:gd name="T13" fmla="*/ 235 h 501"/>
              <a:gd name="T14" fmla="*/ 338 w 814"/>
              <a:gd name="T15" fmla="*/ 248 h 501"/>
              <a:gd name="T16" fmla="*/ 324 w 814"/>
              <a:gd name="T17" fmla="*/ 235 h 501"/>
              <a:gd name="T18" fmla="*/ 391 w 814"/>
              <a:gd name="T19" fmla="*/ 168 h 501"/>
              <a:gd name="T20" fmla="*/ 405 w 814"/>
              <a:gd name="T21" fmla="*/ 182 h 501"/>
              <a:gd name="T22" fmla="*/ 391 w 814"/>
              <a:gd name="T23" fmla="*/ 195 h 501"/>
              <a:gd name="T24" fmla="*/ 407 w 814"/>
              <a:gd name="T25" fmla="*/ 130 h 501"/>
              <a:gd name="T26" fmla="*/ 287 w 814"/>
              <a:gd name="T27" fmla="*/ 251 h 501"/>
              <a:gd name="T28" fmla="*/ 407 w 814"/>
              <a:gd name="T29" fmla="*/ 371 h 501"/>
              <a:gd name="T30" fmla="*/ 528 w 814"/>
              <a:gd name="T31" fmla="*/ 251 h 501"/>
              <a:gd name="T32" fmla="*/ 407 w 814"/>
              <a:gd name="T33" fmla="*/ 130 h 501"/>
              <a:gd name="T34" fmla="*/ 407 w 814"/>
              <a:gd name="T35" fmla="*/ 401 h 501"/>
              <a:gd name="T36" fmla="*/ 257 w 814"/>
              <a:gd name="T37" fmla="*/ 251 h 501"/>
              <a:gd name="T38" fmla="*/ 407 w 814"/>
              <a:gd name="T39" fmla="*/ 101 h 501"/>
              <a:gd name="T40" fmla="*/ 557 w 814"/>
              <a:gd name="T41" fmla="*/ 251 h 501"/>
              <a:gd name="T42" fmla="*/ 407 w 814"/>
              <a:gd name="T43" fmla="*/ 401 h 501"/>
              <a:gd name="T44" fmla="*/ 407 w 814"/>
              <a:gd name="T45" fmla="*/ 55 h 501"/>
              <a:gd name="T46" fmla="*/ 212 w 814"/>
              <a:gd name="T47" fmla="*/ 251 h 501"/>
              <a:gd name="T48" fmla="*/ 407 w 814"/>
              <a:gd name="T49" fmla="*/ 446 h 501"/>
              <a:gd name="T50" fmla="*/ 603 w 814"/>
              <a:gd name="T51" fmla="*/ 251 h 501"/>
              <a:gd name="T52" fmla="*/ 407 w 814"/>
              <a:gd name="T53" fmla="*/ 55 h 501"/>
              <a:gd name="T54" fmla="*/ 804 w 814"/>
              <a:gd name="T55" fmla="*/ 237 h 501"/>
              <a:gd name="T56" fmla="*/ 689 w 814"/>
              <a:gd name="T57" fmla="*/ 119 h 501"/>
              <a:gd name="T58" fmla="*/ 407 w 814"/>
              <a:gd name="T59" fmla="*/ 0 h 501"/>
              <a:gd name="T60" fmla="*/ 125 w 814"/>
              <a:gd name="T61" fmla="*/ 119 h 501"/>
              <a:gd name="T62" fmla="*/ 10 w 814"/>
              <a:gd name="T63" fmla="*/ 237 h 501"/>
              <a:gd name="T64" fmla="*/ 0 w 814"/>
              <a:gd name="T65" fmla="*/ 251 h 501"/>
              <a:gd name="T66" fmla="*/ 10 w 814"/>
              <a:gd name="T67" fmla="*/ 264 h 501"/>
              <a:gd name="T68" fmla="*/ 125 w 814"/>
              <a:gd name="T69" fmla="*/ 382 h 501"/>
              <a:gd name="T70" fmla="*/ 407 w 814"/>
              <a:gd name="T71" fmla="*/ 501 h 501"/>
              <a:gd name="T72" fmla="*/ 689 w 814"/>
              <a:gd name="T73" fmla="*/ 382 h 501"/>
              <a:gd name="T74" fmla="*/ 804 w 814"/>
              <a:gd name="T75" fmla="*/ 264 h 501"/>
              <a:gd name="T76" fmla="*/ 814 w 814"/>
              <a:gd name="T77" fmla="*/ 251 h 501"/>
              <a:gd name="T78" fmla="*/ 804 w 814"/>
              <a:gd name="T79" fmla="*/ 237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14" h="501">
                <a:moveTo>
                  <a:pt x="407" y="456"/>
                </a:moveTo>
                <a:cubicBezTo>
                  <a:pt x="241" y="456"/>
                  <a:pt x="97" y="299"/>
                  <a:pt x="58" y="251"/>
                </a:cubicBezTo>
                <a:cubicBezTo>
                  <a:pt x="97" y="203"/>
                  <a:pt x="241" y="46"/>
                  <a:pt x="407" y="46"/>
                </a:cubicBezTo>
                <a:cubicBezTo>
                  <a:pt x="573" y="46"/>
                  <a:pt x="717" y="203"/>
                  <a:pt x="757" y="251"/>
                </a:cubicBezTo>
                <a:cubicBezTo>
                  <a:pt x="717" y="299"/>
                  <a:pt x="574" y="456"/>
                  <a:pt x="407" y="456"/>
                </a:cubicBezTo>
                <a:close/>
                <a:moveTo>
                  <a:pt x="391" y="195"/>
                </a:moveTo>
                <a:cubicBezTo>
                  <a:pt x="369" y="195"/>
                  <a:pt x="352" y="213"/>
                  <a:pt x="352" y="235"/>
                </a:cubicBezTo>
                <a:cubicBezTo>
                  <a:pt x="352" y="242"/>
                  <a:pt x="346" y="248"/>
                  <a:pt x="338" y="248"/>
                </a:cubicBezTo>
                <a:cubicBezTo>
                  <a:pt x="331" y="248"/>
                  <a:pt x="324" y="242"/>
                  <a:pt x="324" y="235"/>
                </a:cubicBezTo>
                <a:cubicBezTo>
                  <a:pt x="324" y="198"/>
                  <a:pt x="354" y="168"/>
                  <a:pt x="391" y="168"/>
                </a:cubicBezTo>
                <a:cubicBezTo>
                  <a:pt x="399" y="168"/>
                  <a:pt x="405" y="174"/>
                  <a:pt x="405" y="182"/>
                </a:cubicBezTo>
                <a:cubicBezTo>
                  <a:pt x="405" y="189"/>
                  <a:pt x="399" y="195"/>
                  <a:pt x="391" y="195"/>
                </a:cubicBezTo>
                <a:close/>
                <a:moveTo>
                  <a:pt x="407" y="130"/>
                </a:moveTo>
                <a:cubicBezTo>
                  <a:pt x="341" y="130"/>
                  <a:pt x="287" y="184"/>
                  <a:pt x="287" y="251"/>
                </a:cubicBezTo>
                <a:cubicBezTo>
                  <a:pt x="287" y="317"/>
                  <a:pt x="341" y="371"/>
                  <a:pt x="407" y="371"/>
                </a:cubicBezTo>
                <a:cubicBezTo>
                  <a:pt x="474" y="371"/>
                  <a:pt x="528" y="317"/>
                  <a:pt x="528" y="251"/>
                </a:cubicBezTo>
                <a:cubicBezTo>
                  <a:pt x="528" y="184"/>
                  <a:pt x="474" y="130"/>
                  <a:pt x="407" y="130"/>
                </a:cubicBezTo>
                <a:close/>
                <a:moveTo>
                  <a:pt x="407" y="401"/>
                </a:moveTo>
                <a:cubicBezTo>
                  <a:pt x="325" y="401"/>
                  <a:pt x="257" y="334"/>
                  <a:pt x="257" y="251"/>
                </a:cubicBezTo>
                <a:cubicBezTo>
                  <a:pt x="257" y="168"/>
                  <a:pt x="325" y="101"/>
                  <a:pt x="407" y="101"/>
                </a:cubicBezTo>
                <a:cubicBezTo>
                  <a:pt x="490" y="101"/>
                  <a:pt x="557" y="168"/>
                  <a:pt x="557" y="251"/>
                </a:cubicBezTo>
                <a:cubicBezTo>
                  <a:pt x="557" y="334"/>
                  <a:pt x="490" y="401"/>
                  <a:pt x="407" y="401"/>
                </a:cubicBezTo>
                <a:close/>
                <a:moveTo>
                  <a:pt x="407" y="55"/>
                </a:moveTo>
                <a:cubicBezTo>
                  <a:pt x="299" y="55"/>
                  <a:pt x="212" y="143"/>
                  <a:pt x="212" y="251"/>
                </a:cubicBezTo>
                <a:cubicBezTo>
                  <a:pt x="212" y="359"/>
                  <a:pt x="299" y="446"/>
                  <a:pt x="407" y="446"/>
                </a:cubicBezTo>
                <a:cubicBezTo>
                  <a:pt x="515" y="446"/>
                  <a:pt x="603" y="359"/>
                  <a:pt x="603" y="251"/>
                </a:cubicBezTo>
                <a:cubicBezTo>
                  <a:pt x="603" y="143"/>
                  <a:pt x="515" y="55"/>
                  <a:pt x="407" y="55"/>
                </a:cubicBezTo>
                <a:close/>
                <a:moveTo>
                  <a:pt x="804" y="237"/>
                </a:moveTo>
                <a:cubicBezTo>
                  <a:pt x="802" y="235"/>
                  <a:pt x="759" y="177"/>
                  <a:pt x="689" y="119"/>
                </a:cubicBezTo>
                <a:cubicBezTo>
                  <a:pt x="596" y="41"/>
                  <a:pt x="498" y="0"/>
                  <a:pt x="407" y="0"/>
                </a:cubicBezTo>
                <a:cubicBezTo>
                  <a:pt x="316" y="0"/>
                  <a:pt x="219" y="41"/>
                  <a:pt x="125" y="119"/>
                </a:cubicBezTo>
                <a:cubicBezTo>
                  <a:pt x="55" y="177"/>
                  <a:pt x="12" y="235"/>
                  <a:pt x="10" y="237"/>
                </a:cubicBezTo>
                <a:lnTo>
                  <a:pt x="0" y="251"/>
                </a:lnTo>
                <a:lnTo>
                  <a:pt x="10" y="264"/>
                </a:lnTo>
                <a:cubicBezTo>
                  <a:pt x="12" y="267"/>
                  <a:pt x="55" y="324"/>
                  <a:pt x="125" y="382"/>
                </a:cubicBezTo>
                <a:cubicBezTo>
                  <a:pt x="219" y="460"/>
                  <a:pt x="316" y="501"/>
                  <a:pt x="407" y="501"/>
                </a:cubicBezTo>
                <a:cubicBezTo>
                  <a:pt x="498" y="501"/>
                  <a:pt x="596" y="460"/>
                  <a:pt x="689" y="382"/>
                </a:cubicBezTo>
                <a:cubicBezTo>
                  <a:pt x="759" y="324"/>
                  <a:pt x="802" y="267"/>
                  <a:pt x="804" y="264"/>
                </a:cubicBezTo>
                <a:lnTo>
                  <a:pt x="814" y="251"/>
                </a:lnTo>
                <a:lnTo>
                  <a:pt x="804" y="237"/>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2" name="Freeform 21"/>
          <p:cNvSpPr>
            <a:spLocks noEditPoints="1"/>
          </p:cNvSpPr>
          <p:nvPr/>
        </p:nvSpPr>
        <p:spPr bwMode="auto">
          <a:xfrm>
            <a:off x="4486276" y="3302796"/>
            <a:ext cx="165498" cy="126206"/>
          </a:xfrm>
          <a:custGeom>
            <a:avLst/>
            <a:gdLst>
              <a:gd name="T0" fmla="*/ 62 w 733"/>
              <a:gd name="T1" fmla="*/ 518 h 551"/>
              <a:gd name="T2" fmla="*/ 33 w 733"/>
              <a:gd name="T3" fmla="*/ 410 h 551"/>
              <a:gd name="T4" fmla="*/ 366 w 733"/>
              <a:gd name="T5" fmla="*/ 475 h 551"/>
              <a:gd name="T6" fmla="*/ 700 w 733"/>
              <a:gd name="T7" fmla="*/ 410 h 551"/>
              <a:gd name="T8" fmla="*/ 671 w 733"/>
              <a:gd name="T9" fmla="*/ 518 h 551"/>
              <a:gd name="T10" fmla="*/ 264 w 733"/>
              <a:gd name="T11" fmla="*/ 306 h 551"/>
              <a:gd name="T12" fmla="*/ 469 w 733"/>
              <a:gd name="T13" fmla="*/ 306 h 551"/>
              <a:gd name="T14" fmla="*/ 366 w 733"/>
              <a:gd name="T15" fmla="*/ 190 h 551"/>
              <a:gd name="T16" fmla="*/ 366 w 733"/>
              <a:gd name="T17" fmla="*/ 421 h 551"/>
              <a:gd name="T18" fmla="*/ 366 w 733"/>
              <a:gd name="T19" fmla="*/ 190 h 551"/>
              <a:gd name="T20" fmla="*/ 675 w 733"/>
              <a:gd name="T21" fmla="*/ 137 h 551"/>
              <a:gd name="T22" fmla="*/ 626 w 733"/>
              <a:gd name="T23" fmla="*/ 137 h 551"/>
              <a:gd name="T24" fmla="*/ 650 w 733"/>
              <a:gd name="T25" fmla="*/ 445 h 551"/>
              <a:gd name="T26" fmla="*/ 650 w 733"/>
              <a:gd name="T27" fmla="*/ 494 h 551"/>
              <a:gd name="T28" fmla="*/ 650 w 733"/>
              <a:gd name="T29" fmla="*/ 445 h 551"/>
              <a:gd name="T30" fmla="*/ 59 w 733"/>
              <a:gd name="T31" fmla="*/ 469 h 551"/>
              <a:gd name="T32" fmla="*/ 108 w 733"/>
              <a:gd name="T33" fmla="*/ 469 h 551"/>
              <a:gd name="T34" fmla="*/ 83 w 733"/>
              <a:gd name="T35" fmla="*/ 161 h 551"/>
              <a:gd name="T36" fmla="*/ 83 w 733"/>
              <a:gd name="T37" fmla="*/ 112 h 551"/>
              <a:gd name="T38" fmla="*/ 83 w 733"/>
              <a:gd name="T39" fmla="*/ 161 h 551"/>
              <a:gd name="T40" fmla="*/ 366 w 733"/>
              <a:gd name="T41" fmla="*/ 442 h 551"/>
              <a:gd name="T42" fmla="*/ 366 w 733"/>
              <a:gd name="T43" fmla="*/ 170 h 551"/>
              <a:gd name="T44" fmla="*/ 62 w 733"/>
              <a:gd name="T45" fmla="*/ 93 h 551"/>
              <a:gd name="T46" fmla="*/ 700 w 733"/>
              <a:gd name="T47" fmla="*/ 122 h 551"/>
              <a:gd name="T48" fmla="*/ 500 w 733"/>
              <a:gd name="T49" fmla="*/ 202 h 551"/>
              <a:gd name="T50" fmla="*/ 233 w 733"/>
              <a:gd name="T51" fmla="*/ 202 h 551"/>
              <a:gd name="T52" fmla="*/ 33 w 733"/>
              <a:gd name="T53" fmla="*/ 122 h 551"/>
              <a:gd name="T54" fmla="*/ 671 w 733"/>
              <a:gd name="T55" fmla="*/ 60 h 551"/>
              <a:gd name="T56" fmla="*/ 215 w 733"/>
              <a:gd name="T57" fmla="*/ 45 h 551"/>
              <a:gd name="T58" fmla="*/ 110 w 733"/>
              <a:gd name="T59" fmla="*/ 0 h 551"/>
              <a:gd name="T60" fmla="*/ 64 w 733"/>
              <a:gd name="T61" fmla="*/ 60 h 551"/>
              <a:gd name="T62" fmla="*/ 0 w 733"/>
              <a:gd name="T63" fmla="*/ 122 h 551"/>
              <a:gd name="T64" fmla="*/ 62 w 733"/>
              <a:gd name="T65" fmla="*/ 551 h 551"/>
              <a:gd name="T66" fmla="*/ 733 w 733"/>
              <a:gd name="T67" fmla="*/ 489 h 551"/>
              <a:gd name="T68" fmla="*/ 671 w 733"/>
              <a:gd name="T69" fmla="*/ 6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3" h="551">
                <a:moveTo>
                  <a:pt x="671" y="518"/>
                </a:moveTo>
                <a:lnTo>
                  <a:pt x="62" y="518"/>
                </a:lnTo>
                <a:cubicBezTo>
                  <a:pt x="46" y="518"/>
                  <a:pt x="33" y="505"/>
                  <a:pt x="33" y="489"/>
                </a:cubicBezTo>
                <a:lnTo>
                  <a:pt x="33" y="410"/>
                </a:lnTo>
                <a:lnTo>
                  <a:pt x="233" y="410"/>
                </a:lnTo>
                <a:cubicBezTo>
                  <a:pt x="264" y="449"/>
                  <a:pt x="312" y="475"/>
                  <a:pt x="366" y="475"/>
                </a:cubicBezTo>
                <a:cubicBezTo>
                  <a:pt x="421" y="475"/>
                  <a:pt x="469" y="449"/>
                  <a:pt x="500" y="410"/>
                </a:cubicBezTo>
                <a:lnTo>
                  <a:pt x="700" y="410"/>
                </a:lnTo>
                <a:lnTo>
                  <a:pt x="700" y="489"/>
                </a:lnTo>
                <a:cubicBezTo>
                  <a:pt x="700" y="505"/>
                  <a:pt x="687" y="518"/>
                  <a:pt x="671" y="518"/>
                </a:cubicBezTo>
                <a:close/>
                <a:moveTo>
                  <a:pt x="366" y="409"/>
                </a:moveTo>
                <a:cubicBezTo>
                  <a:pt x="310" y="409"/>
                  <a:pt x="264" y="362"/>
                  <a:pt x="264" y="306"/>
                </a:cubicBezTo>
                <a:cubicBezTo>
                  <a:pt x="264" y="249"/>
                  <a:pt x="310" y="203"/>
                  <a:pt x="366" y="203"/>
                </a:cubicBezTo>
                <a:cubicBezTo>
                  <a:pt x="423" y="203"/>
                  <a:pt x="469" y="249"/>
                  <a:pt x="469" y="306"/>
                </a:cubicBezTo>
                <a:cubicBezTo>
                  <a:pt x="469" y="362"/>
                  <a:pt x="423" y="409"/>
                  <a:pt x="366" y="409"/>
                </a:cubicBezTo>
                <a:close/>
                <a:moveTo>
                  <a:pt x="366" y="190"/>
                </a:moveTo>
                <a:cubicBezTo>
                  <a:pt x="303" y="190"/>
                  <a:pt x="251" y="242"/>
                  <a:pt x="251" y="306"/>
                </a:cubicBezTo>
                <a:cubicBezTo>
                  <a:pt x="251" y="369"/>
                  <a:pt x="303" y="421"/>
                  <a:pt x="366" y="421"/>
                </a:cubicBezTo>
                <a:cubicBezTo>
                  <a:pt x="430" y="421"/>
                  <a:pt x="482" y="369"/>
                  <a:pt x="482" y="306"/>
                </a:cubicBezTo>
                <a:cubicBezTo>
                  <a:pt x="482" y="242"/>
                  <a:pt x="430" y="190"/>
                  <a:pt x="366" y="190"/>
                </a:cubicBezTo>
                <a:close/>
                <a:moveTo>
                  <a:pt x="650" y="161"/>
                </a:moveTo>
                <a:cubicBezTo>
                  <a:pt x="664" y="161"/>
                  <a:pt x="675" y="150"/>
                  <a:pt x="675" y="137"/>
                </a:cubicBezTo>
                <a:cubicBezTo>
                  <a:pt x="675" y="123"/>
                  <a:pt x="664" y="112"/>
                  <a:pt x="650" y="112"/>
                </a:cubicBezTo>
                <a:cubicBezTo>
                  <a:pt x="637" y="112"/>
                  <a:pt x="626" y="123"/>
                  <a:pt x="626" y="137"/>
                </a:cubicBezTo>
                <a:cubicBezTo>
                  <a:pt x="626" y="150"/>
                  <a:pt x="637" y="161"/>
                  <a:pt x="650" y="161"/>
                </a:cubicBezTo>
                <a:close/>
                <a:moveTo>
                  <a:pt x="650" y="445"/>
                </a:moveTo>
                <a:cubicBezTo>
                  <a:pt x="637" y="445"/>
                  <a:pt x="626" y="456"/>
                  <a:pt x="626" y="469"/>
                </a:cubicBezTo>
                <a:cubicBezTo>
                  <a:pt x="626" y="483"/>
                  <a:pt x="637" y="494"/>
                  <a:pt x="650" y="494"/>
                </a:cubicBezTo>
                <a:cubicBezTo>
                  <a:pt x="664" y="494"/>
                  <a:pt x="675" y="483"/>
                  <a:pt x="675" y="469"/>
                </a:cubicBezTo>
                <a:cubicBezTo>
                  <a:pt x="675" y="456"/>
                  <a:pt x="664" y="445"/>
                  <a:pt x="650" y="445"/>
                </a:cubicBezTo>
                <a:close/>
                <a:moveTo>
                  <a:pt x="83" y="445"/>
                </a:moveTo>
                <a:cubicBezTo>
                  <a:pt x="70" y="445"/>
                  <a:pt x="59" y="456"/>
                  <a:pt x="59" y="469"/>
                </a:cubicBezTo>
                <a:cubicBezTo>
                  <a:pt x="59" y="483"/>
                  <a:pt x="70" y="494"/>
                  <a:pt x="83" y="494"/>
                </a:cubicBezTo>
                <a:cubicBezTo>
                  <a:pt x="97" y="494"/>
                  <a:pt x="108" y="483"/>
                  <a:pt x="108" y="469"/>
                </a:cubicBezTo>
                <a:cubicBezTo>
                  <a:pt x="108" y="456"/>
                  <a:pt x="97" y="445"/>
                  <a:pt x="83" y="445"/>
                </a:cubicBezTo>
                <a:close/>
                <a:moveTo>
                  <a:pt x="83" y="161"/>
                </a:moveTo>
                <a:cubicBezTo>
                  <a:pt x="97" y="161"/>
                  <a:pt x="108" y="150"/>
                  <a:pt x="108" y="137"/>
                </a:cubicBezTo>
                <a:cubicBezTo>
                  <a:pt x="108" y="123"/>
                  <a:pt x="97" y="112"/>
                  <a:pt x="83" y="112"/>
                </a:cubicBezTo>
                <a:cubicBezTo>
                  <a:pt x="70" y="112"/>
                  <a:pt x="59" y="123"/>
                  <a:pt x="59" y="137"/>
                </a:cubicBezTo>
                <a:cubicBezTo>
                  <a:pt x="59" y="150"/>
                  <a:pt x="70" y="161"/>
                  <a:pt x="83" y="161"/>
                </a:cubicBezTo>
                <a:close/>
                <a:moveTo>
                  <a:pt x="503" y="306"/>
                </a:moveTo>
                <a:cubicBezTo>
                  <a:pt x="503" y="381"/>
                  <a:pt x="442" y="442"/>
                  <a:pt x="366" y="442"/>
                </a:cubicBezTo>
                <a:cubicBezTo>
                  <a:pt x="291" y="442"/>
                  <a:pt x="230" y="381"/>
                  <a:pt x="230" y="306"/>
                </a:cubicBezTo>
                <a:cubicBezTo>
                  <a:pt x="230" y="231"/>
                  <a:pt x="291" y="170"/>
                  <a:pt x="366" y="170"/>
                </a:cubicBezTo>
                <a:cubicBezTo>
                  <a:pt x="442" y="170"/>
                  <a:pt x="503" y="231"/>
                  <a:pt x="503" y="306"/>
                </a:cubicBezTo>
                <a:close/>
                <a:moveTo>
                  <a:pt x="62" y="93"/>
                </a:moveTo>
                <a:lnTo>
                  <a:pt x="671" y="93"/>
                </a:lnTo>
                <a:cubicBezTo>
                  <a:pt x="687" y="93"/>
                  <a:pt x="700" y="106"/>
                  <a:pt x="700" y="122"/>
                </a:cubicBezTo>
                <a:lnTo>
                  <a:pt x="700" y="202"/>
                </a:lnTo>
                <a:lnTo>
                  <a:pt x="500" y="202"/>
                </a:lnTo>
                <a:cubicBezTo>
                  <a:pt x="469" y="162"/>
                  <a:pt x="421" y="137"/>
                  <a:pt x="366" y="137"/>
                </a:cubicBezTo>
                <a:cubicBezTo>
                  <a:pt x="312" y="137"/>
                  <a:pt x="264" y="162"/>
                  <a:pt x="233" y="202"/>
                </a:cubicBezTo>
                <a:lnTo>
                  <a:pt x="33" y="202"/>
                </a:lnTo>
                <a:lnTo>
                  <a:pt x="33" y="122"/>
                </a:lnTo>
                <a:cubicBezTo>
                  <a:pt x="33" y="106"/>
                  <a:pt x="46" y="93"/>
                  <a:pt x="62" y="93"/>
                </a:cubicBezTo>
                <a:close/>
                <a:moveTo>
                  <a:pt x="671" y="60"/>
                </a:moveTo>
                <a:lnTo>
                  <a:pt x="215" y="60"/>
                </a:lnTo>
                <a:lnTo>
                  <a:pt x="215" y="45"/>
                </a:lnTo>
                <a:cubicBezTo>
                  <a:pt x="215" y="20"/>
                  <a:pt x="195" y="0"/>
                  <a:pt x="170" y="0"/>
                </a:cubicBezTo>
                <a:lnTo>
                  <a:pt x="110" y="0"/>
                </a:lnTo>
                <a:cubicBezTo>
                  <a:pt x="85" y="0"/>
                  <a:pt x="64" y="20"/>
                  <a:pt x="64" y="45"/>
                </a:cubicBezTo>
                <a:lnTo>
                  <a:pt x="64" y="60"/>
                </a:lnTo>
                <a:lnTo>
                  <a:pt x="62" y="60"/>
                </a:lnTo>
                <a:cubicBezTo>
                  <a:pt x="28" y="60"/>
                  <a:pt x="0" y="88"/>
                  <a:pt x="0" y="122"/>
                </a:cubicBezTo>
                <a:lnTo>
                  <a:pt x="0" y="489"/>
                </a:lnTo>
                <a:cubicBezTo>
                  <a:pt x="0" y="523"/>
                  <a:pt x="28" y="551"/>
                  <a:pt x="62" y="551"/>
                </a:cubicBezTo>
                <a:lnTo>
                  <a:pt x="671" y="551"/>
                </a:lnTo>
                <a:cubicBezTo>
                  <a:pt x="705" y="551"/>
                  <a:pt x="733" y="523"/>
                  <a:pt x="733" y="489"/>
                </a:cubicBezTo>
                <a:lnTo>
                  <a:pt x="733" y="122"/>
                </a:lnTo>
                <a:cubicBezTo>
                  <a:pt x="733" y="88"/>
                  <a:pt x="705" y="60"/>
                  <a:pt x="671" y="6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3" name="Freeform 22"/>
          <p:cNvSpPr>
            <a:spLocks/>
          </p:cNvSpPr>
          <p:nvPr/>
        </p:nvSpPr>
        <p:spPr bwMode="auto">
          <a:xfrm>
            <a:off x="8637984" y="3539730"/>
            <a:ext cx="83344" cy="182165"/>
          </a:xfrm>
          <a:custGeom>
            <a:avLst/>
            <a:gdLst>
              <a:gd name="T0" fmla="*/ 182 w 364"/>
              <a:gd name="T1" fmla="*/ 800 h 800"/>
              <a:gd name="T2" fmla="*/ 0 w 364"/>
              <a:gd name="T3" fmla="*/ 618 h 800"/>
              <a:gd name="T4" fmla="*/ 0 w 364"/>
              <a:gd name="T5" fmla="*/ 71 h 800"/>
              <a:gd name="T6" fmla="*/ 72 w 364"/>
              <a:gd name="T7" fmla="*/ 0 h 800"/>
              <a:gd name="T8" fmla="*/ 225 w 364"/>
              <a:gd name="T9" fmla="*/ 0 h 800"/>
              <a:gd name="T10" fmla="*/ 296 w 364"/>
              <a:gd name="T11" fmla="*/ 70 h 800"/>
              <a:gd name="T12" fmla="*/ 296 w 364"/>
              <a:gd name="T13" fmla="*/ 538 h 800"/>
              <a:gd name="T14" fmla="*/ 180 w 364"/>
              <a:gd name="T15" fmla="*/ 654 h 800"/>
              <a:gd name="T16" fmla="*/ 64 w 364"/>
              <a:gd name="T17" fmla="*/ 538 h 800"/>
              <a:gd name="T18" fmla="*/ 64 w 364"/>
              <a:gd name="T19" fmla="*/ 208 h 800"/>
              <a:gd name="T20" fmla="*/ 81 w 364"/>
              <a:gd name="T21" fmla="*/ 191 h 800"/>
              <a:gd name="T22" fmla="*/ 98 w 364"/>
              <a:gd name="T23" fmla="*/ 208 h 800"/>
              <a:gd name="T24" fmla="*/ 98 w 364"/>
              <a:gd name="T25" fmla="*/ 538 h 800"/>
              <a:gd name="T26" fmla="*/ 180 w 364"/>
              <a:gd name="T27" fmla="*/ 620 h 800"/>
              <a:gd name="T28" fmla="*/ 261 w 364"/>
              <a:gd name="T29" fmla="*/ 538 h 800"/>
              <a:gd name="T30" fmla="*/ 261 w 364"/>
              <a:gd name="T31" fmla="*/ 70 h 800"/>
              <a:gd name="T32" fmla="*/ 225 w 364"/>
              <a:gd name="T33" fmla="*/ 34 h 800"/>
              <a:gd name="T34" fmla="*/ 72 w 364"/>
              <a:gd name="T35" fmla="*/ 34 h 800"/>
              <a:gd name="T36" fmla="*/ 34 w 364"/>
              <a:gd name="T37" fmla="*/ 71 h 800"/>
              <a:gd name="T38" fmla="*/ 34 w 364"/>
              <a:gd name="T39" fmla="*/ 618 h 800"/>
              <a:gd name="T40" fmla="*/ 182 w 364"/>
              <a:gd name="T41" fmla="*/ 766 h 800"/>
              <a:gd name="T42" fmla="*/ 330 w 364"/>
              <a:gd name="T43" fmla="*/ 618 h 800"/>
              <a:gd name="T44" fmla="*/ 330 w 364"/>
              <a:gd name="T45" fmla="*/ 200 h 800"/>
              <a:gd name="T46" fmla="*/ 347 w 364"/>
              <a:gd name="T47" fmla="*/ 183 h 800"/>
              <a:gd name="T48" fmla="*/ 364 w 364"/>
              <a:gd name="T49" fmla="*/ 200 h 800"/>
              <a:gd name="T50" fmla="*/ 364 w 364"/>
              <a:gd name="T51" fmla="*/ 618 h 800"/>
              <a:gd name="T52" fmla="*/ 182 w 364"/>
              <a:gd name="T53"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4" h="800">
                <a:moveTo>
                  <a:pt x="182" y="800"/>
                </a:moveTo>
                <a:cubicBezTo>
                  <a:pt x="81" y="800"/>
                  <a:pt x="0" y="719"/>
                  <a:pt x="0" y="618"/>
                </a:cubicBezTo>
                <a:lnTo>
                  <a:pt x="0" y="71"/>
                </a:lnTo>
                <a:cubicBezTo>
                  <a:pt x="0" y="32"/>
                  <a:pt x="32" y="0"/>
                  <a:pt x="72" y="0"/>
                </a:cubicBezTo>
                <a:lnTo>
                  <a:pt x="225" y="0"/>
                </a:lnTo>
                <a:cubicBezTo>
                  <a:pt x="264" y="0"/>
                  <a:pt x="296" y="31"/>
                  <a:pt x="296" y="70"/>
                </a:cubicBezTo>
                <a:lnTo>
                  <a:pt x="296" y="538"/>
                </a:lnTo>
                <a:cubicBezTo>
                  <a:pt x="296" y="602"/>
                  <a:pt x="244" y="654"/>
                  <a:pt x="180" y="654"/>
                </a:cubicBezTo>
                <a:cubicBezTo>
                  <a:pt x="116" y="654"/>
                  <a:pt x="64" y="602"/>
                  <a:pt x="64" y="538"/>
                </a:cubicBezTo>
                <a:lnTo>
                  <a:pt x="64" y="208"/>
                </a:lnTo>
                <a:cubicBezTo>
                  <a:pt x="64" y="199"/>
                  <a:pt x="72" y="191"/>
                  <a:pt x="81" y="191"/>
                </a:cubicBezTo>
                <a:cubicBezTo>
                  <a:pt x="90" y="191"/>
                  <a:pt x="98" y="199"/>
                  <a:pt x="98" y="208"/>
                </a:cubicBezTo>
                <a:lnTo>
                  <a:pt x="98" y="538"/>
                </a:lnTo>
                <a:cubicBezTo>
                  <a:pt x="98" y="584"/>
                  <a:pt x="135" y="620"/>
                  <a:pt x="180" y="620"/>
                </a:cubicBezTo>
                <a:cubicBezTo>
                  <a:pt x="225" y="620"/>
                  <a:pt x="261" y="584"/>
                  <a:pt x="261" y="538"/>
                </a:cubicBezTo>
                <a:lnTo>
                  <a:pt x="261" y="70"/>
                </a:lnTo>
                <a:cubicBezTo>
                  <a:pt x="261" y="50"/>
                  <a:pt x="245" y="34"/>
                  <a:pt x="225" y="34"/>
                </a:cubicBezTo>
                <a:lnTo>
                  <a:pt x="72" y="34"/>
                </a:lnTo>
                <a:cubicBezTo>
                  <a:pt x="51" y="34"/>
                  <a:pt x="34" y="51"/>
                  <a:pt x="34" y="71"/>
                </a:cubicBezTo>
                <a:lnTo>
                  <a:pt x="34" y="618"/>
                </a:lnTo>
                <a:cubicBezTo>
                  <a:pt x="34" y="700"/>
                  <a:pt x="100" y="766"/>
                  <a:pt x="182" y="766"/>
                </a:cubicBezTo>
                <a:cubicBezTo>
                  <a:pt x="263" y="766"/>
                  <a:pt x="330" y="700"/>
                  <a:pt x="330" y="618"/>
                </a:cubicBezTo>
                <a:lnTo>
                  <a:pt x="330" y="200"/>
                </a:lnTo>
                <a:cubicBezTo>
                  <a:pt x="330" y="190"/>
                  <a:pt x="337" y="183"/>
                  <a:pt x="347" y="183"/>
                </a:cubicBezTo>
                <a:cubicBezTo>
                  <a:pt x="356" y="183"/>
                  <a:pt x="364" y="190"/>
                  <a:pt x="364" y="200"/>
                </a:cubicBezTo>
                <a:lnTo>
                  <a:pt x="364" y="618"/>
                </a:lnTo>
                <a:cubicBezTo>
                  <a:pt x="364" y="719"/>
                  <a:pt x="282" y="800"/>
                  <a:pt x="182" y="80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4" name="Freeform 23"/>
          <p:cNvSpPr>
            <a:spLocks noEditPoints="1"/>
          </p:cNvSpPr>
          <p:nvPr/>
        </p:nvSpPr>
        <p:spPr bwMode="auto">
          <a:xfrm>
            <a:off x="3661173" y="3815955"/>
            <a:ext cx="152400" cy="135731"/>
          </a:xfrm>
          <a:custGeom>
            <a:avLst/>
            <a:gdLst>
              <a:gd name="T0" fmla="*/ 41 w 676"/>
              <a:gd name="T1" fmla="*/ 333 h 600"/>
              <a:gd name="T2" fmla="*/ 41 w 676"/>
              <a:gd name="T3" fmla="*/ 51 h 600"/>
              <a:gd name="T4" fmla="*/ 106 w 676"/>
              <a:gd name="T5" fmla="*/ 86 h 600"/>
              <a:gd name="T6" fmla="*/ 167 w 676"/>
              <a:gd name="T7" fmla="*/ 55 h 600"/>
              <a:gd name="T8" fmla="*/ 530 w 676"/>
              <a:gd name="T9" fmla="*/ 295 h 600"/>
              <a:gd name="T10" fmla="*/ 621 w 676"/>
              <a:gd name="T11" fmla="*/ 277 h 600"/>
              <a:gd name="T12" fmla="*/ 621 w 676"/>
              <a:gd name="T13" fmla="*/ 255 h 600"/>
              <a:gd name="T14" fmla="*/ 530 w 676"/>
              <a:gd name="T15" fmla="*/ 236 h 600"/>
              <a:gd name="T16" fmla="*/ 621 w 676"/>
              <a:gd name="T17" fmla="*/ 255 h 600"/>
              <a:gd name="T18" fmla="*/ 521 w 676"/>
              <a:gd name="T19" fmla="*/ 205 h 600"/>
              <a:gd name="T20" fmla="*/ 630 w 676"/>
              <a:gd name="T21" fmla="*/ 205 h 600"/>
              <a:gd name="T22" fmla="*/ 530 w 676"/>
              <a:gd name="T23" fmla="*/ 174 h 600"/>
              <a:gd name="T24" fmla="*/ 621 w 676"/>
              <a:gd name="T25" fmla="*/ 156 h 600"/>
              <a:gd name="T26" fmla="*/ 621 w 676"/>
              <a:gd name="T27" fmla="*/ 134 h 600"/>
              <a:gd name="T28" fmla="*/ 530 w 676"/>
              <a:gd name="T29" fmla="*/ 116 h 600"/>
              <a:gd name="T30" fmla="*/ 621 w 676"/>
              <a:gd name="T31" fmla="*/ 134 h 600"/>
              <a:gd name="T32" fmla="*/ 515 w 676"/>
              <a:gd name="T33" fmla="*/ 333 h 600"/>
              <a:gd name="T34" fmla="*/ 515 w 676"/>
              <a:gd name="T35" fmla="*/ 51 h 600"/>
              <a:gd name="T36" fmla="*/ 580 w 676"/>
              <a:gd name="T37" fmla="*/ 86 h 600"/>
              <a:gd name="T38" fmla="*/ 641 w 676"/>
              <a:gd name="T39" fmla="*/ 55 h 600"/>
              <a:gd name="T40" fmla="*/ 530 w 676"/>
              <a:gd name="T41" fmla="*/ 509 h 600"/>
              <a:gd name="T42" fmla="*/ 575 w 676"/>
              <a:gd name="T43" fmla="*/ 554 h 600"/>
              <a:gd name="T44" fmla="*/ 474 w 676"/>
              <a:gd name="T45" fmla="*/ 19 h 600"/>
              <a:gd name="T46" fmla="*/ 658 w 676"/>
              <a:gd name="T47" fmla="*/ 600 h 600"/>
              <a:gd name="T48" fmla="*/ 658 w 676"/>
              <a:gd name="T49" fmla="*/ 0 h 600"/>
              <a:gd name="T50" fmla="*/ 282 w 676"/>
              <a:gd name="T51" fmla="*/ 286 h 600"/>
              <a:gd name="T52" fmla="*/ 392 w 676"/>
              <a:gd name="T53" fmla="*/ 286 h 600"/>
              <a:gd name="T54" fmla="*/ 291 w 676"/>
              <a:gd name="T55" fmla="*/ 255 h 600"/>
              <a:gd name="T56" fmla="*/ 383 w 676"/>
              <a:gd name="T57" fmla="*/ 236 h 600"/>
              <a:gd name="T58" fmla="*/ 383 w 676"/>
              <a:gd name="T59" fmla="*/ 214 h 600"/>
              <a:gd name="T60" fmla="*/ 291 w 676"/>
              <a:gd name="T61" fmla="*/ 196 h 600"/>
              <a:gd name="T62" fmla="*/ 383 w 676"/>
              <a:gd name="T63" fmla="*/ 214 h 600"/>
              <a:gd name="T64" fmla="*/ 282 w 676"/>
              <a:gd name="T65" fmla="*/ 165 h 600"/>
              <a:gd name="T66" fmla="*/ 392 w 676"/>
              <a:gd name="T67" fmla="*/ 165 h 600"/>
              <a:gd name="T68" fmla="*/ 291 w 676"/>
              <a:gd name="T69" fmla="*/ 134 h 600"/>
              <a:gd name="T70" fmla="*/ 383 w 676"/>
              <a:gd name="T71" fmla="*/ 116 h 600"/>
              <a:gd name="T72" fmla="*/ 402 w 676"/>
              <a:gd name="T73" fmla="*/ 328 h 600"/>
              <a:gd name="T74" fmla="*/ 272 w 676"/>
              <a:gd name="T75" fmla="*/ 328 h 600"/>
              <a:gd name="T76" fmla="*/ 297 w 676"/>
              <a:gd name="T77" fmla="*/ 51 h 600"/>
              <a:gd name="T78" fmla="*/ 377 w 676"/>
              <a:gd name="T79" fmla="*/ 51 h 600"/>
              <a:gd name="T80" fmla="*/ 402 w 676"/>
              <a:gd name="T81" fmla="*/ 328 h 600"/>
              <a:gd name="T82" fmla="*/ 337 w 676"/>
              <a:gd name="T83" fmla="*/ 463 h 600"/>
              <a:gd name="T84" fmla="*/ 420 w 676"/>
              <a:gd name="T85" fmla="*/ 0 h 600"/>
              <a:gd name="T86" fmla="*/ 236 w 676"/>
              <a:gd name="T87" fmla="*/ 582 h 600"/>
              <a:gd name="T88" fmla="*/ 438 w 676"/>
              <a:gd name="T89" fmla="*/ 582 h 600"/>
              <a:gd name="T90" fmla="*/ 147 w 676"/>
              <a:gd name="T91" fmla="*/ 295 h 600"/>
              <a:gd name="T92" fmla="*/ 56 w 676"/>
              <a:gd name="T93" fmla="*/ 277 h 600"/>
              <a:gd name="T94" fmla="*/ 147 w 676"/>
              <a:gd name="T95" fmla="*/ 295 h 600"/>
              <a:gd name="T96" fmla="*/ 47 w 676"/>
              <a:gd name="T97" fmla="*/ 245 h 600"/>
              <a:gd name="T98" fmla="*/ 156 w 676"/>
              <a:gd name="T99" fmla="*/ 245 h 600"/>
              <a:gd name="T100" fmla="*/ 56 w 676"/>
              <a:gd name="T101" fmla="*/ 214 h 600"/>
              <a:gd name="T102" fmla="*/ 147 w 676"/>
              <a:gd name="T103" fmla="*/ 196 h 600"/>
              <a:gd name="T104" fmla="*/ 147 w 676"/>
              <a:gd name="T105" fmla="*/ 174 h 600"/>
              <a:gd name="T106" fmla="*/ 56 w 676"/>
              <a:gd name="T107" fmla="*/ 156 h 600"/>
              <a:gd name="T108" fmla="*/ 147 w 676"/>
              <a:gd name="T109" fmla="*/ 174 h 600"/>
              <a:gd name="T110" fmla="*/ 47 w 676"/>
              <a:gd name="T111" fmla="*/ 125 h 600"/>
              <a:gd name="T112" fmla="*/ 156 w 676"/>
              <a:gd name="T113" fmla="*/ 125 h 600"/>
              <a:gd name="T114" fmla="*/ 56 w 676"/>
              <a:gd name="T115" fmla="*/ 509 h 600"/>
              <a:gd name="T116" fmla="*/ 101 w 676"/>
              <a:gd name="T117" fmla="*/ 554 h 600"/>
              <a:gd name="T118" fmla="*/ 0 w 676"/>
              <a:gd name="T119" fmla="*/ 19 h 600"/>
              <a:gd name="T120" fmla="*/ 184 w 676"/>
              <a:gd name="T121" fmla="*/ 600 h 600"/>
              <a:gd name="T122" fmla="*/ 184 w 676"/>
              <a:gd name="T123"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76" h="600">
                <a:moveTo>
                  <a:pt x="167" y="328"/>
                </a:moveTo>
                <a:cubicBezTo>
                  <a:pt x="167" y="331"/>
                  <a:pt x="164" y="333"/>
                  <a:pt x="162" y="333"/>
                </a:cubicBezTo>
                <a:lnTo>
                  <a:pt x="41" y="333"/>
                </a:lnTo>
                <a:cubicBezTo>
                  <a:pt x="38" y="333"/>
                  <a:pt x="36" y="331"/>
                  <a:pt x="36" y="328"/>
                </a:cubicBezTo>
                <a:lnTo>
                  <a:pt x="36" y="55"/>
                </a:lnTo>
                <a:cubicBezTo>
                  <a:pt x="36" y="53"/>
                  <a:pt x="38" y="51"/>
                  <a:pt x="41" y="51"/>
                </a:cubicBezTo>
                <a:lnTo>
                  <a:pt x="61" y="51"/>
                </a:lnTo>
                <a:lnTo>
                  <a:pt x="97" y="86"/>
                </a:lnTo>
                <a:cubicBezTo>
                  <a:pt x="99" y="88"/>
                  <a:pt x="103" y="88"/>
                  <a:pt x="106" y="86"/>
                </a:cubicBezTo>
                <a:lnTo>
                  <a:pt x="141" y="51"/>
                </a:lnTo>
                <a:lnTo>
                  <a:pt x="162" y="51"/>
                </a:lnTo>
                <a:cubicBezTo>
                  <a:pt x="164" y="51"/>
                  <a:pt x="167" y="53"/>
                  <a:pt x="167" y="55"/>
                </a:cubicBezTo>
                <a:lnTo>
                  <a:pt x="167" y="328"/>
                </a:lnTo>
                <a:close/>
                <a:moveTo>
                  <a:pt x="621" y="295"/>
                </a:moveTo>
                <a:lnTo>
                  <a:pt x="530" y="295"/>
                </a:lnTo>
                <a:cubicBezTo>
                  <a:pt x="525" y="295"/>
                  <a:pt x="521" y="291"/>
                  <a:pt x="521" y="286"/>
                </a:cubicBezTo>
                <a:cubicBezTo>
                  <a:pt x="521" y="281"/>
                  <a:pt x="525" y="277"/>
                  <a:pt x="530" y="277"/>
                </a:cubicBezTo>
                <a:lnTo>
                  <a:pt x="621" y="277"/>
                </a:lnTo>
                <a:cubicBezTo>
                  <a:pt x="626" y="277"/>
                  <a:pt x="630" y="281"/>
                  <a:pt x="630" y="286"/>
                </a:cubicBezTo>
                <a:cubicBezTo>
                  <a:pt x="630" y="291"/>
                  <a:pt x="626" y="295"/>
                  <a:pt x="621" y="295"/>
                </a:cubicBezTo>
                <a:close/>
                <a:moveTo>
                  <a:pt x="621" y="255"/>
                </a:moveTo>
                <a:lnTo>
                  <a:pt x="530" y="255"/>
                </a:lnTo>
                <a:cubicBezTo>
                  <a:pt x="525" y="255"/>
                  <a:pt x="521" y="250"/>
                  <a:pt x="521" y="245"/>
                </a:cubicBezTo>
                <a:cubicBezTo>
                  <a:pt x="521" y="240"/>
                  <a:pt x="525" y="236"/>
                  <a:pt x="530" y="236"/>
                </a:cubicBezTo>
                <a:lnTo>
                  <a:pt x="621" y="236"/>
                </a:lnTo>
                <a:cubicBezTo>
                  <a:pt x="626" y="236"/>
                  <a:pt x="630" y="240"/>
                  <a:pt x="630" y="245"/>
                </a:cubicBezTo>
                <a:cubicBezTo>
                  <a:pt x="630" y="250"/>
                  <a:pt x="626" y="255"/>
                  <a:pt x="621" y="255"/>
                </a:cubicBezTo>
                <a:close/>
                <a:moveTo>
                  <a:pt x="621" y="214"/>
                </a:moveTo>
                <a:lnTo>
                  <a:pt x="530" y="214"/>
                </a:lnTo>
                <a:cubicBezTo>
                  <a:pt x="525" y="214"/>
                  <a:pt x="521" y="210"/>
                  <a:pt x="521" y="205"/>
                </a:cubicBezTo>
                <a:cubicBezTo>
                  <a:pt x="521" y="200"/>
                  <a:pt x="525" y="196"/>
                  <a:pt x="530" y="196"/>
                </a:cubicBezTo>
                <a:lnTo>
                  <a:pt x="621" y="196"/>
                </a:lnTo>
                <a:cubicBezTo>
                  <a:pt x="626" y="196"/>
                  <a:pt x="630" y="200"/>
                  <a:pt x="630" y="205"/>
                </a:cubicBezTo>
                <a:cubicBezTo>
                  <a:pt x="630" y="210"/>
                  <a:pt x="626" y="214"/>
                  <a:pt x="621" y="214"/>
                </a:cubicBezTo>
                <a:close/>
                <a:moveTo>
                  <a:pt x="621" y="174"/>
                </a:moveTo>
                <a:lnTo>
                  <a:pt x="530" y="174"/>
                </a:lnTo>
                <a:cubicBezTo>
                  <a:pt x="525" y="174"/>
                  <a:pt x="521" y="170"/>
                  <a:pt x="521" y="165"/>
                </a:cubicBezTo>
                <a:cubicBezTo>
                  <a:pt x="521" y="160"/>
                  <a:pt x="525" y="156"/>
                  <a:pt x="530" y="156"/>
                </a:cubicBezTo>
                <a:lnTo>
                  <a:pt x="621" y="156"/>
                </a:lnTo>
                <a:cubicBezTo>
                  <a:pt x="626" y="156"/>
                  <a:pt x="630" y="160"/>
                  <a:pt x="630" y="165"/>
                </a:cubicBezTo>
                <a:cubicBezTo>
                  <a:pt x="630" y="170"/>
                  <a:pt x="626" y="174"/>
                  <a:pt x="621" y="174"/>
                </a:cubicBezTo>
                <a:close/>
                <a:moveTo>
                  <a:pt x="621" y="134"/>
                </a:moveTo>
                <a:lnTo>
                  <a:pt x="530" y="134"/>
                </a:lnTo>
                <a:cubicBezTo>
                  <a:pt x="525" y="134"/>
                  <a:pt x="521" y="130"/>
                  <a:pt x="521" y="125"/>
                </a:cubicBezTo>
                <a:cubicBezTo>
                  <a:pt x="521" y="120"/>
                  <a:pt x="525" y="116"/>
                  <a:pt x="530" y="116"/>
                </a:cubicBezTo>
                <a:lnTo>
                  <a:pt x="621" y="116"/>
                </a:lnTo>
                <a:cubicBezTo>
                  <a:pt x="626" y="116"/>
                  <a:pt x="630" y="120"/>
                  <a:pt x="630" y="125"/>
                </a:cubicBezTo>
                <a:cubicBezTo>
                  <a:pt x="630" y="130"/>
                  <a:pt x="626" y="134"/>
                  <a:pt x="621" y="134"/>
                </a:cubicBezTo>
                <a:close/>
                <a:moveTo>
                  <a:pt x="641" y="328"/>
                </a:moveTo>
                <a:cubicBezTo>
                  <a:pt x="641" y="331"/>
                  <a:pt x="638" y="333"/>
                  <a:pt x="636" y="333"/>
                </a:cubicBezTo>
                <a:lnTo>
                  <a:pt x="515" y="333"/>
                </a:lnTo>
                <a:cubicBezTo>
                  <a:pt x="512" y="333"/>
                  <a:pt x="510" y="331"/>
                  <a:pt x="510" y="328"/>
                </a:cubicBezTo>
                <a:lnTo>
                  <a:pt x="510" y="55"/>
                </a:lnTo>
                <a:cubicBezTo>
                  <a:pt x="510" y="53"/>
                  <a:pt x="512" y="51"/>
                  <a:pt x="515" y="51"/>
                </a:cubicBezTo>
                <a:lnTo>
                  <a:pt x="535" y="51"/>
                </a:lnTo>
                <a:lnTo>
                  <a:pt x="571" y="86"/>
                </a:lnTo>
                <a:cubicBezTo>
                  <a:pt x="573" y="88"/>
                  <a:pt x="577" y="88"/>
                  <a:pt x="580" y="86"/>
                </a:cubicBezTo>
                <a:lnTo>
                  <a:pt x="615" y="51"/>
                </a:lnTo>
                <a:lnTo>
                  <a:pt x="636" y="51"/>
                </a:lnTo>
                <a:cubicBezTo>
                  <a:pt x="638" y="51"/>
                  <a:pt x="641" y="53"/>
                  <a:pt x="641" y="55"/>
                </a:cubicBezTo>
                <a:lnTo>
                  <a:pt x="641" y="328"/>
                </a:lnTo>
                <a:close/>
                <a:moveTo>
                  <a:pt x="575" y="554"/>
                </a:moveTo>
                <a:cubicBezTo>
                  <a:pt x="550" y="554"/>
                  <a:pt x="530" y="534"/>
                  <a:pt x="530" y="509"/>
                </a:cubicBezTo>
                <a:cubicBezTo>
                  <a:pt x="530" y="484"/>
                  <a:pt x="550" y="463"/>
                  <a:pt x="575" y="463"/>
                </a:cubicBezTo>
                <a:cubicBezTo>
                  <a:pt x="601" y="463"/>
                  <a:pt x="621" y="484"/>
                  <a:pt x="621" y="509"/>
                </a:cubicBezTo>
                <a:cubicBezTo>
                  <a:pt x="621" y="534"/>
                  <a:pt x="601" y="554"/>
                  <a:pt x="575" y="554"/>
                </a:cubicBezTo>
                <a:close/>
                <a:moveTo>
                  <a:pt x="658" y="0"/>
                </a:moveTo>
                <a:lnTo>
                  <a:pt x="493" y="0"/>
                </a:lnTo>
                <a:cubicBezTo>
                  <a:pt x="483" y="0"/>
                  <a:pt x="474" y="8"/>
                  <a:pt x="474" y="19"/>
                </a:cubicBezTo>
                <a:lnTo>
                  <a:pt x="474" y="582"/>
                </a:lnTo>
                <a:cubicBezTo>
                  <a:pt x="474" y="592"/>
                  <a:pt x="483" y="600"/>
                  <a:pt x="493" y="600"/>
                </a:cubicBezTo>
                <a:lnTo>
                  <a:pt x="658" y="600"/>
                </a:lnTo>
                <a:cubicBezTo>
                  <a:pt x="668" y="600"/>
                  <a:pt x="676" y="592"/>
                  <a:pt x="676" y="582"/>
                </a:cubicBezTo>
                <a:lnTo>
                  <a:pt x="676" y="19"/>
                </a:lnTo>
                <a:cubicBezTo>
                  <a:pt x="676" y="8"/>
                  <a:pt x="668" y="0"/>
                  <a:pt x="658" y="0"/>
                </a:cubicBezTo>
                <a:close/>
                <a:moveTo>
                  <a:pt x="383" y="295"/>
                </a:moveTo>
                <a:lnTo>
                  <a:pt x="291" y="295"/>
                </a:lnTo>
                <a:cubicBezTo>
                  <a:pt x="286" y="295"/>
                  <a:pt x="282" y="291"/>
                  <a:pt x="282" y="286"/>
                </a:cubicBezTo>
                <a:cubicBezTo>
                  <a:pt x="282" y="281"/>
                  <a:pt x="286" y="277"/>
                  <a:pt x="291" y="277"/>
                </a:cubicBezTo>
                <a:lnTo>
                  <a:pt x="383" y="277"/>
                </a:lnTo>
                <a:cubicBezTo>
                  <a:pt x="388" y="277"/>
                  <a:pt x="392" y="281"/>
                  <a:pt x="392" y="286"/>
                </a:cubicBezTo>
                <a:cubicBezTo>
                  <a:pt x="392" y="291"/>
                  <a:pt x="388" y="295"/>
                  <a:pt x="383" y="295"/>
                </a:cubicBezTo>
                <a:close/>
                <a:moveTo>
                  <a:pt x="383" y="255"/>
                </a:moveTo>
                <a:lnTo>
                  <a:pt x="291" y="255"/>
                </a:lnTo>
                <a:cubicBezTo>
                  <a:pt x="286" y="255"/>
                  <a:pt x="282" y="250"/>
                  <a:pt x="282" y="245"/>
                </a:cubicBezTo>
                <a:cubicBezTo>
                  <a:pt x="282" y="240"/>
                  <a:pt x="286" y="236"/>
                  <a:pt x="291" y="236"/>
                </a:cubicBezTo>
                <a:lnTo>
                  <a:pt x="383" y="236"/>
                </a:lnTo>
                <a:cubicBezTo>
                  <a:pt x="388" y="236"/>
                  <a:pt x="392" y="240"/>
                  <a:pt x="392" y="245"/>
                </a:cubicBezTo>
                <a:cubicBezTo>
                  <a:pt x="392" y="250"/>
                  <a:pt x="388" y="255"/>
                  <a:pt x="383" y="255"/>
                </a:cubicBezTo>
                <a:close/>
                <a:moveTo>
                  <a:pt x="383" y="214"/>
                </a:moveTo>
                <a:lnTo>
                  <a:pt x="291" y="214"/>
                </a:lnTo>
                <a:cubicBezTo>
                  <a:pt x="286" y="214"/>
                  <a:pt x="282" y="210"/>
                  <a:pt x="282" y="205"/>
                </a:cubicBezTo>
                <a:cubicBezTo>
                  <a:pt x="282" y="200"/>
                  <a:pt x="286" y="196"/>
                  <a:pt x="291" y="196"/>
                </a:cubicBezTo>
                <a:lnTo>
                  <a:pt x="383" y="196"/>
                </a:lnTo>
                <a:cubicBezTo>
                  <a:pt x="388" y="196"/>
                  <a:pt x="392" y="200"/>
                  <a:pt x="392" y="205"/>
                </a:cubicBezTo>
                <a:cubicBezTo>
                  <a:pt x="392" y="210"/>
                  <a:pt x="388" y="214"/>
                  <a:pt x="383" y="214"/>
                </a:cubicBezTo>
                <a:close/>
                <a:moveTo>
                  <a:pt x="383" y="174"/>
                </a:moveTo>
                <a:lnTo>
                  <a:pt x="291" y="174"/>
                </a:lnTo>
                <a:cubicBezTo>
                  <a:pt x="286" y="174"/>
                  <a:pt x="282" y="170"/>
                  <a:pt x="282" y="165"/>
                </a:cubicBezTo>
                <a:cubicBezTo>
                  <a:pt x="282" y="160"/>
                  <a:pt x="286" y="156"/>
                  <a:pt x="291" y="156"/>
                </a:cubicBezTo>
                <a:lnTo>
                  <a:pt x="383" y="156"/>
                </a:lnTo>
                <a:cubicBezTo>
                  <a:pt x="388" y="156"/>
                  <a:pt x="392" y="160"/>
                  <a:pt x="392" y="165"/>
                </a:cubicBezTo>
                <a:cubicBezTo>
                  <a:pt x="392" y="170"/>
                  <a:pt x="388" y="174"/>
                  <a:pt x="383" y="174"/>
                </a:cubicBezTo>
                <a:close/>
                <a:moveTo>
                  <a:pt x="383" y="134"/>
                </a:moveTo>
                <a:lnTo>
                  <a:pt x="291" y="134"/>
                </a:lnTo>
                <a:cubicBezTo>
                  <a:pt x="286" y="134"/>
                  <a:pt x="282" y="130"/>
                  <a:pt x="282" y="125"/>
                </a:cubicBezTo>
                <a:cubicBezTo>
                  <a:pt x="282" y="120"/>
                  <a:pt x="286" y="116"/>
                  <a:pt x="291" y="116"/>
                </a:cubicBezTo>
                <a:lnTo>
                  <a:pt x="383" y="116"/>
                </a:lnTo>
                <a:cubicBezTo>
                  <a:pt x="388" y="116"/>
                  <a:pt x="392" y="120"/>
                  <a:pt x="392" y="125"/>
                </a:cubicBezTo>
                <a:cubicBezTo>
                  <a:pt x="392" y="130"/>
                  <a:pt x="388" y="134"/>
                  <a:pt x="383" y="134"/>
                </a:cubicBezTo>
                <a:close/>
                <a:moveTo>
                  <a:pt x="402" y="328"/>
                </a:moveTo>
                <a:cubicBezTo>
                  <a:pt x="402" y="331"/>
                  <a:pt x="400" y="333"/>
                  <a:pt x="397" y="333"/>
                </a:cubicBezTo>
                <a:lnTo>
                  <a:pt x="277" y="333"/>
                </a:lnTo>
                <a:cubicBezTo>
                  <a:pt x="274" y="333"/>
                  <a:pt x="272" y="331"/>
                  <a:pt x="272" y="328"/>
                </a:cubicBezTo>
                <a:lnTo>
                  <a:pt x="272" y="55"/>
                </a:lnTo>
                <a:cubicBezTo>
                  <a:pt x="272" y="53"/>
                  <a:pt x="274" y="51"/>
                  <a:pt x="277" y="51"/>
                </a:cubicBezTo>
                <a:lnTo>
                  <a:pt x="297" y="51"/>
                </a:lnTo>
                <a:lnTo>
                  <a:pt x="332" y="86"/>
                </a:lnTo>
                <a:cubicBezTo>
                  <a:pt x="335" y="88"/>
                  <a:pt x="339" y="88"/>
                  <a:pt x="342" y="86"/>
                </a:cubicBezTo>
                <a:lnTo>
                  <a:pt x="377" y="51"/>
                </a:lnTo>
                <a:lnTo>
                  <a:pt x="397" y="51"/>
                </a:lnTo>
                <a:cubicBezTo>
                  <a:pt x="400" y="51"/>
                  <a:pt x="402" y="53"/>
                  <a:pt x="402" y="55"/>
                </a:cubicBezTo>
                <a:lnTo>
                  <a:pt x="402" y="328"/>
                </a:lnTo>
                <a:close/>
                <a:moveTo>
                  <a:pt x="337" y="554"/>
                </a:moveTo>
                <a:cubicBezTo>
                  <a:pt x="312" y="554"/>
                  <a:pt x="291" y="534"/>
                  <a:pt x="291" y="509"/>
                </a:cubicBezTo>
                <a:cubicBezTo>
                  <a:pt x="291" y="484"/>
                  <a:pt x="312" y="463"/>
                  <a:pt x="337" y="463"/>
                </a:cubicBezTo>
                <a:cubicBezTo>
                  <a:pt x="362" y="463"/>
                  <a:pt x="383" y="484"/>
                  <a:pt x="383" y="509"/>
                </a:cubicBezTo>
                <a:cubicBezTo>
                  <a:pt x="383" y="534"/>
                  <a:pt x="362" y="554"/>
                  <a:pt x="337" y="554"/>
                </a:cubicBezTo>
                <a:close/>
                <a:moveTo>
                  <a:pt x="420" y="0"/>
                </a:moveTo>
                <a:lnTo>
                  <a:pt x="254" y="0"/>
                </a:lnTo>
                <a:cubicBezTo>
                  <a:pt x="244" y="0"/>
                  <a:pt x="236" y="8"/>
                  <a:pt x="236" y="19"/>
                </a:cubicBezTo>
                <a:lnTo>
                  <a:pt x="236" y="582"/>
                </a:lnTo>
                <a:cubicBezTo>
                  <a:pt x="236" y="592"/>
                  <a:pt x="244" y="600"/>
                  <a:pt x="254" y="600"/>
                </a:cubicBezTo>
                <a:lnTo>
                  <a:pt x="420" y="600"/>
                </a:lnTo>
                <a:cubicBezTo>
                  <a:pt x="430" y="600"/>
                  <a:pt x="438" y="592"/>
                  <a:pt x="438" y="582"/>
                </a:cubicBezTo>
                <a:lnTo>
                  <a:pt x="438" y="19"/>
                </a:lnTo>
                <a:cubicBezTo>
                  <a:pt x="438" y="8"/>
                  <a:pt x="430" y="0"/>
                  <a:pt x="420" y="0"/>
                </a:cubicBezTo>
                <a:close/>
                <a:moveTo>
                  <a:pt x="147" y="295"/>
                </a:moveTo>
                <a:lnTo>
                  <a:pt x="56" y="295"/>
                </a:lnTo>
                <a:cubicBezTo>
                  <a:pt x="51" y="295"/>
                  <a:pt x="47" y="291"/>
                  <a:pt x="47" y="286"/>
                </a:cubicBezTo>
                <a:cubicBezTo>
                  <a:pt x="47" y="281"/>
                  <a:pt x="51" y="277"/>
                  <a:pt x="56" y="277"/>
                </a:cubicBezTo>
                <a:lnTo>
                  <a:pt x="147" y="277"/>
                </a:lnTo>
                <a:cubicBezTo>
                  <a:pt x="152" y="277"/>
                  <a:pt x="156" y="281"/>
                  <a:pt x="156" y="286"/>
                </a:cubicBezTo>
                <a:cubicBezTo>
                  <a:pt x="156" y="291"/>
                  <a:pt x="152" y="295"/>
                  <a:pt x="147" y="295"/>
                </a:cubicBezTo>
                <a:close/>
                <a:moveTo>
                  <a:pt x="147" y="255"/>
                </a:moveTo>
                <a:lnTo>
                  <a:pt x="56" y="255"/>
                </a:lnTo>
                <a:cubicBezTo>
                  <a:pt x="51" y="255"/>
                  <a:pt x="47" y="250"/>
                  <a:pt x="47" y="245"/>
                </a:cubicBezTo>
                <a:cubicBezTo>
                  <a:pt x="47" y="240"/>
                  <a:pt x="51" y="236"/>
                  <a:pt x="56" y="236"/>
                </a:cubicBezTo>
                <a:lnTo>
                  <a:pt x="147" y="236"/>
                </a:lnTo>
                <a:cubicBezTo>
                  <a:pt x="152" y="236"/>
                  <a:pt x="156" y="240"/>
                  <a:pt x="156" y="245"/>
                </a:cubicBezTo>
                <a:cubicBezTo>
                  <a:pt x="156" y="250"/>
                  <a:pt x="152" y="255"/>
                  <a:pt x="147" y="255"/>
                </a:cubicBezTo>
                <a:close/>
                <a:moveTo>
                  <a:pt x="147" y="214"/>
                </a:moveTo>
                <a:lnTo>
                  <a:pt x="56" y="214"/>
                </a:lnTo>
                <a:cubicBezTo>
                  <a:pt x="51" y="214"/>
                  <a:pt x="47" y="210"/>
                  <a:pt x="47" y="205"/>
                </a:cubicBezTo>
                <a:cubicBezTo>
                  <a:pt x="47" y="200"/>
                  <a:pt x="51" y="196"/>
                  <a:pt x="56" y="196"/>
                </a:cubicBezTo>
                <a:lnTo>
                  <a:pt x="147" y="196"/>
                </a:lnTo>
                <a:cubicBezTo>
                  <a:pt x="152" y="196"/>
                  <a:pt x="156" y="200"/>
                  <a:pt x="156" y="205"/>
                </a:cubicBezTo>
                <a:cubicBezTo>
                  <a:pt x="156" y="210"/>
                  <a:pt x="152" y="214"/>
                  <a:pt x="147" y="214"/>
                </a:cubicBezTo>
                <a:close/>
                <a:moveTo>
                  <a:pt x="147" y="174"/>
                </a:moveTo>
                <a:lnTo>
                  <a:pt x="56" y="174"/>
                </a:lnTo>
                <a:cubicBezTo>
                  <a:pt x="51" y="174"/>
                  <a:pt x="47" y="170"/>
                  <a:pt x="47" y="165"/>
                </a:cubicBezTo>
                <a:cubicBezTo>
                  <a:pt x="47" y="160"/>
                  <a:pt x="51" y="156"/>
                  <a:pt x="56" y="156"/>
                </a:cubicBezTo>
                <a:lnTo>
                  <a:pt x="147" y="156"/>
                </a:lnTo>
                <a:cubicBezTo>
                  <a:pt x="152" y="156"/>
                  <a:pt x="156" y="160"/>
                  <a:pt x="156" y="165"/>
                </a:cubicBezTo>
                <a:cubicBezTo>
                  <a:pt x="156" y="170"/>
                  <a:pt x="152" y="174"/>
                  <a:pt x="147" y="174"/>
                </a:cubicBezTo>
                <a:close/>
                <a:moveTo>
                  <a:pt x="147" y="134"/>
                </a:moveTo>
                <a:lnTo>
                  <a:pt x="56" y="134"/>
                </a:lnTo>
                <a:cubicBezTo>
                  <a:pt x="51" y="134"/>
                  <a:pt x="47" y="130"/>
                  <a:pt x="47" y="125"/>
                </a:cubicBezTo>
                <a:cubicBezTo>
                  <a:pt x="47" y="120"/>
                  <a:pt x="51" y="116"/>
                  <a:pt x="56" y="116"/>
                </a:cubicBezTo>
                <a:lnTo>
                  <a:pt x="147" y="116"/>
                </a:lnTo>
                <a:cubicBezTo>
                  <a:pt x="152" y="116"/>
                  <a:pt x="156" y="120"/>
                  <a:pt x="156" y="125"/>
                </a:cubicBezTo>
                <a:cubicBezTo>
                  <a:pt x="156" y="130"/>
                  <a:pt x="152" y="134"/>
                  <a:pt x="147" y="134"/>
                </a:cubicBezTo>
                <a:close/>
                <a:moveTo>
                  <a:pt x="101" y="554"/>
                </a:moveTo>
                <a:cubicBezTo>
                  <a:pt x="76" y="554"/>
                  <a:pt x="56" y="534"/>
                  <a:pt x="56" y="509"/>
                </a:cubicBezTo>
                <a:cubicBezTo>
                  <a:pt x="56" y="484"/>
                  <a:pt x="76" y="463"/>
                  <a:pt x="101" y="463"/>
                </a:cubicBezTo>
                <a:cubicBezTo>
                  <a:pt x="127" y="463"/>
                  <a:pt x="147" y="484"/>
                  <a:pt x="147" y="509"/>
                </a:cubicBezTo>
                <a:cubicBezTo>
                  <a:pt x="147" y="534"/>
                  <a:pt x="127" y="554"/>
                  <a:pt x="101" y="554"/>
                </a:cubicBezTo>
                <a:close/>
                <a:moveTo>
                  <a:pt x="184" y="0"/>
                </a:moveTo>
                <a:lnTo>
                  <a:pt x="19" y="0"/>
                </a:lnTo>
                <a:cubicBezTo>
                  <a:pt x="8" y="0"/>
                  <a:pt x="0" y="8"/>
                  <a:pt x="0" y="19"/>
                </a:cubicBezTo>
                <a:lnTo>
                  <a:pt x="0" y="582"/>
                </a:lnTo>
                <a:cubicBezTo>
                  <a:pt x="0" y="592"/>
                  <a:pt x="8" y="600"/>
                  <a:pt x="19" y="600"/>
                </a:cubicBezTo>
                <a:lnTo>
                  <a:pt x="184" y="600"/>
                </a:lnTo>
                <a:cubicBezTo>
                  <a:pt x="194" y="600"/>
                  <a:pt x="202" y="592"/>
                  <a:pt x="202" y="582"/>
                </a:cubicBezTo>
                <a:lnTo>
                  <a:pt x="202" y="19"/>
                </a:lnTo>
                <a:cubicBezTo>
                  <a:pt x="202" y="8"/>
                  <a:pt x="194" y="0"/>
                  <a:pt x="184"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5" name="Freeform 24"/>
          <p:cNvSpPr>
            <a:spLocks noEditPoints="1"/>
          </p:cNvSpPr>
          <p:nvPr/>
        </p:nvSpPr>
        <p:spPr bwMode="auto">
          <a:xfrm>
            <a:off x="6549628" y="1981202"/>
            <a:ext cx="145256" cy="151209"/>
          </a:xfrm>
          <a:custGeom>
            <a:avLst/>
            <a:gdLst>
              <a:gd name="T0" fmla="*/ 586 w 641"/>
              <a:gd name="T1" fmla="*/ 229 h 667"/>
              <a:gd name="T2" fmla="*/ 55 w 641"/>
              <a:gd name="T3" fmla="*/ 229 h 667"/>
              <a:gd name="T4" fmla="*/ 0 w 641"/>
              <a:gd name="T5" fmla="*/ 284 h 667"/>
              <a:gd name="T6" fmla="*/ 0 w 641"/>
              <a:gd name="T7" fmla="*/ 591 h 667"/>
              <a:gd name="T8" fmla="*/ 55 w 641"/>
              <a:gd name="T9" fmla="*/ 646 h 667"/>
              <a:gd name="T10" fmla="*/ 148 w 641"/>
              <a:gd name="T11" fmla="*/ 646 h 667"/>
              <a:gd name="T12" fmla="*/ 148 w 641"/>
              <a:gd name="T13" fmla="*/ 562 h 667"/>
              <a:gd name="T14" fmla="*/ 493 w 641"/>
              <a:gd name="T15" fmla="*/ 562 h 667"/>
              <a:gd name="T16" fmla="*/ 493 w 641"/>
              <a:gd name="T17" fmla="*/ 646 h 667"/>
              <a:gd name="T18" fmla="*/ 586 w 641"/>
              <a:gd name="T19" fmla="*/ 646 h 667"/>
              <a:gd name="T20" fmla="*/ 641 w 641"/>
              <a:gd name="T21" fmla="*/ 591 h 667"/>
              <a:gd name="T22" fmla="*/ 641 w 641"/>
              <a:gd name="T23" fmla="*/ 284 h 667"/>
              <a:gd name="T24" fmla="*/ 586 w 641"/>
              <a:gd name="T25" fmla="*/ 229 h 667"/>
              <a:gd name="T26" fmla="*/ 442 w 641"/>
              <a:gd name="T27" fmla="*/ 41 h 667"/>
              <a:gd name="T28" fmla="*/ 199 w 641"/>
              <a:gd name="T29" fmla="*/ 41 h 667"/>
              <a:gd name="T30" fmla="*/ 187 w 641"/>
              <a:gd name="T31" fmla="*/ 29 h 667"/>
              <a:gd name="T32" fmla="*/ 199 w 641"/>
              <a:gd name="T33" fmla="*/ 17 h 667"/>
              <a:gd name="T34" fmla="*/ 442 w 641"/>
              <a:gd name="T35" fmla="*/ 17 h 667"/>
              <a:gd name="T36" fmla="*/ 454 w 641"/>
              <a:gd name="T37" fmla="*/ 29 h 667"/>
              <a:gd name="T38" fmla="*/ 442 w 641"/>
              <a:gd name="T39" fmla="*/ 41 h 667"/>
              <a:gd name="T40" fmla="*/ 442 w 641"/>
              <a:gd name="T41" fmla="*/ 100 h 667"/>
              <a:gd name="T42" fmla="*/ 199 w 641"/>
              <a:gd name="T43" fmla="*/ 100 h 667"/>
              <a:gd name="T44" fmla="*/ 187 w 641"/>
              <a:gd name="T45" fmla="*/ 88 h 667"/>
              <a:gd name="T46" fmla="*/ 199 w 641"/>
              <a:gd name="T47" fmla="*/ 76 h 667"/>
              <a:gd name="T48" fmla="*/ 442 w 641"/>
              <a:gd name="T49" fmla="*/ 76 h 667"/>
              <a:gd name="T50" fmla="*/ 454 w 641"/>
              <a:gd name="T51" fmla="*/ 88 h 667"/>
              <a:gd name="T52" fmla="*/ 442 w 641"/>
              <a:gd name="T53" fmla="*/ 100 h 667"/>
              <a:gd name="T54" fmla="*/ 442 w 641"/>
              <a:gd name="T55" fmla="*/ 159 h 667"/>
              <a:gd name="T56" fmla="*/ 199 w 641"/>
              <a:gd name="T57" fmla="*/ 159 h 667"/>
              <a:gd name="T58" fmla="*/ 187 w 641"/>
              <a:gd name="T59" fmla="*/ 147 h 667"/>
              <a:gd name="T60" fmla="*/ 199 w 641"/>
              <a:gd name="T61" fmla="*/ 135 h 667"/>
              <a:gd name="T62" fmla="*/ 442 w 641"/>
              <a:gd name="T63" fmla="*/ 135 h 667"/>
              <a:gd name="T64" fmla="*/ 454 w 641"/>
              <a:gd name="T65" fmla="*/ 147 h 667"/>
              <a:gd name="T66" fmla="*/ 442 w 641"/>
              <a:gd name="T67" fmla="*/ 159 h 667"/>
              <a:gd name="T68" fmla="*/ 159 w 641"/>
              <a:gd name="T69" fmla="*/ 0 h 667"/>
              <a:gd name="T70" fmla="*/ 159 w 641"/>
              <a:gd name="T71" fmla="*/ 203 h 667"/>
              <a:gd name="T72" fmla="*/ 482 w 641"/>
              <a:gd name="T73" fmla="*/ 203 h 667"/>
              <a:gd name="T74" fmla="*/ 482 w 641"/>
              <a:gd name="T75" fmla="*/ 0 h 667"/>
              <a:gd name="T76" fmla="*/ 159 w 641"/>
              <a:gd name="T77" fmla="*/ 0 h 667"/>
              <a:gd name="T78" fmla="*/ 562 w 641"/>
              <a:gd name="T79" fmla="*/ 203 h 667"/>
              <a:gd name="T80" fmla="*/ 512 w 641"/>
              <a:gd name="T81" fmla="*/ 203 h 667"/>
              <a:gd name="T82" fmla="*/ 512 w 641"/>
              <a:gd name="T83" fmla="*/ 111 h 667"/>
              <a:gd name="T84" fmla="*/ 562 w 641"/>
              <a:gd name="T85" fmla="*/ 161 h 667"/>
              <a:gd name="T86" fmla="*/ 562 w 641"/>
              <a:gd name="T87" fmla="*/ 203 h 667"/>
              <a:gd name="T88" fmla="*/ 129 w 641"/>
              <a:gd name="T89" fmla="*/ 203 h 667"/>
              <a:gd name="T90" fmla="*/ 79 w 641"/>
              <a:gd name="T91" fmla="*/ 203 h 667"/>
              <a:gd name="T92" fmla="*/ 79 w 641"/>
              <a:gd name="T93" fmla="*/ 161 h 667"/>
              <a:gd name="T94" fmla="*/ 129 w 641"/>
              <a:gd name="T95" fmla="*/ 111 h 667"/>
              <a:gd name="T96" fmla="*/ 129 w 641"/>
              <a:gd name="T97" fmla="*/ 203 h 667"/>
              <a:gd name="T98" fmla="*/ 182 w 641"/>
              <a:gd name="T99" fmla="*/ 612 h 667"/>
              <a:gd name="T100" fmla="*/ 459 w 641"/>
              <a:gd name="T101" fmla="*/ 612 h 667"/>
              <a:gd name="T102" fmla="*/ 459 w 641"/>
              <a:gd name="T103" fmla="*/ 667 h 667"/>
              <a:gd name="T104" fmla="*/ 182 w 641"/>
              <a:gd name="T105" fmla="*/ 667 h 667"/>
              <a:gd name="T106" fmla="*/ 182 w 641"/>
              <a:gd name="T107" fmla="*/ 612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41" h="667">
                <a:moveTo>
                  <a:pt x="586" y="229"/>
                </a:moveTo>
                <a:lnTo>
                  <a:pt x="55" y="229"/>
                </a:lnTo>
                <a:cubicBezTo>
                  <a:pt x="25" y="229"/>
                  <a:pt x="0" y="253"/>
                  <a:pt x="0" y="284"/>
                </a:cubicBezTo>
                <a:lnTo>
                  <a:pt x="0" y="591"/>
                </a:lnTo>
                <a:cubicBezTo>
                  <a:pt x="0" y="621"/>
                  <a:pt x="25" y="646"/>
                  <a:pt x="55" y="646"/>
                </a:cubicBezTo>
                <a:lnTo>
                  <a:pt x="148" y="646"/>
                </a:lnTo>
                <a:lnTo>
                  <a:pt x="148" y="562"/>
                </a:lnTo>
                <a:lnTo>
                  <a:pt x="493" y="562"/>
                </a:lnTo>
                <a:lnTo>
                  <a:pt x="493" y="646"/>
                </a:lnTo>
                <a:lnTo>
                  <a:pt x="586" y="646"/>
                </a:lnTo>
                <a:cubicBezTo>
                  <a:pt x="616" y="646"/>
                  <a:pt x="641" y="621"/>
                  <a:pt x="641" y="591"/>
                </a:cubicBezTo>
                <a:lnTo>
                  <a:pt x="641" y="284"/>
                </a:lnTo>
                <a:cubicBezTo>
                  <a:pt x="641" y="253"/>
                  <a:pt x="616" y="229"/>
                  <a:pt x="586" y="229"/>
                </a:cubicBezTo>
                <a:close/>
                <a:moveTo>
                  <a:pt x="442" y="41"/>
                </a:moveTo>
                <a:lnTo>
                  <a:pt x="199" y="41"/>
                </a:lnTo>
                <a:cubicBezTo>
                  <a:pt x="192" y="41"/>
                  <a:pt x="187" y="35"/>
                  <a:pt x="187" y="29"/>
                </a:cubicBezTo>
                <a:cubicBezTo>
                  <a:pt x="187" y="23"/>
                  <a:pt x="192" y="17"/>
                  <a:pt x="199" y="17"/>
                </a:cubicBezTo>
                <a:lnTo>
                  <a:pt x="442" y="17"/>
                </a:lnTo>
                <a:cubicBezTo>
                  <a:pt x="449" y="17"/>
                  <a:pt x="454" y="23"/>
                  <a:pt x="454" y="29"/>
                </a:cubicBezTo>
                <a:cubicBezTo>
                  <a:pt x="454" y="35"/>
                  <a:pt x="449" y="41"/>
                  <a:pt x="442" y="41"/>
                </a:cubicBezTo>
                <a:close/>
                <a:moveTo>
                  <a:pt x="442" y="100"/>
                </a:moveTo>
                <a:lnTo>
                  <a:pt x="199" y="100"/>
                </a:lnTo>
                <a:cubicBezTo>
                  <a:pt x="192" y="100"/>
                  <a:pt x="187" y="94"/>
                  <a:pt x="187" y="88"/>
                </a:cubicBezTo>
                <a:cubicBezTo>
                  <a:pt x="187" y="82"/>
                  <a:pt x="192" y="76"/>
                  <a:pt x="199" y="76"/>
                </a:cubicBezTo>
                <a:lnTo>
                  <a:pt x="442" y="76"/>
                </a:lnTo>
                <a:cubicBezTo>
                  <a:pt x="449" y="76"/>
                  <a:pt x="454" y="82"/>
                  <a:pt x="454" y="88"/>
                </a:cubicBezTo>
                <a:cubicBezTo>
                  <a:pt x="454" y="94"/>
                  <a:pt x="449" y="100"/>
                  <a:pt x="442" y="100"/>
                </a:cubicBezTo>
                <a:close/>
                <a:moveTo>
                  <a:pt x="442" y="159"/>
                </a:moveTo>
                <a:lnTo>
                  <a:pt x="199" y="159"/>
                </a:lnTo>
                <a:cubicBezTo>
                  <a:pt x="192" y="159"/>
                  <a:pt x="187" y="153"/>
                  <a:pt x="187" y="147"/>
                </a:cubicBezTo>
                <a:cubicBezTo>
                  <a:pt x="187" y="141"/>
                  <a:pt x="192" y="135"/>
                  <a:pt x="199" y="135"/>
                </a:cubicBezTo>
                <a:lnTo>
                  <a:pt x="442" y="135"/>
                </a:lnTo>
                <a:cubicBezTo>
                  <a:pt x="449" y="135"/>
                  <a:pt x="454" y="141"/>
                  <a:pt x="454" y="147"/>
                </a:cubicBezTo>
                <a:cubicBezTo>
                  <a:pt x="454" y="153"/>
                  <a:pt x="449" y="159"/>
                  <a:pt x="442" y="159"/>
                </a:cubicBezTo>
                <a:close/>
                <a:moveTo>
                  <a:pt x="159" y="0"/>
                </a:moveTo>
                <a:lnTo>
                  <a:pt x="159" y="203"/>
                </a:lnTo>
                <a:lnTo>
                  <a:pt x="482" y="203"/>
                </a:lnTo>
                <a:lnTo>
                  <a:pt x="482" y="0"/>
                </a:lnTo>
                <a:lnTo>
                  <a:pt x="159" y="0"/>
                </a:lnTo>
                <a:close/>
                <a:moveTo>
                  <a:pt x="562" y="203"/>
                </a:moveTo>
                <a:lnTo>
                  <a:pt x="512" y="203"/>
                </a:lnTo>
                <a:lnTo>
                  <a:pt x="512" y="111"/>
                </a:lnTo>
                <a:cubicBezTo>
                  <a:pt x="540" y="111"/>
                  <a:pt x="562" y="133"/>
                  <a:pt x="562" y="161"/>
                </a:cubicBezTo>
                <a:lnTo>
                  <a:pt x="562" y="203"/>
                </a:lnTo>
                <a:close/>
                <a:moveTo>
                  <a:pt x="129" y="203"/>
                </a:moveTo>
                <a:lnTo>
                  <a:pt x="79" y="203"/>
                </a:lnTo>
                <a:lnTo>
                  <a:pt x="79" y="161"/>
                </a:lnTo>
                <a:cubicBezTo>
                  <a:pt x="79" y="133"/>
                  <a:pt x="102" y="111"/>
                  <a:pt x="129" y="111"/>
                </a:cubicBezTo>
                <a:lnTo>
                  <a:pt x="129" y="203"/>
                </a:lnTo>
                <a:close/>
                <a:moveTo>
                  <a:pt x="182" y="612"/>
                </a:moveTo>
                <a:lnTo>
                  <a:pt x="459" y="612"/>
                </a:lnTo>
                <a:lnTo>
                  <a:pt x="459" y="667"/>
                </a:lnTo>
                <a:lnTo>
                  <a:pt x="182" y="667"/>
                </a:lnTo>
                <a:lnTo>
                  <a:pt x="182" y="612"/>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6" name="Freeform 25"/>
          <p:cNvSpPr>
            <a:spLocks noEditPoints="1"/>
          </p:cNvSpPr>
          <p:nvPr/>
        </p:nvSpPr>
        <p:spPr bwMode="auto">
          <a:xfrm>
            <a:off x="4221959" y="2424114"/>
            <a:ext cx="139303" cy="200025"/>
          </a:xfrm>
          <a:custGeom>
            <a:avLst/>
            <a:gdLst>
              <a:gd name="T0" fmla="*/ 41 w 616"/>
              <a:gd name="T1" fmla="*/ 881 h 881"/>
              <a:gd name="T2" fmla="*/ 0 w 616"/>
              <a:gd name="T3" fmla="*/ 168 h 881"/>
              <a:gd name="T4" fmla="*/ 150 w 616"/>
              <a:gd name="T5" fmla="*/ 127 h 881"/>
              <a:gd name="T6" fmla="*/ 150 w 616"/>
              <a:gd name="T7" fmla="*/ 156 h 881"/>
              <a:gd name="T8" fmla="*/ 29 w 616"/>
              <a:gd name="T9" fmla="*/ 168 h 881"/>
              <a:gd name="T10" fmla="*/ 41 w 616"/>
              <a:gd name="T11" fmla="*/ 852 h 881"/>
              <a:gd name="T12" fmla="*/ 481 w 616"/>
              <a:gd name="T13" fmla="*/ 787 h 881"/>
              <a:gd name="T14" fmla="*/ 587 w 616"/>
              <a:gd name="T15" fmla="*/ 746 h 881"/>
              <a:gd name="T16" fmla="*/ 575 w 616"/>
              <a:gd name="T17" fmla="*/ 156 h 881"/>
              <a:gd name="T18" fmla="*/ 452 w 616"/>
              <a:gd name="T19" fmla="*/ 142 h 881"/>
              <a:gd name="T20" fmla="*/ 575 w 616"/>
              <a:gd name="T21" fmla="*/ 127 h 881"/>
              <a:gd name="T22" fmla="*/ 616 w 616"/>
              <a:gd name="T23" fmla="*/ 750 h 881"/>
              <a:gd name="T24" fmla="*/ 513 w 616"/>
              <a:gd name="T25" fmla="*/ 869 h 881"/>
              <a:gd name="T26" fmla="*/ 538 w 616"/>
              <a:gd name="T27" fmla="*/ 347 h 881"/>
              <a:gd name="T28" fmla="*/ 464 w 616"/>
              <a:gd name="T29" fmla="*/ 332 h 881"/>
              <a:gd name="T30" fmla="*/ 478 w 616"/>
              <a:gd name="T31" fmla="*/ 258 h 881"/>
              <a:gd name="T32" fmla="*/ 552 w 616"/>
              <a:gd name="T33" fmla="*/ 272 h 881"/>
              <a:gd name="T34" fmla="*/ 538 w 616"/>
              <a:gd name="T35" fmla="*/ 347 h 881"/>
              <a:gd name="T36" fmla="*/ 78 w 616"/>
              <a:gd name="T37" fmla="*/ 628 h 881"/>
              <a:gd name="T38" fmla="*/ 78 w 616"/>
              <a:gd name="T39" fmla="*/ 599 h 881"/>
              <a:gd name="T40" fmla="*/ 552 w 616"/>
              <a:gd name="T41" fmla="*/ 613 h 881"/>
              <a:gd name="T42" fmla="*/ 538 w 616"/>
              <a:gd name="T43" fmla="*/ 555 h 881"/>
              <a:gd name="T44" fmla="*/ 64 w 616"/>
              <a:gd name="T45" fmla="*/ 541 h 881"/>
              <a:gd name="T46" fmla="*/ 538 w 616"/>
              <a:gd name="T47" fmla="*/ 527 h 881"/>
              <a:gd name="T48" fmla="*/ 538 w 616"/>
              <a:gd name="T49" fmla="*/ 555 h 881"/>
              <a:gd name="T50" fmla="*/ 78 w 616"/>
              <a:gd name="T51" fmla="*/ 483 h 881"/>
              <a:gd name="T52" fmla="*/ 78 w 616"/>
              <a:gd name="T53" fmla="*/ 454 h 881"/>
              <a:gd name="T54" fmla="*/ 552 w 616"/>
              <a:gd name="T55" fmla="*/ 468 h 881"/>
              <a:gd name="T56" fmla="*/ 538 w 616"/>
              <a:gd name="T57" fmla="*/ 410 h 881"/>
              <a:gd name="T58" fmla="*/ 64 w 616"/>
              <a:gd name="T59" fmla="*/ 396 h 881"/>
              <a:gd name="T60" fmla="*/ 538 w 616"/>
              <a:gd name="T61" fmla="*/ 381 h 881"/>
              <a:gd name="T62" fmla="*/ 538 w 616"/>
              <a:gd name="T63" fmla="*/ 410 h 881"/>
              <a:gd name="T64" fmla="*/ 78 w 616"/>
              <a:gd name="T65" fmla="*/ 338 h 881"/>
              <a:gd name="T66" fmla="*/ 78 w 616"/>
              <a:gd name="T67" fmla="*/ 309 h 881"/>
              <a:gd name="T68" fmla="*/ 423 w 616"/>
              <a:gd name="T69" fmla="*/ 323 h 881"/>
              <a:gd name="T70" fmla="*/ 409 w 616"/>
              <a:gd name="T71" fmla="*/ 265 h 881"/>
              <a:gd name="T72" fmla="*/ 64 w 616"/>
              <a:gd name="T73" fmla="*/ 251 h 881"/>
              <a:gd name="T74" fmla="*/ 409 w 616"/>
              <a:gd name="T75" fmla="*/ 236 h 881"/>
              <a:gd name="T76" fmla="*/ 409 w 616"/>
              <a:gd name="T77" fmla="*/ 265 h 881"/>
              <a:gd name="T78" fmla="*/ 287 w 616"/>
              <a:gd name="T79" fmla="*/ 67 h 881"/>
              <a:gd name="T80" fmla="*/ 330 w 616"/>
              <a:gd name="T81" fmla="*/ 67 h 881"/>
              <a:gd name="T82" fmla="*/ 302 w 616"/>
              <a:gd name="T83" fmla="*/ 87 h 881"/>
              <a:gd name="T84" fmla="*/ 255 w 616"/>
              <a:gd name="T85" fmla="*/ 53 h 881"/>
              <a:gd name="T86" fmla="*/ 361 w 616"/>
              <a:gd name="T87" fmla="*/ 134 h 881"/>
              <a:gd name="T88" fmla="*/ 308 w 616"/>
              <a:gd name="T89" fmla="*/ 0 h 881"/>
              <a:gd name="T90" fmla="*/ 208 w 616"/>
              <a:gd name="T91" fmla="*/ 193 h 881"/>
              <a:gd name="T92" fmla="*/ 183 w 616"/>
              <a:gd name="T93" fmla="*/ 112 h 881"/>
              <a:gd name="T94" fmla="*/ 237 w 616"/>
              <a:gd name="T95" fmla="*/ 87 h 881"/>
              <a:gd name="T96" fmla="*/ 240 w 616"/>
              <a:gd name="T97" fmla="*/ 134 h 881"/>
              <a:gd name="T98" fmla="*/ 361 w 616"/>
              <a:gd name="T99" fmla="*/ 149 h 881"/>
              <a:gd name="T100" fmla="*/ 376 w 616"/>
              <a:gd name="T101" fmla="*/ 90 h 881"/>
              <a:gd name="T102" fmla="*/ 408 w 616"/>
              <a:gd name="T103" fmla="*/ 87 h 881"/>
              <a:gd name="T104" fmla="*/ 433 w 616"/>
              <a:gd name="T105" fmla="*/ 168 h 881"/>
              <a:gd name="T106" fmla="*/ 361 w 616"/>
              <a:gd name="T107" fmla="*/ 134 h 881"/>
              <a:gd name="T108" fmla="*/ 510 w 616"/>
              <a:gd name="T109" fmla="*/ 832 h 881"/>
              <a:gd name="T110" fmla="*/ 522 w 616"/>
              <a:gd name="T111" fmla="*/ 775 h 881"/>
              <a:gd name="T112" fmla="*/ 510 w 616"/>
              <a:gd name="T113" fmla="*/ 832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16" h="881">
                <a:moveTo>
                  <a:pt x="485" y="881"/>
                </a:moveTo>
                <a:lnTo>
                  <a:pt x="41" y="881"/>
                </a:lnTo>
                <a:cubicBezTo>
                  <a:pt x="19" y="881"/>
                  <a:pt x="0" y="863"/>
                  <a:pt x="0" y="841"/>
                </a:cubicBezTo>
                <a:lnTo>
                  <a:pt x="0" y="168"/>
                </a:lnTo>
                <a:cubicBezTo>
                  <a:pt x="0" y="146"/>
                  <a:pt x="19" y="127"/>
                  <a:pt x="41" y="127"/>
                </a:cubicBezTo>
                <a:lnTo>
                  <a:pt x="150" y="127"/>
                </a:lnTo>
                <a:cubicBezTo>
                  <a:pt x="158" y="127"/>
                  <a:pt x="165" y="134"/>
                  <a:pt x="165" y="142"/>
                </a:cubicBezTo>
                <a:cubicBezTo>
                  <a:pt x="165" y="150"/>
                  <a:pt x="158" y="156"/>
                  <a:pt x="150" y="156"/>
                </a:cubicBezTo>
                <a:lnTo>
                  <a:pt x="41" y="156"/>
                </a:lnTo>
                <a:cubicBezTo>
                  <a:pt x="35" y="156"/>
                  <a:pt x="29" y="161"/>
                  <a:pt x="29" y="168"/>
                </a:cubicBezTo>
                <a:lnTo>
                  <a:pt x="29" y="841"/>
                </a:lnTo>
                <a:cubicBezTo>
                  <a:pt x="29" y="847"/>
                  <a:pt x="35" y="852"/>
                  <a:pt x="41" y="852"/>
                </a:cubicBezTo>
                <a:lnTo>
                  <a:pt x="481" y="852"/>
                </a:lnTo>
                <a:lnTo>
                  <a:pt x="481" y="787"/>
                </a:lnTo>
                <a:cubicBezTo>
                  <a:pt x="481" y="765"/>
                  <a:pt x="499" y="746"/>
                  <a:pt x="522" y="746"/>
                </a:cubicBezTo>
                <a:lnTo>
                  <a:pt x="587" y="746"/>
                </a:lnTo>
                <a:lnTo>
                  <a:pt x="587" y="168"/>
                </a:lnTo>
                <a:cubicBezTo>
                  <a:pt x="587" y="161"/>
                  <a:pt x="582" y="156"/>
                  <a:pt x="575" y="156"/>
                </a:cubicBezTo>
                <a:lnTo>
                  <a:pt x="466" y="156"/>
                </a:lnTo>
                <a:cubicBezTo>
                  <a:pt x="458" y="156"/>
                  <a:pt x="452" y="150"/>
                  <a:pt x="452" y="142"/>
                </a:cubicBezTo>
                <a:cubicBezTo>
                  <a:pt x="452" y="134"/>
                  <a:pt x="458" y="127"/>
                  <a:pt x="466" y="127"/>
                </a:cubicBezTo>
                <a:lnTo>
                  <a:pt x="575" y="127"/>
                </a:lnTo>
                <a:cubicBezTo>
                  <a:pt x="598" y="127"/>
                  <a:pt x="616" y="146"/>
                  <a:pt x="616" y="168"/>
                </a:cubicBezTo>
                <a:lnTo>
                  <a:pt x="616" y="750"/>
                </a:lnTo>
                <a:cubicBezTo>
                  <a:pt x="616" y="761"/>
                  <a:pt x="612" y="771"/>
                  <a:pt x="604" y="779"/>
                </a:cubicBezTo>
                <a:lnTo>
                  <a:pt x="513" y="869"/>
                </a:lnTo>
                <a:cubicBezTo>
                  <a:pt x="506" y="877"/>
                  <a:pt x="495" y="881"/>
                  <a:pt x="485" y="881"/>
                </a:cubicBezTo>
                <a:close/>
                <a:moveTo>
                  <a:pt x="538" y="347"/>
                </a:moveTo>
                <a:lnTo>
                  <a:pt x="478" y="347"/>
                </a:lnTo>
                <a:cubicBezTo>
                  <a:pt x="470" y="347"/>
                  <a:pt x="464" y="340"/>
                  <a:pt x="464" y="332"/>
                </a:cubicBezTo>
                <a:lnTo>
                  <a:pt x="464" y="272"/>
                </a:lnTo>
                <a:cubicBezTo>
                  <a:pt x="464" y="264"/>
                  <a:pt x="470" y="258"/>
                  <a:pt x="478" y="258"/>
                </a:cubicBezTo>
                <a:lnTo>
                  <a:pt x="538" y="258"/>
                </a:lnTo>
                <a:cubicBezTo>
                  <a:pt x="546" y="258"/>
                  <a:pt x="552" y="264"/>
                  <a:pt x="552" y="272"/>
                </a:cubicBezTo>
                <a:lnTo>
                  <a:pt x="552" y="332"/>
                </a:lnTo>
                <a:cubicBezTo>
                  <a:pt x="552" y="340"/>
                  <a:pt x="546" y="347"/>
                  <a:pt x="538" y="347"/>
                </a:cubicBezTo>
                <a:close/>
                <a:moveTo>
                  <a:pt x="538" y="628"/>
                </a:moveTo>
                <a:lnTo>
                  <a:pt x="78" y="628"/>
                </a:lnTo>
                <a:cubicBezTo>
                  <a:pt x="70" y="628"/>
                  <a:pt x="64" y="621"/>
                  <a:pt x="64" y="613"/>
                </a:cubicBezTo>
                <a:cubicBezTo>
                  <a:pt x="64" y="606"/>
                  <a:pt x="70" y="599"/>
                  <a:pt x="78" y="599"/>
                </a:cubicBezTo>
                <a:lnTo>
                  <a:pt x="538" y="599"/>
                </a:lnTo>
                <a:cubicBezTo>
                  <a:pt x="546" y="599"/>
                  <a:pt x="552" y="606"/>
                  <a:pt x="552" y="613"/>
                </a:cubicBezTo>
                <a:cubicBezTo>
                  <a:pt x="552" y="621"/>
                  <a:pt x="546" y="628"/>
                  <a:pt x="538" y="628"/>
                </a:cubicBezTo>
                <a:close/>
                <a:moveTo>
                  <a:pt x="538" y="555"/>
                </a:moveTo>
                <a:lnTo>
                  <a:pt x="78" y="555"/>
                </a:lnTo>
                <a:cubicBezTo>
                  <a:pt x="70" y="555"/>
                  <a:pt x="64" y="549"/>
                  <a:pt x="64" y="541"/>
                </a:cubicBezTo>
                <a:cubicBezTo>
                  <a:pt x="64" y="533"/>
                  <a:pt x="70" y="527"/>
                  <a:pt x="78" y="527"/>
                </a:cubicBezTo>
                <a:lnTo>
                  <a:pt x="538" y="527"/>
                </a:lnTo>
                <a:cubicBezTo>
                  <a:pt x="546" y="527"/>
                  <a:pt x="552" y="533"/>
                  <a:pt x="552" y="541"/>
                </a:cubicBezTo>
                <a:cubicBezTo>
                  <a:pt x="552" y="549"/>
                  <a:pt x="546" y="555"/>
                  <a:pt x="538" y="555"/>
                </a:cubicBezTo>
                <a:close/>
                <a:moveTo>
                  <a:pt x="538" y="483"/>
                </a:moveTo>
                <a:lnTo>
                  <a:pt x="78" y="483"/>
                </a:lnTo>
                <a:cubicBezTo>
                  <a:pt x="70" y="483"/>
                  <a:pt x="64" y="476"/>
                  <a:pt x="64" y="468"/>
                </a:cubicBezTo>
                <a:cubicBezTo>
                  <a:pt x="64" y="460"/>
                  <a:pt x="70" y="454"/>
                  <a:pt x="78" y="454"/>
                </a:cubicBezTo>
                <a:lnTo>
                  <a:pt x="538" y="454"/>
                </a:lnTo>
                <a:cubicBezTo>
                  <a:pt x="546" y="454"/>
                  <a:pt x="552" y="460"/>
                  <a:pt x="552" y="468"/>
                </a:cubicBezTo>
                <a:cubicBezTo>
                  <a:pt x="552" y="476"/>
                  <a:pt x="546" y="483"/>
                  <a:pt x="538" y="483"/>
                </a:cubicBezTo>
                <a:close/>
                <a:moveTo>
                  <a:pt x="538" y="410"/>
                </a:moveTo>
                <a:lnTo>
                  <a:pt x="78" y="410"/>
                </a:lnTo>
                <a:cubicBezTo>
                  <a:pt x="70" y="410"/>
                  <a:pt x="64" y="404"/>
                  <a:pt x="64" y="396"/>
                </a:cubicBezTo>
                <a:cubicBezTo>
                  <a:pt x="64" y="388"/>
                  <a:pt x="70" y="381"/>
                  <a:pt x="78" y="381"/>
                </a:cubicBezTo>
                <a:lnTo>
                  <a:pt x="538" y="381"/>
                </a:lnTo>
                <a:cubicBezTo>
                  <a:pt x="546" y="381"/>
                  <a:pt x="552" y="388"/>
                  <a:pt x="552" y="396"/>
                </a:cubicBezTo>
                <a:cubicBezTo>
                  <a:pt x="552" y="404"/>
                  <a:pt x="546" y="410"/>
                  <a:pt x="538" y="410"/>
                </a:cubicBezTo>
                <a:close/>
                <a:moveTo>
                  <a:pt x="409" y="338"/>
                </a:moveTo>
                <a:lnTo>
                  <a:pt x="78" y="338"/>
                </a:lnTo>
                <a:cubicBezTo>
                  <a:pt x="70" y="338"/>
                  <a:pt x="64" y="331"/>
                  <a:pt x="64" y="323"/>
                </a:cubicBezTo>
                <a:cubicBezTo>
                  <a:pt x="64" y="315"/>
                  <a:pt x="70" y="309"/>
                  <a:pt x="78" y="309"/>
                </a:cubicBezTo>
                <a:lnTo>
                  <a:pt x="409" y="309"/>
                </a:lnTo>
                <a:cubicBezTo>
                  <a:pt x="417" y="309"/>
                  <a:pt x="423" y="315"/>
                  <a:pt x="423" y="323"/>
                </a:cubicBezTo>
                <a:cubicBezTo>
                  <a:pt x="423" y="331"/>
                  <a:pt x="417" y="338"/>
                  <a:pt x="409" y="338"/>
                </a:cubicBezTo>
                <a:close/>
                <a:moveTo>
                  <a:pt x="409" y="265"/>
                </a:moveTo>
                <a:lnTo>
                  <a:pt x="78" y="265"/>
                </a:lnTo>
                <a:cubicBezTo>
                  <a:pt x="70" y="265"/>
                  <a:pt x="64" y="259"/>
                  <a:pt x="64" y="251"/>
                </a:cubicBezTo>
                <a:cubicBezTo>
                  <a:pt x="64" y="243"/>
                  <a:pt x="70" y="236"/>
                  <a:pt x="78" y="236"/>
                </a:cubicBezTo>
                <a:lnTo>
                  <a:pt x="409" y="236"/>
                </a:lnTo>
                <a:cubicBezTo>
                  <a:pt x="417" y="236"/>
                  <a:pt x="423" y="243"/>
                  <a:pt x="423" y="251"/>
                </a:cubicBezTo>
                <a:cubicBezTo>
                  <a:pt x="423" y="259"/>
                  <a:pt x="417" y="265"/>
                  <a:pt x="409" y="265"/>
                </a:cubicBezTo>
                <a:close/>
                <a:moveTo>
                  <a:pt x="302" y="87"/>
                </a:moveTo>
                <a:cubicBezTo>
                  <a:pt x="293" y="85"/>
                  <a:pt x="287" y="77"/>
                  <a:pt x="287" y="67"/>
                </a:cubicBezTo>
                <a:cubicBezTo>
                  <a:pt x="287" y="55"/>
                  <a:pt x="296" y="45"/>
                  <a:pt x="308" y="45"/>
                </a:cubicBezTo>
                <a:cubicBezTo>
                  <a:pt x="320" y="45"/>
                  <a:pt x="330" y="55"/>
                  <a:pt x="330" y="67"/>
                </a:cubicBezTo>
                <a:cubicBezTo>
                  <a:pt x="330" y="77"/>
                  <a:pt x="323" y="85"/>
                  <a:pt x="314" y="87"/>
                </a:cubicBezTo>
                <a:lnTo>
                  <a:pt x="302" y="87"/>
                </a:lnTo>
                <a:close/>
                <a:moveTo>
                  <a:pt x="308" y="0"/>
                </a:moveTo>
                <a:cubicBezTo>
                  <a:pt x="279" y="0"/>
                  <a:pt x="255" y="23"/>
                  <a:pt x="255" y="53"/>
                </a:cubicBezTo>
                <a:lnTo>
                  <a:pt x="255" y="134"/>
                </a:lnTo>
                <a:lnTo>
                  <a:pt x="361" y="134"/>
                </a:lnTo>
                <a:lnTo>
                  <a:pt x="361" y="53"/>
                </a:lnTo>
                <a:cubicBezTo>
                  <a:pt x="361" y="23"/>
                  <a:pt x="337" y="0"/>
                  <a:pt x="308" y="0"/>
                </a:cubicBezTo>
                <a:close/>
                <a:moveTo>
                  <a:pt x="408" y="193"/>
                </a:moveTo>
                <a:lnTo>
                  <a:pt x="208" y="193"/>
                </a:lnTo>
                <a:cubicBezTo>
                  <a:pt x="194" y="193"/>
                  <a:pt x="183" y="181"/>
                  <a:pt x="183" y="168"/>
                </a:cubicBezTo>
                <a:lnTo>
                  <a:pt x="183" y="112"/>
                </a:lnTo>
                <a:cubicBezTo>
                  <a:pt x="183" y="99"/>
                  <a:pt x="194" y="87"/>
                  <a:pt x="208" y="87"/>
                </a:cubicBezTo>
                <a:lnTo>
                  <a:pt x="237" y="87"/>
                </a:lnTo>
                <a:cubicBezTo>
                  <a:pt x="239" y="87"/>
                  <a:pt x="240" y="89"/>
                  <a:pt x="240" y="90"/>
                </a:cubicBezTo>
                <a:lnTo>
                  <a:pt x="240" y="134"/>
                </a:lnTo>
                <a:cubicBezTo>
                  <a:pt x="240" y="142"/>
                  <a:pt x="247" y="149"/>
                  <a:pt x="255" y="149"/>
                </a:cubicBezTo>
                <a:lnTo>
                  <a:pt x="361" y="149"/>
                </a:lnTo>
                <a:cubicBezTo>
                  <a:pt x="369" y="149"/>
                  <a:pt x="376" y="142"/>
                  <a:pt x="376" y="134"/>
                </a:cubicBezTo>
                <a:lnTo>
                  <a:pt x="376" y="90"/>
                </a:lnTo>
                <a:cubicBezTo>
                  <a:pt x="376" y="89"/>
                  <a:pt x="377" y="87"/>
                  <a:pt x="379" y="87"/>
                </a:cubicBezTo>
                <a:lnTo>
                  <a:pt x="408" y="87"/>
                </a:lnTo>
                <a:cubicBezTo>
                  <a:pt x="422" y="87"/>
                  <a:pt x="433" y="99"/>
                  <a:pt x="433" y="112"/>
                </a:cubicBezTo>
                <a:lnTo>
                  <a:pt x="433" y="168"/>
                </a:lnTo>
                <a:cubicBezTo>
                  <a:pt x="433" y="181"/>
                  <a:pt x="422" y="193"/>
                  <a:pt x="408" y="193"/>
                </a:cubicBezTo>
                <a:close/>
                <a:moveTo>
                  <a:pt x="361" y="134"/>
                </a:moveTo>
                <a:lnTo>
                  <a:pt x="255" y="134"/>
                </a:lnTo>
                <a:moveTo>
                  <a:pt x="510" y="832"/>
                </a:moveTo>
                <a:lnTo>
                  <a:pt x="567" y="775"/>
                </a:lnTo>
                <a:lnTo>
                  <a:pt x="522" y="775"/>
                </a:lnTo>
                <a:cubicBezTo>
                  <a:pt x="515" y="775"/>
                  <a:pt x="510" y="780"/>
                  <a:pt x="510" y="787"/>
                </a:cubicBezTo>
                <a:lnTo>
                  <a:pt x="510" y="832"/>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7" name="Freeform 26"/>
          <p:cNvSpPr>
            <a:spLocks noEditPoints="1"/>
          </p:cNvSpPr>
          <p:nvPr/>
        </p:nvSpPr>
        <p:spPr bwMode="auto">
          <a:xfrm>
            <a:off x="8034339" y="3286127"/>
            <a:ext cx="159544" cy="159544"/>
          </a:xfrm>
          <a:custGeom>
            <a:avLst/>
            <a:gdLst>
              <a:gd name="T0" fmla="*/ 687 w 703"/>
              <a:gd name="T1" fmla="*/ 703 h 703"/>
              <a:gd name="T2" fmla="*/ 16 w 703"/>
              <a:gd name="T3" fmla="*/ 703 h 703"/>
              <a:gd name="T4" fmla="*/ 0 w 703"/>
              <a:gd name="T5" fmla="*/ 687 h 703"/>
              <a:gd name="T6" fmla="*/ 0 w 703"/>
              <a:gd name="T7" fmla="*/ 16 h 703"/>
              <a:gd name="T8" fmla="*/ 16 w 703"/>
              <a:gd name="T9" fmla="*/ 0 h 703"/>
              <a:gd name="T10" fmla="*/ 32 w 703"/>
              <a:gd name="T11" fmla="*/ 16 h 703"/>
              <a:gd name="T12" fmla="*/ 32 w 703"/>
              <a:gd name="T13" fmla="*/ 375 h 703"/>
              <a:gd name="T14" fmla="*/ 343 w 703"/>
              <a:gd name="T15" fmla="*/ 164 h 703"/>
              <a:gd name="T16" fmla="*/ 369 w 703"/>
              <a:gd name="T17" fmla="*/ 163 h 703"/>
              <a:gd name="T18" fmla="*/ 489 w 703"/>
              <a:gd name="T19" fmla="*/ 224 h 703"/>
              <a:gd name="T20" fmla="*/ 622 w 703"/>
              <a:gd name="T21" fmla="*/ 80 h 703"/>
              <a:gd name="T22" fmla="*/ 645 w 703"/>
              <a:gd name="T23" fmla="*/ 102 h 703"/>
              <a:gd name="T24" fmla="*/ 510 w 703"/>
              <a:gd name="T25" fmla="*/ 250 h 703"/>
              <a:gd name="T26" fmla="*/ 479 w 703"/>
              <a:gd name="T27" fmla="*/ 255 h 703"/>
              <a:gd name="T28" fmla="*/ 358 w 703"/>
              <a:gd name="T29" fmla="*/ 193 h 703"/>
              <a:gd name="T30" fmla="*/ 32 w 703"/>
              <a:gd name="T31" fmla="*/ 414 h 703"/>
              <a:gd name="T32" fmla="*/ 32 w 703"/>
              <a:gd name="T33" fmla="*/ 671 h 703"/>
              <a:gd name="T34" fmla="*/ 687 w 703"/>
              <a:gd name="T35" fmla="*/ 671 h 703"/>
              <a:gd name="T36" fmla="*/ 703 w 703"/>
              <a:gd name="T37" fmla="*/ 687 h 703"/>
              <a:gd name="T38" fmla="*/ 687 w 703"/>
              <a:gd name="T39" fmla="*/ 703 h 703"/>
              <a:gd name="T40" fmla="*/ 512 w 703"/>
              <a:gd name="T41" fmla="*/ 317 h 703"/>
              <a:gd name="T42" fmla="*/ 512 w 703"/>
              <a:gd name="T43" fmla="*/ 617 h 703"/>
              <a:gd name="T44" fmla="*/ 602 w 703"/>
              <a:gd name="T45" fmla="*/ 617 h 703"/>
              <a:gd name="T46" fmla="*/ 602 w 703"/>
              <a:gd name="T47" fmla="*/ 219 h 703"/>
              <a:gd name="T48" fmla="*/ 512 w 703"/>
              <a:gd name="T49" fmla="*/ 317 h 703"/>
              <a:gd name="T50" fmla="*/ 376 w 703"/>
              <a:gd name="T51" fmla="*/ 267 h 703"/>
              <a:gd name="T52" fmla="*/ 376 w 703"/>
              <a:gd name="T53" fmla="*/ 617 h 703"/>
              <a:gd name="T54" fmla="*/ 465 w 703"/>
              <a:gd name="T55" fmla="*/ 617 h 703"/>
              <a:gd name="T56" fmla="*/ 465 w 703"/>
              <a:gd name="T57" fmla="*/ 314 h 703"/>
              <a:gd name="T58" fmla="*/ 376 w 703"/>
              <a:gd name="T59" fmla="*/ 267 h 703"/>
              <a:gd name="T60" fmla="*/ 239 w 703"/>
              <a:gd name="T61" fmla="*/ 340 h 703"/>
              <a:gd name="T62" fmla="*/ 239 w 703"/>
              <a:gd name="T63" fmla="*/ 617 h 703"/>
              <a:gd name="T64" fmla="*/ 329 w 703"/>
              <a:gd name="T65" fmla="*/ 617 h 703"/>
              <a:gd name="T66" fmla="*/ 329 w 703"/>
              <a:gd name="T67" fmla="*/ 278 h 703"/>
              <a:gd name="T68" fmla="*/ 239 w 703"/>
              <a:gd name="T69" fmla="*/ 340 h 703"/>
              <a:gd name="T70" fmla="*/ 103 w 703"/>
              <a:gd name="T71" fmla="*/ 432 h 703"/>
              <a:gd name="T72" fmla="*/ 103 w 703"/>
              <a:gd name="T73" fmla="*/ 617 h 703"/>
              <a:gd name="T74" fmla="*/ 193 w 703"/>
              <a:gd name="T75" fmla="*/ 617 h 703"/>
              <a:gd name="T76" fmla="*/ 193 w 703"/>
              <a:gd name="T77" fmla="*/ 371 h 703"/>
              <a:gd name="T78" fmla="*/ 103 w 703"/>
              <a:gd name="T79" fmla="*/ 432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3" h="703">
                <a:moveTo>
                  <a:pt x="687" y="703"/>
                </a:moveTo>
                <a:lnTo>
                  <a:pt x="16" y="703"/>
                </a:lnTo>
                <a:cubicBezTo>
                  <a:pt x="7" y="703"/>
                  <a:pt x="0" y="696"/>
                  <a:pt x="0" y="687"/>
                </a:cubicBezTo>
                <a:lnTo>
                  <a:pt x="0" y="16"/>
                </a:lnTo>
                <a:cubicBezTo>
                  <a:pt x="0" y="7"/>
                  <a:pt x="7" y="0"/>
                  <a:pt x="16" y="0"/>
                </a:cubicBezTo>
                <a:cubicBezTo>
                  <a:pt x="25" y="0"/>
                  <a:pt x="32" y="7"/>
                  <a:pt x="32" y="16"/>
                </a:cubicBezTo>
                <a:lnTo>
                  <a:pt x="32" y="375"/>
                </a:lnTo>
                <a:lnTo>
                  <a:pt x="343" y="164"/>
                </a:lnTo>
                <a:cubicBezTo>
                  <a:pt x="350" y="159"/>
                  <a:pt x="360" y="158"/>
                  <a:pt x="369" y="163"/>
                </a:cubicBezTo>
                <a:lnTo>
                  <a:pt x="489" y="224"/>
                </a:lnTo>
                <a:lnTo>
                  <a:pt x="622" y="80"/>
                </a:lnTo>
                <a:lnTo>
                  <a:pt x="645" y="102"/>
                </a:lnTo>
                <a:lnTo>
                  <a:pt x="510" y="250"/>
                </a:lnTo>
                <a:cubicBezTo>
                  <a:pt x="502" y="258"/>
                  <a:pt x="489" y="260"/>
                  <a:pt x="479" y="255"/>
                </a:cubicBezTo>
                <a:lnTo>
                  <a:pt x="358" y="193"/>
                </a:lnTo>
                <a:lnTo>
                  <a:pt x="32" y="414"/>
                </a:lnTo>
                <a:lnTo>
                  <a:pt x="32" y="671"/>
                </a:lnTo>
                <a:lnTo>
                  <a:pt x="687" y="671"/>
                </a:lnTo>
                <a:cubicBezTo>
                  <a:pt x="695" y="671"/>
                  <a:pt x="703" y="678"/>
                  <a:pt x="703" y="687"/>
                </a:cubicBezTo>
                <a:cubicBezTo>
                  <a:pt x="703" y="696"/>
                  <a:pt x="695" y="703"/>
                  <a:pt x="687" y="703"/>
                </a:cubicBezTo>
                <a:close/>
                <a:moveTo>
                  <a:pt x="512" y="317"/>
                </a:moveTo>
                <a:lnTo>
                  <a:pt x="512" y="617"/>
                </a:lnTo>
                <a:lnTo>
                  <a:pt x="602" y="617"/>
                </a:lnTo>
                <a:lnTo>
                  <a:pt x="602" y="219"/>
                </a:lnTo>
                <a:lnTo>
                  <a:pt x="512" y="317"/>
                </a:lnTo>
                <a:close/>
                <a:moveTo>
                  <a:pt x="376" y="267"/>
                </a:moveTo>
                <a:lnTo>
                  <a:pt x="376" y="617"/>
                </a:lnTo>
                <a:lnTo>
                  <a:pt x="465" y="617"/>
                </a:lnTo>
                <a:lnTo>
                  <a:pt x="465" y="314"/>
                </a:lnTo>
                <a:lnTo>
                  <a:pt x="376" y="267"/>
                </a:lnTo>
                <a:close/>
                <a:moveTo>
                  <a:pt x="239" y="340"/>
                </a:moveTo>
                <a:lnTo>
                  <a:pt x="239" y="617"/>
                </a:lnTo>
                <a:lnTo>
                  <a:pt x="329" y="617"/>
                </a:lnTo>
                <a:lnTo>
                  <a:pt x="329" y="278"/>
                </a:lnTo>
                <a:lnTo>
                  <a:pt x="239" y="340"/>
                </a:lnTo>
                <a:close/>
                <a:moveTo>
                  <a:pt x="103" y="432"/>
                </a:moveTo>
                <a:lnTo>
                  <a:pt x="103" y="617"/>
                </a:lnTo>
                <a:lnTo>
                  <a:pt x="193" y="617"/>
                </a:lnTo>
                <a:lnTo>
                  <a:pt x="193" y="371"/>
                </a:lnTo>
                <a:lnTo>
                  <a:pt x="103" y="432"/>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8" name="Freeform 27"/>
          <p:cNvSpPr>
            <a:spLocks noEditPoints="1"/>
          </p:cNvSpPr>
          <p:nvPr/>
        </p:nvSpPr>
        <p:spPr bwMode="auto">
          <a:xfrm>
            <a:off x="5375674" y="2713436"/>
            <a:ext cx="125015" cy="178594"/>
          </a:xfrm>
          <a:custGeom>
            <a:avLst/>
            <a:gdLst>
              <a:gd name="T0" fmla="*/ 71 w 553"/>
              <a:gd name="T1" fmla="*/ 207 h 788"/>
              <a:gd name="T2" fmla="*/ 473 w 553"/>
              <a:gd name="T3" fmla="*/ 70 h 788"/>
              <a:gd name="T4" fmla="*/ 473 w 553"/>
              <a:gd name="T5" fmla="*/ 216 h 788"/>
              <a:gd name="T6" fmla="*/ 414 w 553"/>
              <a:gd name="T7" fmla="*/ 381 h 788"/>
              <a:gd name="T8" fmla="*/ 469 w 553"/>
              <a:gd name="T9" fmla="*/ 326 h 788"/>
              <a:gd name="T10" fmla="*/ 469 w 553"/>
              <a:gd name="T11" fmla="*/ 394 h 788"/>
              <a:gd name="T12" fmla="*/ 414 w 553"/>
              <a:gd name="T13" fmla="*/ 489 h 788"/>
              <a:gd name="T14" fmla="*/ 469 w 553"/>
              <a:gd name="T15" fmla="*/ 435 h 788"/>
              <a:gd name="T16" fmla="*/ 469 w 553"/>
              <a:gd name="T17" fmla="*/ 502 h 788"/>
              <a:gd name="T18" fmla="*/ 414 w 553"/>
              <a:gd name="T19" fmla="*/ 706 h 788"/>
              <a:gd name="T20" fmla="*/ 469 w 553"/>
              <a:gd name="T21" fmla="*/ 543 h 788"/>
              <a:gd name="T22" fmla="*/ 469 w 553"/>
              <a:gd name="T23" fmla="*/ 718 h 788"/>
              <a:gd name="T24" fmla="*/ 280 w 553"/>
              <a:gd name="T25" fmla="*/ 381 h 788"/>
              <a:gd name="T26" fmla="*/ 335 w 553"/>
              <a:gd name="T27" fmla="*/ 326 h 788"/>
              <a:gd name="T28" fmla="*/ 335 w 553"/>
              <a:gd name="T29" fmla="*/ 394 h 788"/>
              <a:gd name="T30" fmla="*/ 280 w 553"/>
              <a:gd name="T31" fmla="*/ 489 h 788"/>
              <a:gd name="T32" fmla="*/ 335 w 553"/>
              <a:gd name="T33" fmla="*/ 435 h 788"/>
              <a:gd name="T34" fmla="*/ 335 w 553"/>
              <a:gd name="T35" fmla="*/ 502 h 788"/>
              <a:gd name="T36" fmla="*/ 280 w 553"/>
              <a:gd name="T37" fmla="*/ 598 h 788"/>
              <a:gd name="T38" fmla="*/ 335 w 553"/>
              <a:gd name="T39" fmla="*/ 543 h 788"/>
              <a:gd name="T40" fmla="*/ 335 w 553"/>
              <a:gd name="T41" fmla="*/ 610 h 788"/>
              <a:gd name="T42" fmla="*/ 280 w 553"/>
              <a:gd name="T43" fmla="*/ 706 h 788"/>
              <a:gd name="T44" fmla="*/ 335 w 553"/>
              <a:gd name="T45" fmla="*/ 651 h 788"/>
              <a:gd name="T46" fmla="*/ 335 w 553"/>
              <a:gd name="T47" fmla="*/ 718 h 788"/>
              <a:gd name="T48" fmla="*/ 175 w 553"/>
              <a:gd name="T49" fmla="*/ 381 h 788"/>
              <a:gd name="T50" fmla="*/ 230 w 553"/>
              <a:gd name="T51" fmla="*/ 326 h 788"/>
              <a:gd name="T52" fmla="*/ 230 w 553"/>
              <a:gd name="T53" fmla="*/ 394 h 788"/>
              <a:gd name="T54" fmla="*/ 175 w 553"/>
              <a:gd name="T55" fmla="*/ 489 h 788"/>
              <a:gd name="T56" fmla="*/ 230 w 553"/>
              <a:gd name="T57" fmla="*/ 435 h 788"/>
              <a:gd name="T58" fmla="*/ 230 w 553"/>
              <a:gd name="T59" fmla="*/ 502 h 788"/>
              <a:gd name="T60" fmla="*/ 175 w 553"/>
              <a:gd name="T61" fmla="*/ 598 h 788"/>
              <a:gd name="T62" fmla="*/ 230 w 553"/>
              <a:gd name="T63" fmla="*/ 543 h 788"/>
              <a:gd name="T64" fmla="*/ 230 w 553"/>
              <a:gd name="T65" fmla="*/ 610 h 788"/>
              <a:gd name="T66" fmla="*/ 175 w 553"/>
              <a:gd name="T67" fmla="*/ 706 h 788"/>
              <a:gd name="T68" fmla="*/ 230 w 553"/>
              <a:gd name="T69" fmla="*/ 651 h 788"/>
              <a:gd name="T70" fmla="*/ 230 w 553"/>
              <a:gd name="T71" fmla="*/ 718 h 788"/>
              <a:gd name="T72" fmla="*/ 71 w 553"/>
              <a:gd name="T73" fmla="*/ 381 h 788"/>
              <a:gd name="T74" fmla="*/ 125 w 553"/>
              <a:gd name="T75" fmla="*/ 326 h 788"/>
              <a:gd name="T76" fmla="*/ 125 w 553"/>
              <a:gd name="T77" fmla="*/ 394 h 788"/>
              <a:gd name="T78" fmla="*/ 71 w 553"/>
              <a:gd name="T79" fmla="*/ 489 h 788"/>
              <a:gd name="T80" fmla="*/ 125 w 553"/>
              <a:gd name="T81" fmla="*/ 435 h 788"/>
              <a:gd name="T82" fmla="*/ 125 w 553"/>
              <a:gd name="T83" fmla="*/ 502 h 788"/>
              <a:gd name="T84" fmla="*/ 71 w 553"/>
              <a:gd name="T85" fmla="*/ 598 h 788"/>
              <a:gd name="T86" fmla="*/ 125 w 553"/>
              <a:gd name="T87" fmla="*/ 543 h 788"/>
              <a:gd name="T88" fmla="*/ 125 w 553"/>
              <a:gd name="T89" fmla="*/ 610 h 788"/>
              <a:gd name="T90" fmla="*/ 71 w 553"/>
              <a:gd name="T91" fmla="*/ 706 h 788"/>
              <a:gd name="T92" fmla="*/ 125 w 553"/>
              <a:gd name="T93" fmla="*/ 651 h 788"/>
              <a:gd name="T94" fmla="*/ 125 w 553"/>
              <a:gd name="T95" fmla="*/ 718 h 788"/>
              <a:gd name="T96" fmla="*/ 40 w 553"/>
              <a:gd name="T97" fmla="*/ 788 h 788"/>
              <a:gd name="T98" fmla="*/ 553 w 553"/>
              <a:gd name="T99" fmla="*/ 41 h 788"/>
              <a:gd name="T100" fmla="*/ 0 w 553"/>
              <a:gd name="T101" fmla="*/ 41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3" h="788">
                <a:moveTo>
                  <a:pt x="473" y="216"/>
                </a:moveTo>
                <a:lnTo>
                  <a:pt x="79" y="216"/>
                </a:lnTo>
                <a:cubicBezTo>
                  <a:pt x="74" y="216"/>
                  <a:pt x="71" y="212"/>
                  <a:pt x="71" y="207"/>
                </a:cubicBezTo>
                <a:lnTo>
                  <a:pt x="71" y="78"/>
                </a:lnTo>
                <a:cubicBezTo>
                  <a:pt x="71" y="74"/>
                  <a:pt x="74" y="70"/>
                  <a:pt x="79" y="70"/>
                </a:cubicBezTo>
                <a:lnTo>
                  <a:pt x="473" y="70"/>
                </a:lnTo>
                <a:cubicBezTo>
                  <a:pt x="478" y="70"/>
                  <a:pt x="482" y="74"/>
                  <a:pt x="482" y="78"/>
                </a:cubicBezTo>
                <a:lnTo>
                  <a:pt x="482" y="207"/>
                </a:lnTo>
                <a:cubicBezTo>
                  <a:pt x="482" y="212"/>
                  <a:pt x="478" y="216"/>
                  <a:pt x="473" y="216"/>
                </a:cubicBezTo>
                <a:close/>
                <a:moveTo>
                  <a:pt x="469" y="394"/>
                </a:moveTo>
                <a:lnTo>
                  <a:pt x="427" y="394"/>
                </a:lnTo>
                <a:cubicBezTo>
                  <a:pt x="420" y="394"/>
                  <a:pt x="414" y="388"/>
                  <a:pt x="414" y="381"/>
                </a:cubicBezTo>
                <a:lnTo>
                  <a:pt x="414" y="339"/>
                </a:lnTo>
                <a:cubicBezTo>
                  <a:pt x="414" y="332"/>
                  <a:pt x="420" y="326"/>
                  <a:pt x="427" y="326"/>
                </a:cubicBezTo>
                <a:lnTo>
                  <a:pt x="469" y="326"/>
                </a:lnTo>
                <a:cubicBezTo>
                  <a:pt x="476" y="326"/>
                  <a:pt x="482" y="332"/>
                  <a:pt x="482" y="339"/>
                </a:cubicBezTo>
                <a:lnTo>
                  <a:pt x="482" y="381"/>
                </a:lnTo>
                <a:cubicBezTo>
                  <a:pt x="482" y="388"/>
                  <a:pt x="476" y="394"/>
                  <a:pt x="469" y="394"/>
                </a:cubicBezTo>
                <a:close/>
                <a:moveTo>
                  <a:pt x="469" y="502"/>
                </a:moveTo>
                <a:lnTo>
                  <a:pt x="427" y="502"/>
                </a:lnTo>
                <a:cubicBezTo>
                  <a:pt x="420" y="502"/>
                  <a:pt x="414" y="496"/>
                  <a:pt x="414" y="489"/>
                </a:cubicBezTo>
                <a:lnTo>
                  <a:pt x="414" y="447"/>
                </a:lnTo>
                <a:cubicBezTo>
                  <a:pt x="414" y="440"/>
                  <a:pt x="420" y="435"/>
                  <a:pt x="427" y="435"/>
                </a:cubicBezTo>
                <a:lnTo>
                  <a:pt x="469" y="435"/>
                </a:lnTo>
                <a:cubicBezTo>
                  <a:pt x="476" y="435"/>
                  <a:pt x="482" y="440"/>
                  <a:pt x="482" y="447"/>
                </a:cubicBezTo>
                <a:lnTo>
                  <a:pt x="482" y="489"/>
                </a:lnTo>
                <a:cubicBezTo>
                  <a:pt x="482" y="496"/>
                  <a:pt x="476" y="502"/>
                  <a:pt x="469" y="502"/>
                </a:cubicBezTo>
                <a:close/>
                <a:moveTo>
                  <a:pt x="469" y="718"/>
                </a:moveTo>
                <a:lnTo>
                  <a:pt x="427" y="718"/>
                </a:lnTo>
                <a:cubicBezTo>
                  <a:pt x="420" y="718"/>
                  <a:pt x="414" y="713"/>
                  <a:pt x="414" y="706"/>
                </a:cubicBezTo>
                <a:lnTo>
                  <a:pt x="414" y="555"/>
                </a:lnTo>
                <a:cubicBezTo>
                  <a:pt x="414" y="548"/>
                  <a:pt x="420" y="543"/>
                  <a:pt x="427" y="543"/>
                </a:cubicBezTo>
                <a:lnTo>
                  <a:pt x="469" y="543"/>
                </a:lnTo>
                <a:cubicBezTo>
                  <a:pt x="476" y="543"/>
                  <a:pt x="482" y="548"/>
                  <a:pt x="482" y="555"/>
                </a:cubicBezTo>
                <a:lnTo>
                  <a:pt x="482" y="706"/>
                </a:lnTo>
                <a:cubicBezTo>
                  <a:pt x="482" y="713"/>
                  <a:pt x="476" y="718"/>
                  <a:pt x="469" y="718"/>
                </a:cubicBezTo>
                <a:close/>
                <a:moveTo>
                  <a:pt x="335" y="394"/>
                </a:moveTo>
                <a:lnTo>
                  <a:pt x="292" y="394"/>
                </a:lnTo>
                <a:cubicBezTo>
                  <a:pt x="285" y="394"/>
                  <a:pt x="280" y="388"/>
                  <a:pt x="280" y="381"/>
                </a:cubicBezTo>
                <a:lnTo>
                  <a:pt x="280" y="339"/>
                </a:lnTo>
                <a:cubicBezTo>
                  <a:pt x="280" y="332"/>
                  <a:pt x="285" y="326"/>
                  <a:pt x="292" y="326"/>
                </a:cubicBezTo>
                <a:lnTo>
                  <a:pt x="335" y="326"/>
                </a:lnTo>
                <a:cubicBezTo>
                  <a:pt x="341" y="326"/>
                  <a:pt x="347" y="332"/>
                  <a:pt x="347" y="339"/>
                </a:cubicBezTo>
                <a:lnTo>
                  <a:pt x="347" y="381"/>
                </a:lnTo>
                <a:cubicBezTo>
                  <a:pt x="347" y="388"/>
                  <a:pt x="341" y="394"/>
                  <a:pt x="335" y="394"/>
                </a:cubicBezTo>
                <a:close/>
                <a:moveTo>
                  <a:pt x="335" y="502"/>
                </a:moveTo>
                <a:lnTo>
                  <a:pt x="292" y="502"/>
                </a:lnTo>
                <a:cubicBezTo>
                  <a:pt x="285" y="502"/>
                  <a:pt x="280" y="496"/>
                  <a:pt x="280" y="489"/>
                </a:cubicBezTo>
                <a:lnTo>
                  <a:pt x="280" y="447"/>
                </a:lnTo>
                <a:cubicBezTo>
                  <a:pt x="280" y="440"/>
                  <a:pt x="285" y="435"/>
                  <a:pt x="292" y="435"/>
                </a:cubicBezTo>
                <a:lnTo>
                  <a:pt x="335" y="435"/>
                </a:lnTo>
                <a:cubicBezTo>
                  <a:pt x="341" y="435"/>
                  <a:pt x="347" y="440"/>
                  <a:pt x="347" y="447"/>
                </a:cubicBezTo>
                <a:lnTo>
                  <a:pt x="347" y="489"/>
                </a:lnTo>
                <a:cubicBezTo>
                  <a:pt x="347" y="496"/>
                  <a:pt x="341" y="502"/>
                  <a:pt x="335" y="502"/>
                </a:cubicBezTo>
                <a:close/>
                <a:moveTo>
                  <a:pt x="335" y="610"/>
                </a:moveTo>
                <a:lnTo>
                  <a:pt x="292" y="610"/>
                </a:lnTo>
                <a:cubicBezTo>
                  <a:pt x="285" y="610"/>
                  <a:pt x="280" y="605"/>
                  <a:pt x="280" y="598"/>
                </a:cubicBezTo>
                <a:lnTo>
                  <a:pt x="280" y="555"/>
                </a:lnTo>
                <a:cubicBezTo>
                  <a:pt x="280" y="548"/>
                  <a:pt x="285" y="543"/>
                  <a:pt x="292" y="543"/>
                </a:cubicBezTo>
                <a:lnTo>
                  <a:pt x="335" y="543"/>
                </a:lnTo>
                <a:cubicBezTo>
                  <a:pt x="341" y="543"/>
                  <a:pt x="347" y="548"/>
                  <a:pt x="347" y="555"/>
                </a:cubicBezTo>
                <a:lnTo>
                  <a:pt x="347" y="598"/>
                </a:lnTo>
                <a:cubicBezTo>
                  <a:pt x="347" y="605"/>
                  <a:pt x="341" y="610"/>
                  <a:pt x="335" y="610"/>
                </a:cubicBezTo>
                <a:close/>
                <a:moveTo>
                  <a:pt x="335" y="718"/>
                </a:moveTo>
                <a:lnTo>
                  <a:pt x="292" y="718"/>
                </a:lnTo>
                <a:cubicBezTo>
                  <a:pt x="285" y="718"/>
                  <a:pt x="280" y="713"/>
                  <a:pt x="280" y="706"/>
                </a:cubicBezTo>
                <a:lnTo>
                  <a:pt x="280" y="664"/>
                </a:lnTo>
                <a:cubicBezTo>
                  <a:pt x="280" y="657"/>
                  <a:pt x="285" y="651"/>
                  <a:pt x="292" y="651"/>
                </a:cubicBezTo>
                <a:lnTo>
                  <a:pt x="335" y="651"/>
                </a:lnTo>
                <a:cubicBezTo>
                  <a:pt x="341" y="651"/>
                  <a:pt x="347" y="657"/>
                  <a:pt x="347" y="664"/>
                </a:cubicBezTo>
                <a:lnTo>
                  <a:pt x="347" y="706"/>
                </a:lnTo>
                <a:cubicBezTo>
                  <a:pt x="347" y="713"/>
                  <a:pt x="341" y="718"/>
                  <a:pt x="335" y="718"/>
                </a:cubicBezTo>
                <a:close/>
                <a:moveTo>
                  <a:pt x="230" y="394"/>
                </a:moveTo>
                <a:lnTo>
                  <a:pt x="188" y="394"/>
                </a:lnTo>
                <a:cubicBezTo>
                  <a:pt x="181" y="394"/>
                  <a:pt x="175" y="388"/>
                  <a:pt x="175" y="381"/>
                </a:cubicBezTo>
                <a:lnTo>
                  <a:pt x="175" y="339"/>
                </a:lnTo>
                <a:cubicBezTo>
                  <a:pt x="175" y="332"/>
                  <a:pt x="181" y="326"/>
                  <a:pt x="188" y="326"/>
                </a:cubicBezTo>
                <a:lnTo>
                  <a:pt x="230" y="326"/>
                </a:lnTo>
                <a:cubicBezTo>
                  <a:pt x="237" y="326"/>
                  <a:pt x="242" y="332"/>
                  <a:pt x="242" y="339"/>
                </a:cubicBezTo>
                <a:lnTo>
                  <a:pt x="242" y="381"/>
                </a:lnTo>
                <a:cubicBezTo>
                  <a:pt x="242" y="388"/>
                  <a:pt x="237" y="394"/>
                  <a:pt x="230" y="394"/>
                </a:cubicBezTo>
                <a:close/>
                <a:moveTo>
                  <a:pt x="230" y="502"/>
                </a:moveTo>
                <a:lnTo>
                  <a:pt x="188" y="502"/>
                </a:lnTo>
                <a:cubicBezTo>
                  <a:pt x="181" y="502"/>
                  <a:pt x="175" y="496"/>
                  <a:pt x="175" y="489"/>
                </a:cubicBezTo>
                <a:lnTo>
                  <a:pt x="175" y="447"/>
                </a:lnTo>
                <a:cubicBezTo>
                  <a:pt x="175" y="440"/>
                  <a:pt x="181" y="435"/>
                  <a:pt x="188" y="435"/>
                </a:cubicBezTo>
                <a:lnTo>
                  <a:pt x="230" y="435"/>
                </a:lnTo>
                <a:cubicBezTo>
                  <a:pt x="237" y="435"/>
                  <a:pt x="242" y="440"/>
                  <a:pt x="242" y="447"/>
                </a:cubicBezTo>
                <a:lnTo>
                  <a:pt x="242" y="489"/>
                </a:lnTo>
                <a:cubicBezTo>
                  <a:pt x="242" y="496"/>
                  <a:pt x="237" y="502"/>
                  <a:pt x="230" y="502"/>
                </a:cubicBezTo>
                <a:close/>
                <a:moveTo>
                  <a:pt x="230" y="610"/>
                </a:moveTo>
                <a:lnTo>
                  <a:pt x="188" y="610"/>
                </a:lnTo>
                <a:cubicBezTo>
                  <a:pt x="181" y="610"/>
                  <a:pt x="175" y="605"/>
                  <a:pt x="175" y="598"/>
                </a:cubicBezTo>
                <a:lnTo>
                  <a:pt x="175" y="555"/>
                </a:lnTo>
                <a:cubicBezTo>
                  <a:pt x="175" y="548"/>
                  <a:pt x="181" y="543"/>
                  <a:pt x="188" y="543"/>
                </a:cubicBezTo>
                <a:lnTo>
                  <a:pt x="230" y="543"/>
                </a:lnTo>
                <a:cubicBezTo>
                  <a:pt x="237" y="543"/>
                  <a:pt x="242" y="548"/>
                  <a:pt x="242" y="555"/>
                </a:cubicBezTo>
                <a:lnTo>
                  <a:pt x="242" y="598"/>
                </a:lnTo>
                <a:cubicBezTo>
                  <a:pt x="242" y="605"/>
                  <a:pt x="237" y="610"/>
                  <a:pt x="230" y="610"/>
                </a:cubicBezTo>
                <a:close/>
                <a:moveTo>
                  <a:pt x="230" y="718"/>
                </a:moveTo>
                <a:lnTo>
                  <a:pt x="188" y="718"/>
                </a:lnTo>
                <a:cubicBezTo>
                  <a:pt x="181" y="718"/>
                  <a:pt x="175" y="713"/>
                  <a:pt x="175" y="706"/>
                </a:cubicBezTo>
                <a:lnTo>
                  <a:pt x="175" y="664"/>
                </a:lnTo>
                <a:cubicBezTo>
                  <a:pt x="175" y="657"/>
                  <a:pt x="181" y="651"/>
                  <a:pt x="188" y="651"/>
                </a:cubicBezTo>
                <a:lnTo>
                  <a:pt x="230" y="651"/>
                </a:lnTo>
                <a:cubicBezTo>
                  <a:pt x="237" y="651"/>
                  <a:pt x="242" y="657"/>
                  <a:pt x="242" y="664"/>
                </a:cubicBezTo>
                <a:lnTo>
                  <a:pt x="242" y="706"/>
                </a:lnTo>
                <a:cubicBezTo>
                  <a:pt x="242" y="713"/>
                  <a:pt x="237" y="718"/>
                  <a:pt x="230" y="718"/>
                </a:cubicBezTo>
                <a:close/>
                <a:moveTo>
                  <a:pt x="125" y="394"/>
                </a:moveTo>
                <a:lnTo>
                  <a:pt x="83" y="394"/>
                </a:lnTo>
                <a:cubicBezTo>
                  <a:pt x="76" y="394"/>
                  <a:pt x="71" y="388"/>
                  <a:pt x="71" y="381"/>
                </a:cubicBezTo>
                <a:lnTo>
                  <a:pt x="71" y="339"/>
                </a:lnTo>
                <a:cubicBezTo>
                  <a:pt x="71" y="332"/>
                  <a:pt x="76" y="326"/>
                  <a:pt x="83" y="326"/>
                </a:cubicBezTo>
                <a:lnTo>
                  <a:pt x="125" y="326"/>
                </a:lnTo>
                <a:cubicBezTo>
                  <a:pt x="132" y="326"/>
                  <a:pt x="138" y="332"/>
                  <a:pt x="138" y="339"/>
                </a:cubicBezTo>
                <a:lnTo>
                  <a:pt x="138" y="381"/>
                </a:lnTo>
                <a:cubicBezTo>
                  <a:pt x="138" y="388"/>
                  <a:pt x="132" y="394"/>
                  <a:pt x="125" y="394"/>
                </a:cubicBezTo>
                <a:close/>
                <a:moveTo>
                  <a:pt x="125" y="502"/>
                </a:moveTo>
                <a:lnTo>
                  <a:pt x="83" y="502"/>
                </a:lnTo>
                <a:cubicBezTo>
                  <a:pt x="76" y="502"/>
                  <a:pt x="71" y="496"/>
                  <a:pt x="71" y="489"/>
                </a:cubicBezTo>
                <a:lnTo>
                  <a:pt x="71" y="447"/>
                </a:lnTo>
                <a:cubicBezTo>
                  <a:pt x="71" y="440"/>
                  <a:pt x="76" y="435"/>
                  <a:pt x="83" y="435"/>
                </a:cubicBezTo>
                <a:lnTo>
                  <a:pt x="125" y="435"/>
                </a:lnTo>
                <a:cubicBezTo>
                  <a:pt x="132" y="435"/>
                  <a:pt x="138" y="440"/>
                  <a:pt x="138" y="447"/>
                </a:cubicBezTo>
                <a:lnTo>
                  <a:pt x="138" y="489"/>
                </a:lnTo>
                <a:cubicBezTo>
                  <a:pt x="138" y="496"/>
                  <a:pt x="132" y="502"/>
                  <a:pt x="125" y="502"/>
                </a:cubicBezTo>
                <a:close/>
                <a:moveTo>
                  <a:pt x="125" y="610"/>
                </a:moveTo>
                <a:lnTo>
                  <a:pt x="83" y="610"/>
                </a:lnTo>
                <a:cubicBezTo>
                  <a:pt x="76" y="610"/>
                  <a:pt x="71" y="605"/>
                  <a:pt x="71" y="598"/>
                </a:cubicBezTo>
                <a:lnTo>
                  <a:pt x="71" y="555"/>
                </a:lnTo>
                <a:cubicBezTo>
                  <a:pt x="71" y="548"/>
                  <a:pt x="76" y="543"/>
                  <a:pt x="83" y="543"/>
                </a:cubicBezTo>
                <a:lnTo>
                  <a:pt x="125" y="543"/>
                </a:lnTo>
                <a:cubicBezTo>
                  <a:pt x="132" y="543"/>
                  <a:pt x="138" y="548"/>
                  <a:pt x="138" y="555"/>
                </a:cubicBezTo>
                <a:lnTo>
                  <a:pt x="138" y="598"/>
                </a:lnTo>
                <a:cubicBezTo>
                  <a:pt x="138" y="605"/>
                  <a:pt x="132" y="610"/>
                  <a:pt x="125" y="610"/>
                </a:cubicBezTo>
                <a:close/>
                <a:moveTo>
                  <a:pt x="125" y="718"/>
                </a:moveTo>
                <a:lnTo>
                  <a:pt x="83" y="718"/>
                </a:lnTo>
                <a:cubicBezTo>
                  <a:pt x="76" y="718"/>
                  <a:pt x="71" y="713"/>
                  <a:pt x="71" y="706"/>
                </a:cubicBezTo>
                <a:lnTo>
                  <a:pt x="71" y="664"/>
                </a:lnTo>
                <a:cubicBezTo>
                  <a:pt x="71" y="657"/>
                  <a:pt x="76" y="651"/>
                  <a:pt x="83" y="651"/>
                </a:cubicBezTo>
                <a:lnTo>
                  <a:pt x="125" y="651"/>
                </a:lnTo>
                <a:cubicBezTo>
                  <a:pt x="132" y="651"/>
                  <a:pt x="138" y="657"/>
                  <a:pt x="138" y="664"/>
                </a:cubicBezTo>
                <a:lnTo>
                  <a:pt x="138" y="706"/>
                </a:lnTo>
                <a:cubicBezTo>
                  <a:pt x="138" y="713"/>
                  <a:pt x="132" y="718"/>
                  <a:pt x="125" y="718"/>
                </a:cubicBezTo>
                <a:close/>
                <a:moveTo>
                  <a:pt x="0" y="41"/>
                </a:moveTo>
                <a:lnTo>
                  <a:pt x="0" y="747"/>
                </a:lnTo>
                <a:cubicBezTo>
                  <a:pt x="0" y="770"/>
                  <a:pt x="18" y="788"/>
                  <a:pt x="40" y="788"/>
                </a:cubicBezTo>
                <a:lnTo>
                  <a:pt x="512" y="788"/>
                </a:lnTo>
                <a:cubicBezTo>
                  <a:pt x="534" y="788"/>
                  <a:pt x="553" y="770"/>
                  <a:pt x="553" y="747"/>
                </a:cubicBezTo>
                <a:lnTo>
                  <a:pt x="553" y="41"/>
                </a:lnTo>
                <a:cubicBezTo>
                  <a:pt x="553" y="18"/>
                  <a:pt x="534" y="0"/>
                  <a:pt x="512" y="0"/>
                </a:cubicBezTo>
                <a:lnTo>
                  <a:pt x="40" y="0"/>
                </a:lnTo>
                <a:cubicBezTo>
                  <a:pt x="18" y="0"/>
                  <a:pt x="0" y="18"/>
                  <a:pt x="0" y="4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9" name="Freeform 28"/>
          <p:cNvSpPr>
            <a:spLocks noEditPoints="1"/>
          </p:cNvSpPr>
          <p:nvPr/>
        </p:nvSpPr>
        <p:spPr bwMode="auto">
          <a:xfrm>
            <a:off x="5922170" y="3802858"/>
            <a:ext cx="150019" cy="161925"/>
          </a:xfrm>
          <a:custGeom>
            <a:avLst/>
            <a:gdLst>
              <a:gd name="T0" fmla="*/ 363 w 660"/>
              <a:gd name="T1" fmla="*/ 575 h 715"/>
              <a:gd name="T2" fmla="*/ 434 w 660"/>
              <a:gd name="T3" fmla="*/ 583 h 715"/>
              <a:gd name="T4" fmla="*/ 426 w 660"/>
              <a:gd name="T5" fmla="*/ 654 h 715"/>
              <a:gd name="T6" fmla="*/ 355 w 660"/>
              <a:gd name="T7" fmla="*/ 646 h 715"/>
              <a:gd name="T8" fmla="*/ 363 w 660"/>
              <a:gd name="T9" fmla="*/ 575 h 715"/>
              <a:gd name="T10" fmla="*/ 353 w 660"/>
              <a:gd name="T11" fmla="*/ 511 h 715"/>
              <a:gd name="T12" fmla="*/ 176 w 660"/>
              <a:gd name="T13" fmla="*/ 10 h 715"/>
              <a:gd name="T14" fmla="*/ 252 w 660"/>
              <a:gd name="T15" fmla="*/ 66 h 715"/>
              <a:gd name="T16" fmla="*/ 352 w 660"/>
              <a:gd name="T17" fmla="*/ 349 h 715"/>
              <a:gd name="T18" fmla="*/ 372 w 660"/>
              <a:gd name="T19" fmla="*/ 361 h 715"/>
              <a:gd name="T20" fmla="*/ 466 w 660"/>
              <a:gd name="T21" fmla="*/ 420 h 715"/>
              <a:gd name="T22" fmla="*/ 455 w 660"/>
              <a:gd name="T23" fmla="*/ 444 h 715"/>
              <a:gd name="T24" fmla="*/ 330 w 660"/>
              <a:gd name="T25" fmla="*/ 366 h 715"/>
              <a:gd name="T26" fmla="*/ 379 w 660"/>
              <a:gd name="T27" fmla="*/ 504 h 715"/>
              <a:gd name="T28" fmla="*/ 353 w 660"/>
              <a:gd name="T29" fmla="*/ 511 h 715"/>
              <a:gd name="T30" fmla="*/ 16 w 660"/>
              <a:gd name="T31" fmla="*/ 139 h 715"/>
              <a:gd name="T32" fmla="*/ 260 w 660"/>
              <a:gd name="T33" fmla="*/ 291 h 715"/>
              <a:gd name="T34" fmla="*/ 289 w 660"/>
              <a:gd name="T35" fmla="*/ 372 h 715"/>
              <a:gd name="T36" fmla="*/ 54 w 660"/>
              <a:gd name="T37" fmla="*/ 225 h 715"/>
              <a:gd name="T38" fmla="*/ 16 w 660"/>
              <a:gd name="T39" fmla="*/ 139 h 715"/>
              <a:gd name="T40" fmla="*/ 527 w 660"/>
              <a:gd name="T41" fmla="*/ 443 h 715"/>
              <a:gd name="T42" fmla="*/ 598 w 660"/>
              <a:gd name="T43" fmla="*/ 451 h 715"/>
              <a:gd name="T44" fmla="*/ 591 w 660"/>
              <a:gd name="T45" fmla="*/ 522 h 715"/>
              <a:gd name="T46" fmla="*/ 519 w 660"/>
              <a:gd name="T47" fmla="*/ 514 h 715"/>
              <a:gd name="T48" fmla="*/ 527 w 660"/>
              <a:gd name="T49" fmla="*/ 443 h 715"/>
              <a:gd name="T50" fmla="*/ 615 w 660"/>
              <a:gd name="T51" fmla="*/ 552 h 715"/>
              <a:gd name="T52" fmla="*/ 629 w 660"/>
              <a:gd name="T53" fmla="*/ 426 h 715"/>
              <a:gd name="T54" fmla="*/ 503 w 660"/>
              <a:gd name="T55" fmla="*/ 413 h 715"/>
              <a:gd name="T56" fmla="*/ 489 w 660"/>
              <a:gd name="T57" fmla="*/ 538 h 715"/>
              <a:gd name="T58" fmla="*/ 615 w 660"/>
              <a:gd name="T59" fmla="*/ 552 h 715"/>
              <a:gd name="T60" fmla="*/ 450 w 660"/>
              <a:gd name="T61" fmla="*/ 684 h 715"/>
              <a:gd name="T62" fmla="*/ 464 w 660"/>
              <a:gd name="T63" fmla="*/ 558 h 715"/>
              <a:gd name="T64" fmla="*/ 338 w 660"/>
              <a:gd name="T65" fmla="*/ 545 h 715"/>
              <a:gd name="T66" fmla="*/ 324 w 660"/>
              <a:gd name="T67" fmla="*/ 671 h 715"/>
              <a:gd name="T68" fmla="*/ 450 w 660"/>
              <a:gd name="T69" fmla="*/ 684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0" h="715">
                <a:moveTo>
                  <a:pt x="363" y="575"/>
                </a:moveTo>
                <a:cubicBezTo>
                  <a:pt x="384" y="558"/>
                  <a:pt x="416" y="561"/>
                  <a:pt x="434" y="583"/>
                </a:cubicBezTo>
                <a:cubicBezTo>
                  <a:pt x="451" y="605"/>
                  <a:pt x="448" y="637"/>
                  <a:pt x="426" y="654"/>
                </a:cubicBezTo>
                <a:cubicBezTo>
                  <a:pt x="404" y="671"/>
                  <a:pt x="372" y="668"/>
                  <a:pt x="355" y="646"/>
                </a:cubicBezTo>
                <a:cubicBezTo>
                  <a:pt x="337" y="624"/>
                  <a:pt x="341" y="593"/>
                  <a:pt x="363" y="575"/>
                </a:cubicBezTo>
                <a:close/>
                <a:moveTo>
                  <a:pt x="353" y="511"/>
                </a:moveTo>
                <a:lnTo>
                  <a:pt x="176" y="10"/>
                </a:lnTo>
                <a:cubicBezTo>
                  <a:pt x="204" y="0"/>
                  <a:pt x="238" y="25"/>
                  <a:pt x="252" y="66"/>
                </a:cubicBezTo>
                <a:lnTo>
                  <a:pt x="352" y="349"/>
                </a:lnTo>
                <a:lnTo>
                  <a:pt x="372" y="361"/>
                </a:lnTo>
                <a:lnTo>
                  <a:pt x="466" y="420"/>
                </a:lnTo>
                <a:cubicBezTo>
                  <a:pt x="461" y="427"/>
                  <a:pt x="457" y="435"/>
                  <a:pt x="455" y="444"/>
                </a:cubicBezTo>
                <a:lnTo>
                  <a:pt x="330" y="366"/>
                </a:lnTo>
                <a:lnTo>
                  <a:pt x="379" y="504"/>
                </a:lnTo>
                <a:cubicBezTo>
                  <a:pt x="370" y="505"/>
                  <a:pt x="362" y="507"/>
                  <a:pt x="353" y="511"/>
                </a:cubicBezTo>
                <a:close/>
                <a:moveTo>
                  <a:pt x="16" y="139"/>
                </a:moveTo>
                <a:lnTo>
                  <a:pt x="260" y="291"/>
                </a:lnTo>
                <a:lnTo>
                  <a:pt x="289" y="372"/>
                </a:lnTo>
                <a:lnTo>
                  <a:pt x="54" y="225"/>
                </a:lnTo>
                <a:cubicBezTo>
                  <a:pt x="17" y="202"/>
                  <a:pt x="0" y="164"/>
                  <a:pt x="16" y="139"/>
                </a:cubicBezTo>
                <a:close/>
                <a:moveTo>
                  <a:pt x="527" y="443"/>
                </a:moveTo>
                <a:cubicBezTo>
                  <a:pt x="549" y="425"/>
                  <a:pt x="581" y="429"/>
                  <a:pt x="598" y="451"/>
                </a:cubicBezTo>
                <a:cubicBezTo>
                  <a:pt x="616" y="472"/>
                  <a:pt x="612" y="504"/>
                  <a:pt x="591" y="522"/>
                </a:cubicBezTo>
                <a:cubicBezTo>
                  <a:pt x="569" y="539"/>
                  <a:pt x="537" y="536"/>
                  <a:pt x="519" y="514"/>
                </a:cubicBezTo>
                <a:cubicBezTo>
                  <a:pt x="502" y="492"/>
                  <a:pt x="505" y="460"/>
                  <a:pt x="527" y="443"/>
                </a:cubicBezTo>
                <a:close/>
                <a:moveTo>
                  <a:pt x="615" y="552"/>
                </a:moveTo>
                <a:cubicBezTo>
                  <a:pt x="653" y="521"/>
                  <a:pt x="660" y="465"/>
                  <a:pt x="629" y="426"/>
                </a:cubicBezTo>
                <a:cubicBezTo>
                  <a:pt x="598" y="388"/>
                  <a:pt x="541" y="382"/>
                  <a:pt x="503" y="413"/>
                </a:cubicBezTo>
                <a:cubicBezTo>
                  <a:pt x="464" y="443"/>
                  <a:pt x="458" y="500"/>
                  <a:pt x="489" y="538"/>
                </a:cubicBezTo>
                <a:cubicBezTo>
                  <a:pt x="520" y="577"/>
                  <a:pt x="576" y="583"/>
                  <a:pt x="615" y="552"/>
                </a:cubicBezTo>
                <a:close/>
                <a:moveTo>
                  <a:pt x="450" y="684"/>
                </a:moveTo>
                <a:cubicBezTo>
                  <a:pt x="489" y="653"/>
                  <a:pt x="495" y="597"/>
                  <a:pt x="464" y="558"/>
                </a:cubicBezTo>
                <a:cubicBezTo>
                  <a:pt x="433" y="520"/>
                  <a:pt x="377" y="514"/>
                  <a:pt x="338" y="545"/>
                </a:cubicBezTo>
                <a:cubicBezTo>
                  <a:pt x="300" y="576"/>
                  <a:pt x="294" y="632"/>
                  <a:pt x="324" y="671"/>
                </a:cubicBezTo>
                <a:cubicBezTo>
                  <a:pt x="355" y="709"/>
                  <a:pt x="412" y="715"/>
                  <a:pt x="450" y="684"/>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0" name="Freeform 29"/>
          <p:cNvSpPr>
            <a:spLocks noEditPoints="1"/>
          </p:cNvSpPr>
          <p:nvPr/>
        </p:nvSpPr>
        <p:spPr bwMode="auto">
          <a:xfrm>
            <a:off x="2843214" y="1240633"/>
            <a:ext cx="182165" cy="164306"/>
          </a:xfrm>
          <a:custGeom>
            <a:avLst/>
            <a:gdLst>
              <a:gd name="T0" fmla="*/ 740 w 806"/>
              <a:gd name="T1" fmla="*/ 67 h 724"/>
              <a:gd name="T2" fmla="*/ 66 w 806"/>
              <a:gd name="T3" fmla="*/ 67 h 724"/>
              <a:gd name="T4" fmla="*/ 66 w 806"/>
              <a:gd name="T5" fmla="*/ 657 h 724"/>
              <a:gd name="T6" fmla="*/ 740 w 806"/>
              <a:gd name="T7" fmla="*/ 657 h 724"/>
              <a:gd name="T8" fmla="*/ 740 w 806"/>
              <a:gd name="T9" fmla="*/ 67 h 724"/>
              <a:gd name="T10" fmla="*/ 441 w 806"/>
              <a:gd name="T11" fmla="*/ 306 h 724"/>
              <a:gd name="T12" fmla="*/ 593 w 806"/>
              <a:gd name="T13" fmla="*/ 306 h 724"/>
              <a:gd name="T14" fmla="*/ 441 w 806"/>
              <a:gd name="T15" fmla="*/ 155 h 724"/>
              <a:gd name="T16" fmla="*/ 441 w 806"/>
              <a:gd name="T17" fmla="*/ 306 h 724"/>
              <a:gd name="T18" fmla="*/ 619 w 806"/>
              <a:gd name="T19" fmla="*/ 332 h 724"/>
              <a:gd name="T20" fmla="*/ 415 w 806"/>
              <a:gd name="T21" fmla="*/ 332 h 724"/>
              <a:gd name="T22" fmla="*/ 415 w 806"/>
              <a:gd name="T23" fmla="*/ 128 h 724"/>
              <a:gd name="T24" fmla="*/ 428 w 806"/>
              <a:gd name="T25" fmla="*/ 128 h 724"/>
              <a:gd name="T26" fmla="*/ 619 w 806"/>
              <a:gd name="T27" fmla="*/ 319 h 724"/>
              <a:gd name="T28" fmla="*/ 619 w 806"/>
              <a:gd name="T29" fmla="*/ 332 h 724"/>
              <a:gd name="T30" fmla="*/ 387 w 806"/>
              <a:gd name="T31" fmla="*/ 182 h 724"/>
              <a:gd name="T32" fmla="*/ 210 w 806"/>
              <a:gd name="T33" fmla="*/ 360 h 724"/>
              <a:gd name="T34" fmla="*/ 387 w 806"/>
              <a:gd name="T35" fmla="*/ 538 h 724"/>
              <a:gd name="T36" fmla="*/ 565 w 806"/>
              <a:gd name="T37" fmla="*/ 360 h 724"/>
              <a:gd name="T38" fmla="*/ 387 w 806"/>
              <a:gd name="T39" fmla="*/ 360 h 724"/>
              <a:gd name="T40" fmla="*/ 387 w 806"/>
              <a:gd name="T41" fmla="*/ 182 h 724"/>
              <a:gd name="T42" fmla="*/ 33 w 806"/>
              <a:gd name="T43" fmla="*/ 67 h 724"/>
              <a:gd name="T44" fmla="*/ 0 w 806"/>
              <a:gd name="T45" fmla="*/ 34 h 724"/>
              <a:gd name="T46" fmla="*/ 34 w 806"/>
              <a:gd name="T47" fmla="*/ 0 h 724"/>
              <a:gd name="T48" fmla="*/ 772 w 806"/>
              <a:gd name="T49" fmla="*/ 0 h 724"/>
              <a:gd name="T50" fmla="*/ 806 w 806"/>
              <a:gd name="T51" fmla="*/ 34 h 724"/>
              <a:gd name="T52" fmla="*/ 773 w 806"/>
              <a:gd name="T53" fmla="*/ 67 h 724"/>
              <a:gd name="T54" fmla="*/ 773 w 806"/>
              <a:gd name="T55" fmla="*/ 657 h 724"/>
              <a:gd name="T56" fmla="*/ 806 w 806"/>
              <a:gd name="T57" fmla="*/ 691 h 724"/>
              <a:gd name="T58" fmla="*/ 772 w 806"/>
              <a:gd name="T59" fmla="*/ 724 h 724"/>
              <a:gd name="T60" fmla="*/ 34 w 806"/>
              <a:gd name="T61" fmla="*/ 724 h 724"/>
              <a:gd name="T62" fmla="*/ 0 w 806"/>
              <a:gd name="T63" fmla="*/ 691 h 724"/>
              <a:gd name="T64" fmla="*/ 33 w 806"/>
              <a:gd name="T65" fmla="*/ 657 h 724"/>
              <a:gd name="T66" fmla="*/ 33 w 806"/>
              <a:gd name="T67" fmla="*/ 67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6" h="724">
                <a:moveTo>
                  <a:pt x="740" y="67"/>
                </a:moveTo>
                <a:lnTo>
                  <a:pt x="66" y="67"/>
                </a:lnTo>
                <a:lnTo>
                  <a:pt x="66" y="657"/>
                </a:lnTo>
                <a:lnTo>
                  <a:pt x="740" y="657"/>
                </a:lnTo>
                <a:lnTo>
                  <a:pt x="740" y="67"/>
                </a:lnTo>
                <a:close/>
                <a:moveTo>
                  <a:pt x="441" y="306"/>
                </a:moveTo>
                <a:lnTo>
                  <a:pt x="593" y="306"/>
                </a:lnTo>
                <a:cubicBezTo>
                  <a:pt x="587" y="225"/>
                  <a:pt x="522" y="161"/>
                  <a:pt x="441" y="155"/>
                </a:cubicBezTo>
                <a:lnTo>
                  <a:pt x="441" y="306"/>
                </a:lnTo>
                <a:close/>
                <a:moveTo>
                  <a:pt x="619" y="332"/>
                </a:moveTo>
                <a:lnTo>
                  <a:pt x="415" y="332"/>
                </a:lnTo>
                <a:lnTo>
                  <a:pt x="415" y="128"/>
                </a:lnTo>
                <a:lnTo>
                  <a:pt x="428" y="128"/>
                </a:lnTo>
                <a:cubicBezTo>
                  <a:pt x="534" y="128"/>
                  <a:pt x="619" y="214"/>
                  <a:pt x="619" y="319"/>
                </a:cubicBezTo>
                <a:lnTo>
                  <a:pt x="619" y="332"/>
                </a:lnTo>
                <a:close/>
                <a:moveTo>
                  <a:pt x="387" y="182"/>
                </a:moveTo>
                <a:cubicBezTo>
                  <a:pt x="289" y="182"/>
                  <a:pt x="210" y="262"/>
                  <a:pt x="210" y="360"/>
                </a:cubicBezTo>
                <a:cubicBezTo>
                  <a:pt x="210" y="458"/>
                  <a:pt x="289" y="538"/>
                  <a:pt x="387" y="538"/>
                </a:cubicBezTo>
                <a:cubicBezTo>
                  <a:pt x="486" y="538"/>
                  <a:pt x="565" y="458"/>
                  <a:pt x="565" y="360"/>
                </a:cubicBezTo>
                <a:lnTo>
                  <a:pt x="387" y="360"/>
                </a:lnTo>
                <a:lnTo>
                  <a:pt x="387" y="182"/>
                </a:lnTo>
                <a:close/>
                <a:moveTo>
                  <a:pt x="33" y="67"/>
                </a:moveTo>
                <a:cubicBezTo>
                  <a:pt x="15" y="67"/>
                  <a:pt x="0" y="52"/>
                  <a:pt x="0" y="34"/>
                </a:cubicBezTo>
                <a:cubicBezTo>
                  <a:pt x="0" y="15"/>
                  <a:pt x="15" y="0"/>
                  <a:pt x="34" y="0"/>
                </a:cubicBezTo>
                <a:lnTo>
                  <a:pt x="772" y="0"/>
                </a:lnTo>
                <a:cubicBezTo>
                  <a:pt x="791" y="0"/>
                  <a:pt x="806" y="15"/>
                  <a:pt x="806" y="34"/>
                </a:cubicBezTo>
                <a:cubicBezTo>
                  <a:pt x="806" y="52"/>
                  <a:pt x="791" y="67"/>
                  <a:pt x="773" y="67"/>
                </a:cubicBezTo>
                <a:lnTo>
                  <a:pt x="773" y="657"/>
                </a:lnTo>
                <a:cubicBezTo>
                  <a:pt x="791" y="658"/>
                  <a:pt x="806" y="672"/>
                  <a:pt x="806" y="691"/>
                </a:cubicBezTo>
                <a:cubicBezTo>
                  <a:pt x="806" y="709"/>
                  <a:pt x="791" y="724"/>
                  <a:pt x="772" y="724"/>
                </a:cubicBezTo>
                <a:lnTo>
                  <a:pt x="34" y="724"/>
                </a:lnTo>
                <a:cubicBezTo>
                  <a:pt x="15" y="724"/>
                  <a:pt x="0" y="709"/>
                  <a:pt x="0" y="691"/>
                </a:cubicBezTo>
                <a:cubicBezTo>
                  <a:pt x="0" y="672"/>
                  <a:pt x="15" y="658"/>
                  <a:pt x="33" y="657"/>
                </a:cubicBezTo>
                <a:lnTo>
                  <a:pt x="33" y="67"/>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1" name="Freeform 30"/>
          <p:cNvSpPr>
            <a:spLocks noEditPoints="1"/>
          </p:cNvSpPr>
          <p:nvPr/>
        </p:nvSpPr>
        <p:spPr bwMode="auto">
          <a:xfrm>
            <a:off x="3404000" y="4597005"/>
            <a:ext cx="135731" cy="164306"/>
          </a:xfrm>
          <a:custGeom>
            <a:avLst/>
            <a:gdLst>
              <a:gd name="T0" fmla="*/ 240 w 598"/>
              <a:gd name="T1" fmla="*/ 295 h 720"/>
              <a:gd name="T2" fmla="*/ 368 w 598"/>
              <a:gd name="T3" fmla="*/ 397 h 720"/>
              <a:gd name="T4" fmla="*/ 312 w 598"/>
              <a:gd name="T5" fmla="*/ 456 h 720"/>
              <a:gd name="T6" fmla="*/ 195 w 598"/>
              <a:gd name="T7" fmla="*/ 363 h 720"/>
              <a:gd name="T8" fmla="*/ 240 w 598"/>
              <a:gd name="T9" fmla="*/ 295 h 720"/>
              <a:gd name="T10" fmla="*/ 3 w 598"/>
              <a:gd name="T11" fmla="*/ 691 h 720"/>
              <a:gd name="T12" fmla="*/ 13 w 598"/>
              <a:gd name="T13" fmla="*/ 697 h 720"/>
              <a:gd name="T14" fmla="*/ 117 w 598"/>
              <a:gd name="T15" fmla="*/ 568 h 720"/>
              <a:gd name="T16" fmla="*/ 117 w 598"/>
              <a:gd name="T17" fmla="*/ 528 h 720"/>
              <a:gd name="T18" fmla="*/ 163 w 598"/>
              <a:gd name="T19" fmla="*/ 522 h 720"/>
              <a:gd name="T20" fmla="*/ 168 w 598"/>
              <a:gd name="T21" fmla="*/ 569 h 720"/>
              <a:gd name="T22" fmla="*/ 129 w 598"/>
              <a:gd name="T23" fmla="*/ 578 h 720"/>
              <a:gd name="T24" fmla="*/ 25 w 598"/>
              <a:gd name="T25" fmla="*/ 707 h 720"/>
              <a:gd name="T26" fmla="*/ 34 w 598"/>
              <a:gd name="T27" fmla="*/ 716 h 720"/>
              <a:gd name="T28" fmla="*/ 198 w 598"/>
              <a:gd name="T29" fmla="*/ 631 h 720"/>
              <a:gd name="T30" fmla="*/ 290 w 598"/>
              <a:gd name="T31" fmla="*/ 483 h 720"/>
              <a:gd name="T32" fmla="*/ 237 w 598"/>
              <a:gd name="T33" fmla="*/ 441 h 720"/>
              <a:gd name="T34" fmla="*/ 225 w 598"/>
              <a:gd name="T35" fmla="*/ 432 h 720"/>
              <a:gd name="T36" fmla="*/ 173 w 598"/>
              <a:gd name="T37" fmla="*/ 390 h 720"/>
              <a:gd name="T38" fmla="*/ 49 w 598"/>
              <a:gd name="T39" fmla="*/ 512 h 720"/>
              <a:gd name="T40" fmla="*/ 3 w 598"/>
              <a:gd name="T41" fmla="*/ 691 h 720"/>
              <a:gd name="T42" fmla="*/ 262 w 598"/>
              <a:gd name="T43" fmla="*/ 268 h 720"/>
              <a:gd name="T44" fmla="*/ 389 w 598"/>
              <a:gd name="T45" fmla="*/ 370 h 720"/>
              <a:gd name="T46" fmla="*/ 598 w 598"/>
              <a:gd name="T47" fmla="*/ 76 h 720"/>
              <a:gd name="T48" fmla="*/ 502 w 598"/>
              <a:gd name="T49" fmla="*/ 0 h 720"/>
              <a:gd name="T50" fmla="*/ 262 w 598"/>
              <a:gd name="T51" fmla="*/ 26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8" h="720">
                <a:moveTo>
                  <a:pt x="240" y="295"/>
                </a:moveTo>
                <a:lnTo>
                  <a:pt x="368" y="397"/>
                </a:lnTo>
                <a:lnTo>
                  <a:pt x="312" y="456"/>
                </a:lnTo>
                <a:lnTo>
                  <a:pt x="195" y="363"/>
                </a:lnTo>
                <a:lnTo>
                  <a:pt x="240" y="295"/>
                </a:lnTo>
                <a:close/>
                <a:moveTo>
                  <a:pt x="3" y="691"/>
                </a:moveTo>
                <a:cubicBezTo>
                  <a:pt x="0" y="698"/>
                  <a:pt x="9" y="703"/>
                  <a:pt x="13" y="697"/>
                </a:cubicBezTo>
                <a:lnTo>
                  <a:pt x="117" y="568"/>
                </a:lnTo>
                <a:cubicBezTo>
                  <a:pt x="107" y="556"/>
                  <a:pt x="107" y="540"/>
                  <a:pt x="117" y="528"/>
                </a:cubicBezTo>
                <a:cubicBezTo>
                  <a:pt x="128" y="513"/>
                  <a:pt x="149" y="511"/>
                  <a:pt x="163" y="522"/>
                </a:cubicBezTo>
                <a:cubicBezTo>
                  <a:pt x="177" y="534"/>
                  <a:pt x="179" y="554"/>
                  <a:pt x="168" y="569"/>
                </a:cubicBezTo>
                <a:cubicBezTo>
                  <a:pt x="158" y="581"/>
                  <a:pt x="142" y="584"/>
                  <a:pt x="129" y="578"/>
                </a:cubicBezTo>
                <a:lnTo>
                  <a:pt x="25" y="707"/>
                </a:lnTo>
                <a:cubicBezTo>
                  <a:pt x="21" y="712"/>
                  <a:pt x="28" y="720"/>
                  <a:pt x="34" y="716"/>
                </a:cubicBezTo>
                <a:cubicBezTo>
                  <a:pt x="125" y="651"/>
                  <a:pt x="198" y="631"/>
                  <a:pt x="198" y="631"/>
                </a:cubicBezTo>
                <a:lnTo>
                  <a:pt x="290" y="483"/>
                </a:lnTo>
                <a:lnTo>
                  <a:pt x="237" y="441"/>
                </a:lnTo>
                <a:lnTo>
                  <a:pt x="225" y="432"/>
                </a:lnTo>
                <a:lnTo>
                  <a:pt x="173" y="390"/>
                </a:lnTo>
                <a:lnTo>
                  <a:pt x="49" y="512"/>
                </a:lnTo>
                <a:cubicBezTo>
                  <a:pt x="49" y="512"/>
                  <a:pt x="46" y="587"/>
                  <a:pt x="3" y="691"/>
                </a:cubicBezTo>
                <a:close/>
                <a:moveTo>
                  <a:pt x="262" y="268"/>
                </a:moveTo>
                <a:lnTo>
                  <a:pt x="389" y="370"/>
                </a:lnTo>
                <a:lnTo>
                  <a:pt x="598" y="76"/>
                </a:lnTo>
                <a:lnTo>
                  <a:pt x="502" y="0"/>
                </a:lnTo>
                <a:lnTo>
                  <a:pt x="262" y="268"/>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2" name="Freeform 31"/>
          <p:cNvSpPr>
            <a:spLocks noEditPoints="1"/>
          </p:cNvSpPr>
          <p:nvPr/>
        </p:nvSpPr>
        <p:spPr bwMode="auto">
          <a:xfrm>
            <a:off x="4212434" y="3568305"/>
            <a:ext cx="158353" cy="125015"/>
          </a:xfrm>
          <a:custGeom>
            <a:avLst/>
            <a:gdLst>
              <a:gd name="T0" fmla="*/ 62 w 696"/>
              <a:gd name="T1" fmla="*/ 229 h 549"/>
              <a:gd name="T2" fmla="*/ 129 w 696"/>
              <a:gd name="T3" fmla="*/ 267 h 549"/>
              <a:gd name="T4" fmla="*/ 568 w 696"/>
              <a:gd name="T5" fmla="*/ 44 h 549"/>
              <a:gd name="T6" fmla="*/ 516 w 696"/>
              <a:gd name="T7" fmla="*/ 139 h 549"/>
              <a:gd name="T8" fmla="*/ 236 w 696"/>
              <a:gd name="T9" fmla="*/ 86 h 549"/>
              <a:gd name="T10" fmla="*/ 132 w 696"/>
              <a:gd name="T11" fmla="*/ 58 h 549"/>
              <a:gd name="T12" fmla="*/ 0 w 696"/>
              <a:gd name="T13" fmla="*/ 91 h 549"/>
              <a:gd name="T14" fmla="*/ 591 w 696"/>
              <a:gd name="T15" fmla="*/ 536 h 549"/>
              <a:gd name="T16" fmla="*/ 650 w 696"/>
              <a:gd name="T17" fmla="*/ 44 h 549"/>
              <a:gd name="T18" fmla="*/ 544 w 696"/>
              <a:gd name="T19" fmla="*/ 418 h 549"/>
              <a:gd name="T20" fmla="*/ 29 w 696"/>
              <a:gd name="T21" fmla="*/ 162 h 549"/>
              <a:gd name="T22" fmla="*/ 573 w 696"/>
              <a:gd name="T23" fmla="*/ 513 h 549"/>
              <a:gd name="T24" fmla="*/ 475 w 696"/>
              <a:gd name="T25" fmla="*/ 86 h 549"/>
              <a:gd name="T26" fmla="*/ 556 w 696"/>
              <a:gd name="T27" fmla="*/ 0 h 549"/>
              <a:gd name="T28" fmla="*/ 184 w 696"/>
              <a:gd name="T29" fmla="*/ 127 h 549"/>
              <a:gd name="T30" fmla="*/ 475 w 696"/>
              <a:gd name="T31" fmla="*/ 0 h 549"/>
              <a:gd name="T32" fmla="*/ 515 w 696"/>
              <a:gd name="T33" fmla="*/ 461 h 549"/>
              <a:gd name="T34" fmla="*/ 477 w 696"/>
              <a:gd name="T35" fmla="*/ 394 h 549"/>
              <a:gd name="T36" fmla="*/ 515 w 696"/>
              <a:gd name="T37" fmla="*/ 461 h 549"/>
              <a:gd name="T38" fmla="*/ 362 w 696"/>
              <a:gd name="T39" fmla="*/ 409 h 549"/>
              <a:gd name="T40" fmla="*/ 429 w 696"/>
              <a:gd name="T41" fmla="*/ 446 h 549"/>
              <a:gd name="T42" fmla="*/ 262 w 696"/>
              <a:gd name="T43" fmla="*/ 446 h 549"/>
              <a:gd name="T44" fmla="*/ 329 w 696"/>
              <a:gd name="T45" fmla="*/ 409 h 549"/>
              <a:gd name="T46" fmla="*/ 177 w 696"/>
              <a:gd name="T47" fmla="*/ 461 h 549"/>
              <a:gd name="T48" fmla="*/ 214 w 696"/>
              <a:gd name="T49" fmla="*/ 394 h 549"/>
              <a:gd name="T50" fmla="*/ 114 w 696"/>
              <a:gd name="T51" fmla="*/ 461 h 549"/>
              <a:gd name="T52" fmla="*/ 76 w 696"/>
              <a:gd name="T53" fmla="*/ 394 h 549"/>
              <a:gd name="T54" fmla="*/ 114 w 696"/>
              <a:gd name="T55" fmla="*/ 461 h 549"/>
              <a:gd name="T56" fmla="*/ 580 w 696"/>
              <a:gd name="T57" fmla="*/ 322 h 549"/>
              <a:gd name="T58" fmla="*/ 562 w 696"/>
              <a:gd name="T59" fmla="*/ 357 h 549"/>
              <a:gd name="T60" fmla="*/ 629 w 696"/>
              <a:gd name="T61" fmla="*/ 319 h 549"/>
              <a:gd name="T62" fmla="*/ 477 w 696"/>
              <a:gd name="T63" fmla="*/ 371 h 549"/>
              <a:gd name="T64" fmla="*/ 515 w 696"/>
              <a:gd name="T65" fmla="*/ 304 h 549"/>
              <a:gd name="T66" fmla="*/ 414 w 696"/>
              <a:gd name="T67" fmla="*/ 371 h 549"/>
              <a:gd name="T68" fmla="*/ 377 w 696"/>
              <a:gd name="T69" fmla="*/ 304 h 549"/>
              <a:gd name="T70" fmla="*/ 414 w 696"/>
              <a:gd name="T71" fmla="*/ 371 h 549"/>
              <a:gd name="T72" fmla="*/ 262 w 696"/>
              <a:gd name="T73" fmla="*/ 319 h 549"/>
              <a:gd name="T74" fmla="*/ 329 w 696"/>
              <a:gd name="T75" fmla="*/ 357 h 549"/>
              <a:gd name="T76" fmla="*/ 162 w 696"/>
              <a:gd name="T77" fmla="*/ 357 h 549"/>
              <a:gd name="T78" fmla="*/ 229 w 696"/>
              <a:gd name="T79" fmla="*/ 319 h 549"/>
              <a:gd name="T80" fmla="*/ 76 w 696"/>
              <a:gd name="T81" fmla="*/ 371 h 549"/>
              <a:gd name="T82" fmla="*/ 114 w 696"/>
              <a:gd name="T83" fmla="*/ 304 h 549"/>
              <a:gd name="T84" fmla="*/ 580 w 696"/>
              <a:gd name="T85" fmla="*/ 264 h 549"/>
              <a:gd name="T86" fmla="*/ 580 w 696"/>
              <a:gd name="T87" fmla="*/ 264 h 549"/>
              <a:gd name="T88" fmla="*/ 562 w 696"/>
              <a:gd name="T89" fmla="*/ 229 h 549"/>
              <a:gd name="T90" fmla="*/ 629 w 696"/>
              <a:gd name="T91" fmla="*/ 267 h 549"/>
              <a:gd name="T92" fmla="*/ 462 w 696"/>
              <a:gd name="T93" fmla="*/ 267 h 549"/>
              <a:gd name="T94" fmla="*/ 529 w 696"/>
              <a:gd name="T95" fmla="*/ 229 h 549"/>
              <a:gd name="T96" fmla="*/ 377 w 696"/>
              <a:gd name="T97" fmla="*/ 282 h 549"/>
              <a:gd name="T98" fmla="*/ 414 w 696"/>
              <a:gd name="T99" fmla="*/ 215 h 549"/>
              <a:gd name="T100" fmla="*/ 314 w 696"/>
              <a:gd name="T101" fmla="*/ 282 h 549"/>
              <a:gd name="T102" fmla="*/ 277 w 696"/>
              <a:gd name="T103" fmla="*/ 215 h 549"/>
              <a:gd name="T104" fmla="*/ 314 w 696"/>
              <a:gd name="T105" fmla="*/ 282 h 549"/>
              <a:gd name="T106" fmla="*/ 162 w 696"/>
              <a:gd name="T107" fmla="*/ 229 h 549"/>
              <a:gd name="T108" fmla="*/ 229 w 696"/>
              <a:gd name="T109" fmla="*/ 267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96" h="549">
                <a:moveTo>
                  <a:pt x="114" y="282"/>
                </a:moveTo>
                <a:lnTo>
                  <a:pt x="76" y="282"/>
                </a:lnTo>
                <a:cubicBezTo>
                  <a:pt x="68" y="282"/>
                  <a:pt x="62" y="275"/>
                  <a:pt x="62" y="267"/>
                </a:cubicBezTo>
                <a:lnTo>
                  <a:pt x="62" y="229"/>
                </a:lnTo>
                <a:cubicBezTo>
                  <a:pt x="62" y="221"/>
                  <a:pt x="68" y="215"/>
                  <a:pt x="76" y="215"/>
                </a:cubicBezTo>
                <a:lnTo>
                  <a:pt x="114" y="215"/>
                </a:lnTo>
                <a:cubicBezTo>
                  <a:pt x="122" y="215"/>
                  <a:pt x="129" y="221"/>
                  <a:pt x="129" y="229"/>
                </a:cubicBezTo>
                <a:lnTo>
                  <a:pt x="129" y="267"/>
                </a:lnTo>
                <a:cubicBezTo>
                  <a:pt x="129" y="275"/>
                  <a:pt x="122" y="282"/>
                  <a:pt x="114" y="282"/>
                </a:cubicBezTo>
                <a:close/>
                <a:moveTo>
                  <a:pt x="650" y="44"/>
                </a:moveTo>
                <a:lnTo>
                  <a:pt x="569" y="44"/>
                </a:lnTo>
                <a:lnTo>
                  <a:pt x="568" y="44"/>
                </a:lnTo>
                <a:lnTo>
                  <a:pt x="568" y="58"/>
                </a:lnTo>
                <a:lnTo>
                  <a:pt x="568" y="73"/>
                </a:lnTo>
                <a:lnTo>
                  <a:pt x="568" y="86"/>
                </a:lnTo>
                <a:cubicBezTo>
                  <a:pt x="568" y="115"/>
                  <a:pt x="544" y="139"/>
                  <a:pt x="516" y="139"/>
                </a:cubicBezTo>
                <a:cubicBezTo>
                  <a:pt x="487" y="139"/>
                  <a:pt x="463" y="115"/>
                  <a:pt x="463" y="86"/>
                </a:cubicBezTo>
                <a:lnTo>
                  <a:pt x="463" y="58"/>
                </a:lnTo>
                <a:lnTo>
                  <a:pt x="236" y="58"/>
                </a:lnTo>
                <a:lnTo>
                  <a:pt x="236" y="86"/>
                </a:lnTo>
                <a:cubicBezTo>
                  <a:pt x="236" y="115"/>
                  <a:pt x="213" y="139"/>
                  <a:pt x="184" y="139"/>
                </a:cubicBezTo>
                <a:cubicBezTo>
                  <a:pt x="155" y="139"/>
                  <a:pt x="132" y="115"/>
                  <a:pt x="132" y="86"/>
                </a:cubicBezTo>
                <a:lnTo>
                  <a:pt x="132" y="71"/>
                </a:lnTo>
                <a:lnTo>
                  <a:pt x="132" y="58"/>
                </a:lnTo>
                <a:lnTo>
                  <a:pt x="132" y="45"/>
                </a:lnTo>
                <a:cubicBezTo>
                  <a:pt x="130" y="45"/>
                  <a:pt x="128" y="44"/>
                  <a:pt x="126" y="44"/>
                </a:cubicBezTo>
                <a:lnTo>
                  <a:pt x="46" y="44"/>
                </a:lnTo>
                <a:cubicBezTo>
                  <a:pt x="21" y="44"/>
                  <a:pt x="0" y="65"/>
                  <a:pt x="0" y="91"/>
                </a:cubicBezTo>
                <a:lnTo>
                  <a:pt x="0" y="503"/>
                </a:lnTo>
                <a:cubicBezTo>
                  <a:pt x="0" y="529"/>
                  <a:pt x="21" y="549"/>
                  <a:pt x="46" y="549"/>
                </a:cubicBezTo>
                <a:lnTo>
                  <a:pt x="558" y="549"/>
                </a:lnTo>
                <a:cubicBezTo>
                  <a:pt x="570" y="549"/>
                  <a:pt x="582" y="545"/>
                  <a:pt x="591" y="536"/>
                </a:cubicBezTo>
                <a:lnTo>
                  <a:pt x="683" y="444"/>
                </a:lnTo>
                <a:cubicBezTo>
                  <a:pt x="692" y="435"/>
                  <a:pt x="696" y="423"/>
                  <a:pt x="696" y="411"/>
                </a:cubicBezTo>
                <a:lnTo>
                  <a:pt x="696" y="91"/>
                </a:lnTo>
                <a:cubicBezTo>
                  <a:pt x="696" y="65"/>
                  <a:pt x="676" y="44"/>
                  <a:pt x="650" y="44"/>
                </a:cubicBezTo>
                <a:close/>
                <a:moveTo>
                  <a:pt x="668" y="162"/>
                </a:moveTo>
                <a:lnTo>
                  <a:pt x="668" y="394"/>
                </a:lnTo>
                <a:lnTo>
                  <a:pt x="568" y="394"/>
                </a:lnTo>
                <a:cubicBezTo>
                  <a:pt x="555" y="394"/>
                  <a:pt x="544" y="405"/>
                  <a:pt x="544" y="418"/>
                </a:cubicBezTo>
                <a:lnTo>
                  <a:pt x="544" y="521"/>
                </a:lnTo>
                <a:lnTo>
                  <a:pt x="46" y="521"/>
                </a:lnTo>
                <a:cubicBezTo>
                  <a:pt x="37" y="521"/>
                  <a:pt x="29" y="513"/>
                  <a:pt x="29" y="503"/>
                </a:cubicBezTo>
                <a:lnTo>
                  <a:pt x="29" y="162"/>
                </a:lnTo>
                <a:lnTo>
                  <a:pt x="668" y="162"/>
                </a:lnTo>
                <a:close/>
                <a:moveTo>
                  <a:pt x="663" y="423"/>
                </a:moveTo>
                <a:cubicBezTo>
                  <a:pt x="663" y="423"/>
                  <a:pt x="663" y="423"/>
                  <a:pt x="663" y="423"/>
                </a:cubicBezTo>
                <a:lnTo>
                  <a:pt x="573" y="513"/>
                </a:lnTo>
                <a:lnTo>
                  <a:pt x="573" y="423"/>
                </a:lnTo>
                <a:lnTo>
                  <a:pt x="663" y="423"/>
                </a:lnTo>
                <a:close/>
                <a:moveTo>
                  <a:pt x="475" y="0"/>
                </a:moveTo>
                <a:lnTo>
                  <a:pt x="475" y="86"/>
                </a:lnTo>
                <a:cubicBezTo>
                  <a:pt x="475" y="109"/>
                  <a:pt x="493" y="127"/>
                  <a:pt x="516" y="127"/>
                </a:cubicBezTo>
                <a:lnTo>
                  <a:pt x="516" y="127"/>
                </a:lnTo>
                <a:cubicBezTo>
                  <a:pt x="538" y="127"/>
                  <a:pt x="556" y="109"/>
                  <a:pt x="556" y="86"/>
                </a:cubicBezTo>
                <a:lnTo>
                  <a:pt x="556" y="0"/>
                </a:lnTo>
                <a:lnTo>
                  <a:pt x="475" y="0"/>
                </a:lnTo>
                <a:close/>
                <a:moveTo>
                  <a:pt x="143" y="0"/>
                </a:moveTo>
                <a:lnTo>
                  <a:pt x="143" y="86"/>
                </a:lnTo>
                <a:cubicBezTo>
                  <a:pt x="143" y="109"/>
                  <a:pt x="162" y="127"/>
                  <a:pt x="184" y="127"/>
                </a:cubicBezTo>
                <a:cubicBezTo>
                  <a:pt x="207" y="127"/>
                  <a:pt x="225" y="109"/>
                  <a:pt x="225" y="86"/>
                </a:cubicBezTo>
                <a:lnTo>
                  <a:pt x="225" y="0"/>
                </a:lnTo>
                <a:lnTo>
                  <a:pt x="143" y="0"/>
                </a:lnTo>
                <a:close/>
                <a:moveTo>
                  <a:pt x="475" y="0"/>
                </a:moveTo>
                <a:lnTo>
                  <a:pt x="556" y="0"/>
                </a:lnTo>
                <a:moveTo>
                  <a:pt x="143" y="0"/>
                </a:moveTo>
                <a:lnTo>
                  <a:pt x="225" y="0"/>
                </a:lnTo>
                <a:moveTo>
                  <a:pt x="515" y="461"/>
                </a:moveTo>
                <a:lnTo>
                  <a:pt x="477" y="461"/>
                </a:lnTo>
                <a:cubicBezTo>
                  <a:pt x="469" y="461"/>
                  <a:pt x="462" y="454"/>
                  <a:pt x="462" y="446"/>
                </a:cubicBezTo>
                <a:lnTo>
                  <a:pt x="462" y="409"/>
                </a:lnTo>
                <a:cubicBezTo>
                  <a:pt x="462" y="401"/>
                  <a:pt x="469" y="394"/>
                  <a:pt x="477" y="394"/>
                </a:cubicBezTo>
                <a:lnTo>
                  <a:pt x="515" y="394"/>
                </a:lnTo>
                <a:cubicBezTo>
                  <a:pt x="523" y="394"/>
                  <a:pt x="529" y="401"/>
                  <a:pt x="529" y="409"/>
                </a:cubicBezTo>
                <a:lnTo>
                  <a:pt x="529" y="446"/>
                </a:lnTo>
                <a:cubicBezTo>
                  <a:pt x="529" y="454"/>
                  <a:pt x="523" y="461"/>
                  <a:pt x="515" y="461"/>
                </a:cubicBezTo>
                <a:close/>
                <a:moveTo>
                  <a:pt x="414" y="461"/>
                </a:moveTo>
                <a:lnTo>
                  <a:pt x="377" y="461"/>
                </a:lnTo>
                <a:cubicBezTo>
                  <a:pt x="369" y="461"/>
                  <a:pt x="362" y="454"/>
                  <a:pt x="362" y="446"/>
                </a:cubicBezTo>
                <a:lnTo>
                  <a:pt x="362" y="409"/>
                </a:lnTo>
                <a:cubicBezTo>
                  <a:pt x="362" y="401"/>
                  <a:pt x="369" y="394"/>
                  <a:pt x="377" y="394"/>
                </a:cubicBezTo>
                <a:lnTo>
                  <a:pt x="414" y="394"/>
                </a:lnTo>
                <a:cubicBezTo>
                  <a:pt x="422" y="394"/>
                  <a:pt x="429" y="401"/>
                  <a:pt x="429" y="409"/>
                </a:cubicBezTo>
                <a:lnTo>
                  <a:pt x="429" y="446"/>
                </a:lnTo>
                <a:cubicBezTo>
                  <a:pt x="429" y="454"/>
                  <a:pt x="422" y="461"/>
                  <a:pt x="414" y="461"/>
                </a:cubicBezTo>
                <a:close/>
                <a:moveTo>
                  <a:pt x="314" y="461"/>
                </a:moveTo>
                <a:lnTo>
                  <a:pt x="277" y="461"/>
                </a:lnTo>
                <a:cubicBezTo>
                  <a:pt x="269" y="461"/>
                  <a:pt x="262" y="454"/>
                  <a:pt x="262" y="446"/>
                </a:cubicBezTo>
                <a:lnTo>
                  <a:pt x="262" y="409"/>
                </a:lnTo>
                <a:cubicBezTo>
                  <a:pt x="262" y="401"/>
                  <a:pt x="269" y="394"/>
                  <a:pt x="277" y="394"/>
                </a:cubicBezTo>
                <a:lnTo>
                  <a:pt x="314" y="394"/>
                </a:lnTo>
                <a:cubicBezTo>
                  <a:pt x="322" y="394"/>
                  <a:pt x="329" y="401"/>
                  <a:pt x="329" y="409"/>
                </a:cubicBezTo>
                <a:lnTo>
                  <a:pt x="329" y="446"/>
                </a:lnTo>
                <a:cubicBezTo>
                  <a:pt x="329" y="454"/>
                  <a:pt x="322" y="461"/>
                  <a:pt x="314" y="461"/>
                </a:cubicBezTo>
                <a:close/>
                <a:moveTo>
                  <a:pt x="214" y="461"/>
                </a:moveTo>
                <a:lnTo>
                  <a:pt x="177" y="461"/>
                </a:lnTo>
                <a:cubicBezTo>
                  <a:pt x="169" y="461"/>
                  <a:pt x="162" y="454"/>
                  <a:pt x="162" y="446"/>
                </a:cubicBezTo>
                <a:lnTo>
                  <a:pt x="162" y="409"/>
                </a:lnTo>
                <a:cubicBezTo>
                  <a:pt x="162" y="401"/>
                  <a:pt x="169" y="394"/>
                  <a:pt x="177" y="394"/>
                </a:cubicBezTo>
                <a:lnTo>
                  <a:pt x="214" y="394"/>
                </a:lnTo>
                <a:cubicBezTo>
                  <a:pt x="222" y="394"/>
                  <a:pt x="229" y="401"/>
                  <a:pt x="229" y="409"/>
                </a:cubicBezTo>
                <a:lnTo>
                  <a:pt x="229" y="446"/>
                </a:lnTo>
                <a:cubicBezTo>
                  <a:pt x="229" y="454"/>
                  <a:pt x="222" y="461"/>
                  <a:pt x="214" y="461"/>
                </a:cubicBezTo>
                <a:close/>
                <a:moveTo>
                  <a:pt x="114" y="461"/>
                </a:moveTo>
                <a:lnTo>
                  <a:pt x="76" y="461"/>
                </a:lnTo>
                <a:cubicBezTo>
                  <a:pt x="68" y="461"/>
                  <a:pt x="62" y="454"/>
                  <a:pt x="62" y="446"/>
                </a:cubicBezTo>
                <a:lnTo>
                  <a:pt x="62" y="409"/>
                </a:lnTo>
                <a:cubicBezTo>
                  <a:pt x="62" y="401"/>
                  <a:pt x="68" y="394"/>
                  <a:pt x="76" y="394"/>
                </a:cubicBezTo>
                <a:lnTo>
                  <a:pt x="114" y="394"/>
                </a:lnTo>
                <a:cubicBezTo>
                  <a:pt x="122" y="394"/>
                  <a:pt x="129" y="401"/>
                  <a:pt x="129" y="409"/>
                </a:cubicBezTo>
                <a:lnTo>
                  <a:pt x="129" y="446"/>
                </a:lnTo>
                <a:cubicBezTo>
                  <a:pt x="129" y="454"/>
                  <a:pt x="122" y="461"/>
                  <a:pt x="114" y="461"/>
                </a:cubicBezTo>
                <a:close/>
                <a:moveTo>
                  <a:pt x="580" y="354"/>
                </a:moveTo>
                <a:lnTo>
                  <a:pt x="612" y="354"/>
                </a:lnTo>
                <a:lnTo>
                  <a:pt x="612" y="322"/>
                </a:lnTo>
                <a:lnTo>
                  <a:pt x="580" y="322"/>
                </a:lnTo>
                <a:lnTo>
                  <a:pt x="580" y="354"/>
                </a:lnTo>
                <a:close/>
                <a:moveTo>
                  <a:pt x="615" y="371"/>
                </a:moveTo>
                <a:lnTo>
                  <a:pt x="577" y="371"/>
                </a:lnTo>
                <a:cubicBezTo>
                  <a:pt x="569" y="371"/>
                  <a:pt x="562" y="365"/>
                  <a:pt x="562" y="357"/>
                </a:cubicBezTo>
                <a:lnTo>
                  <a:pt x="562" y="319"/>
                </a:lnTo>
                <a:cubicBezTo>
                  <a:pt x="562" y="311"/>
                  <a:pt x="569" y="304"/>
                  <a:pt x="577" y="304"/>
                </a:cubicBezTo>
                <a:lnTo>
                  <a:pt x="615" y="304"/>
                </a:lnTo>
                <a:cubicBezTo>
                  <a:pt x="623" y="304"/>
                  <a:pt x="629" y="311"/>
                  <a:pt x="629" y="319"/>
                </a:cubicBezTo>
                <a:lnTo>
                  <a:pt x="629" y="357"/>
                </a:lnTo>
                <a:cubicBezTo>
                  <a:pt x="629" y="365"/>
                  <a:pt x="623" y="371"/>
                  <a:pt x="615" y="371"/>
                </a:cubicBezTo>
                <a:close/>
                <a:moveTo>
                  <a:pt x="515" y="371"/>
                </a:moveTo>
                <a:lnTo>
                  <a:pt x="477" y="371"/>
                </a:lnTo>
                <a:cubicBezTo>
                  <a:pt x="469" y="371"/>
                  <a:pt x="462" y="365"/>
                  <a:pt x="462" y="357"/>
                </a:cubicBezTo>
                <a:lnTo>
                  <a:pt x="462" y="319"/>
                </a:lnTo>
                <a:cubicBezTo>
                  <a:pt x="462" y="311"/>
                  <a:pt x="469" y="304"/>
                  <a:pt x="477" y="304"/>
                </a:cubicBezTo>
                <a:lnTo>
                  <a:pt x="515" y="304"/>
                </a:lnTo>
                <a:cubicBezTo>
                  <a:pt x="523" y="304"/>
                  <a:pt x="529" y="311"/>
                  <a:pt x="529" y="319"/>
                </a:cubicBezTo>
                <a:lnTo>
                  <a:pt x="529" y="357"/>
                </a:lnTo>
                <a:cubicBezTo>
                  <a:pt x="529" y="365"/>
                  <a:pt x="523" y="371"/>
                  <a:pt x="515" y="371"/>
                </a:cubicBezTo>
                <a:close/>
                <a:moveTo>
                  <a:pt x="414" y="371"/>
                </a:moveTo>
                <a:lnTo>
                  <a:pt x="377" y="371"/>
                </a:lnTo>
                <a:cubicBezTo>
                  <a:pt x="369" y="371"/>
                  <a:pt x="362" y="365"/>
                  <a:pt x="362" y="357"/>
                </a:cubicBezTo>
                <a:lnTo>
                  <a:pt x="362" y="319"/>
                </a:lnTo>
                <a:cubicBezTo>
                  <a:pt x="362" y="311"/>
                  <a:pt x="369" y="304"/>
                  <a:pt x="377" y="304"/>
                </a:cubicBezTo>
                <a:lnTo>
                  <a:pt x="414" y="304"/>
                </a:lnTo>
                <a:cubicBezTo>
                  <a:pt x="422" y="304"/>
                  <a:pt x="429" y="311"/>
                  <a:pt x="429" y="319"/>
                </a:cubicBezTo>
                <a:lnTo>
                  <a:pt x="429" y="357"/>
                </a:lnTo>
                <a:cubicBezTo>
                  <a:pt x="429" y="365"/>
                  <a:pt x="422" y="371"/>
                  <a:pt x="414" y="371"/>
                </a:cubicBezTo>
                <a:close/>
                <a:moveTo>
                  <a:pt x="314" y="371"/>
                </a:moveTo>
                <a:lnTo>
                  <a:pt x="277" y="371"/>
                </a:lnTo>
                <a:cubicBezTo>
                  <a:pt x="269" y="371"/>
                  <a:pt x="262" y="365"/>
                  <a:pt x="262" y="357"/>
                </a:cubicBezTo>
                <a:lnTo>
                  <a:pt x="262" y="319"/>
                </a:lnTo>
                <a:cubicBezTo>
                  <a:pt x="262" y="311"/>
                  <a:pt x="269" y="304"/>
                  <a:pt x="277" y="304"/>
                </a:cubicBezTo>
                <a:lnTo>
                  <a:pt x="314" y="304"/>
                </a:lnTo>
                <a:cubicBezTo>
                  <a:pt x="322" y="304"/>
                  <a:pt x="329" y="311"/>
                  <a:pt x="329" y="319"/>
                </a:cubicBezTo>
                <a:lnTo>
                  <a:pt x="329" y="357"/>
                </a:lnTo>
                <a:cubicBezTo>
                  <a:pt x="329" y="365"/>
                  <a:pt x="322" y="371"/>
                  <a:pt x="314" y="371"/>
                </a:cubicBezTo>
                <a:close/>
                <a:moveTo>
                  <a:pt x="214" y="371"/>
                </a:moveTo>
                <a:lnTo>
                  <a:pt x="177" y="371"/>
                </a:lnTo>
                <a:cubicBezTo>
                  <a:pt x="169" y="371"/>
                  <a:pt x="162" y="365"/>
                  <a:pt x="162" y="357"/>
                </a:cubicBezTo>
                <a:lnTo>
                  <a:pt x="162" y="319"/>
                </a:lnTo>
                <a:cubicBezTo>
                  <a:pt x="162" y="311"/>
                  <a:pt x="169" y="304"/>
                  <a:pt x="177" y="304"/>
                </a:cubicBezTo>
                <a:lnTo>
                  <a:pt x="214" y="304"/>
                </a:lnTo>
                <a:cubicBezTo>
                  <a:pt x="222" y="304"/>
                  <a:pt x="229" y="311"/>
                  <a:pt x="229" y="319"/>
                </a:cubicBezTo>
                <a:lnTo>
                  <a:pt x="229" y="357"/>
                </a:lnTo>
                <a:cubicBezTo>
                  <a:pt x="229" y="365"/>
                  <a:pt x="222" y="371"/>
                  <a:pt x="214" y="371"/>
                </a:cubicBezTo>
                <a:close/>
                <a:moveTo>
                  <a:pt x="114" y="371"/>
                </a:moveTo>
                <a:lnTo>
                  <a:pt x="76" y="371"/>
                </a:lnTo>
                <a:cubicBezTo>
                  <a:pt x="68" y="371"/>
                  <a:pt x="62" y="365"/>
                  <a:pt x="62" y="357"/>
                </a:cubicBezTo>
                <a:lnTo>
                  <a:pt x="62" y="319"/>
                </a:lnTo>
                <a:cubicBezTo>
                  <a:pt x="62" y="311"/>
                  <a:pt x="68" y="304"/>
                  <a:pt x="76" y="304"/>
                </a:cubicBezTo>
                <a:lnTo>
                  <a:pt x="114" y="304"/>
                </a:lnTo>
                <a:cubicBezTo>
                  <a:pt x="122" y="304"/>
                  <a:pt x="129" y="311"/>
                  <a:pt x="129" y="319"/>
                </a:cubicBezTo>
                <a:lnTo>
                  <a:pt x="129" y="357"/>
                </a:lnTo>
                <a:cubicBezTo>
                  <a:pt x="129" y="365"/>
                  <a:pt x="122" y="371"/>
                  <a:pt x="114" y="371"/>
                </a:cubicBezTo>
                <a:close/>
                <a:moveTo>
                  <a:pt x="580" y="264"/>
                </a:moveTo>
                <a:lnTo>
                  <a:pt x="612" y="264"/>
                </a:lnTo>
                <a:lnTo>
                  <a:pt x="612" y="232"/>
                </a:lnTo>
                <a:lnTo>
                  <a:pt x="580" y="232"/>
                </a:lnTo>
                <a:lnTo>
                  <a:pt x="580" y="264"/>
                </a:lnTo>
                <a:close/>
                <a:moveTo>
                  <a:pt x="615" y="282"/>
                </a:moveTo>
                <a:lnTo>
                  <a:pt x="577" y="282"/>
                </a:lnTo>
                <a:cubicBezTo>
                  <a:pt x="569" y="282"/>
                  <a:pt x="562" y="275"/>
                  <a:pt x="562" y="267"/>
                </a:cubicBezTo>
                <a:lnTo>
                  <a:pt x="562" y="229"/>
                </a:lnTo>
                <a:cubicBezTo>
                  <a:pt x="562" y="221"/>
                  <a:pt x="569" y="215"/>
                  <a:pt x="577" y="215"/>
                </a:cubicBezTo>
                <a:lnTo>
                  <a:pt x="615" y="215"/>
                </a:lnTo>
                <a:cubicBezTo>
                  <a:pt x="623" y="215"/>
                  <a:pt x="629" y="221"/>
                  <a:pt x="629" y="229"/>
                </a:cubicBezTo>
                <a:lnTo>
                  <a:pt x="629" y="267"/>
                </a:lnTo>
                <a:cubicBezTo>
                  <a:pt x="629" y="275"/>
                  <a:pt x="623" y="282"/>
                  <a:pt x="615" y="282"/>
                </a:cubicBezTo>
                <a:close/>
                <a:moveTo>
                  <a:pt x="515" y="282"/>
                </a:moveTo>
                <a:lnTo>
                  <a:pt x="477" y="282"/>
                </a:lnTo>
                <a:cubicBezTo>
                  <a:pt x="469" y="282"/>
                  <a:pt x="462" y="275"/>
                  <a:pt x="462" y="267"/>
                </a:cubicBezTo>
                <a:lnTo>
                  <a:pt x="462" y="229"/>
                </a:lnTo>
                <a:cubicBezTo>
                  <a:pt x="462" y="221"/>
                  <a:pt x="469" y="215"/>
                  <a:pt x="477" y="215"/>
                </a:cubicBezTo>
                <a:lnTo>
                  <a:pt x="515" y="215"/>
                </a:lnTo>
                <a:cubicBezTo>
                  <a:pt x="523" y="215"/>
                  <a:pt x="529" y="221"/>
                  <a:pt x="529" y="229"/>
                </a:cubicBezTo>
                <a:lnTo>
                  <a:pt x="529" y="267"/>
                </a:lnTo>
                <a:cubicBezTo>
                  <a:pt x="529" y="275"/>
                  <a:pt x="523" y="282"/>
                  <a:pt x="515" y="282"/>
                </a:cubicBezTo>
                <a:close/>
                <a:moveTo>
                  <a:pt x="414" y="282"/>
                </a:moveTo>
                <a:lnTo>
                  <a:pt x="377" y="282"/>
                </a:lnTo>
                <a:cubicBezTo>
                  <a:pt x="369" y="282"/>
                  <a:pt x="362" y="275"/>
                  <a:pt x="362" y="267"/>
                </a:cubicBezTo>
                <a:lnTo>
                  <a:pt x="362" y="229"/>
                </a:lnTo>
                <a:cubicBezTo>
                  <a:pt x="362" y="221"/>
                  <a:pt x="369" y="215"/>
                  <a:pt x="377" y="215"/>
                </a:cubicBezTo>
                <a:lnTo>
                  <a:pt x="414" y="215"/>
                </a:lnTo>
                <a:cubicBezTo>
                  <a:pt x="422" y="215"/>
                  <a:pt x="429" y="221"/>
                  <a:pt x="429" y="229"/>
                </a:cubicBezTo>
                <a:lnTo>
                  <a:pt x="429" y="267"/>
                </a:lnTo>
                <a:cubicBezTo>
                  <a:pt x="429" y="275"/>
                  <a:pt x="422" y="282"/>
                  <a:pt x="414" y="282"/>
                </a:cubicBezTo>
                <a:close/>
                <a:moveTo>
                  <a:pt x="314" y="282"/>
                </a:moveTo>
                <a:lnTo>
                  <a:pt x="277" y="282"/>
                </a:lnTo>
                <a:cubicBezTo>
                  <a:pt x="269" y="282"/>
                  <a:pt x="262" y="275"/>
                  <a:pt x="262" y="267"/>
                </a:cubicBezTo>
                <a:lnTo>
                  <a:pt x="262" y="229"/>
                </a:lnTo>
                <a:cubicBezTo>
                  <a:pt x="262" y="221"/>
                  <a:pt x="269" y="215"/>
                  <a:pt x="277" y="215"/>
                </a:cubicBezTo>
                <a:lnTo>
                  <a:pt x="314" y="215"/>
                </a:lnTo>
                <a:cubicBezTo>
                  <a:pt x="322" y="215"/>
                  <a:pt x="329" y="221"/>
                  <a:pt x="329" y="229"/>
                </a:cubicBezTo>
                <a:lnTo>
                  <a:pt x="329" y="267"/>
                </a:lnTo>
                <a:cubicBezTo>
                  <a:pt x="329" y="275"/>
                  <a:pt x="322" y="282"/>
                  <a:pt x="314" y="282"/>
                </a:cubicBezTo>
                <a:close/>
                <a:moveTo>
                  <a:pt x="214" y="282"/>
                </a:moveTo>
                <a:lnTo>
                  <a:pt x="177" y="282"/>
                </a:lnTo>
                <a:cubicBezTo>
                  <a:pt x="169" y="282"/>
                  <a:pt x="162" y="275"/>
                  <a:pt x="162" y="267"/>
                </a:cubicBezTo>
                <a:lnTo>
                  <a:pt x="162" y="229"/>
                </a:lnTo>
                <a:cubicBezTo>
                  <a:pt x="162" y="221"/>
                  <a:pt x="169" y="215"/>
                  <a:pt x="177" y="215"/>
                </a:cubicBezTo>
                <a:lnTo>
                  <a:pt x="214" y="215"/>
                </a:lnTo>
                <a:cubicBezTo>
                  <a:pt x="222" y="215"/>
                  <a:pt x="229" y="221"/>
                  <a:pt x="229" y="229"/>
                </a:cubicBezTo>
                <a:lnTo>
                  <a:pt x="229" y="267"/>
                </a:lnTo>
                <a:cubicBezTo>
                  <a:pt x="229" y="275"/>
                  <a:pt x="222" y="282"/>
                  <a:pt x="214" y="28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3" name="Freeform 32"/>
          <p:cNvSpPr>
            <a:spLocks/>
          </p:cNvSpPr>
          <p:nvPr/>
        </p:nvSpPr>
        <p:spPr bwMode="auto">
          <a:xfrm>
            <a:off x="4237436" y="1984773"/>
            <a:ext cx="108348" cy="142875"/>
          </a:xfrm>
          <a:custGeom>
            <a:avLst/>
            <a:gdLst>
              <a:gd name="T0" fmla="*/ 316 w 480"/>
              <a:gd name="T1" fmla="*/ 260 h 631"/>
              <a:gd name="T2" fmla="*/ 381 w 480"/>
              <a:gd name="T3" fmla="*/ 141 h 631"/>
              <a:gd name="T4" fmla="*/ 240 w 480"/>
              <a:gd name="T5" fmla="*/ 0 h 631"/>
              <a:gd name="T6" fmla="*/ 99 w 480"/>
              <a:gd name="T7" fmla="*/ 141 h 631"/>
              <a:gd name="T8" fmla="*/ 164 w 480"/>
              <a:gd name="T9" fmla="*/ 260 h 631"/>
              <a:gd name="T10" fmla="*/ 0 w 480"/>
              <a:gd name="T11" fmla="*/ 439 h 631"/>
              <a:gd name="T12" fmla="*/ 0 w 480"/>
              <a:gd name="T13" fmla="*/ 586 h 631"/>
              <a:gd name="T14" fmla="*/ 0 w 480"/>
              <a:gd name="T15" fmla="*/ 588 h 631"/>
              <a:gd name="T16" fmla="*/ 10 w 480"/>
              <a:gd name="T17" fmla="*/ 591 h 631"/>
              <a:gd name="T18" fmla="*/ 256 w 480"/>
              <a:gd name="T19" fmla="*/ 631 h 631"/>
              <a:gd name="T20" fmla="*/ 470 w 480"/>
              <a:gd name="T21" fmla="*/ 590 h 631"/>
              <a:gd name="T22" fmla="*/ 479 w 480"/>
              <a:gd name="T23" fmla="*/ 586 h 631"/>
              <a:gd name="T24" fmla="*/ 480 w 480"/>
              <a:gd name="T25" fmla="*/ 586 h 631"/>
              <a:gd name="T26" fmla="*/ 480 w 480"/>
              <a:gd name="T27" fmla="*/ 439 h 631"/>
              <a:gd name="T28" fmla="*/ 316 w 480"/>
              <a:gd name="T29" fmla="*/ 260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0" h="631">
                <a:moveTo>
                  <a:pt x="316" y="260"/>
                </a:moveTo>
                <a:cubicBezTo>
                  <a:pt x="355" y="234"/>
                  <a:pt x="381" y="191"/>
                  <a:pt x="381" y="141"/>
                </a:cubicBezTo>
                <a:cubicBezTo>
                  <a:pt x="381" y="63"/>
                  <a:pt x="318" y="0"/>
                  <a:pt x="240" y="0"/>
                </a:cubicBezTo>
                <a:cubicBezTo>
                  <a:pt x="162" y="0"/>
                  <a:pt x="99" y="63"/>
                  <a:pt x="99" y="141"/>
                </a:cubicBezTo>
                <a:cubicBezTo>
                  <a:pt x="99" y="191"/>
                  <a:pt x="125" y="234"/>
                  <a:pt x="164" y="260"/>
                </a:cubicBezTo>
                <a:cubicBezTo>
                  <a:pt x="72" y="268"/>
                  <a:pt x="0" y="345"/>
                  <a:pt x="0" y="439"/>
                </a:cubicBezTo>
                <a:lnTo>
                  <a:pt x="0" y="586"/>
                </a:lnTo>
                <a:lnTo>
                  <a:pt x="0" y="588"/>
                </a:lnTo>
                <a:lnTo>
                  <a:pt x="10" y="591"/>
                </a:lnTo>
                <a:cubicBezTo>
                  <a:pt x="105" y="621"/>
                  <a:pt x="188" y="631"/>
                  <a:pt x="256" y="631"/>
                </a:cubicBezTo>
                <a:cubicBezTo>
                  <a:pt x="388" y="631"/>
                  <a:pt x="465" y="593"/>
                  <a:pt x="470" y="590"/>
                </a:cubicBezTo>
                <a:lnTo>
                  <a:pt x="479" y="586"/>
                </a:lnTo>
                <a:lnTo>
                  <a:pt x="480" y="586"/>
                </a:lnTo>
                <a:lnTo>
                  <a:pt x="480" y="439"/>
                </a:lnTo>
                <a:cubicBezTo>
                  <a:pt x="480" y="345"/>
                  <a:pt x="408" y="268"/>
                  <a:pt x="316" y="26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4" name="Freeform 33"/>
          <p:cNvSpPr>
            <a:spLocks noEditPoints="1"/>
          </p:cNvSpPr>
          <p:nvPr/>
        </p:nvSpPr>
        <p:spPr bwMode="auto">
          <a:xfrm>
            <a:off x="8324851" y="3307560"/>
            <a:ext cx="132159" cy="116681"/>
          </a:xfrm>
          <a:custGeom>
            <a:avLst/>
            <a:gdLst>
              <a:gd name="T0" fmla="*/ 42 w 583"/>
              <a:gd name="T1" fmla="*/ 343 h 515"/>
              <a:gd name="T2" fmla="*/ 0 w 583"/>
              <a:gd name="T3" fmla="*/ 386 h 515"/>
              <a:gd name="T4" fmla="*/ 0 w 583"/>
              <a:gd name="T5" fmla="*/ 472 h 515"/>
              <a:gd name="T6" fmla="*/ 42 w 583"/>
              <a:gd name="T7" fmla="*/ 515 h 515"/>
              <a:gd name="T8" fmla="*/ 85 w 583"/>
              <a:gd name="T9" fmla="*/ 472 h 515"/>
              <a:gd name="T10" fmla="*/ 85 w 583"/>
              <a:gd name="T11" fmla="*/ 386 h 515"/>
              <a:gd name="T12" fmla="*/ 42 w 583"/>
              <a:gd name="T13" fmla="*/ 343 h 515"/>
              <a:gd name="T14" fmla="*/ 540 w 583"/>
              <a:gd name="T15" fmla="*/ 0 h 515"/>
              <a:gd name="T16" fmla="*/ 497 w 583"/>
              <a:gd name="T17" fmla="*/ 43 h 515"/>
              <a:gd name="T18" fmla="*/ 497 w 583"/>
              <a:gd name="T19" fmla="*/ 472 h 515"/>
              <a:gd name="T20" fmla="*/ 540 w 583"/>
              <a:gd name="T21" fmla="*/ 515 h 515"/>
              <a:gd name="T22" fmla="*/ 583 w 583"/>
              <a:gd name="T23" fmla="*/ 472 h 515"/>
              <a:gd name="T24" fmla="*/ 583 w 583"/>
              <a:gd name="T25" fmla="*/ 43 h 515"/>
              <a:gd name="T26" fmla="*/ 540 w 583"/>
              <a:gd name="T27" fmla="*/ 0 h 515"/>
              <a:gd name="T28" fmla="*/ 416 w 583"/>
              <a:gd name="T29" fmla="*/ 86 h 515"/>
              <a:gd name="T30" fmla="*/ 374 w 583"/>
              <a:gd name="T31" fmla="*/ 129 h 515"/>
              <a:gd name="T32" fmla="*/ 374 w 583"/>
              <a:gd name="T33" fmla="*/ 472 h 515"/>
              <a:gd name="T34" fmla="*/ 416 w 583"/>
              <a:gd name="T35" fmla="*/ 515 h 515"/>
              <a:gd name="T36" fmla="*/ 459 w 583"/>
              <a:gd name="T37" fmla="*/ 472 h 515"/>
              <a:gd name="T38" fmla="*/ 459 w 583"/>
              <a:gd name="T39" fmla="*/ 129 h 515"/>
              <a:gd name="T40" fmla="*/ 416 w 583"/>
              <a:gd name="T41" fmla="*/ 86 h 515"/>
              <a:gd name="T42" fmla="*/ 291 w 583"/>
              <a:gd name="T43" fmla="*/ 172 h 515"/>
              <a:gd name="T44" fmla="*/ 248 w 583"/>
              <a:gd name="T45" fmla="*/ 214 h 515"/>
              <a:gd name="T46" fmla="*/ 248 w 583"/>
              <a:gd name="T47" fmla="*/ 472 h 515"/>
              <a:gd name="T48" fmla="*/ 291 w 583"/>
              <a:gd name="T49" fmla="*/ 515 h 515"/>
              <a:gd name="T50" fmla="*/ 334 w 583"/>
              <a:gd name="T51" fmla="*/ 472 h 515"/>
              <a:gd name="T52" fmla="*/ 334 w 583"/>
              <a:gd name="T53" fmla="*/ 214 h 515"/>
              <a:gd name="T54" fmla="*/ 291 w 583"/>
              <a:gd name="T55" fmla="*/ 172 h 515"/>
              <a:gd name="T56" fmla="*/ 163 w 583"/>
              <a:gd name="T57" fmla="*/ 257 h 515"/>
              <a:gd name="T58" fmla="*/ 120 w 583"/>
              <a:gd name="T59" fmla="*/ 300 h 515"/>
              <a:gd name="T60" fmla="*/ 120 w 583"/>
              <a:gd name="T61" fmla="*/ 472 h 515"/>
              <a:gd name="T62" fmla="*/ 163 w 583"/>
              <a:gd name="T63" fmla="*/ 515 h 515"/>
              <a:gd name="T64" fmla="*/ 206 w 583"/>
              <a:gd name="T65" fmla="*/ 472 h 515"/>
              <a:gd name="T66" fmla="*/ 206 w 583"/>
              <a:gd name="T67" fmla="*/ 300 h 515"/>
              <a:gd name="T68" fmla="*/ 163 w 583"/>
              <a:gd name="T69" fmla="*/ 257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3" h="515">
                <a:moveTo>
                  <a:pt x="42" y="343"/>
                </a:moveTo>
                <a:cubicBezTo>
                  <a:pt x="19" y="343"/>
                  <a:pt x="0" y="362"/>
                  <a:pt x="0" y="386"/>
                </a:cubicBezTo>
                <a:lnTo>
                  <a:pt x="0" y="472"/>
                </a:lnTo>
                <a:cubicBezTo>
                  <a:pt x="0" y="496"/>
                  <a:pt x="19" y="515"/>
                  <a:pt x="42" y="515"/>
                </a:cubicBezTo>
                <a:cubicBezTo>
                  <a:pt x="66" y="515"/>
                  <a:pt x="85" y="496"/>
                  <a:pt x="85" y="472"/>
                </a:cubicBezTo>
                <a:lnTo>
                  <a:pt x="85" y="386"/>
                </a:lnTo>
                <a:cubicBezTo>
                  <a:pt x="85" y="362"/>
                  <a:pt x="66" y="343"/>
                  <a:pt x="42" y="343"/>
                </a:cubicBezTo>
                <a:close/>
                <a:moveTo>
                  <a:pt x="540" y="0"/>
                </a:moveTo>
                <a:cubicBezTo>
                  <a:pt x="516" y="0"/>
                  <a:pt x="497" y="19"/>
                  <a:pt x="497" y="43"/>
                </a:cubicBezTo>
                <a:lnTo>
                  <a:pt x="497" y="472"/>
                </a:lnTo>
                <a:cubicBezTo>
                  <a:pt x="497" y="496"/>
                  <a:pt x="516" y="515"/>
                  <a:pt x="540" y="515"/>
                </a:cubicBezTo>
                <a:cubicBezTo>
                  <a:pt x="564" y="515"/>
                  <a:pt x="583" y="496"/>
                  <a:pt x="583" y="472"/>
                </a:cubicBezTo>
                <a:lnTo>
                  <a:pt x="583" y="43"/>
                </a:lnTo>
                <a:cubicBezTo>
                  <a:pt x="583" y="19"/>
                  <a:pt x="564" y="0"/>
                  <a:pt x="540" y="0"/>
                </a:cubicBezTo>
                <a:close/>
                <a:moveTo>
                  <a:pt x="416" y="86"/>
                </a:moveTo>
                <a:cubicBezTo>
                  <a:pt x="393" y="86"/>
                  <a:pt x="374" y="105"/>
                  <a:pt x="374" y="129"/>
                </a:cubicBezTo>
                <a:lnTo>
                  <a:pt x="374" y="472"/>
                </a:lnTo>
                <a:cubicBezTo>
                  <a:pt x="374" y="496"/>
                  <a:pt x="393" y="515"/>
                  <a:pt x="416" y="515"/>
                </a:cubicBezTo>
                <a:cubicBezTo>
                  <a:pt x="440" y="515"/>
                  <a:pt x="459" y="496"/>
                  <a:pt x="459" y="472"/>
                </a:cubicBezTo>
                <a:lnTo>
                  <a:pt x="459" y="129"/>
                </a:lnTo>
                <a:cubicBezTo>
                  <a:pt x="459" y="105"/>
                  <a:pt x="440" y="86"/>
                  <a:pt x="416" y="86"/>
                </a:cubicBezTo>
                <a:close/>
                <a:moveTo>
                  <a:pt x="291" y="172"/>
                </a:moveTo>
                <a:cubicBezTo>
                  <a:pt x="268" y="172"/>
                  <a:pt x="248" y="191"/>
                  <a:pt x="248" y="214"/>
                </a:cubicBezTo>
                <a:lnTo>
                  <a:pt x="248" y="472"/>
                </a:lnTo>
                <a:cubicBezTo>
                  <a:pt x="248" y="496"/>
                  <a:pt x="268" y="515"/>
                  <a:pt x="291" y="515"/>
                </a:cubicBezTo>
                <a:cubicBezTo>
                  <a:pt x="315" y="515"/>
                  <a:pt x="334" y="496"/>
                  <a:pt x="334" y="472"/>
                </a:cubicBezTo>
                <a:lnTo>
                  <a:pt x="334" y="214"/>
                </a:lnTo>
                <a:cubicBezTo>
                  <a:pt x="334" y="191"/>
                  <a:pt x="315" y="172"/>
                  <a:pt x="291" y="172"/>
                </a:cubicBezTo>
                <a:close/>
                <a:moveTo>
                  <a:pt x="163" y="257"/>
                </a:moveTo>
                <a:cubicBezTo>
                  <a:pt x="139" y="257"/>
                  <a:pt x="120" y="277"/>
                  <a:pt x="120" y="300"/>
                </a:cubicBezTo>
                <a:lnTo>
                  <a:pt x="120" y="472"/>
                </a:lnTo>
                <a:cubicBezTo>
                  <a:pt x="120" y="496"/>
                  <a:pt x="139" y="515"/>
                  <a:pt x="163" y="515"/>
                </a:cubicBezTo>
                <a:cubicBezTo>
                  <a:pt x="186" y="515"/>
                  <a:pt x="206" y="496"/>
                  <a:pt x="206" y="472"/>
                </a:cubicBezTo>
                <a:lnTo>
                  <a:pt x="206" y="300"/>
                </a:lnTo>
                <a:cubicBezTo>
                  <a:pt x="206" y="277"/>
                  <a:pt x="186" y="257"/>
                  <a:pt x="163" y="25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5" name="Freeform 34"/>
          <p:cNvSpPr>
            <a:spLocks noEditPoints="1"/>
          </p:cNvSpPr>
          <p:nvPr/>
        </p:nvSpPr>
        <p:spPr bwMode="auto">
          <a:xfrm>
            <a:off x="6241259" y="2207420"/>
            <a:ext cx="158353" cy="142875"/>
          </a:xfrm>
          <a:custGeom>
            <a:avLst/>
            <a:gdLst>
              <a:gd name="T0" fmla="*/ 348 w 695"/>
              <a:gd name="T1" fmla="*/ 450 h 629"/>
              <a:gd name="T2" fmla="*/ 437 w 695"/>
              <a:gd name="T3" fmla="*/ 539 h 629"/>
              <a:gd name="T4" fmla="*/ 348 w 695"/>
              <a:gd name="T5" fmla="*/ 629 h 629"/>
              <a:gd name="T6" fmla="*/ 258 w 695"/>
              <a:gd name="T7" fmla="*/ 539 h 629"/>
              <a:gd name="T8" fmla="*/ 348 w 695"/>
              <a:gd name="T9" fmla="*/ 450 h 629"/>
              <a:gd name="T10" fmla="*/ 505 w 695"/>
              <a:gd name="T11" fmla="*/ 381 h 629"/>
              <a:gd name="T12" fmla="*/ 442 w 695"/>
              <a:gd name="T13" fmla="*/ 445 h 629"/>
              <a:gd name="T14" fmla="*/ 253 w 695"/>
              <a:gd name="T15" fmla="*/ 445 h 629"/>
              <a:gd name="T16" fmla="*/ 190 w 695"/>
              <a:gd name="T17" fmla="*/ 381 h 629"/>
              <a:gd name="T18" fmla="*/ 505 w 695"/>
              <a:gd name="T19" fmla="*/ 381 h 629"/>
              <a:gd name="T20" fmla="*/ 600 w 695"/>
              <a:gd name="T21" fmla="*/ 287 h 629"/>
              <a:gd name="T22" fmla="*/ 537 w 695"/>
              <a:gd name="T23" fmla="*/ 350 h 629"/>
              <a:gd name="T24" fmla="*/ 158 w 695"/>
              <a:gd name="T25" fmla="*/ 350 h 629"/>
              <a:gd name="T26" fmla="*/ 95 w 695"/>
              <a:gd name="T27" fmla="*/ 287 h 629"/>
              <a:gd name="T28" fmla="*/ 600 w 695"/>
              <a:gd name="T29" fmla="*/ 287 h 629"/>
              <a:gd name="T30" fmla="*/ 632 w 695"/>
              <a:gd name="T31" fmla="*/ 255 h 629"/>
              <a:gd name="T32" fmla="*/ 63 w 695"/>
              <a:gd name="T33" fmla="*/ 255 h 629"/>
              <a:gd name="T34" fmla="*/ 0 w 695"/>
              <a:gd name="T35" fmla="*/ 192 h 629"/>
              <a:gd name="T36" fmla="*/ 695 w 695"/>
              <a:gd name="T37" fmla="*/ 192 h 629"/>
              <a:gd name="T38" fmla="*/ 632 w 695"/>
              <a:gd name="T39" fmla="*/ 25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5" h="629">
                <a:moveTo>
                  <a:pt x="348" y="450"/>
                </a:moveTo>
                <a:cubicBezTo>
                  <a:pt x="397" y="450"/>
                  <a:pt x="437" y="490"/>
                  <a:pt x="437" y="539"/>
                </a:cubicBezTo>
                <a:cubicBezTo>
                  <a:pt x="437" y="589"/>
                  <a:pt x="397" y="629"/>
                  <a:pt x="348" y="629"/>
                </a:cubicBezTo>
                <a:cubicBezTo>
                  <a:pt x="298" y="629"/>
                  <a:pt x="258" y="589"/>
                  <a:pt x="258" y="539"/>
                </a:cubicBezTo>
                <a:cubicBezTo>
                  <a:pt x="258" y="490"/>
                  <a:pt x="298" y="450"/>
                  <a:pt x="348" y="450"/>
                </a:cubicBezTo>
                <a:close/>
                <a:moveTo>
                  <a:pt x="505" y="381"/>
                </a:moveTo>
                <a:lnTo>
                  <a:pt x="442" y="445"/>
                </a:lnTo>
                <a:cubicBezTo>
                  <a:pt x="390" y="392"/>
                  <a:pt x="305" y="392"/>
                  <a:pt x="253" y="445"/>
                </a:cubicBezTo>
                <a:lnTo>
                  <a:pt x="190" y="381"/>
                </a:lnTo>
                <a:cubicBezTo>
                  <a:pt x="277" y="294"/>
                  <a:pt x="418" y="294"/>
                  <a:pt x="505" y="381"/>
                </a:cubicBezTo>
                <a:close/>
                <a:moveTo>
                  <a:pt x="600" y="287"/>
                </a:moveTo>
                <a:lnTo>
                  <a:pt x="537" y="350"/>
                </a:lnTo>
                <a:cubicBezTo>
                  <a:pt x="432" y="245"/>
                  <a:pt x="263" y="245"/>
                  <a:pt x="158" y="350"/>
                </a:cubicBezTo>
                <a:lnTo>
                  <a:pt x="95" y="287"/>
                </a:lnTo>
                <a:cubicBezTo>
                  <a:pt x="234" y="147"/>
                  <a:pt x="461" y="147"/>
                  <a:pt x="600" y="287"/>
                </a:cubicBezTo>
                <a:close/>
                <a:moveTo>
                  <a:pt x="632" y="255"/>
                </a:moveTo>
                <a:cubicBezTo>
                  <a:pt x="475" y="98"/>
                  <a:pt x="220" y="98"/>
                  <a:pt x="63" y="255"/>
                </a:cubicBezTo>
                <a:lnTo>
                  <a:pt x="0" y="192"/>
                </a:lnTo>
                <a:cubicBezTo>
                  <a:pt x="192" y="0"/>
                  <a:pt x="503" y="0"/>
                  <a:pt x="695" y="192"/>
                </a:cubicBezTo>
                <a:lnTo>
                  <a:pt x="632" y="255"/>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6" name="Freeform 35"/>
          <p:cNvSpPr>
            <a:spLocks noEditPoints="1"/>
          </p:cNvSpPr>
          <p:nvPr/>
        </p:nvSpPr>
        <p:spPr bwMode="auto">
          <a:xfrm>
            <a:off x="2868217" y="2219327"/>
            <a:ext cx="132159" cy="130969"/>
          </a:xfrm>
          <a:custGeom>
            <a:avLst/>
            <a:gdLst>
              <a:gd name="T0" fmla="*/ 291 w 584"/>
              <a:gd name="T1" fmla="*/ 254 h 580"/>
              <a:gd name="T2" fmla="*/ 145 w 584"/>
              <a:gd name="T3" fmla="*/ 254 h 580"/>
              <a:gd name="T4" fmla="*/ 109 w 584"/>
              <a:gd name="T5" fmla="*/ 218 h 580"/>
              <a:gd name="T6" fmla="*/ 145 w 584"/>
              <a:gd name="T7" fmla="*/ 182 h 580"/>
              <a:gd name="T8" fmla="*/ 291 w 584"/>
              <a:gd name="T9" fmla="*/ 182 h 580"/>
              <a:gd name="T10" fmla="*/ 327 w 584"/>
              <a:gd name="T11" fmla="*/ 218 h 580"/>
              <a:gd name="T12" fmla="*/ 291 w 584"/>
              <a:gd name="T13" fmla="*/ 254 h 580"/>
              <a:gd name="T14" fmla="*/ 218 w 584"/>
              <a:gd name="T15" fmla="*/ 382 h 580"/>
              <a:gd name="T16" fmla="*/ 54 w 584"/>
              <a:gd name="T17" fmla="*/ 218 h 580"/>
              <a:gd name="T18" fmla="*/ 218 w 584"/>
              <a:gd name="T19" fmla="*/ 54 h 580"/>
              <a:gd name="T20" fmla="*/ 381 w 584"/>
              <a:gd name="T21" fmla="*/ 218 h 580"/>
              <a:gd name="T22" fmla="*/ 218 w 584"/>
              <a:gd name="T23" fmla="*/ 382 h 580"/>
              <a:gd name="T24" fmla="*/ 436 w 584"/>
              <a:gd name="T25" fmla="*/ 218 h 580"/>
              <a:gd name="T26" fmla="*/ 218 w 584"/>
              <a:gd name="T27" fmla="*/ 0 h 580"/>
              <a:gd name="T28" fmla="*/ 0 w 584"/>
              <a:gd name="T29" fmla="*/ 218 h 580"/>
              <a:gd name="T30" fmla="*/ 218 w 584"/>
              <a:gd name="T31" fmla="*/ 436 h 580"/>
              <a:gd name="T32" fmla="*/ 436 w 584"/>
              <a:gd name="T33" fmla="*/ 218 h 580"/>
              <a:gd name="T34" fmla="*/ 563 w 584"/>
              <a:gd name="T35" fmla="*/ 482 h 580"/>
              <a:gd name="T36" fmla="*/ 429 w 584"/>
              <a:gd name="T37" fmla="*/ 348 h 580"/>
              <a:gd name="T38" fmla="*/ 352 w 584"/>
              <a:gd name="T39" fmla="*/ 425 h 580"/>
              <a:gd name="T40" fmla="*/ 485 w 584"/>
              <a:gd name="T41" fmla="*/ 559 h 580"/>
              <a:gd name="T42" fmla="*/ 563 w 584"/>
              <a:gd name="T43" fmla="*/ 559 h 580"/>
              <a:gd name="T44" fmla="*/ 563 w 584"/>
              <a:gd name="T45" fmla="*/ 482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4" h="580">
                <a:moveTo>
                  <a:pt x="291" y="254"/>
                </a:moveTo>
                <a:lnTo>
                  <a:pt x="145" y="254"/>
                </a:lnTo>
                <a:cubicBezTo>
                  <a:pt x="125" y="254"/>
                  <a:pt x="109" y="238"/>
                  <a:pt x="109" y="218"/>
                </a:cubicBezTo>
                <a:cubicBezTo>
                  <a:pt x="109" y="198"/>
                  <a:pt x="125" y="182"/>
                  <a:pt x="145" y="182"/>
                </a:cubicBezTo>
                <a:lnTo>
                  <a:pt x="291" y="182"/>
                </a:lnTo>
                <a:cubicBezTo>
                  <a:pt x="311" y="182"/>
                  <a:pt x="327" y="198"/>
                  <a:pt x="327" y="218"/>
                </a:cubicBezTo>
                <a:cubicBezTo>
                  <a:pt x="327" y="238"/>
                  <a:pt x="311" y="254"/>
                  <a:pt x="291" y="254"/>
                </a:cubicBezTo>
                <a:close/>
                <a:moveTo>
                  <a:pt x="218" y="382"/>
                </a:moveTo>
                <a:cubicBezTo>
                  <a:pt x="128" y="382"/>
                  <a:pt x="54" y="308"/>
                  <a:pt x="54" y="218"/>
                </a:cubicBezTo>
                <a:cubicBezTo>
                  <a:pt x="54" y="128"/>
                  <a:pt x="128" y="54"/>
                  <a:pt x="218" y="54"/>
                </a:cubicBezTo>
                <a:cubicBezTo>
                  <a:pt x="308" y="54"/>
                  <a:pt x="381" y="128"/>
                  <a:pt x="381" y="218"/>
                </a:cubicBezTo>
                <a:cubicBezTo>
                  <a:pt x="381" y="308"/>
                  <a:pt x="308" y="382"/>
                  <a:pt x="218" y="382"/>
                </a:cubicBezTo>
                <a:close/>
                <a:moveTo>
                  <a:pt x="436" y="218"/>
                </a:moveTo>
                <a:cubicBezTo>
                  <a:pt x="436" y="98"/>
                  <a:pt x="338" y="0"/>
                  <a:pt x="218" y="0"/>
                </a:cubicBezTo>
                <a:cubicBezTo>
                  <a:pt x="97" y="0"/>
                  <a:pt x="0" y="98"/>
                  <a:pt x="0" y="218"/>
                </a:cubicBezTo>
                <a:cubicBezTo>
                  <a:pt x="0" y="339"/>
                  <a:pt x="97" y="436"/>
                  <a:pt x="218" y="436"/>
                </a:cubicBezTo>
                <a:cubicBezTo>
                  <a:pt x="338" y="436"/>
                  <a:pt x="436" y="339"/>
                  <a:pt x="436" y="218"/>
                </a:cubicBezTo>
                <a:close/>
                <a:moveTo>
                  <a:pt x="563" y="482"/>
                </a:moveTo>
                <a:lnTo>
                  <a:pt x="429" y="348"/>
                </a:lnTo>
                <a:cubicBezTo>
                  <a:pt x="409" y="379"/>
                  <a:pt x="383" y="406"/>
                  <a:pt x="352" y="425"/>
                </a:cubicBezTo>
                <a:lnTo>
                  <a:pt x="485" y="559"/>
                </a:lnTo>
                <a:cubicBezTo>
                  <a:pt x="507" y="580"/>
                  <a:pt x="541" y="580"/>
                  <a:pt x="563" y="559"/>
                </a:cubicBezTo>
                <a:cubicBezTo>
                  <a:pt x="584" y="538"/>
                  <a:pt x="584" y="503"/>
                  <a:pt x="563" y="48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7" name="Freeform 36"/>
          <p:cNvSpPr>
            <a:spLocks noEditPoints="1"/>
          </p:cNvSpPr>
          <p:nvPr/>
        </p:nvSpPr>
        <p:spPr bwMode="auto">
          <a:xfrm>
            <a:off x="3131345" y="2219327"/>
            <a:ext cx="132159" cy="130969"/>
          </a:xfrm>
          <a:custGeom>
            <a:avLst/>
            <a:gdLst>
              <a:gd name="T0" fmla="*/ 322 w 584"/>
              <a:gd name="T1" fmla="*/ 200 h 580"/>
              <a:gd name="T2" fmla="*/ 241 w 584"/>
              <a:gd name="T3" fmla="*/ 200 h 580"/>
              <a:gd name="T4" fmla="*/ 241 w 584"/>
              <a:gd name="T5" fmla="*/ 120 h 580"/>
              <a:gd name="T6" fmla="*/ 238 w 584"/>
              <a:gd name="T7" fmla="*/ 112 h 580"/>
              <a:gd name="T8" fmla="*/ 230 w 584"/>
              <a:gd name="T9" fmla="*/ 108 h 580"/>
              <a:gd name="T10" fmla="*/ 207 w 584"/>
              <a:gd name="T11" fmla="*/ 108 h 580"/>
              <a:gd name="T12" fmla="*/ 199 w 584"/>
              <a:gd name="T13" fmla="*/ 112 h 580"/>
              <a:gd name="T14" fmla="*/ 195 w 584"/>
              <a:gd name="T15" fmla="*/ 120 h 580"/>
              <a:gd name="T16" fmla="*/ 195 w 584"/>
              <a:gd name="T17" fmla="*/ 200 h 580"/>
              <a:gd name="T18" fmla="*/ 115 w 584"/>
              <a:gd name="T19" fmla="*/ 200 h 580"/>
              <a:gd name="T20" fmla="*/ 107 w 584"/>
              <a:gd name="T21" fmla="*/ 204 h 580"/>
              <a:gd name="T22" fmla="*/ 104 w 584"/>
              <a:gd name="T23" fmla="*/ 212 h 580"/>
              <a:gd name="T24" fmla="*/ 104 w 584"/>
              <a:gd name="T25" fmla="*/ 235 h 580"/>
              <a:gd name="T26" fmla="*/ 107 w 584"/>
              <a:gd name="T27" fmla="*/ 243 h 580"/>
              <a:gd name="T28" fmla="*/ 115 w 584"/>
              <a:gd name="T29" fmla="*/ 246 h 580"/>
              <a:gd name="T30" fmla="*/ 195 w 584"/>
              <a:gd name="T31" fmla="*/ 246 h 580"/>
              <a:gd name="T32" fmla="*/ 195 w 584"/>
              <a:gd name="T33" fmla="*/ 326 h 580"/>
              <a:gd name="T34" fmla="*/ 199 w 584"/>
              <a:gd name="T35" fmla="*/ 334 h 580"/>
              <a:gd name="T36" fmla="*/ 207 w 584"/>
              <a:gd name="T37" fmla="*/ 338 h 580"/>
              <a:gd name="T38" fmla="*/ 230 w 584"/>
              <a:gd name="T39" fmla="*/ 338 h 580"/>
              <a:gd name="T40" fmla="*/ 238 w 584"/>
              <a:gd name="T41" fmla="*/ 334 h 580"/>
              <a:gd name="T42" fmla="*/ 241 w 584"/>
              <a:gd name="T43" fmla="*/ 326 h 580"/>
              <a:gd name="T44" fmla="*/ 241 w 584"/>
              <a:gd name="T45" fmla="*/ 246 h 580"/>
              <a:gd name="T46" fmla="*/ 322 w 584"/>
              <a:gd name="T47" fmla="*/ 246 h 580"/>
              <a:gd name="T48" fmla="*/ 330 w 584"/>
              <a:gd name="T49" fmla="*/ 243 h 580"/>
              <a:gd name="T50" fmla="*/ 333 w 584"/>
              <a:gd name="T51" fmla="*/ 235 h 580"/>
              <a:gd name="T52" fmla="*/ 333 w 584"/>
              <a:gd name="T53" fmla="*/ 212 h 580"/>
              <a:gd name="T54" fmla="*/ 330 w 584"/>
              <a:gd name="T55" fmla="*/ 204 h 580"/>
              <a:gd name="T56" fmla="*/ 322 w 584"/>
              <a:gd name="T57" fmla="*/ 200 h 580"/>
              <a:gd name="T58" fmla="*/ 218 w 584"/>
              <a:gd name="T59" fmla="*/ 382 h 580"/>
              <a:gd name="T60" fmla="*/ 55 w 584"/>
              <a:gd name="T61" fmla="*/ 218 h 580"/>
              <a:gd name="T62" fmla="*/ 218 w 584"/>
              <a:gd name="T63" fmla="*/ 54 h 580"/>
              <a:gd name="T64" fmla="*/ 382 w 584"/>
              <a:gd name="T65" fmla="*/ 218 h 580"/>
              <a:gd name="T66" fmla="*/ 218 w 584"/>
              <a:gd name="T67" fmla="*/ 382 h 580"/>
              <a:gd name="T68" fmla="*/ 437 w 584"/>
              <a:gd name="T69" fmla="*/ 218 h 580"/>
              <a:gd name="T70" fmla="*/ 218 w 584"/>
              <a:gd name="T71" fmla="*/ 0 h 580"/>
              <a:gd name="T72" fmla="*/ 0 w 584"/>
              <a:gd name="T73" fmla="*/ 218 h 580"/>
              <a:gd name="T74" fmla="*/ 218 w 584"/>
              <a:gd name="T75" fmla="*/ 436 h 580"/>
              <a:gd name="T76" fmla="*/ 437 w 584"/>
              <a:gd name="T77" fmla="*/ 218 h 580"/>
              <a:gd name="T78" fmla="*/ 563 w 584"/>
              <a:gd name="T79" fmla="*/ 482 h 580"/>
              <a:gd name="T80" fmla="*/ 430 w 584"/>
              <a:gd name="T81" fmla="*/ 348 h 580"/>
              <a:gd name="T82" fmla="*/ 352 w 584"/>
              <a:gd name="T83" fmla="*/ 425 h 580"/>
              <a:gd name="T84" fmla="*/ 486 w 584"/>
              <a:gd name="T85" fmla="*/ 559 h 580"/>
              <a:gd name="T86" fmla="*/ 563 w 584"/>
              <a:gd name="T87" fmla="*/ 559 h 580"/>
              <a:gd name="T88" fmla="*/ 563 w 584"/>
              <a:gd name="T89" fmla="*/ 482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4" h="580">
                <a:moveTo>
                  <a:pt x="322" y="200"/>
                </a:moveTo>
                <a:lnTo>
                  <a:pt x="241" y="200"/>
                </a:lnTo>
                <a:lnTo>
                  <a:pt x="241" y="120"/>
                </a:lnTo>
                <a:cubicBezTo>
                  <a:pt x="241" y="117"/>
                  <a:pt x="240" y="114"/>
                  <a:pt x="238" y="112"/>
                </a:cubicBezTo>
                <a:cubicBezTo>
                  <a:pt x="236" y="109"/>
                  <a:pt x="233" y="108"/>
                  <a:pt x="230" y="108"/>
                </a:cubicBezTo>
                <a:lnTo>
                  <a:pt x="207" y="108"/>
                </a:lnTo>
                <a:cubicBezTo>
                  <a:pt x="204" y="108"/>
                  <a:pt x="201" y="109"/>
                  <a:pt x="199" y="112"/>
                </a:cubicBezTo>
                <a:cubicBezTo>
                  <a:pt x="197" y="114"/>
                  <a:pt x="195" y="117"/>
                  <a:pt x="195" y="120"/>
                </a:cubicBezTo>
                <a:lnTo>
                  <a:pt x="195" y="200"/>
                </a:lnTo>
                <a:lnTo>
                  <a:pt x="115" y="200"/>
                </a:lnTo>
                <a:cubicBezTo>
                  <a:pt x="112" y="200"/>
                  <a:pt x="109" y="201"/>
                  <a:pt x="107" y="204"/>
                </a:cubicBezTo>
                <a:cubicBezTo>
                  <a:pt x="105" y="206"/>
                  <a:pt x="104" y="209"/>
                  <a:pt x="104" y="212"/>
                </a:cubicBezTo>
                <a:lnTo>
                  <a:pt x="104" y="235"/>
                </a:lnTo>
                <a:cubicBezTo>
                  <a:pt x="104" y="238"/>
                  <a:pt x="105" y="240"/>
                  <a:pt x="107" y="243"/>
                </a:cubicBezTo>
                <a:cubicBezTo>
                  <a:pt x="109" y="245"/>
                  <a:pt x="112" y="246"/>
                  <a:pt x="115" y="246"/>
                </a:cubicBezTo>
                <a:lnTo>
                  <a:pt x="195" y="246"/>
                </a:lnTo>
                <a:lnTo>
                  <a:pt x="195" y="326"/>
                </a:lnTo>
                <a:cubicBezTo>
                  <a:pt x="195" y="329"/>
                  <a:pt x="197" y="332"/>
                  <a:pt x="199" y="334"/>
                </a:cubicBezTo>
                <a:cubicBezTo>
                  <a:pt x="201" y="337"/>
                  <a:pt x="204" y="338"/>
                  <a:pt x="207" y="338"/>
                </a:cubicBezTo>
                <a:lnTo>
                  <a:pt x="230" y="338"/>
                </a:lnTo>
                <a:cubicBezTo>
                  <a:pt x="233" y="338"/>
                  <a:pt x="236" y="337"/>
                  <a:pt x="238" y="334"/>
                </a:cubicBezTo>
                <a:cubicBezTo>
                  <a:pt x="240" y="332"/>
                  <a:pt x="241" y="329"/>
                  <a:pt x="241" y="326"/>
                </a:cubicBezTo>
                <a:lnTo>
                  <a:pt x="241" y="246"/>
                </a:lnTo>
                <a:lnTo>
                  <a:pt x="322" y="246"/>
                </a:lnTo>
                <a:cubicBezTo>
                  <a:pt x="325" y="246"/>
                  <a:pt x="327" y="245"/>
                  <a:pt x="330" y="243"/>
                </a:cubicBezTo>
                <a:cubicBezTo>
                  <a:pt x="332" y="240"/>
                  <a:pt x="333" y="238"/>
                  <a:pt x="333" y="235"/>
                </a:cubicBezTo>
                <a:lnTo>
                  <a:pt x="333" y="212"/>
                </a:lnTo>
                <a:cubicBezTo>
                  <a:pt x="333" y="208"/>
                  <a:pt x="332" y="206"/>
                  <a:pt x="330" y="204"/>
                </a:cubicBezTo>
                <a:cubicBezTo>
                  <a:pt x="327" y="201"/>
                  <a:pt x="325" y="200"/>
                  <a:pt x="322" y="200"/>
                </a:cubicBezTo>
                <a:close/>
                <a:moveTo>
                  <a:pt x="218" y="382"/>
                </a:moveTo>
                <a:cubicBezTo>
                  <a:pt x="128" y="382"/>
                  <a:pt x="55" y="308"/>
                  <a:pt x="55" y="218"/>
                </a:cubicBezTo>
                <a:cubicBezTo>
                  <a:pt x="55" y="128"/>
                  <a:pt x="128" y="54"/>
                  <a:pt x="218" y="54"/>
                </a:cubicBezTo>
                <a:cubicBezTo>
                  <a:pt x="309" y="54"/>
                  <a:pt x="382" y="128"/>
                  <a:pt x="382" y="218"/>
                </a:cubicBezTo>
                <a:cubicBezTo>
                  <a:pt x="382" y="308"/>
                  <a:pt x="309" y="382"/>
                  <a:pt x="218" y="382"/>
                </a:cubicBezTo>
                <a:close/>
                <a:moveTo>
                  <a:pt x="437" y="218"/>
                </a:moveTo>
                <a:cubicBezTo>
                  <a:pt x="437" y="98"/>
                  <a:pt x="339" y="0"/>
                  <a:pt x="218" y="0"/>
                </a:cubicBezTo>
                <a:cubicBezTo>
                  <a:pt x="98" y="0"/>
                  <a:pt x="0" y="98"/>
                  <a:pt x="0" y="218"/>
                </a:cubicBezTo>
                <a:cubicBezTo>
                  <a:pt x="0" y="339"/>
                  <a:pt x="98" y="436"/>
                  <a:pt x="218" y="436"/>
                </a:cubicBezTo>
                <a:cubicBezTo>
                  <a:pt x="339" y="436"/>
                  <a:pt x="437" y="339"/>
                  <a:pt x="437" y="218"/>
                </a:cubicBezTo>
                <a:close/>
                <a:moveTo>
                  <a:pt x="563" y="482"/>
                </a:moveTo>
                <a:lnTo>
                  <a:pt x="430" y="348"/>
                </a:lnTo>
                <a:cubicBezTo>
                  <a:pt x="410" y="379"/>
                  <a:pt x="383" y="406"/>
                  <a:pt x="352" y="425"/>
                </a:cubicBezTo>
                <a:lnTo>
                  <a:pt x="486" y="559"/>
                </a:lnTo>
                <a:cubicBezTo>
                  <a:pt x="507" y="580"/>
                  <a:pt x="542" y="580"/>
                  <a:pt x="563" y="559"/>
                </a:cubicBezTo>
                <a:cubicBezTo>
                  <a:pt x="584" y="538"/>
                  <a:pt x="584" y="503"/>
                  <a:pt x="563" y="48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8" name="Freeform 37"/>
          <p:cNvSpPr>
            <a:spLocks noEditPoints="1"/>
          </p:cNvSpPr>
          <p:nvPr/>
        </p:nvSpPr>
        <p:spPr bwMode="auto">
          <a:xfrm>
            <a:off x="7758115" y="3309939"/>
            <a:ext cx="120253" cy="113109"/>
          </a:xfrm>
          <a:custGeom>
            <a:avLst/>
            <a:gdLst>
              <a:gd name="T0" fmla="*/ 139 w 526"/>
              <a:gd name="T1" fmla="*/ 197 h 497"/>
              <a:gd name="T2" fmla="*/ 12 w 526"/>
              <a:gd name="T3" fmla="*/ 197 h 497"/>
              <a:gd name="T4" fmla="*/ 0 w 526"/>
              <a:gd name="T5" fmla="*/ 209 h 497"/>
              <a:gd name="T6" fmla="*/ 0 w 526"/>
              <a:gd name="T7" fmla="*/ 485 h 497"/>
              <a:gd name="T8" fmla="*/ 12 w 526"/>
              <a:gd name="T9" fmla="*/ 497 h 497"/>
              <a:gd name="T10" fmla="*/ 139 w 526"/>
              <a:gd name="T11" fmla="*/ 497 h 497"/>
              <a:gd name="T12" fmla="*/ 151 w 526"/>
              <a:gd name="T13" fmla="*/ 485 h 497"/>
              <a:gd name="T14" fmla="*/ 151 w 526"/>
              <a:gd name="T15" fmla="*/ 209 h 497"/>
              <a:gd name="T16" fmla="*/ 139 w 526"/>
              <a:gd name="T17" fmla="*/ 197 h 497"/>
              <a:gd name="T18" fmla="*/ 515 w 526"/>
              <a:gd name="T19" fmla="*/ 0 h 497"/>
              <a:gd name="T20" fmla="*/ 388 w 526"/>
              <a:gd name="T21" fmla="*/ 0 h 497"/>
              <a:gd name="T22" fmla="*/ 376 w 526"/>
              <a:gd name="T23" fmla="*/ 12 h 497"/>
              <a:gd name="T24" fmla="*/ 376 w 526"/>
              <a:gd name="T25" fmla="*/ 485 h 497"/>
              <a:gd name="T26" fmla="*/ 388 w 526"/>
              <a:gd name="T27" fmla="*/ 497 h 497"/>
              <a:gd name="T28" fmla="*/ 515 w 526"/>
              <a:gd name="T29" fmla="*/ 497 h 497"/>
              <a:gd name="T30" fmla="*/ 526 w 526"/>
              <a:gd name="T31" fmla="*/ 485 h 497"/>
              <a:gd name="T32" fmla="*/ 526 w 526"/>
              <a:gd name="T33" fmla="*/ 12 h 497"/>
              <a:gd name="T34" fmla="*/ 515 w 526"/>
              <a:gd name="T35" fmla="*/ 0 h 497"/>
              <a:gd name="T36" fmla="*/ 326 w 526"/>
              <a:gd name="T37" fmla="*/ 125 h 497"/>
              <a:gd name="T38" fmla="*/ 199 w 526"/>
              <a:gd name="T39" fmla="*/ 125 h 497"/>
              <a:gd name="T40" fmla="*/ 187 w 526"/>
              <a:gd name="T41" fmla="*/ 137 h 497"/>
              <a:gd name="T42" fmla="*/ 187 w 526"/>
              <a:gd name="T43" fmla="*/ 485 h 497"/>
              <a:gd name="T44" fmla="*/ 199 w 526"/>
              <a:gd name="T45" fmla="*/ 497 h 497"/>
              <a:gd name="T46" fmla="*/ 326 w 526"/>
              <a:gd name="T47" fmla="*/ 497 h 497"/>
              <a:gd name="T48" fmla="*/ 338 w 526"/>
              <a:gd name="T49" fmla="*/ 485 h 497"/>
              <a:gd name="T50" fmla="*/ 338 w 526"/>
              <a:gd name="T51" fmla="*/ 137 h 497"/>
              <a:gd name="T52" fmla="*/ 326 w 526"/>
              <a:gd name="T53" fmla="*/ 125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6" h="497">
                <a:moveTo>
                  <a:pt x="139" y="197"/>
                </a:moveTo>
                <a:lnTo>
                  <a:pt x="12" y="197"/>
                </a:lnTo>
                <a:cubicBezTo>
                  <a:pt x="5" y="197"/>
                  <a:pt x="0" y="202"/>
                  <a:pt x="0" y="209"/>
                </a:cubicBezTo>
                <a:lnTo>
                  <a:pt x="0" y="485"/>
                </a:lnTo>
                <a:cubicBezTo>
                  <a:pt x="0" y="492"/>
                  <a:pt x="5" y="497"/>
                  <a:pt x="12" y="497"/>
                </a:cubicBezTo>
                <a:lnTo>
                  <a:pt x="139" y="497"/>
                </a:lnTo>
                <a:cubicBezTo>
                  <a:pt x="146" y="497"/>
                  <a:pt x="151" y="492"/>
                  <a:pt x="151" y="485"/>
                </a:cubicBezTo>
                <a:lnTo>
                  <a:pt x="151" y="209"/>
                </a:lnTo>
                <a:cubicBezTo>
                  <a:pt x="151" y="202"/>
                  <a:pt x="146" y="197"/>
                  <a:pt x="139" y="197"/>
                </a:cubicBezTo>
                <a:close/>
                <a:moveTo>
                  <a:pt x="515" y="0"/>
                </a:moveTo>
                <a:lnTo>
                  <a:pt x="388" y="0"/>
                </a:lnTo>
                <a:cubicBezTo>
                  <a:pt x="381" y="0"/>
                  <a:pt x="376" y="5"/>
                  <a:pt x="376" y="12"/>
                </a:cubicBezTo>
                <a:lnTo>
                  <a:pt x="376" y="485"/>
                </a:lnTo>
                <a:cubicBezTo>
                  <a:pt x="376" y="492"/>
                  <a:pt x="381" y="497"/>
                  <a:pt x="388" y="497"/>
                </a:cubicBezTo>
                <a:lnTo>
                  <a:pt x="515" y="497"/>
                </a:lnTo>
                <a:cubicBezTo>
                  <a:pt x="521" y="497"/>
                  <a:pt x="526" y="492"/>
                  <a:pt x="526" y="485"/>
                </a:cubicBezTo>
                <a:lnTo>
                  <a:pt x="526" y="12"/>
                </a:lnTo>
                <a:cubicBezTo>
                  <a:pt x="526" y="5"/>
                  <a:pt x="521" y="0"/>
                  <a:pt x="515" y="0"/>
                </a:cubicBezTo>
                <a:close/>
                <a:moveTo>
                  <a:pt x="326" y="125"/>
                </a:moveTo>
                <a:lnTo>
                  <a:pt x="199" y="125"/>
                </a:lnTo>
                <a:cubicBezTo>
                  <a:pt x="192" y="125"/>
                  <a:pt x="187" y="131"/>
                  <a:pt x="187" y="137"/>
                </a:cubicBezTo>
                <a:lnTo>
                  <a:pt x="187" y="485"/>
                </a:lnTo>
                <a:cubicBezTo>
                  <a:pt x="187" y="492"/>
                  <a:pt x="192" y="497"/>
                  <a:pt x="199" y="497"/>
                </a:cubicBezTo>
                <a:lnTo>
                  <a:pt x="326" y="497"/>
                </a:lnTo>
                <a:cubicBezTo>
                  <a:pt x="332" y="497"/>
                  <a:pt x="338" y="492"/>
                  <a:pt x="338" y="485"/>
                </a:cubicBezTo>
                <a:lnTo>
                  <a:pt x="338" y="137"/>
                </a:lnTo>
                <a:cubicBezTo>
                  <a:pt x="338" y="131"/>
                  <a:pt x="332" y="125"/>
                  <a:pt x="326" y="12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9" name="Freeform 38"/>
          <p:cNvSpPr>
            <a:spLocks noEditPoints="1"/>
          </p:cNvSpPr>
          <p:nvPr/>
        </p:nvSpPr>
        <p:spPr bwMode="auto">
          <a:xfrm>
            <a:off x="4504135" y="1984773"/>
            <a:ext cx="128589" cy="142875"/>
          </a:xfrm>
          <a:custGeom>
            <a:avLst/>
            <a:gdLst>
              <a:gd name="T0" fmla="*/ 465 w 567"/>
              <a:gd name="T1" fmla="*/ 128 h 627"/>
              <a:gd name="T2" fmla="*/ 401 w 567"/>
              <a:gd name="T3" fmla="*/ 192 h 627"/>
              <a:gd name="T4" fmla="*/ 465 w 567"/>
              <a:gd name="T5" fmla="*/ 256 h 627"/>
              <a:gd name="T6" fmla="*/ 529 w 567"/>
              <a:gd name="T7" fmla="*/ 192 h 627"/>
              <a:gd name="T8" fmla="*/ 465 w 567"/>
              <a:gd name="T9" fmla="*/ 128 h 627"/>
              <a:gd name="T10" fmla="*/ 135 w 567"/>
              <a:gd name="T11" fmla="*/ 627 h 627"/>
              <a:gd name="T12" fmla="*/ 432 w 567"/>
              <a:gd name="T13" fmla="*/ 627 h 627"/>
              <a:gd name="T14" fmla="*/ 432 w 567"/>
              <a:gd name="T15" fmla="*/ 363 h 627"/>
              <a:gd name="T16" fmla="*/ 283 w 567"/>
              <a:gd name="T17" fmla="*/ 215 h 627"/>
              <a:gd name="T18" fmla="*/ 135 w 567"/>
              <a:gd name="T19" fmla="*/ 363 h 627"/>
              <a:gd name="T20" fmla="*/ 135 w 567"/>
              <a:gd name="T21" fmla="*/ 627 h 627"/>
              <a:gd name="T22" fmla="*/ 111 w 567"/>
              <a:gd name="T23" fmla="*/ 363 h 627"/>
              <a:gd name="T24" fmla="*/ 111 w 567"/>
              <a:gd name="T25" fmla="*/ 568 h 627"/>
              <a:gd name="T26" fmla="*/ 0 w 567"/>
              <a:gd name="T27" fmla="*/ 568 h 627"/>
              <a:gd name="T28" fmla="*/ 0 w 567"/>
              <a:gd name="T29" fmla="*/ 383 h 627"/>
              <a:gd name="T30" fmla="*/ 102 w 567"/>
              <a:gd name="T31" fmla="*/ 281 h 627"/>
              <a:gd name="T32" fmla="*/ 131 w 567"/>
              <a:gd name="T33" fmla="*/ 285 h 627"/>
              <a:gd name="T34" fmla="*/ 111 w 567"/>
              <a:gd name="T35" fmla="*/ 363 h 627"/>
              <a:gd name="T36" fmla="*/ 567 w 567"/>
              <a:gd name="T37" fmla="*/ 568 h 627"/>
              <a:gd name="T38" fmla="*/ 455 w 567"/>
              <a:gd name="T39" fmla="*/ 568 h 627"/>
              <a:gd name="T40" fmla="*/ 455 w 567"/>
              <a:gd name="T41" fmla="*/ 363 h 627"/>
              <a:gd name="T42" fmla="*/ 436 w 567"/>
              <a:gd name="T43" fmla="*/ 285 h 627"/>
              <a:gd name="T44" fmla="*/ 465 w 567"/>
              <a:gd name="T45" fmla="*/ 281 h 627"/>
              <a:gd name="T46" fmla="*/ 567 w 567"/>
              <a:gd name="T47" fmla="*/ 383 h 627"/>
              <a:gd name="T48" fmla="*/ 567 w 567"/>
              <a:gd name="T49" fmla="*/ 568 h 627"/>
              <a:gd name="T50" fmla="*/ 283 w 567"/>
              <a:gd name="T51" fmla="*/ 0 h 627"/>
              <a:gd name="T52" fmla="*/ 189 w 567"/>
              <a:gd name="T53" fmla="*/ 94 h 627"/>
              <a:gd name="T54" fmla="*/ 283 w 567"/>
              <a:gd name="T55" fmla="*/ 189 h 627"/>
              <a:gd name="T56" fmla="*/ 378 w 567"/>
              <a:gd name="T57" fmla="*/ 94 h 627"/>
              <a:gd name="T58" fmla="*/ 283 w 567"/>
              <a:gd name="T59" fmla="*/ 0 h 627"/>
              <a:gd name="T60" fmla="*/ 102 w 567"/>
              <a:gd name="T61" fmla="*/ 128 h 627"/>
              <a:gd name="T62" fmla="*/ 38 w 567"/>
              <a:gd name="T63" fmla="*/ 192 h 627"/>
              <a:gd name="T64" fmla="*/ 102 w 567"/>
              <a:gd name="T65" fmla="*/ 256 h 627"/>
              <a:gd name="T66" fmla="*/ 166 w 567"/>
              <a:gd name="T67" fmla="*/ 192 h 627"/>
              <a:gd name="T68" fmla="*/ 102 w 567"/>
              <a:gd name="T69" fmla="*/ 128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7" h="627">
                <a:moveTo>
                  <a:pt x="465" y="128"/>
                </a:moveTo>
                <a:cubicBezTo>
                  <a:pt x="430" y="128"/>
                  <a:pt x="401" y="157"/>
                  <a:pt x="401" y="192"/>
                </a:cubicBezTo>
                <a:cubicBezTo>
                  <a:pt x="401" y="227"/>
                  <a:pt x="430" y="256"/>
                  <a:pt x="465" y="256"/>
                </a:cubicBezTo>
                <a:cubicBezTo>
                  <a:pt x="500" y="256"/>
                  <a:pt x="529" y="227"/>
                  <a:pt x="529" y="192"/>
                </a:cubicBezTo>
                <a:cubicBezTo>
                  <a:pt x="529" y="157"/>
                  <a:pt x="500" y="128"/>
                  <a:pt x="465" y="128"/>
                </a:cubicBezTo>
                <a:close/>
                <a:moveTo>
                  <a:pt x="135" y="627"/>
                </a:moveTo>
                <a:lnTo>
                  <a:pt x="432" y="627"/>
                </a:lnTo>
                <a:lnTo>
                  <a:pt x="432" y="363"/>
                </a:lnTo>
                <a:cubicBezTo>
                  <a:pt x="432" y="281"/>
                  <a:pt x="365" y="215"/>
                  <a:pt x="283" y="215"/>
                </a:cubicBezTo>
                <a:cubicBezTo>
                  <a:pt x="201" y="215"/>
                  <a:pt x="135" y="281"/>
                  <a:pt x="135" y="363"/>
                </a:cubicBezTo>
                <a:lnTo>
                  <a:pt x="135" y="627"/>
                </a:lnTo>
                <a:close/>
                <a:moveTo>
                  <a:pt x="111" y="363"/>
                </a:moveTo>
                <a:lnTo>
                  <a:pt x="111" y="568"/>
                </a:lnTo>
                <a:lnTo>
                  <a:pt x="0" y="568"/>
                </a:lnTo>
                <a:lnTo>
                  <a:pt x="0" y="383"/>
                </a:lnTo>
                <a:cubicBezTo>
                  <a:pt x="0" y="327"/>
                  <a:pt x="46" y="281"/>
                  <a:pt x="102" y="281"/>
                </a:cubicBezTo>
                <a:cubicBezTo>
                  <a:pt x="112" y="281"/>
                  <a:pt x="122" y="283"/>
                  <a:pt x="131" y="285"/>
                </a:cubicBezTo>
                <a:cubicBezTo>
                  <a:pt x="119" y="309"/>
                  <a:pt x="111" y="335"/>
                  <a:pt x="111" y="363"/>
                </a:cubicBezTo>
                <a:close/>
                <a:moveTo>
                  <a:pt x="567" y="568"/>
                </a:moveTo>
                <a:lnTo>
                  <a:pt x="455" y="568"/>
                </a:lnTo>
                <a:lnTo>
                  <a:pt x="455" y="363"/>
                </a:lnTo>
                <a:cubicBezTo>
                  <a:pt x="455" y="335"/>
                  <a:pt x="448" y="309"/>
                  <a:pt x="436" y="285"/>
                </a:cubicBezTo>
                <a:cubicBezTo>
                  <a:pt x="445" y="283"/>
                  <a:pt x="455" y="281"/>
                  <a:pt x="465" y="281"/>
                </a:cubicBezTo>
                <a:cubicBezTo>
                  <a:pt x="521" y="281"/>
                  <a:pt x="567" y="327"/>
                  <a:pt x="567" y="383"/>
                </a:cubicBezTo>
                <a:lnTo>
                  <a:pt x="567" y="568"/>
                </a:lnTo>
                <a:close/>
                <a:moveTo>
                  <a:pt x="283" y="0"/>
                </a:moveTo>
                <a:cubicBezTo>
                  <a:pt x="231" y="0"/>
                  <a:pt x="189" y="42"/>
                  <a:pt x="189" y="94"/>
                </a:cubicBezTo>
                <a:cubicBezTo>
                  <a:pt x="189" y="147"/>
                  <a:pt x="231" y="189"/>
                  <a:pt x="283" y="189"/>
                </a:cubicBezTo>
                <a:cubicBezTo>
                  <a:pt x="336" y="189"/>
                  <a:pt x="378" y="147"/>
                  <a:pt x="378" y="94"/>
                </a:cubicBezTo>
                <a:cubicBezTo>
                  <a:pt x="378" y="42"/>
                  <a:pt x="336" y="0"/>
                  <a:pt x="283" y="0"/>
                </a:cubicBezTo>
                <a:close/>
                <a:moveTo>
                  <a:pt x="102" y="128"/>
                </a:moveTo>
                <a:cubicBezTo>
                  <a:pt x="67" y="128"/>
                  <a:pt x="38" y="157"/>
                  <a:pt x="38" y="192"/>
                </a:cubicBezTo>
                <a:cubicBezTo>
                  <a:pt x="38" y="227"/>
                  <a:pt x="67" y="256"/>
                  <a:pt x="102" y="256"/>
                </a:cubicBezTo>
                <a:cubicBezTo>
                  <a:pt x="137" y="256"/>
                  <a:pt x="166" y="227"/>
                  <a:pt x="166" y="192"/>
                </a:cubicBezTo>
                <a:cubicBezTo>
                  <a:pt x="166" y="157"/>
                  <a:pt x="137" y="128"/>
                  <a:pt x="102" y="128"/>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40" name="Freeform 39"/>
          <p:cNvSpPr>
            <a:spLocks noEditPoints="1"/>
          </p:cNvSpPr>
          <p:nvPr/>
        </p:nvSpPr>
        <p:spPr bwMode="auto">
          <a:xfrm>
            <a:off x="3406379" y="2219327"/>
            <a:ext cx="133350" cy="130969"/>
          </a:xfrm>
          <a:custGeom>
            <a:avLst/>
            <a:gdLst>
              <a:gd name="T0" fmla="*/ 437 w 587"/>
              <a:gd name="T1" fmla="*/ 218 h 580"/>
              <a:gd name="T2" fmla="*/ 219 w 587"/>
              <a:gd name="T3" fmla="*/ 0 h 580"/>
              <a:gd name="T4" fmla="*/ 0 w 587"/>
              <a:gd name="T5" fmla="*/ 218 h 580"/>
              <a:gd name="T6" fmla="*/ 219 w 587"/>
              <a:gd name="T7" fmla="*/ 436 h 580"/>
              <a:gd name="T8" fmla="*/ 437 w 587"/>
              <a:gd name="T9" fmla="*/ 218 h 580"/>
              <a:gd name="T10" fmla="*/ 566 w 587"/>
              <a:gd name="T11" fmla="*/ 482 h 580"/>
              <a:gd name="T12" fmla="*/ 433 w 587"/>
              <a:gd name="T13" fmla="*/ 348 h 580"/>
              <a:gd name="T14" fmla="*/ 356 w 587"/>
              <a:gd name="T15" fmla="*/ 425 h 580"/>
              <a:gd name="T16" fmla="*/ 489 w 587"/>
              <a:gd name="T17" fmla="*/ 559 h 580"/>
              <a:gd name="T18" fmla="*/ 566 w 587"/>
              <a:gd name="T19" fmla="*/ 559 h 580"/>
              <a:gd name="T20" fmla="*/ 566 w 587"/>
              <a:gd name="T21" fmla="*/ 482 h 580"/>
              <a:gd name="T22" fmla="*/ 219 w 587"/>
              <a:gd name="T23" fmla="*/ 382 h 580"/>
              <a:gd name="T24" fmla="*/ 55 w 587"/>
              <a:gd name="T25" fmla="*/ 218 h 580"/>
              <a:gd name="T26" fmla="*/ 219 w 587"/>
              <a:gd name="T27" fmla="*/ 54 h 580"/>
              <a:gd name="T28" fmla="*/ 382 w 587"/>
              <a:gd name="T29" fmla="*/ 218 h 580"/>
              <a:gd name="T30" fmla="*/ 219 w 587"/>
              <a:gd name="T31" fmla="*/ 382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7" h="580">
                <a:moveTo>
                  <a:pt x="437" y="218"/>
                </a:moveTo>
                <a:cubicBezTo>
                  <a:pt x="437" y="98"/>
                  <a:pt x="339" y="0"/>
                  <a:pt x="219" y="0"/>
                </a:cubicBezTo>
                <a:cubicBezTo>
                  <a:pt x="98" y="0"/>
                  <a:pt x="0" y="98"/>
                  <a:pt x="0" y="218"/>
                </a:cubicBezTo>
                <a:cubicBezTo>
                  <a:pt x="0" y="339"/>
                  <a:pt x="98" y="436"/>
                  <a:pt x="219" y="436"/>
                </a:cubicBezTo>
                <a:cubicBezTo>
                  <a:pt x="339" y="436"/>
                  <a:pt x="437" y="339"/>
                  <a:pt x="437" y="218"/>
                </a:cubicBezTo>
                <a:close/>
                <a:moveTo>
                  <a:pt x="566" y="482"/>
                </a:moveTo>
                <a:lnTo>
                  <a:pt x="433" y="348"/>
                </a:lnTo>
                <a:cubicBezTo>
                  <a:pt x="413" y="379"/>
                  <a:pt x="387" y="406"/>
                  <a:pt x="356" y="425"/>
                </a:cubicBezTo>
                <a:lnTo>
                  <a:pt x="489" y="559"/>
                </a:lnTo>
                <a:cubicBezTo>
                  <a:pt x="510" y="580"/>
                  <a:pt x="545" y="580"/>
                  <a:pt x="566" y="559"/>
                </a:cubicBezTo>
                <a:cubicBezTo>
                  <a:pt x="587" y="538"/>
                  <a:pt x="587" y="503"/>
                  <a:pt x="566" y="482"/>
                </a:cubicBezTo>
                <a:close/>
                <a:moveTo>
                  <a:pt x="219" y="382"/>
                </a:moveTo>
                <a:cubicBezTo>
                  <a:pt x="128" y="382"/>
                  <a:pt x="55" y="308"/>
                  <a:pt x="55" y="218"/>
                </a:cubicBezTo>
                <a:cubicBezTo>
                  <a:pt x="55" y="128"/>
                  <a:pt x="128" y="54"/>
                  <a:pt x="219" y="54"/>
                </a:cubicBezTo>
                <a:cubicBezTo>
                  <a:pt x="309" y="54"/>
                  <a:pt x="382" y="128"/>
                  <a:pt x="382" y="218"/>
                </a:cubicBezTo>
                <a:cubicBezTo>
                  <a:pt x="382" y="308"/>
                  <a:pt x="309" y="382"/>
                  <a:pt x="219" y="38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41" name="Freeform 40"/>
          <p:cNvSpPr>
            <a:spLocks/>
          </p:cNvSpPr>
          <p:nvPr/>
        </p:nvSpPr>
        <p:spPr bwMode="auto">
          <a:xfrm>
            <a:off x="5664995" y="1741886"/>
            <a:ext cx="123825" cy="140494"/>
          </a:xfrm>
          <a:custGeom>
            <a:avLst/>
            <a:gdLst>
              <a:gd name="T0" fmla="*/ 490 w 547"/>
              <a:gd name="T1" fmla="*/ 9 h 615"/>
              <a:gd name="T2" fmla="*/ 230 w 547"/>
              <a:gd name="T3" fmla="*/ 88 h 615"/>
              <a:gd name="T4" fmla="*/ 173 w 547"/>
              <a:gd name="T5" fmla="*/ 162 h 615"/>
              <a:gd name="T6" fmla="*/ 173 w 547"/>
              <a:gd name="T7" fmla="*/ 432 h 615"/>
              <a:gd name="T8" fmla="*/ 173 w 547"/>
              <a:gd name="T9" fmla="*/ 436 h 615"/>
              <a:gd name="T10" fmla="*/ 112 w 547"/>
              <a:gd name="T11" fmla="*/ 430 h 615"/>
              <a:gd name="T12" fmla="*/ 0 w 547"/>
              <a:gd name="T13" fmla="*/ 535 h 615"/>
              <a:gd name="T14" fmla="*/ 112 w 547"/>
              <a:gd name="T15" fmla="*/ 607 h 615"/>
              <a:gd name="T16" fmla="*/ 219 w 547"/>
              <a:gd name="T17" fmla="*/ 502 h 615"/>
              <a:gd name="T18" fmla="*/ 219 w 547"/>
              <a:gd name="T19" fmla="*/ 268 h 615"/>
              <a:gd name="T20" fmla="*/ 246 w 547"/>
              <a:gd name="T21" fmla="*/ 236 h 615"/>
              <a:gd name="T22" fmla="*/ 476 w 547"/>
              <a:gd name="T23" fmla="*/ 164 h 615"/>
              <a:gd name="T24" fmla="*/ 501 w 547"/>
              <a:gd name="T25" fmla="*/ 179 h 615"/>
              <a:gd name="T26" fmla="*/ 501 w 547"/>
              <a:gd name="T27" fmla="*/ 367 h 615"/>
              <a:gd name="T28" fmla="*/ 501 w 547"/>
              <a:gd name="T29" fmla="*/ 368 h 615"/>
              <a:gd name="T30" fmla="*/ 436 w 547"/>
              <a:gd name="T31" fmla="*/ 359 h 615"/>
              <a:gd name="T32" fmla="*/ 324 w 547"/>
              <a:gd name="T33" fmla="*/ 463 h 615"/>
              <a:gd name="T34" fmla="*/ 436 w 547"/>
              <a:gd name="T35" fmla="*/ 536 h 615"/>
              <a:gd name="T36" fmla="*/ 547 w 547"/>
              <a:gd name="T37" fmla="*/ 433 h 615"/>
              <a:gd name="T38" fmla="*/ 547 w 547"/>
              <a:gd name="T39" fmla="*/ 49 h 615"/>
              <a:gd name="T40" fmla="*/ 490 w 547"/>
              <a:gd name="T41" fmla="*/ 9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7" h="615">
                <a:moveTo>
                  <a:pt x="490" y="9"/>
                </a:moveTo>
                <a:lnTo>
                  <a:pt x="230" y="88"/>
                </a:lnTo>
                <a:cubicBezTo>
                  <a:pt x="199" y="97"/>
                  <a:pt x="173" y="130"/>
                  <a:pt x="173" y="162"/>
                </a:cubicBezTo>
                <a:lnTo>
                  <a:pt x="173" y="432"/>
                </a:lnTo>
                <a:cubicBezTo>
                  <a:pt x="173" y="432"/>
                  <a:pt x="173" y="436"/>
                  <a:pt x="173" y="436"/>
                </a:cubicBezTo>
                <a:cubicBezTo>
                  <a:pt x="173" y="436"/>
                  <a:pt x="154" y="424"/>
                  <a:pt x="112" y="430"/>
                </a:cubicBezTo>
                <a:cubicBezTo>
                  <a:pt x="50" y="438"/>
                  <a:pt x="0" y="486"/>
                  <a:pt x="0" y="535"/>
                </a:cubicBezTo>
                <a:cubicBezTo>
                  <a:pt x="0" y="585"/>
                  <a:pt x="50" y="615"/>
                  <a:pt x="112" y="607"/>
                </a:cubicBezTo>
                <a:cubicBezTo>
                  <a:pt x="174" y="598"/>
                  <a:pt x="219" y="552"/>
                  <a:pt x="219" y="502"/>
                </a:cubicBezTo>
                <a:cubicBezTo>
                  <a:pt x="219" y="502"/>
                  <a:pt x="219" y="290"/>
                  <a:pt x="219" y="268"/>
                </a:cubicBezTo>
                <a:cubicBezTo>
                  <a:pt x="219" y="246"/>
                  <a:pt x="246" y="236"/>
                  <a:pt x="246" y="236"/>
                </a:cubicBezTo>
                <a:lnTo>
                  <a:pt x="476" y="164"/>
                </a:lnTo>
                <a:cubicBezTo>
                  <a:pt x="476" y="164"/>
                  <a:pt x="501" y="156"/>
                  <a:pt x="501" y="179"/>
                </a:cubicBezTo>
                <a:cubicBezTo>
                  <a:pt x="501" y="203"/>
                  <a:pt x="501" y="367"/>
                  <a:pt x="501" y="367"/>
                </a:cubicBezTo>
                <a:cubicBezTo>
                  <a:pt x="501" y="367"/>
                  <a:pt x="501" y="368"/>
                  <a:pt x="501" y="368"/>
                </a:cubicBezTo>
                <a:cubicBezTo>
                  <a:pt x="501" y="368"/>
                  <a:pt x="478" y="354"/>
                  <a:pt x="436" y="359"/>
                </a:cubicBezTo>
                <a:cubicBezTo>
                  <a:pt x="374" y="367"/>
                  <a:pt x="324" y="413"/>
                  <a:pt x="324" y="463"/>
                </a:cubicBezTo>
                <a:cubicBezTo>
                  <a:pt x="324" y="512"/>
                  <a:pt x="374" y="544"/>
                  <a:pt x="436" y="536"/>
                </a:cubicBezTo>
                <a:cubicBezTo>
                  <a:pt x="497" y="529"/>
                  <a:pt x="547" y="483"/>
                  <a:pt x="547" y="433"/>
                </a:cubicBezTo>
                <a:lnTo>
                  <a:pt x="547" y="49"/>
                </a:lnTo>
                <a:cubicBezTo>
                  <a:pt x="547" y="18"/>
                  <a:pt x="522" y="0"/>
                  <a:pt x="490" y="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42" name="Freeform 41"/>
          <p:cNvSpPr>
            <a:spLocks/>
          </p:cNvSpPr>
          <p:nvPr/>
        </p:nvSpPr>
        <p:spPr bwMode="auto">
          <a:xfrm>
            <a:off x="5667377" y="1996680"/>
            <a:ext cx="120253" cy="120253"/>
          </a:xfrm>
          <a:custGeom>
            <a:avLst/>
            <a:gdLst>
              <a:gd name="T0" fmla="*/ 529 w 530"/>
              <a:gd name="T1" fmla="*/ 417 h 528"/>
              <a:gd name="T2" fmla="*/ 521 w 530"/>
              <a:gd name="T3" fmla="*/ 439 h 528"/>
              <a:gd name="T4" fmla="*/ 447 w 530"/>
              <a:gd name="T5" fmla="*/ 513 h 528"/>
              <a:gd name="T6" fmla="*/ 434 w 530"/>
              <a:gd name="T7" fmla="*/ 523 h 528"/>
              <a:gd name="T8" fmla="*/ 418 w 530"/>
              <a:gd name="T9" fmla="*/ 528 h 528"/>
              <a:gd name="T10" fmla="*/ 414 w 530"/>
              <a:gd name="T11" fmla="*/ 528 h 528"/>
              <a:gd name="T12" fmla="*/ 407 w 530"/>
              <a:gd name="T13" fmla="*/ 528 h 528"/>
              <a:gd name="T14" fmla="*/ 373 w 530"/>
              <a:gd name="T15" fmla="*/ 525 h 528"/>
              <a:gd name="T16" fmla="*/ 314 w 530"/>
              <a:gd name="T17" fmla="*/ 507 h 528"/>
              <a:gd name="T18" fmla="*/ 236 w 530"/>
              <a:gd name="T19" fmla="*/ 464 h 528"/>
              <a:gd name="T20" fmla="*/ 143 w 530"/>
              <a:gd name="T21" fmla="*/ 386 h 528"/>
              <a:gd name="T22" fmla="*/ 79 w 530"/>
              <a:gd name="T23" fmla="*/ 312 h 528"/>
              <a:gd name="T24" fmla="*/ 37 w 530"/>
              <a:gd name="T25" fmla="*/ 247 h 528"/>
              <a:gd name="T26" fmla="*/ 14 w 530"/>
              <a:gd name="T27" fmla="*/ 192 h 528"/>
              <a:gd name="T28" fmla="*/ 3 w 530"/>
              <a:gd name="T29" fmla="*/ 150 h 528"/>
              <a:gd name="T30" fmla="*/ 1 w 530"/>
              <a:gd name="T31" fmla="*/ 123 h 528"/>
              <a:gd name="T32" fmla="*/ 1 w 530"/>
              <a:gd name="T33" fmla="*/ 112 h 528"/>
              <a:gd name="T34" fmla="*/ 6 w 530"/>
              <a:gd name="T35" fmla="*/ 96 h 528"/>
              <a:gd name="T36" fmla="*/ 16 w 530"/>
              <a:gd name="T37" fmla="*/ 82 h 528"/>
              <a:gd name="T38" fmla="*/ 90 w 530"/>
              <a:gd name="T39" fmla="*/ 8 h 528"/>
              <a:gd name="T40" fmla="*/ 108 w 530"/>
              <a:gd name="T41" fmla="*/ 0 h 528"/>
              <a:gd name="T42" fmla="*/ 121 w 530"/>
              <a:gd name="T43" fmla="*/ 4 h 528"/>
              <a:gd name="T44" fmla="*/ 131 w 530"/>
              <a:gd name="T45" fmla="*/ 15 h 528"/>
              <a:gd name="T46" fmla="*/ 190 w 530"/>
              <a:gd name="T47" fmla="*/ 128 h 528"/>
              <a:gd name="T48" fmla="*/ 193 w 530"/>
              <a:gd name="T49" fmla="*/ 148 h 528"/>
              <a:gd name="T50" fmla="*/ 184 w 530"/>
              <a:gd name="T51" fmla="*/ 166 h 528"/>
              <a:gd name="T52" fmla="*/ 156 w 530"/>
              <a:gd name="T53" fmla="*/ 193 h 528"/>
              <a:gd name="T54" fmla="*/ 154 w 530"/>
              <a:gd name="T55" fmla="*/ 197 h 528"/>
              <a:gd name="T56" fmla="*/ 154 w 530"/>
              <a:gd name="T57" fmla="*/ 201 h 528"/>
              <a:gd name="T58" fmla="*/ 164 w 530"/>
              <a:gd name="T59" fmla="*/ 228 h 528"/>
              <a:gd name="T60" fmla="*/ 184 w 530"/>
              <a:gd name="T61" fmla="*/ 261 h 528"/>
              <a:gd name="T62" fmla="*/ 224 w 530"/>
              <a:gd name="T63" fmla="*/ 305 h 528"/>
              <a:gd name="T64" fmla="*/ 269 w 530"/>
              <a:gd name="T65" fmla="*/ 345 h 528"/>
              <a:gd name="T66" fmla="*/ 301 w 530"/>
              <a:gd name="T67" fmla="*/ 366 h 528"/>
              <a:gd name="T68" fmla="*/ 322 w 530"/>
              <a:gd name="T69" fmla="*/ 374 h 528"/>
              <a:gd name="T70" fmla="*/ 329 w 530"/>
              <a:gd name="T71" fmla="*/ 376 h 528"/>
              <a:gd name="T72" fmla="*/ 332 w 530"/>
              <a:gd name="T73" fmla="*/ 375 h 528"/>
              <a:gd name="T74" fmla="*/ 336 w 530"/>
              <a:gd name="T75" fmla="*/ 373 h 528"/>
              <a:gd name="T76" fmla="*/ 368 w 530"/>
              <a:gd name="T77" fmla="*/ 340 h 528"/>
              <a:gd name="T78" fmla="*/ 391 w 530"/>
              <a:gd name="T79" fmla="*/ 331 h 528"/>
              <a:gd name="T80" fmla="*/ 406 w 530"/>
              <a:gd name="T81" fmla="*/ 335 h 528"/>
              <a:gd name="T82" fmla="*/ 407 w 530"/>
              <a:gd name="T83" fmla="*/ 335 h 528"/>
              <a:gd name="T84" fmla="*/ 515 w 530"/>
              <a:gd name="T85" fmla="*/ 399 h 528"/>
              <a:gd name="T86" fmla="*/ 529 w 530"/>
              <a:gd name="T87" fmla="*/ 417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0" h="528">
                <a:moveTo>
                  <a:pt x="529" y="417"/>
                </a:moveTo>
                <a:cubicBezTo>
                  <a:pt x="530" y="426"/>
                  <a:pt x="527" y="433"/>
                  <a:pt x="521" y="439"/>
                </a:cubicBezTo>
                <a:lnTo>
                  <a:pt x="447" y="513"/>
                </a:lnTo>
                <a:cubicBezTo>
                  <a:pt x="443" y="517"/>
                  <a:pt x="439" y="520"/>
                  <a:pt x="434" y="523"/>
                </a:cubicBezTo>
                <a:cubicBezTo>
                  <a:pt x="428" y="525"/>
                  <a:pt x="423" y="527"/>
                  <a:pt x="418" y="528"/>
                </a:cubicBezTo>
                <a:cubicBezTo>
                  <a:pt x="417" y="528"/>
                  <a:pt x="416" y="528"/>
                  <a:pt x="414" y="528"/>
                </a:cubicBezTo>
                <a:cubicBezTo>
                  <a:pt x="412" y="528"/>
                  <a:pt x="410" y="528"/>
                  <a:pt x="407" y="528"/>
                </a:cubicBezTo>
                <a:cubicBezTo>
                  <a:pt x="400" y="528"/>
                  <a:pt x="388" y="527"/>
                  <a:pt x="373" y="525"/>
                </a:cubicBezTo>
                <a:cubicBezTo>
                  <a:pt x="357" y="522"/>
                  <a:pt x="337" y="516"/>
                  <a:pt x="314" y="507"/>
                </a:cubicBezTo>
                <a:cubicBezTo>
                  <a:pt x="291" y="497"/>
                  <a:pt x="265" y="483"/>
                  <a:pt x="236" y="464"/>
                </a:cubicBezTo>
                <a:cubicBezTo>
                  <a:pt x="207" y="445"/>
                  <a:pt x="176" y="419"/>
                  <a:pt x="143" y="386"/>
                </a:cubicBezTo>
                <a:cubicBezTo>
                  <a:pt x="117" y="360"/>
                  <a:pt x="96" y="335"/>
                  <a:pt x="79" y="312"/>
                </a:cubicBezTo>
                <a:cubicBezTo>
                  <a:pt x="61" y="288"/>
                  <a:pt x="48" y="267"/>
                  <a:pt x="37" y="247"/>
                </a:cubicBezTo>
                <a:cubicBezTo>
                  <a:pt x="27" y="227"/>
                  <a:pt x="19" y="209"/>
                  <a:pt x="14" y="192"/>
                </a:cubicBezTo>
                <a:cubicBezTo>
                  <a:pt x="8" y="176"/>
                  <a:pt x="5" y="162"/>
                  <a:pt x="3" y="150"/>
                </a:cubicBezTo>
                <a:cubicBezTo>
                  <a:pt x="1" y="139"/>
                  <a:pt x="0" y="129"/>
                  <a:pt x="1" y="123"/>
                </a:cubicBezTo>
                <a:cubicBezTo>
                  <a:pt x="1" y="116"/>
                  <a:pt x="1" y="112"/>
                  <a:pt x="1" y="112"/>
                </a:cubicBezTo>
                <a:cubicBezTo>
                  <a:pt x="2" y="106"/>
                  <a:pt x="4" y="101"/>
                  <a:pt x="6" y="96"/>
                </a:cubicBezTo>
                <a:cubicBezTo>
                  <a:pt x="9" y="90"/>
                  <a:pt x="12" y="86"/>
                  <a:pt x="16" y="82"/>
                </a:cubicBezTo>
                <a:lnTo>
                  <a:pt x="90" y="8"/>
                </a:lnTo>
                <a:cubicBezTo>
                  <a:pt x="96" y="3"/>
                  <a:pt x="101" y="0"/>
                  <a:pt x="108" y="0"/>
                </a:cubicBezTo>
                <a:cubicBezTo>
                  <a:pt x="113" y="0"/>
                  <a:pt x="117" y="2"/>
                  <a:pt x="121" y="4"/>
                </a:cubicBezTo>
                <a:cubicBezTo>
                  <a:pt x="125" y="7"/>
                  <a:pt x="128" y="11"/>
                  <a:pt x="131" y="15"/>
                </a:cubicBezTo>
                <a:lnTo>
                  <a:pt x="190" y="128"/>
                </a:lnTo>
                <a:cubicBezTo>
                  <a:pt x="194" y="134"/>
                  <a:pt x="195" y="141"/>
                  <a:pt x="193" y="148"/>
                </a:cubicBezTo>
                <a:cubicBezTo>
                  <a:pt x="192" y="155"/>
                  <a:pt x="189" y="161"/>
                  <a:pt x="184" y="166"/>
                </a:cubicBezTo>
                <a:lnTo>
                  <a:pt x="156" y="193"/>
                </a:lnTo>
                <a:cubicBezTo>
                  <a:pt x="156" y="194"/>
                  <a:pt x="155" y="195"/>
                  <a:pt x="154" y="197"/>
                </a:cubicBezTo>
                <a:cubicBezTo>
                  <a:pt x="154" y="199"/>
                  <a:pt x="154" y="200"/>
                  <a:pt x="154" y="201"/>
                </a:cubicBezTo>
                <a:cubicBezTo>
                  <a:pt x="155" y="209"/>
                  <a:pt x="158" y="218"/>
                  <a:pt x="164" y="228"/>
                </a:cubicBezTo>
                <a:cubicBezTo>
                  <a:pt x="168" y="237"/>
                  <a:pt x="175" y="248"/>
                  <a:pt x="184" y="261"/>
                </a:cubicBezTo>
                <a:cubicBezTo>
                  <a:pt x="194" y="273"/>
                  <a:pt x="207" y="288"/>
                  <a:pt x="224" y="305"/>
                </a:cubicBezTo>
                <a:cubicBezTo>
                  <a:pt x="241" y="322"/>
                  <a:pt x="256" y="336"/>
                  <a:pt x="269" y="345"/>
                </a:cubicBezTo>
                <a:cubicBezTo>
                  <a:pt x="282" y="355"/>
                  <a:pt x="293" y="362"/>
                  <a:pt x="301" y="366"/>
                </a:cubicBezTo>
                <a:cubicBezTo>
                  <a:pt x="310" y="371"/>
                  <a:pt x="317" y="373"/>
                  <a:pt x="322" y="374"/>
                </a:cubicBezTo>
                <a:lnTo>
                  <a:pt x="329" y="376"/>
                </a:lnTo>
                <a:cubicBezTo>
                  <a:pt x="329" y="376"/>
                  <a:pt x="331" y="375"/>
                  <a:pt x="332" y="375"/>
                </a:cubicBezTo>
                <a:cubicBezTo>
                  <a:pt x="334" y="374"/>
                  <a:pt x="335" y="374"/>
                  <a:pt x="336" y="373"/>
                </a:cubicBezTo>
                <a:lnTo>
                  <a:pt x="368" y="340"/>
                </a:lnTo>
                <a:cubicBezTo>
                  <a:pt x="375" y="334"/>
                  <a:pt x="382" y="331"/>
                  <a:pt x="391" y="331"/>
                </a:cubicBezTo>
                <a:cubicBezTo>
                  <a:pt x="398" y="331"/>
                  <a:pt x="403" y="333"/>
                  <a:pt x="406" y="335"/>
                </a:cubicBezTo>
                <a:lnTo>
                  <a:pt x="407" y="335"/>
                </a:lnTo>
                <a:lnTo>
                  <a:pt x="515" y="399"/>
                </a:lnTo>
                <a:cubicBezTo>
                  <a:pt x="523" y="403"/>
                  <a:pt x="527" y="410"/>
                  <a:pt x="529" y="41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43" name="Freeform 42"/>
          <p:cNvSpPr>
            <a:spLocks noEditPoints="1"/>
          </p:cNvSpPr>
          <p:nvPr/>
        </p:nvSpPr>
        <p:spPr bwMode="auto">
          <a:xfrm>
            <a:off x="5032773" y="1743077"/>
            <a:ext cx="178594" cy="138114"/>
          </a:xfrm>
          <a:custGeom>
            <a:avLst/>
            <a:gdLst>
              <a:gd name="T0" fmla="*/ 65 w 788"/>
              <a:gd name="T1" fmla="*/ 0 h 608"/>
              <a:gd name="T2" fmla="*/ 217 w 788"/>
              <a:gd name="T3" fmla="*/ 0 h 608"/>
              <a:gd name="T4" fmla="*/ 328 w 788"/>
              <a:gd name="T5" fmla="*/ 46 h 608"/>
              <a:gd name="T6" fmla="*/ 583 w 788"/>
              <a:gd name="T7" fmla="*/ 301 h 608"/>
              <a:gd name="T8" fmla="*/ 583 w 788"/>
              <a:gd name="T9" fmla="*/ 393 h 608"/>
              <a:gd name="T10" fmla="*/ 393 w 788"/>
              <a:gd name="T11" fmla="*/ 583 h 608"/>
              <a:gd name="T12" fmla="*/ 301 w 788"/>
              <a:gd name="T13" fmla="*/ 583 h 608"/>
              <a:gd name="T14" fmla="*/ 46 w 788"/>
              <a:gd name="T15" fmla="*/ 328 h 608"/>
              <a:gd name="T16" fmla="*/ 0 w 788"/>
              <a:gd name="T17" fmla="*/ 217 h 608"/>
              <a:gd name="T18" fmla="*/ 0 w 788"/>
              <a:gd name="T19" fmla="*/ 65 h 608"/>
              <a:gd name="T20" fmla="*/ 65 w 788"/>
              <a:gd name="T21" fmla="*/ 0 h 608"/>
              <a:gd name="T22" fmla="*/ 729 w 788"/>
              <a:gd name="T23" fmla="*/ 363 h 608"/>
              <a:gd name="T24" fmla="*/ 497 w 788"/>
              <a:gd name="T25" fmla="*/ 595 h 608"/>
              <a:gd name="T26" fmla="*/ 573 w 788"/>
              <a:gd name="T27" fmla="*/ 583 h 608"/>
              <a:gd name="T28" fmla="*/ 763 w 788"/>
              <a:gd name="T29" fmla="*/ 393 h 608"/>
              <a:gd name="T30" fmla="*/ 763 w 788"/>
              <a:gd name="T31" fmla="*/ 301 h 608"/>
              <a:gd name="T32" fmla="*/ 508 w 788"/>
              <a:gd name="T33" fmla="*/ 46 h 608"/>
              <a:gd name="T34" fmla="*/ 397 w 788"/>
              <a:gd name="T35" fmla="*/ 0 h 608"/>
              <a:gd name="T36" fmla="*/ 729 w 788"/>
              <a:gd name="T37" fmla="*/ 332 h 608"/>
              <a:gd name="T38" fmla="*/ 729 w 788"/>
              <a:gd name="T39" fmla="*/ 363 h 608"/>
              <a:gd name="T40" fmla="*/ 635 w 788"/>
              <a:gd name="T41" fmla="*/ 363 h 608"/>
              <a:gd name="T42" fmla="*/ 404 w 788"/>
              <a:gd name="T43" fmla="*/ 595 h 608"/>
              <a:gd name="T44" fmla="*/ 480 w 788"/>
              <a:gd name="T45" fmla="*/ 583 h 608"/>
              <a:gd name="T46" fmla="*/ 670 w 788"/>
              <a:gd name="T47" fmla="*/ 393 h 608"/>
              <a:gd name="T48" fmla="*/ 670 w 788"/>
              <a:gd name="T49" fmla="*/ 301 h 608"/>
              <a:gd name="T50" fmla="*/ 415 w 788"/>
              <a:gd name="T51" fmla="*/ 46 h 608"/>
              <a:gd name="T52" fmla="*/ 304 w 788"/>
              <a:gd name="T53" fmla="*/ 0 h 608"/>
              <a:gd name="T54" fmla="*/ 635 w 788"/>
              <a:gd name="T55" fmla="*/ 332 h 608"/>
              <a:gd name="T56" fmla="*/ 635 w 788"/>
              <a:gd name="T57" fmla="*/ 363 h 608"/>
              <a:gd name="T58" fmla="*/ 152 w 788"/>
              <a:gd name="T59" fmla="*/ 217 h 608"/>
              <a:gd name="T60" fmla="*/ 217 w 788"/>
              <a:gd name="T61" fmla="*/ 152 h 608"/>
              <a:gd name="T62" fmla="*/ 152 w 788"/>
              <a:gd name="T63" fmla="*/ 87 h 608"/>
              <a:gd name="T64" fmla="*/ 87 w 788"/>
              <a:gd name="T65" fmla="*/ 152 h 608"/>
              <a:gd name="T66" fmla="*/ 152 w 788"/>
              <a:gd name="T67" fmla="*/ 217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88" h="608">
                <a:moveTo>
                  <a:pt x="65" y="0"/>
                </a:moveTo>
                <a:lnTo>
                  <a:pt x="217" y="0"/>
                </a:lnTo>
                <a:cubicBezTo>
                  <a:pt x="253" y="0"/>
                  <a:pt x="303" y="21"/>
                  <a:pt x="328" y="46"/>
                </a:cubicBezTo>
                <a:lnTo>
                  <a:pt x="583" y="301"/>
                </a:lnTo>
                <a:cubicBezTo>
                  <a:pt x="608" y="327"/>
                  <a:pt x="608" y="368"/>
                  <a:pt x="583" y="393"/>
                </a:cubicBezTo>
                <a:lnTo>
                  <a:pt x="393" y="583"/>
                </a:lnTo>
                <a:cubicBezTo>
                  <a:pt x="368" y="608"/>
                  <a:pt x="326" y="608"/>
                  <a:pt x="301" y="583"/>
                </a:cubicBezTo>
                <a:lnTo>
                  <a:pt x="46" y="328"/>
                </a:lnTo>
                <a:cubicBezTo>
                  <a:pt x="21" y="303"/>
                  <a:pt x="0" y="253"/>
                  <a:pt x="0" y="217"/>
                </a:cubicBezTo>
                <a:lnTo>
                  <a:pt x="0" y="65"/>
                </a:lnTo>
                <a:cubicBezTo>
                  <a:pt x="0" y="30"/>
                  <a:pt x="29" y="0"/>
                  <a:pt x="65" y="0"/>
                </a:cubicBezTo>
                <a:close/>
                <a:moveTo>
                  <a:pt x="729" y="363"/>
                </a:moveTo>
                <a:lnTo>
                  <a:pt x="497" y="595"/>
                </a:lnTo>
                <a:cubicBezTo>
                  <a:pt x="521" y="608"/>
                  <a:pt x="552" y="604"/>
                  <a:pt x="573" y="583"/>
                </a:cubicBezTo>
                <a:lnTo>
                  <a:pt x="763" y="393"/>
                </a:lnTo>
                <a:cubicBezTo>
                  <a:pt x="788" y="368"/>
                  <a:pt x="788" y="327"/>
                  <a:pt x="763" y="301"/>
                </a:cubicBezTo>
                <a:lnTo>
                  <a:pt x="508" y="46"/>
                </a:lnTo>
                <a:cubicBezTo>
                  <a:pt x="483" y="21"/>
                  <a:pt x="433" y="0"/>
                  <a:pt x="397" y="0"/>
                </a:cubicBezTo>
                <a:lnTo>
                  <a:pt x="729" y="332"/>
                </a:lnTo>
                <a:cubicBezTo>
                  <a:pt x="737" y="340"/>
                  <a:pt x="737" y="354"/>
                  <a:pt x="729" y="363"/>
                </a:cubicBezTo>
                <a:close/>
                <a:moveTo>
                  <a:pt x="635" y="363"/>
                </a:moveTo>
                <a:lnTo>
                  <a:pt x="404" y="595"/>
                </a:lnTo>
                <a:cubicBezTo>
                  <a:pt x="428" y="608"/>
                  <a:pt x="459" y="604"/>
                  <a:pt x="480" y="583"/>
                </a:cubicBezTo>
                <a:lnTo>
                  <a:pt x="670" y="393"/>
                </a:lnTo>
                <a:cubicBezTo>
                  <a:pt x="695" y="368"/>
                  <a:pt x="695" y="327"/>
                  <a:pt x="670" y="301"/>
                </a:cubicBezTo>
                <a:lnTo>
                  <a:pt x="415" y="46"/>
                </a:lnTo>
                <a:cubicBezTo>
                  <a:pt x="390" y="21"/>
                  <a:pt x="340" y="0"/>
                  <a:pt x="304" y="0"/>
                </a:cubicBezTo>
                <a:lnTo>
                  <a:pt x="635" y="332"/>
                </a:lnTo>
                <a:cubicBezTo>
                  <a:pt x="644" y="340"/>
                  <a:pt x="644" y="354"/>
                  <a:pt x="635" y="363"/>
                </a:cubicBezTo>
                <a:close/>
                <a:moveTo>
                  <a:pt x="152" y="217"/>
                </a:moveTo>
                <a:cubicBezTo>
                  <a:pt x="188" y="217"/>
                  <a:pt x="217" y="188"/>
                  <a:pt x="217" y="152"/>
                </a:cubicBezTo>
                <a:cubicBezTo>
                  <a:pt x="217" y="116"/>
                  <a:pt x="188" y="87"/>
                  <a:pt x="152" y="87"/>
                </a:cubicBezTo>
                <a:cubicBezTo>
                  <a:pt x="116" y="87"/>
                  <a:pt x="87" y="116"/>
                  <a:pt x="87" y="152"/>
                </a:cubicBezTo>
                <a:cubicBezTo>
                  <a:pt x="87" y="188"/>
                  <a:pt x="116" y="217"/>
                  <a:pt x="152" y="21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44" name="Freeform 43"/>
          <p:cNvSpPr>
            <a:spLocks noEditPoints="1"/>
          </p:cNvSpPr>
          <p:nvPr/>
        </p:nvSpPr>
        <p:spPr bwMode="auto">
          <a:xfrm>
            <a:off x="6854429" y="1980010"/>
            <a:ext cx="161925" cy="152400"/>
          </a:xfrm>
          <a:custGeom>
            <a:avLst/>
            <a:gdLst>
              <a:gd name="T0" fmla="*/ 223 w 714"/>
              <a:gd name="T1" fmla="*/ 581 h 670"/>
              <a:gd name="T2" fmla="*/ 491 w 714"/>
              <a:gd name="T3" fmla="*/ 581 h 670"/>
              <a:gd name="T4" fmla="*/ 491 w 714"/>
              <a:gd name="T5" fmla="*/ 626 h 670"/>
              <a:gd name="T6" fmla="*/ 223 w 714"/>
              <a:gd name="T7" fmla="*/ 626 h 670"/>
              <a:gd name="T8" fmla="*/ 223 w 714"/>
              <a:gd name="T9" fmla="*/ 581 h 670"/>
              <a:gd name="T10" fmla="*/ 625 w 714"/>
              <a:gd name="T11" fmla="*/ 134 h 670"/>
              <a:gd name="T12" fmla="*/ 580 w 714"/>
              <a:gd name="T13" fmla="*/ 134 h 670"/>
              <a:gd name="T14" fmla="*/ 580 w 714"/>
              <a:gd name="T15" fmla="*/ 224 h 670"/>
              <a:gd name="T16" fmla="*/ 580 w 714"/>
              <a:gd name="T17" fmla="*/ 268 h 670"/>
              <a:gd name="T18" fmla="*/ 134 w 714"/>
              <a:gd name="T19" fmla="*/ 268 h 670"/>
              <a:gd name="T20" fmla="*/ 134 w 714"/>
              <a:gd name="T21" fmla="*/ 224 h 670"/>
              <a:gd name="T22" fmla="*/ 134 w 714"/>
              <a:gd name="T23" fmla="*/ 134 h 670"/>
              <a:gd name="T24" fmla="*/ 89 w 714"/>
              <a:gd name="T25" fmla="*/ 134 h 670"/>
              <a:gd name="T26" fmla="*/ 0 w 714"/>
              <a:gd name="T27" fmla="*/ 224 h 670"/>
              <a:gd name="T28" fmla="*/ 0 w 714"/>
              <a:gd name="T29" fmla="*/ 447 h 670"/>
              <a:gd name="T30" fmla="*/ 89 w 714"/>
              <a:gd name="T31" fmla="*/ 536 h 670"/>
              <a:gd name="T32" fmla="*/ 134 w 714"/>
              <a:gd name="T33" fmla="*/ 536 h 670"/>
              <a:gd name="T34" fmla="*/ 134 w 714"/>
              <a:gd name="T35" fmla="*/ 447 h 670"/>
              <a:gd name="T36" fmla="*/ 134 w 714"/>
              <a:gd name="T37" fmla="*/ 402 h 670"/>
              <a:gd name="T38" fmla="*/ 580 w 714"/>
              <a:gd name="T39" fmla="*/ 402 h 670"/>
              <a:gd name="T40" fmla="*/ 580 w 714"/>
              <a:gd name="T41" fmla="*/ 447 h 670"/>
              <a:gd name="T42" fmla="*/ 580 w 714"/>
              <a:gd name="T43" fmla="*/ 536 h 670"/>
              <a:gd name="T44" fmla="*/ 625 w 714"/>
              <a:gd name="T45" fmla="*/ 536 h 670"/>
              <a:gd name="T46" fmla="*/ 714 w 714"/>
              <a:gd name="T47" fmla="*/ 447 h 670"/>
              <a:gd name="T48" fmla="*/ 714 w 714"/>
              <a:gd name="T49" fmla="*/ 224 h 670"/>
              <a:gd name="T50" fmla="*/ 625 w 714"/>
              <a:gd name="T51" fmla="*/ 134 h 670"/>
              <a:gd name="T52" fmla="*/ 536 w 714"/>
              <a:gd name="T53" fmla="*/ 134 h 670"/>
              <a:gd name="T54" fmla="*/ 536 w 714"/>
              <a:gd name="T55" fmla="*/ 0 h 670"/>
              <a:gd name="T56" fmla="*/ 178 w 714"/>
              <a:gd name="T57" fmla="*/ 0 h 670"/>
              <a:gd name="T58" fmla="*/ 178 w 714"/>
              <a:gd name="T59" fmla="*/ 134 h 670"/>
              <a:gd name="T60" fmla="*/ 178 w 714"/>
              <a:gd name="T61" fmla="*/ 224 h 670"/>
              <a:gd name="T62" fmla="*/ 536 w 714"/>
              <a:gd name="T63" fmla="*/ 224 h 670"/>
              <a:gd name="T64" fmla="*/ 536 w 714"/>
              <a:gd name="T65" fmla="*/ 134 h 670"/>
              <a:gd name="T66" fmla="*/ 223 w 714"/>
              <a:gd name="T67" fmla="*/ 492 h 670"/>
              <a:gd name="T68" fmla="*/ 491 w 714"/>
              <a:gd name="T69" fmla="*/ 492 h 670"/>
              <a:gd name="T70" fmla="*/ 491 w 714"/>
              <a:gd name="T71" fmla="*/ 536 h 670"/>
              <a:gd name="T72" fmla="*/ 223 w 714"/>
              <a:gd name="T73" fmla="*/ 536 h 670"/>
              <a:gd name="T74" fmla="*/ 223 w 714"/>
              <a:gd name="T75" fmla="*/ 492 h 670"/>
              <a:gd name="T76" fmla="*/ 178 w 714"/>
              <a:gd name="T77" fmla="*/ 536 h 670"/>
              <a:gd name="T78" fmla="*/ 178 w 714"/>
              <a:gd name="T79" fmla="*/ 670 h 670"/>
              <a:gd name="T80" fmla="*/ 536 w 714"/>
              <a:gd name="T81" fmla="*/ 670 h 670"/>
              <a:gd name="T82" fmla="*/ 536 w 714"/>
              <a:gd name="T83" fmla="*/ 536 h 670"/>
              <a:gd name="T84" fmla="*/ 536 w 714"/>
              <a:gd name="T85" fmla="*/ 447 h 670"/>
              <a:gd name="T86" fmla="*/ 178 w 714"/>
              <a:gd name="T87" fmla="*/ 447 h 670"/>
              <a:gd name="T88" fmla="*/ 178 w 714"/>
              <a:gd name="T89" fmla="*/ 536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4" h="670">
                <a:moveTo>
                  <a:pt x="223" y="581"/>
                </a:moveTo>
                <a:lnTo>
                  <a:pt x="491" y="581"/>
                </a:lnTo>
                <a:lnTo>
                  <a:pt x="491" y="626"/>
                </a:lnTo>
                <a:lnTo>
                  <a:pt x="223" y="626"/>
                </a:lnTo>
                <a:lnTo>
                  <a:pt x="223" y="581"/>
                </a:lnTo>
                <a:close/>
                <a:moveTo>
                  <a:pt x="625" y="134"/>
                </a:moveTo>
                <a:lnTo>
                  <a:pt x="580" y="134"/>
                </a:lnTo>
                <a:lnTo>
                  <a:pt x="580" y="224"/>
                </a:lnTo>
                <a:lnTo>
                  <a:pt x="580" y="268"/>
                </a:lnTo>
                <a:lnTo>
                  <a:pt x="134" y="268"/>
                </a:lnTo>
                <a:lnTo>
                  <a:pt x="134" y="224"/>
                </a:lnTo>
                <a:lnTo>
                  <a:pt x="134" y="134"/>
                </a:lnTo>
                <a:lnTo>
                  <a:pt x="89" y="134"/>
                </a:lnTo>
                <a:cubicBezTo>
                  <a:pt x="44" y="134"/>
                  <a:pt x="0" y="179"/>
                  <a:pt x="0" y="224"/>
                </a:cubicBezTo>
                <a:lnTo>
                  <a:pt x="0" y="447"/>
                </a:lnTo>
                <a:cubicBezTo>
                  <a:pt x="0" y="492"/>
                  <a:pt x="44" y="536"/>
                  <a:pt x="89" y="536"/>
                </a:cubicBezTo>
                <a:lnTo>
                  <a:pt x="134" y="536"/>
                </a:lnTo>
                <a:lnTo>
                  <a:pt x="134" y="447"/>
                </a:lnTo>
                <a:lnTo>
                  <a:pt x="134" y="402"/>
                </a:lnTo>
                <a:lnTo>
                  <a:pt x="580" y="402"/>
                </a:lnTo>
                <a:lnTo>
                  <a:pt x="580" y="447"/>
                </a:lnTo>
                <a:lnTo>
                  <a:pt x="580" y="536"/>
                </a:lnTo>
                <a:lnTo>
                  <a:pt x="625" y="536"/>
                </a:lnTo>
                <a:cubicBezTo>
                  <a:pt x="670" y="536"/>
                  <a:pt x="714" y="492"/>
                  <a:pt x="714" y="447"/>
                </a:cubicBezTo>
                <a:lnTo>
                  <a:pt x="714" y="224"/>
                </a:lnTo>
                <a:cubicBezTo>
                  <a:pt x="714" y="179"/>
                  <a:pt x="670" y="134"/>
                  <a:pt x="625" y="134"/>
                </a:cubicBezTo>
                <a:close/>
                <a:moveTo>
                  <a:pt x="536" y="134"/>
                </a:moveTo>
                <a:lnTo>
                  <a:pt x="536" y="0"/>
                </a:lnTo>
                <a:lnTo>
                  <a:pt x="178" y="0"/>
                </a:lnTo>
                <a:lnTo>
                  <a:pt x="178" y="134"/>
                </a:lnTo>
                <a:lnTo>
                  <a:pt x="178" y="224"/>
                </a:lnTo>
                <a:lnTo>
                  <a:pt x="536" y="224"/>
                </a:lnTo>
                <a:lnTo>
                  <a:pt x="536" y="134"/>
                </a:lnTo>
                <a:close/>
                <a:moveTo>
                  <a:pt x="223" y="492"/>
                </a:moveTo>
                <a:lnTo>
                  <a:pt x="491" y="492"/>
                </a:lnTo>
                <a:lnTo>
                  <a:pt x="491" y="536"/>
                </a:lnTo>
                <a:lnTo>
                  <a:pt x="223" y="536"/>
                </a:lnTo>
                <a:lnTo>
                  <a:pt x="223" y="492"/>
                </a:lnTo>
                <a:close/>
                <a:moveTo>
                  <a:pt x="178" y="536"/>
                </a:moveTo>
                <a:lnTo>
                  <a:pt x="178" y="670"/>
                </a:lnTo>
                <a:lnTo>
                  <a:pt x="536" y="670"/>
                </a:lnTo>
                <a:lnTo>
                  <a:pt x="536" y="536"/>
                </a:lnTo>
                <a:lnTo>
                  <a:pt x="536" y="447"/>
                </a:lnTo>
                <a:lnTo>
                  <a:pt x="178" y="447"/>
                </a:lnTo>
                <a:lnTo>
                  <a:pt x="178" y="536"/>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45" name="Freeform 44"/>
          <p:cNvSpPr>
            <a:spLocks noEditPoints="1"/>
          </p:cNvSpPr>
          <p:nvPr/>
        </p:nvSpPr>
        <p:spPr bwMode="auto">
          <a:xfrm>
            <a:off x="3120630" y="2456260"/>
            <a:ext cx="151209" cy="133350"/>
          </a:xfrm>
          <a:custGeom>
            <a:avLst/>
            <a:gdLst>
              <a:gd name="T0" fmla="*/ 490 w 669"/>
              <a:gd name="T1" fmla="*/ 241 h 591"/>
              <a:gd name="T2" fmla="*/ 480 w 669"/>
              <a:gd name="T3" fmla="*/ 231 h 591"/>
              <a:gd name="T4" fmla="*/ 593 w 669"/>
              <a:gd name="T5" fmla="*/ 118 h 591"/>
              <a:gd name="T6" fmla="*/ 602 w 669"/>
              <a:gd name="T7" fmla="*/ 128 h 591"/>
              <a:gd name="T8" fmla="*/ 490 w 669"/>
              <a:gd name="T9" fmla="*/ 241 h 591"/>
              <a:gd name="T10" fmla="*/ 453 w 669"/>
              <a:gd name="T11" fmla="*/ 204 h 591"/>
              <a:gd name="T12" fmla="*/ 443 w 669"/>
              <a:gd name="T13" fmla="*/ 194 h 591"/>
              <a:gd name="T14" fmla="*/ 556 w 669"/>
              <a:gd name="T15" fmla="*/ 81 h 591"/>
              <a:gd name="T16" fmla="*/ 566 w 669"/>
              <a:gd name="T17" fmla="*/ 91 h 591"/>
              <a:gd name="T18" fmla="*/ 453 w 669"/>
              <a:gd name="T19" fmla="*/ 204 h 591"/>
              <a:gd name="T20" fmla="*/ 538 w 669"/>
              <a:gd name="T21" fmla="*/ 515 h 591"/>
              <a:gd name="T22" fmla="*/ 562 w 669"/>
              <a:gd name="T23" fmla="*/ 539 h 591"/>
              <a:gd name="T24" fmla="*/ 538 w 669"/>
              <a:gd name="T25" fmla="*/ 563 h 591"/>
              <a:gd name="T26" fmla="*/ 514 w 669"/>
              <a:gd name="T27" fmla="*/ 539 h 591"/>
              <a:gd name="T28" fmla="*/ 538 w 669"/>
              <a:gd name="T29" fmla="*/ 515 h 591"/>
              <a:gd name="T30" fmla="*/ 661 w 669"/>
              <a:gd name="T31" fmla="*/ 81 h 591"/>
              <a:gd name="T32" fmla="*/ 603 w 669"/>
              <a:gd name="T33" fmla="*/ 22 h 591"/>
              <a:gd name="T34" fmla="*/ 573 w 669"/>
              <a:gd name="T35" fmla="*/ 22 h 591"/>
              <a:gd name="T36" fmla="*/ 567 w 669"/>
              <a:gd name="T37" fmla="*/ 40 h 591"/>
              <a:gd name="T38" fmla="*/ 555 w 669"/>
              <a:gd name="T39" fmla="*/ 44 h 591"/>
              <a:gd name="T40" fmla="*/ 555 w 669"/>
              <a:gd name="T41" fmla="*/ 44 h 591"/>
              <a:gd name="T42" fmla="*/ 402 w 669"/>
              <a:gd name="T43" fmla="*/ 196 h 591"/>
              <a:gd name="T44" fmla="*/ 393 w 669"/>
              <a:gd name="T45" fmla="*/ 234 h 591"/>
              <a:gd name="T46" fmla="*/ 409 w 669"/>
              <a:gd name="T47" fmla="*/ 251 h 591"/>
              <a:gd name="T48" fmla="*/ 409 w 669"/>
              <a:gd name="T49" fmla="*/ 250 h 591"/>
              <a:gd name="T50" fmla="*/ 411 w 669"/>
              <a:gd name="T51" fmla="*/ 252 h 591"/>
              <a:gd name="T52" fmla="*/ 377 w 669"/>
              <a:gd name="T53" fmla="*/ 285 h 591"/>
              <a:gd name="T54" fmla="*/ 267 w 669"/>
              <a:gd name="T55" fmla="*/ 175 h 591"/>
              <a:gd name="T56" fmla="*/ 233 w 669"/>
              <a:gd name="T57" fmla="*/ 46 h 591"/>
              <a:gd name="T58" fmla="*/ 105 w 669"/>
              <a:gd name="T59" fmla="*/ 12 h 591"/>
              <a:gd name="T60" fmla="*/ 180 w 669"/>
              <a:gd name="T61" fmla="*/ 87 h 591"/>
              <a:gd name="T62" fmla="*/ 160 w 669"/>
              <a:gd name="T63" fmla="*/ 160 h 591"/>
              <a:gd name="T64" fmla="*/ 87 w 669"/>
              <a:gd name="T65" fmla="*/ 180 h 591"/>
              <a:gd name="T66" fmla="*/ 12 w 669"/>
              <a:gd name="T67" fmla="*/ 105 h 591"/>
              <a:gd name="T68" fmla="*/ 46 w 669"/>
              <a:gd name="T69" fmla="*/ 233 h 591"/>
              <a:gd name="T70" fmla="*/ 181 w 669"/>
              <a:gd name="T71" fmla="*/ 265 h 591"/>
              <a:gd name="T72" fmla="*/ 181 w 669"/>
              <a:gd name="T73" fmla="*/ 266 h 591"/>
              <a:gd name="T74" fmla="*/ 289 w 669"/>
              <a:gd name="T75" fmla="*/ 373 h 591"/>
              <a:gd name="T76" fmla="*/ 186 w 669"/>
              <a:gd name="T77" fmla="*/ 476 h 591"/>
              <a:gd name="T78" fmla="*/ 181 w 669"/>
              <a:gd name="T79" fmla="*/ 471 h 591"/>
              <a:gd name="T80" fmla="*/ 152 w 669"/>
              <a:gd name="T81" fmla="*/ 494 h 591"/>
              <a:gd name="T82" fmla="*/ 103 w 669"/>
              <a:gd name="T83" fmla="*/ 571 h 591"/>
              <a:gd name="T84" fmla="*/ 116 w 669"/>
              <a:gd name="T85" fmla="*/ 583 h 591"/>
              <a:gd name="T86" fmla="*/ 193 w 669"/>
              <a:gd name="T87" fmla="*/ 534 h 591"/>
              <a:gd name="T88" fmla="*/ 216 w 669"/>
              <a:gd name="T89" fmla="*/ 506 h 591"/>
              <a:gd name="T90" fmla="*/ 210 w 669"/>
              <a:gd name="T91" fmla="*/ 500 h 591"/>
              <a:gd name="T92" fmla="*/ 313 w 669"/>
              <a:gd name="T93" fmla="*/ 397 h 591"/>
              <a:gd name="T94" fmla="*/ 489 w 669"/>
              <a:gd name="T95" fmla="*/ 573 h 591"/>
              <a:gd name="T96" fmla="*/ 533 w 669"/>
              <a:gd name="T97" fmla="*/ 591 h 591"/>
              <a:gd name="T98" fmla="*/ 577 w 669"/>
              <a:gd name="T99" fmla="*/ 573 h 591"/>
              <a:gd name="T100" fmla="*/ 577 w 669"/>
              <a:gd name="T101" fmla="*/ 485 h 591"/>
              <a:gd name="T102" fmla="*/ 401 w 669"/>
              <a:gd name="T103" fmla="*/ 309 h 591"/>
              <a:gd name="T104" fmla="*/ 434 w 669"/>
              <a:gd name="T105" fmla="*/ 276 h 591"/>
              <a:gd name="T106" fmla="*/ 448 w 669"/>
              <a:gd name="T107" fmla="*/ 291 h 591"/>
              <a:gd name="T108" fmla="*/ 488 w 669"/>
              <a:gd name="T109" fmla="*/ 281 h 591"/>
              <a:gd name="T110" fmla="*/ 638 w 669"/>
              <a:gd name="T111" fmla="*/ 131 h 591"/>
              <a:gd name="T112" fmla="*/ 640 w 669"/>
              <a:gd name="T113" fmla="*/ 129 h 591"/>
              <a:gd name="T114" fmla="*/ 639 w 669"/>
              <a:gd name="T115" fmla="*/ 128 h 591"/>
              <a:gd name="T116" fmla="*/ 644 w 669"/>
              <a:gd name="T117" fmla="*/ 116 h 591"/>
              <a:gd name="T118" fmla="*/ 661 w 669"/>
              <a:gd name="T119" fmla="*/ 110 h 591"/>
              <a:gd name="T120" fmla="*/ 661 w 669"/>
              <a:gd name="T121" fmla="*/ 8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9" h="591">
                <a:moveTo>
                  <a:pt x="490" y="241"/>
                </a:moveTo>
                <a:lnTo>
                  <a:pt x="480" y="231"/>
                </a:lnTo>
                <a:lnTo>
                  <a:pt x="593" y="118"/>
                </a:lnTo>
                <a:lnTo>
                  <a:pt x="602" y="128"/>
                </a:lnTo>
                <a:lnTo>
                  <a:pt x="490" y="241"/>
                </a:lnTo>
                <a:close/>
                <a:moveTo>
                  <a:pt x="453" y="204"/>
                </a:moveTo>
                <a:lnTo>
                  <a:pt x="443" y="194"/>
                </a:lnTo>
                <a:lnTo>
                  <a:pt x="556" y="81"/>
                </a:lnTo>
                <a:lnTo>
                  <a:pt x="566" y="91"/>
                </a:lnTo>
                <a:lnTo>
                  <a:pt x="453" y="204"/>
                </a:lnTo>
                <a:close/>
                <a:moveTo>
                  <a:pt x="538" y="515"/>
                </a:moveTo>
                <a:cubicBezTo>
                  <a:pt x="551" y="515"/>
                  <a:pt x="562" y="526"/>
                  <a:pt x="562" y="539"/>
                </a:cubicBezTo>
                <a:cubicBezTo>
                  <a:pt x="562" y="552"/>
                  <a:pt x="551" y="563"/>
                  <a:pt x="538" y="563"/>
                </a:cubicBezTo>
                <a:cubicBezTo>
                  <a:pt x="525" y="563"/>
                  <a:pt x="514" y="552"/>
                  <a:pt x="514" y="539"/>
                </a:cubicBezTo>
                <a:cubicBezTo>
                  <a:pt x="514" y="526"/>
                  <a:pt x="525" y="515"/>
                  <a:pt x="538" y="515"/>
                </a:cubicBezTo>
                <a:close/>
                <a:moveTo>
                  <a:pt x="661" y="81"/>
                </a:moveTo>
                <a:lnTo>
                  <a:pt x="603" y="22"/>
                </a:lnTo>
                <a:cubicBezTo>
                  <a:pt x="594" y="14"/>
                  <a:pt x="581" y="14"/>
                  <a:pt x="573" y="22"/>
                </a:cubicBezTo>
                <a:cubicBezTo>
                  <a:pt x="568" y="27"/>
                  <a:pt x="567" y="33"/>
                  <a:pt x="567" y="40"/>
                </a:cubicBezTo>
                <a:cubicBezTo>
                  <a:pt x="563" y="40"/>
                  <a:pt x="559" y="41"/>
                  <a:pt x="555" y="44"/>
                </a:cubicBezTo>
                <a:lnTo>
                  <a:pt x="555" y="44"/>
                </a:lnTo>
                <a:lnTo>
                  <a:pt x="402" y="196"/>
                </a:lnTo>
                <a:cubicBezTo>
                  <a:pt x="404" y="209"/>
                  <a:pt x="400" y="223"/>
                  <a:pt x="393" y="234"/>
                </a:cubicBezTo>
                <a:lnTo>
                  <a:pt x="409" y="251"/>
                </a:lnTo>
                <a:lnTo>
                  <a:pt x="409" y="250"/>
                </a:lnTo>
                <a:lnTo>
                  <a:pt x="411" y="252"/>
                </a:lnTo>
                <a:lnTo>
                  <a:pt x="377" y="285"/>
                </a:lnTo>
                <a:lnTo>
                  <a:pt x="267" y="175"/>
                </a:lnTo>
                <a:cubicBezTo>
                  <a:pt x="279" y="131"/>
                  <a:pt x="268" y="81"/>
                  <a:pt x="233" y="46"/>
                </a:cubicBezTo>
                <a:cubicBezTo>
                  <a:pt x="198" y="12"/>
                  <a:pt x="149" y="0"/>
                  <a:pt x="105" y="12"/>
                </a:cubicBezTo>
                <a:lnTo>
                  <a:pt x="180" y="87"/>
                </a:lnTo>
                <a:lnTo>
                  <a:pt x="160" y="160"/>
                </a:lnTo>
                <a:lnTo>
                  <a:pt x="87" y="180"/>
                </a:lnTo>
                <a:lnTo>
                  <a:pt x="12" y="105"/>
                </a:lnTo>
                <a:cubicBezTo>
                  <a:pt x="0" y="149"/>
                  <a:pt x="12" y="198"/>
                  <a:pt x="46" y="233"/>
                </a:cubicBezTo>
                <a:cubicBezTo>
                  <a:pt x="83" y="269"/>
                  <a:pt x="135" y="280"/>
                  <a:pt x="181" y="265"/>
                </a:cubicBezTo>
                <a:lnTo>
                  <a:pt x="181" y="266"/>
                </a:lnTo>
                <a:lnTo>
                  <a:pt x="289" y="373"/>
                </a:lnTo>
                <a:lnTo>
                  <a:pt x="186" y="476"/>
                </a:lnTo>
                <a:lnTo>
                  <a:pt x="181" y="471"/>
                </a:lnTo>
                <a:lnTo>
                  <a:pt x="152" y="494"/>
                </a:lnTo>
                <a:lnTo>
                  <a:pt x="103" y="571"/>
                </a:lnTo>
                <a:lnTo>
                  <a:pt x="116" y="583"/>
                </a:lnTo>
                <a:lnTo>
                  <a:pt x="193" y="534"/>
                </a:lnTo>
                <a:lnTo>
                  <a:pt x="216" y="506"/>
                </a:lnTo>
                <a:lnTo>
                  <a:pt x="210" y="500"/>
                </a:lnTo>
                <a:lnTo>
                  <a:pt x="313" y="397"/>
                </a:lnTo>
                <a:lnTo>
                  <a:pt x="489" y="573"/>
                </a:lnTo>
                <a:cubicBezTo>
                  <a:pt x="501" y="585"/>
                  <a:pt x="517" y="591"/>
                  <a:pt x="533" y="591"/>
                </a:cubicBezTo>
                <a:cubicBezTo>
                  <a:pt x="549" y="591"/>
                  <a:pt x="565" y="585"/>
                  <a:pt x="577" y="573"/>
                </a:cubicBezTo>
                <a:cubicBezTo>
                  <a:pt x="601" y="549"/>
                  <a:pt x="601" y="509"/>
                  <a:pt x="577" y="485"/>
                </a:cubicBezTo>
                <a:lnTo>
                  <a:pt x="401" y="309"/>
                </a:lnTo>
                <a:lnTo>
                  <a:pt x="434" y="276"/>
                </a:lnTo>
                <a:lnTo>
                  <a:pt x="448" y="291"/>
                </a:lnTo>
                <a:cubicBezTo>
                  <a:pt x="460" y="283"/>
                  <a:pt x="474" y="280"/>
                  <a:pt x="488" y="281"/>
                </a:cubicBezTo>
                <a:lnTo>
                  <a:pt x="638" y="131"/>
                </a:lnTo>
                <a:lnTo>
                  <a:pt x="640" y="129"/>
                </a:lnTo>
                <a:lnTo>
                  <a:pt x="639" y="128"/>
                </a:lnTo>
                <a:cubicBezTo>
                  <a:pt x="642" y="125"/>
                  <a:pt x="644" y="120"/>
                  <a:pt x="644" y="116"/>
                </a:cubicBezTo>
                <a:cubicBezTo>
                  <a:pt x="650" y="117"/>
                  <a:pt x="657" y="115"/>
                  <a:pt x="661" y="110"/>
                </a:cubicBezTo>
                <a:cubicBezTo>
                  <a:pt x="669" y="102"/>
                  <a:pt x="669" y="89"/>
                  <a:pt x="661" y="8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46" name="Freeform 45"/>
          <p:cNvSpPr>
            <a:spLocks noEditPoints="1"/>
          </p:cNvSpPr>
          <p:nvPr/>
        </p:nvSpPr>
        <p:spPr bwMode="auto">
          <a:xfrm>
            <a:off x="4777980" y="1978821"/>
            <a:ext cx="115490" cy="154781"/>
          </a:xfrm>
          <a:custGeom>
            <a:avLst/>
            <a:gdLst>
              <a:gd name="T0" fmla="*/ 404 w 511"/>
              <a:gd name="T1" fmla="*/ 596 h 681"/>
              <a:gd name="T2" fmla="*/ 340 w 511"/>
              <a:gd name="T3" fmla="*/ 596 h 681"/>
              <a:gd name="T4" fmla="*/ 340 w 511"/>
              <a:gd name="T5" fmla="*/ 298 h 681"/>
              <a:gd name="T6" fmla="*/ 425 w 511"/>
              <a:gd name="T7" fmla="*/ 298 h 681"/>
              <a:gd name="T8" fmla="*/ 404 w 511"/>
              <a:gd name="T9" fmla="*/ 596 h 681"/>
              <a:gd name="T10" fmla="*/ 298 w 511"/>
              <a:gd name="T11" fmla="*/ 596 h 681"/>
              <a:gd name="T12" fmla="*/ 213 w 511"/>
              <a:gd name="T13" fmla="*/ 596 h 681"/>
              <a:gd name="T14" fmla="*/ 213 w 511"/>
              <a:gd name="T15" fmla="*/ 298 h 681"/>
              <a:gd name="T16" fmla="*/ 298 w 511"/>
              <a:gd name="T17" fmla="*/ 298 h 681"/>
              <a:gd name="T18" fmla="*/ 298 w 511"/>
              <a:gd name="T19" fmla="*/ 596 h 681"/>
              <a:gd name="T20" fmla="*/ 170 w 511"/>
              <a:gd name="T21" fmla="*/ 596 h 681"/>
              <a:gd name="T22" fmla="*/ 106 w 511"/>
              <a:gd name="T23" fmla="*/ 596 h 681"/>
              <a:gd name="T24" fmla="*/ 85 w 511"/>
              <a:gd name="T25" fmla="*/ 298 h 681"/>
              <a:gd name="T26" fmla="*/ 170 w 511"/>
              <a:gd name="T27" fmla="*/ 298 h 681"/>
              <a:gd name="T28" fmla="*/ 170 w 511"/>
              <a:gd name="T29" fmla="*/ 596 h 681"/>
              <a:gd name="T30" fmla="*/ 457 w 511"/>
              <a:gd name="T31" fmla="*/ 213 h 681"/>
              <a:gd name="T32" fmla="*/ 53 w 511"/>
              <a:gd name="T33" fmla="*/ 213 h 681"/>
              <a:gd name="T34" fmla="*/ 14 w 511"/>
              <a:gd name="T35" fmla="*/ 255 h 681"/>
              <a:gd name="T36" fmla="*/ 49 w 511"/>
              <a:gd name="T37" fmla="*/ 638 h 681"/>
              <a:gd name="T38" fmla="*/ 96 w 511"/>
              <a:gd name="T39" fmla="*/ 681 h 681"/>
              <a:gd name="T40" fmla="*/ 415 w 511"/>
              <a:gd name="T41" fmla="*/ 681 h 681"/>
              <a:gd name="T42" fmla="*/ 461 w 511"/>
              <a:gd name="T43" fmla="*/ 638 h 681"/>
              <a:gd name="T44" fmla="*/ 496 w 511"/>
              <a:gd name="T45" fmla="*/ 255 h 681"/>
              <a:gd name="T46" fmla="*/ 457 w 511"/>
              <a:gd name="T47" fmla="*/ 213 h 681"/>
              <a:gd name="T48" fmla="*/ 340 w 511"/>
              <a:gd name="T49" fmla="*/ 0 h 681"/>
              <a:gd name="T50" fmla="*/ 170 w 511"/>
              <a:gd name="T51" fmla="*/ 0 h 681"/>
              <a:gd name="T52" fmla="*/ 134 w 511"/>
              <a:gd name="T53" fmla="*/ 31 h 681"/>
              <a:gd name="T54" fmla="*/ 121 w 511"/>
              <a:gd name="T55" fmla="*/ 120 h 681"/>
              <a:gd name="T56" fmla="*/ 149 w 511"/>
              <a:gd name="T57" fmla="*/ 152 h 681"/>
              <a:gd name="T58" fmla="*/ 362 w 511"/>
              <a:gd name="T59" fmla="*/ 152 h 681"/>
              <a:gd name="T60" fmla="*/ 389 w 511"/>
              <a:gd name="T61" fmla="*/ 120 h 681"/>
              <a:gd name="T62" fmla="*/ 377 w 511"/>
              <a:gd name="T63" fmla="*/ 31 h 681"/>
              <a:gd name="T64" fmla="*/ 340 w 511"/>
              <a:gd name="T65" fmla="*/ 0 h 681"/>
              <a:gd name="T66" fmla="*/ 335 w 511"/>
              <a:gd name="T67" fmla="*/ 42 h 681"/>
              <a:gd name="T68" fmla="*/ 345 w 511"/>
              <a:gd name="T69" fmla="*/ 110 h 681"/>
              <a:gd name="T70" fmla="*/ 166 w 511"/>
              <a:gd name="T71" fmla="*/ 110 h 681"/>
              <a:gd name="T72" fmla="*/ 175 w 511"/>
              <a:gd name="T73" fmla="*/ 42 h 681"/>
              <a:gd name="T74" fmla="*/ 335 w 511"/>
              <a:gd name="T75" fmla="*/ 42 h 681"/>
              <a:gd name="T76" fmla="*/ 447 w 511"/>
              <a:gd name="T77" fmla="*/ 85 h 681"/>
              <a:gd name="T78" fmla="*/ 64 w 511"/>
              <a:gd name="T79" fmla="*/ 85 h 681"/>
              <a:gd name="T80" fmla="*/ 0 w 511"/>
              <a:gd name="T81" fmla="*/ 149 h 681"/>
              <a:gd name="T82" fmla="*/ 0 w 511"/>
              <a:gd name="T83" fmla="*/ 170 h 681"/>
              <a:gd name="T84" fmla="*/ 511 w 511"/>
              <a:gd name="T85" fmla="*/ 170 h 681"/>
              <a:gd name="T86" fmla="*/ 511 w 511"/>
              <a:gd name="T87" fmla="*/ 149 h 681"/>
              <a:gd name="T88" fmla="*/ 447 w 511"/>
              <a:gd name="T89" fmla="*/ 85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11" h="681">
                <a:moveTo>
                  <a:pt x="404" y="596"/>
                </a:moveTo>
                <a:lnTo>
                  <a:pt x="340" y="596"/>
                </a:lnTo>
                <a:lnTo>
                  <a:pt x="340" y="298"/>
                </a:lnTo>
                <a:lnTo>
                  <a:pt x="425" y="298"/>
                </a:lnTo>
                <a:lnTo>
                  <a:pt x="404" y="596"/>
                </a:lnTo>
                <a:close/>
                <a:moveTo>
                  <a:pt x="298" y="596"/>
                </a:moveTo>
                <a:lnTo>
                  <a:pt x="213" y="596"/>
                </a:lnTo>
                <a:lnTo>
                  <a:pt x="213" y="298"/>
                </a:lnTo>
                <a:lnTo>
                  <a:pt x="298" y="298"/>
                </a:lnTo>
                <a:lnTo>
                  <a:pt x="298" y="596"/>
                </a:lnTo>
                <a:close/>
                <a:moveTo>
                  <a:pt x="170" y="596"/>
                </a:moveTo>
                <a:lnTo>
                  <a:pt x="106" y="596"/>
                </a:lnTo>
                <a:lnTo>
                  <a:pt x="85" y="298"/>
                </a:lnTo>
                <a:lnTo>
                  <a:pt x="170" y="298"/>
                </a:lnTo>
                <a:lnTo>
                  <a:pt x="170" y="596"/>
                </a:lnTo>
                <a:close/>
                <a:moveTo>
                  <a:pt x="457" y="213"/>
                </a:moveTo>
                <a:lnTo>
                  <a:pt x="53" y="213"/>
                </a:lnTo>
                <a:cubicBezTo>
                  <a:pt x="30" y="213"/>
                  <a:pt x="12" y="232"/>
                  <a:pt x="14" y="255"/>
                </a:cubicBezTo>
                <a:lnTo>
                  <a:pt x="49" y="638"/>
                </a:lnTo>
                <a:cubicBezTo>
                  <a:pt x="51" y="662"/>
                  <a:pt x="72" y="681"/>
                  <a:pt x="96" y="681"/>
                </a:cubicBezTo>
                <a:lnTo>
                  <a:pt x="415" y="681"/>
                </a:lnTo>
                <a:cubicBezTo>
                  <a:pt x="438" y="681"/>
                  <a:pt x="459" y="662"/>
                  <a:pt x="461" y="638"/>
                </a:cubicBezTo>
                <a:lnTo>
                  <a:pt x="496" y="255"/>
                </a:lnTo>
                <a:cubicBezTo>
                  <a:pt x="498" y="232"/>
                  <a:pt x="481" y="213"/>
                  <a:pt x="457" y="213"/>
                </a:cubicBezTo>
                <a:close/>
                <a:moveTo>
                  <a:pt x="340" y="0"/>
                </a:moveTo>
                <a:lnTo>
                  <a:pt x="170" y="0"/>
                </a:lnTo>
                <a:cubicBezTo>
                  <a:pt x="153" y="0"/>
                  <a:pt x="136" y="14"/>
                  <a:pt x="134" y="31"/>
                </a:cubicBezTo>
                <a:lnTo>
                  <a:pt x="121" y="120"/>
                </a:lnTo>
                <a:cubicBezTo>
                  <a:pt x="119" y="138"/>
                  <a:pt x="131" y="152"/>
                  <a:pt x="149" y="152"/>
                </a:cubicBezTo>
                <a:lnTo>
                  <a:pt x="362" y="152"/>
                </a:lnTo>
                <a:cubicBezTo>
                  <a:pt x="379" y="152"/>
                  <a:pt x="392" y="138"/>
                  <a:pt x="389" y="120"/>
                </a:cubicBezTo>
                <a:lnTo>
                  <a:pt x="377" y="31"/>
                </a:lnTo>
                <a:cubicBezTo>
                  <a:pt x="374" y="14"/>
                  <a:pt x="358" y="0"/>
                  <a:pt x="340" y="0"/>
                </a:cubicBezTo>
                <a:close/>
                <a:moveTo>
                  <a:pt x="335" y="42"/>
                </a:moveTo>
                <a:lnTo>
                  <a:pt x="345" y="110"/>
                </a:lnTo>
                <a:lnTo>
                  <a:pt x="166" y="110"/>
                </a:lnTo>
                <a:lnTo>
                  <a:pt x="175" y="42"/>
                </a:lnTo>
                <a:lnTo>
                  <a:pt x="335" y="42"/>
                </a:lnTo>
                <a:close/>
                <a:moveTo>
                  <a:pt x="447" y="85"/>
                </a:moveTo>
                <a:lnTo>
                  <a:pt x="64" y="85"/>
                </a:lnTo>
                <a:cubicBezTo>
                  <a:pt x="28" y="85"/>
                  <a:pt x="0" y="113"/>
                  <a:pt x="0" y="149"/>
                </a:cubicBezTo>
                <a:lnTo>
                  <a:pt x="0" y="170"/>
                </a:lnTo>
                <a:lnTo>
                  <a:pt x="511" y="170"/>
                </a:lnTo>
                <a:lnTo>
                  <a:pt x="511" y="149"/>
                </a:lnTo>
                <a:cubicBezTo>
                  <a:pt x="511" y="113"/>
                  <a:pt x="482" y="85"/>
                  <a:pt x="447" y="8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47" name="Freeform 46"/>
          <p:cNvSpPr>
            <a:spLocks/>
          </p:cNvSpPr>
          <p:nvPr/>
        </p:nvSpPr>
        <p:spPr bwMode="auto">
          <a:xfrm>
            <a:off x="6569869" y="4345783"/>
            <a:ext cx="103584" cy="132159"/>
          </a:xfrm>
          <a:custGeom>
            <a:avLst/>
            <a:gdLst>
              <a:gd name="T0" fmla="*/ 419 w 457"/>
              <a:gd name="T1" fmla="*/ 0 h 582"/>
              <a:gd name="T2" fmla="*/ 392 w 457"/>
              <a:gd name="T3" fmla="*/ 12 h 582"/>
              <a:gd name="T4" fmla="*/ 272 w 457"/>
              <a:gd name="T5" fmla="*/ 89 h 582"/>
              <a:gd name="T6" fmla="*/ 163 w 457"/>
              <a:gd name="T7" fmla="*/ 11 h 582"/>
              <a:gd name="T8" fmla="*/ 148 w 457"/>
              <a:gd name="T9" fmla="*/ 8 h 582"/>
              <a:gd name="T10" fmla="*/ 121 w 457"/>
              <a:gd name="T11" fmla="*/ 19 h 582"/>
              <a:gd name="T12" fmla="*/ 110 w 457"/>
              <a:gd name="T13" fmla="*/ 46 h 582"/>
              <a:gd name="T14" fmla="*/ 133 w 457"/>
              <a:gd name="T15" fmla="*/ 81 h 582"/>
              <a:gd name="T16" fmla="*/ 178 w 457"/>
              <a:gd name="T17" fmla="*/ 107 h 582"/>
              <a:gd name="T18" fmla="*/ 206 w 457"/>
              <a:gd name="T19" fmla="*/ 131 h 582"/>
              <a:gd name="T20" fmla="*/ 194 w 457"/>
              <a:gd name="T21" fmla="*/ 139 h 582"/>
              <a:gd name="T22" fmla="*/ 38 w 457"/>
              <a:gd name="T23" fmla="*/ 139 h 582"/>
              <a:gd name="T24" fmla="*/ 11 w 457"/>
              <a:gd name="T25" fmla="*/ 150 h 582"/>
              <a:gd name="T26" fmla="*/ 0 w 457"/>
              <a:gd name="T27" fmla="*/ 177 h 582"/>
              <a:gd name="T28" fmla="*/ 0 w 457"/>
              <a:gd name="T29" fmla="*/ 405 h 582"/>
              <a:gd name="T30" fmla="*/ 11 w 457"/>
              <a:gd name="T31" fmla="*/ 432 h 582"/>
              <a:gd name="T32" fmla="*/ 38 w 457"/>
              <a:gd name="T33" fmla="*/ 443 h 582"/>
              <a:gd name="T34" fmla="*/ 194 w 457"/>
              <a:gd name="T35" fmla="*/ 443 h 582"/>
              <a:gd name="T36" fmla="*/ 206 w 457"/>
              <a:gd name="T37" fmla="*/ 451 h 582"/>
              <a:gd name="T38" fmla="*/ 178 w 457"/>
              <a:gd name="T39" fmla="*/ 475 h 582"/>
              <a:gd name="T40" fmla="*/ 133 w 457"/>
              <a:gd name="T41" fmla="*/ 501 h 582"/>
              <a:gd name="T42" fmla="*/ 110 w 457"/>
              <a:gd name="T43" fmla="*/ 536 h 582"/>
              <a:gd name="T44" fmla="*/ 121 w 457"/>
              <a:gd name="T45" fmla="*/ 563 h 582"/>
              <a:gd name="T46" fmla="*/ 148 w 457"/>
              <a:gd name="T47" fmla="*/ 574 h 582"/>
              <a:gd name="T48" fmla="*/ 163 w 457"/>
              <a:gd name="T49" fmla="*/ 571 h 582"/>
              <a:gd name="T50" fmla="*/ 272 w 457"/>
              <a:gd name="T51" fmla="*/ 493 h 582"/>
              <a:gd name="T52" fmla="*/ 392 w 457"/>
              <a:gd name="T53" fmla="*/ 570 h 582"/>
              <a:gd name="T54" fmla="*/ 419 w 457"/>
              <a:gd name="T55" fmla="*/ 582 h 582"/>
              <a:gd name="T56" fmla="*/ 446 w 457"/>
              <a:gd name="T57" fmla="*/ 570 h 582"/>
              <a:gd name="T58" fmla="*/ 457 w 457"/>
              <a:gd name="T59" fmla="*/ 544 h 582"/>
              <a:gd name="T60" fmla="*/ 457 w 457"/>
              <a:gd name="T61" fmla="*/ 38 h 582"/>
              <a:gd name="T62" fmla="*/ 446 w 457"/>
              <a:gd name="T63" fmla="*/ 12 h 582"/>
              <a:gd name="T64" fmla="*/ 419 w 457"/>
              <a:gd name="T65"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7" h="582">
                <a:moveTo>
                  <a:pt x="419" y="0"/>
                </a:moveTo>
                <a:cubicBezTo>
                  <a:pt x="409" y="0"/>
                  <a:pt x="400" y="4"/>
                  <a:pt x="392" y="12"/>
                </a:cubicBezTo>
                <a:lnTo>
                  <a:pt x="272" y="89"/>
                </a:lnTo>
                <a:cubicBezTo>
                  <a:pt x="242" y="55"/>
                  <a:pt x="206" y="28"/>
                  <a:pt x="163" y="11"/>
                </a:cubicBezTo>
                <a:cubicBezTo>
                  <a:pt x="158" y="9"/>
                  <a:pt x="153" y="8"/>
                  <a:pt x="148" y="8"/>
                </a:cubicBezTo>
                <a:cubicBezTo>
                  <a:pt x="137" y="8"/>
                  <a:pt x="128" y="11"/>
                  <a:pt x="121" y="19"/>
                </a:cubicBezTo>
                <a:cubicBezTo>
                  <a:pt x="113" y="26"/>
                  <a:pt x="110" y="35"/>
                  <a:pt x="110" y="46"/>
                </a:cubicBezTo>
                <a:cubicBezTo>
                  <a:pt x="110" y="61"/>
                  <a:pt x="117" y="73"/>
                  <a:pt x="133" y="81"/>
                </a:cubicBezTo>
                <a:cubicBezTo>
                  <a:pt x="155" y="92"/>
                  <a:pt x="170" y="101"/>
                  <a:pt x="178" y="107"/>
                </a:cubicBezTo>
                <a:cubicBezTo>
                  <a:pt x="188" y="114"/>
                  <a:pt x="197" y="122"/>
                  <a:pt x="206" y="131"/>
                </a:cubicBezTo>
                <a:lnTo>
                  <a:pt x="194" y="139"/>
                </a:lnTo>
                <a:lnTo>
                  <a:pt x="38" y="139"/>
                </a:lnTo>
                <a:cubicBezTo>
                  <a:pt x="28" y="139"/>
                  <a:pt x="19" y="142"/>
                  <a:pt x="11" y="150"/>
                </a:cubicBezTo>
                <a:cubicBezTo>
                  <a:pt x="4" y="157"/>
                  <a:pt x="0" y="166"/>
                  <a:pt x="0" y="177"/>
                </a:cubicBezTo>
                <a:lnTo>
                  <a:pt x="0" y="405"/>
                </a:lnTo>
                <a:cubicBezTo>
                  <a:pt x="0" y="416"/>
                  <a:pt x="4" y="425"/>
                  <a:pt x="11" y="432"/>
                </a:cubicBezTo>
                <a:cubicBezTo>
                  <a:pt x="19" y="440"/>
                  <a:pt x="28" y="443"/>
                  <a:pt x="38" y="443"/>
                </a:cubicBezTo>
                <a:lnTo>
                  <a:pt x="194" y="443"/>
                </a:lnTo>
                <a:lnTo>
                  <a:pt x="206" y="451"/>
                </a:lnTo>
                <a:cubicBezTo>
                  <a:pt x="197" y="460"/>
                  <a:pt x="188" y="468"/>
                  <a:pt x="178" y="475"/>
                </a:cubicBezTo>
                <a:cubicBezTo>
                  <a:pt x="170" y="481"/>
                  <a:pt x="155" y="490"/>
                  <a:pt x="133" y="501"/>
                </a:cubicBezTo>
                <a:cubicBezTo>
                  <a:pt x="117" y="509"/>
                  <a:pt x="110" y="521"/>
                  <a:pt x="110" y="536"/>
                </a:cubicBezTo>
                <a:cubicBezTo>
                  <a:pt x="110" y="547"/>
                  <a:pt x="113" y="556"/>
                  <a:pt x="121" y="563"/>
                </a:cubicBezTo>
                <a:cubicBezTo>
                  <a:pt x="128" y="571"/>
                  <a:pt x="138" y="574"/>
                  <a:pt x="148" y="574"/>
                </a:cubicBezTo>
                <a:cubicBezTo>
                  <a:pt x="153" y="574"/>
                  <a:pt x="158" y="573"/>
                  <a:pt x="163" y="571"/>
                </a:cubicBezTo>
                <a:cubicBezTo>
                  <a:pt x="206" y="553"/>
                  <a:pt x="242" y="527"/>
                  <a:pt x="272" y="493"/>
                </a:cubicBezTo>
                <a:lnTo>
                  <a:pt x="392" y="570"/>
                </a:lnTo>
                <a:cubicBezTo>
                  <a:pt x="400" y="578"/>
                  <a:pt x="409" y="582"/>
                  <a:pt x="419" y="582"/>
                </a:cubicBezTo>
                <a:cubicBezTo>
                  <a:pt x="429" y="582"/>
                  <a:pt x="438" y="578"/>
                  <a:pt x="446" y="570"/>
                </a:cubicBezTo>
                <a:cubicBezTo>
                  <a:pt x="453" y="563"/>
                  <a:pt x="457" y="554"/>
                  <a:pt x="457" y="544"/>
                </a:cubicBezTo>
                <a:lnTo>
                  <a:pt x="457" y="38"/>
                </a:lnTo>
                <a:cubicBezTo>
                  <a:pt x="457" y="28"/>
                  <a:pt x="453" y="19"/>
                  <a:pt x="446" y="12"/>
                </a:cubicBezTo>
                <a:cubicBezTo>
                  <a:pt x="438" y="4"/>
                  <a:pt x="429" y="0"/>
                  <a:pt x="419"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48" name="Freeform 47"/>
          <p:cNvSpPr>
            <a:spLocks noEditPoints="1"/>
          </p:cNvSpPr>
          <p:nvPr/>
        </p:nvSpPr>
        <p:spPr bwMode="auto">
          <a:xfrm>
            <a:off x="4763693" y="2432449"/>
            <a:ext cx="144065" cy="182165"/>
          </a:xfrm>
          <a:custGeom>
            <a:avLst/>
            <a:gdLst>
              <a:gd name="T0" fmla="*/ 392 w 635"/>
              <a:gd name="T1" fmla="*/ 595 h 801"/>
              <a:gd name="T2" fmla="*/ 83 w 635"/>
              <a:gd name="T3" fmla="*/ 582 h 801"/>
              <a:gd name="T4" fmla="*/ 392 w 635"/>
              <a:gd name="T5" fmla="*/ 569 h 801"/>
              <a:gd name="T6" fmla="*/ 561 w 635"/>
              <a:gd name="T7" fmla="*/ 739 h 801"/>
              <a:gd name="T8" fmla="*/ 545 w 635"/>
              <a:gd name="T9" fmla="*/ 196 h 801"/>
              <a:gd name="T10" fmla="*/ 444 w 635"/>
              <a:gd name="T11" fmla="*/ 92 h 801"/>
              <a:gd name="T12" fmla="*/ 72 w 635"/>
              <a:gd name="T13" fmla="*/ 90 h 801"/>
              <a:gd name="T14" fmla="*/ 72 w 635"/>
              <a:gd name="T15" fmla="*/ 57 h 801"/>
              <a:gd name="T16" fmla="*/ 467 w 635"/>
              <a:gd name="T17" fmla="*/ 68 h 801"/>
              <a:gd name="T18" fmla="*/ 578 w 635"/>
              <a:gd name="T19" fmla="*/ 196 h 801"/>
              <a:gd name="T20" fmla="*/ 561 w 635"/>
              <a:gd name="T21" fmla="*/ 739 h 801"/>
              <a:gd name="T22" fmla="*/ 602 w 635"/>
              <a:gd name="T23" fmla="*/ 666 h 801"/>
              <a:gd name="T24" fmla="*/ 600 w 635"/>
              <a:gd name="T25" fmla="*/ 134 h 801"/>
              <a:gd name="T26" fmla="*/ 496 w 635"/>
              <a:gd name="T27" fmla="*/ 33 h 801"/>
              <a:gd name="T28" fmla="*/ 113 w 635"/>
              <a:gd name="T29" fmla="*/ 16 h 801"/>
              <a:gd name="T30" fmla="*/ 496 w 635"/>
              <a:gd name="T31" fmla="*/ 0 h 801"/>
              <a:gd name="T32" fmla="*/ 623 w 635"/>
              <a:gd name="T33" fmla="*/ 111 h 801"/>
              <a:gd name="T34" fmla="*/ 635 w 635"/>
              <a:gd name="T35" fmla="*/ 666 h 801"/>
              <a:gd name="T36" fmla="*/ 405 w 635"/>
              <a:gd name="T37" fmla="*/ 495 h 801"/>
              <a:gd name="T38" fmla="*/ 96 w 635"/>
              <a:gd name="T39" fmla="*/ 508 h 801"/>
              <a:gd name="T40" fmla="*/ 96 w 635"/>
              <a:gd name="T41" fmla="*/ 482 h 801"/>
              <a:gd name="T42" fmla="*/ 405 w 635"/>
              <a:gd name="T43" fmla="*/ 495 h 801"/>
              <a:gd name="T44" fmla="*/ 392 w 635"/>
              <a:gd name="T45" fmla="*/ 423 h 801"/>
              <a:gd name="T46" fmla="*/ 83 w 635"/>
              <a:gd name="T47" fmla="*/ 410 h 801"/>
              <a:gd name="T48" fmla="*/ 392 w 635"/>
              <a:gd name="T49" fmla="*/ 397 h 801"/>
              <a:gd name="T50" fmla="*/ 96 w 635"/>
              <a:gd name="T51" fmla="*/ 310 h 801"/>
              <a:gd name="T52" fmla="*/ 405 w 635"/>
              <a:gd name="T53" fmla="*/ 323 h 801"/>
              <a:gd name="T54" fmla="*/ 96 w 635"/>
              <a:gd name="T55" fmla="*/ 336 h 801"/>
              <a:gd name="T56" fmla="*/ 96 w 635"/>
              <a:gd name="T57" fmla="*/ 310 h 801"/>
              <a:gd name="T58" fmla="*/ 459 w 635"/>
              <a:gd name="T59" fmla="*/ 766 h 801"/>
              <a:gd name="T60" fmla="*/ 35 w 635"/>
              <a:gd name="T61" fmla="*/ 760 h 801"/>
              <a:gd name="T62" fmla="*/ 41 w 635"/>
              <a:gd name="T63" fmla="*/ 159 h 801"/>
              <a:gd name="T64" fmla="*/ 357 w 635"/>
              <a:gd name="T65" fmla="*/ 260 h 801"/>
              <a:gd name="T66" fmla="*/ 465 w 635"/>
              <a:gd name="T67" fmla="*/ 277 h 801"/>
              <a:gd name="T68" fmla="*/ 392 w 635"/>
              <a:gd name="T69" fmla="*/ 186 h 801"/>
              <a:gd name="T70" fmla="*/ 392 w 635"/>
              <a:gd name="T71" fmla="*/ 243 h 801"/>
              <a:gd name="T72" fmla="*/ 382 w 635"/>
              <a:gd name="T73" fmla="*/ 124 h 801"/>
              <a:gd name="T74" fmla="*/ 0 w 635"/>
              <a:gd name="T75" fmla="*/ 166 h 801"/>
              <a:gd name="T76" fmla="*/ 41 w 635"/>
              <a:gd name="T77" fmla="*/ 801 h 801"/>
              <a:gd name="T78" fmla="*/ 500 w 635"/>
              <a:gd name="T79" fmla="*/ 760 h 801"/>
              <a:gd name="T80" fmla="*/ 382 w 635"/>
              <a:gd name="T81" fmla="*/ 124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35" h="801">
                <a:moveTo>
                  <a:pt x="405" y="582"/>
                </a:moveTo>
                <a:cubicBezTo>
                  <a:pt x="405" y="589"/>
                  <a:pt x="399" y="595"/>
                  <a:pt x="392" y="595"/>
                </a:cubicBezTo>
                <a:lnTo>
                  <a:pt x="96" y="595"/>
                </a:lnTo>
                <a:cubicBezTo>
                  <a:pt x="89" y="595"/>
                  <a:pt x="83" y="589"/>
                  <a:pt x="83" y="582"/>
                </a:cubicBezTo>
                <a:cubicBezTo>
                  <a:pt x="83" y="575"/>
                  <a:pt x="89" y="569"/>
                  <a:pt x="96" y="569"/>
                </a:cubicBezTo>
                <a:lnTo>
                  <a:pt x="392" y="569"/>
                </a:lnTo>
                <a:cubicBezTo>
                  <a:pt x="399" y="569"/>
                  <a:pt x="405" y="575"/>
                  <a:pt x="405" y="582"/>
                </a:cubicBezTo>
                <a:close/>
                <a:moveTo>
                  <a:pt x="561" y="739"/>
                </a:moveTo>
                <a:cubicBezTo>
                  <a:pt x="552" y="739"/>
                  <a:pt x="545" y="732"/>
                  <a:pt x="545" y="722"/>
                </a:cubicBezTo>
                <a:lnTo>
                  <a:pt x="545" y="196"/>
                </a:lnTo>
                <a:cubicBezTo>
                  <a:pt x="545" y="194"/>
                  <a:pt x="544" y="192"/>
                  <a:pt x="543" y="191"/>
                </a:cubicBezTo>
                <a:lnTo>
                  <a:pt x="444" y="92"/>
                </a:lnTo>
                <a:cubicBezTo>
                  <a:pt x="442" y="90"/>
                  <a:pt x="441" y="90"/>
                  <a:pt x="439" y="90"/>
                </a:cubicBezTo>
                <a:lnTo>
                  <a:pt x="72" y="90"/>
                </a:lnTo>
                <a:cubicBezTo>
                  <a:pt x="63" y="90"/>
                  <a:pt x="56" y="82"/>
                  <a:pt x="56" y="73"/>
                </a:cubicBezTo>
                <a:cubicBezTo>
                  <a:pt x="56" y="64"/>
                  <a:pt x="63" y="57"/>
                  <a:pt x="72" y="57"/>
                </a:cubicBezTo>
                <a:lnTo>
                  <a:pt x="439" y="57"/>
                </a:lnTo>
                <a:cubicBezTo>
                  <a:pt x="450" y="57"/>
                  <a:pt x="460" y="61"/>
                  <a:pt x="467" y="68"/>
                </a:cubicBezTo>
                <a:lnTo>
                  <a:pt x="566" y="167"/>
                </a:lnTo>
                <a:cubicBezTo>
                  <a:pt x="574" y="175"/>
                  <a:pt x="578" y="185"/>
                  <a:pt x="578" y="196"/>
                </a:cubicBezTo>
                <a:lnTo>
                  <a:pt x="578" y="722"/>
                </a:lnTo>
                <a:cubicBezTo>
                  <a:pt x="578" y="732"/>
                  <a:pt x="571" y="739"/>
                  <a:pt x="561" y="739"/>
                </a:cubicBezTo>
                <a:close/>
                <a:moveTo>
                  <a:pt x="618" y="682"/>
                </a:moveTo>
                <a:cubicBezTo>
                  <a:pt x="609" y="682"/>
                  <a:pt x="602" y="675"/>
                  <a:pt x="602" y="666"/>
                </a:cubicBezTo>
                <a:lnTo>
                  <a:pt x="602" y="139"/>
                </a:lnTo>
                <a:cubicBezTo>
                  <a:pt x="602" y="137"/>
                  <a:pt x="601" y="135"/>
                  <a:pt x="600" y="134"/>
                </a:cubicBezTo>
                <a:lnTo>
                  <a:pt x="501" y="35"/>
                </a:lnTo>
                <a:cubicBezTo>
                  <a:pt x="499" y="34"/>
                  <a:pt x="497" y="33"/>
                  <a:pt x="496" y="33"/>
                </a:cubicBezTo>
                <a:lnTo>
                  <a:pt x="129" y="33"/>
                </a:lnTo>
                <a:cubicBezTo>
                  <a:pt x="120" y="33"/>
                  <a:pt x="113" y="25"/>
                  <a:pt x="113" y="16"/>
                </a:cubicBezTo>
                <a:cubicBezTo>
                  <a:pt x="113" y="7"/>
                  <a:pt x="120" y="0"/>
                  <a:pt x="129" y="0"/>
                </a:cubicBezTo>
                <a:lnTo>
                  <a:pt x="496" y="0"/>
                </a:lnTo>
                <a:cubicBezTo>
                  <a:pt x="506" y="0"/>
                  <a:pt x="516" y="4"/>
                  <a:pt x="524" y="11"/>
                </a:cubicBezTo>
                <a:lnTo>
                  <a:pt x="623" y="111"/>
                </a:lnTo>
                <a:cubicBezTo>
                  <a:pt x="630" y="118"/>
                  <a:pt x="635" y="128"/>
                  <a:pt x="635" y="139"/>
                </a:cubicBezTo>
                <a:lnTo>
                  <a:pt x="635" y="666"/>
                </a:lnTo>
                <a:cubicBezTo>
                  <a:pt x="635" y="675"/>
                  <a:pt x="627" y="682"/>
                  <a:pt x="618" y="682"/>
                </a:cubicBezTo>
                <a:close/>
                <a:moveTo>
                  <a:pt x="405" y="495"/>
                </a:moveTo>
                <a:cubicBezTo>
                  <a:pt x="405" y="503"/>
                  <a:pt x="399" y="508"/>
                  <a:pt x="392" y="508"/>
                </a:cubicBezTo>
                <a:lnTo>
                  <a:pt x="96" y="508"/>
                </a:lnTo>
                <a:cubicBezTo>
                  <a:pt x="89" y="508"/>
                  <a:pt x="83" y="503"/>
                  <a:pt x="83" y="495"/>
                </a:cubicBezTo>
                <a:cubicBezTo>
                  <a:pt x="83" y="488"/>
                  <a:pt x="89" y="482"/>
                  <a:pt x="96" y="482"/>
                </a:cubicBezTo>
                <a:lnTo>
                  <a:pt x="392" y="482"/>
                </a:lnTo>
                <a:cubicBezTo>
                  <a:pt x="399" y="482"/>
                  <a:pt x="405" y="488"/>
                  <a:pt x="405" y="495"/>
                </a:cubicBezTo>
                <a:close/>
                <a:moveTo>
                  <a:pt x="405" y="410"/>
                </a:moveTo>
                <a:cubicBezTo>
                  <a:pt x="405" y="418"/>
                  <a:pt x="399" y="423"/>
                  <a:pt x="392" y="423"/>
                </a:cubicBezTo>
                <a:lnTo>
                  <a:pt x="96" y="423"/>
                </a:lnTo>
                <a:cubicBezTo>
                  <a:pt x="89" y="423"/>
                  <a:pt x="83" y="418"/>
                  <a:pt x="83" y="410"/>
                </a:cubicBezTo>
                <a:cubicBezTo>
                  <a:pt x="83" y="403"/>
                  <a:pt x="89" y="397"/>
                  <a:pt x="96" y="397"/>
                </a:cubicBezTo>
                <a:lnTo>
                  <a:pt x="392" y="397"/>
                </a:lnTo>
                <a:cubicBezTo>
                  <a:pt x="399" y="397"/>
                  <a:pt x="405" y="403"/>
                  <a:pt x="405" y="410"/>
                </a:cubicBezTo>
                <a:close/>
                <a:moveTo>
                  <a:pt x="96" y="310"/>
                </a:moveTo>
                <a:lnTo>
                  <a:pt x="392" y="310"/>
                </a:lnTo>
                <a:cubicBezTo>
                  <a:pt x="399" y="310"/>
                  <a:pt x="405" y="315"/>
                  <a:pt x="405" y="323"/>
                </a:cubicBezTo>
                <a:cubicBezTo>
                  <a:pt x="405" y="330"/>
                  <a:pt x="399" y="336"/>
                  <a:pt x="392" y="336"/>
                </a:cubicBezTo>
                <a:lnTo>
                  <a:pt x="96" y="336"/>
                </a:lnTo>
                <a:cubicBezTo>
                  <a:pt x="89" y="336"/>
                  <a:pt x="83" y="330"/>
                  <a:pt x="83" y="323"/>
                </a:cubicBezTo>
                <a:cubicBezTo>
                  <a:pt x="83" y="315"/>
                  <a:pt x="89" y="310"/>
                  <a:pt x="96" y="310"/>
                </a:cubicBezTo>
                <a:close/>
                <a:moveTo>
                  <a:pt x="465" y="760"/>
                </a:moveTo>
                <a:cubicBezTo>
                  <a:pt x="465" y="763"/>
                  <a:pt x="462" y="766"/>
                  <a:pt x="459" y="766"/>
                </a:cubicBezTo>
                <a:lnTo>
                  <a:pt x="41" y="766"/>
                </a:lnTo>
                <a:cubicBezTo>
                  <a:pt x="38" y="766"/>
                  <a:pt x="35" y="763"/>
                  <a:pt x="35" y="760"/>
                </a:cubicBezTo>
                <a:lnTo>
                  <a:pt x="35" y="166"/>
                </a:lnTo>
                <a:cubicBezTo>
                  <a:pt x="35" y="162"/>
                  <a:pt x="38" y="159"/>
                  <a:pt x="41" y="159"/>
                </a:cubicBezTo>
                <a:lnTo>
                  <a:pt x="357" y="159"/>
                </a:lnTo>
                <a:lnTo>
                  <a:pt x="357" y="260"/>
                </a:lnTo>
                <a:cubicBezTo>
                  <a:pt x="357" y="270"/>
                  <a:pt x="365" y="277"/>
                  <a:pt x="374" y="277"/>
                </a:cubicBezTo>
                <a:lnTo>
                  <a:pt x="465" y="277"/>
                </a:lnTo>
                <a:lnTo>
                  <a:pt x="465" y="760"/>
                </a:lnTo>
                <a:close/>
                <a:moveTo>
                  <a:pt x="392" y="186"/>
                </a:moveTo>
                <a:lnTo>
                  <a:pt x="444" y="243"/>
                </a:lnTo>
                <a:lnTo>
                  <a:pt x="392" y="243"/>
                </a:lnTo>
                <a:lnTo>
                  <a:pt x="392" y="186"/>
                </a:lnTo>
                <a:close/>
                <a:moveTo>
                  <a:pt x="382" y="124"/>
                </a:moveTo>
                <a:lnTo>
                  <a:pt x="41" y="124"/>
                </a:lnTo>
                <a:cubicBezTo>
                  <a:pt x="18" y="124"/>
                  <a:pt x="0" y="143"/>
                  <a:pt x="0" y="166"/>
                </a:cubicBezTo>
                <a:lnTo>
                  <a:pt x="0" y="760"/>
                </a:lnTo>
                <a:cubicBezTo>
                  <a:pt x="0" y="783"/>
                  <a:pt x="18" y="801"/>
                  <a:pt x="41" y="801"/>
                </a:cubicBezTo>
                <a:lnTo>
                  <a:pt x="459" y="801"/>
                </a:lnTo>
                <a:cubicBezTo>
                  <a:pt x="482" y="801"/>
                  <a:pt x="500" y="783"/>
                  <a:pt x="500" y="760"/>
                </a:cubicBezTo>
                <a:lnTo>
                  <a:pt x="500" y="253"/>
                </a:lnTo>
                <a:lnTo>
                  <a:pt x="382" y="124"/>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49" name="Freeform 48"/>
          <p:cNvSpPr>
            <a:spLocks noEditPoints="1"/>
          </p:cNvSpPr>
          <p:nvPr/>
        </p:nvSpPr>
        <p:spPr bwMode="auto">
          <a:xfrm>
            <a:off x="5053013" y="1978821"/>
            <a:ext cx="138114" cy="154781"/>
          </a:xfrm>
          <a:custGeom>
            <a:avLst/>
            <a:gdLst>
              <a:gd name="T0" fmla="*/ 407 w 610"/>
              <a:gd name="T1" fmla="*/ 543 h 679"/>
              <a:gd name="T2" fmla="*/ 441 w 610"/>
              <a:gd name="T3" fmla="*/ 509 h 679"/>
              <a:gd name="T4" fmla="*/ 441 w 610"/>
              <a:gd name="T5" fmla="*/ 237 h 679"/>
              <a:gd name="T6" fmla="*/ 407 w 610"/>
              <a:gd name="T7" fmla="*/ 204 h 679"/>
              <a:gd name="T8" fmla="*/ 373 w 610"/>
              <a:gd name="T9" fmla="*/ 237 h 679"/>
              <a:gd name="T10" fmla="*/ 373 w 610"/>
              <a:gd name="T11" fmla="*/ 509 h 679"/>
              <a:gd name="T12" fmla="*/ 407 w 610"/>
              <a:gd name="T13" fmla="*/ 543 h 679"/>
              <a:gd name="T14" fmla="*/ 203 w 610"/>
              <a:gd name="T15" fmla="*/ 543 h 679"/>
              <a:gd name="T16" fmla="*/ 237 w 610"/>
              <a:gd name="T17" fmla="*/ 509 h 679"/>
              <a:gd name="T18" fmla="*/ 237 w 610"/>
              <a:gd name="T19" fmla="*/ 237 h 679"/>
              <a:gd name="T20" fmla="*/ 203 w 610"/>
              <a:gd name="T21" fmla="*/ 204 h 679"/>
              <a:gd name="T22" fmla="*/ 169 w 610"/>
              <a:gd name="T23" fmla="*/ 237 h 679"/>
              <a:gd name="T24" fmla="*/ 169 w 610"/>
              <a:gd name="T25" fmla="*/ 509 h 679"/>
              <a:gd name="T26" fmla="*/ 203 w 610"/>
              <a:gd name="T27" fmla="*/ 543 h 679"/>
              <a:gd name="T28" fmla="*/ 509 w 610"/>
              <a:gd name="T29" fmla="*/ 611 h 679"/>
              <a:gd name="T30" fmla="*/ 101 w 610"/>
              <a:gd name="T31" fmla="*/ 611 h 679"/>
              <a:gd name="T32" fmla="*/ 101 w 610"/>
              <a:gd name="T33" fmla="*/ 136 h 679"/>
              <a:gd name="T34" fmla="*/ 509 w 610"/>
              <a:gd name="T35" fmla="*/ 136 h 679"/>
              <a:gd name="T36" fmla="*/ 509 w 610"/>
              <a:gd name="T37" fmla="*/ 611 h 679"/>
              <a:gd name="T38" fmla="*/ 576 w 610"/>
              <a:gd name="T39" fmla="*/ 68 h 679"/>
              <a:gd name="T40" fmla="*/ 475 w 610"/>
              <a:gd name="T41" fmla="*/ 68 h 679"/>
              <a:gd name="T42" fmla="*/ 475 w 610"/>
              <a:gd name="T43" fmla="*/ 34 h 679"/>
              <a:gd name="T44" fmla="*/ 441 w 610"/>
              <a:gd name="T45" fmla="*/ 0 h 679"/>
              <a:gd name="T46" fmla="*/ 169 w 610"/>
              <a:gd name="T47" fmla="*/ 0 h 679"/>
              <a:gd name="T48" fmla="*/ 135 w 610"/>
              <a:gd name="T49" fmla="*/ 34 h 679"/>
              <a:gd name="T50" fmla="*/ 135 w 610"/>
              <a:gd name="T51" fmla="*/ 68 h 679"/>
              <a:gd name="T52" fmla="*/ 33 w 610"/>
              <a:gd name="T53" fmla="*/ 68 h 679"/>
              <a:gd name="T54" fmla="*/ 0 w 610"/>
              <a:gd name="T55" fmla="*/ 102 h 679"/>
              <a:gd name="T56" fmla="*/ 33 w 610"/>
              <a:gd name="T57" fmla="*/ 136 h 679"/>
              <a:gd name="T58" fmla="*/ 33 w 610"/>
              <a:gd name="T59" fmla="*/ 611 h 679"/>
              <a:gd name="T60" fmla="*/ 101 w 610"/>
              <a:gd name="T61" fmla="*/ 679 h 679"/>
              <a:gd name="T62" fmla="*/ 509 w 610"/>
              <a:gd name="T63" fmla="*/ 679 h 679"/>
              <a:gd name="T64" fmla="*/ 576 w 610"/>
              <a:gd name="T65" fmla="*/ 611 h 679"/>
              <a:gd name="T66" fmla="*/ 576 w 610"/>
              <a:gd name="T67" fmla="*/ 136 h 679"/>
              <a:gd name="T68" fmla="*/ 610 w 610"/>
              <a:gd name="T69" fmla="*/ 102 h 679"/>
              <a:gd name="T70" fmla="*/ 576 w 610"/>
              <a:gd name="T71" fmla="*/ 68 h 679"/>
              <a:gd name="T72" fmla="*/ 305 w 610"/>
              <a:gd name="T73" fmla="*/ 543 h 679"/>
              <a:gd name="T74" fmla="*/ 339 w 610"/>
              <a:gd name="T75" fmla="*/ 509 h 679"/>
              <a:gd name="T76" fmla="*/ 339 w 610"/>
              <a:gd name="T77" fmla="*/ 237 h 679"/>
              <a:gd name="T78" fmla="*/ 305 w 610"/>
              <a:gd name="T79" fmla="*/ 204 h 679"/>
              <a:gd name="T80" fmla="*/ 271 w 610"/>
              <a:gd name="T81" fmla="*/ 237 h 679"/>
              <a:gd name="T82" fmla="*/ 271 w 610"/>
              <a:gd name="T83" fmla="*/ 509 h 679"/>
              <a:gd name="T84" fmla="*/ 305 w 610"/>
              <a:gd name="T85" fmla="*/ 543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10" h="679">
                <a:moveTo>
                  <a:pt x="407" y="543"/>
                </a:moveTo>
                <a:cubicBezTo>
                  <a:pt x="425" y="543"/>
                  <a:pt x="441" y="528"/>
                  <a:pt x="441" y="509"/>
                </a:cubicBezTo>
                <a:lnTo>
                  <a:pt x="441" y="237"/>
                </a:lnTo>
                <a:cubicBezTo>
                  <a:pt x="441" y="219"/>
                  <a:pt x="425" y="204"/>
                  <a:pt x="407" y="204"/>
                </a:cubicBezTo>
                <a:cubicBezTo>
                  <a:pt x="388" y="204"/>
                  <a:pt x="373" y="219"/>
                  <a:pt x="373" y="237"/>
                </a:cubicBezTo>
                <a:lnTo>
                  <a:pt x="373" y="509"/>
                </a:lnTo>
                <a:cubicBezTo>
                  <a:pt x="373" y="528"/>
                  <a:pt x="388" y="543"/>
                  <a:pt x="407" y="543"/>
                </a:cubicBezTo>
                <a:close/>
                <a:moveTo>
                  <a:pt x="203" y="543"/>
                </a:moveTo>
                <a:cubicBezTo>
                  <a:pt x="222" y="543"/>
                  <a:pt x="237" y="528"/>
                  <a:pt x="237" y="509"/>
                </a:cubicBezTo>
                <a:lnTo>
                  <a:pt x="237" y="237"/>
                </a:lnTo>
                <a:cubicBezTo>
                  <a:pt x="237" y="219"/>
                  <a:pt x="222" y="204"/>
                  <a:pt x="203" y="204"/>
                </a:cubicBezTo>
                <a:cubicBezTo>
                  <a:pt x="184" y="204"/>
                  <a:pt x="169" y="219"/>
                  <a:pt x="169" y="237"/>
                </a:cubicBezTo>
                <a:lnTo>
                  <a:pt x="169" y="509"/>
                </a:lnTo>
                <a:cubicBezTo>
                  <a:pt x="169" y="528"/>
                  <a:pt x="184" y="543"/>
                  <a:pt x="203" y="543"/>
                </a:cubicBezTo>
                <a:close/>
                <a:moveTo>
                  <a:pt x="509" y="611"/>
                </a:moveTo>
                <a:lnTo>
                  <a:pt x="101" y="611"/>
                </a:lnTo>
                <a:lnTo>
                  <a:pt x="101" y="136"/>
                </a:lnTo>
                <a:lnTo>
                  <a:pt x="509" y="136"/>
                </a:lnTo>
                <a:lnTo>
                  <a:pt x="509" y="611"/>
                </a:lnTo>
                <a:close/>
                <a:moveTo>
                  <a:pt x="576" y="68"/>
                </a:moveTo>
                <a:lnTo>
                  <a:pt x="475" y="68"/>
                </a:lnTo>
                <a:lnTo>
                  <a:pt x="475" y="34"/>
                </a:lnTo>
                <a:cubicBezTo>
                  <a:pt x="475" y="15"/>
                  <a:pt x="459" y="0"/>
                  <a:pt x="441" y="0"/>
                </a:cubicBezTo>
                <a:lnTo>
                  <a:pt x="169" y="0"/>
                </a:lnTo>
                <a:cubicBezTo>
                  <a:pt x="150" y="0"/>
                  <a:pt x="135" y="15"/>
                  <a:pt x="135" y="34"/>
                </a:cubicBezTo>
                <a:lnTo>
                  <a:pt x="135" y="68"/>
                </a:lnTo>
                <a:lnTo>
                  <a:pt x="33" y="68"/>
                </a:lnTo>
                <a:cubicBezTo>
                  <a:pt x="15" y="68"/>
                  <a:pt x="0" y="83"/>
                  <a:pt x="0" y="102"/>
                </a:cubicBezTo>
                <a:cubicBezTo>
                  <a:pt x="0" y="120"/>
                  <a:pt x="15" y="136"/>
                  <a:pt x="33" y="136"/>
                </a:cubicBezTo>
                <a:lnTo>
                  <a:pt x="33" y="611"/>
                </a:lnTo>
                <a:cubicBezTo>
                  <a:pt x="33" y="648"/>
                  <a:pt x="64" y="679"/>
                  <a:pt x="101" y="679"/>
                </a:cubicBezTo>
                <a:lnTo>
                  <a:pt x="509" y="679"/>
                </a:lnTo>
                <a:cubicBezTo>
                  <a:pt x="546" y="679"/>
                  <a:pt x="576" y="648"/>
                  <a:pt x="576" y="611"/>
                </a:cubicBezTo>
                <a:lnTo>
                  <a:pt x="576" y="136"/>
                </a:lnTo>
                <a:cubicBezTo>
                  <a:pt x="595" y="136"/>
                  <a:pt x="610" y="120"/>
                  <a:pt x="610" y="102"/>
                </a:cubicBezTo>
                <a:cubicBezTo>
                  <a:pt x="610" y="83"/>
                  <a:pt x="595" y="68"/>
                  <a:pt x="576" y="68"/>
                </a:cubicBezTo>
                <a:close/>
                <a:moveTo>
                  <a:pt x="305" y="543"/>
                </a:moveTo>
                <a:cubicBezTo>
                  <a:pt x="324" y="543"/>
                  <a:pt x="339" y="528"/>
                  <a:pt x="339" y="509"/>
                </a:cubicBezTo>
                <a:lnTo>
                  <a:pt x="339" y="237"/>
                </a:lnTo>
                <a:cubicBezTo>
                  <a:pt x="339" y="219"/>
                  <a:pt x="324" y="204"/>
                  <a:pt x="305" y="204"/>
                </a:cubicBezTo>
                <a:cubicBezTo>
                  <a:pt x="286" y="204"/>
                  <a:pt x="271" y="219"/>
                  <a:pt x="271" y="237"/>
                </a:cubicBezTo>
                <a:lnTo>
                  <a:pt x="271" y="509"/>
                </a:lnTo>
                <a:cubicBezTo>
                  <a:pt x="271" y="528"/>
                  <a:pt x="286" y="543"/>
                  <a:pt x="305" y="54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50" name="Freeform 49"/>
          <p:cNvSpPr>
            <a:spLocks noEditPoints="1"/>
          </p:cNvSpPr>
          <p:nvPr/>
        </p:nvSpPr>
        <p:spPr bwMode="auto">
          <a:xfrm>
            <a:off x="5356625" y="4893471"/>
            <a:ext cx="154781" cy="172640"/>
          </a:xfrm>
          <a:custGeom>
            <a:avLst/>
            <a:gdLst>
              <a:gd name="T0" fmla="*/ 378 w 678"/>
              <a:gd name="T1" fmla="*/ 586 h 764"/>
              <a:gd name="T2" fmla="*/ 266 w 678"/>
              <a:gd name="T3" fmla="*/ 653 h 764"/>
              <a:gd name="T4" fmla="*/ 266 w 678"/>
              <a:gd name="T5" fmla="*/ 688 h 764"/>
              <a:gd name="T6" fmla="*/ 377 w 678"/>
              <a:gd name="T7" fmla="*/ 754 h 764"/>
              <a:gd name="T8" fmla="*/ 406 w 678"/>
              <a:gd name="T9" fmla="*/ 738 h 764"/>
              <a:gd name="T10" fmla="*/ 406 w 678"/>
              <a:gd name="T11" fmla="*/ 602 h 764"/>
              <a:gd name="T12" fmla="*/ 378 w 678"/>
              <a:gd name="T13" fmla="*/ 586 h 764"/>
              <a:gd name="T14" fmla="*/ 301 w 678"/>
              <a:gd name="T15" fmla="*/ 178 h 764"/>
              <a:gd name="T16" fmla="*/ 411 w 678"/>
              <a:gd name="T17" fmla="*/ 112 h 764"/>
              <a:gd name="T18" fmla="*/ 411 w 678"/>
              <a:gd name="T19" fmla="*/ 77 h 764"/>
              <a:gd name="T20" fmla="*/ 300 w 678"/>
              <a:gd name="T21" fmla="*/ 10 h 764"/>
              <a:gd name="T22" fmla="*/ 271 w 678"/>
              <a:gd name="T23" fmla="*/ 26 h 764"/>
              <a:gd name="T24" fmla="*/ 272 w 678"/>
              <a:gd name="T25" fmla="*/ 162 h 764"/>
              <a:gd name="T26" fmla="*/ 301 w 678"/>
              <a:gd name="T27" fmla="*/ 178 h 764"/>
              <a:gd name="T28" fmla="*/ 560 w 678"/>
              <a:gd name="T29" fmla="*/ 125 h 764"/>
              <a:gd name="T30" fmla="*/ 508 w 678"/>
              <a:gd name="T31" fmla="*/ 170 h 764"/>
              <a:gd name="T32" fmla="*/ 610 w 678"/>
              <a:gd name="T33" fmla="*/ 382 h 764"/>
              <a:gd name="T34" fmla="*/ 407 w 678"/>
              <a:gd name="T35" fmla="*/ 644 h 764"/>
              <a:gd name="T36" fmla="*/ 407 w 678"/>
              <a:gd name="T37" fmla="*/ 714 h 764"/>
              <a:gd name="T38" fmla="*/ 678 w 678"/>
              <a:gd name="T39" fmla="*/ 382 h 764"/>
              <a:gd name="T40" fmla="*/ 560 w 678"/>
              <a:gd name="T41" fmla="*/ 125 h 764"/>
              <a:gd name="T42" fmla="*/ 169 w 678"/>
              <a:gd name="T43" fmla="*/ 593 h 764"/>
              <a:gd name="T44" fmla="*/ 68 w 678"/>
              <a:gd name="T45" fmla="*/ 382 h 764"/>
              <a:gd name="T46" fmla="*/ 271 w 678"/>
              <a:gd name="T47" fmla="*/ 120 h 764"/>
              <a:gd name="T48" fmla="*/ 271 w 678"/>
              <a:gd name="T49" fmla="*/ 50 h 764"/>
              <a:gd name="T50" fmla="*/ 0 w 678"/>
              <a:gd name="T51" fmla="*/ 382 h 764"/>
              <a:gd name="T52" fmla="*/ 115 w 678"/>
              <a:gd name="T53" fmla="*/ 636 h 764"/>
              <a:gd name="T54" fmla="*/ 169 w 678"/>
              <a:gd name="T55" fmla="*/ 593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78" h="764">
                <a:moveTo>
                  <a:pt x="378" y="586"/>
                </a:moveTo>
                <a:lnTo>
                  <a:pt x="266" y="653"/>
                </a:lnTo>
                <a:cubicBezTo>
                  <a:pt x="250" y="663"/>
                  <a:pt x="250" y="679"/>
                  <a:pt x="266" y="688"/>
                </a:cubicBezTo>
                <a:lnTo>
                  <a:pt x="377" y="754"/>
                </a:lnTo>
                <a:cubicBezTo>
                  <a:pt x="393" y="764"/>
                  <a:pt x="406" y="757"/>
                  <a:pt x="406" y="738"/>
                </a:cubicBezTo>
                <a:lnTo>
                  <a:pt x="406" y="602"/>
                </a:lnTo>
                <a:cubicBezTo>
                  <a:pt x="406" y="584"/>
                  <a:pt x="394" y="576"/>
                  <a:pt x="378" y="586"/>
                </a:cubicBezTo>
                <a:close/>
                <a:moveTo>
                  <a:pt x="301" y="178"/>
                </a:moveTo>
                <a:lnTo>
                  <a:pt x="411" y="112"/>
                </a:lnTo>
                <a:cubicBezTo>
                  <a:pt x="427" y="103"/>
                  <a:pt x="427" y="87"/>
                  <a:pt x="411" y="77"/>
                </a:cubicBezTo>
                <a:lnTo>
                  <a:pt x="300" y="10"/>
                </a:lnTo>
                <a:cubicBezTo>
                  <a:pt x="284" y="0"/>
                  <a:pt x="271" y="8"/>
                  <a:pt x="271" y="26"/>
                </a:cubicBezTo>
                <a:lnTo>
                  <a:pt x="272" y="162"/>
                </a:lnTo>
                <a:cubicBezTo>
                  <a:pt x="272" y="181"/>
                  <a:pt x="285" y="188"/>
                  <a:pt x="301" y="178"/>
                </a:cubicBezTo>
                <a:close/>
                <a:moveTo>
                  <a:pt x="560" y="125"/>
                </a:moveTo>
                <a:cubicBezTo>
                  <a:pt x="525" y="94"/>
                  <a:pt x="474" y="145"/>
                  <a:pt x="508" y="170"/>
                </a:cubicBezTo>
                <a:cubicBezTo>
                  <a:pt x="570" y="220"/>
                  <a:pt x="610" y="296"/>
                  <a:pt x="610" y="382"/>
                </a:cubicBezTo>
                <a:cubicBezTo>
                  <a:pt x="610" y="508"/>
                  <a:pt x="523" y="614"/>
                  <a:pt x="407" y="644"/>
                </a:cubicBezTo>
                <a:lnTo>
                  <a:pt x="407" y="714"/>
                </a:lnTo>
                <a:cubicBezTo>
                  <a:pt x="561" y="683"/>
                  <a:pt x="678" y="546"/>
                  <a:pt x="678" y="382"/>
                </a:cubicBezTo>
                <a:cubicBezTo>
                  <a:pt x="678" y="279"/>
                  <a:pt x="632" y="187"/>
                  <a:pt x="560" y="125"/>
                </a:cubicBezTo>
                <a:close/>
                <a:moveTo>
                  <a:pt x="169" y="593"/>
                </a:moveTo>
                <a:cubicBezTo>
                  <a:pt x="107" y="544"/>
                  <a:pt x="68" y="467"/>
                  <a:pt x="68" y="382"/>
                </a:cubicBezTo>
                <a:cubicBezTo>
                  <a:pt x="68" y="256"/>
                  <a:pt x="154" y="150"/>
                  <a:pt x="271" y="120"/>
                </a:cubicBezTo>
                <a:lnTo>
                  <a:pt x="271" y="50"/>
                </a:lnTo>
                <a:cubicBezTo>
                  <a:pt x="116" y="81"/>
                  <a:pt x="0" y="218"/>
                  <a:pt x="0" y="382"/>
                </a:cubicBezTo>
                <a:cubicBezTo>
                  <a:pt x="0" y="483"/>
                  <a:pt x="44" y="574"/>
                  <a:pt x="115" y="636"/>
                </a:cubicBezTo>
                <a:cubicBezTo>
                  <a:pt x="169" y="687"/>
                  <a:pt x="203" y="619"/>
                  <a:pt x="169" y="59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51" name="Freeform 50"/>
          <p:cNvSpPr>
            <a:spLocks/>
          </p:cNvSpPr>
          <p:nvPr/>
        </p:nvSpPr>
        <p:spPr bwMode="auto">
          <a:xfrm>
            <a:off x="7148513" y="3017046"/>
            <a:ext cx="146448" cy="145256"/>
          </a:xfrm>
          <a:custGeom>
            <a:avLst/>
            <a:gdLst>
              <a:gd name="T0" fmla="*/ 563 w 644"/>
              <a:gd name="T1" fmla="*/ 161 h 643"/>
              <a:gd name="T2" fmla="*/ 484 w 644"/>
              <a:gd name="T3" fmla="*/ 161 h 643"/>
              <a:gd name="T4" fmla="*/ 563 w 644"/>
              <a:gd name="T5" fmla="*/ 80 h 643"/>
              <a:gd name="T6" fmla="*/ 484 w 644"/>
              <a:gd name="T7" fmla="*/ 0 h 643"/>
              <a:gd name="T8" fmla="*/ 372 w 644"/>
              <a:gd name="T9" fmla="*/ 0 h 643"/>
              <a:gd name="T10" fmla="*/ 453 w 644"/>
              <a:gd name="T11" fmla="*/ 80 h 643"/>
              <a:gd name="T12" fmla="*/ 370 w 644"/>
              <a:gd name="T13" fmla="*/ 161 h 643"/>
              <a:gd name="T14" fmla="*/ 275 w 644"/>
              <a:gd name="T15" fmla="*/ 161 h 643"/>
              <a:gd name="T16" fmla="*/ 357 w 644"/>
              <a:gd name="T17" fmla="*/ 80 h 643"/>
              <a:gd name="T18" fmla="*/ 276 w 644"/>
              <a:gd name="T19" fmla="*/ 0 h 643"/>
              <a:gd name="T20" fmla="*/ 163 w 644"/>
              <a:gd name="T21" fmla="*/ 0 h 643"/>
              <a:gd name="T22" fmla="*/ 243 w 644"/>
              <a:gd name="T23" fmla="*/ 80 h 643"/>
              <a:gd name="T24" fmla="*/ 161 w 644"/>
              <a:gd name="T25" fmla="*/ 161 h 643"/>
              <a:gd name="T26" fmla="*/ 80 w 644"/>
              <a:gd name="T27" fmla="*/ 161 h 643"/>
              <a:gd name="T28" fmla="*/ 162 w 644"/>
              <a:gd name="T29" fmla="*/ 80 h 643"/>
              <a:gd name="T30" fmla="*/ 81 w 644"/>
              <a:gd name="T31" fmla="*/ 0 h 643"/>
              <a:gd name="T32" fmla="*/ 0 w 644"/>
              <a:gd name="T33" fmla="*/ 0 h 643"/>
              <a:gd name="T34" fmla="*/ 0 w 644"/>
              <a:gd name="T35" fmla="*/ 643 h 643"/>
              <a:gd name="T36" fmla="*/ 644 w 644"/>
              <a:gd name="T37" fmla="*/ 643 h 643"/>
              <a:gd name="T38" fmla="*/ 644 w 644"/>
              <a:gd name="T39" fmla="*/ 0 h 643"/>
              <a:gd name="T40" fmla="*/ 565 w 644"/>
              <a:gd name="T41" fmla="*/ 0 h 643"/>
              <a:gd name="T42" fmla="*/ 644 w 644"/>
              <a:gd name="T43" fmla="*/ 80 h 643"/>
              <a:gd name="T44" fmla="*/ 563 w 644"/>
              <a:gd name="T45" fmla="*/ 161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4" h="643">
                <a:moveTo>
                  <a:pt x="563" y="161"/>
                </a:moveTo>
                <a:lnTo>
                  <a:pt x="484" y="161"/>
                </a:lnTo>
                <a:lnTo>
                  <a:pt x="563" y="80"/>
                </a:lnTo>
                <a:lnTo>
                  <a:pt x="484" y="0"/>
                </a:lnTo>
                <a:lnTo>
                  <a:pt x="372" y="0"/>
                </a:lnTo>
                <a:lnTo>
                  <a:pt x="453" y="80"/>
                </a:lnTo>
                <a:lnTo>
                  <a:pt x="370" y="161"/>
                </a:lnTo>
                <a:lnTo>
                  <a:pt x="275" y="161"/>
                </a:lnTo>
                <a:lnTo>
                  <a:pt x="357" y="80"/>
                </a:lnTo>
                <a:lnTo>
                  <a:pt x="276" y="0"/>
                </a:lnTo>
                <a:lnTo>
                  <a:pt x="163" y="0"/>
                </a:lnTo>
                <a:lnTo>
                  <a:pt x="243" y="80"/>
                </a:lnTo>
                <a:lnTo>
                  <a:pt x="161" y="161"/>
                </a:lnTo>
                <a:lnTo>
                  <a:pt x="80" y="161"/>
                </a:lnTo>
                <a:lnTo>
                  <a:pt x="162" y="80"/>
                </a:lnTo>
                <a:lnTo>
                  <a:pt x="81" y="0"/>
                </a:lnTo>
                <a:lnTo>
                  <a:pt x="0" y="0"/>
                </a:lnTo>
                <a:lnTo>
                  <a:pt x="0" y="643"/>
                </a:lnTo>
                <a:lnTo>
                  <a:pt x="644" y="643"/>
                </a:lnTo>
                <a:lnTo>
                  <a:pt x="644" y="0"/>
                </a:lnTo>
                <a:lnTo>
                  <a:pt x="565" y="0"/>
                </a:lnTo>
                <a:lnTo>
                  <a:pt x="644" y="80"/>
                </a:lnTo>
                <a:lnTo>
                  <a:pt x="563" y="161"/>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52" name="Freeform 51"/>
          <p:cNvSpPr>
            <a:spLocks noEditPoints="1"/>
          </p:cNvSpPr>
          <p:nvPr/>
        </p:nvSpPr>
        <p:spPr bwMode="auto">
          <a:xfrm>
            <a:off x="3699274" y="1971677"/>
            <a:ext cx="77390" cy="172640"/>
          </a:xfrm>
          <a:custGeom>
            <a:avLst/>
            <a:gdLst>
              <a:gd name="T0" fmla="*/ 169 w 341"/>
              <a:gd name="T1" fmla="*/ 0 h 763"/>
              <a:gd name="T2" fmla="*/ 234 w 341"/>
              <a:gd name="T3" fmla="*/ 64 h 763"/>
              <a:gd name="T4" fmla="*/ 169 w 341"/>
              <a:gd name="T5" fmla="*/ 129 h 763"/>
              <a:gd name="T6" fmla="*/ 105 w 341"/>
              <a:gd name="T7" fmla="*/ 64 h 763"/>
              <a:gd name="T8" fmla="*/ 169 w 341"/>
              <a:gd name="T9" fmla="*/ 0 h 763"/>
              <a:gd name="T10" fmla="*/ 192 w 341"/>
              <a:gd name="T11" fmla="*/ 144 h 763"/>
              <a:gd name="T12" fmla="*/ 142 w 341"/>
              <a:gd name="T13" fmla="*/ 145 h 763"/>
              <a:gd name="T14" fmla="*/ 10 w 341"/>
              <a:gd name="T15" fmla="*/ 376 h 763"/>
              <a:gd name="T16" fmla="*/ 74 w 341"/>
              <a:gd name="T17" fmla="*/ 376 h 763"/>
              <a:gd name="T18" fmla="*/ 91 w 341"/>
              <a:gd name="T19" fmla="*/ 252 h 763"/>
              <a:gd name="T20" fmla="*/ 91 w 341"/>
              <a:gd name="T21" fmla="*/ 387 h 763"/>
              <a:gd name="T22" fmla="*/ 91 w 341"/>
              <a:gd name="T23" fmla="*/ 392 h 763"/>
              <a:gd name="T24" fmla="*/ 91 w 341"/>
              <a:gd name="T25" fmla="*/ 394 h 763"/>
              <a:gd name="T26" fmla="*/ 86 w 341"/>
              <a:gd name="T27" fmla="*/ 715 h 763"/>
              <a:gd name="T28" fmla="*/ 160 w 341"/>
              <a:gd name="T29" fmla="*/ 715 h 763"/>
              <a:gd name="T30" fmla="*/ 164 w 341"/>
              <a:gd name="T31" fmla="*/ 464 h 763"/>
              <a:gd name="T32" fmla="*/ 175 w 341"/>
              <a:gd name="T33" fmla="*/ 464 h 763"/>
              <a:gd name="T34" fmla="*/ 179 w 341"/>
              <a:gd name="T35" fmla="*/ 715 h 763"/>
              <a:gd name="T36" fmla="*/ 253 w 341"/>
              <a:gd name="T37" fmla="*/ 715 h 763"/>
              <a:gd name="T38" fmla="*/ 249 w 341"/>
              <a:gd name="T39" fmla="*/ 394 h 763"/>
              <a:gd name="T40" fmla="*/ 247 w 341"/>
              <a:gd name="T41" fmla="*/ 385 h 763"/>
              <a:gd name="T42" fmla="*/ 246 w 341"/>
              <a:gd name="T43" fmla="*/ 245 h 763"/>
              <a:gd name="T44" fmla="*/ 266 w 341"/>
              <a:gd name="T45" fmla="*/ 376 h 763"/>
              <a:gd name="T46" fmla="*/ 331 w 341"/>
              <a:gd name="T47" fmla="*/ 376 h 763"/>
              <a:gd name="T48" fmla="*/ 192 w 341"/>
              <a:gd name="T49" fmla="*/ 144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1" h="763">
                <a:moveTo>
                  <a:pt x="169" y="0"/>
                </a:moveTo>
                <a:cubicBezTo>
                  <a:pt x="205" y="0"/>
                  <a:pt x="234" y="29"/>
                  <a:pt x="234" y="64"/>
                </a:cubicBezTo>
                <a:cubicBezTo>
                  <a:pt x="234" y="100"/>
                  <a:pt x="205" y="129"/>
                  <a:pt x="169" y="129"/>
                </a:cubicBezTo>
                <a:cubicBezTo>
                  <a:pt x="133" y="129"/>
                  <a:pt x="105" y="100"/>
                  <a:pt x="105" y="64"/>
                </a:cubicBezTo>
                <a:cubicBezTo>
                  <a:pt x="105" y="29"/>
                  <a:pt x="133" y="0"/>
                  <a:pt x="169" y="0"/>
                </a:cubicBezTo>
                <a:close/>
                <a:moveTo>
                  <a:pt x="192" y="144"/>
                </a:moveTo>
                <a:cubicBezTo>
                  <a:pt x="176" y="141"/>
                  <a:pt x="158" y="141"/>
                  <a:pt x="142" y="145"/>
                </a:cubicBezTo>
                <a:cubicBezTo>
                  <a:pt x="35" y="157"/>
                  <a:pt x="0" y="281"/>
                  <a:pt x="10" y="376"/>
                </a:cubicBezTo>
                <a:cubicBezTo>
                  <a:pt x="14" y="417"/>
                  <a:pt x="79" y="417"/>
                  <a:pt x="74" y="376"/>
                </a:cubicBezTo>
                <a:cubicBezTo>
                  <a:pt x="71" y="342"/>
                  <a:pt x="72" y="289"/>
                  <a:pt x="91" y="252"/>
                </a:cubicBezTo>
                <a:cubicBezTo>
                  <a:pt x="91" y="297"/>
                  <a:pt x="91" y="342"/>
                  <a:pt x="91" y="387"/>
                </a:cubicBezTo>
                <a:cubicBezTo>
                  <a:pt x="91" y="389"/>
                  <a:pt x="91" y="390"/>
                  <a:pt x="91" y="392"/>
                </a:cubicBezTo>
                <a:cubicBezTo>
                  <a:pt x="91" y="393"/>
                  <a:pt x="91" y="393"/>
                  <a:pt x="91" y="394"/>
                </a:cubicBezTo>
                <a:cubicBezTo>
                  <a:pt x="91" y="501"/>
                  <a:pt x="91" y="608"/>
                  <a:pt x="86" y="715"/>
                </a:cubicBezTo>
                <a:cubicBezTo>
                  <a:pt x="84" y="763"/>
                  <a:pt x="158" y="763"/>
                  <a:pt x="160" y="715"/>
                </a:cubicBezTo>
                <a:cubicBezTo>
                  <a:pt x="163" y="631"/>
                  <a:pt x="164" y="547"/>
                  <a:pt x="164" y="464"/>
                </a:cubicBezTo>
                <a:cubicBezTo>
                  <a:pt x="168" y="464"/>
                  <a:pt x="171" y="464"/>
                  <a:pt x="175" y="464"/>
                </a:cubicBezTo>
                <a:cubicBezTo>
                  <a:pt x="175" y="547"/>
                  <a:pt x="176" y="631"/>
                  <a:pt x="179" y="715"/>
                </a:cubicBezTo>
                <a:cubicBezTo>
                  <a:pt x="181" y="763"/>
                  <a:pt x="255" y="763"/>
                  <a:pt x="253" y="715"/>
                </a:cubicBezTo>
                <a:cubicBezTo>
                  <a:pt x="249" y="608"/>
                  <a:pt x="249" y="501"/>
                  <a:pt x="249" y="394"/>
                </a:cubicBezTo>
                <a:cubicBezTo>
                  <a:pt x="249" y="391"/>
                  <a:pt x="248" y="388"/>
                  <a:pt x="247" y="385"/>
                </a:cubicBezTo>
                <a:cubicBezTo>
                  <a:pt x="247" y="338"/>
                  <a:pt x="246" y="292"/>
                  <a:pt x="246" y="245"/>
                </a:cubicBezTo>
                <a:cubicBezTo>
                  <a:pt x="268" y="283"/>
                  <a:pt x="270" y="339"/>
                  <a:pt x="266" y="376"/>
                </a:cubicBezTo>
                <a:cubicBezTo>
                  <a:pt x="262" y="417"/>
                  <a:pt x="326" y="417"/>
                  <a:pt x="331" y="376"/>
                </a:cubicBezTo>
                <a:cubicBezTo>
                  <a:pt x="341" y="279"/>
                  <a:pt x="304" y="152"/>
                  <a:pt x="192" y="144"/>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53" name="Freeform 52"/>
          <p:cNvSpPr>
            <a:spLocks noEditPoints="1"/>
          </p:cNvSpPr>
          <p:nvPr/>
        </p:nvSpPr>
        <p:spPr bwMode="auto">
          <a:xfrm>
            <a:off x="5035155" y="4904186"/>
            <a:ext cx="172640" cy="151209"/>
          </a:xfrm>
          <a:custGeom>
            <a:avLst/>
            <a:gdLst>
              <a:gd name="T0" fmla="*/ 725 w 765"/>
              <a:gd name="T1" fmla="*/ 514 h 666"/>
              <a:gd name="T2" fmla="*/ 242 w 765"/>
              <a:gd name="T3" fmla="*/ 514 h 666"/>
              <a:gd name="T4" fmla="*/ 202 w 765"/>
              <a:gd name="T5" fmla="*/ 555 h 666"/>
              <a:gd name="T6" fmla="*/ 202 w 765"/>
              <a:gd name="T7" fmla="*/ 595 h 666"/>
              <a:gd name="T8" fmla="*/ 242 w 765"/>
              <a:gd name="T9" fmla="*/ 635 h 666"/>
              <a:gd name="T10" fmla="*/ 725 w 765"/>
              <a:gd name="T11" fmla="*/ 635 h 666"/>
              <a:gd name="T12" fmla="*/ 765 w 765"/>
              <a:gd name="T13" fmla="*/ 595 h 666"/>
              <a:gd name="T14" fmla="*/ 765 w 765"/>
              <a:gd name="T15" fmla="*/ 555 h 666"/>
              <a:gd name="T16" fmla="*/ 725 w 765"/>
              <a:gd name="T17" fmla="*/ 514 h 666"/>
              <a:gd name="T18" fmla="*/ 127 w 765"/>
              <a:gd name="T19" fmla="*/ 553 h 666"/>
              <a:gd name="T20" fmla="*/ 35 w 765"/>
              <a:gd name="T21" fmla="*/ 495 h 666"/>
              <a:gd name="T22" fmla="*/ 0 w 765"/>
              <a:gd name="T23" fmla="*/ 514 h 666"/>
              <a:gd name="T24" fmla="*/ 0 w 765"/>
              <a:gd name="T25" fmla="*/ 635 h 666"/>
              <a:gd name="T26" fmla="*/ 35 w 765"/>
              <a:gd name="T27" fmla="*/ 654 h 666"/>
              <a:gd name="T28" fmla="*/ 127 w 765"/>
              <a:gd name="T29" fmla="*/ 596 h 666"/>
              <a:gd name="T30" fmla="*/ 127 w 765"/>
              <a:gd name="T31" fmla="*/ 553 h 666"/>
              <a:gd name="T32" fmla="*/ 725 w 765"/>
              <a:gd name="T33" fmla="*/ 273 h 666"/>
              <a:gd name="T34" fmla="*/ 242 w 765"/>
              <a:gd name="T35" fmla="*/ 273 h 666"/>
              <a:gd name="T36" fmla="*/ 202 w 765"/>
              <a:gd name="T37" fmla="*/ 313 h 666"/>
              <a:gd name="T38" fmla="*/ 202 w 765"/>
              <a:gd name="T39" fmla="*/ 353 h 666"/>
              <a:gd name="T40" fmla="*/ 242 w 765"/>
              <a:gd name="T41" fmla="*/ 394 h 666"/>
              <a:gd name="T42" fmla="*/ 725 w 765"/>
              <a:gd name="T43" fmla="*/ 394 h 666"/>
              <a:gd name="T44" fmla="*/ 765 w 765"/>
              <a:gd name="T45" fmla="*/ 353 h 666"/>
              <a:gd name="T46" fmla="*/ 765 w 765"/>
              <a:gd name="T47" fmla="*/ 313 h 666"/>
              <a:gd name="T48" fmla="*/ 725 w 765"/>
              <a:gd name="T49" fmla="*/ 273 h 666"/>
              <a:gd name="T50" fmla="*/ 35 w 765"/>
              <a:gd name="T51" fmla="*/ 412 h 666"/>
              <a:gd name="T52" fmla="*/ 127 w 765"/>
              <a:gd name="T53" fmla="*/ 354 h 666"/>
              <a:gd name="T54" fmla="*/ 126 w 765"/>
              <a:gd name="T55" fmla="*/ 315 h 666"/>
              <a:gd name="T56" fmla="*/ 37 w 765"/>
              <a:gd name="T57" fmla="*/ 271 h 666"/>
              <a:gd name="T58" fmla="*/ 0 w 765"/>
              <a:gd name="T59" fmla="*/ 293 h 666"/>
              <a:gd name="T60" fmla="*/ 0 w 765"/>
              <a:gd name="T61" fmla="*/ 394 h 666"/>
              <a:gd name="T62" fmla="*/ 35 w 765"/>
              <a:gd name="T63" fmla="*/ 412 h 666"/>
              <a:gd name="T64" fmla="*/ 725 w 765"/>
              <a:gd name="T65" fmla="*/ 31 h 666"/>
              <a:gd name="T66" fmla="*/ 242 w 765"/>
              <a:gd name="T67" fmla="*/ 31 h 666"/>
              <a:gd name="T68" fmla="*/ 202 w 765"/>
              <a:gd name="T69" fmla="*/ 71 h 666"/>
              <a:gd name="T70" fmla="*/ 202 w 765"/>
              <a:gd name="T71" fmla="*/ 112 h 666"/>
              <a:gd name="T72" fmla="*/ 242 w 765"/>
              <a:gd name="T73" fmla="*/ 152 h 666"/>
              <a:gd name="T74" fmla="*/ 725 w 765"/>
              <a:gd name="T75" fmla="*/ 152 h 666"/>
              <a:gd name="T76" fmla="*/ 765 w 765"/>
              <a:gd name="T77" fmla="*/ 112 h 666"/>
              <a:gd name="T78" fmla="*/ 765 w 765"/>
              <a:gd name="T79" fmla="*/ 71 h 666"/>
              <a:gd name="T80" fmla="*/ 725 w 765"/>
              <a:gd name="T81" fmla="*/ 31 h 666"/>
              <a:gd name="T82" fmla="*/ 127 w 765"/>
              <a:gd name="T83" fmla="*/ 70 h 666"/>
              <a:gd name="T84" fmla="*/ 35 w 765"/>
              <a:gd name="T85" fmla="*/ 12 h 666"/>
              <a:gd name="T86" fmla="*/ 0 w 765"/>
              <a:gd name="T87" fmla="*/ 31 h 666"/>
              <a:gd name="T88" fmla="*/ 0 w 765"/>
              <a:gd name="T89" fmla="*/ 152 h 666"/>
              <a:gd name="T90" fmla="*/ 35 w 765"/>
              <a:gd name="T91" fmla="*/ 171 h 666"/>
              <a:gd name="T92" fmla="*/ 127 w 765"/>
              <a:gd name="T93" fmla="*/ 113 h 666"/>
              <a:gd name="T94" fmla="*/ 127 w 765"/>
              <a:gd name="T95" fmla="*/ 7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65" h="666">
                <a:moveTo>
                  <a:pt x="725" y="514"/>
                </a:moveTo>
                <a:lnTo>
                  <a:pt x="242" y="514"/>
                </a:lnTo>
                <a:cubicBezTo>
                  <a:pt x="220" y="514"/>
                  <a:pt x="202" y="532"/>
                  <a:pt x="202" y="555"/>
                </a:cubicBezTo>
                <a:lnTo>
                  <a:pt x="202" y="595"/>
                </a:lnTo>
                <a:cubicBezTo>
                  <a:pt x="202" y="617"/>
                  <a:pt x="220" y="635"/>
                  <a:pt x="242" y="635"/>
                </a:cubicBezTo>
                <a:lnTo>
                  <a:pt x="725" y="635"/>
                </a:lnTo>
                <a:cubicBezTo>
                  <a:pt x="747" y="635"/>
                  <a:pt x="765" y="617"/>
                  <a:pt x="765" y="595"/>
                </a:cubicBezTo>
                <a:lnTo>
                  <a:pt x="765" y="555"/>
                </a:lnTo>
                <a:cubicBezTo>
                  <a:pt x="765" y="532"/>
                  <a:pt x="747" y="514"/>
                  <a:pt x="725" y="514"/>
                </a:cubicBezTo>
                <a:close/>
                <a:moveTo>
                  <a:pt x="127" y="553"/>
                </a:moveTo>
                <a:lnTo>
                  <a:pt x="35" y="495"/>
                </a:lnTo>
                <a:cubicBezTo>
                  <a:pt x="16" y="484"/>
                  <a:pt x="0" y="492"/>
                  <a:pt x="0" y="514"/>
                </a:cubicBezTo>
                <a:lnTo>
                  <a:pt x="0" y="635"/>
                </a:lnTo>
                <a:cubicBezTo>
                  <a:pt x="0" y="657"/>
                  <a:pt x="16" y="666"/>
                  <a:pt x="35" y="654"/>
                </a:cubicBezTo>
                <a:lnTo>
                  <a:pt x="127" y="596"/>
                </a:lnTo>
                <a:cubicBezTo>
                  <a:pt x="146" y="584"/>
                  <a:pt x="146" y="565"/>
                  <a:pt x="127" y="553"/>
                </a:cubicBezTo>
                <a:close/>
                <a:moveTo>
                  <a:pt x="725" y="273"/>
                </a:moveTo>
                <a:lnTo>
                  <a:pt x="242" y="273"/>
                </a:lnTo>
                <a:cubicBezTo>
                  <a:pt x="220" y="273"/>
                  <a:pt x="202" y="291"/>
                  <a:pt x="202" y="313"/>
                </a:cubicBezTo>
                <a:lnTo>
                  <a:pt x="202" y="353"/>
                </a:lnTo>
                <a:cubicBezTo>
                  <a:pt x="202" y="375"/>
                  <a:pt x="220" y="394"/>
                  <a:pt x="242" y="394"/>
                </a:cubicBezTo>
                <a:lnTo>
                  <a:pt x="725" y="394"/>
                </a:lnTo>
                <a:cubicBezTo>
                  <a:pt x="747" y="394"/>
                  <a:pt x="765" y="375"/>
                  <a:pt x="765" y="353"/>
                </a:cubicBezTo>
                <a:lnTo>
                  <a:pt x="765" y="313"/>
                </a:lnTo>
                <a:cubicBezTo>
                  <a:pt x="765" y="291"/>
                  <a:pt x="747" y="273"/>
                  <a:pt x="725" y="273"/>
                </a:cubicBezTo>
                <a:close/>
                <a:moveTo>
                  <a:pt x="35" y="412"/>
                </a:moveTo>
                <a:lnTo>
                  <a:pt x="127" y="354"/>
                </a:lnTo>
                <a:cubicBezTo>
                  <a:pt x="146" y="343"/>
                  <a:pt x="145" y="325"/>
                  <a:pt x="126" y="315"/>
                </a:cubicBezTo>
                <a:lnTo>
                  <a:pt x="37" y="271"/>
                </a:lnTo>
                <a:cubicBezTo>
                  <a:pt x="17" y="261"/>
                  <a:pt x="0" y="271"/>
                  <a:pt x="0" y="293"/>
                </a:cubicBezTo>
                <a:lnTo>
                  <a:pt x="0" y="394"/>
                </a:lnTo>
                <a:cubicBezTo>
                  <a:pt x="0" y="416"/>
                  <a:pt x="16" y="424"/>
                  <a:pt x="35" y="412"/>
                </a:cubicBezTo>
                <a:close/>
                <a:moveTo>
                  <a:pt x="725" y="31"/>
                </a:moveTo>
                <a:lnTo>
                  <a:pt x="242" y="31"/>
                </a:lnTo>
                <a:cubicBezTo>
                  <a:pt x="220" y="31"/>
                  <a:pt x="202" y="49"/>
                  <a:pt x="202" y="71"/>
                </a:cubicBezTo>
                <a:lnTo>
                  <a:pt x="202" y="112"/>
                </a:lnTo>
                <a:cubicBezTo>
                  <a:pt x="202" y="134"/>
                  <a:pt x="220" y="152"/>
                  <a:pt x="242" y="152"/>
                </a:cubicBezTo>
                <a:lnTo>
                  <a:pt x="725" y="152"/>
                </a:lnTo>
                <a:cubicBezTo>
                  <a:pt x="747" y="152"/>
                  <a:pt x="765" y="134"/>
                  <a:pt x="765" y="112"/>
                </a:cubicBezTo>
                <a:lnTo>
                  <a:pt x="765" y="71"/>
                </a:lnTo>
                <a:cubicBezTo>
                  <a:pt x="765" y="49"/>
                  <a:pt x="747" y="31"/>
                  <a:pt x="725" y="31"/>
                </a:cubicBezTo>
                <a:close/>
                <a:moveTo>
                  <a:pt x="127" y="70"/>
                </a:moveTo>
                <a:lnTo>
                  <a:pt x="35" y="12"/>
                </a:lnTo>
                <a:cubicBezTo>
                  <a:pt x="16" y="0"/>
                  <a:pt x="0" y="9"/>
                  <a:pt x="0" y="31"/>
                </a:cubicBezTo>
                <a:lnTo>
                  <a:pt x="0" y="152"/>
                </a:lnTo>
                <a:cubicBezTo>
                  <a:pt x="0" y="174"/>
                  <a:pt x="16" y="183"/>
                  <a:pt x="35" y="171"/>
                </a:cubicBezTo>
                <a:lnTo>
                  <a:pt x="127" y="113"/>
                </a:lnTo>
                <a:cubicBezTo>
                  <a:pt x="146" y="101"/>
                  <a:pt x="146" y="82"/>
                  <a:pt x="127" y="7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54" name="Freeform 53"/>
          <p:cNvSpPr>
            <a:spLocks noEditPoints="1"/>
          </p:cNvSpPr>
          <p:nvPr/>
        </p:nvSpPr>
        <p:spPr bwMode="auto">
          <a:xfrm>
            <a:off x="3951686" y="2210992"/>
            <a:ext cx="153590" cy="146448"/>
          </a:xfrm>
          <a:custGeom>
            <a:avLst/>
            <a:gdLst>
              <a:gd name="T0" fmla="*/ 422 w 675"/>
              <a:gd name="T1" fmla="*/ 470 h 647"/>
              <a:gd name="T2" fmla="*/ 422 w 675"/>
              <a:gd name="T3" fmla="*/ 506 h 647"/>
              <a:gd name="T4" fmla="*/ 450 w 675"/>
              <a:gd name="T5" fmla="*/ 534 h 647"/>
              <a:gd name="T6" fmla="*/ 478 w 675"/>
              <a:gd name="T7" fmla="*/ 506 h 647"/>
              <a:gd name="T8" fmla="*/ 478 w 675"/>
              <a:gd name="T9" fmla="*/ 470 h 647"/>
              <a:gd name="T10" fmla="*/ 506 w 675"/>
              <a:gd name="T11" fmla="*/ 422 h 647"/>
              <a:gd name="T12" fmla="*/ 450 w 675"/>
              <a:gd name="T13" fmla="*/ 366 h 647"/>
              <a:gd name="T14" fmla="*/ 394 w 675"/>
              <a:gd name="T15" fmla="*/ 422 h 647"/>
              <a:gd name="T16" fmla="*/ 422 w 675"/>
              <a:gd name="T17" fmla="*/ 470 h 647"/>
              <a:gd name="T18" fmla="*/ 619 w 675"/>
              <a:gd name="T19" fmla="*/ 590 h 647"/>
              <a:gd name="T20" fmla="*/ 281 w 675"/>
              <a:gd name="T21" fmla="*/ 590 h 647"/>
              <a:gd name="T22" fmla="*/ 281 w 675"/>
              <a:gd name="T23" fmla="*/ 309 h 647"/>
              <a:gd name="T24" fmla="*/ 619 w 675"/>
              <a:gd name="T25" fmla="*/ 309 h 647"/>
              <a:gd name="T26" fmla="*/ 619 w 675"/>
              <a:gd name="T27" fmla="*/ 590 h 647"/>
              <a:gd name="T28" fmla="*/ 619 w 675"/>
              <a:gd name="T29" fmla="*/ 253 h 647"/>
              <a:gd name="T30" fmla="*/ 338 w 675"/>
              <a:gd name="T31" fmla="*/ 253 h 647"/>
              <a:gd name="T32" fmla="*/ 338 w 675"/>
              <a:gd name="T33" fmla="*/ 169 h 647"/>
              <a:gd name="T34" fmla="*/ 169 w 675"/>
              <a:gd name="T35" fmla="*/ 0 h 647"/>
              <a:gd name="T36" fmla="*/ 0 w 675"/>
              <a:gd name="T37" fmla="*/ 169 h 647"/>
              <a:gd name="T38" fmla="*/ 0 w 675"/>
              <a:gd name="T39" fmla="*/ 281 h 647"/>
              <a:gd name="T40" fmla="*/ 28 w 675"/>
              <a:gd name="T41" fmla="*/ 309 h 647"/>
              <a:gd name="T42" fmla="*/ 56 w 675"/>
              <a:gd name="T43" fmla="*/ 281 h 647"/>
              <a:gd name="T44" fmla="*/ 56 w 675"/>
              <a:gd name="T45" fmla="*/ 169 h 647"/>
              <a:gd name="T46" fmla="*/ 169 w 675"/>
              <a:gd name="T47" fmla="*/ 56 h 647"/>
              <a:gd name="T48" fmla="*/ 281 w 675"/>
              <a:gd name="T49" fmla="*/ 169 h 647"/>
              <a:gd name="T50" fmla="*/ 281 w 675"/>
              <a:gd name="T51" fmla="*/ 253 h 647"/>
              <a:gd name="T52" fmla="*/ 225 w 675"/>
              <a:gd name="T53" fmla="*/ 309 h 647"/>
              <a:gd name="T54" fmla="*/ 225 w 675"/>
              <a:gd name="T55" fmla="*/ 590 h 647"/>
              <a:gd name="T56" fmla="*/ 281 w 675"/>
              <a:gd name="T57" fmla="*/ 647 h 647"/>
              <a:gd name="T58" fmla="*/ 619 w 675"/>
              <a:gd name="T59" fmla="*/ 647 h 647"/>
              <a:gd name="T60" fmla="*/ 675 w 675"/>
              <a:gd name="T61" fmla="*/ 590 h 647"/>
              <a:gd name="T62" fmla="*/ 675 w 675"/>
              <a:gd name="T63" fmla="*/ 309 h 647"/>
              <a:gd name="T64" fmla="*/ 619 w 675"/>
              <a:gd name="T65" fmla="*/ 253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5" h="647">
                <a:moveTo>
                  <a:pt x="422" y="470"/>
                </a:moveTo>
                <a:lnTo>
                  <a:pt x="422" y="506"/>
                </a:lnTo>
                <a:cubicBezTo>
                  <a:pt x="422" y="522"/>
                  <a:pt x="434" y="534"/>
                  <a:pt x="450" y="534"/>
                </a:cubicBezTo>
                <a:cubicBezTo>
                  <a:pt x="466" y="534"/>
                  <a:pt x="478" y="522"/>
                  <a:pt x="478" y="506"/>
                </a:cubicBezTo>
                <a:lnTo>
                  <a:pt x="478" y="470"/>
                </a:lnTo>
                <a:cubicBezTo>
                  <a:pt x="495" y="460"/>
                  <a:pt x="506" y="443"/>
                  <a:pt x="506" y="422"/>
                </a:cubicBezTo>
                <a:cubicBezTo>
                  <a:pt x="506" y="391"/>
                  <a:pt x="481" y="366"/>
                  <a:pt x="450" y="366"/>
                </a:cubicBezTo>
                <a:cubicBezTo>
                  <a:pt x="419" y="366"/>
                  <a:pt x="394" y="391"/>
                  <a:pt x="394" y="422"/>
                </a:cubicBezTo>
                <a:cubicBezTo>
                  <a:pt x="394" y="443"/>
                  <a:pt x="405" y="460"/>
                  <a:pt x="422" y="470"/>
                </a:cubicBezTo>
                <a:close/>
                <a:moveTo>
                  <a:pt x="619" y="590"/>
                </a:moveTo>
                <a:lnTo>
                  <a:pt x="281" y="590"/>
                </a:lnTo>
                <a:lnTo>
                  <a:pt x="281" y="309"/>
                </a:lnTo>
                <a:lnTo>
                  <a:pt x="619" y="309"/>
                </a:lnTo>
                <a:lnTo>
                  <a:pt x="619" y="590"/>
                </a:lnTo>
                <a:close/>
                <a:moveTo>
                  <a:pt x="619" y="253"/>
                </a:moveTo>
                <a:lnTo>
                  <a:pt x="338" y="253"/>
                </a:lnTo>
                <a:lnTo>
                  <a:pt x="338" y="169"/>
                </a:lnTo>
                <a:cubicBezTo>
                  <a:pt x="338" y="76"/>
                  <a:pt x="262" y="0"/>
                  <a:pt x="169" y="0"/>
                </a:cubicBezTo>
                <a:cubicBezTo>
                  <a:pt x="76" y="0"/>
                  <a:pt x="0" y="76"/>
                  <a:pt x="0" y="169"/>
                </a:cubicBezTo>
                <a:lnTo>
                  <a:pt x="0" y="281"/>
                </a:lnTo>
                <a:cubicBezTo>
                  <a:pt x="0" y="297"/>
                  <a:pt x="13" y="309"/>
                  <a:pt x="28" y="309"/>
                </a:cubicBezTo>
                <a:cubicBezTo>
                  <a:pt x="44" y="309"/>
                  <a:pt x="56" y="297"/>
                  <a:pt x="56" y="281"/>
                </a:cubicBezTo>
                <a:lnTo>
                  <a:pt x="56" y="169"/>
                </a:lnTo>
                <a:cubicBezTo>
                  <a:pt x="56" y="107"/>
                  <a:pt x="107" y="56"/>
                  <a:pt x="169" y="56"/>
                </a:cubicBezTo>
                <a:cubicBezTo>
                  <a:pt x="231" y="56"/>
                  <a:pt x="281" y="107"/>
                  <a:pt x="281" y="169"/>
                </a:cubicBezTo>
                <a:lnTo>
                  <a:pt x="281" y="253"/>
                </a:lnTo>
                <a:cubicBezTo>
                  <a:pt x="250" y="253"/>
                  <a:pt x="225" y="278"/>
                  <a:pt x="225" y="309"/>
                </a:cubicBezTo>
                <a:lnTo>
                  <a:pt x="225" y="590"/>
                </a:lnTo>
                <a:cubicBezTo>
                  <a:pt x="225" y="622"/>
                  <a:pt x="250" y="647"/>
                  <a:pt x="281" y="647"/>
                </a:cubicBezTo>
                <a:lnTo>
                  <a:pt x="619" y="647"/>
                </a:lnTo>
                <a:cubicBezTo>
                  <a:pt x="650" y="647"/>
                  <a:pt x="675" y="622"/>
                  <a:pt x="675" y="590"/>
                </a:cubicBezTo>
                <a:lnTo>
                  <a:pt x="675" y="309"/>
                </a:lnTo>
                <a:cubicBezTo>
                  <a:pt x="675" y="278"/>
                  <a:pt x="650" y="253"/>
                  <a:pt x="619" y="25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55" name="Freeform 54"/>
          <p:cNvSpPr>
            <a:spLocks noEditPoints="1"/>
          </p:cNvSpPr>
          <p:nvPr/>
        </p:nvSpPr>
        <p:spPr bwMode="auto">
          <a:xfrm>
            <a:off x="3679033" y="2199086"/>
            <a:ext cx="116681" cy="170259"/>
          </a:xfrm>
          <a:custGeom>
            <a:avLst/>
            <a:gdLst>
              <a:gd name="T0" fmla="*/ 280 w 513"/>
              <a:gd name="T1" fmla="*/ 519 h 745"/>
              <a:gd name="T2" fmla="*/ 280 w 513"/>
              <a:gd name="T3" fmla="*/ 466 h 745"/>
              <a:gd name="T4" fmla="*/ 256 w 513"/>
              <a:gd name="T5" fmla="*/ 442 h 745"/>
              <a:gd name="T6" fmla="*/ 233 w 513"/>
              <a:gd name="T7" fmla="*/ 466 h 745"/>
              <a:gd name="T8" fmla="*/ 233 w 513"/>
              <a:gd name="T9" fmla="*/ 519 h 745"/>
              <a:gd name="T10" fmla="*/ 210 w 513"/>
              <a:gd name="T11" fmla="*/ 559 h 745"/>
              <a:gd name="T12" fmla="*/ 256 w 513"/>
              <a:gd name="T13" fmla="*/ 605 h 745"/>
              <a:gd name="T14" fmla="*/ 303 w 513"/>
              <a:gd name="T15" fmla="*/ 559 h 745"/>
              <a:gd name="T16" fmla="*/ 280 w 513"/>
              <a:gd name="T17" fmla="*/ 519 h 745"/>
              <a:gd name="T18" fmla="*/ 466 w 513"/>
              <a:gd name="T19" fmla="*/ 675 h 745"/>
              <a:gd name="T20" fmla="*/ 443 w 513"/>
              <a:gd name="T21" fmla="*/ 699 h 745"/>
              <a:gd name="T22" fmla="*/ 70 w 513"/>
              <a:gd name="T23" fmla="*/ 699 h 745"/>
              <a:gd name="T24" fmla="*/ 47 w 513"/>
              <a:gd name="T25" fmla="*/ 675 h 745"/>
              <a:gd name="T26" fmla="*/ 47 w 513"/>
              <a:gd name="T27" fmla="*/ 396 h 745"/>
              <a:gd name="T28" fmla="*/ 70 w 513"/>
              <a:gd name="T29" fmla="*/ 372 h 745"/>
              <a:gd name="T30" fmla="*/ 443 w 513"/>
              <a:gd name="T31" fmla="*/ 372 h 745"/>
              <a:gd name="T32" fmla="*/ 466 w 513"/>
              <a:gd name="T33" fmla="*/ 396 h 745"/>
              <a:gd name="T34" fmla="*/ 466 w 513"/>
              <a:gd name="T35" fmla="*/ 675 h 745"/>
              <a:gd name="T36" fmla="*/ 117 w 513"/>
              <a:gd name="T37" fmla="*/ 186 h 745"/>
              <a:gd name="T38" fmla="*/ 256 w 513"/>
              <a:gd name="T39" fmla="*/ 46 h 745"/>
              <a:gd name="T40" fmla="*/ 396 w 513"/>
              <a:gd name="T41" fmla="*/ 186 h 745"/>
              <a:gd name="T42" fmla="*/ 396 w 513"/>
              <a:gd name="T43" fmla="*/ 326 h 745"/>
              <a:gd name="T44" fmla="*/ 117 w 513"/>
              <a:gd name="T45" fmla="*/ 326 h 745"/>
              <a:gd name="T46" fmla="*/ 117 w 513"/>
              <a:gd name="T47" fmla="*/ 186 h 745"/>
              <a:gd name="T48" fmla="*/ 443 w 513"/>
              <a:gd name="T49" fmla="*/ 326 h 745"/>
              <a:gd name="T50" fmla="*/ 443 w 513"/>
              <a:gd name="T51" fmla="*/ 186 h 745"/>
              <a:gd name="T52" fmla="*/ 256 w 513"/>
              <a:gd name="T53" fmla="*/ 0 h 745"/>
              <a:gd name="T54" fmla="*/ 70 w 513"/>
              <a:gd name="T55" fmla="*/ 186 h 745"/>
              <a:gd name="T56" fmla="*/ 70 w 513"/>
              <a:gd name="T57" fmla="*/ 326 h 745"/>
              <a:gd name="T58" fmla="*/ 0 w 513"/>
              <a:gd name="T59" fmla="*/ 396 h 745"/>
              <a:gd name="T60" fmla="*/ 0 w 513"/>
              <a:gd name="T61" fmla="*/ 675 h 745"/>
              <a:gd name="T62" fmla="*/ 70 w 513"/>
              <a:gd name="T63" fmla="*/ 745 h 745"/>
              <a:gd name="T64" fmla="*/ 443 w 513"/>
              <a:gd name="T65" fmla="*/ 745 h 745"/>
              <a:gd name="T66" fmla="*/ 513 w 513"/>
              <a:gd name="T67" fmla="*/ 675 h 745"/>
              <a:gd name="T68" fmla="*/ 513 w 513"/>
              <a:gd name="T69" fmla="*/ 396 h 745"/>
              <a:gd name="T70" fmla="*/ 443 w 513"/>
              <a:gd name="T71" fmla="*/ 326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3" h="745">
                <a:moveTo>
                  <a:pt x="280" y="519"/>
                </a:moveTo>
                <a:lnTo>
                  <a:pt x="280" y="466"/>
                </a:lnTo>
                <a:cubicBezTo>
                  <a:pt x="280" y="453"/>
                  <a:pt x="269" y="442"/>
                  <a:pt x="256" y="442"/>
                </a:cubicBezTo>
                <a:cubicBezTo>
                  <a:pt x="243" y="442"/>
                  <a:pt x="233" y="453"/>
                  <a:pt x="233" y="466"/>
                </a:cubicBezTo>
                <a:lnTo>
                  <a:pt x="233" y="519"/>
                </a:lnTo>
                <a:cubicBezTo>
                  <a:pt x="219" y="527"/>
                  <a:pt x="210" y="542"/>
                  <a:pt x="210" y="559"/>
                </a:cubicBezTo>
                <a:cubicBezTo>
                  <a:pt x="210" y="585"/>
                  <a:pt x="231" y="605"/>
                  <a:pt x="256" y="605"/>
                </a:cubicBezTo>
                <a:cubicBezTo>
                  <a:pt x="282" y="605"/>
                  <a:pt x="303" y="585"/>
                  <a:pt x="303" y="559"/>
                </a:cubicBezTo>
                <a:cubicBezTo>
                  <a:pt x="303" y="542"/>
                  <a:pt x="294" y="527"/>
                  <a:pt x="280" y="519"/>
                </a:cubicBezTo>
                <a:close/>
                <a:moveTo>
                  <a:pt x="466" y="675"/>
                </a:moveTo>
                <a:cubicBezTo>
                  <a:pt x="466" y="688"/>
                  <a:pt x="456" y="699"/>
                  <a:pt x="443" y="699"/>
                </a:cubicBezTo>
                <a:lnTo>
                  <a:pt x="70" y="699"/>
                </a:lnTo>
                <a:cubicBezTo>
                  <a:pt x="57" y="699"/>
                  <a:pt x="47" y="688"/>
                  <a:pt x="47" y="675"/>
                </a:cubicBezTo>
                <a:lnTo>
                  <a:pt x="47" y="396"/>
                </a:lnTo>
                <a:cubicBezTo>
                  <a:pt x="47" y="383"/>
                  <a:pt x="57" y="372"/>
                  <a:pt x="70" y="372"/>
                </a:cubicBezTo>
                <a:lnTo>
                  <a:pt x="443" y="372"/>
                </a:lnTo>
                <a:cubicBezTo>
                  <a:pt x="456" y="372"/>
                  <a:pt x="466" y="383"/>
                  <a:pt x="466" y="396"/>
                </a:cubicBezTo>
                <a:lnTo>
                  <a:pt x="466" y="675"/>
                </a:lnTo>
                <a:close/>
                <a:moveTo>
                  <a:pt x="117" y="186"/>
                </a:moveTo>
                <a:cubicBezTo>
                  <a:pt x="117" y="109"/>
                  <a:pt x="179" y="46"/>
                  <a:pt x="256" y="46"/>
                </a:cubicBezTo>
                <a:cubicBezTo>
                  <a:pt x="333" y="46"/>
                  <a:pt x="396" y="109"/>
                  <a:pt x="396" y="186"/>
                </a:cubicBezTo>
                <a:lnTo>
                  <a:pt x="396" y="326"/>
                </a:lnTo>
                <a:lnTo>
                  <a:pt x="117" y="326"/>
                </a:lnTo>
                <a:lnTo>
                  <a:pt x="117" y="186"/>
                </a:lnTo>
                <a:close/>
                <a:moveTo>
                  <a:pt x="443" y="326"/>
                </a:moveTo>
                <a:lnTo>
                  <a:pt x="443" y="186"/>
                </a:lnTo>
                <a:cubicBezTo>
                  <a:pt x="443" y="83"/>
                  <a:pt x="359" y="0"/>
                  <a:pt x="256" y="0"/>
                </a:cubicBezTo>
                <a:cubicBezTo>
                  <a:pt x="154" y="0"/>
                  <a:pt x="70" y="83"/>
                  <a:pt x="70" y="186"/>
                </a:cubicBezTo>
                <a:lnTo>
                  <a:pt x="70" y="326"/>
                </a:lnTo>
                <a:cubicBezTo>
                  <a:pt x="31" y="326"/>
                  <a:pt x="0" y="357"/>
                  <a:pt x="0" y="396"/>
                </a:cubicBezTo>
                <a:lnTo>
                  <a:pt x="0" y="675"/>
                </a:lnTo>
                <a:cubicBezTo>
                  <a:pt x="0" y="714"/>
                  <a:pt x="31" y="745"/>
                  <a:pt x="70" y="745"/>
                </a:cubicBezTo>
                <a:lnTo>
                  <a:pt x="443" y="745"/>
                </a:lnTo>
                <a:cubicBezTo>
                  <a:pt x="481" y="745"/>
                  <a:pt x="513" y="714"/>
                  <a:pt x="513" y="675"/>
                </a:cubicBezTo>
                <a:lnTo>
                  <a:pt x="513" y="396"/>
                </a:lnTo>
                <a:cubicBezTo>
                  <a:pt x="513" y="357"/>
                  <a:pt x="481" y="326"/>
                  <a:pt x="443" y="326"/>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56" name="Freeform 55"/>
          <p:cNvSpPr>
            <a:spLocks noEditPoints="1"/>
          </p:cNvSpPr>
          <p:nvPr/>
        </p:nvSpPr>
        <p:spPr bwMode="auto">
          <a:xfrm>
            <a:off x="3429001" y="1978821"/>
            <a:ext cx="85725" cy="154781"/>
          </a:xfrm>
          <a:custGeom>
            <a:avLst/>
            <a:gdLst>
              <a:gd name="T0" fmla="*/ 217 w 377"/>
              <a:gd name="T1" fmla="*/ 3 h 684"/>
              <a:gd name="T2" fmla="*/ 273 w 377"/>
              <a:gd name="T3" fmla="*/ 61 h 684"/>
              <a:gd name="T4" fmla="*/ 217 w 377"/>
              <a:gd name="T5" fmla="*/ 118 h 684"/>
              <a:gd name="T6" fmla="*/ 160 w 377"/>
              <a:gd name="T7" fmla="*/ 61 h 684"/>
              <a:gd name="T8" fmla="*/ 217 w 377"/>
              <a:gd name="T9" fmla="*/ 3 h 684"/>
              <a:gd name="T10" fmla="*/ 322 w 377"/>
              <a:gd name="T11" fmla="*/ 268 h 684"/>
              <a:gd name="T12" fmla="*/ 322 w 377"/>
              <a:gd name="T13" fmla="*/ 268 h 684"/>
              <a:gd name="T14" fmla="*/ 320 w 377"/>
              <a:gd name="T15" fmla="*/ 275 h 684"/>
              <a:gd name="T16" fmla="*/ 309 w 377"/>
              <a:gd name="T17" fmla="*/ 299 h 684"/>
              <a:gd name="T18" fmla="*/ 294 w 377"/>
              <a:gd name="T19" fmla="*/ 321 h 684"/>
              <a:gd name="T20" fmla="*/ 294 w 377"/>
              <a:gd name="T21" fmla="*/ 210 h 684"/>
              <a:gd name="T22" fmla="*/ 322 w 377"/>
              <a:gd name="T23" fmla="*/ 271 h 684"/>
              <a:gd name="T24" fmla="*/ 320 w 377"/>
              <a:gd name="T25" fmla="*/ 275 h 684"/>
              <a:gd name="T26" fmla="*/ 358 w 377"/>
              <a:gd name="T27" fmla="*/ 215 h 684"/>
              <a:gd name="T28" fmla="*/ 307 w 377"/>
              <a:gd name="T29" fmla="*/ 145 h 684"/>
              <a:gd name="T30" fmla="*/ 299 w 377"/>
              <a:gd name="T31" fmla="*/ 140 h 684"/>
              <a:gd name="T32" fmla="*/ 299 w 377"/>
              <a:gd name="T33" fmla="*/ 140 h 684"/>
              <a:gd name="T34" fmla="*/ 155 w 377"/>
              <a:gd name="T35" fmla="*/ 132 h 684"/>
              <a:gd name="T36" fmla="*/ 148 w 377"/>
              <a:gd name="T37" fmla="*/ 133 h 684"/>
              <a:gd name="T38" fmla="*/ 144 w 377"/>
              <a:gd name="T39" fmla="*/ 134 h 684"/>
              <a:gd name="T40" fmla="*/ 141 w 377"/>
              <a:gd name="T41" fmla="*/ 134 h 684"/>
              <a:gd name="T42" fmla="*/ 141 w 377"/>
              <a:gd name="T43" fmla="*/ 134 h 684"/>
              <a:gd name="T44" fmla="*/ 80 w 377"/>
              <a:gd name="T45" fmla="*/ 128 h 684"/>
              <a:gd name="T46" fmla="*/ 57 w 377"/>
              <a:gd name="T47" fmla="*/ 58 h 684"/>
              <a:gd name="T48" fmla="*/ 56 w 377"/>
              <a:gd name="T49" fmla="*/ 54 h 684"/>
              <a:gd name="T50" fmla="*/ 46 w 377"/>
              <a:gd name="T51" fmla="*/ 7 h 684"/>
              <a:gd name="T52" fmla="*/ 37 w 377"/>
              <a:gd name="T53" fmla="*/ 1 h 684"/>
              <a:gd name="T54" fmla="*/ 31 w 377"/>
              <a:gd name="T55" fmla="*/ 11 h 684"/>
              <a:gd name="T56" fmla="*/ 36 w 377"/>
              <a:gd name="T57" fmla="*/ 36 h 684"/>
              <a:gd name="T58" fmla="*/ 4 w 377"/>
              <a:gd name="T59" fmla="*/ 66 h 684"/>
              <a:gd name="T60" fmla="*/ 26 w 377"/>
              <a:gd name="T61" fmla="*/ 139 h 684"/>
              <a:gd name="T62" fmla="*/ 51 w 377"/>
              <a:gd name="T63" fmla="*/ 176 h 684"/>
              <a:gd name="T64" fmla="*/ 138 w 377"/>
              <a:gd name="T65" fmla="*/ 190 h 684"/>
              <a:gd name="T66" fmla="*/ 137 w 377"/>
              <a:gd name="T67" fmla="*/ 210 h 684"/>
              <a:gd name="T68" fmla="*/ 137 w 377"/>
              <a:gd name="T69" fmla="*/ 413 h 684"/>
              <a:gd name="T70" fmla="*/ 138 w 377"/>
              <a:gd name="T71" fmla="*/ 650 h 684"/>
              <a:gd name="T72" fmla="*/ 171 w 377"/>
              <a:gd name="T73" fmla="*/ 683 h 684"/>
              <a:gd name="T74" fmla="*/ 205 w 377"/>
              <a:gd name="T75" fmla="*/ 650 h 684"/>
              <a:gd name="T76" fmla="*/ 205 w 377"/>
              <a:gd name="T77" fmla="*/ 420 h 684"/>
              <a:gd name="T78" fmla="*/ 216 w 377"/>
              <a:gd name="T79" fmla="*/ 409 h 684"/>
              <a:gd name="T80" fmla="*/ 229 w 377"/>
              <a:gd name="T81" fmla="*/ 421 h 684"/>
              <a:gd name="T82" fmla="*/ 229 w 377"/>
              <a:gd name="T83" fmla="*/ 651 h 684"/>
              <a:gd name="T84" fmla="*/ 263 w 377"/>
              <a:gd name="T85" fmla="*/ 684 h 684"/>
              <a:gd name="T86" fmla="*/ 294 w 377"/>
              <a:gd name="T87" fmla="*/ 651 h 684"/>
              <a:gd name="T88" fmla="*/ 294 w 377"/>
              <a:gd name="T89" fmla="*/ 430 h 684"/>
              <a:gd name="T90" fmla="*/ 294 w 377"/>
              <a:gd name="T91" fmla="*/ 395 h 684"/>
              <a:gd name="T92" fmla="*/ 355 w 377"/>
              <a:gd name="T93" fmla="*/ 326 h 684"/>
              <a:gd name="T94" fmla="*/ 377 w 377"/>
              <a:gd name="T95" fmla="*/ 272 h 684"/>
              <a:gd name="T96" fmla="*/ 358 w 377"/>
              <a:gd name="T97" fmla="*/ 215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7" h="684">
                <a:moveTo>
                  <a:pt x="217" y="3"/>
                </a:moveTo>
                <a:cubicBezTo>
                  <a:pt x="248" y="3"/>
                  <a:pt x="273" y="29"/>
                  <a:pt x="273" y="61"/>
                </a:cubicBezTo>
                <a:cubicBezTo>
                  <a:pt x="273" y="92"/>
                  <a:pt x="248" y="118"/>
                  <a:pt x="217" y="118"/>
                </a:cubicBezTo>
                <a:cubicBezTo>
                  <a:pt x="185" y="118"/>
                  <a:pt x="160" y="92"/>
                  <a:pt x="160" y="61"/>
                </a:cubicBezTo>
                <a:cubicBezTo>
                  <a:pt x="160" y="29"/>
                  <a:pt x="185" y="3"/>
                  <a:pt x="217" y="3"/>
                </a:cubicBezTo>
                <a:close/>
                <a:moveTo>
                  <a:pt x="322" y="268"/>
                </a:moveTo>
                <a:cubicBezTo>
                  <a:pt x="322" y="265"/>
                  <a:pt x="323" y="265"/>
                  <a:pt x="322" y="268"/>
                </a:cubicBezTo>
                <a:close/>
                <a:moveTo>
                  <a:pt x="320" y="275"/>
                </a:moveTo>
                <a:cubicBezTo>
                  <a:pt x="317" y="283"/>
                  <a:pt x="313" y="291"/>
                  <a:pt x="309" y="299"/>
                </a:cubicBezTo>
                <a:cubicBezTo>
                  <a:pt x="304" y="307"/>
                  <a:pt x="299" y="314"/>
                  <a:pt x="294" y="321"/>
                </a:cubicBezTo>
                <a:lnTo>
                  <a:pt x="294" y="210"/>
                </a:lnTo>
                <a:cubicBezTo>
                  <a:pt x="306" y="228"/>
                  <a:pt x="315" y="249"/>
                  <a:pt x="322" y="271"/>
                </a:cubicBezTo>
                <a:cubicBezTo>
                  <a:pt x="321" y="272"/>
                  <a:pt x="321" y="273"/>
                  <a:pt x="320" y="275"/>
                </a:cubicBezTo>
                <a:close/>
                <a:moveTo>
                  <a:pt x="358" y="215"/>
                </a:moveTo>
                <a:cubicBezTo>
                  <a:pt x="346" y="189"/>
                  <a:pt x="330" y="163"/>
                  <a:pt x="307" y="145"/>
                </a:cubicBezTo>
                <a:cubicBezTo>
                  <a:pt x="305" y="143"/>
                  <a:pt x="302" y="141"/>
                  <a:pt x="299" y="140"/>
                </a:cubicBezTo>
                <a:cubicBezTo>
                  <a:pt x="299" y="140"/>
                  <a:pt x="299" y="140"/>
                  <a:pt x="299" y="140"/>
                </a:cubicBezTo>
                <a:cubicBezTo>
                  <a:pt x="264" y="122"/>
                  <a:pt x="192" y="126"/>
                  <a:pt x="155" y="132"/>
                </a:cubicBezTo>
                <a:cubicBezTo>
                  <a:pt x="153" y="132"/>
                  <a:pt x="150" y="132"/>
                  <a:pt x="148" y="133"/>
                </a:cubicBezTo>
                <a:cubicBezTo>
                  <a:pt x="146" y="133"/>
                  <a:pt x="145" y="133"/>
                  <a:pt x="144" y="134"/>
                </a:cubicBezTo>
                <a:cubicBezTo>
                  <a:pt x="143" y="134"/>
                  <a:pt x="141" y="134"/>
                  <a:pt x="141" y="134"/>
                </a:cubicBezTo>
                <a:lnTo>
                  <a:pt x="141" y="134"/>
                </a:lnTo>
                <a:cubicBezTo>
                  <a:pt x="120" y="138"/>
                  <a:pt x="99" y="135"/>
                  <a:pt x="80" y="128"/>
                </a:cubicBezTo>
                <a:cubicBezTo>
                  <a:pt x="69" y="106"/>
                  <a:pt x="61" y="82"/>
                  <a:pt x="57" y="58"/>
                </a:cubicBezTo>
                <a:cubicBezTo>
                  <a:pt x="57" y="57"/>
                  <a:pt x="57" y="55"/>
                  <a:pt x="56" y="54"/>
                </a:cubicBezTo>
                <a:lnTo>
                  <a:pt x="46" y="7"/>
                </a:lnTo>
                <a:cubicBezTo>
                  <a:pt x="45" y="3"/>
                  <a:pt x="41" y="0"/>
                  <a:pt x="37" y="1"/>
                </a:cubicBezTo>
                <a:cubicBezTo>
                  <a:pt x="32" y="2"/>
                  <a:pt x="30" y="6"/>
                  <a:pt x="31" y="11"/>
                </a:cubicBezTo>
                <a:lnTo>
                  <a:pt x="36" y="36"/>
                </a:lnTo>
                <a:cubicBezTo>
                  <a:pt x="20" y="33"/>
                  <a:pt x="0" y="45"/>
                  <a:pt x="4" y="66"/>
                </a:cubicBezTo>
                <a:cubicBezTo>
                  <a:pt x="8" y="91"/>
                  <a:pt x="16" y="116"/>
                  <a:pt x="26" y="139"/>
                </a:cubicBezTo>
                <a:cubicBezTo>
                  <a:pt x="31" y="152"/>
                  <a:pt x="36" y="170"/>
                  <a:pt x="51" y="176"/>
                </a:cubicBezTo>
                <a:cubicBezTo>
                  <a:pt x="77" y="186"/>
                  <a:pt x="108" y="193"/>
                  <a:pt x="138" y="190"/>
                </a:cubicBezTo>
                <a:lnTo>
                  <a:pt x="137" y="210"/>
                </a:lnTo>
                <a:cubicBezTo>
                  <a:pt x="137" y="252"/>
                  <a:pt x="137" y="411"/>
                  <a:pt x="137" y="413"/>
                </a:cubicBezTo>
                <a:lnTo>
                  <a:pt x="138" y="650"/>
                </a:lnTo>
                <a:cubicBezTo>
                  <a:pt x="138" y="668"/>
                  <a:pt x="153" y="683"/>
                  <a:pt x="171" y="683"/>
                </a:cubicBezTo>
                <a:cubicBezTo>
                  <a:pt x="190" y="683"/>
                  <a:pt x="205" y="668"/>
                  <a:pt x="205" y="650"/>
                </a:cubicBezTo>
                <a:lnTo>
                  <a:pt x="205" y="420"/>
                </a:lnTo>
                <a:cubicBezTo>
                  <a:pt x="205" y="420"/>
                  <a:pt x="205" y="409"/>
                  <a:pt x="216" y="409"/>
                </a:cubicBezTo>
                <a:cubicBezTo>
                  <a:pt x="228" y="409"/>
                  <a:pt x="229" y="421"/>
                  <a:pt x="229" y="421"/>
                </a:cubicBezTo>
                <a:lnTo>
                  <a:pt x="229" y="651"/>
                </a:lnTo>
                <a:cubicBezTo>
                  <a:pt x="229" y="669"/>
                  <a:pt x="244" y="684"/>
                  <a:pt x="263" y="684"/>
                </a:cubicBezTo>
                <a:cubicBezTo>
                  <a:pt x="281" y="684"/>
                  <a:pt x="294" y="669"/>
                  <a:pt x="294" y="651"/>
                </a:cubicBezTo>
                <a:lnTo>
                  <a:pt x="294" y="430"/>
                </a:lnTo>
                <a:lnTo>
                  <a:pt x="294" y="395"/>
                </a:lnTo>
                <a:cubicBezTo>
                  <a:pt x="320" y="378"/>
                  <a:pt x="340" y="354"/>
                  <a:pt x="355" y="326"/>
                </a:cubicBezTo>
                <a:cubicBezTo>
                  <a:pt x="363" y="311"/>
                  <a:pt x="377" y="290"/>
                  <a:pt x="377" y="272"/>
                </a:cubicBezTo>
                <a:cubicBezTo>
                  <a:pt x="377" y="253"/>
                  <a:pt x="366" y="232"/>
                  <a:pt x="358" y="21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57" name="Freeform 56"/>
          <p:cNvSpPr>
            <a:spLocks noEditPoints="1"/>
          </p:cNvSpPr>
          <p:nvPr/>
        </p:nvSpPr>
        <p:spPr bwMode="auto">
          <a:xfrm>
            <a:off x="3121820" y="4605339"/>
            <a:ext cx="150019" cy="146448"/>
          </a:xfrm>
          <a:custGeom>
            <a:avLst/>
            <a:gdLst>
              <a:gd name="T0" fmla="*/ 296 w 659"/>
              <a:gd name="T1" fmla="*/ 346 h 643"/>
              <a:gd name="T2" fmla="*/ 592 w 659"/>
              <a:gd name="T3" fmla="*/ 346 h 643"/>
              <a:gd name="T4" fmla="*/ 296 w 659"/>
              <a:gd name="T5" fmla="*/ 643 h 643"/>
              <a:gd name="T6" fmla="*/ 0 w 659"/>
              <a:gd name="T7" fmla="*/ 346 h 643"/>
              <a:gd name="T8" fmla="*/ 296 w 659"/>
              <a:gd name="T9" fmla="*/ 50 h 643"/>
              <a:gd name="T10" fmla="*/ 296 w 659"/>
              <a:gd name="T11" fmla="*/ 346 h 643"/>
              <a:gd name="T12" fmla="*/ 363 w 659"/>
              <a:gd name="T13" fmla="*/ 296 h 643"/>
              <a:gd name="T14" fmla="*/ 659 w 659"/>
              <a:gd name="T15" fmla="*/ 296 h 643"/>
              <a:gd name="T16" fmla="*/ 363 w 659"/>
              <a:gd name="T17" fmla="*/ 0 h 643"/>
              <a:gd name="T18" fmla="*/ 363 w 659"/>
              <a:gd name="T19" fmla="*/ 296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9" h="643">
                <a:moveTo>
                  <a:pt x="296" y="346"/>
                </a:moveTo>
                <a:lnTo>
                  <a:pt x="592" y="346"/>
                </a:lnTo>
                <a:cubicBezTo>
                  <a:pt x="592" y="510"/>
                  <a:pt x="460" y="643"/>
                  <a:pt x="296" y="643"/>
                </a:cubicBezTo>
                <a:cubicBezTo>
                  <a:pt x="133" y="643"/>
                  <a:pt x="0" y="510"/>
                  <a:pt x="0" y="346"/>
                </a:cubicBezTo>
                <a:cubicBezTo>
                  <a:pt x="0" y="183"/>
                  <a:pt x="133" y="50"/>
                  <a:pt x="296" y="50"/>
                </a:cubicBezTo>
                <a:lnTo>
                  <a:pt x="296" y="346"/>
                </a:lnTo>
                <a:close/>
                <a:moveTo>
                  <a:pt x="363" y="296"/>
                </a:moveTo>
                <a:lnTo>
                  <a:pt x="659" y="296"/>
                </a:lnTo>
                <a:cubicBezTo>
                  <a:pt x="659" y="132"/>
                  <a:pt x="527" y="0"/>
                  <a:pt x="363" y="0"/>
                </a:cubicBezTo>
                <a:lnTo>
                  <a:pt x="363" y="296"/>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58" name="Freeform 57"/>
          <p:cNvSpPr>
            <a:spLocks noEditPoints="1"/>
          </p:cNvSpPr>
          <p:nvPr/>
        </p:nvSpPr>
        <p:spPr bwMode="auto">
          <a:xfrm>
            <a:off x="6593682" y="4910140"/>
            <a:ext cx="84534" cy="139303"/>
          </a:xfrm>
          <a:custGeom>
            <a:avLst/>
            <a:gdLst>
              <a:gd name="T0" fmla="*/ 136 w 373"/>
              <a:gd name="T1" fmla="*/ 161 h 614"/>
              <a:gd name="T2" fmla="*/ 136 w 373"/>
              <a:gd name="T3" fmla="*/ 227 h 614"/>
              <a:gd name="T4" fmla="*/ 187 w 373"/>
              <a:gd name="T5" fmla="*/ 278 h 614"/>
              <a:gd name="T6" fmla="*/ 238 w 373"/>
              <a:gd name="T7" fmla="*/ 227 h 614"/>
              <a:gd name="T8" fmla="*/ 238 w 373"/>
              <a:gd name="T9" fmla="*/ 161 h 614"/>
              <a:gd name="T10" fmla="*/ 187 w 373"/>
              <a:gd name="T11" fmla="*/ 111 h 614"/>
              <a:gd name="T12" fmla="*/ 136 w 373"/>
              <a:gd name="T13" fmla="*/ 161 h 614"/>
              <a:gd name="T14" fmla="*/ 373 w 373"/>
              <a:gd name="T15" fmla="*/ 168 h 614"/>
              <a:gd name="T16" fmla="*/ 373 w 373"/>
              <a:gd name="T17" fmla="*/ 447 h 614"/>
              <a:gd name="T18" fmla="*/ 206 w 373"/>
              <a:gd name="T19" fmla="*/ 614 h 614"/>
              <a:gd name="T20" fmla="*/ 168 w 373"/>
              <a:gd name="T21" fmla="*/ 614 h 614"/>
              <a:gd name="T22" fmla="*/ 0 w 373"/>
              <a:gd name="T23" fmla="*/ 447 h 614"/>
              <a:gd name="T24" fmla="*/ 0 w 373"/>
              <a:gd name="T25" fmla="*/ 168 h 614"/>
              <a:gd name="T26" fmla="*/ 167 w 373"/>
              <a:gd name="T27" fmla="*/ 0 h 614"/>
              <a:gd name="T28" fmla="*/ 167 w 373"/>
              <a:gd name="T29" fmla="*/ 73 h 614"/>
              <a:gd name="T30" fmla="*/ 104 w 373"/>
              <a:gd name="T31" fmla="*/ 146 h 614"/>
              <a:gd name="T32" fmla="*/ 104 w 373"/>
              <a:gd name="T33" fmla="*/ 243 h 614"/>
              <a:gd name="T34" fmla="*/ 187 w 373"/>
              <a:gd name="T35" fmla="*/ 318 h 614"/>
              <a:gd name="T36" fmla="*/ 270 w 373"/>
              <a:gd name="T37" fmla="*/ 243 h 614"/>
              <a:gd name="T38" fmla="*/ 270 w 373"/>
              <a:gd name="T39" fmla="*/ 146 h 614"/>
              <a:gd name="T40" fmla="*/ 202 w 373"/>
              <a:gd name="T41" fmla="*/ 72 h 614"/>
              <a:gd name="T42" fmla="*/ 202 w 373"/>
              <a:gd name="T43" fmla="*/ 0 h 614"/>
              <a:gd name="T44" fmla="*/ 206 w 373"/>
              <a:gd name="T45" fmla="*/ 0 h 614"/>
              <a:gd name="T46" fmla="*/ 373 w 373"/>
              <a:gd name="T47" fmla="*/ 168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3" h="614">
                <a:moveTo>
                  <a:pt x="136" y="161"/>
                </a:moveTo>
                <a:lnTo>
                  <a:pt x="136" y="227"/>
                </a:lnTo>
                <a:cubicBezTo>
                  <a:pt x="136" y="255"/>
                  <a:pt x="159" y="278"/>
                  <a:pt x="187" y="278"/>
                </a:cubicBezTo>
                <a:cubicBezTo>
                  <a:pt x="215" y="278"/>
                  <a:pt x="238" y="255"/>
                  <a:pt x="238" y="227"/>
                </a:cubicBezTo>
                <a:lnTo>
                  <a:pt x="238" y="161"/>
                </a:lnTo>
                <a:cubicBezTo>
                  <a:pt x="238" y="133"/>
                  <a:pt x="215" y="111"/>
                  <a:pt x="187" y="111"/>
                </a:cubicBezTo>
                <a:cubicBezTo>
                  <a:pt x="159" y="111"/>
                  <a:pt x="136" y="133"/>
                  <a:pt x="136" y="161"/>
                </a:cubicBezTo>
                <a:close/>
                <a:moveTo>
                  <a:pt x="373" y="168"/>
                </a:moveTo>
                <a:lnTo>
                  <a:pt x="373" y="447"/>
                </a:lnTo>
                <a:cubicBezTo>
                  <a:pt x="373" y="539"/>
                  <a:pt x="298" y="614"/>
                  <a:pt x="206" y="614"/>
                </a:cubicBezTo>
                <a:lnTo>
                  <a:pt x="168" y="614"/>
                </a:lnTo>
                <a:cubicBezTo>
                  <a:pt x="75" y="614"/>
                  <a:pt x="0" y="539"/>
                  <a:pt x="0" y="447"/>
                </a:cubicBezTo>
                <a:lnTo>
                  <a:pt x="0" y="168"/>
                </a:lnTo>
                <a:cubicBezTo>
                  <a:pt x="0" y="76"/>
                  <a:pt x="75" y="1"/>
                  <a:pt x="167" y="0"/>
                </a:cubicBezTo>
                <a:lnTo>
                  <a:pt x="167" y="73"/>
                </a:lnTo>
                <a:cubicBezTo>
                  <a:pt x="130" y="81"/>
                  <a:pt x="104" y="111"/>
                  <a:pt x="104" y="146"/>
                </a:cubicBezTo>
                <a:lnTo>
                  <a:pt x="104" y="243"/>
                </a:lnTo>
                <a:cubicBezTo>
                  <a:pt x="104" y="284"/>
                  <a:pt x="141" y="318"/>
                  <a:pt x="187" y="318"/>
                </a:cubicBezTo>
                <a:cubicBezTo>
                  <a:pt x="233" y="318"/>
                  <a:pt x="270" y="284"/>
                  <a:pt x="270" y="243"/>
                </a:cubicBezTo>
                <a:lnTo>
                  <a:pt x="270" y="146"/>
                </a:lnTo>
                <a:cubicBezTo>
                  <a:pt x="270" y="109"/>
                  <a:pt x="240" y="78"/>
                  <a:pt x="202" y="72"/>
                </a:cubicBezTo>
                <a:lnTo>
                  <a:pt x="202" y="0"/>
                </a:lnTo>
                <a:lnTo>
                  <a:pt x="206" y="0"/>
                </a:lnTo>
                <a:cubicBezTo>
                  <a:pt x="298" y="0"/>
                  <a:pt x="373" y="75"/>
                  <a:pt x="373" y="168"/>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59" name="Freeform 58"/>
          <p:cNvSpPr>
            <a:spLocks/>
          </p:cNvSpPr>
          <p:nvPr/>
        </p:nvSpPr>
        <p:spPr bwMode="auto">
          <a:xfrm>
            <a:off x="7753350" y="1260873"/>
            <a:ext cx="129778" cy="123825"/>
          </a:xfrm>
          <a:custGeom>
            <a:avLst/>
            <a:gdLst>
              <a:gd name="T0" fmla="*/ 558 w 569"/>
              <a:gd name="T1" fmla="*/ 230 h 542"/>
              <a:gd name="T2" fmla="*/ 410 w 569"/>
              <a:gd name="T3" fmla="*/ 337 h 542"/>
              <a:gd name="T4" fmla="*/ 467 w 569"/>
              <a:gd name="T5" fmla="*/ 511 h 542"/>
              <a:gd name="T6" fmla="*/ 458 w 569"/>
              <a:gd name="T7" fmla="*/ 536 h 542"/>
              <a:gd name="T8" fmla="*/ 445 w 569"/>
              <a:gd name="T9" fmla="*/ 540 h 542"/>
              <a:gd name="T10" fmla="*/ 432 w 569"/>
              <a:gd name="T11" fmla="*/ 536 h 542"/>
              <a:gd name="T12" fmla="*/ 284 w 569"/>
              <a:gd name="T13" fmla="*/ 429 h 542"/>
              <a:gd name="T14" fmla="*/ 137 w 569"/>
              <a:gd name="T15" fmla="*/ 536 h 542"/>
              <a:gd name="T16" fmla="*/ 110 w 569"/>
              <a:gd name="T17" fmla="*/ 536 h 542"/>
              <a:gd name="T18" fmla="*/ 102 w 569"/>
              <a:gd name="T19" fmla="*/ 511 h 542"/>
              <a:gd name="T20" fmla="*/ 158 w 569"/>
              <a:gd name="T21" fmla="*/ 337 h 542"/>
              <a:gd name="T22" fmla="*/ 11 w 569"/>
              <a:gd name="T23" fmla="*/ 230 h 542"/>
              <a:gd name="T24" fmla="*/ 3 w 569"/>
              <a:gd name="T25" fmla="*/ 205 h 542"/>
              <a:gd name="T26" fmla="*/ 24 w 569"/>
              <a:gd name="T27" fmla="*/ 189 h 542"/>
              <a:gd name="T28" fmla="*/ 206 w 569"/>
              <a:gd name="T29" fmla="*/ 189 h 542"/>
              <a:gd name="T30" fmla="*/ 263 w 569"/>
              <a:gd name="T31" fmla="*/ 16 h 542"/>
              <a:gd name="T32" fmla="*/ 284 w 569"/>
              <a:gd name="T33" fmla="*/ 0 h 542"/>
              <a:gd name="T34" fmla="*/ 306 w 569"/>
              <a:gd name="T35" fmla="*/ 16 h 542"/>
              <a:gd name="T36" fmla="*/ 362 w 569"/>
              <a:gd name="T37" fmla="*/ 189 h 542"/>
              <a:gd name="T38" fmla="*/ 544 w 569"/>
              <a:gd name="T39" fmla="*/ 189 h 542"/>
              <a:gd name="T40" fmla="*/ 566 w 569"/>
              <a:gd name="T41" fmla="*/ 205 h 542"/>
              <a:gd name="T42" fmla="*/ 558 w 569"/>
              <a:gd name="T43" fmla="*/ 23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9" h="542">
                <a:moveTo>
                  <a:pt x="558" y="230"/>
                </a:moveTo>
                <a:lnTo>
                  <a:pt x="410" y="337"/>
                </a:lnTo>
                <a:lnTo>
                  <a:pt x="467" y="511"/>
                </a:lnTo>
                <a:cubicBezTo>
                  <a:pt x="470" y="520"/>
                  <a:pt x="466" y="530"/>
                  <a:pt x="458" y="536"/>
                </a:cubicBezTo>
                <a:cubicBezTo>
                  <a:pt x="454" y="539"/>
                  <a:pt x="450" y="540"/>
                  <a:pt x="445" y="540"/>
                </a:cubicBezTo>
                <a:cubicBezTo>
                  <a:pt x="440" y="540"/>
                  <a:pt x="436" y="539"/>
                  <a:pt x="432" y="536"/>
                </a:cubicBezTo>
                <a:lnTo>
                  <a:pt x="284" y="429"/>
                </a:lnTo>
                <a:lnTo>
                  <a:pt x="137" y="536"/>
                </a:lnTo>
                <a:cubicBezTo>
                  <a:pt x="129" y="542"/>
                  <a:pt x="118" y="542"/>
                  <a:pt x="110" y="536"/>
                </a:cubicBezTo>
                <a:cubicBezTo>
                  <a:pt x="102" y="530"/>
                  <a:pt x="99" y="520"/>
                  <a:pt x="102" y="511"/>
                </a:cubicBezTo>
                <a:lnTo>
                  <a:pt x="158" y="337"/>
                </a:lnTo>
                <a:lnTo>
                  <a:pt x="11" y="230"/>
                </a:lnTo>
                <a:cubicBezTo>
                  <a:pt x="3" y="224"/>
                  <a:pt x="0" y="214"/>
                  <a:pt x="3" y="205"/>
                </a:cubicBezTo>
                <a:cubicBezTo>
                  <a:pt x="6" y="195"/>
                  <a:pt x="14" y="189"/>
                  <a:pt x="24" y="189"/>
                </a:cubicBezTo>
                <a:lnTo>
                  <a:pt x="206" y="189"/>
                </a:lnTo>
                <a:lnTo>
                  <a:pt x="263" y="16"/>
                </a:lnTo>
                <a:cubicBezTo>
                  <a:pt x="266" y="6"/>
                  <a:pt x="274" y="0"/>
                  <a:pt x="284" y="0"/>
                </a:cubicBezTo>
                <a:cubicBezTo>
                  <a:pt x="294" y="0"/>
                  <a:pt x="303" y="6"/>
                  <a:pt x="306" y="16"/>
                </a:cubicBezTo>
                <a:lnTo>
                  <a:pt x="362" y="189"/>
                </a:lnTo>
                <a:lnTo>
                  <a:pt x="544" y="189"/>
                </a:lnTo>
                <a:cubicBezTo>
                  <a:pt x="554" y="189"/>
                  <a:pt x="563" y="195"/>
                  <a:pt x="566" y="205"/>
                </a:cubicBezTo>
                <a:cubicBezTo>
                  <a:pt x="569" y="214"/>
                  <a:pt x="566" y="224"/>
                  <a:pt x="558" y="23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60" name="Freeform 59"/>
          <p:cNvSpPr>
            <a:spLocks noEditPoints="1"/>
          </p:cNvSpPr>
          <p:nvPr/>
        </p:nvSpPr>
        <p:spPr bwMode="auto">
          <a:xfrm>
            <a:off x="2859883" y="2740820"/>
            <a:ext cx="148828" cy="114300"/>
          </a:xfrm>
          <a:custGeom>
            <a:avLst/>
            <a:gdLst>
              <a:gd name="T0" fmla="*/ 395 w 658"/>
              <a:gd name="T1" fmla="*/ 349 h 499"/>
              <a:gd name="T2" fmla="*/ 263 w 658"/>
              <a:gd name="T3" fmla="*/ 349 h 499"/>
              <a:gd name="T4" fmla="*/ 263 w 658"/>
              <a:gd name="T5" fmla="*/ 288 h 499"/>
              <a:gd name="T6" fmla="*/ 0 w 658"/>
              <a:gd name="T7" fmla="*/ 288 h 499"/>
              <a:gd name="T8" fmla="*/ 0 w 658"/>
              <a:gd name="T9" fmla="*/ 469 h 499"/>
              <a:gd name="T10" fmla="*/ 31 w 658"/>
              <a:gd name="T11" fmla="*/ 499 h 499"/>
              <a:gd name="T12" fmla="*/ 628 w 658"/>
              <a:gd name="T13" fmla="*/ 499 h 499"/>
              <a:gd name="T14" fmla="*/ 658 w 658"/>
              <a:gd name="T15" fmla="*/ 469 h 499"/>
              <a:gd name="T16" fmla="*/ 658 w 658"/>
              <a:gd name="T17" fmla="*/ 288 h 499"/>
              <a:gd name="T18" fmla="*/ 395 w 658"/>
              <a:gd name="T19" fmla="*/ 288 h 499"/>
              <a:gd name="T20" fmla="*/ 395 w 658"/>
              <a:gd name="T21" fmla="*/ 349 h 499"/>
              <a:gd name="T22" fmla="*/ 285 w 658"/>
              <a:gd name="T23" fmla="*/ 288 h 499"/>
              <a:gd name="T24" fmla="*/ 373 w 658"/>
              <a:gd name="T25" fmla="*/ 288 h 499"/>
              <a:gd name="T26" fmla="*/ 373 w 658"/>
              <a:gd name="T27" fmla="*/ 328 h 499"/>
              <a:gd name="T28" fmla="*/ 285 w 658"/>
              <a:gd name="T29" fmla="*/ 328 h 499"/>
              <a:gd name="T30" fmla="*/ 285 w 658"/>
              <a:gd name="T31" fmla="*/ 288 h 499"/>
              <a:gd name="T32" fmla="*/ 248 w 658"/>
              <a:gd name="T33" fmla="*/ 77 h 499"/>
              <a:gd name="T34" fmla="*/ 248 w 658"/>
              <a:gd name="T35" fmla="*/ 24 h 499"/>
              <a:gd name="T36" fmla="*/ 392 w 658"/>
              <a:gd name="T37" fmla="*/ 24 h 499"/>
              <a:gd name="T38" fmla="*/ 392 w 658"/>
              <a:gd name="T39" fmla="*/ 77 h 499"/>
              <a:gd name="T40" fmla="*/ 248 w 658"/>
              <a:gd name="T41" fmla="*/ 77 h 499"/>
              <a:gd name="T42" fmla="*/ 628 w 658"/>
              <a:gd name="T43" fmla="*/ 77 h 499"/>
              <a:gd name="T44" fmla="*/ 423 w 658"/>
              <a:gd name="T45" fmla="*/ 77 h 499"/>
              <a:gd name="T46" fmla="*/ 423 w 658"/>
              <a:gd name="T47" fmla="*/ 11 h 499"/>
              <a:gd name="T48" fmla="*/ 415 w 658"/>
              <a:gd name="T49" fmla="*/ 1 h 499"/>
              <a:gd name="T50" fmla="*/ 225 w 658"/>
              <a:gd name="T51" fmla="*/ 1 h 499"/>
              <a:gd name="T52" fmla="*/ 217 w 658"/>
              <a:gd name="T53" fmla="*/ 11 h 499"/>
              <a:gd name="T54" fmla="*/ 217 w 658"/>
              <a:gd name="T55" fmla="*/ 77 h 499"/>
              <a:gd name="T56" fmla="*/ 31 w 658"/>
              <a:gd name="T57" fmla="*/ 77 h 499"/>
              <a:gd name="T58" fmla="*/ 0 w 658"/>
              <a:gd name="T59" fmla="*/ 108 h 499"/>
              <a:gd name="T60" fmla="*/ 0 w 658"/>
              <a:gd name="T61" fmla="*/ 244 h 499"/>
              <a:gd name="T62" fmla="*/ 658 w 658"/>
              <a:gd name="T63" fmla="*/ 244 h 499"/>
              <a:gd name="T64" fmla="*/ 658 w 658"/>
              <a:gd name="T65" fmla="*/ 108 h 499"/>
              <a:gd name="T66" fmla="*/ 628 w 658"/>
              <a:gd name="T67" fmla="*/ 77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58" h="499">
                <a:moveTo>
                  <a:pt x="395" y="349"/>
                </a:moveTo>
                <a:lnTo>
                  <a:pt x="263" y="349"/>
                </a:lnTo>
                <a:lnTo>
                  <a:pt x="263" y="288"/>
                </a:lnTo>
                <a:lnTo>
                  <a:pt x="0" y="288"/>
                </a:lnTo>
                <a:lnTo>
                  <a:pt x="0" y="469"/>
                </a:lnTo>
                <a:cubicBezTo>
                  <a:pt x="0" y="486"/>
                  <a:pt x="14" y="499"/>
                  <a:pt x="31" y="499"/>
                </a:cubicBezTo>
                <a:lnTo>
                  <a:pt x="628" y="499"/>
                </a:lnTo>
                <a:cubicBezTo>
                  <a:pt x="644" y="499"/>
                  <a:pt x="658" y="486"/>
                  <a:pt x="658" y="469"/>
                </a:cubicBezTo>
                <a:lnTo>
                  <a:pt x="658" y="288"/>
                </a:lnTo>
                <a:lnTo>
                  <a:pt x="395" y="288"/>
                </a:lnTo>
                <a:lnTo>
                  <a:pt x="395" y="349"/>
                </a:lnTo>
                <a:close/>
                <a:moveTo>
                  <a:pt x="285" y="288"/>
                </a:moveTo>
                <a:lnTo>
                  <a:pt x="373" y="288"/>
                </a:lnTo>
                <a:lnTo>
                  <a:pt x="373" y="328"/>
                </a:lnTo>
                <a:lnTo>
                  <a:pt x="285" y="328"/>
                </a:lnTo>
                <a:lnTo>
                  <a:pt x="285" y="288"/>
                </a:lnTo>
                <a:close/>
                <a:moveTo>
                  <a:pt x="248" y="77"/>
                </a:moveTo>
                <a:lnTo>
                  <a:pt x="248" y="24"/>
                </a:lnTo>
                <a:lnTo>
                  <a:pt x="392" y="24"/>
                </a:lnTo>
                <a:lnTo>
                  <a:pt x="392" y="77"/>
                </a:lnTo>
                <a:lnTo>
                  <a:pt x="248" y="77"/>
                </a:lnTo>
                <a:close/>
                <a:moveTo>
                  <a:pt x="628" y="77"/>
                </a:moveTo>
                <a:lnTo>
                  <a:pt x="423" y="77"/>
                </a:lnTo>
                <a:cubicBezTo>
                  <a:pt x="423" y="77"/>
                  <a:pt x="423" y="22"/>
                  <a:pt x="423" y="11"/>
                </a:cubicBezTo>
                <a:cubicBezTo>
                  <a:pt x="423" y="0"/>
                  <a:pt x="415" y="1"/>
                  <a:pt x="415" y="1"/>
                </a:cubicBezTo>
                <a:lnTo>
                  <a:pt x="225" y="1"/>
                </a:lnTo>
                <a:cubicBezTo>
                  <a:pt x="225" y="1"/>
                  <a:pt x="217" y="2"/>
                  <a:pt x="217" y="11"/>
                </a:cubicBezTo>
                <a:cubicBezTo>
                  <a:pt x="217" y="21"/>
                  <a:pt x="217" y="77"/>
                  <a:pt x="217" y="77"/>
                </a:cubicBezTo>
                <a:lnTo>
                  <a:pt x="31" y="77"/>
                </a:lnTo>
                <a:cubicBezTo>
                  <a:pt x="14" y="77"/>
                  <a:pt x="0" y="91"/>
                  <a:pt x="0" y="108"/>
                </a:cubicBezTo>
                <a:lnTo>
                  <a:pt x="0" y="244"/>
                </a:lnTo>
                <a:lnTo>
                  <a:pt x="658" y="244"/>
                </a:lnTo>
                <a:lnTo>
                  <a:pt x="658" y="108"/>
                </a:lnTo>
                <a:cubicBezTo>
                  <a:pt x="658" y="91"/>
                  <a:pt x="644" y="77"/>
                  <a:pt x="628" y="7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61" name="Freeform 60"/>
          <p:cNvSpPr>
            <a:spLocks noEditPoints="1"/>
          </p:cNvSpPr>
          <p:nvPr/>
        </p:nvSpPr>
        <p:spPr bwMode="auto">
          <a:xfrm>
            <a:off x="5645946" y="3325417"/>
            <a:ext cx="163115" cy="82153"/>
          </a:xfrm>
          <a:custGeom>
            <a:avLst/>
            <a:gdLst>
              <a:gd name="T0" fmla="*/ 541 w 722"/>
              <a:gd name="T1" fmla="*/ 103 h 361"/>
              <a:gd name="T2" fmla="*/ 541 w 722"/>
              <a:gd name="T3" fmla="*/ 258 h 361"/>
              <a:gd name="T4" fmla="*/ 722 w 722"/>
              <a:gd name="T5" fmla="*/ 361 h 361"/>
              <a:gd name="T6" fmla="*/ 722 w 722"/>
              <a:gd name="T7" fmla="*/ 0 h 361"/>
              <a:gd name="T8" fmla="*/ 541 w 722"/>
              <a:gd name="T9" fmla="*/ 103 h 361"/>
              <a:gd name="T10" fmla="*/ 451 w 722"/>
              <a:gd name="T11" fmla="*/ 0 h 361"/>
              <a:gd name="T12" fmla="*/ 45 w 722"/>
              <a:gd name="T13" fmla="*/ 0 h 361"/>
              <a:gd name="T14" fmla="*/ 0 w 722"/>
              <a:gd name="T15" fmla="*/ 45 h 361"/>
              <a:gd name="T16" fmla="*/ 0 w 722"/>
              <a:gd name="T17" fmla="*/ 316 h 361"/>
              <a:gd name="T18" fmla="*/ 45 w 722"/>
              <a:gd name="T19" fmla="*/ 361 h 361"/>
              <a:gd name="T20" fmla="*/ 451 w 722"/>
              <a:gd name="T21" fmla="*/ 361 h 361"/>
              <a:gd name="T22" fmla="*/ 496 w 722"/>
              <a:gd name="T23" fmla="*/ 316 h 361"/>
              <a:gd name="T24" fmla="*/ 496 w 722"/>
              <a:gd name="T25" fmla="*/ 271 h 361"/>
              <a:gd name="T26" fmla="*/ 496 w 722"/>
              <a:gd name="T27" fmla="*/ 232 h 361"/>
              <a:gd name="T28" fmla="*/ 496 w 722"/>
              <a:gd name="T29" fmla="*/ 129 h 361"/>
              <a:gd name="T30" fmla="*/ 496 w 722"/>
              <a:gd name="T31" fmla="*/ 90 h 361"/>
              <a:gd name="T32" fmla="*/ 496 w 722"/>
              <a:gd name="T33" fmla="*/ 45 h 361"/>
              <a:gd name="T34" fmla="*/ 451 w 722"/>
              <a:gd name="T35" fmla="*/ 0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2" h="361">
                <a:moveTo>
                  <a:pt x="541" y="103"/>
                </a:moveTo>
                <a:lnTo>
                  <a:pt x="541" y="258"/>
                </a:lnTo>
                <a:lnTo>
                  <a:pt x="722" y="361"/>
                </a:lnTo>
                <a:lnTo>
                  <a:pt x="722" y="0"/>
                </a:lnTo>
                <a:lnTo>
                  <a:pt x="541" y="103"/>
                </a:lnTo>
                <a:close/>
                <a:moveTo>
                  <a:pt x="451" y="0"/>
                </a:moveTo>
                <a:lnTo>
                  <a:pt x="45" y="0"/>
                </a:lnTo>
                <a:cubicBezTo>
                  <a:pt x="20" y="0"/>
                  <a:pt x="0" y="20"/>
                  <a:pt x="0" y="45"/>
                </a:cubicBezTo>
                <a:lnTo>
                  <a:pt x="0" y="316"/>
                </a:lnTo>
                <a:cubicBezTo>
                  <a:pt x="0" y="341"/>
                  <a:pt x="20" y="361"/>
                  <a:pt x="45" y="361"/>
                </a:cubicBezTo>
                <a:lnTo>
                  <a:pt x="451" y="361"/>
                </a:lnTo>
                <a:cubicBezTo>
                  <a:pt x="476" y="361"/>
                  <a:pt x="496" y="341"/>
                  <a:pt x="496" y="316"/>
                </a:cubicBezTo>
                <a:lnTo>
                  <a:pt x="496" y="271"/>
                </a:lnTo>
                <a:lnTo>
                  <a:pt x="496" y="232"/>
                </a:lnTo>
                <a:lnTo>
                  <a:pt x="496" y="129"/>
                </a:lnTo>
                <a:lnTo>
                  <a:pt x="496" y="90"/>
                </a:lnTo>
                <a:lnTo>
                  <a:pt x="496" y="45"/>
                </a:lnTo>
                <a:cubicBezTo>
                  <a:pt x="496" y="20"/>
                  <a:pt x="476" y="0"/>
                  <a:pt x="451"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62" name="Freeform 61"/>
          <p:cNvSpPr>
            <a:spLocks noEditPoints="1"/>
          </p:cNvSpPr>
          <p:nvPr/>
        </p:nvSpPr>
        <p:spPr bwMode="auto">
          <a:xfrm>
            <a:off x="5042299" y="2433639"/>
            <a:ext cx="158353" cy="180975"/>
          </a:xfrm>
          <a:custGeom>
            <a:avLst/>
            <a:gdLst>
              <a:gd name="T0" fmla="*/ 646 w 696"/>
              <a:gd name="T1" fmla="*/ 746 h 796"/>
              <a:gd name="T2" fmla="*/ 149 w 696"/>
              <a:gd name="T3" fmla="*/ 746 h 796"/>
              <a:gd name="T4" fmla="*/ 149 w 696"/>
              <a:gd name="T5" fmla="*/ 696 h 796"/>
              <a:gd name="T6" fmla="*/ 547 w 696"/>
              <a:gd name="T7" fmla="*/ 696 h 796"/>
              <a:gd name="T8" fmla="*/ 597 w 696"/>
              <a:gd name="T9" fmla="*/ 646 h 796"/>
              <a:gd name="T10" fmla="*/ 597 w 696"/>
              <a:gd name="T11" fmla="*/ 149 h 796"/>
              <a:gd name="T12" fmla="*/ 646 w 696"/>
              <a:gd name="T13" fmla="*/ 149 h 796"/>
              <a:gd name="T14" fmla="*/ 646 w 696"/>
              <a:gd name="T15" fmla="*/ 746 h 796"/>
              <a:gd name="T16" fmla="*/ 472 w 696"/>
              <a:gd name="T17" fmla="*/ 290 h 796"/>
              <a:gd name="T18" fmla="*/ 124 w 696"/>
              <a:gd name="T19" fmla="*/ 290 h 796"/>
              <a:gd name="T20" fmla="*/ 99 w 696"/>
              <a:gd name="T21" fmla="*/ 315 h 796"/>
              <a:gd name="T22" fmla="*/ 124 w 696"/>
              <a:gd name="T23" fmla="*/ 340 h 796"/>
              <a:gd name="T24" fmla="*/ 472 w 696"/>
              <a:gd name="T25" fmla="*/ 340 h 796"/>
              <a:gd name="T26" fmla="*/ 497 w 696"/>
              <a:gd name="T27" fmla="*/ 315 h 796"/>
              <a:gd name="T28" fmla="*/ 472 w 696"/>
              <a:gd name="T29" fmla="*/ 290 h 796"/>
              <a:gd name="T30" fmla="*/ 472 w 696"/>
              <a:gd name="T31" fmla="*/ 190 h 796"/>
              <a:gd name="T32" fmla="*/ 124 w 696"/>
              <a:gd name="T33" fmla="*/ 190 h 796"/>
              <a:gd name="T34" fmla="*/ 99 w 696"/>
              <a:gd name="T35" fmla="*/ 215 h 796"/>
              <a:gd name="T36" fmla="*/ 124 w 696"/>
              <a:gd name="T37" fmla="*/ 240 h 796"/>
              <a:gd name="T38" fmla="*/ 472 w 696"/>
              <a:gd name="T39" fmla="*/ 240 h 796"/>
              <a:gd name="T40" fmla="*/ 497 w 696"/>
              <a:gd name="T41" fmla="*/ 215 h 796"/>
              <a:gd name="T42" fmla="*/ 472 w 696"/>
              <a:gd name="T43" fmla="*/ 190 h 796"/>
              <a:gd name="T44" fmla="*/ 472 w 696"/>
              <a:gd name="T45" fmla="*/ 497 h 796"/>
              <a:gd name="T46" fmla="*/ 124 w 696"/>
              <a:gd name="T47" fmla="*/ 497 h 796"/>
              <a:gd name="T48" fmla="*/ 99 w 696"/>
              <a:gd name="T49" fmla="*/ 522 h 796"/>
              <a:gd name="T50" fmla="*/ 124 w 696"/>
              <a:gd name="T51" fmla="*/ 547 h 796"/>
              <a:gd name="T52" fmla="*/ 472 w 696"/>
              <a:gd name="T53" fmla="*/ 547 h 796"/>
              <a:gd name="T54" fmla="*/ 497 w 696"/>
              <a:gd name="T55" fmla="*/ 522 h 796"/>
              <a:gd name="T56" fmla="*/ 472 w 696"/>
              <a:gd name="T57" fmla="*/ 497 h 796"/>
              <a:gd name="T58" fmla="*/ 472 w 696"/>
              <a:gd name="T59" fmla="*/ 397 h 796"/>
              <a:gd name="T60" fmla="*/ 124 w 696"/>
              <a:gd name="T61" fmla="*/ 397 h 796"/>
              <a:gd name="T62" fmla="*/ 99 w 696"/>
              <a:gd name="T63" fmla="*/ 422 h 796"/>
              <a:gd name="T64" fmla="*/ 124 w 696"/>
              <a:gd name="T65" fmla="*/ 447 h 796"/>
              <a:gd name="T66" fmla="*/ 472 w 696"/>
              <a:gd name="T67" fmla="*/ 447 h 796"/>
              <a:gd name="T68" fmla="*/ 497 w 696"/>
              <a:gd name="T69" fmla="*/ 422 h 796"/>
              <a:gd name="T70" fmla="*/ 472 w 696"/>
              <a:gd name="T71" fmla="*/ 397 h 796"/>
              <a:gd name="T72" fmla="*/ 49 w 696"/>
              <a:gd name="T73" fmla="*/ 646 h 796"/>
              <a:gd name="T74" fmla="*/ 49 w 696"/>
              <a:gd name="T75" fmla="*/ 49 h 796"/>
              <a:gd name="T76" fmla="*/ 547 w 696"/>
              <a:gd name="T77" fmla="*/ 49 h 796"/>
              <a:gd name="T78" fmla="*/ 547 w 696"/>
              <a:gd name="T79" fmla="*/ 646 h 796"/>
              <a:gd name="T80" fmla="*/ 49 w 696"/>
              <a:gd name="T81" fmla="*/ 646 h 796"/>
              <a:gd name="T82" fmla="*/ 646 w 696"/>
              <a:gd name="T83" fmla="*/ 99 h 796"/>
              <a:gd name="T84" fmla="*/ 597 w 696"/>
              <a:gd name="T85" fmla="*/ 99 h 796"/>
              <a:gd name="T86" fmla="*/ 597 w 696"/>
              <a:gd name="T87" fmla="*/ 49 h 796"/>
              <a:gd name="T88" fmla="*/ 547 w 696"/>
              <a:gd name="T89" fmla="*/ 0 h 796"/>
              <a:gd name="T90" fmla="*/ 49 w 696"/>
              <a:gd name="T91" fmla="*/ 0 h 796"/>
              <a:gd name="T92" fmla="*/ 0 w 696"/>
              <a:gd name="T93" fmla="*/ 49 h 796"/>
              <a:gd name="T94" fmla="*/ 0 w 696"/>
              <a:gd name="T95" fmla="*/ 646 h 796"/>
              <a:gd name="T96" fmla="*/ 49 w 696"/>
              <a:gd name="T97" fmla="*/ 696 h 796"/>
              <a:gd name="T98" fmla="*/ 99 w 696"/>
              <a:gd name="T99" fmla="*/ 696 h 796"/>
              <a:gd name="T100" fmla="*/ 99 w 696"/>
              <a:gd name="T101" fmla="*/ 746 h 796"/>
              <a:gd name="T102" fmla="*/ 149 w 696"/>
              <a:gd name="T103" fmla="*/ 796 h 796"/>
              <a:gd name="T104" fmla="*/ 646 w 696"/>
              <a:gd name="T105" fmla="*/ 796 h 796"/>
              <a:gd name="T106" fmla="*/ 696 w 696"/>
              <a:gd name="T107" fmla="*/ 746 h 796"/>
              <a:gd name="T108" fmla="*/ 696 w 696"/>
              <a:gd name="T109" fmla="*/ 149 h 796"/>
              <a:gd name="T110" fmla="*/ 646 w 696"/>
              <a:gd name="T111" fmla="*/ 99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6" h="796">
                <a:moveTo>
                  <a:pt x="646" y="746"/>
                </a:moveTo>
                <a:lnTo>
                  <a:pt x="149" y="746"/>
                </a:lnTo>
                <a:lnTo>
                  <a:pt x="149" y="696"/>
                </a:lnTo>
                <a:lnTo>
                  <a:pt x="547" y="696"/>
                </a:lnTo>
                <a:cubicBezTo>
                  <a:pt x="574" y="696"/>
                  <a:pt x="597" y="674"/>
                  <a:pt x="597" y="646"/>
                </a:cubicBezTo>
                <a:lnTo>
                  <a:pt x="597" y="149"/>
                </a:lnTo>
                <a:lnTo>
                  <a:pt x="646" y="149"/>
                </a:lnTo>
                <a:lnTo>
                  <a:pt x="646" y="746"/>
                </a:lnTo>
                <a:close/>
                <a:moveTo>
                  <a:pt x="472" y="290"/>
                </a:moveTo>
                <a:lnTo>
                  <a:pt x="124" y="290"/>
                </a:lnTo>
                <a:cubicBezTo>
                  <a:pt x="110" y="290"/>
                  <a:pt x="99" y="301"/>
                  <a:pt x="99" y="315"/>
                </a:cubicBezTo>
                <a:cubicBezTo>
                  <a:pt x="99" y="328"/>
                  <a:pt x="110" y="340"/>
                  <a:pt x="124" y="340"/>
                </a:cubicBezTo>
                <a:lnTo>
                  <a:pt x="472" y="340"/>
                </a:lnTo>
                <a:cubicBezTo>
                  <a:pt x="486" y="340"/>
                  <a:pt x="497" y="328"/>
                  <a:pt x="497" y="315"/>
                </a:cubicBezTo>
                <a:cubicBezTo>
                  <a:pt x="497" y="301"/>
                  <a:pt x="486" y="290"/>
                  <a:pt x="472" y="290"/>
                </a:cubicBezTo>
                <a:close/>
                <a:moveTo>
                  <a:pt x="472" y="190"/>
                </a:moveTo>
                <a:lnTo>
                  <a:pt x="124" y="190"/>
                </a:lnTo>
                <a:cubicBezTo>
                  <a:pt x="110" y="190"/>
                  <a:pt x="99" y="202"/>
                  <a:pt x="99" y="215"/>
                </a:cubicBezTo>
                <a:cubicBezTo>
                  <a:pt x="99" y="229"/>
                  <a:pt x="110" y="240"/>
                  <a:pt x="124" y="240"/>
                </a:cubicBezTo>
                <a:lnTo>
                  <a:pt x="472" y="240"/>
                </a:lnTo>
                <a:cubicBezTo>
                  <a:pt x="486" y="240"/>
                  <a:pt x="497" y="229"/>
                  <a:pt x="497" y="215"/>
                </a:cubicBezTo>
                <a:cubicBezTo>
                  <a:pt x="497" y="202"/>
                  <a:pt x="486" y="190"/>
                  <a:pt x="472" y="190"/>
                </a:cubicBezTo>
                <a:close/>
                <a:moveTo>
                  <a:pt x="472" y="497"/>
                </a:moveTo>
                <a:lnTo>
                  <a:pt x="124" y="497"/>
                </a:lnTo>
                <a:cubicBezTo>
                  <a:pt x="110" y="497"/>
                  <a:pt x="99" y="508"/>
                  <a:pt x="99" y="522"/>
                </a:cubicBezTo>
                <a:cubicBezTo>
                  <a:pt x="99" y="536"/>
                  <a:pt x="110" y="547"/>
                  <a:pt x="124" y="547"/>
                </a:cubicBezTo>
                <a:lnTo>
                  <a:pt x="472" y="547"/>
                </a:lnTo>
                <a:cubicBezTo>
                  <a:pt x="486" y="547"/>
                  <a:pt x="497" y="536"/>
                  <a:pt x="497" y="522"/>
                </a:cubicBezTo>
                <a:cubicBezTo>
                  <a:pt x="497" y="508"/>
                  <a:pt x="486" y="497"/>
                  <a:pt x="472" y="497"/>
                </a:cubicBezTo>
                <a:close/>
                <a:moveTo>
                  <a:pt x="472" y="397"/>
                </a:moveTo>
                <a:lnTo>
                  <a:pt x="124" y="397"/>
                </a:lnTo>
                <a:cubicBezTo>
                  <a:pt x="110" y="397"/>
                  <a:pt x="99" y="409"/>
                  <a:pt x="99" y="422"/>
                </a:cubicBezTo>
                <a:cubicBezTo>
                  <a:pt x="99" y="436"/>
                  <a:pt x="110" y="447"/>
                  <a:pt x="124" y="447"/>
                </a:cubicBezTo>
                <a:lnTo>
                  <a:pt x="472" y="447"/>
                </a:lnTo>
                <a:cubicBezTo>
                  <a:pt x="486" y="447"/>
                  <a:pt x="497" y="436"/>
                  <a:pt x="497" y="422"/>
                </a:cubicBezTo>
                <a:cubicBezTo>
                  <a:pt x="497" y="409"/>
                  <a:pt x="486" y="397"/>
                  <a:pt x="472" y="397"/>
                </a:cubicBezTo>
                <a:close/>
                <a:moveTo>
                  <a:pt x="49" y="646"/>
                </a:moveTo>
                <a:lnTo>
                  <a:pt x="49" y="49"/>
                </a:lnTo>
                <a:lnTo>
                  <a:pt x="547" y="49"/>
                </a:lnTo>
                <a:lnTo>
                  <a:pt x="547" y="646"/>
                </a:lnTo>
                <a:lnTo>
                  <a:pt x="49" y="646"/>
                </a:lnTo>
                <a:close/>
                <a:moveTo>
                  <a:pt x="646" y="99"/>
                </a:moveTo>
                <a:lnTo>
                  <a:pt x="597" y="99"/>
                </a:lnTo>
                <a:lnTo>
                  <a:pt x="597" y="49"/>
                </a:lnTo>
                <a:cubicBezTo>
                  <a:pt x="597" y="22"/>
                  <a:pt x="574" y="0"/>
                  <a:pt x="547" y="0"/>
                </a:cubicBezTo>
                <a:lnTo>
                  <a:pt x="49" y="0"/>
                </a:lnTo>
                <a:cubicBezTo>
                  <a:pt x="22" y="0"/>
                  <a:pt x="0" y="22"/>
                  <a:pt x="0" y="49"/>
                </a:cubicBezTo>
                <a:lnTo>
                  <a:pt x="0" y="646"/>
                </a:lnTo>
                <a:cubicBezTo>
                  <a:pt x="0" y="674"/>
                  <a:pt x="22" y="696"/>
                  <a:pt x="49" y="696"/>
                </a:cubicBezTo>
                <a:lnTo>
                  <a:pt x="99" y="696"/>
                </a:lnTo>
                <a:lnTo>
                  <a:pt x="99" y="746"/>
                </a:lnTo>
                <a:cubicBezTo>
                  <a:pt x="99" y="773"/>
                  <a:pt x="121" y="796"/>
                  <a:pt x="149" y="796"/>
                </a:cubicBezTo>
                <a:lnTo>
                  <a:pt x="646" y="796"/>
                </a:lnTo>
                <a:cubicBezTo>
                  <a:pt x="674" y="796"/>
                  <a:pt x="696" y="773"/>
                  <a:pt x="696" y="746"/>
                </a:cubicBezTo>
                <a:lnTo>
                  <a:pt x="696" y="149"/>
                </a:lnTo>
                <a:cubicBezTo>
                  <a:pt x="696" y="121"/>
                  <a:pt x="674" y="99"/>
                  <a:pt x="646" y="9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63" name="Freeform 62"/>
          <p:cNvSpPr>
            <a:spLocks noEditPoints="1"/>
          </p:cNvSpPr>
          <p:nvPr/>
        </p:nvSpPr>
        <p:spPr bwMode="auto">
          <a:xfrm>
            <a:off x="8031956" y="1991916"/>
            <a:ext cx="161925" cy="128589"/>
          </a:xfrm>
          <a:custGeom>
            <a:avLst/>
            <a:gdLst>
              <a:gd name="T0" fmla="*/ 685 w 718"/>
              <a:gd name="T1" fmla="*/ 253 h 568"/>
              <a:gd name="T2" fmla="*/ 684 w 718"/>
              <a:gd name="T3" fmla="*/ 553 h 568"/>
              <a:gd name="T4" fmla="*/ 626 w 718"/>
              <a:gd name="T5" fmla="*/ 232 h 568"/>
              <a:gd name="T6" fmla="*/ 602 w 718"/>
              <a:gd name="T7" fmla="*/ 215 h 568"/>
              <a:gd name="T8" fmla="*/ 111 w 718"/>
              <a:gd name="T9" fmla="*/ 215 h 568"/>
              <a:gd name="T10" fmla="*/ 111 w 718"/>
              <a:gd name="T11" fmla="*/ 113 h 568"/>
              <a:gd name="T12" fmla="*/ 685 w 718"/>
              <a:gd name="T13" fmla="*/ 113 h 568"/>
              <a:gd name="T14" fmla="*/ 685 w 718"/>
              <a:gd name="T15" fmla="*/ 253 h 568"/>
              <a:gd name="T16" fmla="*/ 716 w 718"/>
              <a:gd name="T17" fmla="*/ 541 h 568"/>
              <a:gd name="T18" fmla="*/ 716 w 718"/>
              <a:gd name="T19" fmla="*/ 82 h 568"/>
              <a:gd name="T20" fmla="*/ 691 w 718"/>
              <a:gd name="T21" fmla="*/ 56 h 568"/>
              <a:gd name="T22" fmla="*/ 367 w 718"/>
              <a:gd name="T23" fmla="*/ 56 h 568"/>
              <a:gd name="T24" fmla="*/ 349 w 718"/>
              <a:gd name="T25" fmla="*/ 31 h 568"/>
              <a:gd name="T26" fmla="*/ 349 w 718"/>
              <a:gd name="T27" fmla="*/ 28 h 568"/>
              <a:gd name="T28" fmla="*/ 322 w 718"/>
              <a:gd name="T29" fmla="*/ 0 h 568"/>
              <a:gd name="T30" fmla="*/ 149 w 718"/>
              <a:gd name="T31" fmla="*/ 0 h 568"/>
              <a:gd name="T32" fmla="*/ 122 w 718"/>
              <a:gd name="T33" fmla="*/ 28 h 568"/>
              <a:gd name="T34" fmla="*/ 122 w 718"/>
              <a:gd name="T35" fmla="*/ 31 h 568"/>
              <a:gd name="T36" fmla="*/ 104 w 718"/>
              <a:gd name="T37" fmla="*/ 56 h 568"/>
              <a:gd name="T38" fmla="*/ 104 w 718"/>
              <a:gd name="T39" fmla="*/ 56 h 568"/>
              <a:gd name="T40" fmla="*/ 79 w 718"/>
              <a:gd name="T41" fmla="*/ 82 h 568"/>
              <a:gd name="T42" fmla="*/ 79 w 718"/>
              <a:gd name="T43" fmla="*/ 215 h 568"/>
              <a:gd name="T44" fmla="*/ 24 w 718"/>
              <a:gd name="T45" fmla="*/ 215 h 568"/>
              <a:gd name="T46" fmla="*/ 8 w 718"/>
              <a:gd name="T47" fmla="*/ 243 h 568"/>
              <a:gd name="T48" fmla="*/ 66 w 718"/>
              <a:gd name="T49" fmla="*/ 541 h 568"/>
              <a:gd name="T50" fmla="*/ 92 w 718"/>
              <a:gd name="T51" fmla="*/ 568 h 568"/>
              <a:gd name="T52" fmla="*/ 703 w 718"/>
              <a:gd name="T53" fmla="*/ 568 h 568"/>
              <a:gd name="T54" fmla="*/ 716 w 718"/>
              <a:gd name="T55" fmla="*/ 541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8" h="568">
                <a:moveTo>
                  <a:pt x="685" y="253"/>
                </a:moveTo>
                <a:lnTo>
                  <a:pt x="684" y="553"/>
                </a:lnTo>
                <a:lnTo>
                  <a:pt x="626" y="232"/>
                </a:lnTo>
                <a:cubicBezTo>
                  <a:pt x="622" y="214"/>
                  <a:pt x="602" y="215"/>
                  <a:pt x="602" y="215"/>
                </a:cubicBezTo>
                <a:lnTo>
                  <a:pt x="111" y="215"/>
                </a:lnTo>
                <a:lnTo>
                  <a:pt x="111" y="113"/>
                </a:lnTo>
                <a:lnTo>
                  <a:pt x="685" y="113"/>
                </a:lnTo>
                <a:lnTo>
                  <a:pt x="685" y="253"/>
                </a:lnTo>
                <a:close/>
                <a:moveTo>
                  <a:pt x="716" y="541"/>
                </a:moveTo>
                <a:lnTo>
                  <a:pt x="716" y="82"/>
                </a:lnTo>
                <a:cubicBezTo>
                  <a:pt x="716" y="68"/>
                  <a:pt x="705" y="56"/>
                  <a:pt x="691" y="56"/>
                </a:cubicBezTo>
                <a:lnTo>
                  <a:pt x="367" y="56"/>
                </a:lnTo>
                <a:cubicBezTo>
                  <a:pt x="357" y="56"/>
                  <a:pt x="349" y="38"/>
                  <a:pt x="349" y="31"/>
                </a:cubicBezTo>
                <a:lnTo>
                  <a:pt x="349" y="28"/>
                </a:lnTo>
                <a:cubicBezTo>
                  <a:pt x="349" y="13"/>
                  <a:pt x="337" y="0"/>
                  <a:pt x="322" y="0"/>
                </a:cubicBezTo>
                <a:lnTo>
                  <a:pt x="149" y="0"/>
                </a:lnTo>
                <a:cubicBezTo>
                  <a:pt x="134" y="0"/>
                  <a:pt x="122" y="13"/>
                  <a:pt x="122" y="28"/>
                </a:cubicBezTo>
                <a:lnTo>
                  <a:pt x="122" y="31"/>
                </a:lnTo>
                <a:cubicBezTo>
                  <a:pt x="122" y="38"/>
                  <a:pt x="114" y="56"/>
                  <a:pt x="104" y="56"/>
                </a:cubicBezTo>
                <a:lnTo>
                  <a:pt x="104" y="56"/>
                </a:lnTo>
                <a:cubicBezTo>
                  <a:pt x="90" y="57"/>
                  <a:pt x="79" y="68"/>
                  <a:pt x="79" y="82"/>
                </a:cubicBezTo>
                <a:lnTo>
                  <a:pt x="79" y="215"/>
                </a:lnTo>
                <a:lnTo>
                  <a:pt x="24" y="215"/>
                </a:lnTo>
                <a:cubicBezTo>
                  <a:pt x="24" y="215"/>
                  <a:pt x="0" y="214"/>
                  <a:pt x="8" y="243"/>
                </a:cubicBezTo>
                <a:lnTo>
                  <a:pt x="66" y="541"/>
                </a:lnTo>
                <a:cubicBezTo>
                  <a:pt x="66" y="556"/>
                  <a:pt x="77" y="568"/>
                  <a:pt x="92" y="568"/>
                </a:cubicBezTo>
                <a:lnTo>
                  <a:pt x="703" y="568"/>
                </a:lnTo>
                <a:cubicBezTo>
                  <a:pt x="718" y="568"/>
                  <a:pt x="716" y="541"/>
                  <a:pt x="716" y="54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64" name="Freeform 63"/>
          <p:cNvSpPr>
            <a:spLocks/>
          </p:cNvSpPr>
          <p:nvPr/>
        </p:nvSpPr>
        <p:spPr bwMode="auto">
          <a:xfrm>
            <a:off x="4233864" y="3818336"/>
            <a:ext cx="114300" cy="129778"/>
          </a:xfrm>
          <a:custGeom>
            <a:avLst/>
            <a:gdLst>
              <a:gd name="T0" fmla="*/ 411 w 506"/>
              <a:gd name="T1" fmla="*/ 380 h 570"/>
              <a:gd name="T2" fmla="*/ 354 w 506"/>
              <a:gd name="T3" fmla="*/ 400 h 570"/>
              <a:gd name="T4" fmla="*/ 188 w 506"/>
              <a:gd name="T5" fmla="*/ 301 h 570"/>
              <a:gd name="T6" fmla="*/ 190 w 506"/>
              <a:gd name="T7" fmla="*/ 285 h 570"/>
              <a:gd name="T8" fmla="*/ 188 w 506"/>
              <a:gd name="T9" fmla="*/ 270 h 570"/>
              <a:gd name="T10" fmla="*/ 354 w 506"/>
              <a:gd name="T11" fmla="*/ 170 h 570"/>
              <a:gd name="T12" fmla="*/ 411 w 506"/>
              <a:gd name="T13" fmla="*/ 190 h 570"/>
              <a:gd name="T14" fmla="*/ 506 w 506"/>
              <a:gd name="T15" fmla="*/ 95 h 570"/>
              <a:gd name="T16" fmla="*/ 411 w 506"/>
              <a:gd name="T17" fmla="*/ 0 h 570"/>
              <a:gd name="T18" fmla="*/ 316 w 506"/>
              <a:gd name="T19" fmla="*/ 95 h 570"/>
              <a:gd name="T20" fmla="*/ 318 w 506"/>
              <a:gd name="T21" fmla="*/ 111 h 570"/>
              <a:gd name="T22" fmla="*/ 153 w 506"/>
              <a:gd name="T23" fmla="*/ 210 h 570"/>
              <a:gd name="T24" fmla="*/ 95 w 506"/>
              <a:gd name="T25" fmla="*/ 190 h 570"/>
              <a:gd name="T26" fmla="*/ 0 w 506"/>
              <a:gd name="T27" fmla="*/ 285 h 570"/>
              <a:gd name="T28" fmla="*/ 95 w 506"/>
              <a:gd name="T29" fmla="*/ 380 h 570"/>
              <a:gd name="T30" fmla="*/ 153 w 506"/>
              <a:gd name="T31" fmla="*/ 360 h 570"/>
              <a:gd name="T32" fmla="*/ 318 w 506"/>
              <a:gd name="T33" fmla="*/ 459 h 570"/>
              <a:gd name="T34" fmla="*/ 316 w 506"/>
              <a:gd name="T35" fmla="*/ 475 h 570"/>
              <a:gd name="T36" fmla="*/ 411 w 506"/>
              <a:gd name="T37" fmla="*/ 570 h 570"/>
              <a:gd name="T38" fmla="*/ 506 w 506"/>
              <a:gd name="T39" fmla="*/ 475 h 570"/>
              <a:gd name="T40" fmla="*/ 411 w 506"/>
              <a:gd name="T41" fmla="*/ 38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6" h="570">
                <a:moveTo>
                  <a:pt x="411" y="380"/>
                </a:moveTo>
                <a:cubicBezTo>
                  <a:pt x="390" y="380"/>
                  <a:pt x="370" y="387"/>
                  <a:pt x="354" y="400"/>
                </a:cubicBezTo>
                <a:lnTo>
                  <a:pt x="188" y="301"/>
                </a:lnTo>
                <a:cubicBezTo>
                  <a:pt x="189" y="296"/>
                  <a:pt x="190" y="290"/>
                  <a:pt x="190" y="285"/>
                </a:cubicBezTo>
                <a:cubicBezTo>
                  <a:pt x="190" y="280"/>
                  <a:pt x="189" y="275"/>
                  <a:pt x="188" y="270"/>
                </a:cubicBezTo>
                <a:lnTo>
                  <a:pt x="354" y="170"/>
                </a:lnTo>
                <a:cubicBezTo>
                  <a:pt x="370" y="183"/>
                  <a:pt x="390" y="190"/>
                  <a:pt x="411" y="190"/>
                </a:cubicBezTo>
                <a:cubicBezTo>
                  <a:pt x="464" y="190"/>
                  <a:pt x="506" y="148"/>
                  <a:pt x="506" y="95"/>
                </a:cubicBezTo>
                <a:cubicBezTo>
                  <a:pt x="506" y="43"/>
                  <a:pt x="464" y="0"/>
                  <a:pt x="411" y="0"/>
                </a:cubicBezTo>
                <a:cubicBezTo>
                  <a:pt x="359" y="0"/>
                  <a:pt x="316" y="43"/>
                  <a:pt x="316" y="95"/>
                </a:cubicBezTo>
                <a:cubicBezTo>
                  <a:pt x="316" y="100"/>
                  <a:pt x="317" y="106"/>
                  <a:pt x="318" y="111"/>
                </a:cubicBezTo>
                <a:lnTo>
                  <a:pt x="153" y="210"/>
                </a:lnTo>
                <a:cubicBezTo>
                  <a:pt x="137" y="197"/>
                  <a:pt x="117" y="190"/>
                  <a:pt x="95" y="190"/>
                </a:cubicBezTo>
                <a:cubicBezTo>
                  <a:pt x="42" y="190"/>
                  <a:pt x="0" y="233"/>
                  <a:pt x="0" y="285"/>
                </a:cubicBezTo>
                <a:cubicBezTo>
                  <a:pt x="0" y="337"/>
                  <a:pt x="42" y="380"/>
                  <a:pt x="95" y="380"/>
                </a:cubicBezTo>
                <a:cubicBezTo>
                  <a:pt x="117" y="380"/>
                  <a:pt x="137" y="373"/>
                  <a:pt x="153" y="360"/>
                </a:cubicBezTo>
                <a:lnTo>
                  <a:pt x="318" y="459"/>
                </a:lnTo>
                <a:cubicBezTo>
                  <a:pt x="317" y="464"/>
                  <a:pt x="316" y="470"/>
                  <a:pt x="316" y="475"/>
                </a:cubicBezTo>
                <a:cubicBezTo>
                  <a:pt x="316" y="527"/>
                  <a:pt x="359" y="570"/>
                  <a:pt x="411" y="570"/>
                </a:cubicBezTo>
                <a:cubicBezTo>
                  <a:pt x="464" y="570"/>
                  <a:pt x="506" y="527"/>
                  <a:pt x="506" y="475"/>
                </a:cubicBezTo>
                <a:cubicBezTo>
                  <a:pt x="506" y="423"/>
                  <a:pt x="464" y="380"/>
                  <a:pt x="411" y="38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65" name="Freeform 64"/>
          <p:cNvSpPr>
            <a:spLocks/>
          </p:cNvSpPr>
          <p:nvPr/>
        </p:nvSpPr>
        <p:spPr bwMode="auto">
          <a:xfrm>
            <a:off x="8933259" y="1520430"/>
            <a:ext cx="103584" cy="125015"/>
          </a:xfrm>
          <a:custGeom>
            <a:avLst/>
            <a:gdLst>
              <a:gd name="T0" fmla="*/ 460 w 460"/>
              <a:gd name="T1" fmla="*/ 399 h 554"/>
              <a:gd name="T2" fmla="*/ 457 w 460"/>
              <a:gd name="T3" fmla="*/ 405 h 554"/>
              <a:gd name="T4" fmla="*/ 266 w 460"/>
              <a:gd name="T5" fmla="*/ 552 h 554"/>
              <a:gd name="T6" fmla="*/ 262 w 460"/>
              <a:gd name="T7" fmla="*/ 554 h 554"/>
              <a:gd name="T8" fmla="*/ 257 w 460"/>
              <a:gd name="T9" fmla="*/ 552 h 554"/>
              <a:gd name="T10" fmla="*/ 254 w 460"/>
              <a:gd name="T11" fmla="*/ 543 h 554"/>
              <a:gd name="T12" fmla="*/ 293 w 460"/>
              <a:gd name="T13" fmla="*/ 446 h 554"/>
              <a:gd name="T14" fmla="*/ 293 w 460"/>
              <a:gd name="T15" fmla="*/ 442 h 554"/>
              <a:gd name="T16" fmla="*/ 287 w 460"/>
              <a:gd name="T17" fmla="*/ 442 h 554"/>
              <a:gd name="T18" fmla="*/ 287 w 460"/>
              <a:gd name="T19" fmla="*/ 442 h 554"/>
              <a:gd name="T20" fmla="*/ 207 w 460"/>
              <a:gd name="T21" fmla="*/ 442 h 554"/>
              <a:gd name="T22" fmla="*/ 0 w 460"/>
              <a:gd name="T23" fmla="*/ 234 h 554"/>
              <a:gd name="T24" fmla="*/ 0 w 460"/>
              <a:gd name="T25" fmla="*/ 207 h 554"/>
              <a:gd name="T26" fmla="*/ 207 w 460"/>
              <a:gd name="T27" fmla="*/ 0 h 554"/>
              <a:gd name="T28" fmla="*/ 414 w 460"/>
              <a:gd name="T29" fmla="*/ 0 h 554"/>
              <a:gd name="T30" fmla="*/ 414 w 460"/>
              <a:gd name="T31" fmla="*/ 96 h 554"/>
              <a:gd name="T32" fmla="*/ 207 w 460"/>
              <a:gd name="T33" fmla="*/ 96 h 554"/>
              <a:gd name="T34" fmla="*/ 95 w 460"/>
              <a:gd name="T35" fmla="*/ 207 h 554"/>
              <a:gd name="T36" fmla="*/ 95 w 460"/>
              <a:gd name="T37" fmla="*/ 234 h 554"/>
              <a:gd name="T38" fmla="*/ 207 w 460"/>
              <a:gd name="T39" fmla="*/ 346 h 554"/>
              <a:gd name="T40" fmla="*/ 290 w 460"/>
              <a:gd name="T41" fmla="*/ 346 h 554"/>
              <a:gd name="T42" fmla="*/ 254 w 460"/>
              <a:gd name="T43" fmla="*/ 256 h 554"/>
              <a:gd name="T44" fmla="*/ 257 w 460"/>
              <a:gd name="T45" fmla="*/ 246 h 554"/>
              <a:gd name="T46" fmla="*/ 266 w 460"/>
              <a:gd name="T47" fmla="*/ 247 h 554"/>
              <a:gd name="T48" fmla="*/ 457 w 460"/>
              <a:gd name="T49" fmla="*/ 393 h 554"/>
              <a:gd name="T50" fmla="*/ 460 w 460"/>
              <a:gd name="T51" fmla="*/ 39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0" h="554">
                <a:moveTo>
                  <a:pt x="460" y="399"/>
                </a:moveTo>
                <a:cubicBezTo>
                  <a:pt x="460" y="402"/>
                  <a:pt x="459" y="404"/>
                  <a:pt x="457" y="405"/>
                </a:cubicBezTo>
                <a:lnTo>
                  <a:pt x="266" y="552"/>
                </a:lnTo>
                <a:cubicBezTo>
                  <a:pt x="265" y="553"/>
                  <a:pt x="263" y="554"/>
                  <a:pt x="262" y="554"/>
                </a:cubicBezTo>
                <a:cubicBezTo>
                  <a:pt x="260" y="554"/>
                  <a:pt x="258" y="553"/>
                  <a:pt x="257" y="552"/>
                </a:cubicBezTo>
                <a:cubicBezTo>
                  <a:pt x="254" y="550"/>
                  <a:pt x="253" y="546"/>
                  <a:pt x="254" y="543"/>
                </a:cubicBezTo>
                <a:lnTo>
                  <a:pt x="293" y="446"/>
                </a:lnTo>
                <a:lnTo>
                  <a:pt x="293" y="442"/>
                </a:lnTo>
                <a:cubicBezTo>
                  <a:pt x="291" y="442"/>
                  <a:pt x="289" y="442"/>
                  <a:pt x="287" y="442"/>
                </a:cubicBezTo>
                <a:lnTo>
                  <a:pt x="287" y="442"/>
                </a:lnTo>
                <a:lnTo>
                  <a:pt x="207" y="442"/>
                </a:lnTo>
                <a:cubicBezTo>
                  <a:pt x="93" y="442"/>
                  <a:pt x="0" y="349"/>
                  <a:pt x="0" y="234"/>
                </a:cubicBezTo>
                <a:lnTo>
                  <a:pt x="0" y="207"/>
                </a:lnTo>
                <a:cubicBezTo>
                  <a:pt x="0" y="93"/>
                  <a:pt x="93" y="0"/>
                  <a:pt x="207" y="0"/>
                </a:cubicBezTo>
                <a:lnTo>
                  <a:pt x="414" y="0"/>
                </a:lnTo>
                <a:lnTo>
                  <a:pt x="414" y="96"/>
                </a:lnTo>
                <a:lnTo>
                  <a:pt x="207" y="96"/>
                </a:lnTo>
                <a:cubicBezTo>
                  <a:pt x="146" y="96"/>
                  <a:pt x="95" y="146"/>
                  <a:pt x="95" y="207"/>
                </a:cubicBezTo>
                <a:lnTo>
                  <a:pt x="95" y="234"/>
                </a:lnTo>
                <a:cubicBezTo>
                  <a:pt x="95" y="296"/>
                  <a:pt x="146" y="346"/>
                  <a:pt x="207" y="346"/>
                </a:cubicBezTo>
                <a:lnTo>
                  <a:pt x="290" y="346"/>
                </a:lnTo>
                <a:lnTo>
                  <a:pt x="254" y="256"/>
                </a:lnTo>
                <a:cubicBezTo>
                  <a:pt x="253" y="252"/>
                  <a:pt x="254" y="249"/>
                  <a:pt x="257" y="246"/>
                </a:cubicBezTo>
                <a:cubicBezTo>
                  <a:pt x="260" y="244"/>
                  <a:pt x="264" y="244"/>
                  <a:pt x="266" y="247"/>
                </a:cubicBezTo>
                <a:lnTo>
                  <a:pt x="457" y="393"/>
                </a:lnTo>
                <a:cubicBezTo>
                  <a:pt x="459" y="395"/>
                  <a:pt x="460" y="397"/>
                  <a:pt x="460" y="39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66" name="Freeform 65"/>
          <p:cNvSpPr>
            <a:spLocks/>
          </p:cNvSpPr>
          <p:nvPr/>
        </p:nvSpPr>
        <p:spPr bwMode="auto">
          <a:xfrm>
            <a:off x="5674521" y="4342211"/>
            <a:ext cx="105965" cy="140494"/>
          </a:xfrm>
          <a:custGeom>
            <a:avLst/>
            <a:gdLst>
              <a:gd name="T0" fmla="*/ 0 w 464"/>
              <a:gd name="T1" fmla="*/ 0 h 618"/>
              <a:gd name="T2" fmla="*/ 464 w 464"/>
              <a:gd name="T3" fmla="*/ 309 h 618"/>
              <a:gd name="T4" fmla="*/ 0 w 464"/>
              <a:gd name="T5" fmla="*/ 618 h 618"/>
              <a:gd name="T6" fmla="*/ 0 w 464"/>
              <a:gd name="T7" fmla="*/ 0 h 618"/>
            </a:gdLst>
            <a:ahLst/>
            <a:cxnLst>
              <a:cxn ang="0">
                <a:pos x="T0" y="T1"/>
              </a:cxn>
              <a:cxn ang="0">
                <a:pos x="T2" y="T3"/>
              </a:cxn>
              <a:cxn ang="0">
                <a:pos x="T4" y="T5"/>
              </a:cxn>
              <a:cxn ang="0">
                <a:pos x="T6" y="T7"/>
              </a:cxn>
            </a:cxnLst>
            <a:rect l="0" t="0" r="r" b="b"/>
            <a:pathLst>
              <a:path w="464" h="618">
                <a:moveTo>
                  <a:pt x="0" y="0"/>
                </a:moveTo>
                <a:lnTo>
                  <a:pt x="464" y="309"/>
                </a:lnTo>
                <a:lnTo>
                  <a:pt x="0" y="618"/>
                </a:lnTo>
                <a:lnTo>
                  <a:pt x="0" y="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67" name="Freeform 66"/>
          <p:cNvSpPr>
            <a:spLocks noEditPoints="1"/>
          </p:cNvSpPr>
          <p:nvPr/>
        </p:nvSpPr>
        <p:spPr bwMode="auto">
          <a:xfrm>
            <a:off x="3406380" y="2457452"/>
            <a:ext cx="132159" cy="130969"/>
          </a:xfrm>
          <a:custGeom>
            <a:avLst/>
            <a:gdLst>
              <a:gd name="T0" fmla="*/ 520 w 581"/>
              <a:gd name="T1" fmla="*/ 544 h 572"/>
              <a:gd name="T2" fmla="*/ 497 w 581"/>
              <a:gd name="T3" fmla="*/ 521 h 572"/>
              <a:gd name="T4" fmla="*/ 520 w 581"/>
              <a:gd name="T5" fmla="*/ 498 h 572"/>
              <a:gd name="T6" fmla="*/ 543 w 581"/>
              <a:gd name="T7" fmla="*/ 521 h 572"/>
              <a:gd name="T8" fmla="*/ 520 w 581"/>
              <a:gd name="T9" fmla="*/ 544 h 572"/>
              <a:gd name="T10" fmla="*/ 260 w 581"/>
              <a:gd name="T11" fmla="*/ 171 h 572"/>
              <a:gd name="T12" fmla="*/ 258 w 581"/>
              <a:gd name="T13" fmla="*/ 169 h 572"/>
              <a:gd name="T14" fmla="*/ 225 w 581"/>
              <a:gd name="T15" fmla="*/ 44 h 572"/>
              <a:gd name="T16" fmla="*/ 101 w 581"/>
              <a:gd name="T17" fmla="*/ 12 h 572"/>
              <a:gd name="T18" fmla="*/ 174 w 581"/>
              <a:gd name="T19" fmla="*/ 84 h 572"/>
              <a:gd name="T20" fmla="*/ 155 w 581"/>
              <a:gd name="T21" fmla="*/ 155 h 572"/>
              <a:gd name="T22" fmla="*/ 84 w 581"/>
              <a:gd name="T23" fmla="*/ 174 h 572"/>
              <a:gd name="T24" fmla="*/ 11 w 581"/>
              <a:gd name="T25" fmla="*/ 101 h 572"/>
              <a:gd name="T26" fmla="*/ 44 w 581"/>
              <a:gd name="T27" fmla="*/ 225 h 572"/>
              <a:gd name="T28" fmla="*/ 175 w 581"/>
              <a:gd name="T29" fmla="*/ 256 h 572"/>
              <a:gd name="T30" fmla="*/ 175 w 581"/>
              <a:gd name="T31" fmla="*/ 257 h 572"/>
              <a:gd name="T32" fmla="*/ 473 w 581"/>
              <a:gd name="T33" fmla="*/ 554 h 572"/>
              <a:gd name="T34" fmla="*/ 515 w 581"/>
              <a:gd name="T35" fmla="*/ 572 h 572"/>
              <a:gd name="T36" fmla="*/ 558 w 581"/>
              <a:gd name="T37" fmla="*/ 554 h 572"/>
              <a:gd name="T38" fmla="*/ 558 w 581"/>
              <a:gd name="T39" fmla="*/ 469 h 572"/>
              <a:gd name="T40" fmla="*/ 260 w 581"/>
              <a:gd name="T41" fmla="*/ 171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1" h="572">
                <a:moveTo>
                  <a:pt x="520" y="544"/>
                </a:moveTo>
                <a:cubicBezTo>
                  <a:pt x="508" y="544"/>
                  <a:pt x="497" y="534"/>
                  <a:pt x="497" y="521"/>
                </a:cubicBezTo>
                <a:cubicBezTo>
                  <a:pt x="497" y="508"/>
                  <a:pt x="508" y="498"/>
                  <a:pt x="520" y="498"/>
                </a:cubicBezTo>
                <a:cubicBezTo>
                  <a:pt x="533" y="498"/>
                  <a:pt x="543" y="508"/>
                  <a:pt x="543" y="521"/>
                </a:cubicBezTo>
                <a:cubicBezTo>
                  <a:pt x="543" y="534"/>
                  <a:pt x="533" y="544"/>
                  <a:pt x="520" y="544"/>
                </a:cubicBezTo>
                <a:close/>
                <a:moveTo>
                  <a:pt x="260" y="171"/>
                </a:moveTo>
                <a:lnTo>
                  <a:pt x="258" y="169"/>
                </a:lnTo>
                <a:cubicBezTo>
                  <a:pt x="270" y="126"/>
                  <a:pt x="259" y="78"/>
                  <a:pt x="225" y="44"/>
                </a:cubicBezTo>
                <a:cubicBezTo>
                  <a:pt x="191" y="11"/>
                  <a:pt x="144" y="0"/>
                  <a:pt x="101" y="12"/>
                </a:cubicBezTo>
                <a:lnTo>
                  <a:pt x="174" y="84"/>
                </a:lnTo>
                <a:lnTo>
                  <a:pt x="155" y="155"/>
                </a:lnTo>
                <a:lnTo>
                  <a:pt x="84" y="174"/>
                </a:lnTo>
                <a:lnTo>
                  <a:pt x="11" y="101"/>
                </a:lnTo>
                <a:cubicBezTo>
                  <a:pt x="0" y="144"/>
                  <a:pt x="11" y="192"/>
                  <a:pt x="44" y="225"/>
                </a:cubicBezTo>
                <a:cubicBezTo>
                  <a:pt x="80" y="260"/>
                  <a:pt x="130" y="271"/>
                  <a:pt x="175" y="256"/>
                </a:cubicBezTo>
                <a:lnTo>
                  <a:pt x="175" y="257"/>
                </a:lnTo>
                <a:lnTo>
                  <a:pt x="473" y="554"/>
                </a:lnTo>
                <a:cubicBezTo>
                  <a:pt x="484" y="566"/>
                  <a:pt x="500" y="572"/>
                  <a:pt x="515" y="572"/>
                </a:cubicBezTo>
                <a:cubicBezTo>
                  <a:pt x="531" y="572"/>
                  <a:pt x="546" y="566"/>
                  <a:pt x="558" y="554"/>
                </a:cubicBezTo>
                <a:cubicBezTo>
                  <a:pt x="581" y="531"/>
                  <a:pt x="581" y="493"/>
                  <a:pt x="558" y="469"/>
                </a:cubicBezTo>
                <a:lnTo>
                  <a:pt x="260" y="171"/>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68" name="Freeform 67"/>
          <p:cNvSpPr>
            <a:spLocks/>
          </p:cNvSpPr>
          <p:nvPr/>
        </p:nvSpPr>
        <p:spPr bwMode="auto">
          <a:xfrm>
            <a:off x="5910264" y="4368405"/>
            <a:ext cx="172640" cy="86915"/>
          </a:xfrm>
          <a:custGeom>
            <a:avLst/>
            <a:gdLst>
              <a:gd name="T0" fmla="*/ 0 w 762"/>
              <a:gd name="T1" fmla="*/ 0 h 382"/>
              <a:gd name="T2" fmla="*/ 762 w 762"/>
              <a:gd name="T3" fmla="*/ 0 h 382"/>
              <a:gd name="T4" fmla="*/ 381 w 762"/>
              <a:gd name="T5" fmla="*/ 382 h 382"/>
              <a:gd name="T6" fmla="*/ 0 w 762"/>
              <a:gd name="T7" fmla="*/ 0 h 382"/>
            </a:gdLst>
            <a:ahLst/>
            <a:cxnLst>
              <a:cxn ang="0">
                <a:pos x="T0" y="T1"/>
              </a:cxn>
              <a:cxn ang="0">
                <a:pos x="T2" y="T3"/>
              </a:cxn>
              <a:cxn ang="0">
                <a:pos x="T4" y="T5"/>
              </a:cxn>
              <a:cxn ang="0">
                <a:pos x="T6" y="T7"/>
              </a:cxn>
            </a:cxnLst>
            <a:rect l="0" t="0" r="r" b="b"/>
            <a:pathLst>
              <a:path w="762" h="382">
                <a:moveTo>
                  <a:pt x="0" y="0"/>
                </a:moveTo>
                <a:lnTo>
                  <a:pt x="762" y="0"/>
                </a:lnTo>
                <a:lnTo>
                  <a:pt x="381" y="382"/>
                </a:lnTo>
                <a:lnTo>
                  <a:pt x="0" y="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69" name="Freeform 68"/>
          <p:cNvSpPr>
            <a:spLocks noEditPoints="1"/>
          </p:cNvSpPr>
          <p:nvPr/>
        </p:nvSpPr>
        <p:spPr bwMode="auto">
          <a:xfrm>
            <a:off x="9169003" y="2732486"/>
            <a:ext cx="185739" cy="130969"/>
          </a:xfrm>
          <a:custGeom>
            <a:avLst/>
            <a:gdLst>
              <a:gd name="T0" fmla="*/ 454 w 819"/>
              <a:gd name="T1" fmla="*/ 322 h 576"/>
              <a:gd name="T2" fmla="*/ 668 w 819"/>
              <a:gd name="T3" fmla="*/ 190 h 576"/>
              <a:gd name="T4" fmla="*/ 641 w 819"/>
              <a:gd name="T5" fmla="*/ 258 h 576"/>
              <a:gd name="T6" fmla="*/ 643 w 819"/>
              <a:gd name="T7" fmla="*/ 266 h 576"/>
              <a:gd name="T8" fmla="*/ 647 w 819"/>
              <a:gd name="T9" fmla="*/ 267 h 576"/>
              <a:gd name="T10" fmla="*/ 651 w 819"/>
              <a:gd name="T11" fmla="*/ 266 h 576"/>
              <a:gd name="T12" fmla="*/ 816 w 819"/>
              <a:gd name="T13" fmla="*/ 139 h 576"/>
              <a:gd name="T14" fmla="*/ 819 w 819"/>
              <a:gd name="T15" fmla="*/ 134 h 576"/>
              <a:gd name="T16" fmla="*/ 816 w 819"/>
              <a:gd name="T17" fmla="*/ 129 h 576"/>
              <a:gd name="T18" fmla="*/ 651 w 819"/>
              <a:gd name="T19" fmla="*/ 2 h 576"/>
              <a:gd name="T20" fmla="*/ 643 w 819"/>
              <a:gd name="T21" fmla="*/ 2 h 576"/>
              <a:gd name="T22" fmla="*/ 641 w 819"/>
              <a:gd name="T23" fmla="*/ 10 h 576"/>
              <a:gd name="T24" fmla="*/ 669 w 819"/>
              <a:gd name="T25" fmla="*/ 80 h 576"/>
              <a:gd name="T26" fmla="*/ 364 w 819"/>
              <a:gd name="T27" fmla="*/ 258 h 576"/>
              <a:gd name="T28" fmla="*/ 150 w 819"/>
              <a:gd name="T29" fmla="*/ 386 h 576"/>
              <a:gd name="T30" fmla="*/ 178 w 819"/>
              <a:gd name="T31" fmla="*/ 318 h 576"/>
              <a:gd name="T32" fmla="*/ 175 w 819"/>
              <a:gd name="T33" fmla="*/ 310 h 576"/>
              <a:gd name="T34" fmla="*/ 171 w 819"/>
              <a:gd name="T35" fmla="*/ 309 h 576"/>
              <a:gd name="T36" fmla="*/ 167 w 819"/>
              <a:gd name="T37" fmla="*/ 310 h 576"/>
              <a:gd name="T38" fmla="*/ 2 w 819"/>
              <a:gd name="T39" fmla="*/ 437 h 576"/>
              <a:gd name="T40" fmla="*/ 0 w 819"/>
              <a:gd name="T41" fmla="*/ 442 h 576"/>
              <a:gd name="T42" fmla="*/ 2 w 819"/>
              <a:gd name="T43" fmla="*/ 447 h 576"/>
              <a:gd name="T44" fmla="*/ 167 w 819"/>
              <a:gd name="T45" fmla="*/ 574 h 576"/>
              <a:gd name="T46" fmla="*/ 175 w 819"/>
              <a:gd name="T47" fmla="*/ 574 h 576"/>
              <a:gd name="T48" fmla="*/ 177 w 819"/>
              <a:gd name="T49" fmla="*/ 566 h 576"/>
              <a:gd name="T50" fmla="*/ 150 w 819"/>
              <a:gd name="T51" fmla="*/ 497 h 576"/>
              <a:gd name="T52" fmla="*/ 454 w 819"/>
              <a:gd name="T53" fmla="*/ 322 h 576"/>
              <a:gd name="T54" fmla="*/ 167 w 819"/>
              <a:gd name="T55" fmla="*/ 266 h 576"/>
              <a:gd name="T56" fmla="*/ 171 w 819"/>
              <a:gd name="T57" fmla="*/ 267 h 576"/>
              <a:gd name="T58" fmla="*/ 175 w 819"/>
              <a:gd name="T59" fmla="*/ 266 h 576"/>
              <a:gd name="T60" fmla="*/ 178 w 819"/>
              <a:gd name="T61" fmla="*/ 258 h 576"/>
              <a:gd name="T62" fmla="*/ 151 w 819"/>
              <a:gd name="T63" fmla="*/ 190 h 576"/>
              <a:gd name="T64" fmla="*/ 327 w 819"/>
              <a:gd name="T65" fmla="*/ 272 h 576"/>
              <a:gd name="T66" fmla="*/ 347 w 819"/>
              <a:gd name="T67" fmla="*/ 245 h 576"/>
              <a:gd name="T68" fmla="*/ 395 w 819"/>
              <a:gd name="T69" fmla="*/ 183 h 576"/>
              <a:gd name="T70" fmla="*/ 150 w 819"/>
              <a:gd name="T71" fmla="*/ 80 h 576"/>
              <a:gd name="T72" fmla="*/ 178 w 819"/>
              <a:gd name="T73" fmla="*/ 10 h 576"/>
              <a:gd name="T74" fmla="*/ 175 w 819"/>
              <a:gd name="T75" fmla="*/ 2 h 576"/>
              <a:gd name="T76" fmla="*/ 167 w 819"/>
              <a:gd name="T77" fmla="*/ 2 h 576"/>
              <a:gd name="T78" fmla="*/ 2 w 819"/>
              <a:gd name="T79" fmla="*/ 129 h 576"/>
              <a:gd name="T80" fmla="*/ 0 w 819"/>
              <a:gd name="T81" fmla="*/ 134 h 576"/>
              <a:gd name="T82" fmla="*/ 2 w 819"/>
              <a:gd name="T83" fmla="*/ 139 h 576"/>
              <a:gd name="T84" fmla="*/ 167 w 819"/>
              <a:gd name="T85" fmla="*/ 266 h 576"/>
              <a:gd name="T86" fmla="*/ 816 w 819"/>
              <a:gd name="T87" fmla="*/ 437 h 576"/>
              <a:gd name="T88" fmla="*/ 819 w 819"/>
              <a:gd name="T89" fmla="*/ 442 h 576"/>
              <a:gd name="T90" fmla="*/ 816 w 819"/>
              <a:gd name="T91" fmla="*/ 447 h 576"/>
              <a:gd name="T92" fmla="*/ 651 w 819"/>
              <a:gd name="T93" fmla="*/ 574 h 576"/>
              <a:gd name="T94" fmla="*/ 643 w 819"/>
              <a:gd name="T95" fmla="*/ 574 h 576"/>
              <a:gd name="T96" fmla="*/ 641 w 819"/>
              <a:gd name="T97" fmla="*/ 566 h 576"/>
              <a:gd name="T98" fmla="*/ 668 w 819"/>
              <a:gd name="T99" fmla="*/ 497 h 576"/>
              <a:gd name="T100" fmla="*/ 424 w 819"/>
              <a:gd name="T101" fmla="*/ 396 h 576"/>
              <a:gd name="T102" fmla="*/ 471 w 819"/>
              <a:gd name="T103" fmla="*/ 334 h 576"/>
              <a:gd name="T104" fmla="*/ 491 w 819"/>
              <a:gd name="T105" fmla="*/ 307 h 576"/>
              <a:gd name="T106" fmla="*/ 668 w 819"/>
              <a:gd name="T107" fmla="*/ 386 h 576"/>
              <a:gd name="T108" fmla="*/ 641 w 819"/>
              <a:gd name="T109" fmla="*/ 318 h 576"/>
              <a:gd name="T110" fmla="*/ 643 w 819"/>
              <a:gd name="T111" fmla="*/ 310 h 576"/>
              <a:gd name="T112" fmla="*/ 647 w 819"/>
              <a:gd name="T113" fmla="*/ 309 h 576"/>
              <a:gd name="T114" fmla="*/ 651 w 819"/>
              <a:gd name="T115" fmla="*/ 310 h 576"/>
              <a:gd name="T116" fmla="*/ 816 w 819"/>
              <a:gd name="T117" fmla="*/ 437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19" h="576">
                <a:moveTo>
                  <a:pt x="454" y="322"/>
                </a:moveTo>
                <a:cubicBezTo>
                  <a:pt x="503" y="253"/>
                  <a:pt x="543" y="198"/>
                  <a:pt x="668" y="190"/>
                </a:cubicBezTo>
                <a:lnTo>
                  <a:pt x="641" y="258"/>
                </a:lnTo>
                <a:cubicBezTo>
                  <a:pt x="640" y="261"/>
                  <a:pt x="641" y="264"/>
                  <a:pt x="643" y="266"/>
                </a:cubicBezTo>
                <a:cubicBezTo>
                  <a:pt x="644" y="267"/>
                  <a:pt x="646" y="267"/>
                  <a:pt x="647" y="267"/>
                </a:cubicBezTo>
                <a:cubicBezTo>
                  <a:pt x="649" y="267"/>
                  <a:pt x="650" y="267"/>
                  <a:pt x="651" y="266"/>
                </a:cubicBezTo>
                <a:lnTo>
                  <a:pt x="816" y="139"/>
                </a:lnTo>
                <a:cubicBezTo>
                  <a:pt x="818" y="138"/>
                  <a:pt x="819" y="136"/>
                  <a:pt x="819" y="134"/>
                </a:cubicBezTo>
                <a:cubicBezTo>
                  <a:pt x="819" y="132"/>
                  <a:pt x="818" y="130"/>
                  <a:pt x="816" y="129"/>
                </a:cubicBezTo>
                <a:lnTo>
                  <a:pt x="651" y="2"/>
                </a:lnTo>
                <a:cubicBezTo>
                  <a:pt x="649" y="0"/>
                  <a:pt x="646" y="0"/>
                  <a:pt x="643" y="2"/>
                </a:cubicBezTo>
                <a:cubicBezTo>
                  <a:pt x="641" y="4"/>
                  <a:pt x="640" y="7"/>
                  <a:pt x="641" y="10"/>
                </a:cubicBezTo>
                <a:lnTo>
                  <a:pt x="669" y="80"/>
                </a:lnTo>
                <a:cubicBezTo>
                  <a:pt x="485" y="89"/>
                  <a:pt x="418" y="182"/>
                  <a:pt x="364" y="258"/>
                </a:cubicBezTo>
                <a:cubicBezTo>
                  <a:pt x="315" y="326"/>
                  <a:pt x="276" y="381"/>
                  <a:pt x="150" y="386"/>
                </a:cubicBezTo>
                <a:lnTo>
                  <a:pt x="178" y="318"/>
                </a:lnTo>
                <a:cubicBezTo>
                  <a:pt x="179" y="315"/>
                  <a:pt x="178" y="312"/>
                  <a:pt x="175" y="310"/>
                </a:cubicBezTo>
                <a:cubicBezTo>
                  <a:pt x="174" y="309"/>
                  <a:pt x="173" y="309"/>
                  <a:pt x="171" y="309"/>
                </a:cubicBezTo>
                <a:cubicBezTo>
                  <a:pt x="170" y="309"/>
                  <a:pt x="168" y="309"/>
                  <a:pt x="167" y="310"/>
                </a:cubicBezTo>
                <a:lnTo>
                  <a:pt x="2" y="437"/>
                </a:lnTo>
                <a:cubicBezTo>
                  <a:pt x="1" y="438"/>
                  <a:pt x="0" y="440"/>
                  <a:pt x="0" y="442"/>
                </a:cubicBezTo>
                <a:cubicBezTo>
                  <a:pt x="0" y="444"/>
                  <a:pt x="1" y="446"/>
                  <a:pt x="2" y="447"/>
                </a:cubicBezTo>
                <a:lnTo>
                  <a:pt x="167" y="574"/>
                </a:lnTo>
                <a:cubicBezTo>
                  <a:pt x="170" y="576"/>
                  <a:pt x="173" y="576"/>
                  <a:pt x="175" y="574"/>
                </a:cubicBezTo>
                <a:cubicBezTo>
                  <a:pt x="178" y="572"/>
                  <a:pt x="179" y="569"/>
                  <a:pt x="177" y="566"/>
                </a:cubicBezTo>
                <a:lnTo>
                  <a:pt x="150" y="497"/>
                </a:lnTo>
                <a:cubicBezTo>
                  <a:pt x="333" y="490"/>
                  <a:pt x="400" y="397"/>
                  <a:pt x="454" y="322"/>
                </a:cubicBezTo>
                <a:close/>
                <a:moveTo>
                  <a:pt x="167" y="266"/>
                </a:moveTo>
                <a:cubicBezTo>
                  <a:pt x="168" y="267"/>
                  <a:pt x="170" y="267"/>
                  <a:pt x="171" y="267"/>
                </a:cubicBezTo>
                <a:cubicBezTo>
                  <a:pt x="173" y="267"/>
                  <a:pt x="174" y="267"/>
                  <a:pt x="175" y="266"/>
                </a:cubicBezTo>
                <a:cubicBezTo>
                  <a:pt x="178" y="264"/>
                  <a:pt x="179" y="261"/>
                  <a:pt x="178" y="258"/>
                </a:cubicBezTo>
                <a:lnTo>
                  <a:pt x="151" y="190"/>
                </a:lnTo>
                <a:cubicBezTo>
                  <a:pt x="244" y="196"/>
                  <a:pt x="290" y="228"/>
                  <a:pt x="327" y="272"/>
                </a:cubicBezTo>
                <a:cubicBezTo>
                  <a:pt x="334" y="264"/>
                  <a:pt x="340" y="255"/>
                  <a:pt x="347" y="245"/>
                </a:cubicBezTo>
                <a:cubicBezTo>
                  <a:pt x="361" y="226"/>
                  <a:pt x="376" y="204"/>
                  <a:pt x="395" y="183"/>
                </a:cubicBezTo>
                <a:cubicBezTo>
                  <a:pt x="345" y="131"/>
                  <a:pt x="275" y="86"/>
                  <a:pt x="150" y="80"/>
                </a:cubicBezTo>
                <a:lnTo>
                  <a:pt x="178" y="10"/>
                </a:lnTo>
                <a:cubicBezTo>
                  <a:pt x="179" y="7"/>
                  <a:pt x="178" y="4"/>
                  <a:pt x="175" y="2"/>
                </a:cubicBezTo>
                <a:cubicBezTo>
                  <a:pt x="173" y="0"/>
                  <a:pt x="170" y="0"/>
                  <a:pt x="167" y="2"/>
                </a:cubicBezTo>
                <a:lnTo>
                  <a:pt x="2" y="129"/>
                </a:lnTo>
                <a:cubicBezTo>
                  <a:pt x="1" y="130"/>
                  <a:pt x="0" y="132"/>
                  <a:pt x="0" y="134"/>
                </a:cubicBezTo>
                <a:cubicBezTo>
                  <a:pt x="0" y="136"/>
                  <a:pt x="1" y="138"/>
                  <a:pt x="2" y="139"/>
                </a:cubicBezTo>
                <a:lnTo>
                  <a:pt x="167" y="266"/>
                </a:lnTo>
                <a:close/>
                <a:moveTo>
                  <a:pt x="816" y="437"/>
                </a:moveTo>
                <a:cubicBezTo>
                  <a:pt x="818" y="438"/>
                  <a:pt x="819" y="440"/>
                  <a:pt x="819" y="442"/>
                </a:cubicBezTo>
                <a:cubicBezTo>
                  <a:pt x="819" y="444"/>
                  <a:pt x="818" y="446"/>
                  <a:pt x="816" y="447"/>
                </a:cubicBezTo>
                <a:lnTo>
                  <a:pt x="651" y="574"/>
                </a:lnTo>
                <a:cubicBezTo>
                  <a:pt x="649" y="576"/>
                  <a:pt x="646" y="576"/>
                  <a:pt x="643" y="574"/>
                </a:cubicBezTo>
                <a:cubicBezTo>
                  <a:pt x="641" y="572"/>
                  <a:pt x="640" y="569"/>
                  <a:pt x="641" y="566"/>
                </a:cubicBezTo>
                <a:lnTo>
                  <a:pt x="668" y="497"/>
                </a:lnTo>
                <a:cubicBezTo>
                  <a:pt x="544" y="492"/>
                  <a:pt x="473" y="448"/>
                  <a:pt x="424" y="396"/>
                </a:cubicBezTo>
                <a:cubicBezTo>
                  <a:pt x="442" y="375"/>
                  <a:pt x="457" y="354"/>
                  <a:pt x="471" y="334"/>
                </a:cubicBezTo>
                <a:cubicBezTo>
                  <a:pt x="478" y="325"/>
                  <a:pt x="485" y="315"/>
                  <a:pt x="491" y="307"/>
                </a:cubicBezTo>
                <a:cubicBezTo>
                  <a:pt x="529" y="351"/>
                  <a:pt x="575" y="382"/>
                  <a:pt x="668" y="386"/>
                </a:cubicBezTo>
                <a:lnTo>
                  <a:pt x="641" y="318"/>
                </a:lnTo>
                <a:cubicBezTo>
                  <a:pt x="640" y="315"/>
                  <a:pt x="641" y="312"/>
                  <a:pt x="643" y="310"/>
                </a:cubicBezTo>
                <a:cubicBezTo>
                  <a:pt x="644" y="309"/>
                  <a:pt x="646" y="309"/>
                  <a:pt x="647" y="309"/>
                </a:cubicBezTo>
                <a:cubicBezTo>
                  <a:pt x="649" y="309"/>
                  <a:pt x="650" y="309"/>
                  <a:pt x="651" y="310"/>
                </a:cubicBezTo>
                <a:lnTo>
                  <a:pt x="816" y="437"/>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70" name="Freeform 69"/>
          <p:cNvSpPr>
            <a:spLocks noEditPoints="1"/>
          </p:cNvSpPr>
          <p:nvPr/>
        </p:nvSpPr>
        <p:spPr bwMode="auto">
          <a:xfrm>
            <a:off x="4757737" y="3298035"/>
            <a:ext cx="155973" cy="135731"/>
          </a:xfrm>
          <a:custGeom>
            <a:avLst/>
            <a:gdLst>
              <a:gd name="T0" fmla="*/ 343 w 687"/>
              <a:gd name="T1" fmla="*/ 429 h 601"/>
              <a:gd name="T2" fmla="*/ 429 w 687"/>
              <a:gd name="T3" fmla="*/ 343 h 601"/>
              <a:gd name="T4" fmla="*/ 343 w 687"/>
              <a:gd name="T5" fmla="*/ 257 h 601"/>
              <a:gd name="T6" fmla="*/ 257 w 687"/>
              <a:gd name="T7" fmla="*/ 343 h 601"/>
              <a:gd name="T8" fmla="*/ 343 w 687"/>
              <a:gd name="T9" fmla="*/ 429 h 601"/>
              <a:gd name="T10" fmla="*/ 343 w 687"/>
              <a:gd name="T11" fmla="*/ 214 h 601"/>
              <a:gd name="T12" fmla="*/ 472 w 687"/>
              <a:gd name="T13" fmla="*/ 343 h 601"/>
              <a:gd name="T14" fmla="*/ 343 w 687"/>
              <a:gd name="T15" fmla="*/ 472 h 601"/>
              <a:gd name="T16" fmla="*/ 214 w 687"/>
              <a:gd name="T17" fmla="*/ 343 h 601"/>
              <a:gd name="T18" fmla="*/ 343 w 687"/>
              <a:gd name="T19" fmla="*/ 214 h 601"/>
              <a:gd name="T20" fmla="*/ 150 w 687"/>
              <a:gd name="T21" fmla="*/ 214 h 601"/>
              <a:gd name="T22" fmla="*/ 171 w 687"/>
              <a:gd name="T23" fmla="*/ 236 h 601"/>
              <a:gd name="T24" fmla="*/ 150 w 687"/>
              <a:gd name="T25" fmla="*/ 257 h 601"/>
              <a:gd name="T26" fmla="*/ 128 w 687"/>
              <a:gd name="T27" fmla="*/ 236 h 601"/>
              <a:gd name="T28" fmla="*/ 150 w 687"/>
              <a:gd name="T29" fmla="*/ 214 h 601"/>
              <a:gd name="T30" fmla="*/ 601 w 687"/>
              <a:gd name="T31" fmla="*/ 172 h 601"/>
              <a:gd name="T32" fmla="*/ 472 w 687"/>
              <a:gd name="T33" fmla="*/ 172 h 601"/>
              <a:gd name="T34" fmla="*/ 429 w 687"/>
              <a:gd name="T35" fmla="*/ 172 h 601"/>
              <a:gd name="T36" fmla="*/ 429 w 687"/>
              <a:gd name="T37" fmla="*/ 86 h 601"/>
              <a:gd name="T38" fmla="*/ 257 w 687"/>
              <a:gd name="T39" fmla="*/ 86 h 601"/>
              <a:gd name="T40" fmla="*/ 257 w 687"/>
              <a:gd name="T41" fmla="*/ 172 h 601"/>
              <a:gd name="T42" fmla="*/ 214 w 687"/>
              <a:gd name="T43" fmla="*/ 172 h 601"/>
              <a:gd name="T44" fmla="*/ 86 w 687"/>
              <a:gd name="T45" fmla="*/ 172 h 601"/>
              <a:gd name="T46" fmla="*/ 86 w 687"/>
              <a:gd name="T47" fmla="*/ 515 h 601"/>
              <a:gd name="T48" fmla="*/ 601 w 687"/>
              <a:gd name="T49" fmla="*/ 515 h 601"/>
              <a:gd name="T50" fmla="*/ 601 w 687"/>
              <a:gd name="T51" fmla="*/ 172 h 601"/>
              <a:gd name="T52" fmla="*/ 644 w 687"/>
              <a:gd name="T53" fmla="*/ 601 h 601"/>
              <a:gd name="T54" fmla="*/ 43 w 687"/>
              <a:gd name="T55" fmla="*/ 601 h 601"/>
              <a:gd name="T56" fmla="*/ 0 w 687"/>
              <a:gd name="T57" fmla="*/ 558 h 601"/>
              <a:gd name="T58" fmla="*/ 0 w 687"/>
              <a:gd name="T59" fmla="*/ 129 h 601"/>
              <a:gd name="T60" fmla="*/ 43 w 687"/>
              <a:gd name="T61" fmla="*/ 86 h 601"/>
              <a:gd name="T62" fmla="*/ 171 w 687"/>
              <a:gd name="T63" fmla="*/ 86 h 601"/>
              <a:gd name="T64" fmla="*/ 171 w 687"/>
              <a:gd name="T65" fmla="*/ 43 h 601"/>
              <a:gd name="T66" fmla="*/ 214 w 687"/>
              <a:gd name="T67" fmla="*/ 0 h 601"/>
              <a:gd name="T68" fmla="*/ 472 w 687"/>
              <a:gd name="T69" fmla="*/ 0 h 601"/>
              <a:gd name="T70" fmla="*/ 515 w 687"/>
              <a:gd name="T71" fmla="*/ 43 h 601"/>
              <a:gd name="T72" fmla="*/ 515 w 687"/>
              <a:gd name="T73" fmla="*/ 86 h 601"/>
              <a:gd name="T74" fmla="*/ 644 w 687"/>
              <a:gd name="T75" fmla="*/ 86 h 601"/>
              <a:gd name="T76" fmla="*/ 687 w 687"/>
              <a:gd name="T77" fmla="*/ 129 h 601"/>
              <a:gd name="T78" fmla="*/ 687 w 687"/>
              <a:gd name="T79" fmla="*/ 558 h 601"/>
              <a:gd name="T80" fmla="*/ 644 w 687"/>
              <a:gd name="T81" fmla="*/ 60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87" h="601">
                <a:moveTo>
                  <a:pt x="343" y="429"/>
                </a:moveTo>
                <a:cubicBezTo>
                  <a:pt x="391" y="429"/>
                  <a:pt x="429" y="391"/>
                  <a:pt x="429" y="343"/>
                </a:cubicBezTo>
                <a:cubicBezTo>
                  <a:pt x="429" y="296"/>
                  <a:pt x="391" y="257"/>
                  <a:pt x="343" y="257"/>
                </a:cubicBezTo>
                <a:cubicBezTo>
                  <a:pt x="296" y="257"/>
                  <a:pt x="257" y="296"/>
                  <a:pt x="257" y="343"/>
                </a:cubicBezTo>
                <a:cubicBezTo>
                  <a:pt x="257" y="391"/>
                  <a:pt x="296" y="429"/>
                  <a:pt x="343" y="429"/>
                </a:cubicBezTo>
                <a:close/>
                <a:moveTo>
                  <a:pt x="343" y="214"/>
                </a:moveTo>
                <a:cubicBezTo>
                  <a:pt x="414" y="214"/>
                  <a:pt x="472" y="272"/>
                  <a:pt x="472" y="343"/>
                </a:cubicBezTo>
                <a:cubicBezTo>
                  <a:pt x="472" y="414"/>
                  <a:pt x="414" y="472"/>
                  <a:pt x="343" y="472"/>
                </a:cubicBezTo>
                <a:cubicBezTo>
                  <a:pt x="272" y="472"/>
                  <a:pt x="214" y="414"/>
                  <a:pt x="214" y="343"/>
                </a:cubicBezTo>
                <a:cubicBezTo>
                  <a:pt x="214" y="272"/>
                  <a:pt x="272" y="214"/>
                  <a:pt x="343" y="214"/>
                </a:cubicBezTo>
                <a:close/>
                <a:moveTo>
                  <a:pt x="150" y="214"/>
                </a:moveTo>
                <a:cubicBezTo>
                  <a:pt x="162" y="214"/>
                  <a:pt x="171" y="224"/>
                  <a:pt x="171" y="236"/>
                </a:cubicBezTo>
                <a:cubicBezTo>
                  <a:pt x="171" y="248"/>
                  <a:pt x="162" y="257"/>
                  <a:pt x="150" y="257"/>
                </a:cubicBezTo>
                <a:cubicBezTo>
                  <a:pt x="138" y="257"/>
                  <a:pt x="128" y="248"/>
                  <a:pt x="128" y="236"/>
                </a:cubicBezTo>
                <a:cubicBezTo>
                  <a:pt x="128" y="224"/>
                  <a:pt x="138" y="214"/>
                  <a:pt x="150" y="214"/>
                </a:cubicBezTo>
                <a:close/>
                <a:moveTo>
                  <a:pt x="601" y="172"/>
                </a:moveTo>
                <a:lnTo>
                  <a:pt x="472" y="172"/>
                </a:lnTo>
                <a:lnTo>
                  <a:pt x="429" y="172"/>
                </a:lnTo>
                <a:lnTo>
                  <a:pt x="429" y="86"/>
                </a:lnTo>
                <a:lnTo>
                  <a:pt x="257" y="86"/>
                </a:lnTo>
                <a:lnTo>
                  <a:pt x="257" y="172"/>
                </a:lnTo>
                <a:lnTo>
                  <a:pt x="214" y="172"/>
                </a:lnTo>
                <a:lnTo>
                  <a:pt x="86" y="172"/>
                </a:lnTo>
                <a:lnTo>
                  <a:pt x="86" y="515"/>
                </a:lnTo>
                <a:lnTo>
                  <a:pt x="601" y="515"/>
                </a:lnTo>
                <a:lnTo>
                  <a:pt x="601" y="172"/>
                </a:lnTo>
                <a:close/>
                <a:moveTo>
                  <a:pt x="644" y="601"/>
                </a:moveTo>
                <a:lnTo>
                  <a:pt x="43" y="601"/>
                </a:lnTo>
                <a:cubicBezTo>
                  <a:pt x="19" y="601"/>
                  <a:pt x="0" y="582"/>
                  <a:pt x="0" y="558"/>
                </a:cubicBezTo>
                <a:lnTo>
                  <a:pt x="0" y="129"/>
                </a:lnTo>
                <a:cubicBezTo>
                  <a:pt x="0" y="105"/>
                  <a:pt x="19" y="86"/>
                  <a:pt x="43" y="86"/>
                </a:cubicBezTo>
                <a:lnTo>
                  <a:pt x="171" y="86"/>
                </a:lnTo>
                <a:lnTo>
                  <a:pt x="171" y="43"/>
                </a:lnTo>
                <a:cubicBezTo>
                  <a:pt x="171" y="19"/>
                  <a:pt x="191" y="0"/>
                  <a:pt x="214" y="0"/>
                </a:cubicBezTo>
                <a:lnTo>
                  <a:pt x="472" y="0"/>
                </a:lnTo>
                <a:cubicBezTo>
                  <a:pt x="496" y="0"/>
                  <a:pt x="515" y="19"/>
                  <a:pt x="515" y="43"/>
                </a:cubicBezTo>
                <a:lnTo>
                  <a:pt x="515" y="86"/>
                </a:lnTo>
                <a:lnTo>
                  <a:pt x="644" y="86"/>
                </a:lnTo>
                <a:cubicBezTo>
                  <a:pt x="668" y="86"/>
                  <a:pt x="687" y="105"/>
                  <a:pt x="687" y="129"/>
                </a:cubicBezTo>
                <a:lnTo>
                  <a:pt x="687" y="558"/>
                </a:lnTo>
                <a:cubicBezTo>
                  <a:pt x="687" y="582"/>
                  <a:pt x="668" y="601"/>
                  <a:pt x="644" y="60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71" name="Freeform 70"/>
          <p:cNvSpPr>
            <a:spLocks/>
          </p:cNvSpPr>
          <p:nvPr/>
        </p:nvSpPr>
        <p:spPr bwMode="auto">
          <a:xfrm>
            <a:off x="8938022" y="3539730"/>
            <a:ext cx="94059" cy="182165"/>
          </a:xfrm>
          <a:custGeom>
            <a:avLst/>
            <a:gdLst>
              <a:gd name="T0" fmla="*/ 419 w 419"/>
              <a:gd name="T1" fmla="*/ 593 h 802"/>
              <a:gd name="T2" fmla="*/ 419 w 419"/>
              <a:gd name="T3" fmla="*/ 193 h 802"/>
              <a:gd name="T4" fmla="*/ 247 w 419"/>
              <a:gd name="T5" fmla="*/ 0 h 802"/>
              <a:gd name="T6" fmla="*/ 169 w 419"/>
              <a:gd name="T7" fmla="*/ 0 h 802"/>
              <a:gd name="T8" fmla="*/ 0 w 419"/>
              <a:gd name="T9" fmla="*/ 193 h 802"/>
              <a:gd name="T10" fmla="*/ 0 w 419"/>
              <a:gd name="T11" fmla="*/ 638 h 802"/>
              <a:gd name="T12" fmla="*/ 161 w 419"/>
              <a:gd name="T13" fmla="*/ 802 h 802"/>
              <a:gd name="T14" fmla="*/ 164 w 419"/>
              <a:gd name="T15" fmla="*/ 802 h 802"/>
              <a:gd name="T16" fmla="*/ 328 w 419"/>
              <a:gd name="T17" fmla="*/ 642 h 802"/>
              <a:gd name="T18" fmla="*/ 328 w 419"/>
              <a:gd name="T19" fmla="*/ 331 h 802"/>
              <a:gd name="T20" fmla="*/ 215 w 419"/>
              <a:gd name="T21" fmla="*/ 215 h 802"/>
              <a:gd name="T22" fmla="*/ 203 w 419"/>
              <a:gd name="T23" fmla="*/ 215 h 802"/>
              <a:gd name="T24" fmla="*/ 95 w 419"/>
              <a:gd name="T25" fmla="*/ 331 h 802"/>
              <a:gd name="T26" fmla="*/ 95 w 419"/>
              <a:gd name="T27" fmla="*/ 589 h 802"/>
              <a:gd name="T28" fmla="*/ 156 w 419"/>
              <a:gd name="T29" fmla="*/ 589 h 802"/>
              <a:gd name="T30" fmla="*/ 156 w 419"/>
              <a:gd name="T31" fmla="*/ 331 h 802"/>
              <a:gd name="T32" fmla="*/ 203 w 419"/>
              <a:gd name="T33" fmla="*/ 276 h 802"/>
              <a:gd name="T34" fmla="*/ 215 w 419"/>
              <a:gd name="T35" fmla="*/ 276 h 802"/>
              <a:gd name="T36" fmla="*/ 267 w 419"/>
              <a:gd name="T37" fmla="*/ 331 h 802"/>
              <a:gd name="T38" fmla="*/ 267 w 419"/>
              <a:gd name="T39" fmla="*/ 638 h 802"/>
              <a:gd name="T40" fmla="*/ 164 w 419"/>
              <a:gd name="T41" fmla="*/ 741 h 802"/>
              <a:gd name="T42" fmla="*/ 87 w 419"/>
              <a:gd name="T43" fmla="*/ 707 h 802"/>
              <a:gd name="T44" fmla="*/ 61 w 419"/>
              <a:gd name="T45" fmla="*/ 609 h 802"/>
              <a:gd name="T46" fmla="*/ 61 w 419"/>
              <a:gd name="T47" fmla="*/ 193 h 802"/>
              <a:gd name="T48" fmla="*/ 169 w 419"/>
              <a:gd name="T49" fmla="*/ 61 h 802"/>
              <a:gd name="T50" fmla="*/ 247 w 419"/>
              <a:gd name="T51" fmla="*/ 61 h 802"/>
              <a:gd name="T52" fmla="*/ 359 w 419"/>
              <a:gd name="T53" fmla="*/ 193 h 802"/>
              <a:gd name="T54" fmla="*/ 359 w 419"/>
              <a:gd name="T55" fmla="*/ 593 h 802"/>
              <a:gd name="T56" fmla="*/ 419 w 419"/>
              <a:gd name="T57" fmla="*/ 593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9" h="802">
                <a:moveTo>
                  <a:pt x="419" y="593"/>
                </a:moveTo>
                <a:lnTo>
                  <a:pt x="419" y="193"/>
                </a:lnTo>
                <a:cubicBezTo>
                  <a:pt x="419" y="79"/>
                  <a:pt x="349" y="0"/>
                  <a:pt x="247" y="0"/>
                </a:cubicBezTo>
                <a:lnTo>
                  <a:pt x="169" y="0"/>
                </a:lnTo>
                <a:cubicBezTo>
                  <a:pt x="68" y="0"/>
                  <a:pt x="0" y="77"/>
                  <a:pt x="0" y="193"/>
                </a:cubicBezTo>
                <a:cubicBezTo>
                  <a:pt x="0" y="193"/>
                  <a:pt x="0" y="638"/>
                  <a:pt x="0" y="638"/>
                </a:cubicBezTo>
                <a:cubicBezTo>
                  <a:pt x="0" y="726"/>
                  <a:pt x="72" y="802"/>
                  <a:pt x="161" y="802"/>
                </a:cubicBezTo>
                <a:cubicBezTo>
                  <a:pt x="162" y="802"/>
                  <a:pt x="163" y="802"/>
                  <a:pt x="164" y="802"/>
                </a:cubicBezTo>
                <a:cubicBezTo>
                  <a:pt x="253" y="802"/>
                  <a:pt x="325" y="730"/>
                  <a:pt x="328" y="642"/>
                </a:cubicBezTo>
                <a:lnTo>
                  <a:pt x="328" y="331"/>
                </a:lnTo>
                <a:cubicBezTo>
                  <a:pt x="328" y="266"/>
                  <a:pt x="278" y="215"/>
                  <a:pt x="215" y="215"/>
                </a:cubicBezTo>
                <a:lnTo>
                  <a:pt x="203" y="215"/>
                </a:lnTo>
                <a:cubicBezTo>
                  <a:pt x="142" y="215"/>
                  <a:pt x="95" y="265"/>
                  <a:pt x="95" y="331"/>
                </a:cubicBezTo>
                <a:lnTo>
                  <a:pt x="95" y="589"/>
                </a:lnTo>
                <a:lnTo>
                  <a:pt x="156" y="589"/>
                </a:lnTo>
                <a:lnTo>
                  <a:pt x="156" y="331"/>
                </a:lnTo>
                <a:cubicBezTo>
                  <a:pt x="156" y="304"/>
                  <a:pt x="170" y="276"/>
                  <a:pt x="203" y="276"/>
                </a:cubicBezTo>
                <a:lnTo>
                  <a:pt x="215" y="276"/>
                </a:lnTo>
                <a:cubicBezTo>
                  <a:pt x="245" y="276"/>
                  <a:pt x="267" y="300"/>
                  <a:pt x="267" y="331"/>
                </a:cubicBezTo>
                <a:lnTo>
                  <a:pt x="267" y="638"/>
                </a:lnTo>
                <a:cubicBezTo>
                  <a:pt x="267" y="695"/>
                  <a:pt x="221" y="741"/>
                  <a:pt x="164" y="741"/>
                </a:cubicBezTo>
                <a:cubicBezTo>
                  <a:pt x="134" y="741"/>
                  <a:pt x="106" y="728"/>
                  <a:pt x="87" y="707"/>
                </a:cubicBezTo>
                <a:cubicBezTo>
                  <a:pt x="72" y="687"/>
                  <a:pt x="61" y="656"/>
                  <a:pt x="61" y="609"/>
                </a:cubicBezTo>
                <a:lnTo>
                  <a:pt x="61" y="193"/>
                </a:lnTo>
                <a:cubicBezTo>
                  <a:pt x="61" y="95"/>
                  <a:pt x="117" y="61"/>
                  <a:pt x="169" y="61"/>
                </a:cubicBezTo>
                <a:lnTo>
                  <a:pt x="247" y="61"/>
                </a:lnTo>
                <a:cubicBezTo>
                  <a:pt x="324" y="61"/>
                  <a:pt x="359" y="127"/>
                  <a:pt x="359" y="193"/>
                </a:cubicBezTo>
                <a:lnTo>
                  <a:pt x="359" y="593"/>
                </a:lnTo>
                <a:lnTo>
                  <a:pt x="419" y="593"/>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72" name="Freeform 71"/>
          <p:cNvSpPr>
            <a:spLocks noEditPoints="1"/>
          </p:cNvSpPr>
          <p:nvPr/>
        </p:nvSpPr>
        <p:spPr bwMode="auto">
          <a:xfrm>
            <a:off x="6565107" y="3019427"/>
            <a:ext cx="113109" cy="140494"/>
          </a:xfrm>
          <a:custGeom>
            <a:avLst/>
            <a:gdLst>
              <a:gd name="T0" fmla="*/ 366 w 497"/>
              <a:gd name="T1" fmla="*/ 392 h 615"/>
              <a:gd name="T2" fmla="*/ 131 w 497"/>
              <a:gd name="T3" fmla="*/ 224 h 615"/>
              <a:gd name="T4" fmla="*/ 403 w 497"/>
              <a:gd name="T5" fmla="*/ 489 h 615"/>
              <a:gd name="T6" fmla="*/ 461 w 497"/>
              <a:gd name="T7" fmla="*/ 546 h 615"/>
              <a:gd name="T8" fmla="*/ 403 w 497"/>
              <a:gd name="T9" fmla="*/ 489 h 615"/>
              <a:gd name="T10" fmla="*/ 461 w 497"/>
              <a:gd name="T11" fmla="*/ 384 h 615"/>
              <a:gd name="T12" fmla="*/ 403 w 497"/>
              <a:gd name="T13" fmla="*/ 441 h 615"/>
              <a:gd name="T14" fmla="*/ 403 w 497"/>
              <a:gd name="T15" fmla="*/ 279 h 615"/>
              <a:gd name="T16" fmla="*/ 461 w 497"/>
              <a:gd name="T17" fmla="*/ 336 h 615"/>
              <a:gd name="T18" fmla="*/ 403 w 497"/>
              <a:gd name="T19" fmla="*/ 279 h 615"/>
              <a:gd name="T20" fmla="*/ 461 w 497"/>
              <a:gd name="T21" fmla="*/ 174 h 615"/>
              <a:gd name="T22" fmla="*/ 403 w 497"/>
              <a:gd name="T23" fmla="*/ 231 h 615"/>
              <a:gd name="T24" fmla="*/ 403 w 497"/>
              <a:gd name="T25" fmla="*/ 69 h 615"/>
              <a:gd name="T26" fmla="*/ 461 w 497"/>
              <a:gd name="T27" fmla="*/ 127 h 615"/>
              <a:gd name="T28" fmla="*/ 403 w 497"/>
              <a:gd name="T29" fmla="*/ 69 h 615"/>
              <a:gd name="T30" fmla="*/ 35 w 497"/>
              <a:gd name="T31" fmla="*/ 127 h 615"/>
              <a:gd name="T32" fmla="*/ 93 w 497"/>
              <a:gd name="T33" fmla="*/ 69 h 615"/>
              <a:gd name="T34" fmla="*/ 93 w 497"/>
              <a:gd name="T35" fmla="*/ 231 h 615"/>
              <a:gd name="T36" fmla="*/ 35 w 497"/>
              <a:gd name="T37" fmla="*/ 174 h 615"/>
              <a:gd name="T38" fmla="*/ 93 w 497"/>
              <a:gd name="T39" fmla="*/ 231 h 615"/>
              <a:gd name="T40" fmla="*/ 35 w 497"/>
              <a:gd name="T41" fmla="*/ 336 h 615"/>
              <a:gd name="T42" fmla="*/ 93 w 497"/>
              <a:gd name="T43" fmla="*/ 279 h 615"/>
              <a:gd name="T44" fmla="*/ 93 w 497"/>
              <a:gd name="T45" fmla="*/ 441 h 615"/>
              <a:gd name="T46" fmla="*/ 35 w 497"/>
              <a:gd name="T47" fmla="*/ 384 h 615"/>
              <a:gd name="T48" fmla="*/ 93 w 497"/>
              <a:gd name="T49" fmla="*/ 441 h 615"/>
              <a:gd name="T50" fmla="*/ 35 w 497"/>
              <a:gd name="T51" fmla="*/ 546 h 615"/>
              <a:gd name="T52" fmla="*/ 93 w 497"/>
              <a:gd name="T53" fmla="*/ 489 h 615"/>
              <a:gd name="T54" fmla="*/ 93 w 497"/>
              <a:gd name="T55" fmla="*/ 0 h 615"/>
              <a:gd name="T56" fmla="*/ 35 w 497"/>
              <a:gd name="T57" fmla="*/ 22 h 615"/>
              <a:gd name="T58" fmla="*/ 0 w 497"/>
              <a:gd name="T59" fmla="*/ 0 h 615"/>
              <a:gd name="T60" fmla="*/ 35 w 497"/>
              <a:gd name="T61" fmla="*/ 615 h 615"/>
              <a:gd name="T62" fmla="*/ 93 w 497"/>
              <a:gd name="T63" fmla="*/ 593 h 615"/>
              <a:gd name="T64" fmla="*/ 131 w 497"/>
              <a:gd name="T65" fmla="*/ 615 h 615"/>
              <a:gd name="T66" fmla="*/ 366 w 497"/>
              <a:gd name="T67" fmla="*/ 450 h 615"/>
              <a:gd name="T68" fmla="*/ 403 w 497"/>
              <a:gd name="T69" fmla="*/ 615 h 615"/>
              <a:gd name="T70" fmla="*/ 461 w 497"/>
              <a:gd name="T71" fmla="*/ 593 h 615"/>
              <a:gd name="T72" fmla="*/ 497 w 497"/>
              <a:gd name="T73" fmla="*/ 615 h 615"/>
              <a:gd name="T74" fmla="*/ 461 w 497"/>
              <a:gd name="T75" fmla="*/ 0 h 615"/>
              <a:gd name="T76" fmla="*/ 403 w 497"/>
              <a:gd name="T77" fmla="*/ 22 h 615"/>
              <a:gd name="T78" fmla="*/ 366 w 497"/>
              <a:gd name="T79" fmla="*/ 0 h 615"/>
              <a:gd name="T80" fmla="*/ 131 w 497"/>
              <a:gd name="T81" fmla="*/ 165 h 615"/>
              <a:gd name="T82" fmla="*/ 93 w 497"/>
              <a:gd name="T83"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7" h="615">
                <a:moveTo>
                  <a:pt x="366" y="224"/>
                </a:moveTo>
                <a:lnTo>
                  <a:pt x="366" y="392"/>
                </a:lnTo>
                <a:lnTo>
                  <a:pt x="131" y="392"/>
                </a:lnTo>
                <a:lnTo>
                  <a:pt x="131" y="224"/>
                </a:lnTo>
                <a:lnTo>
                  <a:pt x="366" y="224"/>
                </a:lnTo>
                <a:close/>
                <a:moveTo>
                  <a:pt x="403" y="489"/>
                </a:moveTo>
                <a:lnTo>
                  <a:pt x="461" y="489"/>
                </a:lnTo>
                <a:lnTo>
                  <a:pt x="461" y="546"/>
                </a:lnTo>
                <a:lnTo>
                  <a:pt x="403" y="546"/>
                </a:lnTo>
                <a:lnTo>
                  <a:pt x="403" y="489"/>
                </a:lnTo>
                <a:close/>
                <a:moveTo>
                  <a:pt x="403" y="384"/>
                </a:moveTo>
                <a:lnTo>
                  <a:pt x="461" y="384"/>
                </a:lnTo>
                <a:lnTo>
                  <a:pt x="461" y="441"/>
                </a:lnTo>
                <a:lnTo>
                  <a:pt x="403" y="441"/>
                </a:lnTo>
                <a:lnTo>
                  <a:pt x="403" y="384"/>
                </a:lnTo>
                <a:close/>
                <a:moveTo>
                  <a:pt x="403" y="279"/>
                </a:moveTo>
                <a:lnTo>
                  <a:pt x="461" y="279"/>
                </a:lnTo>
                <a:lnTo>
                  <a:pt x="461" y="336"/>
                </a:lnTo>
                <a:lnTo>
                  <a:pt x="403" y="336"/>
                </a:lnTo>
                <a:lnTo>
                  <a:pt x="403" y="279"/>
                </a:lnTo>
                <a:close/>
                <a:moveTo>
                  <a:pt x="403" y="174"/>
                </a:moveTo>
                <a:lnTo>
                  <a:pt x="461" y="174"/>
                </a:lnTo>
                <a:lnTo>
                  <a:pt x="461" y="231"/>
                </a:lnTo>
                <a:lnTo>
                  <a:pt x="403" y="231"/>
                </a:lnTo>
                <a:lnTo>
                  <a:pt x="403" y="174"/>
                </a:lnTo>
                <a:close/>
                <a:moveTo>
                  <a:pt x="403" y="69"/>
                </a:moveTo>
                <a:lnTo>
                  <a:pt x="461" y="69"/>
                </a:lnTo>
                <a:lnTo>
                  <a:pt x="461" y="127"/>
                </a:lnTo>
                <a:lnTo>
                  <a:pt x="403" y="127"/>
                </a:lnTo>
                <a:lnTo>
                  <a:pt x="403" y="69"/>
                </a:lnTo>
                <a:close/>
                <a:moveTo>
                  <a:pt x="93" y="127"/>
                </a:moveTo>
                <a:lnTo>
                  <a:pt x="35" y="127"/>
                </a:lnTo>
                <a:lnTo>
                  <a:pt x="35" y="69"/>
                </a:lnTo>
                <a:lnTo>
                  <a:pt x="93" y="69"/>
                </a:lnTo>
                <a:lnTo>
                  <a:pt x="93" y="127"/>
                </a:lnTo>
                <a:close/>
                <a:moveTo>
                  <a:pt x="93" y="231"/>
                </a:moveTo>
                <a:lnTo>
                  <a:pt x="35" y="231"/>
                </a:lnTo>
                <a:lnTo>
                  <a:pt x="35" y="174"/>
                </a:lnTo>
                <a:lnTo>
                  <a:pt x="93" y="174"/>
                </a:lnTo>
                <a:lnTo>
                  <a:pt x="93" y="231"/>
                </a:lnTo>
                <a:close/>
                <a:moveTo>
                  <a:pt x="93" y="336"/>
                </a:moveTo>
                <a:lnTo>
                  <a:pt x="35" y="336"/>
                </a:lnTo>
                <a:lnTo>
                  <a:pt x="35" y="279"/>
                </a:lnTo>
                <a:lnTo>
                  <a:pt x="93" y="279"/>
                </a:lnTo>
                <a:lnTo>
                  <a:pt x="93" y="336"/>
                </a:lnTo>
                <a:close/>
                <a:moveTo>
                  <a:pt x="93" y="441"/>
                </a:moveTo>
                <a:lnTo>
                  <a:pt x="35" y="441"/>
                </a:lnTo>
                <a:lnTo>
                  <a:pt x="35" y="384"/>
                </a:lnTo>
                <a:lnTo>
                  <a:pt x="93" y="384"/>
                </a:lnTo>
                <a:lnTo>
                  <a:pt x="93" y="441"/>
                </a:lnTo>
                <a:close/>
                <a:moveTo>
                  <a:pt x="93" y="546"/>
                </a:moveTo>
                <a:lnTo>
                  <a:pt x="35" y="546"/>
                </a:lnTo>
                <a:lnTo>
                  <a:pt x="35" y="489"/>
                </a:lnTo>
                <a:lnTo>
                  <a:pt x="93" y="489"/>
                </a:lnTo>
                <a:lnTo>
                  <a:pt x="93" y="546"/>
                </a:lnTo>
                <a:close/>
                <a:moveTo>
                  <a:pt x="93" y="0"/>
                </a:moveTo>
                <a:lnTo>
                  <a:pt x="93" y="22"/>
                </a:lnTo>
                <a:lnTo>
                  <a:pt x="35" y="22"/>
                </a:lnTo>
                <a:lnTo>
                  <a:pt x="35" y="0"/>
                </a:lnTo>
                <a:lnTo>
                  <a:pt x="0" y="0"/>
                </a:lnTo>
                <a:lnTo>
                  <a:pt x="0" y="615"/>
                </a:lnTo>
                <a:lnTo>
                  <a:pt x="35" y="615"/>
                </a:lnTo>
                <a:lnTo>
                  <a:pt x="35" y="593"/>
                </a:lnTo>
                <a:lnTo>
                  <a:pt x="93" y="593"/>
                </a:lnTo>
                <a:lnTo>
                  <a:pt x="93" y="615"/>
                </a:lnTo>
                <a:lnTo>
                  <a:pt x="131" y="615"/>
                </a:lnTo>
                <a:lnTo>
                  <a:pt x="131" y="450"/>
                </a:lnTo>
                <a:lnTo>
                  <a:pt x="366" y="450"/>
                </a:lnTo>
                <a:lnTo>
                  <a:pt x="366" y="615"/>
                </a:lnTo>
                <a:lnTo>
                  <a:pt x="403" y="615"/>
                </a:lnTo>
                <a:lnTo>
                  <a:pt x="403" y="593"/>
                </a:lnTo>
                <a:lnTo>
                  <a:pt x="461" y="593"/>
                </a:lnTo>
                <a:lnTo>
                  <a:pt x="461" y="615"/>
                </a:lnTo>
                <a:lnTo>
                  <a:pt x="497" y="615"/>
                </a:lnTo>
                <a:lnTo>
                  <a:pt x="497" y="0"/>
                </a:lnTo>
                <a:lnTo>
                  <a:pt x="461" y="0"/>
                </a:lnTo>
                <a:lnTo>
                  <a:pt x="461" y="22"/>
                </a:lnTo>
                <a:lnTo>
                  <a:pt x="403" y="22"/>
                </a:lnTo>
                <a:lnTo>
                  <a:pt x="403" y="0"/>
                </a:lnTo>
                <a:lnTo>
                  <a:pt x="366" y="0"/>
                </a:lnTo>
                <a:lnTo>
                  <a:pt x="366" y="165"/>
                </a:lnTo>
                <a:lnTo>
                  <a:pt x="131" y="165"/>
                </a:lnTo>
                <a:lnTo>
                  <a:pt x="131" y="0"/>
                </a:lnTo>
                <a:lnTo>
                  <a:pt x="93" y="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73" name="Freeform 72"/>
          <p:cNvSpPr>
            <a:spLocks noEditPoints="1"/>
          </p:cNvSpPr>
          <p:nvPr/>
        </p:nvSpPr>
        <p:spPr bwMode="auto">
          <a:xfrm>
            <a:off x="3950494" y="4906567"/>
            <a:ext cx="155973" cy="146448"/>
          </a:xfrm>
          <a:custGeom>
            <a:avLst/>
            <a:gdLst>
              <a:gd name="T0" fmla="*/ 343 w 687"/>
              <a:gd name="T1" fmla="*/ 0 h 642"/>
              <a:gd name="T2" fmla="*/ 0 w 687"/>
              <a:gd name="T3" fmla="*/ 345 h 642"/>
              <a:gd name="T4" fmla="*/ 42 w 687"/>
              <a:gd name="T5" fmla="*/ 509 h 642"/>
              <a:gd name="T6" fmla="*/ 42 w 687"/>
              <a:gd name="T7" fmla="*/ 418 h 642"/>
              <a:gd name="T8" fmla="*/ 58 w 687"/>
              <a:gd name="T9" fmla="*/ 372 h 642"/>
              <a:gd name="T10" fmla="*/ 57 w 687"/>
              <a:gd name="T11" fmla="*/ 345 h 642"/>
              <a:gd name="T12" fmla="*/ 343 w 687"/>
              <a:gd name="T13" fmla="*/ 57 h 642"/>
              <a:gd name="T14" fmla="*/ 630 w 687"/>
              <a:gd name="T15" fmla="*/ 345 h 642"/>
              <a:gd name="T16" fmla="*/ 628 w 687"/>
              <a:gd name="T17" fmla="*/ 375 h 642"/>
              <a:gd name="T18" fmla="*/ 643 w 687"/>
              <a:gd name="T19" fmla="*/ 418 h 642"/>
              <a:gd name="T20" fmla="*/ 643 w 687"/>
              <a:gd name="T21" fmla="*/ 514 h 642"/>
              <a:gd name="T22" fmla="*/ 687 w 687"/>
              <a:gd name="T23" fmla="*/ 345 h 642"/>
              <a:gd name="T24" fmla="*/ 343 w 687"/>
              <a:gd name="T25" fmla="*/ 0 h 642"/>
              <a:gd name="T26" fmla="*/ 624 w 687"/>
              <a:gd name="T27" fmla="*/ 570 h 642"/>
              <a:gd name="T28" fmla="*/ 624 w 687"/>
              <a:gd name="T29" fmla="*/ 528 h 642"/>
              <a:gd name="T30" fmla="*/ 624 w 687"/>
              <a:gd name="T31" fmla="*/ 442 h 642"/>
              <a:gd name="T32" fmla="*/ 623 w 687"/>
              <a:gd name="T33" fmla="*/ 432 h 642"/>
              <a:gd name="T34" fmla="*/ 518 w 687"/>
              <a:gd name="T35" fmla="*/ 370 h 642"/>
              <a:gd name="T36" fmla="*/ 474 w 687"/>
              <a:gd name="T37" fmla="*/ 370 h 642"/>
              <a:gd name="T38" fmla="*/ 474 w 687"/>
              <a:gd name="T39" fmla="*/ 642 h 642"/>
              <a:gd name="T40" fmla="*/ 518 w 687"/>
              <a:gd name="T41" fmla="*/ 642 h 642"/>
              <a:gd name="T42" fmla="*/ 624 w 687"/>
              <a:gd name="T43" fmla="*/ 570 h 642"/>
              <a:gd name="T44" fmla="*/ 63 w 687"/>
              <a:gd name="T45" fmla="*/ 427 h 642"/>
              <a:gd name="T46" fmla="*/ 61 w 687"/>
              <a:gd name="T47" fmla="*/ 442 h 642"/>
              <a:gd name="T48" fmla="*/ 61 w 687"/>
              <a:gd name="T49" fmla="*/ 529 h 642"/>
              <a:gd name="T50" fmla="*/ 61 w 687"/>
              <a:gd name="T51" fmla="*/ 570 h 642"/>
              <a:gd name="T52" fmla="*/ 167 w 687"/>
              <a:gd name="T53" fmla="*/ 642 h 642"/>
              <a:gd name="T54" fmla="*/ 211 w 687"/>
              <a:gd name="T55" fmla="*/ 642 h 642"/>
              <a:gd name="T56" fmla="*/ 211 w 687"/>
              <a:gd name="T57" fmla="*/ 370 h 642"/>
              <a:gd name="T58" fmla="*/ 167 w 687"/>
              <a:gd name="T59" fmla="*/ 370 h 642"/>
              <a:gd name="T60" fmla="*/ 63 w 687"/>
              <a:gd name="T61" fmla="*/ 427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7" h="642">
                <a:moveTo>
                  <a:pt x="343" y="0"/>
                </a:moveTo>
                <a:cubicBezTo>
                  <a:pt x="154" y="1"/>
                  <a:pt x="0" y="156"/>
                  <a:pt x="0" y="345"/>
                </a:cubicBezTo>
                <a:cubicBezTo>
                  <a:pt x="0" y="402"/>
                  <a:pt x="15" y="459"/>
                  <a:pt x="42" y="509"/>
                </a:cubicBezTo>
                <a:lnTo>
                  <a:pt x="42" y="418"/>
                </a:lnTo>
                <a:cubicBezTo>
                  <a:pt x="42" y="401"/>
                  <a:pt x="48" y="386"/>
                  <a:pt x="58" y="372"/>
                </a:cubicBezTo>
                <a:cubicBezTo>
                  <a:pt x="58" y="363"/>
                  <a:pt x="57" y="354"/>
                  <a:pt x="57" y="345"/>
                </a:cubicBezTo>
                <a:cubicBezTo>
                  <a:pt x="57" y="187"/>
                  <a:pt x="186" y="58"/>
                  <a:pt x="343" y="57"/>
                </a:cubicBezTo>
                <a:cubicBezTo>
                  <a:pt x="501" y="58"/>
                  <a:pt x="630" y="187"/>
                  <a:pt x="630" y="345"/>
                </a:cubicBezTo>
                <a:cubicBezTo>
                  <a:pt x="630" y="355"/>
                  <a:pt x="629" y="365"/>
                  <a:pt x="628" y="375"/>
                </a:cubicBezTo>
                <a:cubicBezTo>
                  <a:pt x="637" y="388"/>
                  <a:pt x="643" y="402"/>
                  <a:pt x="643" y="418"/>
                </a:cubicBezTo>
                <a:lnTo>
                  <a:pt x="643" y="514"/>
                </a:lnTo>
                <a:cubicBezTo>
                  <a:pt x="672" y="462"/>
                  <a:pt x="687" y="404"/>
                  <a:pt x="687" y="345"/>
                </a:cubicBezTo>
                <a:cubicBezTo>
                  <a:pt x="687" y="156"/>
                  <a:pt x="533" y="1"/>
                  <a:pt x="343" y="0"/>
                </a:cubicBezTo>
                <a:close/>
                <a:moveTo>
                  <a:pt x="624" y="570"/>
                </a:moveTo>
                <a:lnTo>
                  <a:pt x="624" y="528"/>
                </a:lnTo>
                <a:lnTo>
                  <a:pt x="624" y="442"/>
                </a:lnTo>
                <a:cubicBezTo>
                  <a:pt x="624" y="438"/>
                  <a:pt x="623" y="435"/>
                  <a:pt x="623" y="432"/>
                </a:cubicBezTo>
                <a:cubicBezTo>
                  <a:pt x="616" y="397"/>
                  <a:pt x="572" y="370"/>
                  <a:pt x="518" y="370"/>
                </a:cubicBezTo>
                <a:lnTo>
                  <a:pt x="474" y="370"/>
                </a:lnTo>
                <a:lnTo>
                  <a:pt x="474" y="642"/>
                </a:lnTo>
                <a:lnTo>
                  <a:pt x="518" y="642"/>
                </a:lnTo>
                <a:cubicBezTo>
                  <a:pt x="576" y="642"/>
                  <a:pt x="624" y="610"/>
                  <a:pt x="624" y="570"/>
                </a:cubicBezTo>
                <a:close/>
                <a:moveTo>
                  <a:pt x="63" y="427"/>
                </a:moveTo>
                <a:cubicBezTo>
                  <a:pt x="62" y="432"/>
                  <a:pt x="61" y="436"/>
                  <a:pt x="61" y="442"/>
                </a:cubicBezTo>
                <a:lnTo>
                  <a:pt x="61" y="529"/>
                </a:lnTo>
                <a:lnTo>
                  <a:pt x="61" y="570"/>
                </a:lnTo>
                <a:cubicBezTo>
                  <a:pt x="61" y="610"/>
                  <a:pt x="108" y="642"/>
                  <a:pt x="167" y="642"/>
                </a:cubicBezTo>
                <a:lnTo>
                  <a:pt x="211" y="642"/>
                </a:lnTo>
                <a:lnTo>
                  <a:pt x="211" y="370"/>
                </a:lnTo>
                <a:lnTo>
                  <a:pt x="167" y="370"/>
                </a:lnTo>
                <a:cubicBezTo>
                  <a:pt x="116" y="370"/>
                  <a:pt x="73" y="394"/>
                  <a:pt x="63" y="42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74" name="Freeform 73"/>
          <p:cNvSpPr>
            <a:spLocks noEditPoints="1"/>
          </p:cNvSpPr>
          <p:nvPr/>
        </p:nvSpPr>
        <p:spPr bwMode="auto">
          <a:xfrm>
            <a:off x="3952876" y="2750345"/>
            <a:ext cx="151209" cy="95250"/>
          </a:xfrm>
          <a:custGeom>
            <a:avLst/>
            <a:gdLst>
              <a:gd name="T0" fmla="*/ 0 w 669"/>
              <a:gd name="T1" fmla="*/ 404 h 421"/>
              <a:gd name="T2" fmla="*/ 196 w 669"/>
              <a:gd name="T3" fmla="*/ 169 h 421"/>
              <a:gd name="T4" fmla="*/ 0 w 669"/>
              <a:gd name="T5" fmla="*/ 12 h 421"/>
              <a:gd name="T6" fmla="*/ 0 w 669"/>
              <a:gd name="T7" fmla="*/ 404 h 421"/>
              <a:gd name="T8" fmla="*/ 209 w 669"/>
              <a:gd name="T9" fmla="*/ 155 h 421"/>
              <a:gd name="T10" fmla="*/ 216 w 669"/>
              <a:gd name="T11" fmla="*/ 161 h 421"/>
              <a:gd name="T12" fmla="*/ 224 w 669"/>
              <a:gd name="T13" fmla="*/ 167 h 421"/>
              <a:gd name="T14" fmla="*/ 335 w 669"/>
              <a:gd name="T15" fmla="*/ 256 h 421"/>
              <a:gd name="T16" fmla="*/ 445 w 669"/>
              <a:gd name="T17" fmla="*/ 167 h 421"/>
              <a:gd name="T18" fmla="*/ 453 w 669"/>
              <a:gd name="T19" fmla="*/ 161 h 421"/>
              <a:gd name="T20" fmla="*/ 460 w 669"/>
              <a:gd name="T21" fmla="*/ 155 h 421"/>
              <a:gd name="T22" fmla="*/ 653 w 669"/>
              <a:gd name="T23" fmla="*/ 0 h 421"/>
              <a:gd name="T24" fmla="*/ 16 w 669"/>
              <a:gd name="T25" fmla="*/ 0 h 421"/>
              <a:gd name="T26" fmla="*/ 209 w 669"/>
              <a:gd name="T27" fmla="*/ 155 h 421"/>
              <a:gd name="T28" fmla="*/ 657 w 669"/>
              <a:gd name="T29" fmla="*/ 421 h 421"/>
              <a:gd name="T30" fmla="*/ 656 w 669"/>
              <a:gd name="T31" fmla="*/ 419 h 421"/>
              <a:gd name="T32" fmla="*/ 458 w 669"/>
              <a:gd name="T33" fmla="*/ 182 h 421"/>
              <a:gd name="T34" fmla="*/ 335 w 669"/>
              <a:gd name="T35" fmla="*/ 280 h 421"/>
              <a:gd name="T36" fmla="*/ 212 w 669"/>
              <a:gd name="T37" fmla="*/ 182 h 421"/>
              <a:gd name="T38" fmla="*/ 13 w 669"/>
              <a:gd name="T39" fmla="*/ 419 h 421"/>
              <a:gd name="T40" fmla="*/ 12 w 669"/>
              <a:gd name="T41" fmla="*/ 421 h 421"/>
              <a:gd name="T42" fmla="*/ 657 w 669"/>
              <a:gd name="T43" fmla="*/ 421 h 421"/>
              <a:gd name="T44" fmla="*/ 0 w 669"/>
              <a:gd name="T45" fmla="*/ 421 h 421"/>
              <a:gd name="T46" fmla="*/ 2 w 669"/>
              <a:gd name="T47" fmla="*/ 421 h 421"/>
              <a:gd name="T48" fmla="*/ 0 w 669"/>
              <a:gd name="T49" fmla="*/ 419 h 421"/>
              <a:gd name="T50" fmla="*/ 0 w 669"/>
              <a:gd name="T51" fmla="*/ 421 h 421"/>
              <a:gd name="T52" fmla="*/ 669 w 669"/>
              <a:gd name="T53" fmla="*/ 404 h 421"/>
              <a:gd name="T54" fmla="*/ 669 w 669"/>
              <a:gd name="T55" fmla="*/ 12 h 421"/>
              <a:gd name="T56" fmla="*/ 473 w 669"/>
              <a:gd name="T57" fmla="*/ 169 h 421"/>
              <a:gd name="T58" fmla="*/ 669 w 669"/>
              <a:gd name="T59" fmla="*/ 404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69" h="421">
                <a:moveTo>
                  <a:pt x="0" y="404"/>
                </a:moveTo>
                <a:lnTo>
                  <a:pt x="196" y="169"/>
                </a:lnTo>
                <a:lnTo>
                  <a:pt x="0" y="12"/>
                </a:lnTo>
                <a:lnTo>
                  <a:pt x="0" y="404"/>
                </a:lnTo>
                <a:close/>
                <a:moveTo>
                  <a:pt x="209" y="155"/>
                </a:moveTo>
                <a:lnTo>
                  <a:pt x="216" y="161"/>
                </a:lnTo>
                <a:lnTo>
                  <a:pt x="224" y="167"/>
                </a:lnTo>
                <a:lnTo>
                  <a:pt x="335" y="256"/>
                </a:lnTo>
                <a:lnTo>
                  <a:pt x="445" y="167"/>
                </a:lnTo>
                <a:lnTo>
                  <a:pt x="453" y="161"/>
                </a:lnTo>
                <a:lnTo>
                  <a:pt x="460" y="155"/>
                </a:lnTo>
                <a:lnTo>
                  <a:pt x="653" y="0"/>
                </a:lnTo>
                <a:lnTo>
                  <a:pt x="16" y="0"/>
                </a:lnTo>
                <a:lnTo>
                  <a:pt x="209" y="155"/>
                </a:lnTo>
                <a:close/>
                <a:moveTo>
                  <a:pt x="657" y="421"/>
                </a:moveTo>
                <a:lnTo>
                  <a:pt x="656" y="419"/>
                </a:lnTo>
                <a:lnTo>
                  <a:pt x="458" y="182"/>
                </a:lnTo>
                <a:lnTo>
                  <a:pt x="335" y="280"/>
                </a:lnTo>
                <a:lnTo>
                  <a:pt x="212" y="182"/>
                </a:lnTo>
                <a:lnTo>
                  <a:pt x="13" y="419"/>
                </a:lnTo>
                <a:lnTo>
                  <a:pt x="12" y="421"/>
                </a:lnTo>
                <a:lnTo>
                  <a:pt x="657" y="421"/>
                </a:lnTo>
                <a:close/>
                <a:moveTo>
                  <a:pt x="0" y="421"/>
                </a:moveTo>
                <a:lnTo>
                  <a:pt x="2" y="421"/>
                </a:lnTo>
                <a:lnTo>
                  <a:pt x="0" y="419"/>
                </a:lnTo>
                <a:lnTo>
                  <a:pt x="0" y="421"/>
                </a:lnTo>
                <a:close/>
                <a:moveTo>
                  <a:pt x="669" y="404"/>
                </a:moveTo>
                <a:lnTo>
                  <a:pt x="669" y="12"/>
                </a:lnTo>
                <a:lnTo>
                  <a:pt x="473" y="169"/>
                </a:lnTo>
                <a:lnTo>
                  <a:pt x="669" y="404"/>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75" name="Freeform 74"/>
          <p:cNvSpPr>
            <a:spLocks noEditPoints="1"/>
          </p:cNvSpPr>
          <p:nvPr/>
        </p:nvSpPr>
        <p:spPr bwMode="auto">
          <a:xfrm>
            <a:off x="4205289" y="2721770"/>
            <a:ext cx="171450" cy="152400"/>
          </a:xfrm>
          <a:custGeom>
            <a:avLst/>
            <a:gdLst>
              <a:gd name="T0" fmla="*/ 0 w 756"/>
              <a:gd name="T1" fmla="*/ 672 h 672"/>
              <a:gd name="T2" fmla="*/ 2 w 756"/>
              <a:gd name="T3" fmla="*/ 672 h 672"/>
              <a:gd name="T4" fmla="*/ 2 w 756"/>
              <a:gd name="T5" fmla="*/ 671 h 672"/>
              <a:gd name="T6" fmla="*/ 0 w 756"/>
              <a:gd name="T7" fmla="*/ 672 h 672"/>
              <a:gd name="T8" fmla="*/ 296 w 756"/>
              <a:gd name="T9" fmla="*/ 101 h 672"/>
              <a:gd name="T10" fmla="*/ 304 w 756"/>
              <a:gd name="T11" fmla="*/ 95 h 672"/>
              <a:gd name="T12" fmla="*/ 312 w 756"/>
              <a:gd name="T13" fmla="*/ 89 h 672"/>
              <a:gd name="T14" fmla="*/ 422 w 756"/>
              <a:gd name="T15" fmla="*/ 0 h 672"/>
              <a:gd name="T16" fmla="*/ 533 w 756"/>
              <a:gd name="T17" fmla="*/ 89 h 672"/>
              <a:gd name="T18" fmla="*/ 540 w 756"/>
              <a:gd name="T19" fmla="*/ 95 h 672"/>
              <a:gd name="T20" fmla="*/ 548 w 756"/>
              <a:gd name="T21" fmla="*/ 101 h 672"/>
              <a:gd name="T22" fmla="*/ 741 w 756"/>
              <a:gd name="T23" fmla="*/ 256 h 672"/>
              <a:gd name="T24" fmla="*/ 103 w 756"/>
              <a:gd name="T25" fmla="*/ 256 h 672"/>
              <a:gd name="T26" fmla="*/ 296 w 756"/>
              <a:gd name="T27" fmla="*/ 101 h 672"/>
              <a:gd name="T28" fmla="*/ 745 w 756"/>
              <a:gd name="T29" fmla="*/ 672 h 672"/>
              <a:gd name="T30" fmla="*/ 744 w 756"/>
              <a:gd name="T31" fmla="*/ 671 h 672"/>
              <a:gd name="T32" fmla="*/ 545 w 756"/>
              <a:gd name="T33" fmla="*/ 433 h 672"/>
              <a:gd name="T34" fmla="*/ 422 w 756"/>
              <a:gd name="T35" fmla="*/ 532 h 672"/>
              <a:gd name="T36" fmla="*/ 299 w 756"/>
              <a:gd name="T37" fmla="*/ 433 h 672"/>
              <a:gd name="T38" fmla="*/ 101 w 756"/>
              <a:gd name="T39" fmla="*/ 671 h 672"/>
              <a:gd name="T40" fmla="*/ 99 w 756"/>
              <a:gd name="T41" fmla="*/ 672 h 672"/>
              <a:gd name="T42" fmla="*/ 745 w 756"/>
              <a:gd name="T43" fmla="*/ 672 h 672"/>
              <a:gd name="T44" fmla="*/ 88 w 756"/>
              <a:gd name="T45" fmla="*/ 672 h 672"/>
              <a:gd name="T46" fmla="*/ 90 w 756"/>
              <a:gd name="T47" fmla="*/ 672 h 672"/>
              <a:gd name="T48" fmla="*/ 88 w 756"/>
              <a:gd name="T49" fmla="*/ 671 h 672"/>
              <a:gd name="T50" fmla="*/ 88 w 756"/>
              <a:gd name="T51" fmla="*/ 672 h 672"/>
              <a:gd name="T52" fmla="*/ 755 w 756"/>
              <a:gd name="T53" fmla="*/ 672 h 672"/>
              <a:gd name="T54" fmla="*/ 756 w 756"/>
              <a:gd name="T55" fmla="*/ 672 h 672"/>
              <a:gd name="T56" fmla="*/ 756 w 756"/>
              <a:gd name="T57" fmla="*/ 671 h 672"/>
              <a:gd name="T58" fmla="*/ 755 w 756"/>
              <a:gd name="T59" fmla="*/ 672 h 672"/>
              <a:gd name="T60" fmla="*/ 756 w 756"/>
              <a:gd name="T61" fmla="*/ 656 h 672"/>
              <a:gd name="T62" fmla="*/ 756 w 756"/>
              <a:gd name="T63" fmla="*/ 263 h 672"/>
              <a:gd name="T64" fmla="*/ 560 w 756"/>
              <a:gd name="T65" fmla="*/ 421 h 672"/>
              <a:gd name="T66" fmla="*/ 756 w 756"/>
              <a:gd name="T67" fmla="*/ 656 h 672"/>
              <a:gd name="T68" fmla="*/ 88 w 756"/>
              <a:gd name="T69" fmla="*/ 656 h 672"/>
              <a:gd name="T70" fmla="*/ 284 w 756"/>
              <a:gd name="T71" fmla="*/ 421 h 672"/>
              <a:gd name="T72" fmla="*/ 88 w 756"/>
              <a:gd name="T73" fmla="*/ 263 h 672"/>
              <a:gd name="T74" fmla="*/ 88 w 756"/>
              <a:gd name="T75" fmla="*/ 656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6" h="672">
                <a:moveTo>
                  <a:pt x="0" y="672"/>
                </a:moveTo>
                <a:lnTo>
                  <a:pt x="2" y="672"/>
                </a:lnTo>
                <a:lnTo>
                  <a:pt x="2" y="671"/>
                </a:lnTo>
                <a:lnTo>
                  <a:pt x="0" y="672"/>
                </a:lnTo>
                <a:close/>
                <a:moveTo>
                  <a:pt x="296" y="101"/>
                </a:moveTo>
                <a:lnTo>
                  <a:pt x="304" y="95"/>
                </a:lnTo>
                <a:lnTo>
                  <a:pt x="312" y="89"/>
                </a:lnTo>
                <a:lnTo>
                  <a:pt x="422" y="0"/>
                </a:lnTo>
                <a:lnTo>
                  <a:pt x="533" y="89"/>
                </a:lnTo>
                <a:lnTo>
                  <a:pt x="540" y="95"/>
                </a:lnTo>
                <a:lnTo>
                  <a:pt x="548" y="101"/>
                </a:lnTo>
                <a:lnTo>
                  <a:pt x="741" y="256"/>
                </a:lnTo>
                <a:lnTo>
                  <a:pt x="103" y="256"/>
                </a:lnTo>
                <a:lnTo>
                  <a:pt x="296" y="101"/>
                </a:lnTo>
                <a:close/>
                <a:moveTo>
                  <a:pt x="745" y="672"/>
                </a:moveTo>
                <a:lnTo>
                  <a:pt x="744" y="671"/>
                </a:lnTo>
                <a:lnTo>
                  <a:pt x="545" y="433"/>
                </a:lnTo>
                <a:lnTo>
                  <a:pt x="422" y="532"/>
                </a:lnTo>
                <a:lnTo>
                  <a:pt x="299" y="433"/>
                </a:lnTo>
                <a:lnTo>
                  <a:pt x="101" y="671"/>
                </a:lnTo>
                <a:lnTo>
                  <a:pt x="99" y="672"/>
                </a:lnTo>
                <a:lnTo>
                  <a:pt x="745" y="672"/>
                </a:lnTo>
                <a:close/>
                <a:moveTo>
                  <a:pt x="88" y="672"/>
                </a:moveTo>
                <a:lnTo>
                  <a:pt x="90" y="672"/>
                </a:lnTo>
                <a:lnTo>
                  <a:pt x="88" y="671"/>
                </a:lnTo>
                <a:lnTo>
                  <a:pt x="88" y="672"/>
                </a:lnTo>
                <a:close/>
                <a:moveTo>
                  <a:pt x="755" y="672"/>
                </a:moveTo>
                <a:lnTo>
                  <a:pt x="756" y="672"/>
                </a:lnTo>
                <a:lnTo>
                  <a:pt x="756" y="671"/>
                </a:lnTo>
                <a:lnTo>
                  <a:pt x="755" y="672"/>
                </a:lnTo>
                <a:close/>
                <a:moveTo>
                  <a:pt x="756" y="656"/>
                </a:moveTo>
                <a:lnTo>
                  <a:pt x="756" y="263"/>
                </a:lnTo>
                <a:lnTo>
                  <a:pt x="560" y="421"/>
                </a:lnTo>
                <a:lnTo>
                  <a:pt x="756" y="656"/>
                </a:lnTo>
                <a:close/>
                <a:moveTo>
                  <a:pt x="88" y="656"/>
                </a:moveTo>
                <a:lnTo>
                  <a:pt x="284" y="421"/>
                </a:lnTo>
                <a:lnTo>
                  <a:pt x="88" y="263"/>
                </a:lnTo>
                <a:lnTo>
                  <a:pt x="88" y="656"/>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76" name="Freeform 75"/>
          <p:cNvSpPr>
            <a:spLocks noEditPoints="1"/>
          </p:cNvSpPr>
          <p:nvPr/>
        </p:nvSpPr>
        <p:spPr bwMode="auto">
          <a:xfrm>
            <a:off x="4788695" y="1240634"/>
            <a:ext cx="94059" cy="163115"/>
          </a:xfrm>
          <a:custGeom>
            <a:avLst/>
            <a:gdLst>
              <a:gd name="T0" fmla="*/ 372 w 415"/>
              <a:gd name="T1" fmla="*/ 572 h 716"/>
              <a:gd name="T2" fmla="*/ 42 w 415"/>
              <a:gd name="T3" fmla="*/ 572 h 716"/>
              <a:gd name="T4" fmla="*/ 42 w 415"/>
              <a:gd name="T5" fmla="*/ 102 h 716"/>
              <a:gd name="T6" fmla="*/ 372 w 415"/>
              <a:gd name="T7" fmla="*/ 102 h 716"/>
              <a:gd name="T8" fmla="*/ 372 w 415"/>
              <a:gd name="T9" fmla="*/ 572 h 716"/>
              <a:gd name="T10" fmla="*/ 372 w 415"/>
              <a:gd name="T11" fmla="*/ 674 h 716"/>
              <a:gd name="T12" fmla="*/ 292 w 415"/>
              <a:gd name="T13" fmla="*/ 674 h 716"/>
              <a:gd name="T14" fmla="*/ 292 w 415"/>
              <a:gd name="T15" fmla="*/ 623 h 716"/>
              <a:gd name="T16" fmla="*/ 372 w 415"/>
              <a:gd name="T17" fmla="*/ 623 h 716"/>
              <a:gd name="T18" fmla="*/ 372 w 415"/>
              <a:gd name="T19" fmla="*/ 674 h 716"/>
              <a:gd name="T20" fmla="*/ 123 w 415"/>
              <a:gd name="T21" fmla="*/ 674 h 716"/>
              <a:gd name="T22" fmla="*/ 42 w 415"/>
              <a:gd name="T23" fmla="*/ 674 h 716"/>
              <a:gd name="T24" fmla="*/ 42 w 415"/>
              <a:gd name="T25" fmla="*/ 623 h 716"/>
              <a:gd name="T26" fmla="*/ 123 w 415"/>
              <a:gd name="T27" fmla="*/ 623 h 716"/>
              <a:gd name="T28" fmla="*/ 123 w 415"/>
              <a:gd name="T29" fmla="*/ 674 h 716"/>
              <a:gd name="T30" fmla="*/ 415 w 415"/>
              <a:gd name="T31" fmla="*/ 90 h 716"/>
              <a:gd name="T32" fmla="*/ 415 w 415"/>
              <a:gd name="T33" fmla="*/ 57 h 716"/>
              <a:gd name="T34" fmla="*/ 415 w 415"/>
              <a:gd name="T35" fmla="*/ 0 h 716"/>
              <a:gd name="T36" fmla="*/ 334 w 415"/>
              <a:gd name="T37" fmla="*/ 0 h 716"/>
              <a:gd name="T38" fmla="*/ 334 w 415"/>
              <a:gd name="T39" fmla="*/ 55 h 716"/>
              <a:gd name="T40" fmla="*/ 0 w 415"/>
              <a:gd name="T41" fmla="*/ 55 h 716"/>
              <a:gd name="T42" fmla="*/ 0 w 415"/>
              <a:gd name="T43" fmla="*/ 716 h 716"/>
              <a:gd name="T44" fmla="*/ 415 w 415"/>
              <a:gd name="T45" fmla="*/ 716 h 716"/>
              <a:gd name="T46" fmla="*/ 415 w 415"/>
              <a:gd name="T47" fmla="*/ 90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5" h="716">
                <a:moveTo>
                  <a:pt x="372" y="572"/>
                </a:moveTo>
                <a:lnTo>
                  <a:pt x="42" y="572"/>
                </a:lnTo>
                <a:lnTo>
                  <a:pt x="42" y="102"/>
                </a:lnTo>
                <a:lnTo>
                  <a:pt x="372" y="102"/>
                </a:lnTo>
                <a:lnTo>
                  <a:pt x="372" y="572"/>
                </a:lnTo>
                <a:close/>
                <a:moveTo>
                  <a:pt x="372" y="674"/>
                </a:moveTo>
                <a:lnTo>
                  <a:pt x="292" y="674"/>
                </a:lnTo>
                <a:lnTo>
                  <a:pt x="292" y="623"/>
                </a:lnTo>
                <a:lnTo>
                  <a:pt x="372" y="623"/>
                </a:lnTo>
                <a:lnTo>
                  <a:pt x="372" y="674"/>
                </a:lnTo>
                <a:close/>
                <a:moveTo>
                  <a:pt x="123" y="674"/>
                </a:moveTo>
                <a:lnTo>
                  <a:pt x="42" y="674"/>
                </a:lnTo>
                <a:lnTo>
                  <a:pt x="42" y="623"/>
                </a:lnTo>
                <a:lnTo>
                  <a:pt x="123" y="623"/>
                </a:lnTo>
                <a:lnTo>
                  <a:pt x="123" y="674"/>
                </a:lnTo>
                <a:close/>
                <a:moveTo>
                  <a:pt x="415" y="90"/>
                </a:moveTo>
                <a:lnTo>
                  <a:pt x="415" y="57"/>
                </a:lnTo>
                <a:lnTo>
                  <a:pt x="415" y="0"/>
                </a:lnTo>
                <a:lnTo>
                  <a:pt x="334" y="0"/>
                </a:lnTo>
                <a:lnTo>
                  <a:pt x="334" y="55"/>
                </a:lnTo>
                <a:lnTo>
                  <a:pt x="0" y="55"/>
                </a:lnTo>
                <a:lnTo>
                  <a:pt x="0" y="716"/>
                </a:lnTo>
                <a:lnTo>
                  <a:pt x="415" y="716"/>
                </a:lnTo>
                <a:lnTo>
                  <a:pt x="415" y="9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77" name="Freeform 76"/>
          <p:cNvSpPr>
            <a:spLocks/>
          </p:cNvSpPr>
          <p:nvPr/>
        </p:nvSpPr>
        <p:spPr bwMode="auto">
          <a:xfrm>
            <a:off x="5047061" y="4350545"/>
            <a:ext cx="148828" cy="123825"/>
          </a:xfrm>
          <a:custGeom>
            <a:avLst/>
            <a:gdLst>
              <a:gd name="T0" fmla="*/ 539 w 658"/>
              <a:gd name="T1" fmla="*/ 0 h 544"/>
              <a:gd name="T2" fmla="*/ 234 w 658"/>
              <a:gd name="T3" fmla="*/ 305 h 544"/>
              <a:gd name="T4" fmla="*/ 119 w 658"/>
              <a:gd name="T5" fmla="*/ 190 h 544"/>
              <a:gd name="T6" fmla="*/ 0 w 658"/>
              <a:gd name="T7" fmla="*/ 309 h 544"/>
              <a:gd name="T8" fmla="*/ 115 w 658"/>
              <a:gd name="T9" fmla="*/ 424 h 544"/>
              <a:gd name="T10" fmla="*/ 234 w 658"/>
              <a:gd name="T11" fmla="*/ 544 h 544"/>
              <a:gd name="T12" fmla="*/ 354 w 658"/>
              <a:gd name="T13" fmla="*/ 424 h 544"/>
              <a:gd name="T14" fmla="*/ 658 w 658"/>
              <a:gd name="T15" fmla="*/ 120 h 544"/>
              <a:gd name="T16" fmla="*/ 539 w 658"/>
              <a:gd name="T17"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8" h="544">
                <a:moveTo>
                  <a:pt x="539" y="0"/>
                </a:moveTo>
                <a:lnTo>
                  <a:pt x="234" y="305"/>
                </a:lnTo>
                <a:lnTo>
                  <a:pt x="119" y="190"/>
                </a:lnTo>
                <a:lnTo>
                  <a:pt x="0" y="309"/>
                </a:lnTo>
                <a:lnTo>
                  <a:pt x="115" y="424"/>
                </a:lnTo>
                <a:lnTo>
                  <a:pt x="234" y="544"/>
                </a:lnTo>
                <a:lnTo>
                  <a:pt x="354" y="424"/>
                </a:lnTo>
                <a:lnTo>
                  <a:pt x="658" y="120"/>
                </a:lnTo>
                <a:lnTo>
                  <a:pt x="539" y="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78" name="Freeform 77"/>
          <p:cNvSpPr>
            <a:spLocks noEditPoints="1"/>
          </p:cNvSpPr>
          <p:nvPr/>
        </p:nvSpPr>
        <p:spPr bwMode="auto">
          <a:xfrm>
            <a:off x="5928122" y="3548063"/>
            <a:ext cx="138114" cy="166689"/>
          </a:xfrm>
          <a:custGeom>
            <a:avLst/>
            <a:gdLst>
              <a:gd name="T0" fmla="*/ 0 w 609"/>
              <a:gd name="T1" fmla="*/ 573 h 736"/>
              <a:gd name="T2" fmla="*/ 394 w 609"/>
              <a:gd name="T3" fmla="*/ 573 h 736"/>
              <a:gd name="T4" fmla="*/ 394 w 609"/>
              <a:gd name="T5" fmla="*/ 736 h 736"/>
              <a:gd name="T6" fmla="*/ 545 w 609"/>
              <a:gd name="T7" fmla="*/ 573 h 736"/>
              <a:gd name="T8" fmla="*/ 609 w 609"/>
              <a:gd name="T9" fmla="*/ 573 h 736"/>
              <a:gd name="T10" fmla="*/ 609 w 609"/>
              <a:gd name="T11" fmla="*/ 0 h 736"/>
              <a:gd name="T12" fmla="*/ 0 w 609"/>
              <a:gd name="T13" fmla="*/ 0 h 736"/>
              <a:gd name="T14" fmla="*/ 0 w 609"/>
              <a:gd name="T15" fmla="*/ 573 h 736"/>
              <a:gd name="T16" fmla="*/ 457 w 609"/>
              <a:gd name="T17" fmla="*/ 227 h 736"/>
              <a:gd name="T18" fmla="*/ 515 w 609"/>
              <a:gd name="T19" fmla="*/ 285 h 736"/>
              <a:gd name="T20" fmla="*/ 457 w 609"/>
              <a:gd name="T21" fmla="*/ 344 h 736"/>
              <a:gd name="T22" fmla="*/ 399 w 609"/>
              <a:gd name="T23" fmla="*/ 285 h 736"/>
              <a:gd name="T24" fmla="*/ 457 w 609"/>
              <a:gd name="T25" fmla="*/ 227 h 736"/>
              <a:gd name="T26" fmla="*/ 152 w 609"/>
              <a:gd name="T27" fmla="*/ 227 h 736"/>
              <a:gd name="T28" fmla="*/ 210 w 609"/>
              <a:gd name="T29" fmla="*/ 285 h 736"/>
              <a:gd name="T30" fmla="*/ 152 w 609"/>
              <a:gd name="T31" fmla="*/ 344 h 736"/>
              <a:gd name="T32" fmla="*/ 94 w 609"/>
              <a:gd name="T33" fmla="*/ 285 h 736"/>
              <a:gd name="T34" fmla="*/ 152 w 609"/>
              <a:gd name="T35" fmla="*/ 227 h 736"/>
              <a:gd name="T36" fmla="*/ 304 w 609"/>
              <a:gd name="T37" fmla="*/ 227 h 736"/>
              <a:gd name="T38" fmla="*/ 363 w 609"/>
              <a:gd name="T39" fmla="*/ 285 h 736"/>
              <a:gd name="T40" fmla="*/ 304 w 609"/>
              <a:gd name="T41" fmla="*/ 344 h 736"/>
              <a:gd name="T42" fmla="*/ 246 w 609"/>
              <a:gd name="T43" fmla="*/ 285 h 736"/>
              <a:gd name="T44" fmla="*/ 304 w 609"/>
              <a:gd name="T45" fmla="*/ 227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9" h="736">
                <a:moveTo>
                  <a:pt x="0" y="573"/>
                </a:moveTo>
                <a:lnTo>
                  <a:pt x="394" y="573"/>
                </a:lnTo>
                <a:lnTo>
                  <a:pt x="394" y="736"/>
                </a:lnTo>
                <a:lnTo>
                  <a:pt x="545" y="573"/>
                </a:lnTo>
                <a:lnTo>
                  <a:pt x="609" y="573"/>
                </a:lnTo>
                <a:lnTo>
                  <a:pt x="609" y="0"/>
                </a:lnTo>
                <a:lnTo>
                  <a:pt x="0" y="0"/>
                </a:lnTo>
                <a:lnTo>
                  <a:pt x="0" y="573"/>
                </a:lnTo>
                <a:close/>
                <a:moveTo>
                  <a:pt x="457" y="227"/>
                </a:moveTo>
                <a:cubicBezTo>
                  <a:pt x="489" y="227"/>
                  <a:pt x="515" y="253"/>
                  <a:pt x="515" y="285"/>
                </a:cubicBezTo>
                <a:cubicBezTo>
                  <a:pt x="515" y="317"/>
                  <a:pt x="489" y="344"/>
                  <a:pt x="457" y="344"/>
                </a:cubicBezTo>
                <a:cubicBezTo>
                  <a:pt x="425" y="344"/>
                  <a:pt x="399" y="317"/>
                  <a:pt x="399" y="285"/>
                </a:cubicBezTo>
                <a:cubicBezTo>
                  <a:pt x="399" y="253"/>
                  <a:pt x="425" y="227"/>
                  <a:pt x="457" y="227"/>
                </a:cubicBezTo>
                <a:close/>
                <a:moveTo>
                  <a:pt x="152" y="227"/>
                </a:moveTo>
                <a:cubicBezTo>
                  <a:pt x="184" y="227"/>
                  <a:pt x="210" y="253"/>
                  <a:pt x="210" y="285"/>
                </a:cubicBezTo>
                <a:cubicBezTo>
                  <a:pt x="210" y="317"/>
                  <a:pt x="184" y="344"/>
                  <a:pt x="152" y="344"/>
                </a:cubicBezTo>
                <a:cubicBezTo>
                  <a:pt x="120" y="344"/>
                  <a:pt x="94" y="317"/>
                  <a:pt x="94" y="285"/>
                </a:cubicBezTo>
                <a:cubicBezTo>
                  <a:pt x="94" y="253"/>
                  <a:pt x="120" y="227"/>
                  <a:pt x="152" y="227"/>
                </a:cubicBezTo>
                <a:close/>
                <a:moveTo>
                  <a:pt x="304" y="227"/>
                </a:moveTo>
                <a:cubicBezTo>
                  <a:pt x="336" y="227"/>
                  <a:pt x="363" y="253"/>
                  <a:pt x="363" y="285"/>
                </a:cubicBezTo>
                <a:cubicBezTo>
                  <a:pt x="363" y="317"/>
                  <a:pt x="336" y="344"/>
                  <a:pt x="304" y="344"/>
                </a:cubicBezTo>
                <a:cubicBezTo>
                  <a:pt x="272" y="344"/>
                  <a:pt x="246" y="317"/>
                  <a:pt x="246" y="285"/>
                </a:cubicBezTo>
                <a:cubicBezTo>
                  <a:pt x="246" y="253"/>
                  <a:pt x="272" y="227"/>
                  <a:pt x="304" y="22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79" name="Freeform 78"/>
          <p:cNvSpPr>
            <a:spLocks noEditPoints="1"/>
          </p:cNvSpPr>
          <p:nvPr/>
        </p:nvSpPr>
        <p:spPr bwMode="auto">
          <a:xfrm>
            <a:off x="5660233" y="3558780"/>
            <a:ext cx="134540" cy="145256"/>
          </a:xfrm>
          <a:custGeom>
            <a:avLst/>
            <a:gdLst>
              <a:gd name="T0" fmla="*/ 551 w 592"/>
              <a:gd name="T1" fmla="*/ 536 h 639"/>
              <a:gd name="T2" fmla="*/ 592 w 592"/>
              <a:gd name="T3" fmla="*/ 536 h 639"/>
              <a:gd name="T4" fmla="*/ 592 w 592"/>
              <a:gd name="T5" fmla="*/ 162 h 639"/>
              <a:gd name="T6" fmla="*/ 412 w 592"/>
              <a:gd name="T7" fmla="*/ 162 h 639"/>
              <a:gd name="T8" fmla="*/ 412 w 592"/>
              <a:gd name="T9" fmla="*/ 371 h 639"/>
              <a:gd name="T10" fmla="*/ 412 w 592"/>
              <a:gd name="T11" fmla="*/ 388 h 639"/>
              <a:gd name="T12" fmla="*/ 394 w 592"/>
              <a:gd name="T13" fmla="*/ 388 h 639"/>
              <a:gd name="T14" fmla="*/ 197 w 592"/>
              <a:gd name="T15" fmla="*/ 388 h 639"/>
              <a:gd name="T16" fmla="*/ 197 w 592"/>
              <a:gd name="T17" fmla="*/ 536 h 639"/>
              <a:gd name="T18" fmla="*/ 454 w 592"/>
              <a:gd name="T19" fmla="*/ 536 h 639"/>
              <a:gd name="T20" fmla="*/ 454 w 592"/>
              <a:gd name="T21" fmla="*/ 639 h 639"/>
              <a:gd name="T22" fmla="*/ 551 w 592"/>
              <a:gd name="T23" fmla="*/ 536 h 639"/>
              <a:gd name="T24" fmla="*/ 0 w 592"/>
              <a:gd name="T25" fmla="*/ 370 h 639"/>
              <a:gd name="T26" fmla="*/ 41 w 592"/>
              <a:gd name="T27" fmla="*/ 370 h 639"/>
              <a:gd name="T28" fmla="*/ 137 w 592"/>
              <a:gd name="T29" fmla="*/ 476 h 639"/>
              <a:gd name="T30" fmla="*/ 137 w 592"/>
              <a:gd name="T31" fmla="*/ 370 h 639"/>
              <a:gd name="T32" fmla="*/ 197 w 592"/>
              <a:gd name="T33" fmla="*/ 370 h 639"/>
              <a:gd name="T34" fmla="*/ 395 w 592"/>
              <a:gd name="T35" fmla="*/ 370 h 639"/>
              <a:gd name="T36" fmla="*/ 395 w 592"/>
              <a:gd name="T37" fmla="*/ 162 h 639"/>
              <a:gd name="T38" fmla="*/ 395 w 592"/>
              <a:gd name="T39" fmla="*/ 0 h 639"/>
              <a:gd name="T40" fmla="*/ 0 w 592"/>
              <a:gd name="T41" fmla="*/ 0 h 639"/>
              <a:gd name="T42" fmla="*/ 0 w 592"/>
              <a:gd name="T43" fmla="*/ 370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2" h="639">
                <a:moveTo>
                  <a:pt x="551" y="536"/>
                </a:moveTo>
                <a:lnTo>
                  <a:pt x="592" y="536"/>
                </a:lnTo>
                <a:lnTo>
                  <a:pt x="592" y="162"/>
                </a:lnTo>
                <a:lnTo>
                  <a:pt x="412" y="162"/>
                </a:lnTo>
                <a:lnTo>
                  <a:pt x="412" y="371"/>
                </a:lnTo>
                <a:lnTo>
                  <a:pt x="412" y="388"/>
                </a:lnTo>
                <a:lnTo>
                  <a:pt x="394" y="388"/>
                </a:lnTo>
                <a:lnTo>
                  <a:pt x="197" y="388"/>
                </a:lnTo>
                <a:lnTo>
                  <a:pt x="197" y="536"/>
                </a:lnTo>
                <a:lnTo>
                  <a:pt x="454" y="536"/>
                </a:lnTo>
                <a:lnTo>
                  <a:pt x="454" y="639"/>
                </a:lnTo>
                <a:lnTo>
                  <a:pt x="551" y="536"/>
                </a:lnTo>
                <a:close/>
                <a:moveTo>
                  <a:pt x="0" y="370"/>
                </a:moveTo>
                <a:lnTo>
                  <a:pt x="41" y="370"/>
                </a:lnTo>
                <a:lnTo>
                  <a:pt x="137" y="476"/>
                </a:lnTo>
                <a:lnTo>
                  <a:pt x="137" y="370"/>
                </a:lnTo>
                <a:lnTo>
                  <a:pt x="197" y="370"/>
                </a:lnTo>
                <a:lnTo>
                  <a:pt x="395" y="370"/>
                </a:lnTo>
                <a:lnTo>
                  <a:pt x="395" y="162"/>
                </a:lnTo>
                <a:lnTo>
                  <a:pt x="395" y="0"/>
                </a:lnTo>
                <a:lnTo>
                  <a:pt x="0" y="0"/>
                </a:lnTo>
                <a:lnTo>
                  <a:pt x="0" y="37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80" name="Freeform 79"/>
          <p:cNvSpPr>
            <a:spLocks noEditPoints="1"/>
          </p:cNvSpPr>
          <p:nvPr/>
        </p:nvSpPr>
        <p:spPr bwMode="auto">
          <a:xfrm>
            <a:off x="5670947" y="1248966"/>
            <a:ext cx="113109" cy="147639"/>
          </a:xfrm>
          <a:custGeom>
            <a:avLst/>
            <a:gdLst>
              <a:gd name="T0" fmla="*/ 33 w 500"/>
              <a:gd name="T1" fmla="*/ 189 h 648"/>
              <a:gd name="T2" fmla="*/ 302 w 500"/>
              <a:gd name="T3" fmla="*/ 189 h 648"/>
              <a:gd name="T4" fmla="*/ 302 w 500"/>
              <a:gd name="T5" fmla="*/ 313 h 648"/>
              <a:gd name="T6" fmla="*/ 33 w 500"/>
              <a:gd name="T7" fmla="*/ 313 h 648"/>
              <a:gd name="T8" fmla="*/ 33 w 500"/>
              <a:gd name="T9" fmla="*/ 189 h 648"/>
              <a:gd name="T10" fmla="*/ 51 w 500"/>
              <a:gd name="T11" fmla="*/ 207 h 648"/>
              <a:gd name="T12" fmla="*/ 284 w 500"/>
              <a:gd name="T13" fmla="*/ 207 h 648"/>
              <a:gd name="T14" fmla="*/ 284 w 500"/>
              <a:gd name="T15" fmla="*/ 295 h 648"/>
              <a:gd name="T16" fmla="*/ 51 w 500"/>
              <a:gd name="T17" fmla="*/ 295 h 648"/>
              <a:gd name="T18" fmla="*/ 51 w 500"/>
              <a:gd name="T19" fmla="*/ 207 h 648"/>
              <a:gd name="T20" fmla="*/ 51 w 500"/>
              <a:gd name="T21" fmla="*/ 54 h 648"/>
              <a:gd name="T22" fmla="*/ 284 w 500"/>
              <a:gd name="T23" fmla="*/ 54 h 648"/>
              <a:gd name="T24" fmla="*/ 284 w 500"/>
              <a:gd name="T25" fmla="*/ 142 h 648"/>
              <a:gd name="T26" fmla="*/ 51 w 500"/>
              <a:gd name="T27" fmla="*/ 142 h 648"/>
              <a:gd name="T28" fmla="*/ 51 w 500"/>
              <a:gd name="T29" fmla="*/ 54 h 648"/>
              <a:gd name="T30" fmla="*/ 500 w 500"/>
              <a:gd name="T31" fmla="*/ 612 h 648"/>
              <a:gd name="T32" fmla="*/ 500 w 500"/>
              <a:gd name="T33" fmla="*/ 109 h 648"/>
              <a:gd name="T34" fmla="*/ 360 w 500"/>
              <a:gd name="T35" fmla="*/ 0 h 648"/>
              <a:gd name="T36" fmla="*/ 360 w 500"/>
              <a:gd name="T37" fmla="*/ 648 h 648"/>
              <a:gd name="T38" fmla="*/ 500 w 500"/>
              <a:gd name="T39" fmla="*/ 612 h 648"/>
              <a:gd name="T40" fmla="*/ 33 w 500"/>
              <a:gd name="T41" fmla="*/ 36 h 648"/>
              <a:gd name="T42" fmla="*/ 302 w 500"/>
              <a:gd name="T43" fmla="*/ 36 h 648"/>
              <a:gd name="T44" fmla="*/ 302 w 500"/>
              <a:gd name="T45" fmla="*/ 160 h 648"/>
              <a:gd name="T46" fmla="*/ 33 w 500"/>
              <a:gd name="T47" fmla="*/ 160 h 648"/>
              <a:gd name="T48" fmla="*/ 33 w 500"/>
              <a:gd name="T49" fmla="*/ 36 h 648"/>
              <a:gd name="T50" fmla="*/ 167 w 500"/>
              <a:gd name="T51" fmla="*/ 446 h 648"/>
              <a:gd name="T52" fmla="*/ 126 w 500"/>
              <a:gd name="T53" fmla="*/ 405 h 648"/>
              <a:gd name="T54" fmla="*/ 167 w 500"/>
              <a:gd name="T55" fmla="*/ 364 h 648"/>
              <a:gd name="T56" fmla="*/ 208 w 500"/>
              <a:gd name="T57" fmla="*/ 405 h 648"/>
              <a:gd name="T58" fmla="*/ 167 w 500"/>
              <a:gd name="T59" fmla="*/ 446 h 648"/>
              <a:gd name="T60" fmla="*/ 167 w 500"/>
              <a:gd name="T61" fmla="*/ 590 h 648"/>
              <a:gd name="T62" fmla="*/ 126 w 500"/>
              <a:gd name="T63" fmla="*/ 550 h 648"/>
              <a:gd name="T64" fmla="*/ 167 w 500"/>
              <a:gd name="T65" fmla="*/ 509 h 648"/>
              <a:gd name="T66" fmla="*/ 208 w 500"/>
              <a:gd name="T67" fmla="*/ 550 h 648"/>
              <a:gd name="T68" fmla="*/ 167 w 500"/>
              <a:gd name="T69" fmla="*/ 590 h 648"/>
              <a:gd name="T70" fmla="*/ 0 w 500"/>
              <a:gd name="T71" fmla="*/ 648 h 648"/>
              <a:gd name="T72" fmla="*/ 335 w 500"/>
              <a:gd name="T73" fmla="*/ 648 h 648"/>
              <a:gd name="T74" fmla="*/ 335 w 500"/>
              <a:gd name="T75" fmla="*/ 0 h 648"/>
              <a:gd name="T76" fmla="*/ 0 w 500"/>
              <a:gd name="T77" fmla="*/ 0 h 648"/>
              <a:gd name="T78" fmla="*/ 0 w 500"/>
              <a:gd name="T79" fmla="*/ 648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0" h="648">
                <a:moveTo>
                  <a:pt x="33" y="189"/>
                </a:moveTo>
                <a:lnTo>
                  <a:pt x="302" y="189"/>
                </a:lnTo>
                <a:lnTo>
                  <a:pt x="302" y="313"/>
                </a:lnTo>
                <a:lnTo>
                  <a:pt x="33" y="313"/>
                </a:lnTo>
                <a:lnTo>
                  <a:pt x="33" y="189"/>
                </a:lnTo>
                <a:close/>
                <a:moveTo>
                  <a:pt x="51" y="207"/>
                </a:moveTo>
                <a:lnTo>
                  <a:pt x="284" y="207"/>
                </a:lnTo>
                <a:lnTo>
                  <a:pt x="284" y="295"/>
                </a:lnTo>
                <a:lnTo>
                  <a:pt x="51" y="295"/>
                </a:lnTo>
                <a:lnTo>
                  <a:pt x="51" y="207"/>
                </a:lnTo>
                <a:close/>
                <a:moveTo>
                  <a:pt x="51" y="54"/>
                </a:moveTo>
                <a:lnTo>
                  <a:pt x="284" y="54"/>
                </a:lnTo>
                <a:lnTo>
                  <a:pt x="284" y="142"/>
                </a:lnTo>
                <a:lnTo>
                  <a:pt x="51" y="142"/>
                </a:lnTo>
                <a:lnTo>
                  <a:pt x="51" y="54"/>
                </a:lnTo>
                <a:close/>
                <a:moveTo>
                  <a:pt x="500" y="612"/>
                </a:moveTo>
                <a:lnTo>
                  <a:pt x="500" y="109"/>
                </a:lnTo>
                <a:lnTo>
                  <a:pt x="360" y="0"/>
                </a:lnTo>
                <a:lnTo>
                  <a:pt x="360" y="648"/>
                </a:lnTo>
                <a:lnTo>
                  <a:pt x="500" y="612"/>
                </a:lnTo>
                <a:close/>
                <a:moveTo>
                  <a:pt x="33" y="36"/>
                </a:moveTo>
                <a:lnTo>
                  <a:pt x="302" y="36"/>
                </a:lnTo>
                <a:lnTo>
                  <a:pt x="302" y="160"/>
                </a:lnTo>
                <a:lnTo>
                  <a:pt x="33" y="160"/>
                </a:lnTo>
                <a:lnTo>
                  <a:pt x="33" y="36"/>
                </a:lnTo>
                <a:close/>
                <a:moveTo>
                  <a:pt x="167" y="446"/>
                </a:moveTo>
                <a:cubicBezTo>
                  <a:pt x="145" y="446"/>
                  <a:pt x="126" y="428"/>
                  <a:pt x="126" y="405"/>
                </a:cubicBezTo>
                <a:cubicBezTo>
                  <a:pt x="126" y="382"/>
                  <a:pt x="145" y="364"/>
                  <a:pt x="167" y="364"/>
                </a:cubicBezTo>
                <a:cubicBezTo>
                  <a:pt x="190" y="364"/>
                  <a:pt x="208" y="382"/>
                  <a:pt x="208" y="405"/>
                </a:cubicBezTo>
                <a:cubicBezTo>
                  <a:pt x="208" y="428"/>
                  <a:pt x="190" y="446"/>
                  <a:pt x="167" y="446"/>
                </a:cubicBezTo>
                <a:close/>
                <a:moveTo>
                  <a:pt x="167" y="590"/>
                </a:moveTo>
                <a:cubicBezTo>
                  <a:pt x="145" y="590"/>
                  <a:pt x="126" y="572"/>
                  <a:pt x="126" y="550"/>
                </a:cubicBezTo>
                <a:cubicBezTo>
                  <a:pt x="126" y="527"/>
                  <a:pt x="145" y="509"/>
                  <a:pt x="167" y="509"/>
                </a:cubicBezTo>
                <a:cubicBezTo>
                  <a:pt x="190" y="509"/>
                  <a:pt x="208" y="527"/>
                  <a:pt x="208" y="550"/>
                </a:cubicBezTo>
                <a:cubicBezTo>
                  <a:pt x="208" y="572"/>
                  <a:pt x="190" y="590"/>
                  <a:pt x="167" y="590"/>
                </a:cubicBezTo>
                <a:close/>
                <a:moveTo>
                  <a:pt x="0" y="648"/>
                </a:moveTo>
                <a:lnTo>
                  <a:pt x="335" y="648"/>
                </a:lnTo>
                <a:lnTo>
                  <a:pt x="335" y="0"/>
                </a:lnTo>
                <a:lnTo>
                  <a:pt x="0" y="0"/>
                </a:lnTo>
                <a:lnTo>
                  <a:pt x="0" y="648"/>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81" name="Freeform 80"/>
          <p:cNvSpPr>
            <a:spLocks noEditPoints="1"/>
          </p:cNvSpPr>
          <p:nvPr/>
        </p:nvSpPr>
        <p:spPr bwMode="auto">
          <a:xfrm>
            <a:off x="6268640" y="4893471"/>
            <a:ext cx="108348" cy="172640"/>
          </a:xfrm>
          <a:custGeom>
            <a:avLst/>
            <a:gdLst>
              <a:gd name="T0" fmla="*/ 90 w 476"/>
              <a:gd name="T1" fmla="*/ 352 h 760"/>
              <a:gd name="T2" fmla="*/ 90 w 476"/>
              <a:gd name="T3" fmla="*/ 422 h 760"/>
              <a:gd name="T4" fmla="*/ 175 w 476"/>
              <a:gd name="T5" fmla="*/ 507 h 760"/>
              <a:gd name="T6" fmla="*/ 302 w 476"/>
              <a:gd name="T7" fmla="*/ 507 h 760"/>
              <a:gd name="T8" fmla="*/ 387 w 476"/>
              <a:gd name="T9" fmla="*/ 422 h 760"/>
              <a:gd name="T10" fmla="*/ 387 w 476"/>
              <a:gd name="T11" fmla="*/ 352 h 760"/>
              <a:gd name="T12" fmla="*/ 281 w 476"/>
              <a:gd name="T13" fmla="*/ 352 h 760"/>
              <a:gd name="T14" fmla="*/ 281 w 476"/>
              <a:gd name="T15" fmla="*/ 288 h 760"/>
              <a:gd name="T16" fmla="*/ 387 w 476"/>
              <a:gd name="T17" fmla="*/ 288 h 760"/>
              <a:gd name="T18" fmla="*/ 387 w 476"/>
              <a:gd name="T19" fmla="*/ 191 h 760"/>
              <a:gd name="T20" fmla="*/ 281 w 476"/>
              <a:gd name="T21" fmla="*/ 191 h 760"/>
              <a:gd name="T22" fmla="*/ 281 w 476"/>
              <a:gd name="T23" fmla="*/ 127 h 760"/>
              <a:gd name="T24" fmla="*/ 387 w 476"/>
              <a:gd name="T25" fmla="*/ 127 h 760"/>
              <a:gd name="T26" fmla="*/ 387 w 476"/>
              <a:gd name="T27" fmla="*/ 85 h 760"/>
              <a:gd name="T28" fmla="*/ 302 w 476"/>
              <a:gd name="T29" fmla="*/ 0 h 760"/>
              <a:gd name="T30" fmla="*/ 175 w 476"/>
              <a:gd name="T31" fmla="*/ 0 h 760"/>
              <a:gd name="T32" fmla="*/ 90 w 476"/>
              <a:gd name="T33" fmla="*/ 85 h 760"/>
              <a:gd name="T34" fmla="*/ 90 w 476"/>
              <a:gd name="T35" fmla="*/ 127 h 760"/>
              <a:gd name="T36" fmla="*/ 196 w 476"/>
              <a:gd name="T37" fmla="*/ 127 h 760"/>
              <a:gd name="T38" fmla="*/ 196 w 476"/>
              <a:gd name="T39" fmla="*/ 191 h 760"/>
              <a:gd name="T40" fmla="*/ 90 w 476"/>
              <a:gd name="T41" fmla="*/ 191 h 760"/>
              <a:gd name="T42" fmla="*/ 90 w 476"/>
              <a:gd name="T43" fmla="*/ 288 h 760"/>
              <a:gd name="T44" fmla="*/ 196 w 476"/>
              <a:gd name="T45" fmla="*/ 288 h 760"/>
              <a:gd name="T46" fmla="*/ 196 w 476"/>
              <a:gd name="T47" fmla="*/ 352 h 760"/>
              <a:gd name="T48" fmla="*/ 90 w 476"/>
              <a:gd name="T49" fmla="*/ 352 h 760"/>
              <a:gd name="T50" fmla="*/ 0 w 476"/>
              <a:gd name="T51" fmla="*/ 464 h 760"/>
              <a:gd name="T52" fmla="*/ 157 w 476"/>
              <a:gd name="T53" fmla="*/ 598 h 760"/>
              <a:gd name="T54" fmla="*/ 206 w 476"/>
              <a:gd name="T55" fmla="*/ 598 h 760"/>
              <a:gd name="T56" fmla="*/ 206 w 476"/>
              <a:gd name="T57" fmla="*/ 696 h 760"/>
              <a:gd name="T58" fmla="*/ 145 w 476"/>
              <a:gd name="T59" fmla="*/ 696 h 760"/>
              <a:gd name="T60" fmla="*/ 145 w 476"/>
              <a:gd name="T61" fmla="*/ 760 h 760"/>
              <a:gd name="T62" fmla="*/ 332 w 476"/>
              <a:gd name="T63" fmla="*/ 760 h 760"/>
              <a:gd name="T64" fmla="*/ 332 w 476"/>
              <a:gd name="T65" fmla="*/ 696 h 760"/>
              <a:gd name="T66" fmla="*/ 270 w 476"/>
              <a:gd name="T67" fmla="*/ 696 h 760"/>
              <a:gd name="T68" fmla="*/ 270 w 476"/>
              <a:gd name="T69" fmla="*/ 598 h 760"/>
              <a:gd name="T70" fmla="*/ 320 w 476"/>
              <a:gd name="T71" fmla="*/ 598 h 760"/>
              <a:gd name="T72" fmla="*/ 476 w 476"/>
              <a:gd name="T73" fmla="*/ 465 h 760"/>
              <a:gd name="T74" fmla="*/ 414 w 476"/>
              <a:gd name="T75" fmla="*/ 450 h 760"/>
              <a:gd name="T76" fmla="*/ 320 w 476"/>
              <a:gd name="T77" fmla="*/ 534 h 760"/>
              <a:gd name="T78" fmla="*/ 157 w 476"/>
              <a:gd name="T79" fmla="*/ 534 h 760"/>
              <a:gd name="T80" fmla="*/ 63 w 476"/>
              <a:gd name="T81" fmla="*/ 451 h 760"/>
              <a:gd name="T82" fmla="*/ 0 w 476"/>
              <a:gd name="T83" fmla="*/ 464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6" h="760">
                <a:moveTo>
                  <a:pt x="90" y="352"/>
                </a:moveTo>
                <a:lnTo>
                  <a:pt x="90" y="422"/>
                </a:lnTo>
                <a:cubicBezTo>
                  <a:pt x="90" y="469"/>
                  <a:pt x="128" y="507"/>
                  <a:pt x="175" y="507"/>
                </a:cubicBezTo>
                <a:lnTo>
                  <a:pt x="302" y="507"/>
                </a:lnTo>
                <a:cubicBezTo>
                  <a:pt x="349" y="507"/>
                  <a:pt x="387" y="469"/>
                  <a:pt x="387" y="422"/>
                </a:cubicBezTo>
                <a:lnTo>
                  <a:pt x="387" y="352"/>
                </a:lnTo>
                <a:lnTo>
                  <a:pt x="281" y="352"/>
                </a:lnTo>
                <a:lnTo>
                  <a:pt x="281" y="288"/>
                </a:lnTo>
                <a:lnTo>
                  <a:pt x="387" y="288"/>
                </a:lnTo>
                <a:lnTo>
                  <a:pt x="387" y="191"/>
                </a:lnTo>
                <a:lnTo>
                  <a:pt x="281" y="191"/>
                </a:lnTo>
                <a:lnTo>
                  <a:pt x="281" y="127"/>
                </a:lnTo>
                <a:lnTo>
                  <a:pt x="387" y="127"/>
                </a:lnTo>
                <a:lnTo>
                  <a:pt x="387" y="85"/>
                </a:lnTo>
                <a:cubicBezTo>
                  <a:pt x="387" y="38"/>
                  <a:pt x="349" y="0"/>
                  <a:pt x="302" y="0"/>
                </a:cubicBezTo>
                <a:lnTo>
                  <a:pt x="175" y="0"/>
                </a:lnTo>
                <a:cubicBezTo>
                  <a:pt x="128" y="0"/>
                  <a:pt x="90" y="38"/>
                  <a:pt x="90" y="85"/>
                </a:cubicBezTo>
                <a:lnTo>
                  <a:pt x="90" y="127"/>
                </a:lnTo>
                <a:lnTo>
                  <a:pt x="196" y="127"/>
                </a:lnTo>
                <a:lnTo>
                  <a:pt x="196" y="191"/>
                </a:lnTo>
                <a:lnTo>
                  <a:pt x="90" y="191"/>
                </a:lnTo>
                <a:lnTo>
                  <a:pt x="90" y="288"/>
                </a:lnTo>
                <a:lnTo>
                  <a:pt x="196" y="288"/>
                </a:lnTo>
                <a:lnTo>
                  <a:pt x="196" y="352"/>
                </a:lnTo>
                <a:lnTo>
                  <a:pt x="90" y="352"/>
                </a:lnTo>
                <a:close/>
                <a:moveTo>
                  <a:pt x="0" y="464"/>
                </a:moveTo>
                <a:cubicBezTo>
                  <a:pt x="17" y="540"/>
                  <a:pt x="84" y="598"/>
                  <a:pt x="157" y="598"/>
                </a:cubicBezTo>
                <a:lnTo>
                  <a:pt x="206" y="598"/>
                </a:lnTo>
                <a:lnTo>
                  <a:pt x="206" y="696"/>
                </a:lnTo>
                <a:lnTo>
                  <a:pt x="145" y="696"/>
                </a:lnTo>
                <a:lnTo>
                  <a:pt x="145" y="760"/>
                </a:lnTo>
                <a:lnTo>
                  <a:pt x="332" y="760"/>
                </a:lnTo>
                <a:lnTo>
                  <a:pt x="332" y="696"/>
                </a:lnTo>
                <a:lnTo>
                  <a:pt x="270" y="696"/>
                </a:lnTo>
                <a:lnTo>
                  <a:pt x="270" y="598"/>
                </a:lnTo>
                <a:lnTo>
                  <a:pt x="320" y="598"/>
                </a:lnTo>
                <a:cubicBezTo>
                  <a:pt x="397" y="598"/>
                  <a:pt x="460" y="530"/>
                  <a:pt x="476" y="465"/>
                </a:cubicBezTo>
                <a:lnTo>
                  <a:pt x="414" y="450"/>
                </a:lnTo>
                <a:cubicBezTo>
                  <a:pt x="404" y="490"/>
                  <a:pt x="364" y="534"/>
                  <a:pt x="320" y="534"/>
                </a:cubicBezTo>
                <a:lnTo>
                  <a:pt x="157" y="534"/>
                </a:lnTo>
                <a:cubicBezTo>
                  <a:pt x="115" y="534"/>
                  <a:pt x="72" y="497"/>
                  <a:pt x="63" y="451"/>
                </a:cubicBezTo>
                <a:lnTo>
                  <a:pt x="0" y="464"/>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82" name="Freeform 81"/>
          <p:cNvSpPr>
            <a:spLocks noEditPoints="1"/>
          </p:cNvSpPr>
          <p:nvPr/>
        </p:nvSpPr>
        <p:spPr bwMode="auto">
          <a:xfrm>
            <a:off x="5920979" y="1726408"/>
            <a:ext cx="152400" cy="171450"/>
          </a:xfrm>
          <a:custGeom>
            <a:avLst/>
            <a:gdLst>
              <a:gd name="T0" fmla="*/ 527 w 671"/>
              <a:gd name="T1" fmla="*/ 0 h 753"/>
              <a:gd name="T2" fmla="*/ 628 w 671"/>
              <a:gd name="T3" fmla="*/ 0 h 753"/>
              <a:gd name="T4" fmla="*/ 628 w 671"/>
              <a:gd name="T5" fmla="*/ 226 h 753"/>
              <a:gd name="T6" fmla="*/ 527 w 671"/>
              <a:gd name="T7" fmla="*/ 226 h 753"/>
              <a:gd name="T8" fmla="*/ 527 w 671"/>
              <a:gd name="T9" fmla="*/ 0 h 753"/>
              <a:gd name="T10" fmla="*/ 527 w 671"/>
              <a:gd name="T11" fmla="*/ 247 h 753"/>
              <a:gd name="T12" fmla="*/ 484 w 671"/>
              <a:gd name="T13" fmla="*/ 247 h 753"/>
              <a:gd name="T14" fmla="*/ 484 w 671"/>
              <a:gd name="T15" fmla="*/ 328 h 753"/>
              <a:gd name="T16" fmla="*/ 527 w 671"/>
              <a:gd name="T17" fmla="*/ 328 h 753"/>
              <a:gd name="T18" fmla="*/ 628 w 671"/>
              <a:gd name="T19" fmla="*/ 328 h 753"/>
              <a:gd name="T20" fmla="*/ 671 w 671"/>
              <a:gd name="T21" fmla="*/ 328 h 753"/>
              <a:gd name="T22" fmla="*/ 671 w 671"/>
              <a:gd name="T23" fmla="*/ 247 h 753"/>
              <a:gd name="T24" fmla="*/ 628 w 671"/>
              <a:gd name="T25" fmla="*/ 247 h 753"/>
              <a:gd name="T26" fmla="*/ 527 w 671"/>
              <a:gd name="T27" fmla="*/ 247 h 753"/>
              <a:gd name="T28" fmla="*/ 242 w 671"/>
              <a:gd name="T29" fmla="*/ 441 h 753"/>
              <a:gd name="T30" fmla="*/ 242 w 671"/>
              <a:gd name="T31" fmla="*/ 521 h 753"/>
              <a:gd name="T32" fmla="*/ 284 w 671"/>
              <a:gd name="T33" fmla="*/ 521 h 753"/>
              <a:gd name="T34" fmla="*/ 386 w 671"/>
              <a:gd name="T35" fmla="*/ 521 h 753"/>
              <a:gd name="T36" fmla="*/ 429 w 671"/>
              <a:gd name="T37" fmla="*/ 521 h 753"/>
              <a:gd name="T38" fmla="*/ 429 w 671"/>
              <a:gd name="T39" fmla="*/ 441 h 753"/>
              <a:gd name="T40" fmla="*/ 386 w 671"/>
              <a:gd name="T41" fmla="*/ 441 h 753"/>
              <a:gd name="T42" fmla="*/ 284 w 671"/>
              <a:gd name="T43" fmla="*/ 441 h 753"/>
              <a:gd name="T44" fmla="*/ 242 w 671"/>
              <a:gd name="T45" fmla="*/ 441 h 753"/>
              <a:gd name="T46" fmla="*/ 0 w 671"/>
              <a:gd name="T47" fmla="*/ 90 h 753"/>
              <a:gd name="T48" fmla="*/ 0 w 671"/>
              <a:gd name="T49" fmla="*/ 171 h 753"/>
              <a:gd name="T50" fmla="*/ 42 w 671"/>
              <a:gd name="T51" fmla="*/ 171 h 753"/>
              <a:gd name="T52" fmla="*/ 144 w 671"/>
              <a:gd name="T53" fmla="*/ 171 h 753"/>
              <a:gd name="T54" fmla="*/ 187 w 671"/>
              <a:gd name="T55" fmla="*/ 171 h 753"/>
              <a:gd name="T56" fmla="*/ 187 w 671"/>
              <a:gd name="T57" fmla="*/ 90 h 753"/>
              <a:gd name="T58" fmla="*/ 144 w 671"/>
              <a:gd name="T59" fmla="*/ 90 h 753"/>
              <a:gd name="T60" fmla="*/ 42 w 671"/>
              <a:gd name="T61" fmla="*/ 90 h 753"/>
              <a:gd name="T62" fmla="*/ 0 w 671"/>
              <a:gd name="T63" fmla="*/ 90 h 753"/>
              <a:gd name="T64" fmla="*/ 42 w 671"/>
              <a:gd name="T65" fmla="*/ 192 h 753"/>
              <a:gd name="T66" fmla="*/ 144 w 671"/>
              <a:gd name="T67" fmla="*/ 192 h 753"/>
              <a:gd name="T68" fmla="*/ 144 w 671"/>
              <a:gd name="T69" fmla="*/ 753 h 753"/>
              <a:gd name="T70" fmla="*/ 42 w 671"/>
              <a:gd name="T71" fmla="*/ 753 h 753"/>
              <a:gd name="T72" fmla="*/ 42 w 671"/>
              <a:gd name="T73" fmla="*/ 192 h 753"/>
              <a:gd name="T74" fmla="*/ 42 w 671"/>
              <a:gd name="T75" fmla="*/ 0 h 753"/>
              <a:gd name="T76" fmla="*/ 144 w 671"/>
              <a:gd name="T77" fmla="*/ 0 h 753"/>
              <a:gd name="T78" fmla="*/ 144 w 671"/>
              <a:gd name="T79" fmla="*/ 69 h 753"/>
              <a:gd name="T80" fmla="*/ 42 w 671"/>
              <a:gd name="T81" fmla="*/ 69 h 753"/>
              <a:gd name="T82" fmla="*/ 42 w 671"/>
              <a:gd name="T83" fmla="*/ 0 h 753"/>
              <a:gd name="T84" fmla="*/ 284 w 671"/>
              <a:gd name="T85" fmla="*/ 543 h 753"/>
              <a:gd name="T86" fmla="*/ 386 w 671"/>
              <a:gd name="T87" fmla="*/ 543 h 753"/>
              <a:gd name="T88" fmla="*/ 386 w 671"/>
              <a:gd name="T89" fmla="*/ 753 h 753"/>
              <a:gd name="T90" fmla="*/ 284 w 671"/>
              <a:gd name="T91" fmla="*/ 753 h 753"/>
              <a:gd name="T92" fmla="*/ 284 w 671"/>
              <a:gd name="T93" fmla="*/ 543 h 753"/>
              <a:gd name="T94" fmla="*/ 284 w 671"/>
              <a:gd name="T95" fmla="*/ 0 h 753"/>
              <a:gd name="T96" fmla="*/ 386 w 671"/>
              <a:gd name="T97" fmla="*/ 0 h 753"/>
              <a:gd name="T98" fmla="*/ 386 w 671"/>
              <a:gd name="T99" fmla="*/ 419 h 753"/>
              <a:gd name="T100" fmla="*/ 284 w 671"/>
              <a:gd name="T101" fmla="*/ 419 h 753"/>
              <a:gd name="T102" fmla="*/ 284 w 671"/>
              <a:gd name="T103" fmla="*/ 0 h 753"/>
              <a:gd name="T104" fmla="*/ 527 w 671"/>
              <a:gd name="T105" fmla="*/ 349 h 753"/>
              <a:gd name="T106" fmla="*/ 628 w 671"/>
              <a:gd name="T107" fmla="*/ 349 h 753"/>
              <a:gd name="T108" fmla="*/ 628 w 671"/>
              <a:gd name="T109" fmla="*/ 753 h 753"/>
              <a:gd name="T110" fmla="*/ 527 w 671"/>
              <a:gd name="T111" fmla="*/ 753 h 753"/>
              <a:gd name="T112" fmla="*/ 527 w 671"/>
              <a:gd name="T113" fmla="*/ 349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71" h="753">
                <a:moveTo>
                  <a:pt x="527" y="0"/>
                </a:moveTo>
                <a:lnTo>
                  <a:pt x="628" y="0"/>
                </a:lnTo>
                <a:lnTo>
                  <a:pt x="628" y="226"/>
                </a:lnTo>
                <a:lnTo>
                  <a:pt x="527" y="226"/>
                </a:lnTo>
                <a:lnTo>
                  <a:pt x="527" y="0"/>
                </a:lnTo>
                <a:close/>
                <a:moveTo>
                  <a:pt x="527" y="247"/>
                </a:moveTo>
                <a:lnTo>
                  <a:pt x="484" y="247"/>
                </a:lnTo>
                <a:lnTo>
                  <a:pt x="484" y="328"/>
                </a:lnTo>
                <a:lnTo>
                  <a:pt x="527" y="328"/>
                </a:lnTo>
                <a:lnTo>
                  <a:pt x="628" y="328"/>
                </a:lnTo>
                <a:lnTo>
                  <a:pt x="671" y="328"/>
                </a:lnTo>
                <a:lnTo>
                  <a:pt x="671" y="247"/>
                </a:lnTo>
                <a:lnTo>
                  <a:pt x="628" y="247"/>
                </a:lnTo>
                <a:lnTo>
                  <a:pt x="527" y="247"/>
                </a:lnTo>
                <a:close/>
                <a:moveTo>
                  <a:pt x="242" y="441"/>
                </a:moveTo>
                <a:lnTo>
                  <a:pt x="242" y="521"/>
                </a:lnTo>
                <a:lnTo>
                  <a:pt x="284" y="521"/>
                </a:lnTo>
                <a:lnTo>
                  <a:pt x="386" y="521"/>
                </a:lnTo>
                <a:lnTo>
                  <a:pt x="429" y="521"/>
                </a:lnTo>
                <a:lnTo>
                  <a:pt x="429" y="441"/>
                </a:lnTo>
                <a:lnTo>
                  <a:pt x="386" y="441"/>
                </a:lnTo>
                <a:lnTo>
                  <a:pt x="284" y="441"/>
                </a:lnTo>
                <a:lnTo>
                  <a:pt x="242" y="441"/>
                </a:lnTo>
                <a:close/>
                <a:moveTo>
                  <a:pt x="0" y="90"/>
                </a:moveTo>
                <a:lnTo>
                  <a:pt x="0" y="171"/>
                </a:lnTo>
                <a:lnTo>
                  <a:pt x="42" y="171"/>
                </a:lnTo>
                <a:lnTo>
                  <a:pt x="144" y="171"/>
                </a:lnTo>
                <a:lnTo>
                  <a:pt x="187" y="171"/>
                </a:lnTo>
                <a:lnTo>
                  <a:pt x="187" y="90"/>
                </a:lnTo>
                <a:lnTo>
                  <a:pt x="144" y="90"/>
                </a:lnTo>
                <a:lnTo>
                  <a:pt x="42" y="90"/>
                </a:lnTo>
                <a:lnTo>
                  <a:pt x="0" y="90"/>
                </a:lnTo>
                <a:close/>
                <a:moveTo>
                  <a:pt x="42" y="192"/>
                </a:moveTo>
                <a:lnTo>
                  <a:pt x="144" y="192"/>
                </a:lnTo>
                <a:lnTo>
                  <a:pt x="144" y="753"/>
                </a:lnTo>
                <a:lnTo>
                  <a:pt x="42" y="753"/>
                </a:lnTo>
                <a:lnTo>
                  <a:pt x="42" y="192"/>
                </a:lnTo>
                <a:close/>
                <a:moveTo>
                  <a:pt x="42" y="0"/>
                </a:moveTo>
                <a:lnTo>
                  <a:pt x="144" y="0"/>
                </a:lnTo>
                <a:lnTo>
                  <a:pt x="144" y="69"/>
                </a:lnTo>
                <a:lnTo>
                  <a:pt x="42" y="69"/>
                </a:lnTo>
                <a:lnTo>
                  <a:pt x="42" y="0"/>
                </a:lnTo>
                <a:close/>
                <a:moveTo>
                  <a:pt x="284" y="543"/>
                </a:moveTo>
                <a:lnTo>
                  <a:pt x="386" y="543"/>
                </a:lnTo>
                <a:lnTo>
                  <a:pt x="386" y="753"/>
                </a:lnTo>
                <a:lnTo>
                  <a:pt x="284" y="753"/>
                </a:lnTo>
                <a:lnTo>
                  <a:pt x="284" y="543"/>
                </a:lnTo>
                <a:close/>
                <a:moveTo>
                  <a:pt x="284" y="0"/>
                </a:moveTo>
                <a:lnTo>
                  <a:pt x="386" y="0"/>
                </a:lnTo>
                <a:lnTo>
                  <a:pt x="386" y="419"/>
                </a:lnTo>
                <a:lnTo>
                  <a:pt x="284" y="419"/>
                </a:lnTo>
                <a:lnTo>
                  <a:pt x="284" y="0"/>
                </a:lnTo>
                <a:close/>
                <a:moveTo>
                  <a:pt x="527" y="349"/>
                </a:moveTo>
                <a:lnTo>
                  <a:pt x="628" y="349"/>
                </a:lnTo>
                <a:lnTo>
                  <a:pt x="628" y="753"/>
                </a:lnTo>
                <a:lnTo>
                  <a:pt x="527" y="753"/>
                </a:lnTo>
                <a:lnTo>
                  <a:pt x="527" y="349"/>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83" name="Freeform 82"/>
          <p:cNvSpPr>
            <a:spLocks noEditPoints="1"/>
          </p:cNvSpPr>
          <p:nvPr/>
        </p:nvSpPr>
        <p:spPr bwMode="auto">
          <a:xfrm>
            <a:off x="6241259" y="1726408"/>
            <a:ext cx="158353" cy="171450"/>
          </a:xfrm>
          <a:custGeom>
            <a:avLst/>
            <a:gdLst>
              <a:gd name="T0" fmla="*/ 697 w 697"/>
              <a:gd name="T1" fmla="*/ 80 h 757"/>
              <a:gd name="T2" fmla="*/ 595 w 697"/>
              <a:gd name="T3" fmla="*/ 80 h 757"/>
              <a:gd name="T4" fmla="*/ 595 w 697"/>
              <a:gd name="T5" fmla="*/ 757 h 757"/>
              <a:gd name="T6" fmla="*/ 697 w 697"/>
              <a:gd name="T7" fmla="*/ 757 h 757"/>
              <a:gd name="T8" fmla="*/ 697 w 697"/>
              <a:gd name="T9" fmla="*/ 80 h 757"/>
              <a:gd name="T10" fmla="*/ 548 w 697"/>
              <a:gd name="T11" fmla="*/ 375 h 757"/>
              <a:gd name="T12" fmla="*/ 446 w 697"/>
              <a:gd name="T13" fmla="*/ 375 h 757"/>
              <a:gd name="T14" fmla="*/ 446 w 697"/>
              <a:gd name="T15" fmla="*/ 425 h 757"/>
              <a:gd name="T16" fmla="*/ 548 w 697"/>
              <a:gd name="T17" fmla="*/ 425 h 757"/>
              <a:gd name="T18" fmla="*/ 548 w 697"/>
              <a:gd name="T19" fmla="*/ 375 h 757"/>
              <a:gd name="T20" fmla="*/ 102 w 697"/>
              <a:gd name="T21" fmla="*/ 222 h 757"/>
              <a:gd name="T22" fmla="*/ 0 w 697"/>
              <a:gd name="T23" fmla="*/ 222 h 757"/>
              <a:gd name="T24" fmla="*/ 0 w 697"/>
              <a:gd name="T25" fmla="*/ 272 h 757"/>
              <a:gd name="T26" fmla="*/ 102 w 697"/>
              <a:gd name="T27" fmla="*/ 272 h 757"/>
              <a:gd name="T28" fmla="*/ 102 w 697"/>
              <a:gd name="T29" fmla="*/ 222 h 757"/>
              <a:gd name="T30" fmla="*/ 251 w 697"/>
              <a:gd name="T31" fmla="*/ 287 h 757"/>
              <a:gd name="T32" fmla="*/ 149 w 697"/>
              <a:gd name="T33" fmla="*/ 287 h 757"/>
              <a:gd name="T34" fmla="*/ 149 w 697"/>
              <a:gd name="T35" fmla="*/ 337 h 757"/>
              <a:gd name="T36" fmla="*/ 251 w 697"/>
              <a:gd name="T37" fmla="*/ 337 h 757"/>
              <a:gd name="T38" fmla="*/ 251 w 697"/>
              <a:gd name="T39" fmla="*/ 287 h 757"/>
              <a:gd name="T40" fmla="*/ 400 w 697"/>
              <a:gd name="T41" fmla="*/ 105 h 757"/>
              <a:gd name="T42" fmla="*/ 298 w 697"/>
              <a:gd name="T43" fmla="*/ 105 h 757"/>
              <a:gd name="T44" fmla="*/ 298 w 697"/>
              <a:gd name="T45" fmla="*/ 155 h 757"/>
              <a:gd name="T46" fmla="*/ 400 w 697"/>
              <a:gd name="T47" fmla="*/ 155 h 757"/>
              <a:gd name="T48" fmla="*/ 400 w 697"/>
              <a:gd name="T49" fmla="*/ 105 h 757"/>
              <a:gd name="T50" fmla="*/ 697 w 697"/>
              <a:gd name="T51" fmla="*/ 0 h 757"/>
              <a:gd name="T52" fmla="*/ 595 w 697"/>
              <a:gd name="T53" fmla="*/ 0 h 757"/>
              <a:gd name="T54" fmla="*/ 595 w 697"/>
              <a:gd name="T55" fmla="*/ 49 h 757"/>
              <a:gd name="T56" fmla="*/ 697 w 697"/>
              <a:gd name="T57" fmla="*/ 49 h 757"/>
              <a:gd name="T58" fmla="*/ 697 w 697"/>
              <a:gd name="T59" fmla="*/ 0 h 757"/>
              <a:gd name="T60" fmla="*/ 102 w 697"/>
              <a:gd name="T61" fmla="*/ 297 h 757"/>
              <a:gd name="T62" fmla="*/ 0 w 697"/>
              <a:gd name="T63" fmla="*/ 297 h 757"/>
              <a:gd name="T64" fmla="*/ 0 w 697"/>
              <a:gd name="T65" fmla="*/ 757 h 757"/>
              <a:gd name="T66" fmla="*/ 102 w 697"/>
              <a:gd name="T67" fmla="*/ 757 h 757"/>
              <a:gd name="T68" fmla="*/ 102 w 697"/>
              <a:gd name="T69" fmla="*/ 297 h 757"/>
              <a:gd name="T70" fmla="*/ 251 w 697"/>
              <a:gd name="T71" fmla="*/ 361 h 757"/>
              <a:gd name="T72" fmla="*/ 149 w 697"/>
              <a:gd name="T73" fmla="*/ 361 h 757"/>
              <a:gd name="T74" fmla="*/ 149 w 697"/>
              <a:gd name="T75" fmla="*/ 757 h 757"/>
              <a:gd name="T76" fmla="*/ 251 w 697"/>
              <a:gd name="T77" fmla="*/ 757 h 757"/>
              <a:gd name="T78" fmla="*/ 251 w 697"/>
              <a:gd name="T79" fmla="*/ 361 h 757"/>
              <a:gd name="T80" fmla="*/ 400 w 697"/>
              <a:gd name="T81" fmla="*/ 180 h 757"/>
              <a:gd name="T82" fmla="*/ 298 w 697"/>
              <a:gd name="T83" fmla="*/ 180 h 757"/>
              <a:gd name="T84" fmla="*/ 298 w 697"/>
              <a:gd name="T85" fmla="*/ 757 h 757"/>
              <a:gd name="T86" fmla="*/ 400 w 697"/>
              <a:gd name="T87" fmla="*/ 757 h 757"/>
              <a:gd name="T88" fmla="*/ 400 w 697"/>
              <a:gd name="T89" fmla="*/ 180 h 757"/>
              <a:gd name="T90" fmla="*/ 548 w 697"/>
              <a:gd name="T91" fmla="*/ 450 h 757"/>
              <a:gd name="T92" fmla="*/ 446 w 697"/>
              <a:gd name="T93" fmla="*/ 450 h 757"/>
              <a:gd name="T94" fmla="*/ 446 w 697"/>
              <a:gd name="T95" fmla="*/ 757 h 757"/>
              <a:gd name="T96" fmla="*/ 548 w 697"/>
              <a:gd name="T97" fmla="*/ 757 h 757"/>
              <a:gd name="T98" fmla="*/ 548 w 697"/>
              <a:gd name="T99" fmla="*/ 450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7" h="757">
                <a:moveTo>
                  <a:pt x="697" y="80"/>
                </a:moveTo>
                <a:lnTo>
                  <a:pt x="595" y="80"/>
                </a:lnTo>
                <a:lnTo>
                  <a:pt x="595" y="757"/>
                </a:lnTo>
                <a:lnTo>
                  <a:pt x="697" y="757"/>
                </a:lnTo>
                <a:lnTo>
                  <a:pt x="697" y="80"/>
                </a:lnTo>
                <a:close/>
                <a:moveTo>
                  <a:pt x="548" y="375"/>
                </a:moveTo>
                <a:lnTo>
                  <a:pt x="446" y="375"/>
                </a:lnTo>
                <a:lnTo>
                  <a:pt x="446" y="425"/>
                </a:lnTo>
                <a:lnTo>
                  <a:pt x="548" y="425"/>
                </a:lnTo>
                <a:lnTo>
                  <a:pt x="548" y="375"/>
                </a:lnTo>
                <a:close/>
                <a:moveTo>
                  <a:pt x="102" y="222"/>
                </a:moveTo>
                <a:lnTo>
                  <a:pt x="0" y="222"/>
                </a:lnTo>
                <a:lnTo>
                  <a:pt x="0" y="272"/>
                </a:lnTo>
                <a:lnTo>
                  <a:pt x="102" y="272"/>
                </a:lnTo>
                <a:lnTo>
                  <a:pt x="102" y="222"/>
                </a:lnTo>
                <a:close/>
                <a:moveTo>
                  <a:pt x="251" y="287"/>
                </a:moveTo>
                <a:lnTo>
                  <a:pt x="149" y="287"/>
                </a:lnTo>
                <a:lnTo>
                  <a:pt x="149" y="337"/>
                </a:lnTo>
                <a:lnTo>
                  <a:pt x="251" y="337"/>
                </a:lnTo>
                <a:lnTo>
                  <a:pt x="251" y="287"/>
                </a:lnTo>
                <a:close/>
                <a:moveTo>
                  <a:pt x="400" y="105"/>
                </a:moveTo>
                <a:lnTo>
                  <a:pt x="298" y="105"/>
                </a:lnTo>
                <a:lnTo>
                  <a:pt x="298" y="155"/>
                </a:lnTo>
                <a:lnTo>
                  <a:pt x="400" y="155"/>
                </a:lnTo>
                <a:lnTo>
                  <a:pt x="400" y="105"/>
                </a:lnTo>
                <a:close/>
                <a:moveTo>
                  <a:pt x="697" y="0"/>
                </a:moveTo>
                <a:lnTo>
                  <a:pt x="595" y="0"/>
                </a:lnTo>
                <a:lnTo>
                  <a:pt x="595" y="49"/>
                </a:lnTo>
                <a:lnTo>
                  <a:pt x="697" y="49"/>
                </a:lnTo>
                <a:lnTo>
                  <a:pt x="697" y="0"/>
                </a:lnTo>
                <a:close/>
                <a:moveTo>
                  <a:pt x="102" y="297"/>
                </a:moveTo>
                <a:lnTo>
                  <a:pt x="0" y="297"/>
                </a:lnTo>
                <a:lnTo>
                  <a:pt x="0" y="757"/>
                </a:lnTo>
                <a:lnTo>
                  <a:pt x="102" y="757"/>
                </a:lnTo>
                <a:lnTo>
                  <a:pt x="102" y="297"/>
                </a:lnTo>
                <a:close/>
                <a:moveTo>
                  <a:pt x="251" y="361"/>
                </a:moveTo>
                <a:lnTo>
                  <a:pt x="149" y="361"/>
                </a:lnTo>
                <a:lnTo>
                  <a:pt x="149" y="757"/>
                </a:lnTo>
                <a:lnTo>
                  <a:pt x="251" y="757"/>
                </a:lnTo>
                <a:lnTo>
                  <a:pt x="251" y="361"/>
                </a:lnTo>
                <a:close/>
                <a:moveTo>
                  <a:pt x="400" y="180"/>
                </a:moveTo>
                <a:lnTo>
                  <a:pt x="298" y="180"/>
                </a:lnTo>
                <a:lnTo>
                  <a:pt x="298" y="757"/>
                </a:lnTo>
                <a:lnTo>
                  <a:pt x="400" y="757"/>
                </a:lnTo>
                <a:lnTo>
                  <a:pt x="400" y="180"/>
                </a:lnTo>
                <a:close/>
                <a:moveTo>
                  <a:pt x="548" y="450"/>
                </a:moveTo>
                <a:lnTo>
                  <a:pt x="446" y="450"/>
                </a:lnTo>
                <a:lnTo>
                  <a:pt x="446" y="757"/>
                </a:lnTo>
                <a:lnTo>
                  <a:pt x="548" y="757"/>
                </a:lnTo>
                <a:lnTo>
                  <a:pt x="548" y="45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84" name="Freeform 83"/>
          <p:cNvSpPr>
            <a:spLocks noEditPoints="1"/>
          </p:cNvSpPr>
          <p:nvPr/>
        </p:nvSpPr>
        <p:spPr bwMode="auto">
          <a:xfrm>
            <a:off x="3662364" y="4906567"/>
            <a:ext cx="150019" cy="146448"/>
          </a:xfrm>
          <a:custGeom>
            <a:avLst/>
            <a:gdLst>
              <a:gd name="T0" fmla="*/ 0 w 664"/>
              <a:gd name="T1" fmla="*/ 105 h 646"/>
              <a:gd name="T2" fmla="*/ 0 w 664"/>
              <a:gd name="T3" fmla="*/ 560 h 646"/>
              <a:gd name="T4" fmla="*/ 57 w 664"/>
              <a:gd name="T5" fmla="*/ 560 h 646"/>
              <a:gd name="T6" fmla="*/ 57 w 664"/>
              <a:gd name="T7" fmla="*/ 105 h 646"/>
              <a:gd name="T8" fmla="*/ 105 w 664"/>
              <a:gd name="T9" fmla="*/ 57 h 646"/>
              <a:gd name="T10" fmla="*/ 560 w 664"/>
              <a:gd name="T11" fmla="*/ 57 h 646"/>
              <a:gd name="T12" fmla="*/ 607 w 664"/>
              <a:gd name="T13" fmla="*/ 105 h 646"/>
              <a:gd name="T14" fmla="*/ 607 w 664"/>
              <a:gd name="T15" fmla="*/ 560 h 646"/>
              <a:gd name="T16" fmla="*/ 664 w 664"/>
              <a:gd name="T17" fmla="*/ 560 h 646"/>
              <a:gd name="T18" fmla="*/ 664 w 664"/>
              <a:gd name="T19" fmla="*/ 105 h 646"/>
              <a:gd name="T20" fmla="*/ 560 w 664"/>
              <a:gd name="T21" fmla="*/ 0 h 646"/>
              <a:gd name="T22" fmla="*/ 105 w 664"/>
              <a:gd name="T23" fmla="*/ 0 h 646"/>
              <a:gd name="T24" fmla="*/ 0 w 664"/>
              <a:gd name="T25" fmla="*/ 105 h 646"/>
              <a:gd name="T26" fmla="*/ 446 w 664"/>
              <a:gd name="T27" fmla="*/ 337 h 646"/>
              <a:gd name="T28" fmla="*/ 585 w 664"/>
              <a:gd name="T29" fmla="*/ 337 h 646"/>
              <a:gd name="T30" fmla="*/ 585 w 664"/>
              <a:gd name="T31" fmla="*/ 646 h 646"/>
              <a:gd name="T32" fmla="*/ 446 w 664"/>
              <a:gd name="T33" fmla="*/ 646 h 646"/>
              <a:gd name="T34" fmla="*/ 446 w 664"/>
              <a:gd name="T35" fmla="*/ 337 h 646"/>
              <a:gd name="T36" fmla="*/ 79 w 664"/>
              <a:gd name="T37" fmla="*/ 337 h 646"/>
              <a:gd name="T38" fmla="*/ 219 w 664"/>
              <a:gd name="T39" fmla="*/ 337 h 646"/>
              <a:gd name="T40" fmla="*/ 219 w 664"/>
              <a:gd name="T41" fmla="*/ 646 h 646"/>
              <a:gd name="T42" fmla="*/ 79 w 664"/>
              <a:gd name="T43" fmla="*/ 646 h 646"/>
              <a:gd name="T44" fmla="*/ 79 w 664"/>
              <a:gd name="T45" fmla="*/ 3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64" h="646">
                <a:moveTo>
                  <a:pt x="0" y="105"/>
                </a:moveTo>
                <a:lnTo>
                  <a:pt x="0" y="560"/>
                </a:lnTo>
                <a:lnTo>
                  <a:pt x="57" y="560"/>
                </a:lnTo>
                <a:lnTo>
                  <a:pt x="57" y="105"/>
                </a:lnTo>
                <a:cubicBezTo>
                  <a:pt x="57" y="78"/>
                  <a:pt x="79" y="57"/>
                  <a:pt x="105" y="57"/>
                </a:cubicBezTo>
                <a:lnTo>
                  <a:pt x="560" y="57"/>
                </a:lnTo>
                <a:cubicBezTo>
                  <a:pt x="586" y="57"/>
                  <a:pt x="607" y="79"/>
                  <a:pt x="607" y="105"/>
                </a:cubicBezTo>
                <a:lnTo>
                  <a:pt x="607" y="560"/>
                </a:lnTo>
                <a:lnTo>
                  <a:pt x="664" y="560"/>
                </a:lnTo>
                <a:lnTo>
                  <a:pt x="664" y="105"/>
                </a:lnTo>
                <a:cubicBezTo>
                  <a:pt x="664" y="47"/>
                  <a:pt x="618" y="0"/>
                  <a:pt x="560" y="0"/>
                </a:cubicBezTo>
                <a:lnTo>
                  <a:pt x="105" y="0"/>
                </a:lnTo>
                <a:cubicBezTo>
                  <a:pt x="47" y="0"/>
                  <a:pt x="0" y="47"/>
                  <a:pt x="0" y="105"/>
                </a:cubicBezTo>
                <a:close/>
                <a:moveTo>
                  <a:pt x="446" y="337"/>
                </a:moveTo>
                <a:lnTo>
                  <a:pt x="585" y="337"/>
                </a:lnTo>
                <a:lnTo>
                  <a:pt x="585" y="646"/>
                </a:lnTo>
                <a:lnTo>
                  <a:pt x="446" y="646"/>
                </a:lnTo>
                <a:lnTo>
                  <a:pt x="446" y="337"/>
                </a:lnTo>
                <a:close/>
                <a:moveTo>
                  <a:pt x="79" y="337"/>
                </a:moveTo>
                <a:lnTo>
                  <a:pt x="219" y="337"/>
                </a:lnTo>
                <a:lnTo>
                  <a:pt x="219" y="646"/>
                </a:lnTo>
                <a:lnTo>
                  <a:pt x="79" y="646"/>
                </a:lnTo>
                <a:lnTo>
                  <a:pt x="79" y="337"/>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85" name="Freeform 84"/>
          <p:cNvSpPr>
            <a:spLocks/>
          </p:cNvSpPr>
          <p:nvPr/>
        </p:nvSpPr>
        <p:spPr bwMode="auto">
          <a:xfrm>
            <a:off x="5366150" y="1747839"/>
            <a:ext cx="135731" cy="127398"/>
          </a:xfrm>
          <a:custGeom>
            <a:avLst/>
            <a:gdLst>
              <a:gd name="T0" fmla="*/ 101 w 594"/>
              <a:gd name="T1" fmla="*/ 560 h 560"/>
              <a:gd name="T2" fmla="*/ 203 w 594"/>
              <a:gd name="T3" fmla="*/ 458 h 560"/>
              <a:gd name="T4" fmla="*/ 203 w 594"/>
              <a:gd name="T5" fmla="*/ 458 h 560"/>
              <a:gd name="T6" fmla="*/ 203 w 594"/>
              <a:gd name="T7" fmla="*/ 458 h 560"/>
              <a:gd name="T8" fmla="*/ 203 w 594"/>
              <a:gd name="T9" fmla="*/ 128 h 560"/>
              <a:gd name="T10" fmla="*/ 530 w 594"/>
              <a:gd name="T11" fmla="*/ 128 h 560"/>
              <a:gd name="T12" fmla="*/ 530 w 594"/>
              <a:gd name="T13" fmla="*/ 364 h 560"/>
              <a:gd name="T14" fmla="*/ 492 w 594"/>
              <a:gd name="T15" fmla="*/ 357 h 560"/>
              <a:gd name="T16" fmla="*/ 390 w 594"/>
              <a:gd name="T17" fmla="*/ 458 h 560"/>
              <a:gd name="T18" fmla="*/ 492 w 594"/>
              <a:gd name="T19" fmla="*/ 560 h 560"/>
              <a:gd name="T20" fmla="*/ 594 w 594"/>
              <a:gd name="T21" fmla="*/ 458 h 560"/>
              <a:gd name="T22" fmla="*/ 594 w 594"/>
              <a:gd name="T23" fmla="*/ 458 h 560"/>
              <a:gd name="T24" fmla="*/ 594 w 594"/>
              <a:gd name="T25" fmla="*/ 458 h 560"/>
              <a:gd name="T26" fmla="*/ 594 w 594"/>
              <a:gd name="T27" fmla="*/ 128 h 560"/>
              <a:gd name="T28" fmla="*/ 594 w 594"/>
              <a:gd name="T29" fmla="*/ 0 h 560"/>
              <a:gd name="T30" fmla="*/ 530 w 594"/>
              <a:gd name="T31" fmla="*/ 0 h 560"/>
              <a:gd name="T32" fmla="*/ 203 w 594"/>
              <a:gd name="T33" fmla="*/ 0 h 560"/>
              <a:gd name="T34" fmla="*/ 139 w 594"/>
              <a:gd name="T35" fmla="*/ 0 h 560"/>
              <a:gd name="T36" fmla="*/ 139 w 594"/>
              <a:gd name="T37" fmla="*/ 128 h 560"/>
              <a:gd name="T38" fmla="*/ 139 w 594"/>
              <a:gd name="T39" fmla="*/ 364 h 560"/>
              <a:gd name="T40" fmla="*/ 101 w 594"/>
              <a:gd name="T41" fmla="*/ 357 h 560"/>
              <a:gd name="T42" fmla="*/ 0 w 594"/>
              <a:gd name="T43" fmla="*/ 458 h 560"/>
              <a:gd name="T44" fmla="*/ 101 w 594"/>
              <a:gd name="T45" fmla="*/ 56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4" h="560">
                <a:moveTo>
                  <a:pt x="101" y="560"/>
                </a:moveTo>
                <a:cubicBezTo>
                  <a:pt x="158" y="560"/>
                  <a:pt x="203" y="515"/>
                  <a:pt x="203" y="458"/>
                </a:cubicBezTo>
                <a:cubicBezTo>
                  <a:pt x="203" y="458"/>
                  <a:pt x="203" y="458"/>
                  <a:pt x="203" y="458"/>
                </a:cubicBezTo>
                <a:lnTo>
                  <a:pt x="203" y="458"/>
                </a:lnTo>
                <a:lnTo>
                  <a:pt x="203" y="128"/>
                </a:lnTo>
                <a:lnTo>
                  <a:pt x="530" y="128"/>
                </a:lnTo>
                <a:lnTo>
                  <a:pt x="530" y="364"/>
                </a:lnTo>
                <a:cubicBezTo>
                  <a:pt x="518" y="359"/>
                  <a:pt x="506" y="357"/>
                  <a:pt x="492" y="357"/>
                </a:cubicBezTo>
                <a:cubicBezTo>
                  <a:pt x="436" y="357"/>
                  <a:pt x="390" y="402"/>
                  <a:pt x="390" y="458"/>
                </a:cubicBezTo>
                <a:cubicBezTo>
                  <a:pt x="390" y="515"/>
                  <a:pt x="436" y="560"/>
                  <a:pt x="492" y="560"/>
                </a:cubicBezTo>
                <a:cubicBezTo>
                  <a:pt x="548" y="560"/>
                  <a:pt x="594" y="515"/>
                  <a:pt x="594" y="458"/>
                </a:cubicBezTo>
                <a:cubicBezTo>
                  <a:pt x="594" y="458"/>
                  <a:pt x="594" y="458"/>
                  <a:pt x="594" y="458"/>
                </a:cubicBezTo>
                <a:lnTo>
                  <a:pt x="594" y="458"/>
                </a:lnTo>
                <a:lnTo>
                  <a:pt x="594" y="128"/>
                </a:lnTo>
                <a:lnTo>
                  <a:pt x="594" y="0"/>
                </a:lnTo>
                <a:lnTo>
                  <a:pt x="530" y="0"/>
                </a:lnTo>
                <a:lnTo>
                  <a:pt x="203" y="0"/>
                </a:lnTo>
                <a:lnTo>
                  <a:pt x="139" y="0"/>
                </a:lnTo>
                <a:lnTo>
                  <a:pt x="139" y="128"/>
                </a:lnTo>
                <a:lnTo>
                  <a:pt x="139" y="364"/>
                </a:lnTo>
                <a:cubicBezTo>
                  <a:pt x="128" y="359"/>
                  <a:pt x="115" y="357"/>
                  <a:pt x="101" y="357"/>
                </a:cubicBezTo>
                <a:cubicBezTo>
                  <a:pt x="45" y="357"/>
                  <a:pt x="0" y="402"/>
                  <a:pt x="0" y="458"/>
                </a:cubicBezTo>
                <a:cubicBezTo>
                  <a:pt x="0" y="515"/>
                  <a:pt x="45" y="560"/>
                  <a:pt x="101" y="56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86" name="Freeform 85"/>
          <p:cNvSpPr>
            <a:spLocks noEditPoints="1"/>
          </p:cNvSpPr>
          <p:nvPr/>
        </p:nvSpPr>
        <p:spPr bwMode="auto">
          <a:xfrm>
            <a:off x="8328423" y="1985964"/>
            <a:ext cx="123825" cy="141684"/>
          </a:xfrm>
          <a:custGeom>
            <a:avLst/>
            <a:gdLst>
              <a:gd name="T0" fmla="*/ 183 w 548"/>
              <a:gd name="T1" fmla="*/ 63 h 624"/>
              <a:gd name="T2" fmla="*/ 440 w 548"/>
              <a:gd name="T3" fmla="*/ 63 h 624"/>
              <a:gd name="T4" fmla="*/ 440 w 548"/>
              <a:gd name="T5" fmla="*/ 200 h 624"/>
              <a:gd name="T6" fmla="*/ 183 w 548"/>
              <a:gd name="T7" fmla="*/ 200 h 624"/>
              <a:gd name="T8" fmla="*/ 183 w 548"/>
              <a:gd name="T9" fmla="*/ 63 h 624"/>
              <a:gd name="T10" fmla="*/ 23 w 548"/>
              <a:gd name="T11" fmla="*/ 525 h 624"/>
              <a:gd name="T12" fmla="*/ 1 w 548"/>
              <a:gd name="T13" fmla="*/ 602 h 624"/>
              <a:gd name="T14" fmla="*/ 35 w 548"/>
              <a:gd name="T15" fmla="*/ 602 h 624"/>
              <a:gd name="T16" fmla="*/ 48 w 548"/>
              <a:gd name="T17" fmla="*/ 549 h 624"/>
              <a:gd name="T18" fmla="*/ 75 w 548"/>
              <a:gd name="T19" fmla="*/ 541 h 624"/>
              <a:gd name="T20" fmla="*/ 75 w 548"/>
              <a:gd name="T21" fmla="*/ 610 h 624"/>
              <a:gd name="T22" fmla="*/ 548 w 548"/>
              <a:gd name="T23" fmla="*/ 610 h 624"/>
              <a:gd name="T24" fmla="*/ 548 w 548"/>
              <a:gd name="T25" fmla="*/ 0 h 624"/>
              <a:gd name="T26" fmla="*/ 75 w 548"/>
              <a:gd name="T27" fmla="*/ 0 h 624"/>
              <a:gd name="T28" fmla="*/ 75 w 548"/>
              <a:gd name="T29" fmla="*/ 0 h 624"/>
              <a:gd name="T30" fmla="*/ 23 w 548"/>
              <a:gd name="T31" fmla="*/ 17 h 624"/>
              <a:gd name="T32" fmla="*/ 1 w 548"/>
              <a:gd name="T33" fmla="*/ 94 h 624"/>
              <a:gd name="T34" fmla="*/ 35 w 548"/>
              <a:gd name="T35" fmla="*/ 94 h 624"/>
              <a:gd name="T36" fmla="*/ 48 w 548"/>
              <a:gd name="T37" fmla="*/ 41 h 624"/>
              <a:gd name="T38" fmla="*/ 75 w 548"/>
              <a:gd name="T39" fmla="*/ 33 h 624"/>
              <a:gd name="T40" fmla="*/ 75 w 548"/>
              <a:gd name="T41" fmla="*/ 127 h 624"/>
              <a:gd name="T42" fmla="*/ 23 w 548"/>
              <a:gd name="T43" fmla="*/ 144 h 624"/>
              <a:gd name="T44" fmla="*/ 1 w 548"/>
              <a:gd name="T45" fmla="*/ 221 h 624"/>
              <a:gd name="T46" fmla="*/ 35 w 548"/>
              <a:gd name="T47" fmla="*/ 221 h 624"/>
              <a:gd name="T48" fmla="*/ 48 w 548"/>
              <a:gd name="T49" fmla="*/ 168 h 624"/>
              <a:gd name="T50" fmla="*/ 75 w 548"/>
              <a:gd name="T51" fmla="*/ 160 h 624"/>
              <a:gd name="T52" fmla="*/ 75 w 548"/>
              <a:gd name="T53" fmla="*/ 254 h 624"/>
              <a:gd name="T54" fmla="*/ 23 w 548"/>
              <a:gd name="T55" fmla="*/ 271 h 624"/>
              <a:gd name="T56" fmla="*/ 1 w 548"/>
              <a:gd name="T57" fmla="*/ 348 h 624"/>
              <a:gd name="T58" fmla="*/ 35 w 548"/>
              <a:gd name="T59" fmla="*/ 348 h 624"/>
              <a:gd name="T60" fmla="*/ 48 w 548"/>
              <a:gd name="T61" fmla="*/ 295 h 624"/>
              <a:gd name="T62" fmla="*/ 75 w 548"/>
              <a:gd name="T63" fmla="*/ 287 h 624"/>
              <a:gd name="T64" fmla="*/ 75 w 548"/>
              <a:gd name="T65" fmla="*/ 381 h 624"/>
              <a:gd name="T66" fmla="*/ 23 w 548"/>
              <a:gd name="T67" fmla="*/ 398 h 624"/>
              <a:gd name="T68" fmla="*/ 1 w 548"/>
              <a:gd name="T69" fmla="*/ 475 h 624"/>
              <a:gd name="T70" fmla="*/ 35 w 548"/>
              <a:gd name="T71" fmla="*/ 475 h 624"/>
              <a:gd name="T72" fmla="*/ 48 w 548"/>
              <a:gd name="T73" fmla="*/ 422 h 624"/>
              <a:gd name="T74" fmla="*/ 75 w 548"/>
              <a:gd name="T75" fmla="*/ 414 h 624"/>
              <a:gd name="T76" fmla="*/ 75 w 548"/>
              <a:gd name="T77" fmla="*/ 508 h 624"/>
              <a:gd name="T78" fmla="*/ 23 w 548"/>
              <a:gd name="T79" fmla="*/ 525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48" h="624">
                <a:moveTo>
                  <a:pt x="183" y="63"/>
                </a:moveTo>
                <a:lnTo>
                  <a:pt x="440" y="63"/>
                </a:lnTo>
                <a:lnTo>
                  <a:pt x="440" y="200"/>
                </a:lnTo>
                <a:lnTo>
                  <a:pt x="183" y="200"/>
                </a:lnTo>
                <a:lnTo>
                  <a:pt x="183" y="63"/>
                </a:lnTo>
                <a:close/>
                <a:moveTo>
                  <a:pt x="23" y="525"/>
                </a:moveTo>
                <a:cubicBezTo>
                  <a:pt x="2" y="546"/>
                  <a:pt x="0" y="574"/>
                  <a:pt x="1" y="602"/>
                </a:cubicBezTo>
                <a:cubicBezTo>
                  <a:pt x="2" y="624"/>
                  <a:pt x="36" y="624"/>
                  <a:pt x="35" y="602"/>
                </a:cubicBezTo>
                <a:cubicBezTo>
                  <a:pt x="34" y="585"/>
                  <a:pt x="32" y="561"/>
                  <a:pt x="48" y="549"/>
                </a:cubicBezTo>
                <a:cubicBezTo>
                  <a:pt x="56" y="543"/>
                  <a:pt x="65" y="541"/>
                  <a:pt x="75" y="541"/>
                </a:cubicBezTo>
                <a:lnTo>
                  <a:pt x="75" y="610"/>
                </a:lnTo>
                <a:lnTo>
                  <a:pt x="548" y="610"/>
                </a:lnTo>
                <a:lnTo>
                  <a:pt x="548" y="0"/>
                </a:lnTo>
                <a:lnTo>
                  <a:pt x="75" y="0"/>
                </a:lnTo>
                <a:lnTo>
                  <a:pt x="75" y="0"/>
                </a:lnTo>
                <a:cubicBezTo>
                  <a:pt x="56" y="0"/>
                  <a:pt x="37" y="4"/>
                  <a:pt x="23" y="17"/>
                </a:cubicBezTo>
                <a:cubicBezTo>
                  <a:pt x="2" y="38"/>
                  <a:pt x="0" y="66"/>
                  <a:pt x="1" y="94"/>
                </a:cubicBezTo>
                <a:cubicBezTo>
                  <a:pt x="2" y="116"/>
                  <a:pt x="36" y="116"/>
                  <a:pt x="35" y="94"/>
                </a:cubicBezTo>
                <a:cubicBezTo>
                  <a:pt x="34" y="77"/>
                  <a:pt x="32" y="53"/>
                  <a:pt x="48" y="41"/>
                </a:cubicBezTo>
                <a:cubicBezTo>
                  <a:pt x="56" y="35"/>
                  <a:pt x="65" y="33"/>
                  <a:pt x="75" y="33"/>
                </a:cubicBezTo>
                <a:lnTo>
                  <a:pt x="75" y="127"/>
                </a:lnTo>
                <a:cubicBezTo>
                  <a:pt x="56" y="127"/>
                  <a:pt x="37" y="131"/>
                  <a:pt x="23" y="144"/>
                </a:cubicBezTo>
                <a:cubicBezTo>
                  <a:pt x="2" y="165"/>
                  <a:pt x="0" y="193"/>
                  <a:pt x="1" y="221"/>
                </a:cubicBezTo>
                <a:cubicBezTo>
                  <a:pt x="2" y="243"/>
                  <a:pt x="36" y="243"/>
                  <a:pt x="35" y="221"/>
                </a:cubicBezTo>
                <a:cubicBezTo>
                  <a:pt x="34" y="204"/>
                  <a:pt x="32" y="180"/>
                  <a:pt x="48" y="168"/>
                </a:cubicBezTo>
                <a:cubicBezTo>
                  <a:pt x="56" y="162"/>
                  <a:pt x="65" y="160"/>
                  <a:pt x="75" y="160"/>
                </a:cubicBezTo>
                <a:lnTo>
                  <a:pt x="75" y="254"/>
                </a:lnTo>
                <a:cubicBezTo>
                  <a:pt x="56" y="254"/>
                  <a:pt x="37" y="258"/>
                  <a:pt x="23" y="271"/>
                </a:cubicBezTo>
                <a:cubicBezTo>
                  <a:pt x="2" y="292"/>
                  <a:pt x="0" y="320"/>
                  <a:pt x="1" y="348"/>
                </a:cubicBezTo>
                <a:cubicBezTo>
                  <a:pt x="2" y="370"/>
                  <a:pt x="36" y="370"/>
                  <a:pt x="35" y="348"/>
                </a:cubicBezTo>
                <a:cubicBezTo>
                  <a:pt x="34" y="331"/>
                  <a:pt x="32" y="307"/>
                  <a:pt x="48" y="295"/>
                </a:cubicBezTo>
                <a:cubicBezTo>
                  <a:pt x="56" y="289"/>
                  <a:pt x="65" y="287"/>
                  <a:pt x="75" y="287"/>
                </a:cubicBezTo>
                <a:lnTo>
                  <a:pt x="75" y="381"/>
                </a:lnTo>
                <a:cubicBezTo>
                  <a:pt x="56" y="381"/>
                  <a:pt x="37" y="385"/>
                  <a:pt x="23" y="398"/>
                </a:cubicBezTo>
                <a:cubicBezTo>
                  <a:pt x="2" y="419"/>
                  <a:pt x="0" y="447"/>
                  <a:pt x="1" y="475"/>
                </a:cubicBezTo>
                <a:cubicBezTo>
                  <a:pt x="2" y="497"/>
                  <a:pt x="36" y="497"/>
                  <a:pt x="35" y="475"/>
                </a:cubicBezTo>
                <a:cubicBezTo>
                  <a:pt x="34" y="458"/>
                  <a:pt x="32" y="434"/>
                  <a:pt x="48" y="422"/>
                </a:cubicBezTo>
                <a:cubicBezTo>
                  <a:pt x="56" y="416"/>
                  <a:pt x="65" y="414"/>
                  <a:pt x="75" y="414"/>
                </a:cubicBezTo>
                <a:lnTo>
                  <a:pt x="75" y="508"/>
                </a:lnTo>
                <a:cubicBezTo>
                  <a:pt x="56" y="508"/>
                  <a:pt x="37" y="512"/>
                  <a:pt x="23" y="52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87" name="Freeform 86"/>
          <p:cNvSpPr>
            <a:spLocks noEditPoints="1"/>
          </p:cNvSpPr>
          <p:nvPr/>
        </p:nvSpPr>
        <p:spPr bwMode="auto">
          <a:xfrm>
            <a:off x="9183290" y="2445544"/>
            <a:ext cx="155973" cy="157164"/>
          </a:xfrm>
          <a:custGeom>
            <a:avLst/>
            <a:gdLst>
              <a:gd name="T0" fmla="*/ 272 w 684"/>
              <a:gd name="T1" fmla="*/ 693 h 693"/>
              <a:gd name="T2" fmla="*/ 272 w 684"/>
              <a:gd name="T3" fmla="*/ 630 h 693"/>
              <a:gd name="T4" fmla="*/ 618 w 684"/>
              <a:gd name="T5" fmla="*/ 327 h 693"/>
              <a:gd name="T6" fmla="*/ 272 w 684"/>
              <a:gd name="T7" fmla="*/ 396 h 693"/>
              <a:gd name="T8" fmla="*/ 272 w 684"/>
              <a:gd name="T9" fmla="*/ 334 h 693"/>
              <a:gd name="T10" fmla="*/ 0 w 684"/>
              <a:gd name="T11" fmla="*/ 513 h 693"/>
              <a:gd name="T12" fmla="*/ 272 w 684"/>
              <a:gd name="T13" fmla="*/ 693 h 693"/>
              <a:gd name="T14" fmla="*/ 413 w 684"/>
              <a:gd name="T15" fmla="*/ 0 h 693"/>
              <a:gd name="T16" fmla="*/ 413 w 684"/>
              <a:gd name="T17" fmla="*/ 63 h 693"/>
              <a:gd name="T18" fmla="*/ 62 w 684"/>
              <a:gd name="T19" fmla="*/ 366 h 693"/>
              <a:gd name="T20" fmla="*/ 413 w 684"/>
              <a:gd name="T21" fmla="*/ 297 h 693"/>
              <a:gd name="T22" fmla="*/ 413 w 684"/>
              <a:gd name="T23" fmla="*/ 359 h 693"/>
              <a:gd name="T24" fmla="*/ 684 w 684"/>
              <a:gd name="T25" fmla="*/ 180 h 693"/>
              <a:gd name="T26" fmla="*/ 413 w 684"/>
              <a:gd name="T27" fmla="*/ 0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4" h="693">
                <a:moveTo>
                  <a:pt x="272" y="693"/>
                </a:moveTo>
                <a:lnTo>
                  <a:pt x="272" y="630"/>
                </a:lnTo>
                <a:cubicBezTo>
                  <a:pt x="584" y="630"/>
                  <a:pt x="618" y="327"/>
                  <a:pt x="618" y="327"/>
                </a:cubicBezTo>
                <a:cubicBezTo>
                  <a:pt x="618" y="327"/>
                  <a:pt x="525" y="396"/>
                  <a:pt x="272" y="396"/>
                </a:cubicBezTo>
                <a:lnTo>
                  <a:pt x="272" y="334"/>
                </a:lnTo>
                <a:lnTo>
                  <a:pt x="0" y="513"/>
                </a:lnTo>
                <a:lnTo>
                  <a:pt x="272" y="693"/>
                </a:lnTo>
                <a:close/>
                <a:moveTo>
                  <a:pt x="413" y="0"/>
                </a:moveTo>
                <a:lnTo>
                  <a:pt x="413" y="63"/>
                </a:lnTo>
                <a:cubicBezTo>
                  <a:pt x="101" y="63"/>
                  <a:pt x="62" y="366"/>
                  <a:pt x="62" y="366"/>
                </a:cubicBezTo>
                <a:cubicBezTo>
                  <a:pt x="62" y="366"/>
                  <a:pt x="159" y="297"/>
                  <a:pt x="413" y="297"/>
                </a:cubicBezTo>
                <a:lnTo>
                  <a:pt x="413" y="359"/>
                </a:lnTo>
                <a:lnTo>
                  <a:pt x="684" y="180"/>
                </a:lnTo>
                <a:lnTo>
                  <a:pt x="413" y="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88" name="Freeform 87"/>
          <p:cNvSpPr>
            <a:spLocks noEditPoints="1"/>
          </p:cNvSpPr>
          <p:nvPr/>
        </p:nvSpPr>
        <p:spPr bwMode="auto">
          <a:xfrm>
            <a:off x="9189246" y="2195515"/>
            <a:ext cx="144065" cy="177403"/>
          </a:xfrm>
          <a:custGeom>
            <a:avLst/>
            <a:gdLst>
              <a:gd name="T0" fmla="*/ 633 w 633"/>
              <a:gd name="T1" fmla="*/ 505 h 779"/>
              <a:gd name="T2" fmla="*/ 570 w 633"/>
              <a:gd name="T3" fmla="*/ 505 h 779"/>
              <a:gd name="T4" fmla="*/ 570 w 633"/>
              <a:gd name="T5" fmla="*/ 307 h 779"/>
              <a:gd name="T6" fmla="*/ 333 w 633"/>
              <a:gd name="T7" fmla="*/ 307 h 779"/>
              <a:gd name="T8" fmla="*/ 333 w 633"/>
              <a:gd name="T9" fmla="*/ 505 h 779"/>
              <a:gd name="T10" fmla="*/ 270 w 633"/>
              <a:gd name="T11" fmla="*/ 505 h 779"/>
              <a:gd name="T12" fmla="*/ 451 w 633"/>
              <a:gd name="T13" fmla="*/ 779 h 779"/>
              <a:gd name="T14" fmla="*/ 633 w 633"/>
              <a:gd name="T15" fmla="*/ 505 h 779"/>
              <a:gd name="T16" fmla="*/ 300 w 633"/>
              <a:gd name="T17" fmla="*/ 472 h 779"/>
              <a:gd name="T18" fmla="*/ 300 w 633"/>
              <a:gd name="T19" fmla="*/ 274 h 779"/>
              <a:gd name="T20" fmla="*/ 362 w 633"/>
              <a:gd name="T21" fmla="*/ 274 h 779"/>
              <a:gd name="T22" fmla="*/ 181 w 633"/>
              <a:gd name="T23" fmla="*/ 0 h 779"/>
              <a:gd name="T24" fmla="*/ 0 w 633"/>
              <a:gd name="T25" fmla="*/ 274 h 779"/>
              <a:gd name="T26" fmla="*/ 63 w 633"/>
              <a:gd name="T27" fmla="*/ 274 h 779"/>
              <a:gd name="T28" fmla="*/ 63 w 633"/>
              <a:gd name="T29" fmla="*/ 472 h 779"/>
              <a:gd name="T30" fmla="*/ 300 w 633"/>
              <a:gd name="T31" fmla="*/ 472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3" h="779">
                <a:moveTo>
                  <a:pt x="633" y="505"/>
                </a:moveTo>
                <a:lnTo>
                  <a:pt x="570" y="505"/>
                </a:lnTo>
                <a:lnTo>
                  <a:pt x="570" y="307"/>
                </a:lnTo>
                <a:lnTo>
                  <a:pt x="333" y="307"/>
                </a:lnTo>
                <a:lnTo>
                  <a:pt x="333" y="505"/>
                </a:lnTo>
                <a:lnTo>
                  <a:pt x="270" y="505"/>
                </a:lnTo>
                <a:lnTo>
                  <a:pt x="451" y="779"/>
                </a:lnTo>
                <a:lnTo>
                  <a:pt x="633" y="505"/>
                </a:lnTo>
                <a:close/>
                <a:moveTo>
                  <a:pt x="300" y="472"/>
                </a:moveTo>
                <a:lnTo>
                  <a:pt x="300" y="274"/>
                </a:lnTo>
                <a:lnTo>
                  <a:pt x="362" y="274"/>
                </a:lnTo>
                <a:lnTo>
                  <a:pt x="181" y="0"/>
                </a:lnTo>
                <a:lnTo>
                  <a:pt x="0" y="274"/>
                </a:lnTo>
                <a:lnTo>
                  <a:pt x="63" y="274"/>
                </a:lnTo>
                <a:lnTo>
                  <a:pt x="63" y="472"/>
                </a:lnTo>
                <a:lnTo>
                  <a:pt x="300" y="472"/>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89" name="Freeform 88"/>
          <p:cNvSpPr>
            <a:spLocks noEditPoints="1"/>
          </p:cNvSpPr>
          <p:nvPr/>
        </p:nvSpPr>
        <p:spPr bwMode="auto">
          <a:xfrm>
            <a:off x="7465220" y="1509714"/>
            <a:ext cx="146448" cy="146448"/>
          </a:xfrm>
          <a:custGeom>
            <a:avLst/>
            <a:gdLst>
              <a:gd name="T0" fmla="*/ 478 w 648"/>
              <a:gd name="T1" fmla="*/ 351 h 647"/>
              <a:gd name="T2" fmla="*/ 543 w 648"/>
              <a:gd name="T3" fmla="*/ 563 h 647"/>
              <a:gd name="T4" fmla="*/ 648 w 648"/>
              <a:gd name="T5" fmla="*/ 351 h 647"/>
              <a:gd name="T6" fmla="*/ 478 w 648"/>
              <a:gd name="T7" fmla="*/ 351 h 647"/>
              <a:gd name="T8" fmla="*/ 351 w 648"/>
              <a:gd name="T9" fmla="*/ 647 h 647"/>
              <a:gd name="T10" fmla="*/ 500 w 648"/>
              <a:gd name="T11" fmla="*/ 596 h 647"/>
              <a:gd name="T12" fmla="*/ 424 w 648"/>
              <a:gd name="T13" fmla="*/ 351 h 647"/>
              <a:gd name="T14" fmla="*/ 351 w 648"/>
              <a:gd name="T15" fmla="*/ 351 h 647"/>
              <a:gd name="T16" fmla="*/ 351 w 648"/>
              <a:gd name="T17" fmla="*/ 647 h 647"/>
              <a:gd name="T18" fmla="*/ 102 w 648"/>
              <a:gd name="T19" fmla="*/ 86 h 647"/>
              <a:gd name="T20" fmla="*/ 0 w 648"/>
              <a:gd name="T21" fmla="*/ 297 h 647"/>
              <a:gd name="T22" fmla="*/ 166 w 648"/>
              <a:gd name="T23" fmla="*/ 297 h 647"/>
              <a:gd name="T24" fmla="*/ 102 w 648"/>
              <a:gd name="T25" fmla="*/ 86 h 647"/>
              <a:gd name="T26" fmla="*/ 102 w 648"/>
              <a:gd name="T27" fmla="*/ 561 h 647"/>
              <a:gd name="T28" fmla="*/ 166 w 648"/>
              <a:gd name="T29" fmla="*/ 351 h 647"/>
              <a:gd name="T30" fmla="*/ 0 w 648"/>
              <a:gd name="T31" fmla="*/ 351 h 647"/>
              <a:gd name="T32" fmla="*/ 102 w 648"/>
              <a:gd name="T33" fmla="*/ 561 h 647"/>
              <a:gd name="T34" fmla="*/ 220 w 648"/>
              <a:gd name="T35" fmla="*/ 297 h 647"/>
              <a:gd name="T36" fmla="*/ 297 w 648"/>
              <a:gd name="T37" fmla="*/ 297 h 647"/>
              <a:gd name="T38" fmla="*/ 297 w 648"/>
              <a:gd name="T39" fmla="*/ 0 h 647"/>
              <a:gd name="T40" fmla="*/ 145 w 648"/>
              <a:gd name="T41" fmla="*/ 53 h 647"/>
              <a:gd name="T42" fmla="*/ 220 w 648"/>
              <a:gd name="T43" fmla="*/ 297 h 647"/>
              <a:gd name="T44" fmla="*/ 297 w 648"/>
              <a:gd name="T45" fmla="*/ 647 h 647"/>
              <a:gd name="T46" fmla="*/ 297 w 648"/>
              <a:gd name="T47" fmla="*/ 351 h 647"/>
              <a:gd name="T48" fmla="*/ 220 w 648"/>
              <a:gd name="T49" fmla="*/ 351 h 647"/>
              <a:gd name="T50" fmla="*/ 145 w 648"/>
              <a:gd name="T51" fmla="*/ 595 h 647"/>
              <a:gd name="T52" fmla="*/ 297 w 648"/>
              <a:gd name="T53" fmla="*/ 647 h 647"/>
              <a:gd name="T54" fmla="*/ 351 w 648"/>
              <a:gd name="T55" fmla="*/ 0 h 647"/>
              <a:gd name="T56" fmla="*/ 351 w 648"/>
              <a:gd name="T57" fmla="*/ 297 h 647"/>
              <a:gd name="T58" fmla="*/ 424 w 648"/>
              <a:gd name="T59" fmla="*/ 297 h 647"/>
              <a:gd name="T60" fmla="*/ 500 w 648"/>
              <a:gd name="T61" fmla="*/ 51 h 647"/>
              <a:gd name="T62" fmla="*/ 351 w 648"/>
              <a:gd name="T63" fmla="*/ 0 h 647"/>
              <a:gd name="T64" fmla="*/ 543 w 648"/>
              <a:gd name="T65" fmla="*/ 84 h 647"/>
              <a:gd name="T66" fmla="*/ 478 w 648"/>
              <a:gd name="T67" fmla="*/ 297 h 647"/>
              <a:gd name="T68" fmla="*/ 648 w 648"/>
              <a:gd name="T69" fmla="*/ 297 h 647"/>
              <a:gd name="T70" fmla="*/ 543 w 648"/>
              <a:gd name="T71" fmla="*/ 84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8" h="647">
                <a:moveTo>
                  <a:pt x="478" y="351"/>
                </a:moveTo>
                <a:cubicBezTo>
                  <a:pt x="483" y="436"/>
                  <a:pt x="509" y="510"/>
                  <a:pt x="543" y="563"/>
                </a:cubicBezTo>
                <a:cubicBezTo>
                  <a:pt x="602" y="510"/>
                  <a:pt x="641" y="435"/>
                  <a:pt x="648" y="351"/>
                </a:cubicBezTo>
                <a:lnTo>
                  <a:pt x="478" y="351"/>
                </a:lnTo>
                <a:close/>
                <a:moveTo>
                  <a:pt x="351" y="647"/>
                </a:moveTo>
                <a:cubicBezTo>
                  <a:pt x="406" y="643"/>
                  <a:pt x="457" y="625"/>
                  <a:pt x="500" y="596"/>
                </a:cubicBezTo>
                <a:cubicBezTo>
                  <a:pt x="459" y="535"/>
                  <a:pt x="429" y="449"/>
                  <a:pt x="424" y="351"/>
                </a:cubicBezTo>
                <a:lnTo>
                  <a:pt x="351" y="351"/>
                </a:lnTo>
                <a:lnTo>
                  <a:pt x="351" y="647"/>
                </a:lnTo>
                <a:close/>
                <a:moveTo>
                  <a:pt x="102" y="86"/>
                </a:moveTo>
                <a:cubicBezTo>
                  <a:pt x="45" y="140"/>
                  <a:pt x="7" y="214"/>
                  <a:pt x="0" y="297"/>
                </a:cubicBezTo>
                <a:lnTo>
                  <a:pt x="166" y="297"/>
                </a:lnTo>
                <a:cubicBezTo>
                  <a:pt x="162" y="213"/>
                  <a:pt x="136" y="139"/>
                  <a:pt x="102" y="86"/>
                </a:cubicBezTo>
                <a:close/>
                <a:moveTo>
                  <a:pt x="102" y="561"/>
                </a:moveTo>
                <a:cubicBezTo>
                  <a:pt x="136" y="508"/>
                  <a:pt x="162" y="435"/>
                  <a:pt x="166" y="351"/>
                </a:cubicBezTo>
                <a:lnTo>
                  <a:pt x="0" y="351"/>
                </a:lnTo>
                <a:cubicBezTo>
                  <a:pt x="7" y="434"/>
                  <a:pt x="45" y="508"/>
                  <a:pt x="102" y="561"/>
                </a:cubicBezTo>
                <a:close/>
                <a:moveTo>
                  <a:pt x="220" y="297"/>
                </a:moveTo>
                <a:lnTo>
                  <a:pt x="297" y="297"/>
                </a:lnTo>
                <a:lnTo>
                  <a:pt x="297" y="0"/>
                </a:lnTo>
                <a:cubicBezTo>
                  <a:pt x="241" y="5"/>
                  <a:pt x="189" y="23"/>
                  <a:pt x="145" y="53"/>
                </a:cubicBezTo>
                <a:cubicBezTo>
                  <a:pt x="185" y="114"/>
                  <a:pt x="216" y="199"/>
                  <a:pt x="220" y="297"/>
                </a:cubicBezTo>
                <a:close/>
                <a:moveTo>
                  <a:pt x="297" y="647"/>
                </a:moveTo>
                <a:lnTo>
                  <a:pt x="297" y="351"/>
                </a:lnTo>
                <a:lnTo>
                  <a:pt x="220" y="351"/>
                </a:lnTo>
                <a:cubicBezTo>
                  <a:pt x="216" y="449"/>
                  <a:pt x="185" y="533"/>
                  <a:pt x="145" y="595"/>
                </a:cubicBezTo>
                <a:cubicBezTo>
                  <a:pt x="189" y="624"/>
                  <a:pt x="241" y="643"/>
                  <a:pt x="297" y="647"/>
                </a:cubicBezTo>
                <a:close/>
                <a:moveTo>
                  <a:pt x="351" y="0"/>
                </a:moveTo>
                <a:lnTo>
                  <a:pt x="351" y="297"/>
                </a:lnTo>
                <a:lnTo>
                  <a:pt x="424" y="297"/>
                </a:lnTo>
                <a:cubicBezTo>
                  <a:pt x="429" y="198"/>
                  <a:pt x="459" y="113"/>
                  <a:pt x="500" y="51"/>
                </a:cubicBezTo>
                <a:cubicBezTo>
                  <a:pt x="457" y="23"/>
                  <a:pt x="406" y="5"/>
                  <a:pt x="351" y="0"/>
                </a:cubicBezTo>
                <a:close/>
                <a:moveTo>
                  <a:pt x="543" y="84"/>
                </a:moveTo>
                <a:cubicBezTo>
                  <a:pt x="509" y="137"/>
                  <a:pt x="483" y="211"/>
                  <a:pt x="478" y="297"/>
                </a:cubicBezTo>
                <a:lnTo>
                  <a:pt x="648" y="297"/>
                </a:lnTo>
                <a:cubicBezTo>
                  <a:pt x="641" y="213"/>
                  <a:pt x="602" y="138"/>
                  <a:pt x="543" y="84"/>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90" name="Freeform 89"/>
          <p:cNvSpPr>
            <a:spLocks/>
          </p:cNvSpPr>
          <p:nvPr/>
        </p:nvSpPr>
        <p:spPr bwMode="auto">
          <a:xfrm>
            <a:off x="8629651" y="2196703"/>
            <a:ext cx="100014" cy="175023"/>
          </a:xfrm>
          <a:custGeom>
            <a:avLst/>
            <a:gdLst>
              <a:gd name="T0" fmla="*/ 394 w 439"/>
              <a:gd name="T1" fmla="*/ 285 h 766"/>
              <a:gd name="T2" fmla="*/ 299 w 439"/>
              <a:gd name="T3" fmla="*/ 285 h 766"/>
              <a:gd name="T4" fmla="*/ 439 w 439"/>
              <a:gd name="T5" fmla="*/ 0 h 766"/>
              <a:gd name="T6" fmla="*/ 236 w 439"/>
              <a:gd name="T7" fmla="*/ 0 h 766"/>
              <a:gd name="T8" fmla="*/ 27 w 439"/>
              <a:gd name="T9" fmla="*/ 425 h 766"/>
              <a:gd name="T10" fmla="*/ 136 w 439"/>
              <a:gd name="T11" fmla="*/ 425 h 766"/>
              <a:gd name="T12" fmla="*/ 0 w 439"/>
              <a:gd name="T13" fmla="*/ 766 h 766"/>
              <a:gd name="T14" fmla="*/ 394 w 439"/>
              <a:gd name="T15" fmla="*/ 285 h 7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9" h="766">
                <a:moveTo>
                  <a:pt x="394" y="285"/>
                </a:moveTo>
                <a:lnTo>
                  <a:pt x="299" y="285"/>
                </a:lnTo>
                <a:lnTo>
                  <a:pt x="439" y="0"/>
                </a:lnTo>
                <a:lnTo>
                  <a:pt x="236" y="0"/>
                </a:lnTo>
                <a:lnTo>
                  <a:pt x="27" y="425"/>
                </a:lnTo>
                <a:lnTo>
                  <a:pt x="136" y="425"/>
                </a:lnTo>
                <a:lnTo>
                  <a:pt x="0" y="766"/>
                </a:lnTo>
                <a:lnTo>
                  <a:pt x="394" y="285"/>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91" name="Freeform 90"/>
          <p:cNvSpPr>
            <a:spLocks noEditPoints="1"/>
          </p:cNvSpPr>
          <p:nvPr/>
        </p:nvSpPr>
        <p:spPr bwMode="auto">
          <a:xfrm>
            <a:off x="8297467" y="1721646"/>
            <a:ext cx="188119" cy="178594"/>
          </a:xfrm>
          <a:custGeom>
            <a:avLst/>
            <a:gdLst>
              <a:gd name="T0" fmla="*/ 691 w 830"/>
              <a:gd name="T1" fmla="*/ 566 h 785"/>
              <a:gd name="T2" fmla="*/ 509 w 830"/>
              <a:gd name="T3" fmla="*/ 566 h 785"/>
              <a:gd name="T4" fmla="*/ 509 w 830"/>
              <a:gd name="T5" fmla="*/ 508 h 785"/>
              <a:gd name="T6" fmla="*/ 457 w 830"/>
              <a:gd name="T7" fmla="*/ 578 h 785"/>
              <a:gd name="T8" fmla="*/ 405 w 830"/>
              <a:gd name="T9" fmla="*/ 647 h 785"/>
              <a:gd name="T10" fmla="*/ 457 w 830"/>
              <a:gd name="T11" fmla="*/ 716 h 785"/>
              <a:gd name="T12" fmla="*/ 509 w 830"/>
              <a:gd name="T13" fmla="*/ 785 h 785"/>
              <a:gd name="T14" fmla="*/ 509 w 830"/>
              <a:gd name="T15" fmla="*/ 746 h 785"/>
              <a:gd name="T16" fmla="*/ 606 w 830"/>
              <a:gd name="T17" fmla="*/ 742 h 785"/>
              <a:gd name="T18" fmla="*/ 712 w 830"/>
              <a:gd name="T19" fmla="*/ 701 h 785"/>
              <a:gd name="T20" fmla="*/ 808 w 830"/>
              <a:gd name="T21" fmla="*/ 523 h 785"/>
              <a:gd name="T22" fmla="*/ 691 w 830"/>
              <a:gd name="T23" fmla="*/ 566 h 785"/>
              <a:gd name="T24" fmla="*/ 395 w 830"/>
              <a:gd name="T25" fmla="*/ 121 h 785"/>
              <a:gd name="T26" fmla="*/ 331 w 830"/>
              <a:gd name="T27" fmla="*/ 38 h 785"/>
              <a:gd name="T28" fmla="*/ 216 w 830"/>
              <a:gd name="T29" fmla="*/ 68 h 785"/>
              <a:gd name="T30" fmla="*/ 161 w 830"/>
              <a:gd name="T31" fmla="*/ 159 h 785"/>
              <a:gd name="T32" fmla="*/ 314 w 830"/>
              <a:gd name="T33" fmla="*/ 253 h 785"/>
              <a:gd name="T34" fmla="*/ 395 w 830"/>
              <a:gd name="T35" fmla="*/ 121 h 785"/>
              <a:gd name="T36" fmla="*/ 536 w 830"/>
              <a:gd name="T37" fmla="*/ 291 h 785"/>
              <a:gd name="T38" fmla="*/ 622 w 830"/>
              <a:gd name="T39" fmla="*/ 304 h 785"/>
              <a:gd name="T40" fmla="*/ 658 w 830"/>
              <a:gd name="T41" fmla="*/ 225 h 785"/>
              <a:gd name="T42" fmla="*/ 694 w 830"/>
              <a:gd name="T43" fmla="*/ 146 h 785"/>
              <a:gd name="T44" fmla="*/ 659 w 830"/>
              <a:gd name="T45" fmla="*/ 165 h 785"/>
              <a:gd name="T46" fmla="*/ 610 w 830"/>
              <a:gd name="T47" fmla="*/ 81 h 785"/>
              <a:gd name="T48" fmla="*/ 524 w 830"/>
              <a:gd name="T49" fmla="*/ 7 h 785"/>
              <a:gd name="T50" fmla="*/ 321 w 830"/>
              <a:gd name="T51" fmla="*/ 8 h 785"/>
              <a:gd name="T52" fmla="*/ 414 w 830"/>
              <a:gd name="T53" fmla="*/ 90 h 785"/>
              <a:gd name="T54" fmla="*/ 501 w 830"/>
              <a:gd name="T55" fmla="*/ 250 h 785"/>
              <a:gd name="T56" fmla="*/ 450 w 830"/>
              <a:gd name="T57" fmla="*/ 277 h 785"/>
              <a:gd name="T58" fmla="*/ 536 w 830"/>
              <a:gd name="T59" fmla="*/ 291 h 785"/>
              <a:gd name="T60" fmla="*/ 149 w 830"/>
              <a:gd name="T61" fmla="*/ 657 h 785"/>
              <a:gd name="T62" fmla="*/ 233 w 830"/>
              <a:gd name="T63" fmla="*/ 740 h 785"/>
              <a:gd name="T64" fmla="*/ 340 w 830"/>
              <a:gd name="T65" fmla="*/ 742 h 785"/>
              <a:gd name="T66" fmla="*/ 343 w 830"/>
              <a:gd name="T67" fmla="*/ 563 h 785"/>
              <a:gd name="T68" fmla="*/ 188 w 830"/>
              <a:gd name="T69" fmla="*/ 559 h 785"/>
              <a:gd name="T70" fmla="*/ 149 w 830"/>
              <a:gd name="T71" fmla="*/ 657 h 785"/>
              <a:gd name="T72" fmla="*/ 122 w 830"/>
              <a:gd name="T73" fmla="*/ 684 h 785"/>
              <a:gd name="T74" fmla="*/ 146 w 830"/>
              <a:gd name="T75" fmla="*/ 562 h 785"/>
              <a:gd name="T76" fmla="*/ 241 w 830"/>
              <a:gd name="T77" fmla="*/ 406 h 785"/>
              <a:gd name="T78" fmla="*/ 289 w 830"/>
              <a:gd name="T79" fmla="*/ 436 h 785"/>
              <a:gd name="T80" fmla="*/ 257 w 830"/>
              <a:gd name="T81" fmla="*/ 355 h 785"/>
              <a:gd name="T82" fmla="*/ 225 w 830"/>
              <a:gd name="T83" fmla="*/ 275 h 785"/>
              <a:gd name="T84" fmla="*/ 139 w 830"/>
              <a:gd name="T85" fmla="*/ 284 h 785"/>
              <a:gd name="T86" fmla="*/ 53 w 830"/>
              <a:gd name="T87" fmla="*/ 292 h 785"/>
              <a:gd name="T88" fmla="*/ 87 w 830"/>
              <a:gd name="T89" fmla="*/ 313 h 785"/>
              <a:gd name="T90" fmla="*/ 40 w 830"/>
              <a:gd name="T91" fmla="*/ 398 h 785"/>
              <a:gd name="T92" fmla="*/ 19 w 830"/>
              <a:gd name="T93" fmla="*/ 509 h 785"/>
              <a:gd name="T94" fmla="*/ 122 w 830"/>
              <a:gd name="T95" fmla="*/ 684 h 785"/>
              <a:gd name="T96" fmla="*/ 741 w 830"/>
              <a:gd name="T97" fmla="*/ 309 h 785"/>
              <a:gd name="T98" fmla="*/ 586 w 830"/>
              <a:gd name="T99" fmla="*/ 399 h 785"/>
              <a:gd name="T100" fmla="*/ 663 w 830"/>
              <a:gd name="T101" fmla="*/ 533 h 785"/>
              <a:gd name="T102" fmla="*/ 766 w 830"/>
              <a:gd name="T103" fmla="*/ 516 h 785"/>
              <a:gd name="T104" fmla="*/ 794 w 830"/>
              <a:gd name="T105" fmla="*/ 401 h 785"/>
              <a:gd name="T106" fmla="*/ 741 w 830"/>
              <a:gd name="T107" fmla="*/ 309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30" h="785">
                <a:moveTo>
                  <a:pt x="691" y="566"/>
                </a:moveTo>
                <a:lnTo>
                  <a:pt x="509" y="566"/>
                </a:lnTo>
                <a:lnTo>
                  <a:pt x="509" y="508"/>
                </a:lnTo>
                <a:lnTo>
                  <a:pt x="457" y="578"/>
                </a:lnTo>
                <a:lnTo>
                  <a:pt x="405" y="647"/>
                </a:lnTo>
                <a:lnTo>
                  <a:pt x="457" y="716"/>
                </a:lnTo>
                <a:lnTo>
                  <a:pt x="509" y="785"/>
                </a:lnTo>
                <a:lnTo>
                  <a:pt x="509" y="746"/>
                </a:lnTo>
                <a:lnTo>
                  <a:pt x="606" y="742"/>
                </a:lnTo>
                <a:cubicBezTo>
                  <a:pt x="691" y="737"/>
                  <a:pt x="712" y="701"/>
                  <a:pt x="712" y="701"/>
                </a:cubicBezTo>
                <a:lnTo>
                  <a:pt x="808" y="523"/>
                </a:lnTo>
                <a:cubicBezTo>
                  <a:pt x="773" y="572"/>
                  <a:pt x="691" y="566"/>
                  <a:pt x="691" y="566"/>
                </a:cubicBezTo>
                <a:close/>
                <a:moveTo>
                  <a:pt x="395" y="121"/>
                </a:moveTo>
                <a:cubicBezTo>
                  <a:pt x="364" y="48"/>
                  <a:pt x="331" y="38"/>
                  <a:pt x="331" y="38"/>
                </a:cubicBezTo>
                <a:cubicBezTo>
                  <a:pt x="270" y="0"/>
                  <a:pt x="216" y="68"/>
                  <a:pt x="216" y="68"/>
                </a:cubicBezTo>
                <a:lnTo>
                  <a:pt x="161" y="159"/>
                </a:lnTo>
                <a:lnTo>
                  <a:pt x="314" y="253"/>
                </a:lnTo>
                <a:lnTo>
                  <a:pt x="395" y="121"/>
                </a:lnTo>
                <a:close/>
                <a:moveTo>
                  <a:pt x="536" y="291"/>
                </a:moveTo>
                <a:lnTo>
                  <a:pt x="622" y="304"/>
                </a:lnTo>
                <a:lnTo>
                  <a:pt x="658" y="225"/>
                </a:lnTo>
                <a:lnTo>
                  <a:pt x="694" y="146"/>
                </a:lnTo>
                <a:lnTo>
                  <a:pt x="659" y="165"/>
                </a:lnTo>
                <a:lnTo>
                  <a:pt x="610" y="81"/>
                </a:lnTo>
                <a:cubicBezTo>
                  <a:pt x="565" y="9"/>
                  <a:pt x="524" y="7"/>
                  <a:pt x="524" y="7"/>
                </a:cubicBezTo>
                <a:lnTo>
                  <a:pt x="321" y="8"/>
                </a:lnTo>
                <a:cubicBezTo>
                  <a:pt x="381" y="15"/>
                  <a:pt x="414" y="90"/>
                  <a:pt x="414" y="90"/>
                </a:cubicBezTo>
                <a:lnTo>
                  <a:pt x="501" y="250"/>
                </a:lnTo>
                <a:lnTo>
                  <a:pt x="450" y="277"/>
                </a:lnTo>
                <a:lnTo>
                  <a:pt x="536" y="291"/>
                </a:lnTo>
                <a:close/>
                <a:moveTo>
                  <a:pt x="149" y="657"/>
                </a:moveTo>
                <a:cubicBezTo>
                  <a:pt x="147" y="729"/>
                  <a:pt x="233" y="740"/>
                  <a:pt x="233" y="740"/>
                </a:cubicBezTo>
                <a:lnTo>
                  <a:pt x="340" y="742"/>
                </a:lnTo>
                <a:lnTo>
                  <a:pt x="343" y="563"/>
                </a:lnTo>
                <a:lnTo>
                  <a:pt x="188" y="559"/>
                </a:lnTo>
                <a:cubicBezTo>
                  <a:pt x="141" y="623"/>
                  <a:pt x="149" y="657"/>
                  <a:pt x="149" y="657"/>
                </a:cubicBezTo>
                <a:close/>
                <a:moveTo>
                  <a:pt x="122" y="684"/>
                </a:moveTo>
                <a:cubicBezTo>
                  <a:pt x="98" y="628"/>
                  <a:pt x="146" y="562"/>
                  <a:pt x="146" y="562"/>
                </a:cubicBezTo>
                <a:lnTo>
                  <a:pt x="241" y="406"/>
                </a:lnTo>
                <a:lnTo>
                  <a:pt x="289" y="436"/>
                </a:lnTo>
                <a:lnTo>
                  <a:pt x="257" y="355"/>
                </a:lnTo>
                <a:lnTo>
                  <a:pt x="225" y="275"/>
                </a:lnTo>
                <a:lnTo>
                  <a:pt x="139" y="284"/>
                </a:lnTo>
                <a:lnTo>
                  <a:pt x="53" y="292"/>
                </a:lnTo>
                <a:lnTo>
                  <a:pt x="87" y="313"/>
                </a:lnTo>
                <a:lnTo>
                  <a:pt x="40" y="398"/>
                </a:lnTo>
                <a:cubicBezTo>
                  <a:pt x="0" y="473"/>
                  <a:pt x="19" y="509"/>
                  <a:pt x="19" y="509"/>
                </a:cubicBezTo>
                <a:lnTo>
                  <a:pt x="122" y="684"/>
                </a:lnTo>
                <a:close/>
                <a:moveTo>
                  <a:pt x="741" y="309"/>
                </a:moveTo>
                <a:lnTo>
                  <a:pt x="586" y="399"/>
                </a:lnTo>
                <a:lnTo>
                  <a:pt x="663" y="533"/>
                </a:lnTo>
                <a:cubicBezTo>
                  <a:pt x="742" y="540"/>
                  <a:pt x="766" y="516"/>
                  <a:pt x="766" y="516"/>
                </a:cubicBezTo>
                <a:cubicBezTo>
                  <a:pt x="830" y="480"/>
                  <a:pt x="794" y="401"/>
                  <a:pt x="794" y="401"/>
                </a:cubicBezTo>
                <a:lnTo>
                  <a:pt x="741" y="309"/>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92" name="Freeform 91"/>
          <p:cNvSpPr>
            <a:spLocks/>
          </p:cNvSpPr>
          <p:nvPr/>
        </p:nvSpPr>
        <p:spPr bwMode="auto">
          <a:xfrm>
            <a:off x="8312945" y="2449117"/>
            <a:ext cx="154781" cy="148828"/>
          </a:xfrm>
          <a:custGeom>
            <a:avLst/>
            <a:gdLst>
              <a:gd name="T0" fmla="*/ 681 w 684"/>
              <a:gd name="T1" fmla="*/ 321 h 653"/>
              <a:gd name="T2" fmla="*/ 370 w 684"/>
              <a:gd name="T3" fmla="*/ 30 h 653"/>
              <a:gd name="T4" fmla="*/ 370 w 684"/>
              <a:gd name="T5" fmla="*/ 0 h 653"/>
              <a:gd name="T6" fmla="*/ 314 w 684"/>
              <a:gd name="T7" fmla="*/ 0 h 653"/>
              <a:gd name="T8" fmla="*/ 314 w 684"/>
              <a:gd name="T9" fmla="*/ 30 h 653"/>
              <a:gd name="T10" fmla="*/ 4 w 684"/>
              <a:gd name="T11" fmla="*/ 321 h 653"/>
              <a:gd name="T12" fmla="*/ 11 w 684"/>
              <a:gd name="T13" fmla="*/ 322 h 653"/>
              <a:gd name="T14" fmla="*/ 114 w 684"/>
              <a:gd name="T15" fmla="*/ 257 h 653"/>
              <a:gd name="T16" fmla="*/ 220 w 684"/>
              <a:gd name="T17" fmla="*/ 328 h 653"/>
              <a:gd name="T18" fmla="*/ 237 w 684"/>
              <a:gd name="T19" fmla="*/ 328 h 653"/>
              <a:gd name="T20" fmla="*/ 314 w 684"/>
              <a:gd name="T21" fmla="*/ 261 h 653"/>
              <a:gd name="T22" fmla="*/ 314 w 684"/>
              <a:gd name="T23" fmla="*/ 536 h 653"/>
              <a:gd name="T24" fmla="*/ 253 w 684"/>
              <a:gd name="T25" fmla="*/ 597 h 653"/>
              <a:gd name="T26" fmla="*/ 236 w 684"/>
              <a:gd name="T27" fmla="*/ 597 h 653"/>
              <a:gd name="T28" fmla="*/ 175 w 684"/>
              <a:gd name="T29" fmla="*/ 536 h 653"/>
              <a:gd name="T30" fmla="*/ 119 w 684"/>
              <a:gd name="T31" fmla="*/ 536 h 653"/>
              <a:gd name="T32" fmla="*/ 236 w 684"/>
              <a:gd name="T33" fmla="*/ 653 h 653"/>
              <a:gd name="T34" fmla="*/ 253 w 684"/>
              <a:gd name="T35" fmla="*/ 653 h 653"/>
              <a:gd name="T36" fmla="*/ 370 w 684"/>
              <a:gd name="T37" fmla="*/ 536 h 653"/>
              <a:gd name="T38" fmla="*/ 370 w 684"/>
              <a:gd name="T39" fmla="*/ 261 h 653"/>
              <a:gd name="T40" fmla="*/ 448 w 684"/>
              <a:gd name="T41" fmla="*/ 328 h 653"/>
              <a:gd name="T42" fmla="*/ 465 w 684"/>
              <a:gd name="T43" fmla="*/ 328 h 653"/>
              <a:gd name="T44" fmla="*/ 570 w 684"/>
              <a:gd name="T45" fmla="*/ 257 h 653"/>
              <a:gd name="T46" fmla="*/ 673 w 684"/>
              <a:gd name="T47" fmla="*/ 322 h 653"/>
              <a:gd name="T48" fmla="*/ 681 w 684"/>
              <a:gd name="T49" fmla="*/ 321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4" h="653">
                <a:moveTo>
                  <a:pt x="681" y="321"/>
                </a:moveTo>
                <a:cubicBezTo>
                  <a:pt x="658" y="165"/>
                  <a:pt x="529" y="43"/>
                  <a:pt x="370" y="30"/>
                </a:cubicBezTo>
                <a:lnTo>
                  <a:pt x="370" y="0"/>
                </a:lnTo>
                <a:lnTo>
                  <a:pt x="314" y="0"/>
                </a:lnTo>
                <a:lnTo>
                  <a:pt x="314" y="30"/>
                </a:lnTo>
                <a:cubicBezTo>
                  <a:pt x="155" y="43"/>
                  <a:pt x="27" y="165"/>
                  <a:pt x="4" y="321"/>
                </a:cubicBezTo>
                <a:cubicBezTo>
                  <a:pt x="0" y="345"/>
                  <a:pt x="1" y="345"/>
                  <a:pt x="11" y="322"/>
                </a:cubicBezTo>
                <a:cubicBezTo>
                  <a:pt x="29" y="284"/>
                  <a:pt x="69" y="257"/>
                  <a:pt x="114" y="257"/>
                </a:cubicBezTo>
                <a:cubicBezTo>
                  <a:pt x="162" y="257"/>
                  <a:pt x="203" y="286"/>
                  <a:pt x="220" y="328"/>
                </a:cubicBezTo>
                <a:cubicBezTo>
                  <a:pt x="229" y="350"/>
                  <a:pt x="227" y="350"/>
                  <a:pt x="237" y="328"/>
                </a:cubicBezTo>
                <a:cubicBezTo>
                  <a:pt x="250" y="295"/>
                  <a:pt x="279" y="270"/>
                  <a:pt x="314" y="261"/>
                </a:cubicBezTo>
                <a:lnTo>
                  <a:pt x="314" y="536"/>
                </a:lnTo>
                <a:cubicBezTo>
                  <a:pt x="314" y="569"/>
                  <a:pt x="287" y="597"/>
                  <a:pt x="253" y="597"/>
                </a:cubicBezTo>
                <a:lnTo>
                  <a:pt x="236" y="597"/>
                </a:lnTo>
                <a:cubicBezTo>
                  <a:pt x="202" y="597"/>
                  <a:pt x="175" y="569"/>
                  <a:pt x="175" y="536"/>
                </a:cubicBezTo>
                <a:lnTo>
                  <a:pt x="119" y="536"/>
                </a:lnTo>
                <a:cubicBezTo>
                  <a:pt x="119" y="600"/>
                  <a:pt x="171" y="653"/>
                  <a:pt x="236" y="653"/>
                </a:cubicBezTo>
                <a:lnTo>
                  <a:pt x="253" y="653"/>
                </a:lnTo>
                <a:cubicBezTo>
                  <a:pt x="318" y="653"/>
                  <a:pt x="370" y="600"/>
                  <a:pt x="370" y="536"/>
                </a:cubicBezTo>
                <a:lnTo>
                  <a:pt x="370" y="261"/>
                </a:lnTo>
                <a:cubicBezTo>
                  <a:pt x="405" y="270"/>
                  <a:pt x="434" y="295"/>
                  <a:pt x="448" y="328"/>
                </a:cubicBezTo>
                <a:cubicBezTo>
                  <a:pt x="457" y="350"/>
                  <a:pt x="455" y="350"/>
                  <a:pt x="465" y="328"/>
                </a:cubicBezTo>
                <a:cubicBezTo>
                  <a:pt x="482" y="286"/>
                  <a:pt x="523" y="257"/>
                  <a:pt x="570" y="257"/>
                </a:cubicBezTo>
                <a:cubicBezTo>
                  <a:pt x="616" y="257"/>
                  <a:pt x="655" y="284"/>
                  <a:pt x="673" y="322"/>
                </a:cubicBezTo>
                <a:cubicBezTo>
                  <a:pt x="684" y="345"/>
                  <a:pt x="684" y="345"/>
                  <a:pt x="681" y="32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93" name="Freeform 92"/>
          <p:cNvSpPr>
            <a:spLocks noEditPoints="1"/>
          </p:cNvSpPr>
          <p:nvPr/>
        </p:nvSpPr>
        <p:spPr bwMode="auto">
          <a:xfrm>
            <a:off x="6537723" y="2702721"/>
            <a:ext cx="167878" cy="189309"/>
          </a:xfrm>
          <a:custGeom>
            <a:avLst/>
            <a:gdLst>
              <a:gd name="T0" fmla="*/ 308 w 739"/>
              <a:gd name="T1" fmla="*/ 250 h 835"/>
              <a:gd name="T2" fmla="*/ 431 w 739"/>
              <a:gd name="T3" fmla="*/ 250 h 835"/>
              <a:gd name="T4" fmla="*/ 516 w 739"/>
              <a:gd name="T5" fmla="*/ 197 h 835"/>
              <a:gd name="T6" fmla="*/ 563 w 739"/>
              <a:gd name="T7" fmla="*/ 42 h 835"/>
              <a:gd name="T8" fmla="*/ 500 w 739"/>
              <a:gd name="T9" fmla="*/ 9 h 835"/>
              <a:gd name="T10" fmla="*/ 434 w 739"/>
              <a:gd name="T11" fmla="*/ 66 h 835"/>
              <a:gd name="T12" fmla="*/ 424 w 739"/>
              <a:gd name="T13" fmla="*/ 79 h 835"/>
              <a:gd name="T14" fmla="*/ 424 w 739"/>
              <a:gd name="T15" fmla="*/ 72 h 835"/>
              <a:gd name="T16" fmla="*/ 401 w 739"/>
              <a:gd name="T17" fmla="*/ 76 h 835"/>
              <a:gd name="T18" fmla="*/ 383 w 739"/>
              <a:gd name="T19" fmla="*/ 96 h 835"/>
              <a:gd name="T20" fmla="*/ 370 w 739"/>
              <a:gd name="T21" fmla="*/ 113 h 835"/>
              <a:gd name="T22" fmla="*/ 356 w 739"/>
              <a:gd name="T23" fmla="*/ 96 h 835"/>
              <a:gd name="T24" fmla="*/ 338 w 739"/>
              <a:gd name="T25" fmla="*/ 76 h 835"/>
              <a:gd name="T26" fmla="*/ 315 w 739"/>
              <a:gd name="T27" fmla="*/ 72 h 835"/>
              <a:gd name="T28" fmla="*/ 315 w 739"/>
              <a:gd name="T29" fmla="*/ 79 h 835"/>
              <a:gd name="T30" fmla="*/ 305 w 739"/>
              <a:gd name="T31" fmla="*/ 66 h 835"/>
              <a:gd name="T32" fmla="*/ 239 w 739"/>
              <a:gd name="T33" fmla="*/ 9 h 835"/>
              <a:gd name="T34" fmla="*/ 176 w 739"/>
              <a:gd name="T35" fmla="*/ 42 h 835"/>
              <a:gd name="T36" fmla="*/ 223 w 739"/>
              <a:gd name="T37" fmla="*/ 197 h 835"/>
              <a:gd name="T38" fmla="*/ 308 w 739"/>
              <a:gd name="T39" fmla="*/ 250 h 835"/>
              <a:gd name="T40" fmla="*/ 691 w 739"/>
              <a:gd name="T41" fmla="*/ 479 h 835"/>
              <a:gd name="T42" fmla="*/ 460 w 739"/>
              <a:gd name="T43" fmla="*/ 479 h 835"/>
              <a:gd name="T44" fmla="*/ 460 w 739"/>
              <a:gd name="T45" fmla="*/ 677 h 835"/>
              <a:gd name="T46" fmla="*/ 374 w 739"/>
              <a:gd name="T47" fmla="*/ 618 h 835"/>
              <a:gd name="T48" fmla="*/ 288 w 739"/>
              <a:gd name="T49" fmla="*/ 677 h 835"/>
              <a:gd name="T50" fmla="*/ 288 w 739"/>
              <a:gd name="T51" fmla="*/ 479 h 835"/>
              <a:gd name="T52" fmla="*/ 49 w 739"/>
              <a:gd name="T53" fmla="*/ 479 h 835"/>
              <a:gd name="T54" fmla="*/ 49 w 739"/>
              <a:gd name="T55" fmla="*/ 835 h 835"/>
              <a:gd name="T56" fmla="*/ 691 w 739"/>
              <a:gd name="T57" fmla="*/ 835 h 835"/>
              <a:gd name="T58" fmla="*/ 691 w 739"/>
              <a:gd name="T59" fmla="*/ 479 h 835"/>
              <a:gd name="T60" fmla="*/ 739 w 739"/>
              <a:gd name="T61" fmla="*/ 276 h 835"/>
              <a:gd name="T62" fmla="*/ 0 w 739"/>
              <a:gd name="T63" fmla="*/ 276 h 835"/>
              <a:gd name="T64" fmla="*/ 0 w 739"/>
              <a:gd name="T65" fmla="*/ 457 h 835"/>
              <a:gd name="T66" fmla="*/ 46 w 739"/>
              <a:gd name="T67" fmla="*/ 457 h 835"/>
              <a:gd name="T68" fmla="*/ 698 w 739"/>
              <a:gd name="T69" fmla="*/ 457 h 835"/>
              <a:gd name="T70" fmla="*/ 739 w 739"/>
              <a:gd name="T71" fmla="*/ 457 h 835"/>
              <a:gd name="T72" fmla="*/ 739 w 739"/>
              <a:gd name="T73" fmla="*/ 276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9" h="835">
                <a:moveTo>
                  <a:pt x="308" y="250"/>
                </a:moveTo>
                <a:lnTo>
                  <a:pt x="431" y="250"/>
                </a:lnTo>
                <a:cubicBezTo>
                  <a:pt x="463" y="240"/>
                  <a:pt x="492" y="222"/>
                  <a:pt x="516" y="197"/>
                </a:cubicBezTo>
                <a:cubicBezTo>
                  <a:pt x="550" y="162"/>
                  <a:pt x="587" y="90"/>
                  <a:pt x="563" y="42"/>
                </a:cubicBezTo>
                <a:cubicBezTo>
                  <a:pt x="552" y="20"/>
                  <a:pt x="526" y="0"/>
                  <a:pt x="500" y="9"/>
                </a:cubicBezTo>
                <a:cubicBezTo>
                  <a:pt x="472" y="20"/>
                  <a:pt x="453" y="43"/>
                  <a:pt x="434" y="66"/>
                </a:cubicBezTo>
                <a:cubicBezTo>
                  <a:pt x="431" y="70"/>
                  <a:pt x="428" y="75"/>
                  <a:pt x="424" y="79"/>
                </a:cubicBezTo>
                <a:cubicBezTo>
                  <a:pt x="425" y="76"/>
                  <a:pt x="424" y="74"/>
                  <a:pt x="424" y="72"/>
                </a:cubicBezTo>
                <a:cubicBezTo>
                  <a:pt x="422" y="50"/>
                  <a:pt x="408" y="69"/>
                  <a:pt x="401" y="76"/>
                </a:cubicBezTo>
                <a:cubicBezTo>
                  <a:pt x="395" y="83"/>
                  <a:pt x="389" y="89"/>
                  <a:pt x="383" y="96"/>
                </a:cubicBezTo>
                <a:cubicBezTo>
                  <a:pt x="379" y="102"/>
                  <a:pt x="374" y="107"/>
                  <a:pt x="370" y="113"/>
                </a:cubicBezTo>
                <a:cubicBezTo>
                  <a:pt x="365" y="107"/>
                  <a:pt x="361" y="102"/>
                  <a:pt x="356" y="96"/>
                </a:cubicBezTo>
                <a:cubicBezTo>
                  <a:pt x="350" y="89"/>
                  <a:pt x="344" y="83"/>
                  <a:pt x="338" y="76"/>
                </a:cubicBezTo>
                <a:cubicBezTo>
                  <a:pt x="331" y="69"/>
                  <a:pt x="317" y="50"/>
                  <a:pt x="315" y="72"/>
                </a:cubicBezTo>
                <a:cubicBezTo>
                  <a:pt x="315" y="74"/>
                  <a:pt x="315" y="76"/>
                  <a:pt x="315" y="79"/>
                </a:cubicBezTo>
                <a:cubicBezTo>
                  <a:pt x="311" y="75"/>
                  <a:pt x="308" y="70"/>
                  <a:pt x="305" y="66"/>
                </a:cubicBezTo>
                <a:cubicBezTo>
                  <a:pt x="286" y="43"/>
                  <a:pt x="267" y="20"/>
                  <a:pt x="239" y="9"/>
                </a:cubicBezTo>
                <a:cubicBezTo>
                  <a:pt x="213" y="0"/>
                  <a:pt x="187" y="20"/>
                  <a:pt x="176" y="42"/>
                </a:cubicBezTo>
                <a:cubicBezTo>
                  <a:pt x="153" y="90"/>
                  <a:pt x="189" y="162"/>
                  <a:pt x="223" y="197"/>
                </a:cubicBezTo>
                <a:cubicBezTo>
                  <a:pt x="247" y="222"/>
                  <a:pt x="276" y="240"/>
                  <a:pt x="308" y="250"/>
                </a:cubicBezTo>
                <a:close/>
                <a:moveTo>
                  <a:pt x="691" y="479"/>
                </a:moveTo>
                <a:lnTo>
                  <a:pt x="460" y="479"/>
                </a:lnTo>
                <a:lnTo>
                  <a:pt x="460" y="677"/>
                </a:lnTo>
                <a:lnTo>
                  <a:pt x="374" y="618"/>
                </a:lnTo>
                <a:lnTo>
                  <a:pt x="288" y="677"/>
                </a:lnTo>
                <a:lnTo>
                  <a:pt x="288" y="479"/>
                </a:lnTo>
                <a:lnTo>
                  <a:pt x="49" y="479"/>
                </a:lnTo>
                <a:lnTo>
                  <a:pt x="49" y="835"/>
                </a:lnTo>
                <a:lnTo>
                  <a:pt x="691" y="835"/>
                </a:lnTo>
                <a:lnTo>
                  <a:pt x="691" y="479"/>
                </a:lnTo>
                <a:close/>
                <a:moveTo>
                  <a:pt x="739" y="276"/>
                </a:moveTo>
                <a:lnTo>
                  <a:pt x="0" y="276"/>
                </a:lnTo>
                <a:lnTo>
                  <a:pt x="0" y="457"/>
                </a:lnTo>
                <a:lnTo>
                  <a:pt x="46" y="457"/>
                </a:lnTo>
                <a:lnTo>
                  <a:pt x="698" y="457"/>
                </a:lnTo>
                <a:lnTo>
                  <a:pt x="739" y="457"/>
                </a:lnTo>
                <a:lnTo>
                  <a:pt x="739" y="276"/>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94" name="Freeform 93"/>
          <p:cNvSpPr>
            <a:spLocks noEditPoints="1"/>
          </p:cNvSpPr>
          <p:nvPr/>
        </p:nvSpPr>
        <p:spPr bwMode="auto">
          <a:xfrm>
            <a:off x="8908258" y="3020617"/>
            <a:ext cx="153590" cy="138114"/>
          </a:xfrm>
          <a:custGeom>
            <a:avLst/>
            <a:gdLst>
              <a:gd name="T0" fmla="*/ 215 w 676"/>
              <a:gd name="T1" fmla="*/ 77 h 610"/>
              <a:gd name="T2" fmla="*/ 84 w 676"/>
              <a:gd name="T3" fmla="*/ 248 h 610"/>
              <a:gd name="T4" fmla="*/ 168 w 676"/>
              <a:gd name="T5" fmla="*/ 248 h 610"/>
              <a:gd name="T6" fmla="*/ 268 w 676"/>
              <a:gd name="T7" fmla="*/ 117 h 610"/>
              <a:gd name="T8" fmla="*/ 215 w 676"/>
              <a:gd name="T9" fmla="*/ 77 h 610"/>
              <a:gd name="T10" fmla="*/ 0 w 676"/>
              <a:gd name="T11" fmla="*/ 268 h 610"/>
              <a:gd name="T12" fmla="*/ 89 w 676"/>
              <a:gd name="T13" fmla="*/ 610 h 610"/>
              <a:gd name="T14" fmla="*/ 587 w 676"/>
              <a:gd name="T15" fmla="*/ 610 h 610"/>
              <a:gd name="T16" fmla="*/ 676 w 676"/>
              <a:gd name="T17" fmla="*/ 268 h 610"/>
              <a:gd name="T18" fmla="*/ 607 w 676"/>
              <a:gd name="T19" fmla="*/ 268 h 610"/>
              <a:gd name="T20" fmla="*/ 523 w 676"/>
              <a:gd name="T21" fmla="*/ 268 h 610"/>
              <a:gd name="T22" fmla="*/ 153 w 676"/>
              <a:gd name="T23" fmla="*/ 268 h 610"/>
              <a:gd name="T24" fmla="*/ 69 w 676"/>
              <a:gd name="T25" fmla="*/ 268 h 610"/>
              <a:gd name="T26" fmla="*/ 0 w 676"/>
              <a:gd name="T27" fmla="*/ 268 h 610"/>
              <a:gd name="T28" fmla="*/ 408 w 676"/>
              <a:gd name="T29" fmla="*/ 1 h 610"/>
              <a:gd name="T30" fmla="*/ 397 w 676"/>
              <a:gd name="T31" fmla="*/ 0 h 610"/>
              <a:gd name="T32" fmla="*/ 350 w 676"/>
              <a:gd name="T33" fmla="*/ 37 h 610"/>
              <a:gd name="T34" fmla="*/ 349 w 676"/>
              <a:gd name="T35" fmla="*/ 46 h 610"/>
              <a:gd name="T36" fmla="*/ 349 w 676"/>
              <a:gd name="T37" fmla="*/ 48 h 610"/>
              <a:gd name="T38" fmla="*/ 386 w 676"/>
              <a:gd name="T39" fmla="*/ 95 h 610"/>
              <a:gd name="T40" fmla="*/ 392 w 676"/>
              <a:gd name="T41" fmla="*/ 96 h 610"/>
              <a:gd name="T42" fmla="*/ 397 w 676"/>
              <a:gd name="T43" fmla="*/ 96 h 610"/>
              <a:gd name="T44" fmla="*/ 444 w 676"/>
              <a:gd name="T45" fmla="*/ 59 h 610"/>
              <a:gd name="T46" fmla="*/ 445 w 676"/>
              <a:gd name="T47" fmla="*/ 55 h 610"/>
              <a:gd name="T48" fmla="*/ 408 w 676"/>
              <a:gd name="T49" fmla="*/ 1 h 610"/>
              <a:gd name="T50" fmla="*/ 508 w 676"/>
              <a:gd name="T51" fmla="*/ 248 h 610"/>
              <a:gd name="T52" fmla="*/ 592 w 676"/>
              <a:gd name="T53" fmla="*/ 248 h 610"/>
              <a:gd name="T54" fmla="*/ 461 w 676"/>
              <a:gd name="T55" fmla="*/ 77 h 610"/>
              <a:gd name="T56" fmla="*/ 408 w 676"/>
              <a:gd name="T57" fmla="*/ 117 h 610"/>
              <a:gd name="T58" fmla="*/ 508 w 676"/>
              <a:gd name="T59" fmla="*/ 248 h 610"/>
              <a:gd name="T60" fmla="*/ 279 w 676"/>
              <a:gd name="T61" fmla="*/ 96 h 610"/>
              <a:gd name="T62" fmla="*/ 284 w 676"/>
              <a:gd name="T63" fmla="*/ 96 h 610"/>
              <a:gd name="T64" fmla="*/ 290 w 676"/>
              <a:gd name="T65" fmla="*/ 95 h 610"/>
              <a:gd name="T66" fmla="*/ 327 w 676"/>
              <a:gd name="T67" fmla="*/ 47 h 610"/>
              <a:gd name="T68" fmla="*/ 327 w 676"/>
              <a:gd name="T69" fmla="*/ 46 h 610"/>
              <a:gd name="T70" fmla="*/ 326 w 676"/>
              <a:gd name="T71" fmla="*/ 37 h 610"/>
              <a:gd name="T72" fmla="*/ 279 w 676"/>
              <a:gd name="T73" fmla="*/ 0 h 610"/>
              <a:gd name="T74" fmla="*/ 268 w 676"/>
              <a:gd name="T75" fmla="*/ 1 h 610"/>
              <a:gd name="T76" fmla="*/ 231 w 676"/>
              <a:gd name="T77" fmla="*/ 55 h 610"/>
              <a:gd name="T78" fmla="*/ 232 w 676"/>
              <a:gd name="T79" fmla="*/ 59 h 610"/>
              <a:gd name="T80" fmla="*/ 279 w 676"/>
              <a:gd name="T81" fmla="*/ 96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6" h="610">
                <a:moveTo>
                  <a:pt x="215" y="77"/>
                </a:moveTo>
                <a:lnTo>
                  <a:pt x="84" y="248"/>
                </a:lnTo>
                <a:lnTo>
                  <a:pt x="168" y="248"/>
                </a:lnTo>
                <a:lnTo>
                  <a:pt x="268" y="117"/>
                </a:lnTo>
                <a:cubicBezTo>
                  <a:pt x="244" y="114"/>
                  <a:pt x="224" y="98"/>
                  <a:pt x="215" y="77"/>
                </a:cubicBezTo>
                <a:close/>
                <a:moveTo>
                  <a:pt x="0" y="268"/>
                </a:moveTo>
                <a:lnTo>
                  <a:pt x="89" y="610"/>
                </a:lnTo>
                <a:lnTo>
                  <a:pt x="587" y="610"/>
                </a:lnTo>
                <a:lnTo>
                  <a:pt x="676" y="268"/>
                </a:lnTo>
                <a:lnTo>
                  <a:pt x="607" y="268"/>
                </a:lnTo>
                <a:lnTo>
                  <a:pt x="523" y="268"/>
                </a:lnTo>
                <a:lnTo>
                  <a:pt x="153" y="268"/>
                </a:lnTo>
                <a:lnTo>
                  <a:pt x="69" y="268"/>
                </a:lnTo>
                <a:lnTo>
                  <a:pt x="0" y="268"/>
                </a:lnTo>
                <a:close/>
                <a:moveTo>
                  <a:pt x="408" y="1"/>
                </a:moveTo>
                <a:cubicBezTo>
                  <a:pt x="404" y="0"/>
                  <a:pt x="401" y="0"/>
                  <a:pt x="397" y="0"/>
                </a:cubicBezTo>
                <a:cubicBezTo>
                  <a:pt x="375" y="0"/>
                  <a:pt x="355" y="15"/>
                  <a:pt x="350" y="37"/>
                </a:cubicBezTo>
                <a:cubicBezTo>
                  <a:pt x="350" y="40"/>
                  <a:pt x="349" y="43"/>
                  <a:pt x="349" y="46"/>
                </a:cubicBezTo>
                <a:cubicBezTo>
                  <a:pt x="349" y="46"/>
                  <a:pt x="349" y="47"/>
                  <a:pt x="349" y="48"/>
                </a:cubicBezTo>
                <a:cubicBezTo>
                  <a:pt x="349" y="70"/>
                  <a:pt x="364" y="89"/>
                  <a:pt x="386" y="95"/>
                </a:cubicBezTo>
                <a:cubicBezTo>
                  <a:pt x="388" y="95"/>
                  <a:pt x="390" y="95"/>
                  <a:pt x="392" y="96"/>
                </a:cubicBezTo>
                <a:cubicBezTo>
                  <a:pt x="393" y="96"/>
                  <a:pt x="395" y="96"/>
                  <a:pt x="397" y="96"/>
                </a:cubicBezTo>
                <a:cubicBezTo>
                  <a:pt x="419" y="96"/>
                  <a:pt x="439" y="81"/>
                  <a:pt x="444" y="59"/>
                </a:cubicBezTo>
                <a:cubicBezTo>
                  <a:pt x="444" y="57"/>
                  <a:pt x="445" y="56"/>
                  <a:pt x="445" y="55"/>
                </a:cubicBezTo>
                <a:cubicBezTo>
                  <a:pt x="448" y="30"/>
                  <a:pt x="433" y="7"/>
                  <a:pt x="408" y="1"/>
                </a:cubicBezTo>
                <a:close/>
                <a:moveTo>
                  <a:pt x="508" y="248"/>
                </a:moveTo>
                <a:lnTo>
                  <a:pt x="592" y="248"/>
                </a:lnTo>
                <a:lnTo>
                  <a:pt x="461" y="77"/>
                </a:lnTo>
                <a:cubicBezTo>
                  <a:pt x="452" y="98"/>
                  <a:pt x="432" y="114"/>
                  <a:pt x="408" y="117"/>
                </a:cubicBezTo>
                <a:lnTo>
                  <a:pt x="508" y="248"/>
                </a:lnTo>
                <a:close/>
                <a:moveTo>
                  <a:pt x="279" y="96"/>
                </a:moveTo>
                <a:cubicBezTo>
                  <a:pt x="281" y="96"/>
                  <a:pt x="282" y="96"/>
                  <a:pt x="284" y="96"/>
                </a:cubicBezTo>
                <a:cubicBezTo>
                  <a:pt x="286" y="95"/>
                  <a:pt x="288" y="95"/>
                  <a:pt x="290" y="95"/>
                </a:cubicBezTo>
                <a:cubicBezTo>
                  <a:pt x="312" y="89"/>
                  <a:pt x="327" y="69"/>
                  <a:pt x="327" y="47"/>
                </a:cubicBezTo>
                <a:cubicBezTo>
                  <a:pt x="327" y="47"/>
                  <a:pt x="327" y="46"/>
                  <a:pt x="327" y="46"/>
                </a:cubicBezTo>
                <a:cubicBezTo>
                  <a:pt x="327" y="43"/>
                  <a:pt x="326" y="40"/>
                  <a:pt x="326" y="37"/>
                </a:cubicBezTo>
                <a:cubicBezTo>
                  <a:pt x="320" y="15"/>
                  <a:pt x="301" y="0"/>
                  <a:pt x="279" y="0"/>
                </a:cubicBezTo>
                <a:cubicBezTo>
                  <a:pt x="275" y="0"/>
                  <a:pt x="271" y="0"/>
                  <a:pt x="268" y="1"/>
                </a:cubicBezTo>
                <a:cubicBezTo>
                  <a:pt x="243" y="7"/>
                  <a:pt x="227" y="30"/>
                  <a:pt x="231" y="55"/>
                </a:cubicBezTo>
                <a:cubicBezTo>
                  <a:pt x="231" y="56"/>
                  <a:pt x="232" y="57"/>
                  <a:pt x="232" y="59"/>
                </a:cubicBezTo>
                <a:cubicBezTo>
                  <a:pt x="237" y="81"/>
                  <a:pt x="257" y="96"/>
                  <a:pt x="279" y="96"/>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95" name="Freeform 94"/>
          <p:cNvSpPr>
            <a:spLocks noEditPoints="1"/>
          </p:cNvSpPr>
          <p:nvPr/>
        </p:nvSpPr>
        <p:spPr bwMode="auto">
          <a:xfrm>
            <a:off x="4760120" y="1518049"/>
            <a:ext cx="151209" cy="129778"/>
          </a:xfrm>
          <a:custGeom>
            <a:avLst/>
            <a:gdLst>
              <a:gd name="T0" fmla="*/ 473 w 663"/>
              <a:gd name="T1" fmla="*/ 390 h 569"/>
              <a:gd name="T2" fmla="*/ 473 w 663"/>
              <a:gd name="T3" fmla="*/ 257 h 569"/>
              <a:gd name="T4" fmla="*/ 537 w 663"/>
              <a:gd name="T5" fmla="*/ 197 h 569"/>
              <a:gd name="T6" fmla="*/ 575 w 663"/>
              <a:gd name="T7" fmla="*/ 197 h 569"/>
              <a:gd name="T8" fmla="*/ 575 w 663"/>
              <a:gd name="T9" fmla="*/ 53 h 569"/>
              <a:gd name="T10" fmla="*/ 523 w 663"/>
              <a:gd name="T11" fmla="*/ 0 h 569"/>
              <a:gd name="T12" fmla="*/ 140 w 663"/>
              <a:gd name="T13" fmla="*/ 0 h 569"/>
              <a:gd name="T14" fmla="*/ 87 w 663"/>
              <a:gd name="T15" fmla="*/ 53 h 569"/>
              <a:gd name="T16" fmla="*/ 87 w 663"/>
              <a:gd name="T17" fmla="*/ 197 h 569"/>
              <a:gd name="T18" fmla="*/ 129 w 663"/>
              <a:gd name="T19" fmla="*/ 197 h 569"/>
              <a:gd name="T20" fmla="*/ 189 w 663"/>
              <a:gd name="T21" fmla="*/ 257 h 569"/>
              <a:gd name="T22" fmla="*/ 189 w 663"/>
              <a:gd name="T23" fmla="*/ 390 h 569"/>
              <a:gd name="T24" fmla="*/ 473 w 663"/>
              <a:gd name="T25" fmla="*/ 390 h 569"/>
              <a:gd name="T26" fmla="*/ 621 w 663"/>
              <a:gd name="T27" fmla="*/ 215 h 569"/>
              <a:gd name="T28" fmla="*/ 575 w 663"/>
              <a:gd name="T29" fmla="*/ 215 h 569"/>
              <a:gd name="T30" fmla="*/ 537 w 663"/>
              <a:gd name="T31" fmla="*/ 215 h 569"/>
              <a:gd name="T32" fmla="*/ 491 w 663"/>
              <a:gd name="T33" fmla="*/ 257 h 569"/>
              <a:gd name="T34" fmla="*/ 491 w 663"/>
              <a:gd name="T35" fmla="*/ 408 h 569"/>
              <a:gd name="T36" fmla="*/ 172 w 663"/>
              <a:gd name="T37" fmla="*/ 408 h 569"/>
              <a:gd name="T38" fmla="*/ 172 w 663"/>
              <a:gd name="T39" fmla="*/ 257 h 569"/>
              <a:gd name="T40" fmla="*/ 129 w 663"/>
              <a:gd name="T41" fmla="*/ 215 h 569"/>
              <a:gd name="T42" fmla="*/ 87 w 663"/>
              <a:gd name="T43" fmla="*/ 215 h 569"/>
              <a:gd name="T44" fmla="*/ 45 w 663"/>
              <a:gd name="T45" fmla="*/ 215 h 569"/>
              <a:gd name="T46" fmla="*/ 0 w 663"/>
              <a:gd name="T47" fmla="*/ 257 h 569"/>
              <a:gd name="T48" fmla="*/ 0 w 663"/>
              <a:gd name="T49" fmla="*/ 478 h 569"/>
              <a:gd name="T50" fmla="*/ 63 w 663"/>
              <a:gd name="T51" fmla="*/ 541 h 569"/>
              <a:gd name="T52" fmla="*/ 64 w 663"/>
              <a:gd name="T53" fmla="*/ 548 h 569"/>
              <a:gd name="T54" fmla="*/ 69 w 663"/>
              <a:gd name="T55" fmla="*/ 559 h 569"/>
              <a:gd name="T56" fmla="*/ 91 w 663"/>
              <a:gd name="T57" fmla="*/ 569 h 569"/>
              <a:gd name="T58" fmla="*/ 101 w 663"/>
              <a:gd name="T59" fmla="*/ 569 h 569"/>
              <a:gd name="T60" fmla="*/ 123 w 663"/>
              <a:gd name="T61" fmla="*/ 559 h 569"/>
              <a:gd name="T62" fmla="*/ 128 w 663"/>
              <a:gd name="T63" fmla="*/ 548 h 569"/>
              <a:gd name="T64" fmla="*/ 129 w 663"/>
              <a:gd name="T65" fmla="*/ 541 h 569"/>
              <a:gd name="T66" fmla="*/ 533 w 663"/>
              <a:gd name="T67" fmla="*/ 541 h 569"/>
              <a:gd name="T68" fmla="*/ 534 w 663"/>
              <a:gd name="T69" fmla="*/ 548 h 569"/>
              <a:gd name="T70" fmla="*/ 539 w 663"/>
              <a:gd name="T71" fmla="*/ 559 h 569"/>
              <a:gd name="T72" fmla="*/ 561 w 663"/>
              <a:gd name="T73" fmla="*/ 569 h 569"/>
              <a:gd name="T74" fmla="*/ 572 w 663"/>
              <a:gd name="T75" fmla="*/ 569 h 569"/>
              <a:gd name="T76" fmla="*/ 594 w 663"/>
              <a:gd name="T77" fmla="*/ 559 h 569"/>
              <a:gd name="T78" fmla="*/ 599 w 663"/>
              <a:gd name="T79" fmla="*/ 548 h 569"/>
              <a:gd name="T80" fmla="*/ 600 w 663"/>
              <a:gd name="T81" fmla="*/ 541 h 569"/>
              <a:gd name="T82" fmla="*/ 621 w 663"/>
              <a:gd name="T83" fmla="*/ 541 h 569"/>
              <a:gd name="T84" fmla="*/ 663 w 663"/>
              <a:gd name="T85" fmla="*/ 478 h 569"/>
              <a:gd name="T86" fmla="*/ 663 w 663"/>
              <a:gd name="T87" fmla="*/ 257 h 569"/>
              <a:gd name="T88" fmla="*/ 621 w 663"/>
              <a:gd name="T89" fmla="*/ 215 h 569"/>
              <a:gd name="T90" fmla="*/ 401 w 663"/>
              <a:gd name="T91" fmla="*/ 81 h 569"/>
              <a:gd name="T92" fmla="*/ 428 w 663"/>
              <a:gd name="T93" fmla="*/ 108 h 569"/>
              <a:gd name="T94" fmla="*/ 401 w 663"/>
              <a:gd name="T95" fmla="*/ 134 h 569"/>
              <a:gd name="T96" fmla="*/ 375 w 663"/>
              <a:gd name="T97" fmla="*/ 108 h 569"/>
              <a:gd name="T98" fmla="*/ 401 w 663"/>
              <a:gd name="T99" fmla="*/ 81 h 569"/>
              <a:gd name="T100" fmla="*/ 261 w 663"/>
              <a:gd name="T101" fmla="*/ 81 h 569"/>
              <a:gd name="T102" fmla="*/ 287 w 663"/>
              <a:gd name="T103" fmla="*/ 108 h 569"/>
              <a:gd name="T104" fmla="*/ 261 w 663"/>
              <a:gd name="T105" fmla="*/ 134 h 569"/>
              <a:gd name="T106" fmla="*/ 235 w 663"/>
              <a:gd name="T107" fmla="*/ 108 h 569"/>
              <a:gd name="T108" fmla="*/ 261 w 663"/>
              <a:gd name="T109" fmla="*/ 81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63" h="569">
                <a:moveTo>
                  <a:pt x="473" y="390"/>
                </a:moveTo>
                <a:lnTo>
                  <a:pt x="473" y="257"/>
                </a:lnTo>
                <a:cubicBezTo>
                  <a:pt x="473" y="218"/>
                  <a:pt x="498" y="197"/>
                  <a:pt x="537" y="197"/>
                </a:cubicBezTo>
                <a:lnTo>
                  <a:pt x="575" y="197"/>
                </a:lnTo>
                <a:lnTo>
                  <a:pt x="575" y="53"/>
                </a:lnTo>
                <a:cubicBezTo>
                  <a:pt x="575" y="24"/>
                  <a:pt x="552" y="0"/>
                  <a:pt x="523" y="0"/>
                </a:cubicBezTo>
                <a:lnTo>
                  <a:pt x="140" y="0"/>
                </a:lnTo>
                <a:cubicBezTo>
                  <a:pt x="111" y="0"/>
                  <a:pt x="87" y="24"/>
                  <a:pt x="87" y="53"/>
                </a:cubicBezTo>
                <a:lnTo>
                  <a:pt x="87" y="197"/>
                </a:lnTo>
                <a:lnTo>
                  <a:pt x="129" y="197"/>
                </a:lnTo>
                <a:cubicBezTo>
                  <a:pt x="168" y="197"/>
                  <a:pt x="189" y="218"/>
                  <a:pt x="189" y="257"/>
                </a:cubicBezTo>
                <a:lnTo>
                  <a:pt x="189" y="390"/>
                </a:lnTo>
                <a:lnTo>
                  <a:pt x="473" y="390"/>
                </a:lnTo>
                <a:close/>
                <a:moveTo>
                  <a:pt x="621" y="215"/>
                </a:moveTo>
                <a:lnTo>
                  <a:pt x="575" y="215"/>
                </a:lnTo>
                <a:lnTo>
                  <a:pt x="537" y="215"/>
                </a:lnTo>
                <a:cubicBezTo>
                  <a:pt x="507" y="215"/>
                  <a:pt x="491" y="228"/>
                  <a:pt x="491" y="257"/>
                </a:cubicBezTo>
                <a:lnTo>
                  <a:pt x="491" y="408"/>
                </a:lnTo>
                <a:lnTo>
                  <a:pt x="172" y="408"/>
                </a:lnTo>
                <a:lnTo>
                  <a:pt x="172" y="257"/>
                </a:lnTo>
                <a:cubicBezTo>
                  <a:pt x="172" y="228"/>
                  <a:pt x="158" y="215"/>
                  <a:pt x="129" y="215"/>
                </a:cubicBezTo>
                <a:lnTo>
                  <a:pt x="87" y="215"/>
                </a:lnTo>
                <a:lnTo>
                  <a:pt x="45" y="215"/>
                </a:lnTo>
                <a:cubicBezTo>
                  <a:pt x="16" y="215"/>
                  <a:pt x="0" y="228"/>
                  <a:pt x="0" y="257"/>
                </a:cubicBezTo>
                <a:lnTo>
                  <a:pt x="0" y="478"/>
                </a:lnTo>
                <a:cubicBezTo>
                  <a:pt x="0" y="507"/>
                  <a:pt x="34" y="541"/>
                  <a:pt x="63" y="541"/>
                </a:cubicBezTo>
                <a:cubicBezTo>
                  <a:pt x="63" y="543"/>
                  <a:pt x="63" y="546"/>
                  <a:pt x="64" y="548"/>
                </a:cubicBezTo>
                <a:cubicBezTo>
                  <a:pt x="65" y="552"/>
                  <a:pt x="66" y="556"/>
                  <a:pt x="69" y="559"/>
                </a:cubicBezTo>
                <a:cubicBezTo>
                  <a:pt x="74" y="565"/>
                  <a:pt x="82" y="569"/>
                  <a:pt x="91" y="569"/>
                </a:cubicBezTo>
                <a:lnTo>
                  <a:pt x="101" y="569"/>
                </a:lnTo>
                <a:cubicBezTo>
                  <a:pt x="110" y="569"/>
                  <a:pt x="118" y="565"/>
                  <a:pt x="123" y="559"/>
                </a:cubicBezTo>
                <a:cubicBezTo>
                  <a:pt x="126" y="556"/>
                  <a:pt x="127" y="552"/>
                  <a:pt x="128" y="548"/>
                </a:cubicBezTo>
                <a:cubicBezTo>
                  <a:pt x="129" y="546"/>
                  <a:pt x="129" y="543"/>
                  <a:pt x="129" y="541"/>
                </a:cubicBezTo>
                <a:lnTo>
                  <a:pt x="533" y="541"/>
                </a:lnTo>
                <a:cubicBezTo>
                  <a:pt x="533" y="543"/>
                  <a:pt x="533" y="546"/>
                  <a:pt x="534" y="548"/>
                </a:cubicBezTo>
                <a:cubicBezTo>
                  <a:pt x="535" y="552"/>
                  <a:pt x="537" y="556"/>
                  <a:pt x="539" y="559"/>
                </a:cubicBezTo>
                <a:cubicBezTo>
                  <a:pt x="544" y="565"/>
                  <a:pt x="552" y="569"/>
                  <a:pt x="561" y="569"/>
                </a:cubicBezTo>
                <a:lnTo>
                  <a:pt x="572" y="569"/>
                </a:lnTo>
                <a:cubicBezTo>
                  <a:pt x="581" y="569"/>
                  <a:pt x="588" y="565"/>
                  <a:pt x="594" y="559"/>
                </a:cubicBezTo>
                <a:cubicBezTo>
                  <a:pt x="596" y="556"/>
                  <a:pt x="598" y="552"/>
                  <a:pt x="599" y="548"/>
                </a:cubicBezTo>
                <a:cubicBezTo>
                  <a:pt x="599" y="546"/>
                  <a:pt x="600" y="543"/>
                  <a:pt x="600" y="541"/>
                </a:cubicBezTo>
                <a:lnTo>
                  <a:pt x="621" y="541"/>
                </a:lnTo>
                <a:cubicBezTo>
                  <a:pt x="650" y="541"/>
                  <a:pt x="663" y="507"/>
                  <a:pt x="663" y="478"/>
                </a:cubicBezTo>
                <a:lnTo>
                  <a:pt x="663" y="257"/>
                </a:lnTo>
                <a:cubicBezTo>
                  <a:pt x="663" y="228"/>
                  <a:pt x="650" y="215"/>
                  <a:pt x="621" y="215"/>
                </a:cubicBezTo>
                <a:close/>
                <a:moveTo>
                  <a:pt x="401" y="81"/>
                </a:moveTo>
                <a:cubicBezTo>
                  <a:pt x="416" y="81"/>
                  <a:pt x="428" y="93"/>
                  <a:pt x="428" y="108"/>
                </a:cubicBezTo>
                <a:cubicBezTo>
                  <a:pt x="428" y="122"/>
                  <a:pt x="416" y="134"/>
                  <a:pt x="401" y="134"/>
                </a:cubicBezTo>
                <a:cubicBezTo>
                  <a:pt x="387" y="134"/>
                  <a:pt x="375" y="122"/>
                  <a:pt x="375" y="108"/>
                </a:cubicBezTo>
                <a:cubicBezTo>
                  <a:pt x="375" y="93"/>
                  <a:pt x="387" y="81"/>
                  <a:pt x="401" y="81"/>
                </a:cubicBezTo>
                <a:close/>
                <a:moveTo>
                  <a:pt x="261" y="81"/>
                </a:moveTo>
                <a:cubicBezTo>
                  <a:pt x="276" y="81"/>
                  <a:pt x="287" y="93"/>
                  <a:pt x="287" y="108"/>
                </a:cubicBezTo>
                <a:cubicBezTo>
                  <a:pt x="287" y="122"/>
                  <a:pt x="276" y="134"/>
                  <a:pt x="261" y="134"/>
                </a:cubicBezTo>
                <a:cubicBezTo>
                  <a:pt x="246" y="134"/>
                  <a:pt x="235" y="122"/>
                  <a:pt x="235" y="108"/>
                </a:cubicBezTo>
                <a:cubicBezTo>
                  <a:pt x="235" y="93"/>
                  <a:pt x="246" y="81"/>
                  <a:pt x="261" y="8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96" name="Freeform 95"/>
          <p:cNvSpPr>
            <a:spLocks noEditPoints="1"/>
          </p:cNvSpPr>
          <p:nvPr/>
        </p:nvSpPr>
        <p:spPr bwMode="auto">
          <a:xfrm>
            <a:off x="3115867" y="2730105"/>
            <a:ext cx="161925" cy="135731"/>
          </a:xfrm>
          <a:custGeom>
            <a:avLst/>
            <a:gdLst>
              <a:gd name="T0" fmla="*/ 530 w 715"/>
              <a:gd name="T1" fmla="*/ 114 h 600"/>
              <a:gd name="T2" fmla="*/ 530 w 715"/>
              <a:gd name="T3" fmla="*/ 0 h 600"/>
              <a:gd name="T4" fmla="*/ 185 w 715"/>
              <a:gd name="T5" fmla="*/ 0 h 600"/>
              <a:gd name="T6" fmla="*/ 185 w 715"/>
              <a:gd name="T7" fmla="*/ 114 h 600"/>
              <a:gd name="T8" fmla="*/ 244 w 715"/>
              <a:gd name="T9" fmla="*/ 114 h 600"/>
              <a:gd name="T10" fmla="*/ 244 w 715"/>
              <a:gd name="T11" fmla="*/ 59 h 600"/>
              <a:gd name="T12" fmla="*/ 472 w 715"/>
              <a:gd name="T13" fmla="*/ 59 h 600"/>
              <a:gd name="T14" fmla="*/ 472 w 715"/>
              <a:gd name="T15" fmla="*/ 114 h 600"/>
              <a:gd name="T16" fmla="*/ 530 w 715"/>
              <a:gd name="T17" fmla="*/ 114 h 600"/>
              <a:gd name="T18" fmla="*/ 0 w 715"/>
              <a:gd name="T19" fmla="*/ 534 h 600"/>
              <a:gd name="T20" fmla="*/ 715 w 715"/>
              <a:gd name="T21" fmla="*/ 534 h 600"/>
              <a:gd name="T22" fmla="*/ 715 w 715"/>
              <a:gd name="T23" fmla="*/ 600 h 600"/>
              <a:gd name="T24" fmla="*/ 0 w 715"/>
              <a:gd name="T25" fmla="*/ 600 h 600"/>
              <a:gd name="T26" fmla="*/ 0 w 715"/>
              <a:gd name="T27" fmla="*/ 534 h 600"/>
              <a:gd name="T28" fmla="*/ 0 w 715"/>
              <a:gd name="T29" fmla="*/ 196 h 600"/>
              <a:gd name="T30" fmla="*/ 185 w 715"/>
              <a:gd name="T31" fmla="*/ 196 h 600"/>
              <a:gd name="T32" fmla="*/ 244 w 715"/>
              <a:gd name="T33" fmla="*/ 196 h 600"/>
              <a:gd name="T34" fmla="*/ 472 w 715"/>
              <a:gd name="T35" fmla="*/ 196 h 600"/>
              <a:gd name="T36" fmla="*/ 530 w 715"/>
              <a:gd name="T37" fmla="*/ 196 h 600"/>
              <a:gd name="T38" fmla="*/ 715 w 715"/>
              <a:gd name="T39" fmla="*/ 196 h 600"/>
              <a:gd name="T40" fmla="*/ 715 w 715"/>
              <a:gd name="T41" fmla="*/ 133 h 600"/>
              <a:gd name="T42" fmla="*/ 530 w 715"/>
              <a:gd name="T43" fmla="*/ 133 h 600"/>
              <a:gd name="T44" fmla="*/ 472 w 715"/>
              <a:gd name="T45" fmla="*/ 133 h 600"/>
              <a:gd name="T46" fmla="*/ 244 w 715"/>
              <a:gd name="T47" fmla="*/ 133 h 600"/>
              <a:gd name="T48" fmla="*/ 185 w 715"/>
              <a:gd name="T49" fmla="*/ 133 h 600"/>
              <a:gd name="T50" fmla="*/ 0 w 715"/>
              <a:gd name="T51" fmla="*/ 133 h 600"/>
              <a:gd name="T52" fmla="*/ 0 w 715"/>
              <a:gd name="T53" fmla="*/ 196 h 600"/>
              <a:gd name="T54" fmla="*/ 0 w 715"/>
              <a:gd name="T55" fmla="*/ 514 h 600"/>
              <a:gd name="T56" fmla="*/ 715 w 715"/>
              <a:gd name="T57" fmla="*/ 514 h 600"/>
              <a:gd name="T58" fmla="*/ 715 w 715"/>
              <a:gd name="T59" fmla="*/ 216 h 600"/>
              <a:gd name="T60" fmla="*/ 530 w 715"/>
              <a:gd name="T61" fmla="*/ 216 h 600"/>
              <a:gd name="T62" fmla="*/ 185 w 715"/>
              <a:gd name="T63" fmla="*/ 216 h 600"/>
              <a:gd name="T64" fmla="*/ 0 w 715"/>
              <a:gd name="T65" fmla="*/ 216 h 600"/>
              <a:gd name="T66" fmla="*/ 0 w 715"/>
              <a:gd name="T67" fmla="*/ 514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5" h="600">
                <a:moveTo>
                  <a:pt x="530" y="114"/>
                </a:moveTo>
                <a:lnTo>
                  <a:pt x="530" y="0"/>
                </a:lnTo>
                <a:lnTo>
                  <a:pt x="185" y="0"/>
                </a:lnTo>
                <a:lnTo>
                  <a:pt x="185" y="114"/>
                </a:lnTo>
                <a:lnTo>
                  <a:pt x="244" y="114"/>
                </a:lnTo>
                <a:lnTo>
                  <a:pt x="244" y="59"/>
                </a:lnTo>
                <a:lnTo>
                  <a:pt x="472" y="59"/>
                </a:lnTo>
                <a:lnTo>
                  <a:pt x="472" y="114"/>
                </a:lnTo>
                <a:lnTo>
                  <a:pt x="530" y="114"/>
                </a:lnTo>
                <a:close/>
                <a:moveTo>
                  <a:pt x="0" y="534"/>
                </a:moveTo>
                <a:lnTo>
                  <a:pt x="715" y="534"/>
                </a:lnTo>
                <a:lnTo>
                  <a:pt x="715" y="600"/>
                </a:lnTo>
                <a:lnTo>
                  <a:pt x="0" y="600"/>
                </a:lnTo>
                <a:lnTo>
                  <a:pt x="0" y="534"/>
                </a:lnTo>
                <a:close/>
                <a:moveTo>
                  <a:pt x="0" y="196"/>
                </a:moveTo>
                <a:lnTo>
                  <a:pt x="185" y="196"/>
                </a:lnTo>
                <a:lnTo>
                  <a:pt x="244" y="196"/>
                </a:lnTo>
                <a:lnTo>
                  <a:pt x="472" y="196"/>
                </a:lnTo>
                <a:lnTo>
                  <a:pt x="530" y="196"/>
                </a:lnTo>
                <a:lnTo>
                  <a:pt x="715" y="196"/>
                </a:lnTo>
                <a:lnTo>
                  <a:pt x="715" y="133"/>
                </a:lnTo>
                <a:lnTo>
                  <a:pt x="530" y="133"/>
                </a:lnTo>
                <a:lnTo>
                  <a:pt x="472" y="133"/>
                </a:lnTo>
                <a:lnTo>
                  <a:pt x="244" y="133"/>
                </a:lnTo>
                <a:lnTo>
                  <a:pt x="185" y="133"/>
                </a:lnTo>
                <a:lnTo>
                  <a:pt x="0" y="133"/>
                </a:lnTo>
                <a:lnTo>
                  <a:pt x="0" y="196"/>
                </a:lnTo>
                <a:close/>
                <a:moveTo>
                  <a:pt x="0" y="514"/>
                </a:moveTo>
                <a:lnTo>
                  <a:pt x="715" y="514"/>
                </a:lnTo>
                <a:lnTo>
                  <a:pt x="715" y="216"/>
                </a:lnTo>
                <a:lnTo>
                  <a:pt x="530" y="216"/>
                </a:lnTo>
                <a:lnTo>
                  <a:pt x="185" y="216"/>
                </a:lnTo>
                <a:lnTo>
                  <a:pt x="0" y="216"/>
                </a:lnTo>
                <a:lnTo>
                  <a:pt x="0" y="514"/>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97" name="Freeform 96"/>
          <p:cNvSpPr>
            <a:spLocks noEditPoints="1"/>
          </p:cNvSpPr>
          <p:nvPr/>
        </p:nvSpPr>
        <p:spPr bwMode="auto">
          <a:xfrm>
            <a:off x="3396855" y="2731295"/>
            <a:ext cx="151209" cy="133350"/>
          </a:xfrm>
          <a:custGeom>
            <a:avLst/>
            <a:gdLst>
              <a:gd name="T0" fmla="*/ 93 w 666"/>
              <a:gd name="T1" fmla="*/ 412 h 589"/>
              <a:gd name="T2" fmla="*/ 108 w 666"/>
              <a:gd name="T3" fmla="*/ 412 h 589"/>
              <a:gd name="T4" fmla="*/ 561 w 666"/>
              <a:gd name="T5" fmla="*/ 412 h 589"/>
              <a:gd name="T6" fmla="*/ 572 w 666"/>
              <a:gd name="T7" fmla="*/ 412 h 589"/>
              <a:gd name="T8" fmla="*/ 666 w 666"/>
              <a:gd name="T9" fmla="*/ 235 h 589"/>
              <a:gd name="T10" fmla="*/ 664 w 666"/>
              <a:gd name="T11" fmla="*/ 235 h 589"/>
              <a:gd name="T12" fmla="*/ 566 w 666"/>
              <a:gd name="T13" fmla="*/ 235 h 589"/>
              <a:gd name="T14" fmla="*/ 487 w 666"/>
              <a:gd name="T15" fmla="*/ 235 h 589"/>
              <a:gd name="T16" fmla="*/ 181 w 666"/>
              <a:gd name="T17" fmla="*/ 235 h 589"/>
              <a:gd name="T18" fmla="*/ 103 w 666"/>
              <a:gd name="T19" fmla="*/ 235 h 589"/>
              <a:gd name="T20" fmla="*/ 2 w 666"/>
              <a:gd name="T21" fmla="*/ 235 h 589"/>
              <a:gd name="T22" fmla="*/ 93 w 666"/>
              <a:gd name="T23" fmla="*/ 412 h 589"/>
              <a:gd name="T24" fmla="*/ 566 w 666"/>
              <a:gd name="T25" fmla="*/ 216 h 589"/>
              <a:gd name="T26" fmla="*/ 566 w 666"/>
              <a:gd name="T27" fmla="*/ 92 h 589"/>
              <a:gd name="T28" fmla="*/ 477 w 666"/>
              <a:gd name="T29" fmla="*/ 0 h 589"/>
              <a:gd name="T30" fmla="*/ 192 w 666"/>
              <a:gd name="T31" fmla="*/ 0 h 589"/>
              <a:gd name="T32" fmla="*/ 103 w 666"/>
              <a:gd name="T33" fmla="*/ 92 h 589"/>
              <a:gd name="T34" fmla="*/ 103 w 666"/>
              <a:gd name="T35" fmla="*/ 216 h 589"/>
              <a:gd name="T36" fmla="*/ 181 w 666"/>
              <a:gd name="T37" fmla="*/ 216 h 589"/>
              <a:gd name="T38" fmla="*/ 181 w 666"/>
              <a:gd name="T39" fmla="*/ 92 h 589"/>
              <a:gd name="T40" fmla="*/ 192 w 666"/>
              <a:gd name="T41" fmla="*/ 78 h 589"/>
              <a:gd name="T42" fmla="*/ 477 w 666"/>
              <a:gd name="T43" fmla="*/ 78 h 589"/>
              <a:gd name="T44" fmla="*/ 487 w 666"/>
              <a:gd name="T45" fmla="*/ 92 h 589"/>
              <a:gd name="T46" fmla="*/ 487 w 666"/>
              <a:gd name="T47" fmla="*/ 216 h 589"/>
              <a:gd name="T48" fmla="*/ 566 w 666"/>
              <a:gd name="T49" fmla="*/ 216 h 589"/>
              <a:gd name="T50" fmla="*/ 0 w 666"/>
              <a:gd name="T51" fmla="*/ 589 h 589"/>
              <a:gd name="T52" fmla="*/ 664 w 666"/>
              <a:gd name="T53" fmla="*/ 589 h 589"/>
              <a:gd name="T54" fmla="*/ 664 w 666"/>
              <a:gd name="T55" fmla="*/ 276 h 589"/>
              <a:gd name="T56" fmla="*/ 588 w 666"/>
              <a:gd name="T57" fmla="*/ 420 h 589"/>
              <a:gd name="T58" fmla="*/ 584 w 666"/>
              <a:gd name="T59" fmla="*/ 432 h 589"/>
              <a:gd name="T60" fmla="*/ 572 w 666"/>
              <a:gd name="T61" fmla="*/ 432 h 589"/>
              <a:gd name="T62" fmla="*/ 549 w 666"/>
              <a:gd name="T63" fmla="*/ 432 h 589"/>
              <a:gd name="T64" fmla="*/ 384 w 666"/>
              <a:gd name="T65" fmla="*/ 432 h 589"/>
              <a:gd name="T66" fmla="*/ 386 w 666"/>
              <a:gd name="T67" fmla="*/ 439 h 589"/>
              <a:gd name="T68" fmla="*/ 377 w 666"/>
              <a:gd name="T69" fmla="*/ 467 h 589"/>
              <a:gd name="T70" fmla="*/ 334 w 666"/>
              <a:gd name="T71" fmla="*/ 490 h 589"/>
              <a:gd name="T72" fmla="*/ 291 w 666"/>
              <a:gd name="T73" fmla="*/ 467 h 589"/>
              <a:gd name="T74" fmla="*/ 282 w 666"/>
              <a:gd name="T75" fmla="*/ 439 h 589"/>
              <a:gd name="T76" fmla="*/ 284 w 666"/>
              <a:gd name="T77" fmla="*/ 432 h 589"/>
              <a:gd name="T78" fmla="*/ 119 w 666"/>
              <a:gd name="T79" fmla="*/ 432 h 589"/>
              <a:gd name="T80" fmla="*/ 93 w 666"/>
              <a:gd name="T81" fmla="*/ 432 h 589"/>
              <a:gd name="T82" fmla="*/ 81 w 666"/>
              <a:gd name="T83" fmla="*/ 432 h 589"/>
              <a:gd name="T84" fmla="*/ 74 w 666"/>
              <a:gd name="T85" fmla="*/ 420 h 589"/>
              <a:gd name="T86" fmla="*/ 0 w 666"/>
              <a:gd name="T87" fmla="*/ 277 h 589"/>
              <a:gd name="T88" fmla="*/ 0 w 666"/>
              <a:gd name="T89" fmla="*/ 589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6" h="589">
                <a:moveTo>
                  <a:pt x="93" y="412"/>
                </a:moveTo>
                <a:lnTo>
                  <a:pt x="108" y="412"/>
                </a:lnTo>
                <a:lnTo>
                  <a:pt x="561" y="412"/>
                </a:lnTo>
                <a:lnTo>
                  <a:pt x="572" y="412"/>
                </a:lnTo>
                <a:lnTo>
                  <a:pt x="666" y="235"/>
                </a:lnTo>
                <a:lnTo>
                  <a:pt x="664" y="235"/>
                </a:lnTo>
                <a:lnTo>
                  <a:pt x="566" y="235"/>
                </a:lnTo>
                <a:lnTo>
                  <a:pt x="487" y="235"/>
                </a:lnTo>
                <a:lnTo>
                  <a:pt x="181" y="235"/>
                </a:lnTo>
                <a:lnTo>
                  <a:pt x="103" y="235"/>
                </a:lnTo>
                <a:lnTo>
                  <a:pt x="2" y="235"/>
                </a:lnTo>
                <a:lnTo>
                  <a:pt x="93" y="412"/>
                </a:lnTo>
                <a:close/>
                <a:moveTo>
                  <a:pt x="566" y="216"/>
                </a:moveTo>
                <a:lnTo>
                  <a:pt x="566" y="92"/>
                </a:lnTo>
                <a:cubicBezTo>
                  <a:pt x="566" y="42"/>
                  <a:pt x="527" y="0"/>
                  <a:pt x="477" y="0"/>
                </a:cubicBezTo>
                <a:lnTo>
                  <a:pt x="192" y="0"/>
                </a:lnTo>
                <a:cubicBezTo>
                  <a:pt x="142" y="0"/>
                  <a:pt x="103" y="42"/>
                  <a:pt x="103" y="92"/>
                </a:cubicBezTo>
                <a:lnTo>
                  <a:pt x="103" y="216"/>
                </a:lnTo>
                <a:lnTo>
                  <a:pt x="181" y="216"/>
                </a:lnTo>
                <a:lnTo>
                  <a:pt x="181" y="92"/>
                </a:lnTo>
                <a:cubicBezTo>
                  <a:pt x="181" y="85"/>
                  <a:pt x="185" y="78"/>
                  <a:pt x="192" y="78"/>
                </a:cubicBezTo>
                <a:lnTo>
                  <a:pt x="477" y="78"/>
                </a:lnTo>
                <a:cubicBezTo>
                  <a:pt x="483" y="78"/>
                  <a:pt x="487" y="85"/>
                  <a:pt x="487" y="92"/>
                </a:cubicBezTo>
                <a:lnTo>
                  <a:pt x="487" y="216"/>
                </a:lnTo>
                <a:lnTo>
                  <a:pt x="566" y="216"/>
                </a:lnTo>
                <a:close/>
                <a:moveTo>
                  <a:pt x="0" y="589"/>
                </a:moveTo>
                <a:lnTo>
                  <a:pt x="664" y="589"/>
                </a:lnTo>
                <a:lnTo>
                  <a:pt x="664" y="276"/>
                </a:lnTo>
                <a:lnTo>
                  <a:pt x="588" y="420"/>
                </a:lnTo>
                <a:lnTo>
                  <a:pt x="584" y="432"/>
                </a:lnTo>
                <a:lnTo>
                  <a:pt x="572" y="432"/>
                </a:lnTo>
                <a:lnTo>
                  <a:pt x="549" y="432"/>
                </a:lnTo>
                <a:lnTo>
                  <a:pt x="384" y="432"/>
                </a:lnTo>
                <a:cubicBezTo>
                  <a:pt x="385" y="434"/>
                  <a:pt x="386" y="436"/>
                  <a:pt x="386" y="439"/>
                </a:cubicBezTo>
                <a:cubicBezTo>
                  <a:pt x="386" y="449"/>
                  <a:pt x="383" y="459"/>
                  <a:pt x="377" y="467"/>
                </a:cubicBezTo>
                <a:cubicBezTo>
                  <a:pt x="368" y="483"/>
                  <a:pt x="352" y="490"/>
                  <a:pt x="334" y="490"/>
                </a:cubicBezTo>
                <a:cubicBezTo>
                  <a:pt x="316" y="490"/>
                  <a:pt x="300" y="483"/>
                  <a:pt x="291" y="467"/>
                </a:cubicBezTo>
                <a:cubicBezTo>
                  <a:pt x="286" y="459"/>
                  <a:pt x="282" y="449"/>
                  <a:pt x="282" y="439"/>
                </a:cubicBezTo>
                <a:cubicBezTo>
                  <a:pt x="282" y="436"/>
                  <a:pt x="283" y="434"/>
                  <a:pt x="284" y="432"/>
                </a:cubicBezTo>
                <a:lnTo>
                  <a:pt x="119" y="432"/>
                </a:lnTo>
                <a:lnTo>
                  <a:pt x="93" y="432"/>
                </a:lnTo>
                <a:lnTo>
                  <a:pt x="81" y="432"/>
                </a:lnTo>
                <a:lnTo>
                  <a:pt x="74" y="420"/>
                </a:lnTo>
                <a:lnTo>
                  <a:pt x="0" y="277"/>
                </a:lnTo>
                <a:lnTo>
                  <a:pt x="0" y="589"/>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98" name="Freeform 97"/>
          <p:cNvSpPr>
            <a:spLocks noEditPoints="1"/>
          </p:cNvSpPr>
          <p:nvPr/>
        </p:nvSpPr>
        <p:spPr bwMode="auto">
          <a:xfrm>
            <a:off x="7465220" y="2210992"/>
            <a:ext cx="145256" cy="146448"/>
          </a:xfrm>
          <a:custGeom>
            <a:avLst/>
            <a:gdLst>
              <a:gd name="T0" fmla="*/ 640 w 640"/>
              <a:gd name="T1" fmla="*/ 497 h 646"/>
              <a:gd name="T2" fmla="*/ 640 w 640"/>
              <a:gd name="T3" fmla="*/ 646 h 646"/>
              <a:gd name="T4" fmla="*/ 0 w 640"/>
              <a:gd name="T5" fmla="*/ 646 h 646"/>
              <a:gd name="T6" fmla="*/ 0 w 640"/>
              <a:gd name="T7" fmla="*/ 493 h 646"/>
              <a:gd name="T8" fmla="*/ 59 w 640"/>
              <a:gd name="T9" fmla="*/ 493 h 646"/>
              <a:gd name="T10" fmla="*/ 59 w 640"/>
              <a:gd name="T11" fmla="*/ 587 h 646"/>
              <a:gd name="T12" fmla="*/ 581 w 640"/>
              <a:gd name="T13" fmla="*/ 587 h 646"/>
              <a:gd name="T14" fmla="*/ 581 w 640"/>
              <a:gd name="T15" fmla="*/ 497 h 646"/>
              <a:gd name="T16" fmla="*/ 640 w 640"/>
              <a:gd name="T17" fmla="*/ 497 h 646"/>
              <a:gd name="T18" fmla="*/ 298 w 640"/>
              <a:gd name="T19" fmla="*/ 528 h 646"/>
              <a:gd name="T20" fmla="*/ 146 w 640"/>
              <a:gd name="T21" fmla="*/ 298 h 646"/>
              <a:gd name="T22" fmla="*/ 199 w 640"/>
              <a:gd name="T23" fmla="*/ 298 h 646"/>
              <a:gd name="T24" fmla="*/ 457 w 640"/>
              <a:gd name="T25" fmla="*/ 0 h 646"/>
              <a:gd name="T26" fmla="*/ 398 w 640"/>
              <a:gd name="T27" fmla="*/ 298 h 646"/>
              <a:gd name="T28" fmla="*/ 451 w 640"/>
              <a:gd name="T29" fmla="*/ 298 h 646"/>
              <a:gd name="T30" fmla="*/ 298 w 640"/>
              <a:gd name="T31" fmla="*/ 528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0" h="646">
                <a:moveTo>
                  <a:pt x="640" y="497"/>
                </a:moveTo>
                <a:lnTo>
                  <a:pt x="640" y="646"/>
                </a:lnTo>
                <a:lnTo>
                  <a:pt x="0" y="646"/>
                </a:lnTo>
                <a:lnTo>
                  <a:pt x="0" y="493"/>
                </a:lnTo>
                <a:lnTo>
                  <a:pt x="59" y="493"/>
                </a:lnTo>
                <a:lnTo>
                  <a:pt x="59" y="587"/>
                </a:lnTo>
                <a:lnTo>
                  <a:pt x="581" y="587"/>
                </a:lnTo>
                <a:lnTo>
                  <a:pt x="581" y="497"/>
                </a:lnTo>
                <a:lnTo>
                  <a:pt x="640" y="497"/>
                </a:lnTo>
                <a:close/>
                <a:moveTo>
                  <a:pt x="298" y="528"/>
                </a:moveTo>
                <a:lnTo>
                  <a:pt x="146" y="298"/>
                </a:lnTo>
                <a:lnTo>
                  <a:pt x="199" y="298"/>
                </a:lnTo>
                <a:cubicBezTo>
                  <a:pt x="199" y="33"/>
                  <a:pt x="457" y="0"/>
                  <a:pt x="457" y="0"/>
                </a:cubicBezTo>
                <a:cubicBezTo>
                  <a:pt x="457" y="0"/>
                  <a:pt x="398" y="83"/>
                  <a:pt x="398" y="298"/>
                </a:cubicBezTo>
                <a:lnTo>
                  <a:pt x="451" y="298"/>
                </a:lnTo>
                <a:lnTo>
                  <a:pt x="298" y="528"/>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99" name="Freeform 98"/>
          <p:cNvSpPr>
            <a:spLocks noEditPoints="1"/>
          </p:cNvSpPr>
          <p:nvPr/>
        </p:nvSpPr>
        <p:spPr bwMode="auto">
          <a:xfrm>
            <a:off x="7149703" y="2210992"/>
            <a:ext cx="145256" cy="146448"/>
          </a:xfrm>
          <a:custGeom>
            <a:avLst/>
            <a:gdLst>
              <a:gd name="T0" fmla="*/ 640 w 640"/>
              <a:gd name="T1" fmla="*/ 497 h 646"/>
              <a:gd name="T2" fmla="*/ 640 w 640"/>
              <a:gd name="T3" fmla="*/ 646 h 646"/>
              <a:gd name="T4" fmla="*/ 0 w 640"/>
              <a:gd name="T5" fmla="*/ 646 h 646"/>
              <a:gd name="T6" fmla="*/ 0 w 640"/>
              <a:gd name="T7" fmla="*/ 493 h 646"/>
              <a:gd name="T8" fmla="*/ 59 w 640"/>
              <a:gd name="T9" fmla="*/ 493 h 646"/>
              <a:gd name="T10" fmla="*/ 59 w 640"/>
              <a:gd name="T11" fmla="*/ 587 h 646"/>
              <a:gd name="T12" fmla="*/ 581 w 640"/>
              <a:gd name="T13" fmla="*/ 587 h 646"/>
              <a:gd name="T14" fmla="*/ 581 w 640"/>
              <a:gd name="T15" fmla="*/ 497 h 646"/>
              <a:gd name="T16" fmla="*/ 640 w 640"/>
              <a:gd name="T17" fmla="*/ 497 h 646"/>
              <a:gd name="T18" fmla="*/ 217 w 640"/>
              <a:gd name="T19" fmla="*/ 231 h 646"/>
              <a:gd name="T20" fmla="*/ 165 w 640"/>
              <a:gd name="T21" fmla="*/ 231 h 646"/>
              <a:gd name="T22" fmla="*/ 317 w 640"/>
              <a:gd name="T23" fmla="*/ 0 h 646"/>
              <a:gd name="T24" fmla="*/ 469 w 640"/>
              <a:gd name="T25" fmla="*/ 231 h 646"/>
              <a:gd name="T26" fmla="*/ 416 w 640"/>
              <a:gd name="T27" fmla="*/ 231 h 646"/>
              <a:gd name="T28" fmla="*/ 475 w 640"/>
              <a:gd name="T29" fmla="*/ 528 h 646"/>
              <a:gd name="T30" fmla="*/ 217 w 640"/>
              <a:gd name="T31" fmla="*/ 231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0" h="646">
                <a:moveTo>
                  <a:pt x="640" y="497"/>
                </a:moveTo>
                <a:lnTo>
                  <a:pt x="640" y="646"/>
                </a:lnTo>
                <a:lnTo>
                  <a:pt x="0" y="646"/>
                </a:lnTo>
                <a:lnTo>
                  <a:pt x="0" y="493"/>
                </a:lnTo>
                <a:lnTo>
                  <a:pt x="59" y="493"/>
                </a:lnTo>
                <a:lnTo>
                  <a:pt x="59" y="587"/>
                </a:lnTo>
                <a:lnTo>
                  <a:pt x="581" y="587"/>
                </a:lnTo>
                <a:lnTo>
                  <a:pt x="581" y="497"/>
                </a:lnTo>
                <a:lnTo>
                  <a:pt x="640" y="497"/>
                </a:lnTo>
                <a:close/>
                <a:moveTo>
                  <a:pt x="217" y="231"/>
                </a:moveTo>
                <a:lnTo>
                  <a:pt x="165" y="231"/>
                </a:lnTo>
                <a:lnTo>
                  <a:pt x="317" y="0"/>
                </a:lnTo>
                <a:lnTo>
                  <a:pt x="469" y="231"/>
                </a:lnTo>
                <a:lnTo>
                  <a:pt x="416" y="231"/>
                </a:lnTo>
                <a:cubicBezTo>
                  <a:pt x="416" y="446"/>
                  <a:pt x="475" y="528"/>
                  <a:pt x="475" y="528"/>
                </a:cubicBezTo>
                <a:cubicBezTo>
                  <a:pt x="475" y="528"/>
                  <a:pt x="218" y="495"/>
                  <a:pt x="217" y="23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00" name="Freeform 99"/>
          <p:cNvSpPr>
            <a:spLocks/>
          </p:cNvSpPr>
          <p:nvPr/>
        </p:nvSpPr>
        <p:spPr bwMode="auto">
          <a:xfrm>
            <a:off x="5039918" y="3807621"/>
            <a:ext cx="163115" cy="151209"/>
          </a:xfrm>
          <a:custGeom>
            <a:avLst/>
            <a:gdLst>
              <a:gd name="T0" fmla="*/ 333 w 720"/>
              <a:gd name="T1" fmla="*/ 0 h 666"/>
              <a:gd name="T2" fmla="*/ 0 w 720"/>
              <a:gd name="T3" fmla="*/ 333 h 666"/>
              <a:gd name="T4" fmla="*/ 334 w 720"/>
              <a:gd name="T5" fmla="*/ 666 h 666"/>
              <a:gd name="T6" fmla="*/ 334 w 720"/>
              <a:gd name="T7" fmla="*/ 555 h 666"/>
              <a:gd name="T8" fmla="*/ 112 w 720"/>
              <a:gd name="T9" fmla="*/ 333 h 666"/>
              <a:gd name="T10" fmla="*/ 333 w 720"/>
              <a:gd name="T11" fmla="*/ 111 h 666"/>
              <a:gd name="T12" fmla="*/ 554 w 720"/>
              <a:gd name="T13" fmla="*/ 326 h 666"/>
              <a:gd name="T14" fmla="*/ 499 w 720"/>
              <a:gd name="T15" fmla="*/ 326 h 666"/>
              <a:gd name="T16" fmla="*/ 610 w 720"/>
              <a:gd name="T17" fmla="*/ 480 h 666"/>
              <a:gd name="T18" fmla="*/ 720 w 720"/>
              <a:gd name="T19" fmla="*/ 326 h 666"/>
              <a:gd name="T20" fmla="*/ 666 w 720"/>
              <a:gd name="T21" fmla="*/ 326 h 666"/>
              <a:gd name="T22" fmla="*/ 333 w 720"/>
              <a:gd name="T23"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0" h="666">
                <a:moveTo>
                  <a:pt x="333" y="0"/>
                </a:moveTo>
                <a:cubicBezTo>
                  <a:pt x="149" y="0"/>
                  <a:pt x="0" y="149"/>
                  <a:pt x="0" y="333"/>
                </a:cubicBezTo>
                <a:cubicBezTo>
                  <a:pt x="0" y="517"/>
                  <a:pt x="149" y="666"/>
                  <a:pt x="334" y="666"/>
                </a:cubicBezTo>
                <a:lnTo>
                  <a:pt x="334" y="555"/>
                </a:lnTo>
                <a:cubicBezTo>
                  <a:pt x="212" y="555"/>
                  <a:pt x="112" y="455"/>
                  <a:pt x="112" y="333"/>
                </a:cubicBezTo>
                <a:cubicBezTo>
                  <a:pt x="112" y="211"/>
                  <a:pt x="210" y="111"/>
                  <a:pt x="333" y="111"/>
                </a:cubicBezTo>
                <a:cubicBezTo>
                  <a:pt x="452" y="111"/>
                  <a:pt x="550" y="207"/>
                  <a:pt x="554" y="326"/>
                </a:cubicBezTo>
                <a:lnTo>
                  <a:pt x="499" y="326"/>
                </a:lnTo>
                <a:lnTo>
                  <a:pt x="610" y="480"/>
                </a:lnTo>
                <a:lnTo>
                  <a:pt x="720" y="326"/>
                </a:lnTo>
                <a:lnTo>
                  <a:pt x="666" y="326"/>
                </a:lnTo>
                <a:cubicBezTo>
                  <a:pt x="662" y="145"/>
                  <a:pt x="514" y="0"/>
                  <a:pt x="333"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01" name="Freeform 100"/>
          <p:cNvSpPr>
            <a:spLocks noEditPoints="1"/>
          </p:cNvSpPr>
          <p:nvPr/>
        </p:nvSpPr>
        <p:spPr bwMode="auto">
          <a:xfrm>
            <a:off x="6852048" y="2702721"/>
            <a:ext cx="167878" cy="189309"/>
          </a:xfrm>
          <a:custGeom>
            <a:avLst/>
            <a:gdLst>
              <a:gd name="T0" fmla="*/ 700 w 740"/>
              <a:gd name="T1" fmla="*/ 478 h 835"/>
              <a:gd name="T2" fmla="*/ 567 w 740"/>
              <a:gd name="T3" fmla="*/ 478 h 835"/>
              <a:gd name="T4" fmla="*/ 672 w 740"/>
              <a:gd name="T5" fmla="*/ 658 h 835"/>
              <a:gd name="T6" fmla="*/ 567 w 740"/>
              <a:gd name="T7" fmla="*/ 645 h 835"/>
              <a:gd name="T8" fmla="*/ 528 w 740"/>
              <a:gd name="T9" fmla="*/ 742 h 835"/>
              <a:gd name="T10" fmla="*/ 376 w 740"/>
              <a:gd name="T11" fmla="*/ 508 h 835"/>
              <a:gd name="T12" fmla="*/ 225 w 740"/>
              <a:gd name="T13" fmla="*/ 742 h 835"/>
              <a:gd name="T14" fmla="*/ 185 w 740"/>
              <a:gd name="T15" fmla="*/ 645 h 835"/>
              <a:gd name="T16" fmla="*/ 81 w 740"/>
              <a:gd name="T17" fmla="*/ 658 h 835"/>
              <a:gd name="T18" fmla="*/ 186 w 740"/>
              <a:gd name="T19" fmla="*/ 478 h 835"/>
              <a:gd name="T20" fmla="*/ 41 w 740"/>
              <a:gd name="T21" fmla="*/ 478 h 835"/>
              <a:gd name="T22" fmla="*/ 41 w 740"/>
              <a:gd name="T23" fmla="*/ 835 h 835"/>
              <a:gd name="T24" fmla="*/ 700 w 740"/>
              <a:gd name="T25" fmla="*/ 835 h 835"/>
              <a:gd name="T26" fmla="*/ 700 w 740"/>
              <a:gd name="T27" fmla="*/ 478 h 835"/>
              <a:gd name="T28" fmla="*/ 740 w 740"/>
              <a:gd name="T29" fmla="*/ 276 h 835"/>
              <a:gd name="T30" fmla="*/ 0 w 740"/>
              <a:gd name="T31" fmla="*/ 276 h 835"/>
              <a:gd name="T32" fmla="*/ 0 w 740"/>
              <a:gd name="T33" fmla="*/ 457 h 835"/>
              <a:gd name="T34" fmla="*/ 47 w 740"/>
              <a:gd name="T35" fmla="*/ 457 h 835"/>
              <a:gd name="T36" fmla="*/ 699 w 740"/>
              <a:gd name="T37" fmla="*/ 457 h 835"/>
              <a:gd name="T38" fmla="*/ 740 w 740"/>
              <a:gd name="T39" fmla="*/ 457 h 835"/>
              <a:gd name="T40" fmla="*/ 740 w 740"/>
              <a:gd name="T41" fmla="*/ 276 h 835"/>
              <a:gd name="T42" fmla="*/ 315 w 740"/>
              <a:gd name="T43" fmla="*/ 72 h 835"/>
              <a:gd name="T44" fmla="*/ 339 w 740"/>
              <a:gd name="T45" fmla="*/ 76 h 835"/>
              <a:gd name="T46" fmla="*/ 356 w 740"/>
              <a:gd name="T47" fmla="*/ 96 h 835"/>
              <a:gd name="T48" fmla="*/ 370 w 740"/>
              <a:gd name="T49" fmla="*/ 113 h 835"/>
              <a:gd name="T50" fmla="*/ 384 w 740"/>
              <a:gd name="T51" fmla="*/ 96 h 835"/>
              <a:gd name="T52" fmla="*/ 402 w 740"/>
              <a:gd name="T53" fmla="*/ 76 h 835"/>
              <a:gd name="T54" fmla="*/ 425 w 740"/>
              <a:gd name="T55" fmla="*/ 72 h 835"/>
              <a:gd name="T56" fmla="*/ 425 w 740"/>
              <a:gd name="T57" fmla="*/ 79 h 835"/>
              <a:gd name="T58" fmla="*/ 435 w 740"/>
              <a:gd name="T59" fmla="*/ 66 h 835"/>
              <a:gd name="T60" fmla="*/ 501 w 740"/>
              <a:gd name="T61" fmla="*/ 9 h 835"/>
              <a:gd name="T62" fmla="*/ 563 w 740"/>
              <a:gd name="T63" fmla="*/ 42 h 835"/>
              <a:gd name="T64" fmla="*/ 516 w 740"/>
              <a:gd name="T65" fmla="*/ 197 h 835"/>
              <a:gd name="T66" fmla="*/ 431 w 740"/>
              <a:gd name="T67" fmla="*/ 250 h 835"/>
              <a:gd name="T68" fmla="*/ 309 w 740"/>
              <a:gd name="T69" fmla="*/ 250 h 835"/>
              <a:gd name="T70" fmla="*/ 224 w 740"/>
              <a:gd name="T71" fmla="*/ 197 h 835"/>
              <a:gd name="T72" fmla="*/ 177 w 740"/>
              <a:gd name="T73" fmla="*/ 42 h 835"/>
              <a:gd name="T74" fmla="*/ 239 w 740"/>
              <a:gd name="T75" fmla="*/ 9 h 835"/>
              <a:gd name="T76" fmla="*/ 305 w 740"/>
              <a:gd name="T77" fmla="*/ 66 h 835"/>
              <a:gd name="T78" fmla="*/ 315 w 740"/>
              <a:gd name="T79" fmla="*/ 79 h 835"/>
              <a:gd name="T80" fmla="*/ 315 w 740"/>
              <a:gd name="T81" fmla="*/ 72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0" h="835">
                <a:moveTo>
                  <a:pt x="700" y="478"/>
                </a:moveTo>
                <a:lnTo>
                  <a:pt x="567" y="478"/>
                </a:lnTo>
                <a:lnTo>
                  <a:pt x="672" y="658"/>
                </a:lnTo>
                <a:lnTo>
                  <a:pt x="567" y="645"/>
                </a:lnTo>
                <a:lnTo>
                  <a:pt x="528" y="742"/>
                </a:lnTo>
                <a:lnTo>
                  <a:pt x="376" y="508"/>
                </a:lnTo>
                <a:lnTo>
                  <a:pt x="225" y="742"/>
                </a:lnTo>
                <a:lnTo>
                  <a:pt x="185" y="645"/>
                </a:lnTo>
                <a:lnTo>
                  <a:pt x="81" y="658"/>
                </a:lnTo>
                <a:lnTo>
                  <a:pt x="186" y="478"/>
                </a:lnTo>
                <a:lnTo>
                  <a:pt x="41" y="478"/>
                </a:lnTo>
                <a:lnTo>
                  <a:pt x="41" y="835"/>
                </a:lnTo>
                <a:lnTo>
                  <a:pt x="700" y="835"/>
                </a:lnTo>
                <a:lnTo>
                  <a:pt x="700" y="478"/>
                </a:lnTo>
                <a:close/>
                <a:moveTo>
                  <a:pt x="740" y="276"/>
                </a:moveTo>
                <a:lnTo>
                  <a:pt x="0" y="276"/>
                </a:lnTo>
                <a:lnTo>
                  <a:pt x="0" y="457"/>
                </a:lnTo>
                <a:lnTo>
                  <a:pt x="47" y="457"/>
                </a:lnTo>
                <a:lnTo>
                  <a:pt x="699" y="457"/>
                </a:lnTo>
                <a:lnTo>
                  <a:pt x="740" y="457"/>
                </a:lnTo>
                <a:lnTo>
                  <a:pt x="740" y="276"/>
                </a:lnTo>
                <a:close/>
                <a:moveTo>
                  <a:pt x="315" y="72"/>
                </a:moveTo>
                <a:cubicBezTo>
                  <a:pt x="317" y="50"/>
                  <a:pt x="332" y="69"/>
                  <a:pt x="339" y="76"/>
                </a:cubicBezTo>
                <a:cubicBezTo>
                  <a:pt x="345" y="83"/>
                  <a:pt x="351" y="89"/>
                  <a:pt x="356" y="96"/>
                </a:cubicBezTo>
                <a:cubicBezTo>
                  <a:pt x="361" y="102"/>
                  <a:pt x="366" y="107"/>
                  <a:pt x="370" y="113"/>
                </a:cubicBezTo>
                <a:cubicBezTo>
                  <a:pt x="375" y="107"/>
                  <a:pt x="379" y="102"/>
                  <a:pt x="384" y="96"/>
                </a:cubicBezTo>
                <a:cubicBezTo>
                  <a:pt x="390" y="89"/>
                  <a:pt x="396" y="83"/>
                  <a:pt x="402" y="76"/>
                </a:cubicBezTo>
                <a:cubicBezTo>
                  <a:pt x="408" y="69"/>
                  <a:pt x="423" y="50"/>
                  <a:pt x="425" y="72"/>
                </a:cubicBezTo>
                <a:cubicBezTo>
                  <a:pt x="425" y="74"/>
                  <a:pt x="425" y="76"/>
                  <a:pt x="425" y="79"/>
                </a:cubicBezTo>
                <a:cubicBezTo>
                  <a:pt x="428" y="75"/>
                  <a:pt x="432" y="70"/>
                  <a:pt x="435" y="66"/>
                </a:cubicBezTo>
                <a:cubicBezTo>
                  <a:pt x="454" y="43"/>
                  <a:pt x="473" y="20"/>
                  <a:pt x="501" y="9"/>
                </a:cubicBezTo>
                <a:cubicBezTo>
                  <a:pt x="526" y="0"/>
                  <a:pt x="553" y="20"/>
                  <a:pt x="563" y="42"/>
                </a:cubicBezTo>
                <a:cubicBezTo>
                  <a:pt x="587" y="90"/>
                  <a:pt x="550" y="162"/>
                  <a:pt x="516" y="197"/>
                </a:cubicBezTo>
                <a:cubicBezTo>
                  <a:pt x="492" y="222"/>
                  <a:pt x="463" y="240"/>
                  <a:pt x="431" y="250"/>
                </a:cubicBezTo>
                <a:lnTo>
                  <a:pt x="309" y="250"/>
                </a:lnTo>
                <a:cubicBezTo>
                  <a:pt x="277" y="240"/>
                  <a:pt x="248" y="222"/>
                  <a:pt x="224" y="197"/>
                </a:cubicBezTo>
                <a:cubicBezTo>
                  <a:pt x="190" y="162"/>
                  <a:pt x="153" y="90"/>
                  <a:pt x="177" y="42"/>
                </a:cubicBezTo>
                <a:cubicBezTo>
                  <a:pt x="187" y="20"/>
                  <a:pt x="214" y="0"/>
                  <a:pt x="239" y="9"/>
                </a:cubicBezTo>
                <a:cubicBezTo>
                  <a:pt x="268" y="20"/>
                  <a:pt x="286" y="43"/>
                  <a:pt x="305" y="66"/>
                </a:cubicBezTo>
                <a:cubicBezTo>
                  <a:pt x="309" y="70"/>
                  <a:pt x="312" y="75"/>
                  <a:pt x="315" y="79"/>
                </a:cubicBezTo>
                <a:cubicBezTo>
                  <a:pt x="315" y="76"/>
                  <a:pt x="315" y="74"/>
                  <a:pt x="315" y="7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02" name="Freeform 101"/>
          <p:cNvSpPr>
            <a:spLocks/>
          </p:cNvSpPr>
          <p:nvPr/>
        </p:nvSpPr>
        <p:spPr bwMode="auto">
          <a:xfrm>
            <a:off x="7747397" y="1740696"/>
            <a:ext cx="141684" cy="141684"/>
          </a:xfrm>
          <a:custGeom>
            <a:avLst/>
            <a:gdLst>
              <a:gd name="T0" fmla="*/ 0 w 624"/>
              <a:gd name="T1" fmla="*/ 183 h 624"/>
              <a:gd name="T2" fmla="*/ 0 w 624"/>
              <a:gd name="T3" fmla="*/ 624 h 624"/>
              <a:gd name="T4" fmla="*/ 215 w 624"/>
              <a:gd name="T5" fmla="*/ 624 h 624"/>
              <a:gd name="T6" fmla="*/ 215 w 624"/>
              <a:gd name="T7" fmla="*/ 381 h 624"/>
              <a:gd name="T8" fmla="*/ 410 w 624"/>
              <a:gd name="T9" fmla="*/ 381 h 624"/>
              <a:gd name="T10" fmla="*/ 410 w 624"/>
              <a:gd name="T11" fmla="*/ 624 h 624"/>
              <a:gd name="T12" fmla="*/ 624 w 624"/>
              <a:gd name="T13" fmla="*/ 624 h 624"/>
              <a:gd name="T14" fmla="*/ 624 w 624"/>
              <a:gd name="T15" fmla="*/ 183 h 624"/>
              <a:gd name="T16" fmla="*/ 312 w 624"/>
              <a:gd name="T17" fmla="*/ 0 h 624"/>
              <a:gd name="T18" fmla="*/ 0 w 624"/>
              <a:gd name="T19" fmla="*/ 183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4" h="624">
                <a:moveTo>
                  <a:pt x="0" y="183"/>
                </a:moveTo>
                <a:lnTo>
                  <a:pt x="0" y="624"/>
                </a:lnTo>
                <a:lnTo>
                  <a:pt x="215" y="624"/>
                </a:lnTo>
                <a:lnTo>
                  <a:pt x="215" y="381"/>
                </a:lnTo>
                <a:lnTo>
                  <a:pt x="410" y="381"/>
                </a:lnTo>
                <a:lnTo>
                  <a:pt x="410" y="624"/>
                </a:lnTo>
                <a:lnTo>
                  <a:pt x="624" y="624"/>
                </a:lnTo>
                <a:lnTo>
                  <a:pt x="624" y="183"/>
                </a:lnTo>
                <a:lnTo>
                  <a:pt x="312" y="0"/>
                </a:lnTo>
                <a:lnTo>
                  <a:pt x="0" y="183"/>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03" name="Freeform 102"/>
          <p:cNvSpPr>
            <a:spLocks noEditPoints="1"/>
          </p:cNvSpPr>
          <p:nvPr/>
        </p:nvSpPr>
        <p:spPr bwMode="auto">
          <a:xfrm>
            <a:off x="4752978" y="2197897"/>
            <a:ext cx="163115" cy="169069"/>
          </a:xfrm>
          <a:custGeom>
            <a:avLst/>
            <a:gdLst>
              <a:gd name="T0" fmla="*/ 650 w 723"/>
              <a:gd name="T1" fmla="*/ 478 h 745"/>
              <a:gd name="T2" fmla="*/ 519 w 723"/>
              <a:gd name="T3" fmla="*/ 347 h 745"/>
              <a:gd name="T4" fmla="*/ 497 w 723"/>
              <a:gd name="T5" fmla="*/ 325 h 745"/>
              <a:gd name="T6" fmla="*/ 367 w 723"/>
              <a:gd name="T7" fmla="*/ 174 h 745"/>
              <a:gd name="T8" fmla="*/ 311 w 723"/>
              <a:gd name="T9" fmla="*/ 44 h 745"/>
              <a:gd name="T10" fmla="*/ 238 w 723"/>
              <a:gd name="T11" fmla="*/ 39 h 745"/>
              <a:gd name="T12" fmla="*/ 216 w 723"/>
              <a:gd name="T13" fmla="*/ 96 h 745"/>
              <a:gd name="T14" fmla="*/ 255 w 723"/>
              <a:gd name="T15" fmla="*/ 196 h 745"/>
              <a:gd name="T16" fmla="*/ 260 w 723"/>
              <a:gd name="T17" fmla="*/ 260 h 745"/>
              <a:gd name="T18" fmla="*/ 61 w 723"/>
              <a:gd name="T19" fmla="*/ 260 h 745"/>
              <a:gd name="T20" fmla="*/ 14 w 723"/>
              <a:gd name="T21" fmla="*/ 327 h 745"/>
              <a:gd name="T22" fmla="*/ 115 w 723"/>
              <a:gd name="T23" fmla="*/ 608 h 745"/>
              <a:gd name="T24" fmla="*/ 156 w 723"/>
              <a:gd name="T25" fmla="*/ 637 h 745"/>
              <a:gd name="T26" fmla="*/ 395 w 723"/>
              <a:gd name="T27" fmla="*/ 637 h 745"/>
              <a:gd name="T28" fmla="*/ 448 w 723"/>
              <a:gd name="T29" fmla="*/ 659 h 745"/>
              <a:gd name="T30" fmla="*/ 459 w 723"/>
              <a:gd name="T31" fmla="*/ 670 h 745"/>
              <a:gd name="T32" fmla="*/ 502 w 723"/>
              <a:gd name="T33" fmla="*/ 670 h 745"/>
              <a:gd name="T34" fmla="*/ 650 w 723"/>
              <a:gd name="T35" fmla="*/ 522 h 745"/>
              <a:gd name="T36" fmla="*/ 650 w 723"/>
              <a:gd name="T37" fmla="*/ 478 h 745"/>
              <a:gd name="T38" fmla="*/ 547 w 723"/>
              <a:gd name="T39" fmla="*/ 745 h 745"/>
              <a:gd name="T40" fmla="*/ 507 w 723"/>
              <a:gd name="T41" fmla="*/ 705 h 745"/>
              <a:gd name="T42" fmla="*/ 682 w 723"/>
              <a:gd name="T43" fmla="*/ 529 h 745"/>
              <a:gd name="T44" fmla="*/ 723 w 723"/>
              <a:gd name="T45" fmla="*/ 569 h 745"/>
              <a:gd name="T46" fmla="*/ 547 w 723"/>
              <a:gd name="T47" fmla="*/ 745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3" h="745">
                <a:moveTo>
                  <a:pt x="650" y="478"/>
                </a:moveTo>
                <a:lnTo>
                  <a:pt x="519" y="347"/>
                </a:lnTo>
                <a:cubicBezTo>
                  <a:pt x="507" y="335"/>
                  <a:pt x="497" y="325"/>
                  <a:pt x="497" y="325"/>
                </a:cubicBezTo>
                <a:cubicBezTo>
                  <a:pt x="497" y="324"/>
                  <a:pt x="444" y="225"/>
                  <a:pt x="367" y="174"/>
                </a:cubicBezTo>
                <a:cubicBezTo>
                  <a:pt x="289" y="123"/>
                  <a:pt x="311" y="85"/>
                  <a:pt x="311" y="44"/>
                </a:cubicBezTo>
                <a:cubicBezTo>
                  <a:pt x="311" y="9"/>
                  <a:pt x="268" y="0"/>
                  <a:pt x="238" y="39"/>
                </a:cubicBezTo>
                <a:cubicBezTo>
                  <a:pt x="228" y="53"/>
                  <a:pt x="218" y="79"/>
                  <a:pt x="216" y="96"/>
                </a:cubicBezTo>
                <a:cubicBezTo>
                  <a:pt x="210" y="147"/>
                  <a:pt x="243" y="177"/>
                  <a:pt x="255" y="196"/>
                </a:cubicBezTo>
                <a:cubicBezTo>
                  <a:pt x="264" y="208"/>
                  <a:pt x="269" y="231"/>
                  <a:pt x="260" y="260"/>
                </a:cubicBezTo>
                <a:lnTo>
                  <a:pt x="61" y="260"/>
                </a:lnTo>
                <a:cubicBezTo>
                  <a:pt x="22" y="260"/>
                  <a:pt x="0" y="290"/>
                  <a:pt x="14" y="327"/>
                </a:cubicBezTo>
                <a:lnTo>
                  <a:pt x="115" y="608"/>
                </a:lnTo>
                <a:cubicBezTo>
                  <a:pt x="121" y="624"/>
                  <a:pt x="139" y="637"/>
                  <a:pt x="156" y="637"/>
                </a:cubicBezTo>
                <a:lnTo>
                  <a:pt x="395" y="637"/>
                </a:lnTo>
                <a:cubicBezTo>
                  <a:pt x="412" y="637"/>
                  <a:pt x="436" y="647"/>
                  <a:pt x="448" y="659"/>
                </a:cubicBezTo>
                <a:lnTo>
                  <a:pt x="459" y="670"/>
                </a:lnTo>
                <a:cubicBezTo>
                  <a:pt x="471" y="682"/>
                  <a:pt x="490" y="682"/>
                  <a:pt x="502" y="670"/>
                </a:cubicBezTo>
                <a:lnTo>
                  <a:pt x="650" y="522"/>
                </a:lnTo>
                <a:cubicBezTo>
                  <a:pt x="662" y="510"/>
                  <a:pt x="662" y="490"/>
                  <a:pt x="650" y="478"/>
                </a:cubicBezTo>
                <a:close/>
                <a:moveTo>
                  <a:pt x="547" y="745"/>
                </a:moveTo>
                <a:lnTo>
                  <a:pt x="507" y="705"/>
                </a:lnTo>
                <a:lnTo>
                  <a:pt x="682" y="529"/>
                </a:lnTo>
                <a:lnTo>
                  <a:pt x="723" y="569"/>
                </a:lnTo>
                <a:lnTo>
                  <a:pt x="547" y="745"/>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04" name="Freeform 103"/>
          <p:cNvSpPr>
            <a:spLocks noEditPoints="1"/>
          </p:cNvSpPr>
          <p:nvPr/>
        </p:nvSpPr>
        <p:spPr bwMode="auto">
          <a:xfrm>
            <a:off x="3113485" y="3024191"/>
            <a:ext cx="166689" cy="130969"/>
          </a:xfrm>
          <a:custGeom>
            <a:avLst/>
            <a:gdLst>
              <a:gd name="T0" fmla="*/ 570 w 735"/>
              <a:gd name="T1" fmla="*/ 56 h 577"/>
              <a:gd name="T2" fmla="*/ 457 w 735"/>
              <a:gd name="T3" fmla="*/ 56 h 577"/>
              <a:gd name="T4" fmla="*/ 516 w 735"/>
              <a:gd name="T5" fmla="*/ 248 h 577"/>
              <a:gd name="T6" fmla="*/ 639 w 735"/>
              <a:gd name="T7" fmla="*/ 203 h 577"/>
              <a:gd name="T8" fmla="*/ 616 w 735"/>
              <a:gd name="T9" fmla="*/ 154 h 577"/>
              <a:gd name="T10" fmla="*/ 531 w 735"/>
              <a:gd name="T11" fmla="*/ 187 h 577"/>
              <a:gd name="T12" fmla="*/ 398 w 735"/>
              <a:gd name="T13" fmla="*/ 67 h 577"/>
              <a:gd name="T14" fmla="*/ 231 w 735"/>
              <a:gd name="T15" fmla="*/ 247 h 577"/>
              <a:gd name="T16" fmla="*/ 347 w 735"/>
              <a:gd name="T17" fmla="*/ 359 h 577"/>
              <a:gd name="T18" fmla="*/ 291 w 735"/>
              <a:gd name="T19" fmla="*/ 500 h 577"/>
              <a:gd name="T20" fmla="*/ 356 w 735"/>
              <a:gd name="T21" fmla="*/ 568 h 577"/>
              <a:gd name="T22" fmla="*/ 388 w 735"/>
              <a:gd name="T23" fmla="*/ 510 h 577"/>
              <a:gd name="T24" fmla="*/ 373 w 735"/>
              <a:gd name="T25" fmla="*/ 477 h 577"/>
              <a:gd name="T26" fmla="*/ 428 w 735"/>
              <a:gd name="T27" fmla="*/ 327 h 577"/>
              <a:gd name="T28" fmla="*/ 364 w 735"/>
              <a:gd name="T29" fmla="*/ 255 h 577"/>
              <a:gd name="T30" fmla="*/ 448 w 735"/>
              <a:gd name="T31" fmla="*/ 184 h 577"/>
              <a:gd name="T32" fmla="*/ 589 w 735"/>
              <a:gd name="T33" fmla="*/ 274 h 577"/>
              <a:gd name="T34" fmla="*/ 455 w 735"/>
              <a:gd name="T35" fmla="*/ 374 h 577"/>
              <a:gd name="T36" fmla="*/ 481 w 735"/>
              <a:gd name="T37" fmla="*/ 369 h 577"/>
              <a:gd name="T38" fmla="*/ 698 w 735"/>
              <a:gd name="T39" fmla="*/ 369 h 577"/>
              <a:gd name="T40" fmla="*/ 729 w 735"/>
              <a:gd name="T41" fmla="*/ 348 h 577"/>
              <a:gd name="T42" fmla="*/ 589 w 735"/>
              <a:gd name="T43" fmla="*/ 521 h 577"/>
              <a:gd name="T44" fmla="*/ 589 w 735"/>
              <a:gd name="T45" fmla="*/ 388 h 577"/>
              <a:gd name="T46" fmla="*/ 589 w 735"/>
              <a:gd name="T47" fmla="*/ 521 h 577"/>
              <a:gd name="T48" fmla="*/ 466 w 735"/>
              <a:gd name="T49" fmla="*/ 454 h 577"/>
              <a:gd name="T50" fmla="*/ 712 w 735"/>
              <a:gd name="T51" fmla="*/ 454 h 577"/>
              <a:gd name="T52" fmla="*/ 22 w 735"/>
              <a:gd name="T53" fmla="*/ 378 h 577"/>
              <a:gd name="T54" fmla="*/ 146 w 735"/>
              <a:gd name="T55" fmla="*/ 312 h 577"/>
              <a:gd name="T56" fmla="*/ 281 w 735"/>
              <a:gd name="T57" fmla="*/ 374 h 577"/>
              <a:gd name="T58" fmla="*/ 146 w 735"/>
              <a:gd name="T59" fmla="*/ 274 h 577"/>
              <a:gd name="T60" fmla="*/ 11 w 735"/>
              <a:gd name="T61" fmla="*/ 374 h 577"/>
              <a:gd name="T62" fmla="*/ 146 w 735"/>
              <a:gd name="T63" fmla="*/ 521 h 577"/>
              <a:gd name="T64" fmla="*/ 146 w 735"/>
              <a:gd name="T65" fmla="*/ 388 h 577"/>
              <a:gd name="T66" fmla="*/ 146 w 735"/>
              <a:gd name="T67" fmla="*/ 521 h 577"/>
              <a:gd name="T68" fmla="*/ 23 w 735"/>
              <a:gd name="T69" fmla="*/ 454 h 577"/>
              <a:gd name="T70" fmla="*/ 269 w 735"/>
              <a:gd name="T71" fmla="*/ 454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577">
                <a:moveTo>
                  <a:pt x="514" y="0"/>
                </a:moveTo>
                <a:cubicBezTo>
                  <a:pt x="545" y="0"/>
                  <a:pt x="570" y="25"/>
                  <a:pt x="570" y="56"/>
                </a:cubicBezTo>
                <a:cubicBezTo>
                  <a:pt x="570" y="87"/>
                  <a:pt x="545" y="112"/>
                  <a:pt x="514" y="112"/>
                </a:cubicBezTo>
                <a:cubicBezTo>
                  <a:pt x="483" y="112"/>
                  <a:pt x="457" y="87"/>
                  <a:pt x="457" y="56"/>
                </a:cubicBezTo>
                <a:cubicBezTo>
                  <a:pt x="457" y="25"/>
                  <a:pt x="483" y="0"/>
                  <a:pt x="514" y="0"/>
                </a:cubicBezTo>
                <a:close/>
                <a:moveTo>
                  <a:pt x="516" y="248"/>
                </a:moveTo>
                <a:cubicBezTo>
                  <a:pt x="519" y="251"/>
                  <a:pt x="525" y="253"/>
                  <a:pt x="529" y="251"/>
                </a:cubicBezTo>
                <a:lnTo>
                  <a:pt x="639" y="203"/>
                </a:lnTo>
                <a:cubicBezTo>
                  <a:pt x="652" y="196"/>
                  <a:pt x="658" y="180"/>
                  <a:pt x="652" y="167"/>
                </a:cubicBezTo>
                <a:cubicBezTo>
                  <a:pt x="645" y="153"/>
                  <a:pt x="629" y="147"/>
                  <a:pt x="616" y="154"/>
                </a:cubicBezTo>
                <a:lnTo>
                  <a:pt x="544" y="189"/>
                </a:lnTo>
                <a:cubicBezTo>
                  <a:pt x="540" y="191"/>
                  <a:pt x="534" y="190"/>
                  <a:pt x="531" y="187"/>
                </a:cubicBezTo>
                <a:lnTo>
                  <a:pt x="410" y="67"/>
                </a:lnTo>
                <a:cubicBezTo>
                  <a:pt x="407" y="64"/>
                  <a:pt x="401" y="64"/>
                  <a:pt x="398" y="67"/>
                </a:cubicBezTo>
                <a:lnTo>
                  <a:pt x="230" y="236"/>
                </a:lnTo>
                <a:cubicBezTo>
                  <a:pt x="227" y="239"/>
                  <a:pt x="227" y="244"/>
                  <a:pt x="231" y="247"/>
                </a:cubicBezTo>
                <a:cubicBezTo>
                  <a:pt x="252" y="265"/>
                  <a:pt x="321" y="325"/>
                  <a:pt x="344" y="346"/>
                </a:cubicBezTo>
                <a:cubicBezTo>
                  <a:pt x="348" y="349"/>
                  <a:pt x="349" y="355"/>
                  <a:pt x="347" y="359"/>
                </a:cubicBezTo>
                <a:lnTo>
                  <a:pt x="290" y="486"/>
                </a:lnTo>
                <a:cubicBezTo>
                  <a:pt x="288" y="490"/>
                  <a:pt x="288" y="496"/>
                  <a:pt x="291" y="500"/>
                </a:cubicBezTo>
                <a:lnTo>
                  <a:pt x="329" y="553"/>
                </a:lnTo>
                <a:cubicBezTo>
                  <a:pt x="336" y="562"/>
                  <a:pt x="346" y="567"/>
                  <a:pt x="356" y="568"/>
                </a:cubicBezTo>
                <a:cubicBezTo>
                  <a:pt x="364" y="568"/>
                  <a:pt x="373" y="566"/>
                  <a:pt x="380" y="561"/>
                </a:cubicBezTo>
                <a:cubicBezTo>
                  <a:pt x="396" y="549"/>
                  <a:pt x="400" y="526"/>
                  <a:pt x="388" y="510"/>
                </a:cubicBezTo>
                <a:lnTo>
                  <a:pt x="374" y="492"/>
                </a:lnTo>
                <a:cubicBezTo>
                  <a:pt x="372" y="488"/>
                  <a:pt x="371" y="481"/>
                  <a:pt x="373" y="477"/>
                </a:cubicBezTo>
                <a:lnTo>
                  <a:pt x="431" y="341"/>
                </a:lnTo>
                <a:cubicBezTo>
                  <a:pt x="432" y="336"/>
                  <a:pt x="431" y="330"/>
                  <a:pt x="428" y="327"/>
                </a:cubicBezTo>
                <a:cubicBezTo>
                  <a:pt x="414" y="314"/>
                  <a:pt x="380" y="281"/>
                  <a:pt x="364" y="266"/>
                </a:cubicBezTo>
                <a:cubicBezTo>
                  <a:pt x="361" y="263"/>
                  <a:pt x="360" y="258"/>
                  <a:pt x="364" y="255"/>
                </a:cubicBezTo>
                <a:lnTo>
                  <a:pt x="437" y="184"/>
                </a:lnTo>
                <a:cubicBezTo>
                  <a:pt x="440" y="180"/>
                  <a:pt x="445" y="181"/>
                  <a:pt x="448" y="184"/>
                </a:cubicBezTo>
                <a:lnTo>
                  <a:pt x="516" y="248"/>
                </a:lnTo>
                <a:close/>
                <a:moveTo>
                  <a:pt x="589" y="274"/>
                </a:moveTo>
                <a:cubicBezTo>
                  <a:pt x="533" y="274"/>
                  <a:pt x="481" y="302"/>
                  <a:pt x="450" y="348"/>
                </a:cubicBezTo>
                <a:cubicBezTo>
                  <a:pt x="444" y="357"/>
                  <a:pt x="446" y="369"/>
                  <a:pt x="455" y="374"/>
                </a:cubicBezTo>
                <a:cubicBezTo>
                  <a:pt x="458" y="377"/>
                  <a:pt x="462" y="378"/>
                  <a:pt x="465" y="378"/>
                </a:cubicBezTo>
                <a:cubicBezTo>
                  <a:pt x="471" y="378"/>
                  <a:pt x="477" y="375"/>
                  <a:pt x="481" y="369"/>
                </a:cubicBezTo>
                <a:cubicBezTo>
                  <a:pt x="505" y="333"/>
                  <a:pt x="546" y="312"/>
                  <a:pt x="589" y="312"/>
                </a:cubicBezTo>
                <a:cubicBezTo>
                  <a:pt x="633" y="312"/>
                  <a:pt x="673" y="333"/>
                  <a:pt x="698" y="369"/>
                </a:cubicBezTo>
                <a:cubicBezTo>
                  <a:pt x="703" y="378"/>
                  <a:pt x="715" y="380"/>
                  <a:pt x="724" y="374"/>
                </a:cubicBezTo>
                <a:cubicBezTo>
                  <a:pt x="733" y="369"/>
                  <a:pt x="735" y="357"/>
                  <a:pt x="729" y="348"/>
                </a:cubicBezTo>
                <a:cubicBezTo>
                  <a:pt x="698" y="302"/>
                  <a:pt x="645" y="274"/>
                  <a:pt x="589" y="274"/>
                </a:cubicBezTo>
                <a:close/>
                <a:moveTo>
                  <a:pt x="589" y="521"/>
                </a:moveTo>
                <a:cubicBezTo>
                  <a:pt x="553" y="521"/>
                  <a:pt x="523" y="491"/>
                  <a:pt x="523" y="454"/>
                </a:cubicBezTo>
                <a:cubicBezTo>
                  <a:pt x="523" y="418"/>
                  <a:pt x="553" y="388"/>
                  <a:pt x="589" y="388"/>
                </a:cubicBezTo>
                <a:cubicBezTo>
                  <a:pt x="626" y="388"/>
                  <a:pt x="656" y="418"/>
                  <a:pt x="656" y="454"/>
                </a:cubicBezTo>
                <a:cubicBezTo>
                  <a:pt x="656" y="491"/>
                  <a:pt x="626" y="521"/>
                  <a:pt x="589" y="521"/>
                </a:cubicBezTo>
                <a:close/>
                <a:moveTo>
                  <a:pt x="589" y="331"/>
                </a:moveTo>
                <a:cubicBezTo>
                  <a:pt x="521" y="331"/>
                  <a:pt x="466" y="386"/>
                  <a:pt x="466" y="454"/>
                </a:cubicBezTo>
                <a:cubicBezTo>
                  <a:pt x="466" y="522"/>
                  <a:pt x="521" y="577"/>
                  <a:pt x="589" y="577"/>
                </a:cubicBezTo>
                <a:cubicBezTo>
                  <a:pt x="657" y="577"/>
                  <a:pt x="712" y="522"/>
                  <a:pt x="712" y="454"/>
                </a:cubicBezTo>
                <a:cubicBezTo>
                  <a:pt x="712" y="386"/>
                  <a:pt x="657" y="331"/>
                  <a:pt x="589" y="331"/>
                </a:cubicBezTo>
                <a:close/>
                <a:moveTo>
                  <a:pt x="22" y="378"/>
                </a:moveTo>
                <a:cubicBezTo>
                  <a:pt x="28" y="378"/>
                  <a:pt x="34" y="375"/>
                  <a:pt x="38" y="369"/>
                </a:cubicBezTo>
                <a:cubicBezTo>
                  <a:pt x="62" y="333"/>
                  <a:pt x="103" y="312"/>
                  <a:pt x="146" y="312"/>
                </a:cubicBezTo>
                <a:cubicBezTo>
                  <a:pt x="189" y="312"/>
                  <a:pt x="230" y="333"/>
                  <a:pt x="254" y="369"/>
                </a:cubicBezTo>
                <a:cubicBezTo>
                  <a:pt x="260" y="378"/>
                  <a:pt x="272" y="380"/>
                  <a:pt x="281" y="374"/>
                </a:cubicBezTo>
                <a:cubicBezTo>
                  <a:pt x="289" y="369"/>
                  <a:pt x="292" y="357"/>
                  <a:pt x="286" y="348"/>
                </a:cubicBezTo>
                <a:cubicBezTo>
                  <a:pt x="254" y="302"/>
                  <a:pt x="202" y="274"/>
                  <a:pt x="146" y="274"/>
                </a:cubicBezTo>
                <a:cubicBezTo>
                  <a:pt x="90" y="274"/>
                  <a:pt x="38" y="302"/>
                  <a:pt x="6" y="348"/>
                </a:cubicBezTo>
                <a:cubicBezTo>
                  <a:pt x="0" y="357"/>
                  <a:pt x="3" y="369"/>
                  <a:pt x="11" y="374"/>
                </a:cubicBezTo>
                <a:cubicBezTo>
                  <a:pt x="15" y="377"/>
                  <a:pt x="18" y="378"/>
                  <a:pt x="22" y="378"/>
                </a:cubicBezTo>
                <a:close/>
                <a:moveTo>
                  <a:pt x="146" y="521"/>
                </a:moveTo>
                <a:cubicBezTo>
                  <a:pt x="109" y="521"/>
                  <a:pt x="80" y="491"/>
                  <a:pt x="80" y="454"/>
                </a:cubicBezTo>
                <a:cubicBezTo>
                  <a:pt x="80" y="418"/>
                  <a:pt x="109" y="388"/>
                  <a:pt x="146" y="388"/>
                </a:cubicBezTo>
                <a:cubicBezTo>
                  <a:pt x="183" y="388"/>
                  <a:pt x="212" y="418"/>
                  <a:pt x="212" y="454"/>
                </a:cubicBezTo>
                <a:cubicBezTo>
                  <a:pt x="212" y="491"/>
                  <a:pt x="183" y="521"/>
                  <a:pt x="146" y="521"/>
                </a:cubicBezTo>
                <a:close/>
                <a:moveTo>
                  <a:pt x="146" y="331"/>
                </a:moveTo>
                <a:cubicBezTo>
                  <a:pt x="78" y="331"/>
                  <a:pt x="23" y="386"/>
                  <a:pt x="23" y="454"/>
                </a:cubicBezTo>
                <a:cubicBezTo>
                  <a:pt x="23" y="522"/>
                  <a:pt x="78" y="577"/>
                  <a:pt x="146" y="577"/>
                </a:cubicBezTo>
                <a:cubicBezTo>
                  <a:pt x="214" y="577"/>
                  <a:pt x="269" y="522"/>
                  <a:pt x="269" y="454"/>
                </a:cubicBezTo>
                <a:cubicBezTo>
                  <a:pt x="269" y="386"/>
                  <a:pt x="214" y="331"/>
                  <a:pt x="146" y="33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05" name="Freeform 104"/>
          <p:cNvSpPr>
            <a:spLocks noEditPoints="1"/>
          </p:cNvSpPr>
          <p:nvPr/>
        </p:nvSpPr>
        <p:spPr bwMode="auto">
          <a:xfrm>
            <a:off x="7465220" y="3798095"/>
            <a:ext cx="145256" cy="171450"/>
          </a:xfrm>
          <a:custGeom>
            <a:avLst/>
            <a:gdLst>
              <a:gd name="T0" fmla="*/ 320 w 640"/>
              <a:gd name="T1" fmla="*/ 754 h 754"/>
              <a:gd name="T2" fmla="*/ 640 w 640"/>
              <a:gd name="T3" fmla="*/ 434 h 754"/>
              <a:gd name="T4" fmla="*/ 441 w 640"/>
              <a:gd name="T5" fmla="*/ 138 h 754"/>
              <a:gd name="T6" fmla="*/ 398 w 640"/>
              <a:gd name="T7" fmla="*/ 197 h 754"/>
              <a:gd name="T8" fmla="*/ 570 w 640"/>
              <a:gd name="T9" fmla="*/ 434 h 754"/>
              <a:gd name="T10" fmla="*/ 320 w 640"/>
              <a:gd name="T11" fmla="*/ 684 h 754"/>
              <a:gd name="T12" fmla="*/ 70 w 640"/>
              <a:gd name="T13" fmla="*/ 434 h 754"/>
              <a:gd name="T14" fmla="*/ 242 w 640"/>
              <a:gd name="T15" fmla="*/ 197 h 754"/>
              <a:gd name="T16" fmla="*/ 199 w 640"/>
              <a:gd name="T17" fmla="*/ 138 h 754"/>
              <a:gd name="T18" fmla="*/ 0 w 640"/>
              <a:gd name="T19" fmla="*/ 434 h 754"/>
              <a:gd name="T20" fmla="*/ 320 w 640"/>
              <a:gd name="T21" fmla="*/ 754 h 754"/>
              <a:gd name="T22" fmla="*/ 266 w 640"/>
              <a:gd name="T23" fmla="*/ 190 h 754"/>
              <a:gd name="T24" fmla="*/ 288 w 640"/>
              <a:gd name="T25" fmla="*/ 222 h 754"/>
              <a:gd name="T26" fmla="*/ 320 w 640"/>
              <a:gd name="T27" fmla="*/ 219 h 754"/>
              <a:gd name="T28" fmla="*/ 351 w 640"/>
              <a:gd name="T29" fmla="*/ 222 h 754"/>
              <a:gd name="T30" fmla="*/ 374 w 640"/>
              <a:gd name="T31" fmla="*/ 190 h 754"/>
              <a:gd name="T32" fmla="*/ 418 w 640"/>
              <a:gd name="T33" fmla="*/ 130 h 754"/>
              <a:gd name="T34" fmla="*/ 469 w 640"/>
              <a:gd name="T35" fmla="*/ 59 h 754"/>
              <a:gd name="T36" fmla="*/ 421 w 640"/>
              <a:gd name="T37" fmla="*/ 0 h 754"/>
              <a:gd name="T38" fmla="*/ 320 w 640"/>
              <a:gd name="T39" fmla="*/ 0 h 754"/>
              <a:gd name="T40" fmla="*/ 218 w 640"/>
              <a:gd name="T41" fmla="*/ 0 h 754"/>
              <a:gd name="T42" fmla="*/ 170 w 640"/>
              <a:gd name="T43" fmla="*/ 59 h 754"/>
              <a:gd name="T44" fmla="*/ 222 w 640"/>
              <a:gd name="T45" fmla="*/ 130 h 754"/>
              <a:gd name="T46" fmla="*/ 266 w 640"/>
              <a:gd name="T47" fmla="*/ 190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0" h="754">
                <a:moveTo>
                  <a:pt x="320" y="754"/>
                </a:moveTo>
                <a:cubicBezTo>
                  <a:pt x="496" y="754"/>
                  <a:pt x="640" y="611"/>
                  <a:pt x="640" y="434"/>
                </a:cubicBezTo>
                <a:cubicBezTo>
                  <a:pt x="640" y="301"/>
                  <a:pt x="557" y="186"/>
                  <a:pt x="441" y="138"/>
                </a:cubicBezTo>
                <a:lnTo>
                  <a:pt x="398" y="197"/>
                </a:lnTo>
                <a:cubicBezTo>
                  <a:pt x="498" y="230"/>
                  <a:pt x="570" y="324"/>
                  <a:pt x="570" y="434"/>
                </a:cubicBezTo>
                <a:cubicBezTo>
                  <a:pt x="570" y="572"/>
                  <a:pt x="458" y="684"/>
                  <a:pt x="320" y="684"/>
                </a:cubicBezTo>
                <a:cubicBezTo>
                  <a:pt x="182" y="684"/>
                  <a:pt x="70" y="572"/>
                  <a:pt x="70" y="434"/>
                </a:cubicBezTo>
                <a:cubicBezTo>
                  <a:pt x="70" y="324"/>
                  <a:pt x="142" y="230"/>
                  <a:pt x="242" y="197"/>
                </a:cubicBezTo>
                <a:lnTo>
                  <a:pt x="199" y="138"/>
                </a:lnTo>
                <a:cubicBezTo>
                  <a:pt x="82" y="186"/>
                  <a:pt x="0" y="301"/>
                  <a:pt x="0" y="434"/>
                </a:cubicBezTo>
                <a:cubicBezTo>
                  <a:pt x="0" y="611"/>
                  <a:pt x="144" y="754"/>
                  <a:pt x="320" y="754"/>
                </a:cubicBezTo>
                <a:close/>
                <a:moveTo>
                  <a:pt x="266" y="190"/>
                </a:moveTo>
                <a:lnTo>
                  <a:pt x="288" y="222"/>
                </a:lnTo>
                <a:lnTo>
                  <a:pt x="320" y="219"/>
                </a:lnTo>
                <a:lnTo>
                  <a:pt x="351" y="222"/>
                </a:lnTo>
                <a:lnTo>
                  <a:pt x="374" y="190"/>
                </a:lnTo>
                <a:lnTo>
                  <a:pt x="418" y="130"/>
                </a:lnTo>
                <a:lnTo>
                  <a:pt x="469" y="59"/>
                </a:lnTo>
                <a:lnTo>
                  <a:pt x="421" y="0"/>
                </a:lnTo>
                <a:lnTo>
                  <a:pt x="320" y="0"/>
                </a:lnTo>
                <a:lnTo>
                  <a:pt x="218" y="0"/>
                </a:lnTo>
                <a:lnTo>
                  <a:pt x="170" y="59"/>
                </a:lnTo>
                <a:lnTo>
                  <a:pt x="222" y="130"/>
                </a:lnTo>
                <a:lnTo>
                  <a:pt x="266" y="19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06" name="Freeform 105"/>
          <p:cNvSpPr>
            <a:spLocks noEditPoints="1"/>
          </p:cNvSpPr>
          <p:nvPr/>
        </p:nvSpPr>
        <p:spPr bwMode="auto">
          <a:xfrm>
            <a:off x="2850357" y="1481140"/>
            <a:ext cx="166689" cy="202406"/>
          </a:xfrm>
          <a:custGeom>
            <a:avLst/>
            <a:gdLst>
              <a:gd name="T0" fmla="*/ 387 w 739"/>
              <a:gd name="T1" fmla="*/ 543 h 891"/>
              <a:gd name="T2" fmla="*/ 420 w 739"/>
              <a:gd name="T3" fmla="*/ 525 h 891"/>
              <a:gd name="T4" fmla="*/ 353 w 739"/>
              <a:gd name="T5" fmla="*/ 464 h 891"/>
              <a:gd name="T6" fmla="*/ 352 w 739"/>
              <a:gd name="T7" fmla="*/ 445 h 891"/>
              <a:gd name="T8" fmla="*/ 339 w 739"/>
              <a:gd name="T9" fmla="*/ 443 h 891"/>
              <a:gd name="T10" fmla="*/ 342 w 739"/>
              <a:gd name="T11" fmla="*/ 457 h 891"/>
              <a:gd name="T12" fmla="*/ 357 w 739"/>
              <a:gd name="T13" fmla="*/ 500 h 891"/>
              <a:gd name="T14" fmla="*/ 334 w 739"/>
              <a:gd name="T15" fmla="*/ 521 h 891"/>
              <a:gd name="T16" fmla="*/ 295 w 739"/>
              <a:gd name="T17" fmla="*/ 506 h 891"/>
              <a:gd name="T18" fmla="*/ 287 w 739"/>
              <a:gd name="T19" fmla="*/ 450 h 891"/>
              <a:gd name="T20" fmla="*/ 304 w 739"/>
              <a:gd name="T21" fmla="*/ 479 h 891"/>
              <a:gd name="T22" fmla="*/ 318 w 739"/>
              <a:gd name="T23" fmla="*/ 498 h 891"/>
              <a:gd name="T24" fmla="*/ 328 w 739"/>
              <a:gd name="T25" fmla="*/ 488 h 891"/>
              <a:gd name="T26" fmla="*/ 310 w 739"/>
              <a:gd name="T27" fmla="*/ 444 h 891"/>
              <a:gd name="T28" fmla="*/ 330 w 739"/>
              <a:gd name="T29" fmla="*/ 418 h 891"/>
              <a:gd name="T30" fmla="*/ 367 w 739"/>
              <a:gd name="T31" fmla="*/ 434 h 891"/>
              <a:gd name="T32" fmla="*/ 375 w 739"/>
              <a:gd name="T33" fmla="*/ 483 h 891"/>
              <a:gd name="T34" fmla="*/ 406 w 739"/>
              <a:gd name="T35" fmla="*/ 615 h 891"/>
              <a:gd name="T36" fmla="*/ 392 w 739"/>
              <a:gd name="T37" fmla="*/ 577 h 891"/>
              <a:gd name="T38" fmla="*/ 353 w 739"/>
              <a:gd name="T39" fmla="*/ 561 h 891"/>
              <a:gd name="T40" fmla="*/ 426 w 739"/>
              <a:gd name="T41" fmla="*/ 496 h 891"/>
              <a:gd name="T42" fmla="*/ 504 w 739"/>
              <a:gd name="T43" fmla="*/ 574 h 891"/>
              <a:gd name="T44" fmla="*/ 485 w 739"/>
              <a:gd name="T45" fmla="*/ 660 h 891"/>
              <a:gd name="T46" fmla="*/ 413 w 739"/>
              <a:gd name="T47" fmla="*/ 622 h 891"/>
              <a:gd name="T48" fmla="*/ 504 w 739"/>
              <a:gd name="T49" fmla="*/ 574 h 891"/>
              <a:gd name="T50" fmla="*/ 590 w 739"/>
              <a:gd name="T51" fmla="*/ 689 h 891"/>
              <a:gd name="T52" fmla="*/ 543 w 739"/>
              <a:gd name="T53" fmla="*/ 664 h 891"/>
              <a:gd name="T54" fmla="*/ 562 w 739"/>
              <a:gd name="T55" fmla="*/ 712 h 891"/>
              <a:gd name="T56" fmla="*/ 515 w 739"/>
              <a:gd name="T57" fmla="*/ 692 h 891"/>
              <a:gd name="T58" fmla="*/ 536 w 739"/>
              <a:gd name="T59" fmla="*/ 745 h 891"/>
              <a:gd name="T60" fmla="*/ 547 w 739"/>
              <a:gd name="T61" fmla="*/ 617 h 891"/>
              <a:gd name="T62" fmla="*/ 206 w 739"/>
              <a:gd name="T63" fmla="*/ 333 h 891"/>
              <a:gd name="T64" fmla="*/ 204 w 739"/>
              <a:gd name="T65" fmla="*/ 396 h 891"/>
              <a:gd name="T66" fmla="*/ 247 w 739"/>
              <a:gd name="T67" fmla="*/ 387 h 891"/>
              <a:gd name="T68" fmla="*/ 262 w 739"/>
              <a:gd name="T69" fmla="*/ 343 h 891"/>
              <a:gd name="T70" fmla="*/ 262 w 739"/>
              <a:gd name="T71" fmla="*/ 414 h 891"/>
              <a:gd name="T72" fmla="*/ 191 w 739"/>
              <a:gd name="T73" fmla="*/ 414 h 891"/>
              <a:gd name="T74" fmla="*/ 206 w 739"/>
              <a:gd name="T75" fmla="*/ 333 h 891"/>
              <a:gd name="T76" fmla="*/ 243 w 739"/>
              <a:gd name="T77" fmla="*/ 175 h 891"/>
              <a:gd name="T78" fmla="*/ 99 w 739"/>
              <a:gd name="T79" fmla="*/ 0 h 891"/>
              <a:gd name="T80" fmla="*/ 65 w 739"/>
              <a:gd name="T81" fmla="*/ 348 h 891"/>
              <a:gd name="T82" fmla="*/ 110 w 739"/>
              <a:gd name="T83" fmla="*/ 346 h 891"/>
              <a:gd name="T84" fmla="*/ 54 w 739"/>
              <a:gd name="T85" fmla="*/ 169 h 891"/>
              <a:gd name="T86" fmla="*/ 100 w 739"/>
              <a:gd name="T87" fmla="*/ 50 h 891"/>
              <a:gd name="T88" fmla="*/ 173 w 739"/>
              <a:gd name="T89" fmla="*/ 122 h 891"/>
              <a:gd name="T90" fmla="*/ 208 w 739"/>
              <a:gd name="T91" fmla="*/ 268 h 891"/>
              <a:gd name="T92" fmla="*/ 96 w 739"/>
              <a:gd name="T93" fmla="*/ 521 h 891"/>
              <a:gd name="T94" fmla="*/ 739 w 739"/>
              <a:gd name="T95" fmla="*/ 619 h 891"/>
              <a:gd name="T96" fmla="*/ 256 w 739"/>
              <a:gd name="T97" fmla="*/ 262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39" h="891">
                <a:moveTo>
                  <a:pt x="420" y="525"/>
                </a:moveTo>
                <a:lnTo>
                  <a:pt x="387" y="543"/>
                </a:lnTo>
                <a:lnTo>
                  <a:pt x="402" y="558"/>
                </a:lnTo>
                <a:lnTo>
                  <a:pt x="420" y="525"/>
                </a:lnTo>
                <a:close/>
                <a:moveTo>
                  <a:pt x="375" y="483"/>
                </a:moveTo>
                <a:lnTo>
                  <a:pt x="353" y="464"/>
                </a:lnTo>
                <a:cubicBezTo>
                  <a:pt x="356" y="461"/>
                  <a:pt x="357" y="457"/>
                  <a:pt x="357" y="454"/>
                </a:cubicBezTo>
                <a:cubicBezTo>
                  <a:pt x="356" y="451"/>
                  <a:pt x="355" y="448"/>
                  <a:pt x="352" y="445"/>
                </a:cubicBezTo>
                <a:cubicBezTo>
                  <a:pt x="349" y="442"/>
                  <a:pt x="347" y="441"/>
                  <a:pt x="344" y="441"/>
                </a:cubicBezTo>
                <a:cubicBezTo>
                  <a:pt x="342" y="441"/>
                  <a:pt x="340" y="441"/>
                  <a:pt x="339" y="443"/>
                </a:cubicBezTo>
                <a:cubicBezTo>
                  <a:pt x="338" y="444"/>
                  <a:pt x="337" y="445"/>
                  <a:pt x="337" y="447"/>
                </a:cubicBezTo>
                <a:cubicBezTo>
                  <a:pt x="337" y="449"/>
                  <a:pt x="339" y="452"/>
                  <a:pt x="342" y="457"/>
                </a:cubicBezTo>
                <a:cubicBezTo>
                  <a:pt x="349" y="468"/>
                  <a:pt x="354" y="477"/>
                  <a:pt x="356" y="483"/>
                </a:cubicBezTo>
                <a:cubicBezTo>
                  <a:pt x="358" y="489"/>
                  <a:pt x="358" y="495"/>
                  <a:pt x="357" y="500"/>
                </a:cubicBezTo>
                <a:cubicBezTo>
                  <a:pt x="356" y="505"/>
                  <a:pt x="353" y="509"/>
                  <a:pt x="350" y="513"/>
                </a:cubicBezTo>
                <a:cubicBezTo>
                  <a:pt x="345" y="517"/>
                  <a:pt x="340" y="520"/>
                  <a:pt x="334" y="521"/>
                </a:cubicBezTo>
                <a:cubicBezTo>
                  <a:pt x="327" y="523"/>
                  <a:pt x="321" y="522"/>
                  <a:pt x="315" y="520"/>
                </a:cubicBezTo>
                <a:cubicBezTo>
                  <a:pt x="308" y="517"/>
                  <a:pt x="302" y="513"/>
                  <a:pt x="295" y="506"/>
                </a:cubicBezTo>
                <a:cubicBezTo>
                  <a:pt x="283" y="494"/>
                  <a:pt x="277" y="484"/>
                  <a:pt x="277" y="475"/>
                </a:cubicBezTo>
                <a:cubicBezTo>
                  <a:pt x="277" y="465"/>
                  <a:pt x="281" y="457"/>
                  <a:pt x="287" y="450"/>
                </a:cubicBezTo>
                <a:lnTo>
                  <a:pt x="309" y="469"/>
                </a:lnTo>
                <a:cubicBezTo>
                  <a:pt x="306" y="472"/>
                  <a:pt x="304" y="476"/>
                  <a:pt x="304" y="479"/>
                </a:cubicBezTo>
                <a:cubicBezTo>
                  <a:pt x="303" y="484"/>
                  <a:pt x="305" y="489"/>
                  <a:pt x="309" y="493"/>
                </a:cubicBezTo>
                <a:cubicBezTo>
                  <a:pt x="312" y="496"/>
                  <a:pt x="315" y="497"/>
                  <a:pt x="318" y="498"/>
                </a:cubicBezTo>
                <a:cubicBezTo>
                  <a:pt x="321" y="498"/>
                  <a:pt x="324" y="497"/>
                  <a:pt x="326" y="495"/>
                </a:cubicBezTo>
                <a:cubicBezTo>
                  <a:pt x="328" y="493"/>
                  <a:pt x="328" y="491"/>
                  <a:pt x="328" y="488"/>
                </a:cubicBezTo>
                <a:cubicBezTo>
                  <a:pt x="328" y="485"/>
                  <a:pt x="326" y="480"/>
                  <a:pt x="321" y="473"/>
                </a:cubicBezTo>
                <a:cubicBezTo>
                  <a:pt x="314" y="461"/>
                  <a:pt x="310" y="452"/>
                  <a:pt x="310" y="444"/>
                </a:cubicBezTo>
                <a:cubicBezTo>
                  <a:pt x="309" y="437"/>
                  <a:pt x="311" y="430"/>
                  <a:pt x="317" y="425"/>
                </a:cubicBezTo>
                <a:cubicBezTo>
                  <a:pt x="320" y="421"/>
                  <a:pt x="325" y="419"/>
                  <a:pt x="330" y="418"/>
                </a:cubicBezTo>
                <a:cubicBezTo>
                  <a:pt x="335" y="417"/>
                  <a:pt x="341" y="417"/>
                  <a:pt x="347" y="420"/>
                </a:cubicBezTo>
                <a:cubicBezTo>
                  <a:pt x="353" y="422"/>
                  <a:pt x="359" y="427"/>
                  <a:pt x="367" y="434"/>
                </a:cubicBezTo>
                <a:cubicBezTo>
                  <a:pt x="376" y="443"/>
                  <a:pt x="381" y="451"/>
                  <a:pt x="382" y="459"/>
                </a:cubicBezTo>
                <a:cubicBezTo>
                  <a:pt x="383" y="467"/>
                  <a:pt x="381" y="475"/>
                  <a:pt x="375" y="483"/>
                </a:cubicBezTo>
                <a:close/>
                <a:moveTo>
                  <a:pt x="450" y="519"/>
                </a:moveTo>
                <a:lnTo>
                  <a:pt x="406" y="615"/>
                </a:lnTo>
                <a:lnTo>
                  <a:pt x="384" y="592"/>
                </a:lnTo>
                <a:lnTo>
                  <a:pt x="392" y="577"/>
                </a:lnTo>
                <a:lnTo>
                  <a:pt x="368" y="553"/>
                </a:lnTo>
                <a:lnTo>
                  <a:pt x="353" y="561"/>
                </a:lnTo>
                <a:lnTo>
                  <a:pt x="331" y="539"/>
                </a:lnTo>
                <a:lnTo>
                  <a:pt x="426" y="496"/>
                </a:lnTo>
                <a:lnTo>
                  <a:pt x="450" y="519"/>
                </a:lnTo>
                <a:close/>
                <a:moveTo>
                  <a:pt x="504" y="574"/>
                </a:moveTo>
                <a:lnTo>
                  <a:pt x="452" y="626"/>
                </a:lnTo>
                <a:lnTo>
                  <a:pt x="485" y="660"/>
                </a:lnTo>
                <a:lnTo>
                  <a:pt x="468" y="677"/>
                </a:lnTo>
                <a:lnTo>
                  <a:pt x="413" y="622"/>
                </a:lnTo>
                <a:lnTo>
                  <a:pt x="483" y="552"/>
                </a:lnTo>
                <a:lnTo>
                  <a:pt x="504" y="574"/>
                </a:lnTo>
                <a:close/>
                <a:moveTo>
                  <a:pt x="605" y="674"/>
                </a:moveTo>
                <a:lnTo>
                  <a:pt x="590" y="689"/>
                </a:lnTo>
                <a:lnTo>
                  <a:pt x="554" y="653"/>
                </a:lnTo>
                <a:lnTo>
                  <a:pt x="543" y="664"/>
                </a:lnTo>
                <a:lnTo>
                  <a:pt x="576" y="698"/>
                </a:lnTo>
                <a:lnTo>
                  <a:pt x="562" y="712"/>
                </a:lnTo>
                <a:lnTo>
                  <a:pt x="529" y="678"/>
                </a:lnTo>
                <a:lnTo>
                  <a:pt x="515" y="692"/>
                </a:lnTo>
                <a:lnTo>
                  <a:pt x="552" y="729"/>
                </a:lnTo>
                <a:lnTo>
                  <a:pt x="536" y="745"/>
                </a:lnTo>
                <a:lnTo>
                  <a:pt x="478" y="686"/>
                </a:lnTo>
                <a:lnTo>
                  <a:pt x="547" y="617"/>
                </a:lnTo>
                <a:lnTo>
                  <a:pt x="605" y="674"/>
                </a:lnTo>
                <a:close/>
                <a:moveTo>
                  <a:pt x="206" y="333"/>
                </a:moveTo>
                <a:cubicBezTo>
                  <a:pt x="204" y="347"/>
                  <a:pt x="202" y="361"/>
                  <a:pt x="199" y="375"/>
                </a:cubicBezTo>
                <a:cubicBezTo>
                  <a:pt x="198" y="383"/>
                  <a:pt x="199" y="390"/>
                  <a:pt x="204" y="396"/>
                </a:cubicBezTo>
                <a:cubicBezTo>
                  <a:pt x="209" y="402"/>
                  <a:pt x="217" y="406"/>
                  <a:pt x="225" y="406"/>
                </a:cubicBezTo>
                <a:cubicBezTo>
                  <a:pt x="236" y="406"/>
                  <a:pt x="245" y="399"/>
                  <a:pt x="247" y="387"/>
                </a:cubicBezTo>
                <a:cubicBezTo>
                  <a:pt x="251" y="371"/>
                  <a:pt x="253" y="354"/>
                  <a:pt x="255" y="337"/>
                </a:cubicBezTo>
                <a:cubicBezTo>
                  <a:pt x="257" y="339"/>
                  <a:pt x="260" y="341"/>
                  <a:pt x="262" y="343"/>
                </a:cubicBezTo>
                <a:cubicBezTo>
                  <a:pt x="271" y="353"/>
                  <a:pt x="277" y="365"/>
                  <a:pt x="277" y="379"/>
                </a:cubicBezTo>
                <a:cubicBezTo>
                  <a:pt x="277" y="392"/>
                  <a:pt x="271" y="405"/>
                  <a:pt x="262" y="414"/>
                </a:cubicBezTo>
                <a:cubicBezTo>
                  <a:pt x="252" y="424"/>
                  <a:pt x="240" y="429"/>
                  <a:pt x="226" y="429"/>
                </a:cubicBezTo>
                <a:cubicBezTo>
                  <a:pt x="213" y="429"/>
                  <a:pt x="200" y="424"/>
                  <a:pt x="191" y="414"/>
                </a:cubicBezTo>
                <a:cubicBezTo>
                  <a:pt x="171" y="395"/>
                  <a:pt x="171" y="363"/>
                  <a:pt x="191" y="343"/>
                </a:cubicBezTo>
                <a:cubicBezTo>
                  <a:pt x="195" y="339"/>
                  <a:pt x="200" y="335"/>
                  <a:pt x="206" y="333"/>
                </a:cubicBezTo>
                <a:close/>
                <a:moveTo>
                  <a:pt x="256" y="262"/>
                </a:moveTo>
                <a:cubicBezTo>
                  <a:pt x="255" y="233"/>
                  <a:pt x="250" y="204"/>
                  <a:pt x="243" y="175"/>
                </a:cubicBezTo>
                <a:cubicBezTo>
                  <a:pt x="219" y="74"/>
                  <a:pt x="179" y="18"/>
                  <a:pt x="122" y="3"/>
                </a:cubicBezTo>
                <a:cubicBezTo>
                  <a:pt x="114" y="1"/>
                  <a:pt x="106" y="0"/>
                  <a:pt x="99" y="0"/>
                </a:cubicBezTo>
                <a:cubicBezTo>
                  <a:pt x="38" y="0"/>
                  <a:pt x="7" y="71"/>
                  <a:pt x="4" y="137"/>
                </a:cubicBezTo>
                <a:cubicBezTo>
                  <a:pt x="0" y="210"/>
                  <a:pt x="22" y="285"/>
                  <a:pt x="65" y="348"/>
                </a:cubicBezTo>
                <a:cubicBezTo>
                  <a:pt x="70" y="355"/>
                  <a:pt x="77" y="359"/>
                  <a:pt x="86" y="359"/>
                </a:cubicBezTo>
                <a:cubicBezTo>
                  <a:pt x="96" y="359"/>
                  <a:pt x="105" y="354"/>
                  <a:pt x="110" y="346"/>
                </a:cubicBezTo>
                <a:cubicBezTo>
                  <a:pt x="114" y="338"/>
                  <a:pt x="113" y="330"/>
                  <a:pt x="108" y="323"/>
                </a:cubicBezTo>
                <a:cubicBezTo>
                  <a:pt x="76" y="276"/>
                  <a:pt x="58" y="224"/>
                  <a:pt x="54" y="169"/>
                </a:cubicBezTo>
                <a:cubicBezTo>
                  <a:pt x="52" y="142"/>
                  <a:pt x="54" y="85"/>
                  <a:pt x="76" y="61"/>
                </a:cubicBezTo>
                <a:cubicBezTo>
                  <a:pt x="83" y="53"/>
                  <a:pt x="91" y="50"/>
                  <a:pt x="100" y="50"/>
                </a:cubicBezTo>
                <a:cubicBezTo>
                  <a:pt x="106" y="50"/>
                  <a:pt x="113" y="51"/>
                  <a:pt x="120" y="54"/>
                </a:cubicBezTo>
                <a:cubicBezTo>
                  <a:pt x="146" y="65"/>
                  <a:pt x="160" y="92"/>
                  <a:pt x="173" y="122"/>
                </a:cubicBezTo>
                <a:cubicBezTo>
                  <a:pt x="184" y="146"/>
                  <a:pt x="193" y="173"/>
                  <a:pt x="200" y="206"/>
                </a:cubicBezTo>
                <a:cubicBezTo>
                  <a:pt x="204" y="226"/>
                  <a:pt x="207" y="247"/>
                  <a:pt x="208" y="268"/>
                </a:cubicBezTo>
                <a:lnTo>
                  <a:pt x="125" y="278"/>
                </a:lnTo>
                <a:lnTo>
                  <a:pt x="96" y="521"/>
                </a:lnTo>
                <a:lnTo>
                  <a:pt x="467" y="891"/>
                </a:lnTo>
                <a:lnTo>
                  <a:pt x="739" y="619"/>
                </a:lnTo>
                <a:lnTo>
                  <a:pt x="369" y="249"/>
                </a:lnTo>
                <a:lnTo>
                  <a:pt x="256" y="262"/>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07" name="Freeform 106"/>
          <p:cNvSpPr>
            <a:spLocks noEditPoints="1"/>
          </p:cNvSpPr>
          <p:nvPr/>
        </p:nvSpPr>
        <p:spPr bwMode="auto">
          <a:xfrm>
            <a:off x="5032773" y="2195514"/>
            <a:ext cx="175023" cy="180975"/>
          </a:xfrm>
          <a:custGeom>
            <a:avLst/>
            <a:gdLst>
              <a:gd name="T0" fmla="*/ 535 w 770"/>
              <a:gd name="T1" fmla="*/ 80 h 797"/>
              <a:gd name="T2" fmla="*/ 488 w 770"/>
              <a:gd name="T3" fmla="*/ 80 h 797"/>
              <a:gd name="T4" fmla="*/ 477 w 770"/>
              <a:gd name="T5" fmla="*/ 92 h 797"/>
              <a:gd name="T6" fmla="*/ 421 w 770"/>
              <a:gd name="T7" fmla="*/ 115 h 797"/>
              <a:gd name="T8" fmla="*/ 166 w 770"/>
              <a:gd name="T9" fmla="*/ 115 h 797"/>
              <a:gd name="T10" fmla="*/ 122 w 770"/>
              <a:gd name="T11" fmla="*/ 146 h 797"/>
              <a:gd name="T12" fmla="*/ 15 w 770"/>
              <a:gd name="T13" fmla="*/ 445 h 797"/>
              <a:gd name="T14" fmla="*/ 65 w 770"/>
              <a:gd name="T15" fmla="*/ 516 h 797"/>
              <a:gd name="T16" fmla="*/ 277 w 770"/>
              <a:gd name="T17" fmla="*/ 516 h 797"/>
              <a:gd name="T18" fmla="*/ 272 w 770"/>
              <a:gd name="T19" fmla="*/ 585 h 797"/>
              <a:gd name="T20" fmla="*/ 230 w 770"/>
              <a:gd name="T21" fmla="*/ 696 h 797"/>
              <a:gd name="T22" fmla="*/ 254 w 770"/>
              <a:gd name="T23" fmla="*/ 756 h 797"/>
              <a:gd name="T24" fmla="*/ 331 w 770"/>
              <a:gd name="T25" fmla="*/ 750 h 797"/>
              <a:gd name="T26" fmla="*/ 390 w 770"/>
              <a:gd name="T27" fmla="*/ 608 h 797"/>
              <a:gd name="T28" fmla="*/ 530 w 770"/>
              <a:gd name="T29" fmla="*/ 448 h 797"/>
              <a:gd name="T30" fmla="*/ 553 w 770"/>
              <a:gd name="T31" fmla="*/ 424 h 797"/>
              <a:gd name="T32" fmla="*/ 692 w 770"/>
              <a:gd name="T33" fmla="*/ 284 h 797"/>
              <a:gd name="T34" fmla="*/ 692 w 770"/>
              <a:gd name="T35" fmla="*/ 238 h 797"/>
              <a:gd name="T36" fmla="*/ 535 w 770"/>
              <a:gd name="T37" fmla="*/ 80 h 797"/>
              <a:gd name="T38" fmla="*/ 727 w 770"/>
              <a:gd name="T39" fmla="*/ 230 h 797"/>
              <a:gd name="T40" fmla="*/ 540 w 770"/>
              <a:gd name="T41" fmla="*/ 43 h 797"/>
              <a:gd name="T42" fmla="*/ 582 w 770"/>
              <a:gd name="T43" fmla="*/ 0 h 797"/>
              <a:gd name="T44" fmla="*/ 770 w 770"/>
              <a:gd name="T45" fmla="*/ 187 h 797"/>
              <a:gd name="T46" fmla="*/ 727 w 770"/>
              <a:gd name="T47" fmla="*/ 230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0" h="797">
                <a:moveTo>
                  <a:pt x="535" y="80"/>
                </a:moveTo>
                <a:cubicBezTo>
                  <a:pt x="522" y="67"/>
                  <a:pt x="501" y="67"/>
                  <a:pt x="488" y="80"/>
                </a:cubicBezTo>
                <a:lnTo>
                  <a:pt x="477" y="92"/>
                </a:lnTo>
                <a:cubicBezTo>
                  <a:pt x="464" y="104"/>
                  <a:pt x="439" y="115"/>
                  <a:pt x="421" y="115"/>
                </a:cubicBezTo>
                <a:lnTo>
                  <a:pt x="166" y="115"/>
                </a:lnTo>
                <a:cubicBezTo>
                  <a:pt x="148" y="115"/>
                  <a:pt x="128" y="129"/>
                  <a:pt x="122" y="146"/>
                </a:cubicBezTo>
                <a:lnTo>
                  <a:pt x="15" y="445"/>
                </a:lnTo>
                <a:cubicBezTo>
                  <a:pt x="0" y="484"/>
                  <a:pt x="23" y="516"/>
                  <a:pt x="65" y="516"/>
                </a:cubicBezTo>
                <a:lnTo>
                  <a:pt x="277" y="516"/>
                </a:lnTo>
                <a:cubicBezTo>
                  <a:pt x="286" y="547"/>
                  <a:pt x="281" y="572"/>
                  <a:pt x="272" y="585"/>
                </a:cubicBezTo>
                <a:cubicBezTo>
                  <a:pt x="259" y="605"/>
                  <a:pt x="223" y="641"/>
                  <a:pt x="230" y="696"/>
                </a:cubicBezTo>
                <a:cubicBezTo>
                  <a:pt x="232" y="714"/>
                  <a:pt x="243" y="741"/>
                  <a:pt x="254" y="756"/>
                </a:cubicBezTo>
                <a:cubicBezTo>
                  <a:pt x="285" y="797"/>
                  <a:pt x="331" y="787"/>
                  <a:pt x="331" y="750"/>
                </a:cubicBezTo>
                <a:cubicBezTo>
                  <a:pt x="331" y="707"/>
                  <a:pt x="308" y="663"/>
                  <a:pt x="390" y="608"/>
                </a:cubicBezTo>
                <a:cubicBezTo>
                  <a:pt x="473" y="554"/>
                  <a:pt x="530" y="448"/>
                  <a:pt x="530" y="448"/>
                </a:cubicBezTo>
                <a:cubicBezTo>
                  <a:pt x="530" y="447"/>
                  <a:pt x="540" y="437"/>
                  <a:pt x="553" y="424"/>
                </a:cubicBezTo>
                <a:lnTo>
                  <a:pt x="692" y="284"/>
                </a:lnTo>
                <a:cubicBezTo>
                  <a:pt x="705" y="271"/>
                  <a:pt x="705" y="251"/>
                  <a:pt x="692" y="238"/>
                </a:cubicBezTo>
                <a:lnTo>
                  <a:pt x="535" y="80"/>
                </a:lnTo>
                <a:close/>
                <a:moveTo>
                  <a:pt x="727" y="230"/>
                </a:moveTo>
                <a:lnTo>
                  <a:pt x="540" y="43"/>
                </a:lnTo>
                <a:lnTo>
                  <a:pt x="582" y="0"/>
                </a:lnTo>
                <a:lnTo>
                  <a:pt x="770" y="187"/>
                </a:lnTo>
                <a:lnTo>
                  <a:pt x="727" y="23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08" name="Freeform 107"/>
          <p:cNvSpPr>
            <a:spLocks noEditPoints="1"/>
          </p:cNvSpPr>
          <p:nvPr/>
        </p:nvSpPr>
        <p:spPr bwMode="auto">
          <a:xfrm>
            <a:off x="6238878" y="3284936"/>
            <a:ext cx="163115" cy="163115"/>
          </a:xfrm>
          <a:custGeom>
            <a:avLst/>
            <a:gdLst>
              <a:gd name="T0" fmla="*/ 359 w 717"/>
              <a:gd name="T1" fmla="*/ 130 h 717"/>
              <a:gd name="T2" fmla="*/ 587 w 717"/>
              <a:gd name="T3" fmla="*/ 358 h 717"/>
              <a:gd name="T4" fmla="*/ 359 w 717"/>
              <a:gd name="T5" fmla="*/ 587 h 717"/>
              <a:gd name="T6" fmla="*/ 130 w 717"/>
              <a:gd name="T7" fmla="*/ 358 h 717"/>
              <a:gd name="T8" fmla="*/ 359 w 717"/>
              <a:gd name="T9" fmla="*/ 130 h 717"/>
              <a:gd name="T10" fmla="*/ 221 w 717"/>
              <a:gd name="T11" fmla="*/ 130 h 717"/>
              <a:gd name="T12" fmla="*/ 105 w 717"/>
              <a:gd name="T13" fmla="*/ 105 h 717"/>
              <a:gd name="T14" fmla="*/ 131 w 717"/>
              <a:gd name="T15" fmla="*/ 221 h 717"/>
              <a:gd name="T16" fmla="*/ 221 w 717"/>
              <a:gd name="T17" fmla="*/ 130 h 717"/>
              <a:gd name="T18" fmla="*/ 131 w 717"/>
              <a:gd name="T19" fmla="*/ 496 h 717"/>
              <a:gd name="T20" fmla="*/ 105 w 717"/>
              <a:gd name="T21" fmla="*/ 612 h 717"/>
              <a:gd name="T22" fmla="*/ 221 w 717"/>
              <a:gd name="T23" fmla="*/ 586 h 717"/>
              <a:gd name="T24" fmla="*/ 131 w 717"/>
              <a:gd name="T25" fmla="*/ 496 h 717"/>
              <a:gd name="T26" fmla="*/ 612 w 717"/>
              <a:gd name="T27" fmla="*/ 612 h 717"/>
              <a:gd name="T28" fmla="*/ 586 w 717"/>
              <a:gd name="T29" fmla="*/ 496 h 717"/>
              <a:gd name="T30" fmla="*/ 496 w 717"/>
              <a:gd name="T31" fmla="*/ 586 h 717"/>
              <a:gd name="T32" fmla="*/ 612 w 717"/>
              <a:gd name="T33" fmla="*/ 612 h 717"/>
              <a:gd name="T34" fmla="*/ 612 w 717"/>
              <a:gd name="T35" fmla="*/ 105 h 717"/>
              <a:gd name="T36" fmla="*/ 496 w 717"/>
              <a:gd name="T37" fmla="*/ 130 h 717"/>
              <a:gd name="T38" fmla="*/ 586 w 717"/>
              <a:gd name="T39" fmla="*/ 221 h 717"/>
              <a:gd name="T40" fmla="*/ 612 w 717"/>
              <a:gd name="T41" fmla="*/ 105 h 717"/>
              <a:gd name="T42" fmla="*/ 100 w 717"/>
              <a:gd name="T43" fmla="*/ 294 h 717"/>
              <a:gd name="T44" fmla="*/ 0 w 717"/>
              <a:gd name="T45" fmla="*/ 358 h 717"/>
              <a:gd name="T46" fmla="*/ 100 w 717"/>
              <a:gd name="T47" fmla="*/ 423 h 717"/>
              <a:gd name="T48" fmla="*/ 100 w 717"/>
              <a:gd name="T49" fmla="*/ 294 h 717"/>
              <a:gd name="T50" fmla="*/ 359 w 717"/>
              <a:gd name="T51" fmla="*/ 717 h 717"/>
              <a:gd name="T52" fmla="*/ 423 w 717"/>
              <a:gd name="T53" fmla="*/ 617 h 717"/>
              <a:gd name="T54" fmla="*/ 294 w 717"/>
              <a:gd name="T55" fmla="*/ 617 h 717"/>
              <a:gd name="T56" fmla="*/ 359 w 717"/>
              <a:gd name="T57" fmla="*/ 717 h 717"/>
              <a:gd name="T58" fmla="*/ 617 w 717"/>
              <a:gd name="T59" fmla="*/ 294 h 717"/>
              <a:gd name="T60" fmla="*/ 617 w 717"/>
              <a:gd name="T61" fmla="*/ 423 h 717"/>
              <a:gd name="T62" fmla="*/ 717 w 717"/>
              <a:gd name="T63" fmla="*/ 358 h 717"/>
              <a:gd name="T64" fmla="*/ 617 w 717"/>
              <a:gd name="T65" fmla="*/ 294 h 717"/>
              <a:gd name="T66" fmla="*/ 359 w 717"/>
              <a:gd name="T67" fmla="*/ 0 h 717"/>
              <a:gd name="T68" fmla="*/ 294 w 717"/>
              <a:gd name="T69" fmla="*/ 100 h 717"/>
              <a:gd name="T70" fmla="*/ 423 w 717"/>
              <a:gd name="T71" fmla="*/ 100 h 717"/>
              <a:gd name="T72" fmla="*/ 359 w 717"/>
              <a:gd name="T73" fmla="*/ 0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17" h="717">
                <a:moveTo>
                  <a:pt x="359" y="130"/>
                </a:moveTo>
                <a:cubicBezTo>
                  <a:pt x="485" y="130"/>
                  <a:pt x="587" y="232"/>
                  <a:pt x="587" y="358"/>
                </a:cubicBezTo>
                <a:cubicBezTo>
                  <a:pt x="587" y="485"/>
                  <a:pt x="485" y="587"/>
                  <a:pt x="359" y="587"/>
                </a:cubicBezTo>
                <a:cubicBezTo>
                  <a:pt x="232" y="587"/>
                  <a:pt x="130" y="485"/>
                  <a:pt x="130" y="358"/>
                </a:cubicBezTo>
                <a:cubicBezTo>
                  <a:pt x="130" y="232"/>
                  <a:pt x="232" y="130"/>
                  <a:pt x="359" y="130"/>
                </a:cubicBezTo>
                <a:close/>
                <a:moveTo>
                  <a:pt x="221" y="130"/>
                </a:moveTo>
                <a:lnTo>
                  <a:pt x="105" y="105"/>
                </a:lnTo>
                <a:lnTo>
                  <a:pt x="131" y="221"/>
                </a:lnTo>
                <a:lnTo>
                  <a:pt x="221" y="130"/>
                </a:lnTo>
                <a:close/>
                <a:moveTo>
                  <a:pt x="131" y="496"/>
                </a:moveTo>
                <a:lnTo>
                  <a:pt x="105" y="612"/>
                </a:lnTo>
                <a:lnTo>
                  <a:pt x="221" y="586"/>
                </a:lnTo>
                <a:lnTo>
                  <a:pt x="131" y="496"/>
                </a:lnTo>
                <a:close/>
                <a:moveTo>
                  <a:pt x="612" y="612"/>
                </a:moveTo>
                <a:lnTo>
                  <a:pt x="586" y="496"/>
                </a:lnTo>
                <a:lnTo>
                  <a:pt x="496" y="586"/>
                </a:lnTo>
                <a:lnTo>
                  <a:pt x="612" y="612"/>
                </a:lnTo>
                <a:close/>
                <a:moveTo>
                  <a:pt x="612" y="105"/>
                </a:moveTo>
                <a:lnTo>
                  <a:pt x="496" y="130"/>
                </a:lnTo>
                <a:lnTo>
                  <a:pt x="586" y="221"/>
                </a:lnTo>
                <a:lnTo>
                  <a:pt x="612" y="105"/>
                </a:lnTo>
                <a:close/>
                <a:moveTo>
                  <a:pt x="100" y="294"/>
                </a:moveTo>
                <a:lnTo>
                  <a:pt x="0" y="358"/>
                </a:lnTo>
                <a:lnTo>
                  <a:pt x="100" y="423"/>
                </a:lnTo>
                <a:lnTo>
                  <a:pt x="100" y="294"/>
                </a:lnTo>
                <a:close/>
                <a:moveTo>
                  <a:pt x="359" y="717"/>
                </a:moveTo>
                <a:lnTo>
                  <a:pt x="423" y="617"/>
                </a:lnTo>
                <a:lnTo>
                  <a:pt x="294" y="617"/>
                </a:lnTo>
                <a:lnTo>
                  <a:pt x="359" y="717"/>
                </a:lnTo>
                <a:close/>
                <a:moveTo>
                  <a:pt x="617" y="294"/>
                </a:moveTo>
                <a:lnTo>
                  <a:pt x="617" y="423"/>
                </a:lnTo>
                <a:lnTo>
                  <a:pt x="717" y="358"/>
                </a:lnTo>
                <a:lnTo>
                  <a:pt x="617" y="294"/>
                </a:lnTo>
                <a:close/>
                <a:moveTo>
                  <a:pt x="359" y="0"/>
                </a:moveTo>
                <a:lnTo>
                  <a:pt x="294" y="100"/>
                </a:lnTo>
                <a:lnTo>
                  <a:pt x="423" y="100"/>
                </a:lnTo>
                <a:lnTo>
                  <a:pt x="359" y="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09" name="Freeform 108"/>
          <p:cNvSpPr>
            <a:spLocks noEditPoints="1"/>
          </p:cNvSpPr>
          <p:nvPr/>
        </p:nvSpPr>
        <p:spPr bwMode="auto">
          <a:xfrm>
            <a:off x="8322469" y="2202658"/>
            <a:ext cx="136923" cy="164306"/>
          </a:xfrm>
          <a:custGeom>
            <a:avLst/>
            <a:gdLst>
              <a:gd name="T0" fmla="*/ 347 w 607"/>
              <a:gd name="T1" fmla="*/ 454 h 723"/>
              <a:gd name="T2" fmla="*/ 294 w 607"/>
              <a:gd name="T3" fmla="*/ 454 h 723"/>
              <a:gd name="T4" fmla="*/ 324 w 607"/>
              <a:gd name="T5" fmla="*/ 393 h 723"/>
              <a:gd name="T6" fmla="*/ 251 w 607"/>
              <a:gd name="T7" fmla="*/ 393 h 723"/>
              <a:gd name="T8" fmla="*/ 243 w 607"/>
              <a:gd name="T9" fmla="*/ 393 h 723"/>
              <a:gd name="T10" fmla="*/ 210 w 607"/>
              <a:gd name="T11" fmla="*/ 393 h 723"/>
              <a:gd name="T12" fmla="*/ 142 w 607"/>
              <a:gd name="T13" fmla="*/ 532 h 723"/>
              <a:gd name="T14" fmla="*/ 203 w 607"/>
              <a:gd name="T15" fmla="*/ 532 h 723"/>
              <a:gd name="T16" fmla="*/ 127 w 607"/>
              <a:gd name="T17" fmla="*/ 723 h 723"/>
              <a:gd name="T18" fmla="*/ 347 w 607"/>
              <a:gd name="T19" fmla="*/ 454 h 723"/>
              <a:gd name="T20" fmla="*/ 0 w 607"/>
              <a:gd name="T21" fmla="*/ 308 h 723"/>
              <a:gd name="T22" fmla="*/ 66 w 607"/>
              <a:gd name="T23" fmla="*/ 374 h 723"/>
              <a:gd name="T24" fmla="*/ 220 w 607"/>
              <a:gd name="T25" fmla="*/ 374 h 723"/>
              <a:gd name="T26" fmla="*/ 243 w 607"/>
              <a:gd name="T27" fmla="*/ 374 h 723"/>
              <a:gd name="T28" fmla="*/ 251 w 607"/>
              <a:gd name="T29" fmla="*/ 374 h 723"/>
              <a:gd name="T30" fmla="*/ 333 w 607"/>
              <a:gd name="T31" fmla="*/ 374 h 723"/>
              <a:gd name="T32" fmla="*/ 499 w 607"/>
              <a:gd name="T33" fmla="*/ 374 h 723"/>
              <a:gd name="T34" fmla="*/ 607 w 607"/>
              <a:gd name="T35" fmla="*/ 266 h 723"/>
              <a:gd name="T36" fmla="*/ 499 w 607"/>
              <a:gd name="T37" fmla="*/ 158 h 723"/>
              <a:gd name="T38" fmla="*/ 430 w 607"/>
              <a:gd name="T39" fmla="*/ 183 h 723"/>
              <a:gd name="T40" fmla="*/ 243 w 607"/>
              <a:gd name="T41" fmla="*/ 0 h 723"/>
              <a:gd name="T42" fmla="*/ 56 w 607"/>
              <a:gd name="T43" fmla="*/ 187 h 723"/>
              <a:gd name="T44" fmla="*/ 64 w 607"/>
              <a:gd name="T45" fmla="*/ 242 h 723"/>
              <a:gd name="T46" fmla="*/ 0 w 607"/>
              <a:gd name="T47" fmla="*/ 308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7" h="723">
                <a:moveTo>
                  <a:pt x="347" y="454"/>
                </a:moveTo>
                <a:lnTo>
                  <a:pt x="294" y="454"/>
                </a:lnTo>
                <a:lnTo>
                  <a:pt x="324" y="393"/>
                </a:lnTo>
                <a:lnTo>
                  <a:pt x="251" y="393"/>
                </a:lnTo>
                <a:lnTo>
                  <a:pt x="243" y="393"/>
                </a:lnTo>
                <a:lnTo>
                  <a:pt x="210" y="393"/>
                </a:lnTo>
                <a:lnTo>
                  <a:pt x="142" y="532"/>
                </a:lnTo>
                <a:lnTo>
                  <a:pt x="203" y="532"/>
                </a:lnTo>
                <a:lnTo>
                  <a:pt x="127" y="723"/>
                </a:lnTo>
                <a:lnTo>
                  <a:pt x="347" y="454"/>
                </a:lnTo>
                <a:close/>
                <a:moveTo>
                  <a:pt x="0" y="308"/>
                </a:moveTo>
                <a:cubicBezTo>
                  <a:pt x="0" y="344"/>
                  <a:pt x="29" y="374"/>
                  <a:pt x="66" y="374"/>
                </a:cubicBezTo>
                <a:lnTo>
                  <a:pt x="220" y="374"/>
                </a:lnTo>
                <a:lnTo>
                  <a:pt x="243" y="374"/>
                </a:lnTo>
                <a:lnTo>
                  <a:pt x="251" y="374"/>
                </a:lnTo>
                <a:lnTo>
                  <a:pt x="333" y="374"/>
                </a:lnTo>
                <a:lnTo>
                  <a:pt x="499" y="374"/>
                </a:lnTo>
                <a:cubicBezTo>
                  <a:pt x="558" y="374"/>
                  <a:pt x="607" y="325"/>
                  <a:pt x="607" y="266"/>
                </a:cubicBezTo>
                <a:cubicBezTo>
                  <a:pt x="607" y="206"/>
                  <a:pt x="558" y="158"/>
                  <a:pt x="499" y="158"/>
                </a:cubicBezTo>
                <a:cubicBezTo>
                  <a:pt x="472" y="158"/>
                  <a:pt x="448" y="168"/>
                  <a:pt x="430" y="183"/>
                </a:cubicBezTo>
                <a:cubicBezTo>
                  <a:pt x="428" y="82"/>
                  <a:pt x="345" y="0"/>
                  <a:pt x="243" y="0"/>
                </a:cubicBezTo>
                <a:cubicBezTo>
                  <a:pt x="140" y="0"/>
                  <a:pt x="56" y="84"/>
                  <a:pt x="56" y="187"/>
                </a:cubicBezTo>
                <a:cubicBezTo>
                  <a:pt x="56" y="206"/>
                  <a:pt x="59" y="224"/>
                  <a:pt x="64" y="242"/>
                </a:cubicBezTo>
                <a:cubicBezTo>
                  <a:pt x="28" y="243"/>
                  <a:pt x="0" y="272"/>
                  <a:pt x="0" y="308"/>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10" name="Freeform 109"/>
          <p:cNvSpPr>
            <a:spLocks noEditPoints="1"/>
          </p:cNvSpPr>
          <p:nvPr/>
        </p:nvSpPr>
        <p:spPr bwMode="auto">
          <a:xfrm>
            <a:off x="7459267" y="1972866"/>
            <a:ext cx="158353" cy="166689"/>
          </a:xfrm>
          <a:custGeom>
            <a:avLst/>
            <a:gdLst>
              <a:gd name="T0" fmla="*/ 490 w 700"/>
              <a:gd name="T1" fmla="*/ 448 h 734"/>
              <a:gd name="T2" fmla="*/ 565 w 700"/>
              <a:gd name="T3" fmla="*/ 491 h 734"/>
              <a:gd name="T4" fmla="*/ 564 w 700"/>
              <a:gd name="T5" fmla="*/ 243 h 734"/>
              <a:gd name="T6" fmla="*/ 490 w 700"/>
              <a:gd name="T7" fmla="*/ 286 h 734"/>
              <a:gd name="T8" fmla="*/ 432 w 700"/>
              <a:gd name="T9" fmla="*/ 391 h 734"/>
              <a:gd name="T10" fmla="*/ 370 w 700"/>
              <a:gd name="T11" fmla="*/ 403 h 734"/>
              <a:gd name="T12" fmla="*/ 329 w 700"/>
              <a:gd name="T13" fmla="*/ 450 h 734"/>
              <a:gd name="T14" fmla="*/ 264 w 700"/>
              <a:gd name="T15" fmla="*/ 417 h 734"/>
              <a:gd name="T16" fmla="*/ 267 w 700"/>
              <a:gd name="T17" fmla="*/ 343 h 734"/>
              <a:gd name="T18" fmla="*/ 329 w 700"/>
              <a:gd name="T19" fmla="*/ 332 h 734"/>
              <a:gd name="T20" fmla="*/ 370 w 700"/>
              <a:gd name="T21" fmla="*/ 284 h 734"/>
              <a:gd name="T22" fmla="*/ 436 w 700"/>
              <a:gd name="T23" fmla="*/ 317 h 734"/>
              <a:gd name="T24" fmla="*/ 432 w 700"/>
              <a:gd name="T25" fmla="*/ 391 h 734"/>
              <a:gd name="T26" fmla="*/ 314 w 700"/>
              <a:gd name="T27" fmla="*/ 593 h 734"/>
              <a:gd name="T28" fmla="*/ 387 w 700"/>
              <a:gd name="T29" fmla="*/ 508 h 734"/>
              <a:gd name="T30" fmla="*/ 135 w 700"/>
              <a:gd name="T31" fmla="*/ 491 h 734"/>
              <a:gd name="T32" fmla="*/ 209 w 700"/>
              <a:gd name="T33" fmla="*/ 449 h 734"/>
              <a:gd name="T34" fmla="*/ 172 w 700"/>
              <a:gd name="T35" fmla="*/ 223 h 734"/>
              <a:gd name="T36" fmla="*/ 210 w 700"/>
              <a:gd name="T37" fmla="*/ 329 h 734"/>
              <a:gd name="T38" fmla="*/ 172 w 700"/>
              <a:gd name="T39" fmla="*/ 223 h 734"/>
              <a:gd name="T40" fmla="*/ 386 w 700"/>
              <a:gd name="T41" fmla="*/ 141 h 734"/>
              <a:gd name="T42" fmla="*/ 313 w 700"/>
              <a:gd name="T43" fmla="*/ 227 h 734"/>
              <a:gd name="T44" fmla="*/ 600 w 700"/>
              <a:gd name="T45" fmla="*/ 199 h 734"/>
              <a:gd name="T46" fmla="*/ 491 w 700"/>
              <a:gd name="T47" fmla="*/ 195 h 734"/>
              <a:gd name="T48" fmla="*/ 476 w 700"/>
              <a:gd name="T49" fmla="*/ 75 h 734"/>
              <a:gd name="T50" fmla="*/ 407 w 700"/>
              <a:gd name="T51" fmla="*/ 87 h 734"/>
              <a:gd name="T52" fmla="*/ 428 w 700"/>
              <a:gd name="T53" fmla="*/ 9 h 734"/>
              <a:gd name="T54" fmla="*/ 339 w 700"/>
              <a:gd name="T55" fmla="*/ 0 h 734"/>
              <a:gd name="T56" fmla="*/ 271 w 700"/>
              <a:gd name="T57" fmla="*/ 33 h 734"/>
              <a:gd name="T58" fmla="*/ 271 w 700"/>
              <a:gd name="T59" fmla="*/ 87 h 734"/>
              <a:gd name="T60" fmla="*/ 224 w 700"/>
              <a:gd name="T61" fmla="*/ 149 h 734"/>
              <a:gd name="T62" fmla="*/ 147 w 700"/>
              <a:gd name="T63" fmla="*/ 160 h 734"/>
              <a:gd name="T64" fmla="*/ 99 w 700"/>
              <a:gd name="T65" fmla="*/ 132 h 734"/>
              <a:gd name="T66" fmla="*/ 37 w 700"/>
              <a:gd name="T67" fmla="*/ 175 h 734"/>
              <a:gd name="T68" fmla="*/ 0 w 700"/>
              <a:gd name="T69" fmla="*/ 256 h 734"/>
              <a:gd name="T70" fmla="*/ 79 w 700"/>
              <a:gd name="T71" fmla="*/ 277 h 734"/>
              <a:gd name="T72" fmla="*/ 33 w 700"/>
              <a:gd name="T73" fmla="*/ 331 h 734"/>
              <a:gd name="T74" fmla="*/ 129 w 700"/>
              <a:gd name="T75" fmla="*/ 404 h 734"/>
              <a:gd name="T76" fmla="*/ 79 w 700"/>
              <a:gd name="T77" fmla="*/ 500 h 734"/>
              <a:gd name="T78" fmla="*/ 68 w 700"/>
              <a:gd name="T79" fmla="*/ 518 h 734"/>
              <a:gd name="T80" fmla="*/ 79 w 700"/>
              <a:gd name="T81" fmla="*/ 536 h 734"/>
              <a:gd name="T82" fmla="*/ 100 w 700"/>
              <a:gd name="T83" fmla="*/ 536 h 734"/>
              <a:gd name="T84" fmla="*/ 209 w 700"/>
              <a:gd name="T85" fmla="*/ 540 h 734"/>
              <a:gd name="T86" fmla="*/ 224 w 700"/>
              <a:gd name="T87" fmla="*/ 660 h 734"/>
              <a:gd name="T88" fmla="*/ 293 w 700"/>
              <a:gd name="T89" fmla="*/ 647 h 734"/>
              <a:gd name="T90" fmla="*/ 271 w 700"/>
              <a:gd name="T91" fmla="*/ 726 h 734"/>
              <a:gd name="T92" fmla="*/ 361 w 700"/>
              <a:gd name="T93" fmla="*/ 734 h 734"/>
              <a:gd name="T94" fmla="*/ 429 w 700"/>
              <a:gd name="T95" fmla="*/ 702 h 734"/>
              <a:gd name="T96" fmla="*/ 429 w 700"/>
              <a:gd name="T97" fmla="*/ 647 h 734"/>
              <a:gd name="T98" fmla="*/ 476 w 700"/>
              <a:gd name="T99" fmla="*/ 586 h 734"/>
              <a:gd name="T100" fmla="*/ 553 w 700"/>
              <a:gd name="T101" fmla="*/ 575 h 734"/>
              <a:gd name="T102" fmla="*/ 600 w 700"/>
              <a:gd name="T103" fmla="*/ 602 h 734"/>
              <a:gd name="T104" fmla="*/ 663 w 700"/>
              <a:gd name="T105" fmla="*/ 559 h 734"/>
              <a:gd name="T106" fmla="*/ 700 w 700"/>
              <a:gd name="T107" fmla="*/ 478 h 734"/>
              <a:gd name="T108" fmla="*/ 621 w 700"/>
              <a:gd name="T109" fmla="*/ 457 h 734"/>
              <a:gd name="T110" fmla="*/ 666 w 700"/>
              <a:gd name="T111" fmla="*/ 403 h 734"/>
              <a:gd name="T112" fmla="*/ 571 w 700"/>
              <a:gd name="T113" fmla="*/ 330 h 734"/>
              <a:gd name="T114" fmla="*/ 621 w 700"/>
              <a:gd name="T115" fmla="*/ 235 h 734"/>
              <a:gd name="T116" fmla="*/ 631 w 700"/>
              <a:gd name="T117" fmla="*/ 216 h 734"/>
              <a:gd name="T118" fmla="*/ 621 w 700"/>
              <a:gd name="T119" fmla="*/ 198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0" h="734">
                <a:moveTo>
                  <a:pt x="528" y="512"/>
                </a:moveTo>
                <a:lnTo>
                  <a:pt x="453" y="469"/>
                </a:lnTo>
                <a:lnTo>
                  <a:pt x="490" y="448"/>
                </a:lnTo>
                <a:lnTo>
                  <a:pt x="490" y="406"/>
                </a:lnTo>
                <a:lnTo>
                  <a:pt x="564" y="448"/>
                </a:lnTo>
                <a:lnTo>
                  <a:pt x="565" y="491"/>
                </a:lnTo>
                <a:lnTo>
                  <a:pt x="528" y="512"/>
                </a:lnTo>
                <a:close/>
                <a:moveTo>
                  <a:pt x="527" y="222"/>
                </a:moveTo>
                <a:lnTo>
                  <a:pt x="564" y="243"/>
                </a:lnTo>
                <a:lnTo>
                  <a:pt x="564" y="286"/>
                </a:lnTo>
                <a:lnTo>
                  <a:pt x="490" y="328"/>
                </a:lnTo>
                <a:lnTo>
                  <a:pt x="490" y="286"/>
                </a:lnTo>
                <a:lnTo>
                  <a:pt x="453" y="265"/>
                </a:lnTo>
                <a:lnTo>
                  <a:pt x="527" y="222"/>
                </a:lnTo>
                <a:close/>
                <a:moveTo>
                  <a:pt x="432" y="391"/>
                </a:moveTo>
                <a:lnTo>
                  <a:pt x="436" y="417"/>
                </a:lnTo>
                <a:lnTo>
                  <a:pt x="411" y="427"/>
                </a:lnTo>
                <a:lnTo>
                  <a:pt x="370" y="403"/>
                </a:lnTo>
                <a:lnTo>
                  <a:pt x="370" y="450"/>
                </a:lnTo>
                <a:lnTo>
                  <a:pt x="350" y="467"/>
                </a:lnTo>
                <a:lnTo>
                  <a:pt x="329" y="450"/>
                </a:lnTo>
                <a:lnTo>
                  <a:pt x="329" y="403"/>
                </a:lnTo>
                <a:lnTo>
                  <a:pt x="288" y="426"/>
                </a:lnTo>
                <a:lnTo>
                  <a:pt x="264" y="417"/>
                </a:lnTo>
                <a:lnTo>
                  <a:pt x="267" y="391"/>
                </a:lnTo>
                <a:lnTo>
                  <a:pt x="309" y="367"/>
                </a:lnTo>
                <a:lnTo>
                  <a:pt x="267" y="343"/>
                </a:lnTo>
                <a:lnTo>
                  <a:pt x="264" y="317"/>
                </a:lnTo>
                <a:lnTo>
                  <a:pt x="288" y="308"/>
                </a:lnTo>
                <a:lnTo>
                  <a:pt x="329" y="332"/>
                </a:lnTo>
                <a:lnTo>
                  <a:pt x="329" y="284"/>
                </a:lnTo>
                <a:lnTo>
                  <a:pt x="350" y="268"/>
                </a:lnTo>
                <a:lnTo>
                  <a:pt x="370" y="284"/>
                </a:lnTo>
                <a:lnTo>
                  <a:pt x="370" y="332"/>
                </a:lnTo>
                <a:lnTo>
                  <a:pt x="412" y="308"/>
                </a:lnTo>
                <a:lnTo>
                  <a:pt x="436" y="317"/>
                </a:lnTo>
                <a:lnTo>
                  <a:pt x="432" y="343"/>
                </a:lnTo>
                <a:lnTo>
                  <a:pt x="391" y="367"/>
                </a:lnTo>
                <a:lnTo>
                  <a:pt x="432" y="391"/>
                </a:lnTo>
                <a:close/>
                <a:moveTo>
                  <a:pt x="387" y="593"/>
                </a:moveTo>
                <a:lnTo>
                  <a:pt x="350" y="615"/>
                </a:lnTo>
                <a:lnTo>
                  <a:pt x="314" y="593"/>
                </a:lnTo>
                <a:lnTo>
                  <a:pt x="314" y="508"/>
                </a:lnTo>
                <a:lnTo>
                  <a:pt x="350" y="530"/>
                </a:lnTo>
                <a:lnTo>
                  <a:pt x="387" y="508"/>
                </a:lnTo>
                <a:lnTo>
                  <a:pt x="387" y="593"/>
                </a:lnTo>
                <a:close/>
                <a:moveTo>
                  <a:pt x="172" y="512"/>
                </a:moveTo>
                <a:lnTo>
                  <a:pt x="135" y="491"/>
                </a:lnTo>
                <a:lnTo>
                  <a:pt x="136" y="449"/>
                </a:lnTo>
                <a:lnTo>
                  <a:pt x="210" y="406"/>
                </a:lnTo>
                <a:lnTo>
                  <a:pt x="209" y="449"/>
                </a:lnTo>
                <a:lnTo>
                  <a:pt x="247" y="469"/>
                </a:lnTo>
                <a:lnTo>
                  <a:pt x="172" y="512"/>
                </a:lnTo>
                <a:close/>
                <a:moveTo>
                  <a:pt x="172" y="223"/>
                </a:moveTo>
                <a:lnTo>
                  <a:pt x="246" y="266"/>
                </a:lnTo>
                <a:lnTo>
                  <a:pt x="209" y="286"/>
                </a:lnTo>
                <a:lnTo>
                  <a:pt x="210" y="329"/>
                </a:lnTo>
                <a:lnTo>
                  <a:pt x="136" y="286"/>
                </a:lnTo>
                <a:lnTo>
                  <a:pt x="135" y="243"/>
                </a:lnTo>
                <a:lnTo>
                  <a:pt x="172" y="223"/>
                </a:lnTo>
                <a:close/>
                <a:moveTo>
                  <a:pt x="313" y="141"/>
                </a:moveTo>
                <a:lnTo>
                  <a:pt x="350" y="119"/>
                </a:lnTo>
                <a:lnTo>
                  <a:pt x="386" y="141"/>
                </a:lnTo>
                <a:lnTo>
                  <a:pt x="386" y="227"/>
                </a:lnTo>
                <a:lnTo>
                  <a:pt x="350" y="205"/>
                </a:lnTo>
                <a:lnTo>
                  <a:pt x="313" y="227"/>
                </a:lnTo>
                <a:lnTo>
                  <a:pt x="313" y="141"/>
                </a:lnTo>
                <a:close/>
                <a:moveTo>
                  <a:pt x="600" y="132"/>
                </a:moveTo>
                <a:lnTo>
                  <a:pt x="600" y="199"/>
                </a:lnTo>
                <a:lnTo>
                  <a:pt x="563" y="177"/>
                </a:lnTo>
                <a:lnTo>
                  <a:pt x="553" y="159"/>
                </a:lnTo>
                <a:lnTo>
                  <a:pt x="491" y="195"/>
                </a:lnTo>
                <a:lnTo>
                  <a:pt x="539" y="111"/>
                </a:lnTo>
                <a:lnTo>
                  <a:pt x="476" y="149"/>
                </a:lnTo>
                <a:lnTo>
                  <a:pt x="476" y="75"/>
                </a:lnTo>
                <a:lnTo>
                  <a:pt x="428" y="158"/>
                </a:lnTo>
                <a:lnTo>
                  <a:pt x="428" y="87"/>
                </a:lnTo>
                <a:lnTo>
                  <a:pt x="407" y="87"/>
                </a:lnTo>
                <a:lnTo>
                  <a:pt x="370" y="66"/>
                </a:lnTo>
                <a:lnTo>
                  <a:pt x="428" y="33"/>
                </a:lnTo>
                <a:lnTo>
                  <a:pt x="428" y="9"/>
                </a:lnTo>
                <a:lnTo>
                  <a:pt x="360" y="48"/>
                </a:lnTo>
                <a:lnTo>
                  <a:pt x="360" y="0"/>
                </a:lnTo>
                <a:lnTo>
                  <a:pt x="339" y="0"/>
                </a:lnTo>
                <a:lnTo>
                  <a:pt x="339" y="48"/>
                </a:lnTo>
                <a:lnTo>
                  <a:pt x="271" y="9"/>
                </a:lnTo>
                <a:lnTo>
                  <a:pt x="271" y="33"/>
                </a:lnTo>
                <a:lnTo>
                  <a:pt x="329" y="66"/>
                </a:lnTo>
                <a:lnTo>
                  <a:pt x="292" y="87"/>
                </a:lnTo>
                <a:lnTo>
                  <a:pt x="271" y="87"/>
                </a:lnTo>
                <a:lnTo>
                  <a:pt x="271" y="159"/>
                </a:lnTo>
                <a:lnTo>
                  <a:pt x="223" y="75"/>
                </a:lnTo>
                <a:lnTo>
                  <a:pt x="224" y="149"/>
                </a:lnTo>
                <a:lnTo>
                  <a:pt x="160" y="112"/>
                </a:lnTo>
                <a:lnTo>
                  <a:pt x="207" y="195"/>
                </a:lnTo>
                <a:lnTo>
                  <a:pt x="147" y="160"/>
                </a:lnTo>
                <a:lnTo>
                  <a:pt x="136" y="178"/>
                </a:lnTo>
                <a:lnTo>
                  <a:pt x="99" y="199"/>
                </a:lnTo>
                <a:lnTo>
                  <a:pt x="99" y="132"/>
                </a:lnTo>
                <a:lnTo>
                  <a:pt x="79" y="120"/>
                </a:lnTo>
                <a:lnTo>
                  <a:pt x="79" y="199"/>
                </a:lnTo>
                <a:lnTo>
                  <a:pt x="37" y="175"/>
                </a:lnTo>
                <a:lnTo>
                  <a:pt x="27" y="193"/>
                </a:lnTo>
                <a:lnTo>
                  <a:pt x="68" y="217"/>
                </a:lnTo>
                <a:lnTo>
                  <a:pt x="0" y="256"/>
                </a:lnTo>
                <a:lnTo>
                  <a:pt x="21" y="268"/>
                </a:lnTo>
                <a:lnTo>
                  <a:pt x="79" y="235"/>
                </a:lnTo>
                <a:lnTo>
                  <a:pt x="79" y="277"/>
                </a:lnTo>
                <a:lnTo>
                  <a:pt x="68" y="296"/>
                </a:lnTo>
                <a:lnTo>
                  <a:pt x="130" y="331"/>
                </a:lnTo>
                <a:lnTo>
                  <a:pt x="33" y="331"/>
                </a:lnTo>
                <a:lnTo>
                  <a:pt x="97" y="367"/>
                </a:lnTo>
                <a:lnTo>
                  <a:pt x="33" y="404"/>
                </a:lnTo>
                <a:lnTo>
                  <a:pt x="129" y="404"/>
                </a:lnTo>
                <a:lnTo>
                  <a:pt x="68" y="439"/>
                </a:lnTo>
                <a:lnTo>
                  <a:pt x="79" y="457"/>
                </a:lnTo>
                <a:lnTo>
                  <a:pt x="79" y="500"/>
                </a:lnTo>
                <a:lnTo>
                  <a:pt x="21" y="467"/>
                </a:lnTo>
                <a:lnTo>
                  <a:pt x="0" y="479"/>
                </a:lnTo>
                <a:lnTo>
                  <a:pt x="68" y="518"/>
                </a:lnTo>
                <a:lnTo>
                  <a:pt x="27" y="542"/>
                </a:lnTo>
                <a:lnTo>
                  <a:pt x="37" y="560"/>
                </a:lnTo>
                <a:lnTo>
                  <a:pt x="79" y="536"/>
                </a:lnTo>
                <a:lnTo>
                  <a:pt x="79" y="615"/>
                </a:lnTo>
                <a:lnTo>
                  <a:pt x="100" y="603"/>
                </a:lnTo>
                <a:lnTo>
                  <a:pt x="100" y="536"/>
                </a:lnTo>
                <a:lnTo>
                  <a:pt x="136" y="557"/>
                </a:lnTo>
                <a:lnTo>
                  <a:pt x="147" y="575"/>
                </a:lnTo>
                <a:lnTo>
                  <a:pt x="209" y="540"/>
                </a:lnTo>
                <a:lnTo>
                  <a:pt x="161" y="623"/>
                </a:lnTo>
                <a:lnTo>
                  <a:pt x="224" y="586"/>
                </a:lnTo>
                <a:lnTo>
                  <a:pt x="224" y="660"/>
                </a:lnTo>
                <a:lnTo>
                  <a:pt x="272" y="577"/>
                </a:lnTo>
                <a:lnTo>
                  <a:pt x="272" y="647"/>
                </a:lnTo>
                <a:lnTo>
                  <a:pt x="293" y="647"/>
                </a:lnTo>
                <a:lnTo>
                  <a:pt x="329" y="668"/>
                </a:lnTo>
                <a:lnTo>
                  <a:pt x="271" y="702"/>
                </a:lnTo>
                <a:lnTo>
                  <a:pt x="271" y="726"/>
                </a:lnTo>
                <a:lnTo>
                  <a:pt x="340" y="686"/>
                </a:lnTo>
                <a:lnTo>
                  <a:pt x="340" y="734"/>
                </a:lnTo>
                <a:lnTo>
                  <a:pt x="361" y="734"/>
                </a:lnTo>
                <a:lnTo>
                  <a:pt x="361" y="686"/>
                </a:lnTo>
                <a:lnTo>
                  <a:pt x="429" y="726"/>
                </a:lnTo>
                <a:lnTo>
                  <a:pt x="429" y="702"/>
                </a:lnTo>
                <a:lnTo>
                  <a:pt x="371" y="668"/>
                </a:lnTo>
                <a:lnTo>
                  <a:pt x="408" y="647"/>
                </a:lnTo>
                <a:lnTo>
                  <a:pt x="429" y="647"/>
                </a:lnTo>
                <a:lnTo>
                  <a:pt x="429" y="576"/>
                </a:lnTo>
                <a:lnTo>
                  <a:pt x="477" y="659"/>
                </a:lnTo>
                <a:lnTo>
                  <a:pt x="476" y="586"/>
                </a:lnTo>
                <a:lnTo>
                  <a:pt x="540" y="623"/>
                </a:lnTo>
                <a:lnTo>
                  <a:pt x="492" y="540"/>
                </a:lnTo>
                <a:lnTo>
                  <a:pt x="553" y="575"/>
                </a:lnTo>
                <a:lnTo>
                  <a:pt x="563" y="557"/>
                </a:lnTo>
                <a:lnTo>
                  <a:pt x="600" y="536"/>
                </a:lnTo>
                <a:lnTo>
                  <a:pt x="600" y="602"/>
                </a:lnTo>
                <a:lnTo>
                  <a:pt x="621" y="614"/>
                </a:lnTo>
                <a:lnTo>
                  <a:pt x="621" y="536"/>
                </a:lnTo>
                <a:lnTo>
                  <a:pt x="663" y="559"/>
                </a:lnTo>
                <a:lnTo>
                  <a:pt x="673" y="541"/>
                </a:lnTo>
                <a:lnTo>
                  <a:pt x="632" y="518"/>
                </a:lnTo>
                <a:lnTo>
                  <a:pt x="700" y="478"/>
                </a:lnTo>
                <a:lnTo>
                  <a:pt x="679" y="466"/>
                </a:lnTo>
                <a:lnTo>
                  <a:pt x="621" y="500"/>
                </a:lnTo>
                <a:lnTo>
                  <a:pt x="621" y="457"/>
                </a:lnTo>
                <a:lnTo>
                  <a:pt x="632" y="439"/>
                </a:lnTo>
                <a:lnTo>
                  <a:pt x="570" y="403"/>
                </a:lnTo>
                <a:lnTo>
                  <a:pt x="666" y="403"/>
                </a:lnTo>
                <a:lnTo>
                  <a:pt x="602" y="367"/>
                </a:lnTo>
                <a:lnTo>
                  <a:pt x="666" y="330"/>
                </a:lnTo>
                <a:lnTo>
                  <a:pt x="571" y="330"/>
                </a:lnTo>
                <a:lnTo>
                  <a:pt x="631" y="295"/>
                </a:lnTo>
                <a:lnTo>
                  <a:pt x="621" y="277"/>
                </a:lnTo>
                <a:lnTo>
                  <a:pt x="621" y="235"/>
                </a:lnTo>
                <a:lnTo>
                  <a:pt x="679" y="268"/>
                </a:lnTo>
                <a:lnTo>
                  <a:pt x="700" y="256"/>
                </a:lnTo>
                <a:lnTo>
                  <a:pt x="631" y="216"/>
                </a:lnTo>
                <a:lnTo>
                  <a:pt x="673" y="193"/>
                </a:lnTo>
                <a:lnTo>
                  <a:pt x="662" y="175"/>
                </a:lnTo>
                <a:lnTo>
                  <a:pt x="621" y="198"/>
                </a:lnTo>
                <a:lnTo>
                  <a:pt x="621" y="120"/>
                </a:lnTo>
                <a:lnTo>
                  <a:pt x="600" y="132"/>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11" name="Freeform 110"/>
          <p:cNvSpPr>
            <a:spLocks noEditPoints="1"/>
          </p:cNvSpPr>
          <p:nvPr/>
        </p:nvSpPr>
        <p:spPr bwMode="auto">
          <a:xfrm>
            <a:off x="7740253" y="1977630"/>
            <a:ext cx="155973" cy="158353"/>
          </a:xfrm>
          <a:custGeom>
            <a:avLst/>
            <a:gdLst>
              <a:gd name="T0" fmla="*/ 376 w 689"/>
              <a:gd name="T1" fmla="*/ 459 h 695"/>
              <a:gd name="T2" fmla="*/ 291 w 689"/>
              <a:gd name="T3" fmla="*/ 382 h 695"/>
              <a:gd name="T4" fmla="*/ 287 w 689"/>
              <a:gd name="T5" fmla="*/ 376 h 695"/>
              <a:gd name="T6" fmla="*/ 263 w 689"/>
              <a:gd name="T7" fmla="*/ 264 h 695"/>
              <a:gd name="T8" fmla="*/ 344 w 689"/>
              <a:gd name="T9" fmla="*/ 181 h 695"/>
              <a:gd name="T10" fmla="*/ 425 w 689"/>
              <a:gd name="T11" fmla="*/ 264 h 695"/>
              <a:gd name="T12" fmla="*/ 401 w 689"/>
              <a:gd name="T13" fmla="*/ 376 h 695"/>
              <a:gd name="T14" fmla="*/ 689 w 689"/>
              <a:gd name="T15" fmla="*/ 319 h 695"/>
              <a:gd name="T16" fmla="*/ 634 w 689"/>
              <a:gd name="T17" fmla="*/ 319 h 695"/>
              <a:gd name="T18" fmla="*/ 580 w 689"/>
              <a:gd name="T19" fmla="*/ 319 h 695"/>
              <a:gd name="T20" fmla="*/ 527 w 689"/>
              <a:gd name="T21" fmla="*/ 319 h 695"/>
              <a:gd name="T22" fmla="*/ 628 w 689"/>
              <a:gd name="T23" fmla="*/ 237 h 695"/>
              <a:gd name="T24" fmla="*/ 494 w 689"/>
              <a:gd name="T25" fmla="*/ 233 h 695"/>
              <a:gd name="T26" fmla="*/ 523 w 689"/>
              <a:gd name="T27" fmla="*/ 183 h 695"/>
              <a:gd name="T28" fmla="*/ 557 w 689"/>
              <a:gd name="T29" fmla="*/ 138 h 695"/>
              <a:gd name="T30" fmla="*/ 590 w 689"/>
              <a:gd name="T31" fmla="*/ 93 h 695"/>
              <a:gd name="T32" fmla="*/ 481 w 689"/>
              <a:gd name="T33" fmla="*/ 54 h 695"/>
              <a:gd name="T34" fmla="*/ 454 w 689"/>
              <a:gd name="T35" fmla="*/ 100 h 695"/>
              <a:gd name="T36" fmla="*/ 427 w 689"/>
              <a:gd name="T37" fmla="*/ 147 h 695"/>
              <a:gd name="T38" fmla="*/ 393 w 689"/>
              <a:gd name="T39" fmla="*/ 205 h 695"/>
              <a:gd name="T40" fmla="*/ 344 w 689"/>
              <a:gd name="T41" fmla="*/ 0 h 695"/>
              <a:gd name="T42" fmla="*/ 295 w 689"/>
              <a:gd name="T43" fmla="*/ 205 h 695"/>
              <a:gd name="T44" fmla="*/ 261 w 689"/>
              <a:gd name="T45" fmla="*/ 147 h 695"/>
              <a:gd name="T46" fmla="*/ 235 w 689"/>
              <a:gd name="T47" fmla="*/ 100 h 695"/>
              <a:gd name="T48" fmla="*/ 208 w 689"/>
              <a:gd name="T49" fmla="*/ 54 h 695"/>
              <a:gd name="T50" fmla="*/ 98 w 689"/>
              <a:gd name="T51" fmla="*/ 93 h 695"/>
              <a:gd name="T52" fmla="*/ 132 w 689"/>
              <a:gd name="T53" fmla="*/ 138 h 695"/>
              <a:gd name="T54" fmla="*/ 166 w 689"/>
              <a:gd name="T55" fmla="*/ 183 h 695"/>
              <a:gd name="T56" fmla="*/ 195 w 689"/>
              <a:gd name="T57" fmla="*/ 233 h 695"/>
              <a:gd name="T58" fmla="*/ 61 w 689"/>
              <a:gd name="T59" fmla="*/ 236 h 695"/>
              <a:gd name="T60" fmla="*/ 162 w 689"/>
              <a:gd name="T61" fmla="*/ 319 h 695"/>
              <a:gd name="T62" fmla="*/ 108 w 689"/>
              <a:gd name="T63" fmla="*/ 319 h 695"/>
              <a:gd name="T64" fmla="*/ 55 w 689"/>
              <a:gd name="T65" fmla="*/ 319 h 695"/>
              <a:gd name="T66" fmla="*/ 0 w 689"/>
              <a:gd name="T67" fmla="*/ 319 h 695"/>
              <a:gd name="T68" fmla="*/ 35 w 689"/>
              <a:gd name="T69" fmla="*/ 429 h 695"/>
              <a:gd name="T70" fmla="*/ 91 w 689"/>
              <a:gd name="T71" fmla="*/ 422 h 695"/>
              <a:gd name="T72" fmla="*/ 147 w 689"/>
              <a:gd name="T73" fmla="*/ 416 h 695"/>
              <a:gd name="T74" fmla="*/ 92 w 689"/>
              <a:gd name="T75" fmla="*/ 465 h 695"/>
              <a:gd name="T76" fmla="*/ 117 w 689"/>
              <a:gd name="T77" fmla="*/ 506 h 695"/>
              <a:gd name="T78" fmla="*/ 187 w 689"/>
              <a:gd name="T79" fmla="*/ 484 h 695"/>
              <a:gd name="T80" fmla="*/ 153 w 689"/>
              <a:gd name="T81" fmla="*/ 529 h 695"/>
              <a:gd name="T82" fmla="*/ 119 w 689"/>
              <a:gd name="T83" fmla="*/ 574 h 695"/>
              <a:gd name="T84" fmla="*/ 197 w 689"/>
              <a:gd name="T85" fmla="*/ 660 h 695"/>
              <a:gd name="T86" fmla="*/ 224 w 689"/>
              <a:gd name="T87" fmla="*/ 612 h 695"/>
              <a:gd name="T88" fmla="*/ 251 w 689"/>
              <a:gd name="T89" fmla="*/ 566 h 695"/>
              <a:gd name="T90" fmla="*/ 278 w 689"/>
              <a:gd name="T91" fmla="*/ 519 h 695"/>
              <a:gd name="T92" fmla="*/ 298 w 689"/>
              <a:gd name="T93" fmla="*/ 648 h 695"/>
              <a:gd name="T94" fmla="*/ 368 w 689"/>
              <a:gd name="T95" fmla="*/ 534 h 695"/>
              <a:gd name="T96" fmla="*/ 397 w 689"/>
              <a:gd name="T97" fmla="*/ 584 h 695"/>
              <a:gd name="T98" fmla="*/ 419 w 689"/>
              <a:gd name="T99" fmla="*/ 636 h 695"/>
              <a:gd name="T100" fmla="*/ 442 w 689"/>
              <a:gd name="T101" fmla="*/ 688 h 695"/>
              <a:gd name="T102" fmla="*/ 530 w 689"/>
              <a:gd name="T103" fmla="*/ 612 h 695"/>
              <a:gd name="T104" fmla="*/ 503 w 689"/>
              <a:gd name="T105" fmla="*/ 566 h 695"/>
              <a:gd name="T106" fmla="*/ 477 w 689"/>
              <a:gd name="T107" fmla="*/ 519 h 695"/>
              <a:gd name="T108" fmla="*/ 443 w 689"/>
              <a:gd name="T109" fmla="*/ 461 h 695"/>
              <a:gd name="T110" fmla="*/ 645 w 689"/>
              <a:gd name="T111" fmla="*/ 521 h 695"/>
              <a:gd name="T112" fmla="*/ 492 w 689"/>
              <a:gd name="T113" fmla="*/ 376 h 695"/>
              <a:gd name="T114" fmla="*/ 559 w 689"/>
              <a:gd name="T115" fmla="*/ 376 h 695"/>
              <a:gd name="T116" fmla="*/ 613 w 689"/>
              <a:gd name="T117" fmla="*/ 376 h 695"/>
              <a:gd name="T118" fmla="*/ 667 w 689"/>
              <a:gd name="T119" fmla="*/ 376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89" h="695">
                <a:moveTo>
                  <a:pt x="425" y="430"/>
                </a:moveTo>
                <a:lnTo>
                  <a:pt x="398" y="382"/>
                </a:lnTo>
                <a:lnTo>
                  <a:pt x="348" y="411"/>
                </a:lnTo>
                <a:lnTo>
                  <a:pt x="376" y="459"/>
                </a:lnTo>
                <a:lnTo>
                  <a:pt x="344" y="513"/>
                </a:lnTo>
                <a:lnTo>
                  <a:pt x="313" y="459"/>
                </a:lnTo>
                <a:lnTo>
                  <a:pt x="341" y="411"/>
                </a:lnTo>
                <a:lnTo>
                  <a:pt x="291" y="382"/>
                </a:lnTo>
                <a:lnTo>
                  <a:pt x="263" y="430"/>
                </a:lnTo>
                <a:lnTo>
                  <a:pt x="201" y="430"/>
                </a:lnTo>
                <a:lnTo>
                  <a:pt x="232" y="376"/>
                </a:lnTo>
                <a:lnTo>
                  <a:pt x="287" y="376"/>
                </a:lnTo>
                <a:lnTo>
                  <a:pt x="287" y="319"/>
                </a:lnTo>
                <a:lnTo>
                  <a:pt x="232" y="319"/>
                </a:lnTo>
                <a:lnTo>
                  <a:pt x="201" y="264"/>
                </a:lnTo>
                <a:lnTo>
                  <a:pt x="263" y="264"/>
                </a:lnTo>
                <a:lnTo>
                  <a:pt x="291" y="312"/>
                </a:lnTo>
                <a:lnTo>
                  <a:pt x="341" y="284"/>
                </a:lnTo>
                <a:lnTo>
                  <a:pt x="313" y="236"/>
                </a:lnTo>
                <a:lnTo>
                  <a:pt x="344" y="181"/>
                </a:lnTo>
                <a:lnTo>
                  <a:pt x="376" y="236"/>
                </a:lnTo>
                <a:lnTo>
                  <a:pt x="348" y="284"/>
                </a:lnTo>
                <a:lnTo>
                  <a:pt x="398" y="312"/>
                </a:lnTo>
                <a:lnTo>
                  <a:pt x="425" y="264"/>
                </a:lnTo>
                <a:lnTo>
                  <a:pt x="488" y="264"/>
                </a:lnTo>
                <a:lnTo>
                  <a:pt x="457" y="319"/>
                </a:lnTo>
                <a:lnTo>
                  <a:pt x="401" y="319"/>
                </a:lnTo>
                <a:lnTo>
                  <a:pt x="401" y="376"/>
                </a:lnTo>
                <a:lnTo>
                  <a:pt x="457" y="376"/>
                </a:lnTo>
                <a:lnTo>
                  <a:pt x="488" y="430"/>
                </a:lnTo>
                <a:lnTo>
                  <a:pt x="425" y="430"/>
                </a:lnTo>
                <a:close/>
                <a:moveTo>
                  <a:pt x="689" y="319"/>
                </a:moveTo>
                <a:lnTo>
                  <a:pt x="667" y="319"/>
                </a:lnTo>
                <a:lnTo>
                  <a:pt x="688" y="261"/>
                </a:lnTo>
                <a:lnTo>
                  <a:pt x="653" y="265"/>
                </a:lnTo>
                <a:lnTo>
                  <a:pt x="634" y="319"/>
                </a:lnTo>
                <a:lnTo>
                  <a:pt x="613" y="319"/>
                </a:lnTo>
                <a:lnTo>
                  <a:pt x="632" y="268"/>
                </a:lnTo>
                <a:lnTo>
                  <a:pt x="597" y="272"/>
                </a:lnTo>
                <a:lnTo>
                  <a:pt x="580" y="319"/>
                </a:lnTo>
                <a:lnTo>
                  <a:pt x="559" y="319"/>
                </a:lnTo>
                <a:lnTo>
                  <a:pt x="575" y="275"/>
                </a:lnTo>
                <a:lnTo>
                  <a:pt x="541" y="279"/>
                </a:lnTo>
                <a:lnTo>
                  <a:pt x="527" y="319"/>
                </a:lnTo>
                <a:lnTo>
                  <a:pt x="492" y="319"/>
                </a:lnTo>
                <a:lnTo>
                  <a:pt x="517" y="275"/>
                </a:lnTo>
                <a:lnTo>
                  <a:pt x="596" y="230"/>
                </a:lnTo>
                <a:lnTo>
                  <a:pt x="628" y="237"/>
                </a:lnTo>
                <a:lnTo>
                  <a:pt x="645" y="174"/>
                </a:lnTo>
                <a:lnTo>
                  <a:pt x="582" y="157"/>
                </a:lnTo>
                <a:lnTo>
                  <a:pt x="572" y="189"/>
                </a:lnTo>
                <a:lnTo>
                  <a:pt x="494" y="233"/>
                </a:lnTo>
                <a:lnTo>
                  <a:pt x="443" y="233"/>
                </a:lnTo>
                <a:lnTo>
                  <a:pt x="460" y="204"/>
                </a:lnTo>
                <a:lnTo>
                  <a:pt x="502" y="211"/>
                </a:lnTo>
                <a:lnTo>
                  <a:pt x="523" y="183"/>
                </a:lnTo>
                <a:lnTo>
                  <a:pt x="477" y="175"/>
                </a:lnTo>
                <a:lnTo>
                  <a:pt x="487" y="157"/>
                </a:lnTo>
                <a:lnTo>
                  <a:pt x="536" y="166"/>
                </a:lnTo>
                <a:lnTo>
                  <a:pt x="557" y="138"/>
                </a:lnTo>
                <a:lnTo>
                  <a:pt x="503" y="129"/>
                </a:lnTo>
                <a:lnTo>
                  <a:pt x="514" y="111"/>
                </a:lnTo>
                <a:lnTo>
                  <a:pt x="570" y="121"/>
                </a:lnTo>
                <a:lnTo>
                  <a:pt x="590" y="93"/>
                </a:lnTo>
                <a:lnTo>
                  <a:pt x="530" y="82"/>
                </a:lnTo>
                <a:lnTo>
                  <a:pt x="541" y="63"/>
                </a:lnTo>
                <a:lnTo>
                  <a:pt x="492" y="34"/>
                </a:lnTo>
                <a:lnTo>
                  <a:pt x="481" y="54"/>
                </a:lnTo>
                <a:lnTo>
                  <a:pt x="442" y="7"/>
                </a:lnTo>
                <a:lnTo>
                  <a:pt x="428" y="39"/>
                </a:lnTo>
                <a:lnTo>
                  <a:pt x="464" y="82"/>
                </a:lnTo>
                <a:lnTo>
                  <a:pt x="454" y="100"/>
                </a:lnTo>
                <a:lnTo>
                  <a:pt x="419" y="59"/>
                </a:lnTo>
                <a:lnTo>
                  <a:pt x="406" y="91"/>
                </a:lnTo>
                <a:lnTo>
                  <a:pt x="438" y="129"/>
                </a:lnTo>
                <a:lnTo>
                  <a:pt x="427" y="147"/>
                </a:lnTo>
                <a:lnTo>
                  <a:pt x="397" y="111"/>
                </a:lnTo>
                <a:lnTo>
                  <a:pt x="383" y="143"/>
                </a:lnTo>
                <a:lnTo>
                  <a:pt x="411" y="175"/>
                </a:lnTo>
                <a:lnTo>
                  <a:pt x="393" y="205"/>
                </a:lnTo>
                <a:lnTo>
                  <a:pt x="368" y="161"/>
                </a:lnTo>
                <a:lnTo>
                  <a:pt x="368" y="70"/>
                </a:lnTo>
                <a:lnTo>
                  <a:pt x="390" y="46"/>
                </a:lnTo>
                <a:lnTo>
                  <a:pt x="344" y="0"/>
                </a:lnTo>
                <a:lnTo>
                  <a:pt x="299" y="46"/>
                </a:lnTo>
                <a:lnTo>
                  <a:pt x="321" y="71"/>
                </a:lnTo>
                <a:lnTo>
                  <a:pt x="321" y="161"/>
                </a:lnTo>
                <a:lnTo>
                  <a:pt x="295" y="205"/>
                </a:lnTo>
                <a:lnTo>
                  <a:pt x="278" y="175"/>
                </a:lnTo>
                <a:lnTo>
                  <a:pt x="305" y="143"/>
                </a:lnTo>
                <a:lnTo>
                  <a:pt x="291" y="111"/>
                </a:lnTo>
                <a:lnTo>
                  <a:pt x="261" y="147"/>
                </a:lnTo>
                <a:lnTo>
                  <a:pt x="251" y="129"/>
                </a:lnTo>
                <a:lnTo>
                  <a:pt x="283" y="91"/>
                </a:lnTo>
                <a:lnTo>
                  <a:pt x="269" y="59"/>
                </a:lnTo>
                <a:lnTo>
                  <a:pt x="235" y="100"/>
                </a:lnTo>
                <a:lnTo>
                  <a:pt x="224" y="82"/>
                </a:lnTo>
                <a:lnTo>
                  <a:pt x="261" y="39"/>
                </a:lnTo>
                <a:lnTo>
                  <a:pt x="247" y="7"/>
                </a:lnTo>
                <a:lnTo>
                  <a:pt x="208" y="54"/>
                </a:lnTo>
                <a:lnTo>
                  <a:pt x="197" y="35"/>
                </a:lnTo>
                <a:lnTo>
                  <a:pt x="147" y="63"/>
                </a:lnTo>
                <a:lnTo>
                  <a:pt x="158" y="82"/>
                </a:lnTo>
                <a:lnTo>
                  <a:pt x="98" y="93"/>
                </a:lnTo>
                <a:lnTo>
                  <a:pt x="119" y="121"/>
                </a:lnTo>
                <a:lnTo>
                  <a:pt x="175" y="111"/>
                </a:lnTo>
                <a:lnTo>
                  <a:pt x="185" y="129"/>
                </a:lnTo>
                <a:lnTo>
                  <a:pt x="132" y="138"/>
                </a:lnTo>
                <a:lnTo>
                  <a:pt x="153" y="166"/>
                </a:lnTo>
                <a:lnTo>
                  <a:pt x="202" y="157"/>
                </a:lnTo>
                <a:lnTo>
                  <a:pt x="212" y="175"/>
                </a:lnTo>
                <a:lnTo>
                  <a:pt x="166" y="183"/>
                </a:lnTo>
                <a:lnTo>
                  <a:pt x="187" y="211"/>
                </a:lnTo>
                <a:lnTo>
                  <a:pt x="228" y="204"/>
                </a:lnTo>
                <a:lnTo>
                  <a:pt x="246" y="233"/>
                </a:lnTo>
                <a:lnTo>
                  <a:pt x="195" y="233"/>
                </a:lnTo>
                <a:lnTo>
                  <a:pt x="117" y="188"/>
                </a:lnTo>
                <a:lnTo>
                  <a:pt x="107" y="157"/>
                </a:lnTo>
                <a:lnTo>
                  <a:pt x="44" y="174"/>
                </a:lnTo>
                <a:lnTo>
                  <a:pt x="61" y="236"/>
                </a:lnTo>
                <a:lnTo>
                  <a:pt x="93" y="230"/>
                </a:lnTo>
                <a:lnTo>
                  <a:pt x="171" y="275"/>
                </a:lnTo>
                <a:lnTo>
                  <a:pt x="196" y="319"/>
                </a:lnTo>
                <a:lnTo>
                  <a:pt x="162" y="319"/>
                </a:lnTo>
                <a:lnTo>
                  <a:pt x="148" y="279"/>
                </a:lnTo>
                <a:lnTo>
                  <a:pt x="113" y="275"/>
                </a:lnTo>
                <a:lnTo>
                  <a:pt x="129" y="319"/>
                </a:lnTo>
                <a:lnTo>
                  <a:pt x="108" y="319"/>
                </a:lnTo>
                <a:lnTo>
                  <a:pt x="91" y="272"/>
                </a:lnTo>
                <a:lnTo>
                  <a:pt x="57" y="268"/>
                </a:lnTo>
                <a:lnTo>
                  <a:pt x="75" y="319"/>
                </a:lnTo>
                <a:lnTo>
                  <a:pt x="55" y="319"/>
                </a:lnTo>
                <a:lnTo>
                  <a:pt x="35" y="265"/>
                </a:lnTo>
                <a:lnTo>
                  <a:pt x="1" y="261"/>
                </a:lnTo>
                <a:lnTo>
                  <a:pt x="22" y="319"/>
                </a:lnTo>
                <a:lnTo>
                  <a:pt x="0" y="319"/>
                </a:lnTo>
                <a:lnTo>
                  <a:pt x="0" y="376"/>
                </a:lnTo>
                <a:lnTo>
                  <a:pt x="22" y="376"/>
                </a:lnTo>
                <a:lnTo>
                  <a:pt x="1" y="433"/>
                </a:lnTo>
                <a:lnTo>
                  <a:pt x="35" y="429"/>
                </a:lnTo>
                <a:lnTo>
                  <a:pt x="55" y="376"/>
                </a:lnTo>
                <a:lnTo>
                  <a:pt x="75" y="376"/>
                </a:lnTo>
                <a:lnTo>
                  <a:pt x="57" y="427"/>
                </a:lnTo>
                <a:lnTo>
                  <a:pt x="91" y="422"/>
                </a:lnTo>
                <a:lnTo>
                  <a:pt x="108" y="376"/>
                </a:lnTo>
                <a:lnTo>
                  <a:pt x="129" y="376"/>
                </a:lnTo>
                <a:lnTo>
                  <a:pt x="113" y="420"/>
                </a:lnTo>
                <a:lnTo>
                  <a:pt x="147" y="416"/>
                </a:lnTo>
                <a:lnTo>
                  <a:pt x="162" y="376"/>
                </a:lnTo>
                <a:lnTo>
                  <a:pt x="196" y="376"/>
                </a:lnTo>
                <a:lnTo>
                  <a:pt x="171" y="419"/>
                </a:lnTo>
                <a:lnTo>
                  <a:pt x="92" y="465"/>
                </a:lnTo>
                <a:lnTo>
                  <a:pt x="61" y="458"/>
                </a:lnTo>
                <a:lnTo>
                  <a:pt x="44" y="521"/>
                </a:lnTo>
                <a:lnTo>
                  <a:pt x="107" y="537"/>
                </a:lnTo>
                <a:lnTo>
                  <a:pt x="117" y="506"/>
                </a:lnTo>
                <a:lnTo>
                  <a:pt x="195" y="461"/>
                </a:lnTo>
                <a:lnTo>
                  <a:pt x="246" y="461"/>
                </a:lnTo>
                <a:lnTo>
                  <a:pt x="228" y="491"/>
                </a:lnTo>
                <a:lnTo>
                  <a:pt x="187" y="484"/>
                </a:lnTo>
                <a:lnTo>
                  <a:pt x="166" y="511"/>
                </a:lnTo>
                <a:lnTo>
                  <a:pt x="212" y="519"/>
                </a:lnTo>
                <a:lnTo>
                  <a:pt x="202" y="537"/>
                </a:lnTo>
                <a:lnTo>
                  <a:pt x="153" y="529"/>
                </a:lnTo>
                <a:lnTo>
                  <a:pt x="132" y="556"/>
                </a:lnTo>
                <a:lnTo>
                  <a:pt x="185" y="566"/>
                </a:lnTo>
                <a:lnTo>
                  <a:pt x="175" y="584"/>
                </a:lnTo>
                <a:lnTo>
                  <a:pt x="119" y="574"/>
                </a:lnTo>
                <a:lnTo>
                  <a:pt x="98" y="602"/>
                </a:lnTo>
                <a:lnTo>
                  <a:pt x="158" y="612"/>
                </a:lnTo>
                <a:lnTo>
                  <a:pt x="147" y="631"/>
                </a:lnTo>
                <a:lnTo>
                  <a:pt x="197" y="660"/>
                </a:lnTo>
                <a:lnTo>
                  <a:pt x="208" y="641"/>
                </a:lnTo>
                <a:lnTo>
                  <a:pt x="247" y="688"/>
                </a:lnTo>
                <a:lnTo>
                  <a:pt x="261" y="656"/>
                </a:lnTo>
                <a:lnTo>
                  <a:pt x="224" y="612"/>
                </a:lnTo>
                <a:lnTo>
                  <a:pt x="235" y="594"/>
                </a:lnTo>
                <a:lnTo>
                  <a:pt x="269" y="636"/>
                </a:lnTo>
                <a:lnTo>
                  <a:pt x="283" y="604"/>
                </a:lnTo>
                <a:lnTo>
                  <a:pt x="251" y="566"/>
                </a:lnTo>
                <a:lnTo>
                  <a:pt x="261" y="548"/>
                </a:lnTo>
                <a:lnTo>
                  <a:pt x="291" y="584"/>
                </a:lnTo>
                <a:lnTo>
                  <a:pt x="305" y="552"/>
                </a:lnTo>
                <a:lnTo>
                  <a:pt x="278" y="519"/>
                </a:lnTo>
                <a:lnTo>
                  <a:pt x="295" y="490"/>
                </a:lnTo>
                <a:lnTo>
                  <a:pt x="320" y="533"/>
                </a:lnTo>
                <a:lnTo>
                  <a:pt x="320" y="624"/>
                </a:lnTo>
                <a:lnTo>
                  <a:pt x="298" y="648"/>
                </a:lnTo>
                <a:lnTo>
                  <a:pt x="344" y="695"/>
                </a:lnTo>
                <a:lnTo>
                  <a:pt x="390" y="648"/>
                </a:lnTo>
                <a:lnTo>
                  <a:pt x="368" y="624"/>
                </a:lnTo>
                <a:lnTo>
                  <a:pt x="368" y="534"/>
                </a:lnTo>
                <a:lnTo>
                  <a:pt x="394" y="490"/>
                </a:lnTo>
                <a:lnTo>
                  <a:pt x="411" y="519"/>
                </a:lnTo>
                <a:lnTo>
                  <a:pt x="383" y="552"/>
                </a:lnTo>
                <a:lnTo>
                  <a:pt x="397" y="584"/>
                </a:lnTo>
                <a:lnTo>
                  <a:pt x="427" y="548"/>
                </a:lnTo>
                <a:lnTo>
                  <a:pt x="438" y="566"/>
                </a:lnTo>
                <a:lnTo>
                  <a:pt x="406" y="604"/>
                </a:lnTo>
                <a:lnTo>
                  <a:pt x="419" y="636"/>
                </a:lnTo>
                <a:lnTo>
                  <a:pt x="454" y="594"/>
                </a:lnTo>
                <a:lnTo>
                  <a:pt x="464" y="612"/>
                </a:lnTo>
                <a:lnTo>
                  <a:pt x="428" y="656"/>
                </a:lnTo>
                <a:lnTo>
                  <a:pt x="442" y="688"/>
                </a:lnTo>
                <a:lnTo>
                  <a:pt x="481" y="641"/>
                </a:lnTo>
                <a:lnTo>
                  <a:pt x="492" y="660"/>
                </a:lnTo>
                <a:lnTo>
                  <a:pt x="541" y="631"/>
                </a:lnTo>
                <a:lnTo>
                  <a:pt x="530" y="612"/>
                </a:lnTo>
                <a:lnTo>
                  <a:pt x="590" y="602"/>
                </a:lnTo>
                <a:lnTo>
                  <a:pt x="570" y="574"/>
                </a:lnTo>
                <a:lnTo>
                  <a:pt x="514" y="584"/>
                </a:lnTo>
                <a:lnTo>
                  <a:pt x="503" y="566"/>
                </a:lnTo>
                <a:lnTo>
                  <a:pt x="557" y="556"/>
                </a:lnTo>
                <a:lnTo>
                  <a:pt x="536" y="529"/>
                </a:lnTo>
                <a:lnTo>
                  <a:pt x="487" y="537"/>
                </a:lnTo>
                <a:lnTo>
                  <a:pt x="477" y="519"/>
                </a:lnTo>
                <a:lnTo>
                  <a:pt x="523" y="511"/>
                </a:lnTo>
                <a:lnTo>
                  <a:pt x="502" y="484"/>
                </a:lnTo>
                <a:lnTo>
                  <a:pt x="460" y="491"/>
                </a:lnTo>
                <a:lnTo>
                  <a:pt x="443" y="461"/>
                </a:lnTo>
                <a:lnTo>
                  <a:pt x="493" y="461"/>
                </a:lnTo>
                <a:lnTo>
                  <a:pt x="572" y="507"/>
                </a:lnTo>
                <a:lnTo>
                  <a:pt x="582" y="537"/>
                </a:lnTo>
                <a:lnTo>
                  <a:pt x="645" y="521"/>
                </a:lnTo>
                <a:lnTo>
                  <a:pt x="628" y="458"/>
                </a:lnTo>
                <a:lnTo>
                  <a:pt x="595" y="465"/>
                </a:lnTo>
                <a:lnTo>
                  <a:pt x="518" y="420"/>
                </a:lnTo>
                <a:lnTo>
                  <a:pt x="492" y="376"/>
                </a:lnTo>
                <a:lnTo>
                  <a:pt x="527" y="376"/>
                </a:lnTo>
                <a:lnTo>
                  <a:pt x="541" y="416"/>
                </a:lnTo>
                <a:lnTo>
                  <a:pt x="575" y="420"/>
                </a:lnTo>
                <a:lnTo>
                  <a:pt x="559" y="376"/>
                </a:lnTo>
                <a:lnTo>
                  <a:pt x="580" y="376"/>
                </a:lnTo>
                <a:lnTo>
                  <a:pt x="597" y="422"/>
                </a:lnTo>
                <a:lnTo>
                  <a:pt x="632" y="427"/>
                </a:lnTo>
                <a:lnTo>
                  <a:pt x="613" y="376"/>
                </a:lnTo>
                <a:lnTo>
                  <a:pt x="634" y="376"/>
                </a:lnTo>
                <a:lnTo>
                  <a:pt x="653" y="429"/>
                </a:lnTo>
                <a:lnTo>
                  <a:pt x="688" y="433"/>
                </a:lnTo>
                <a:lnTo>
                  <a:pt x="667" y="376"/>
                </a:lnTo>
                <a:lnTo>
                  <a:pt x="689" y="376"/>
                </a:lnTo>
                <a:lnTo>
                  <a:pt x="689" y="319"/>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12" name="Freeform 111"/>
          <p:cNvSpPr>
            <a:spLocks noEditPoints="1"/>
          </p:cNvSpPr>
          <p:nvPr/>
        </p:nvSpPr>
        <p:spPr bwMode="auto">
          <a:xfrm>
            <a:off x="8601076" y="1732361"/>
            <a:ext cx="157164" cy="158353"/>
          </a:xfrm>
          <a:custGeom>
            <a:avLst/>
            <a:gdLst>
              <a:gd name="T0" fmla="*/ 586 w 695"/>
              <a:gd name="T1" fmla="*/ 589 h 695"/>
              <a:gd name="T2" fmla="*/ 502 w 695"/>
              <a:gd name="T3" fmla="*/ 621 h 695"/>
              <a:gd name="T4" fmla="*/ 425 w 695"/>
              <a:gd name="T5" fmla="*/ 624 h 695"/>
              <a:gd name="T6" fmla="*/ 425 w 695"/>
              <a:gd name="T7" fmla="*/ 656 h 695"/>
              <a:gd name="T8" fmla="*/ 384 w 695"/>
              <a:gd name="T9" fmla="*/ 601 h 695"/>
              <a:gd name="T10" fmla="*/ 342 w 695"/>
              <a:gd name="T11" fmla="*/ 546 h 695"/>
              <a:gd name="T12" fmla="*/ 384 w 695"/>
              <a:gd name="T13" fmla="*/ 491 h 695"/>
              <a:gd name="T14" fmla="*/ 425 w 695"/>
              <a:gd name="T15" fmla="*/ 436 h 695"/>
              <a:gd name="T16" fmla="*/ 425 w 695"/>
              <a:gd name="T17" fmla="*/ 482 h 695"/>
              <a:gd name="T18" fmla="*/ 569 w 695"/>
              <a:gd name="T19" fmla="*/ 482 h 695"/>
              <a:gd name="T20" fmla="*/ 663 w 695"/>
              <a:gd name="T21" fmla="*/ 448 h 695"/>
              <a:gd name="T22" fmla="*/ 586 w 695"/>
              <a:gd name="T23" fmla="*/ 589 h 695"/>
              <a:gd name="T24" fmla="*/ 270 w 695"/>
              <a:gd name="T25" fmla="*/ 234 h 695"/>
              <a:gd name="T26" fmla="*/ 149 w 695"/>
              <a:gd name="T27" fmla="*/ 159 h 695"/>
              <a:gd name="T28" fmla="*/ 193 w 695"/>
              <a:gd name="T29" fmla="*/ 87 h 695"/>
              <a:gd name="T30" fmla="*/ 284 w 695"/>
              <a:gd name="T31" fmla="*/ 63 h 695"/>
              <a:gd name="T32" fmla="*/ 335 w 695"/>
              <a:gd name="T33" fmla="*/ 129 h 695"/>
              <a:gd name="T34" fmla="*/ 270 w 695"/>
              <a:gd name="T35" fmla="*/ 234 h 695"/>
              <a:gd name="T36" fmla="*/ 291 w 695"/>
              <a:gd name="T37" fmla="*/ 622 h 695"/>
              <a:gd name="T38" fmla="*/ 206 w 695"/>
              <a:gd name="T39" fmla="*/ 620 h 695"/>
              <a:gd name="T40" fmla="*/ 140 w 695"/>
              <a:gd name="T41" fmla="*/ 554 h 695"/>
              <a:gd name="T42" fmla="*/ 171 w 695"/>
              <a:gd name="T43" fmla="*/ 477 h 695"/>
              <a:gd name="T44" fmla="*/ 294 w 695"/>
              <a:gd name="T45" fmla="*/ 479 h 695"/>
              <a:gd name="T46" fmla="*/ 291 w 695"/>
              <a:gd name="T47" fmla="*/ 622 h 695"/>
              <a:gd name="T48" fmla="*/ 118 w 695"/>
              <a:gd name="T49" fmla="*/ 576 h 695"/>
              <a:gd name="T50" fmla="*/ 37 w 695"/>
              <a:gd name="T51" fmla="*/ 437 h 695"/>
              <a:gd name="T52" fmla="*/ 53 w 695"/>
              <a:gd name="T53" fmla="*/ 348 h 695"/>
              <a:gd name="T54" fmla="*/ 90 w 695"/>
              <a:gd name="T55" fmla="*/ 281 h 695"/>
              <a:gd name="T56" fmla="*/ 63 w 695"/>
              <a:gd name="T57" fmla="*/ 265 h 695"/>
              <a:gd name="T58" fmla="*/ 132 w 695"/>
              <a:gd name="T59" fmla="*/ 258 h 695"/>
              <a:gd name="T60" fmla="*/ 200 w 695"/>
              <a:gd name="T61" fmla="*/ 251 h 695"/>
              <a:gd name="T62" fmla="*/ 226 w 695"/>
              <a:gd name="T63" fmla="*/ 315 h 695"/>
              <a:gd name="T64" fmla="*/ 251 w 695"/>
              <a:gd name="T65" fmla="*/ 379 h 695"/>
              <a:gd name="T66" fmla="*/ 212 w 695"/>
              <a:gd name="T67" fmla="*/ 355 h 695"/>
              <a:gd name="T68" fmla="*/ 138 w 695"/>
              <a:gd name="T69" fmla="*/ 478 h 695"/>
              <a:gd name="T70" fmla="*/ 118 w 695"/>
              <a:gd name="T71" fmla="*/ 576 h 695"/>
              <a:gd name="T72" fmla="*/ 437 w 695"/>
              <a:gd name="T73" fmla="*/ 39 h 695"/>
              <a:gd name="T74" fmla="*/ 505 w 695"/>
              <a:gd name="T75" fmla="*/ 97 h 695"/>
              <a:gd name="T76" fmla="*/ 544 w 695"/>
              <a:gd name="T77" fmla="*/ 164 h 695"/>
              <a:gd name="T78" fmla="*/ 572 w 695"/>
              <a:gd name="T79" fmla="*/ 149 h 695"/>
              <a:gd name="T80" fmla="*/ 543 w 695"/>
              <a:gd name="T81" fmla="*/ 211 h 695"/>
              <a:gd name="T82" fmla="*/ 515 w 695"/>
              <a:gd name="T83" fmla="*/ 274 h 695"/>
              <a:gd name="T84" fmla="*/ 447 w 695"/>
              <a:gd name="T85" fmla="*/ 263 h 695"/>
              <a:gd name="T86" fmla="*/ 379 w 695"/>
              <a:gd name="T87" fmla="*/ 253 h 695"/>
              <a:gd name="T88" fmla="*/ 419 w 695"/>
              <a:gd name="T89" fmla="*/ 231 h 695"/>
              <a:gd name="T90" fmla="*/ 350 w 695"/>
              <a:gd name="T91" fmla="*/ 105 h 695"/>
              <a:gd name="T92" fmla="*/ 276 w 695"/>
              <a:gd name="T93" fmla="*/ 39 h 695"/>
              <a:gd name="T94" fmla="*/ 437 w 695"/>
              <a:gd name="T95" fmla="*/ 39 h 695"/>
              <a:gd name="T96" fmla="*/ 652 w 695"/>
              <a:gd name="T97" fmla="*/ 351 h 695"/>
              <a:gd name="T98" fmla="*/ 629 w 695"/>
              <a:gd name="T99" fmla="*/ 442 h 695"/>
              <a:gd name="T100" fmla="*/ 548 w 695"/>
              <a:gd name="T101" fmla="*/ 456 h 695"/>
              <a:gd name="T102" fmla="*/ 486 w 695"/>
              <a:gd name="T103" fmla="*/ 349 h 695"/>
              <a:gd name="T104" fmla="*/ 609 w 695"/>
              <a:gd name="T105" fmla="*/ 278 h 695"/>
              <a:gd name="T106" fmla="*/ 652 w 695"/>
              <a:gd name="T107" fmla="*/ 351 h 695"/>
              <a:gd name="T108" fmla="*/ 695 w 695"/>
              <a:gd name="T109" fmla="*/ 0 h 695"/>
              <a:gd name="T110" fmla="*/ 0 w 695"/>
              <a:gd name="T111" fmla="*/ 0 h 695"/>
              <a:gd name="T112" fmla="*/ 0 w 695"/>
              <a:gd name="T113" fmla="*/ 695 h 695"/>
              <a:gd name="T114" fmla="*/ 695 w 695"/>
              <a:gd name="T115" fmla="*/ 695 h 695"/>
              <a:gd name="T116" fmla="*/ 695 w 695"/>
              <a:gd name="T117"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695">
                <a:moveTo>
                  <a:pt x="586" y="589"/>
                </a:moveTo>
                <a:cubicBezTo>
                  <a:pt x="586" y="589"/>
                  <a:pt x="570" y="617"/>
                  <a:pt x="502" y="621"/>
                </a:cubicBezTo>
                <a:lnTo>
                  <a:pt x="425" y="624"/>
                </a:lnTo>
                <a:lnTo>
                  <a:pt x="425" y="656"/>
                </a:lnTo>
                <a:lnTo>
                  <a:pt x="384" y="601"/>
                </a:lnTo>
                <a:lnTo>
                  <a:pt x="342" y="546"/>
                </a:lnTo>
                <a:lnTo>
                  <a:pt x="384" y="491"/>
                </a:lnTo>
                <a:lnTo>
                  <a:pt x="425" y="436"/>
                </a:lnTo>
                <a:lnTo>
                  <a:pt x="425" y="482"/>
                </a:lnTo>
                <a:lnTo>
                  <a:pt x="569" y="482"/>
                </a:lnTo>
                <a:cubicBezTo>
                  <a:pt x="569" y="482"/>
                  <a:pt x="634" y="487"/>
                  <a:pt x="663" y="448"/>
                </a:cubicBezTo>
                <a:lnTo>
                  <a:pt x="586" y="589"/>
                </a:lnTo>
                <a:close/>
                <a:moveTo>
                  <a:pt x="270" y="234"/>
                </a:moveTo>
                <a:lnTo>
                  <a:pt x="149" y="159"/>
                </a:lnTo>
                <a:lnTo>
                  <a:pt x="193" y="87"/>
                </a:lnTo>
                <a:cubicBezTo>
                  <a:pt x="193" y="87"/>
                  <a:pt x="235" y="33"/>
                  <a:pt x="284" y="63"/>
                </a:cubicBezTo>
                <a:cubicBezTo>
                  <a:pt x="284" y="63"/>
                  <a:pt x="310" y="71"/>
                  <a:pt x="335" y="129"/>
                </a:cubicBezTo>
                <a:lnTo>
                  <a:pt x="270" y="234"/>
                </a:lnTo>
                <a:close/>
                <a:moveTo>
                  <a:pt x="291" y="622"/>
                </a:moveTo>
                <a:lnTo>
                  <a:pt x="206" y="620"/>
                </a:lnTo>
                <a:cubicBezTo>
                  <a:pt x="206" y="620"/>
                  <a:pt x="138" y="611"/>
                  <a:pt x="140" y="554"/>
                </a:cubicBezTo>
                <a:cubicBezTo>
                  <a:pt x="140" y="554"/>
                  <a:pt x="133" y="527"/>
                  <a:pt x="171" y="477"/>
                </a:cubicBezTo>
                <a:lnTo>
                  <a:pt x="294" y="479"/>
                </a:lnTo>
                <a:lnTo>
                  <a:pt x="291" y="622"/>
                </a:lnTo>
                <a:close/>
                <a:moveTo>
                  <a:pt x="118" y="576"/>
                </a:moveTo>
                <a:lnTo>
                  <a:pt x="37" y="437"/>
                </a:lnTo>
                <a:cubicBezTo>
                  <a:pt x="37" y="437"/>
                  <a:pt x="21" y="408"/>
                  <a:pt x="53" y="348"/>
                </a:cubicBezTo>
                <a:lnTo>
                  <a:pt x="90" y="281"/>
                </a:lnTo>
                <a:lnTo>
                  <a:pt x="63" y="265"/>
                </a:lnTo>
                <a:lnTo>
                  <a:pt x="132" y="258"/>
                </a:lnTo>
                <a:lnTo>
                  <a:pt x="200" y="251"/>
                </a:lnTo>
                <a:lnTo>
                  <a:pt x="226" y="315"/>
                </a:lnTo>
                <a:lnTo>
                  <a:pt x="251" y="379"/>
                </a:lnTo>
                <a:lnTo>
                  <a:pt x="212" y="355"/>
                </a:lnTo>
                <a:lnTo>
                  <a:pt x="138" y="478"/>
                </a:lnTo>
                <a:cubicBezTo>
                  <a:pt x="138" y="478"/>
                  <a:pt x="99" y="531"/>
                  <a:pt x="118" y="576"/>
                </a:cubicBezTo>
                <a:close/>
                <a:moveTo>
                  <a:pt x="437" y="39"/>
                </a:moveTo>
                <a:cubicBezTo>
                  <a:pt x="437" y="39"/>
                  <a:pt x="469" y="40"/>
                  <a:pt x="505" y="97"/>
                </a:cubicBezTo>
                <a:lnTo>
                  <a:pt x="544" y="164"/>
                </a:lnTo>
                <a:lnTo>
                  <a:pt x="572" y="149"/>
                </a:lnTo>
                <a:lnTo>
                  <a:pt x="543" y="211"/>
                </a:lnTo>
                <a:lnTo>
                  <a:pt x="515" y="274"/>
                </a:lnTo>
                <a:lnTo>
                  <a:pt x="447" y="263"/>
                </a:lnTo>
                <a:lnTo>
                  <a:pt x="379" y="253"/>
                </a:lnTo>
                <a:lnTo>
                  <a:pt x="419" y="231"/>
                </a:lnTo>
                <a:lnTo>
                  <a:pt x="350" y="105"/>
                </a:lnTo>
                <a:cubicBezTo>
                  <a:pt x="350" y="105"/>
                  <a:pt x="324" y="45"/>
                  <a:pt x="276" y="39"/>
                </a:cubicBezTo>
                <a:lnTo>
                  <a:pt x="437" y="39"/>
                </a:lnTo>
                <a:close/>
                <a:moveTo>
                  <a:pt x="652" y="351"/>
                </a:moveTo>
                <a:cubicBezTo>
                  <a:pt x="652" y="351"/>
                  <a:pt x="680" y="414"/>
                  <a:pt x="629" y="442"/>
                </a:cubicBezTo>
                <a:cubicBezTo>
                  <a:pt x="629" y="442"/>
                  <a:pt x="610" y="461"/>
                  <a:pt x="548" y="456"/>
                </a:cubicBezTo>
                <a:lnTo>
                  <a:pt x="486" y="349"/>
                </a:lnTo>
                <a:lnTo>
                  <a:pt x="609" y="278"/>
                </a:lnTo>
                <a:lnTo>
                  <a:pt x="652" y="351"/>
                </a:lnTo>
                <a:close/>
                <a:moveTo>
                  <a:pt x="695" y="0"/>
                </a:moveTo>
                <a:lnTo>
                  <a:pt x="0" y="0"/>
                </a:lnTo>
                <a:lnTo>
                  <a:pt x="0" y="695"/>
                </a:lnTo>
                <a:lnTo>
                  <a:pt x="695" y="695"/>
                </a:lnTo>
                <a:lnTo>
                  <a:pt x="695" y="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13" name="Freeform 112"/>
          <p:cNvSpPr>
            <a:spLocks noEditPoints="1"/>
          </p:cNvSpPr>
          <p:nvPr/>
        </p:nvSpPr>
        <p:spPr bwMode="auto">
          <a:xfrm>
            <a:off x="8611791" y="4898234"/>
            <a:ext cx="147639" cy="163115"/>
          </a:xfrm>
          <a:custGeom>
            <a:avLst/>
            <a:gdLst>
              <a:gd name="T0" fmla="*/ 415 w 651"/>
              <a:gd name="T1" fmla="*/ 158 h 714"/>
              <a:gd name="T2" fmla="*/ 326 w 651"/>
              <a:gd name="T3" fmla="*/ 0 h 714"/>
              <a:gd name="T4" fmla="*/ 236 w 651"/>
              <a:gd name="T5" fmla="*/ 158 h 714"/>
              <a:gd name="T6" fmla="*/ 326 w 651"/>
              <a:gd name="T7" fmla="*/ 315 h 714"/>
              <a:gd name="T8" fmla="*/ 415 w 651"/>
              <a:gd name="T9" fmla="*/ 158 h 714"/>
              <a:gd name="T10" fmla="*/ 308 w 651"/>
              <a:gd name="T11" fmla="*/ 360 h 714"/>
              <a:gd name="T12" fmla="*/ 308 w 651"/>
              <a:gd name="T13" fmla="*/ 702 h 714"/>
              <a:gd name="T14" fmla="*/ 326 w 651"/>
              <a:gd name="T15" fmla="*/ 714 h 714"/>
              <a:gd name="T16" fmla="*/ 343 w 651"/>
              <a:gd name="T17" fmla="*/ 702 h 714"/>
              <a:gd name="T18" fmla="*/ 343 w 651"/>
              <a:gd name="T19" fmla="*/ 360 h 714"/>
              <a:gd name="T20" fmla="*/ 326 w 651"/>
              <a:gd name="T21" fmla="*/ 348 h 714"/>
              <a:gd name="T22" fmla="*/ 308 w 651"/>
              <a:gd name="T23" fmla="*/ 360 h 714"/>
              <a:gd name="T24" fmla="*/ 101 w 651"/>
              <a:gd name="T25" fmla="*/ 621 h 714"/>
              <a:gd name="T26" fmla="*/ 282 w 651"/>
              <a:gd name="T27" fmla="*/ 620 h 714"/>
              <a:gd name="T28" fmla="*/ 189 w 651"/>
              <a:gd name="T29" fmla="*/ 465 h 714"/>
              <a:gd name="T30" fmla="*/ 8 w 651"/>
              <a:gd name="T31" fmla="*/ 466 h 714"/>
              <a:gd name="T32" fmla="*/ 101 w 651"/>
              <a:gd name="T33" fmla="*/ 621 h 714"/>
              <a:gd name="T34" fmla="*/ 101 w 651"/>
              <a:gd name="T35" fmla="*/ 393 h 714"/>
              <a:gd name="T36" fmla="*/ 282 w 651"/>
              <a:gd name="T37" fmla="*/ 392 h 714"/>
              <a:gd name="T38" fmla="*/ 189 w 651"/>
              <a:gd name="T39" fmla="*/ 237 h 714"/>
              <a:gd name="T40" fmla="*/ 8 w 651"/>
              <a:gd name="T41" fmla="*/ 238 h 714"/>
              <a:gd name="T42" fmla="*/ 101 w 651"/>
              <a:gd name="T43" fmla="*/ 393 h 714"/>
              <a:gd name="T44" fmla="*/ 550 w 651"/>
              <a:gd name="T45" fmla="*/ 621 h 714"/>
              <a:gd name="T46" fmla="*/ 643 w 651"/>
              <a:gd name="T47" fmla="*/ 466 h 714"/>
              <a:gd name="T48" fmla="*/ 462 w 651"/>
              <a:gd name="T49" fmla="*/ 465 h 714"/>
              <a:gd name="T50" fmla="*/ 369 w 651"/>
              <a:gd name="T51" fmla="*/ 620 h 714"/>
              <a:gd name="T52" fmla="*/ 550 w 651"/>
              <a:gd name="T53" fmla="*/ 621 h 714"/>
              <a:gd name="T54" fmla="*/ 369 w 651"/>
              <a:gd name="T55" fmla="*/ 392 h 714"/>
              <a:gd name="T56" fmla="*/ 550 w 651"/>
              <a:gd name="T57" fmla="*/ 393 h 714"/>
              <a:gd name="T58" fmla="*/ 643 w 651"/>
              <a:gd name="T59" fmla="*/ 238 h 714"/>
              <a:gd name="T60" fmla="*/ 462 w 651"/>
              <a:gd name="T61" fmla="*/ 237 h 714"/>
              <a:gd name="T62" fmla="*/ 369 w 651"/>
              <a:gd name="T63" fmla="*/ 392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51" h="714">
                <a:moveTo>
                  <a:pt x="415" y="158"/>
                </a:moveTo>
                <a:cubicBezTo>
                  <a:pt x="415" y="102"/>
                  <a:pt x="381" y="22"/>
                  <a:pt x="326" y="0"/>
                </a:cubicBezTo>
                <a:cubicBezTo>
                  <a:pt x="271" y="22"/>
                  <a:pt x="236" y="102"/>
                  <a:pt x="236" y="158"/>
                </a:cubicBezTo>
                <a:cubicBezTo>
                  <a:pt x="236" y="213"/>
                  <a:pt x="271" y="293"/>
                  <a:pt x="326" y="315"/>
                </a:cubicBezTo>
                <a:cubicBezTo>
                  <a:pt x="381" y="293"/>
                  <a:pt x="415" y="213"/>
                  <a:pt x="415" y="158"/>
                </a:cubicBezTo>
                <a:close/>
                <a:moveTo>
                  <a:pt x="308" y="360"/>
                </a:moveTo>
                <a:lnTo>
                  <a:pt x="308" y="702"/>
                </a:lnTo>
                <a:cubicBezTo>
                  <a:pt x="308" y="709"/>
                  <a:pt x="316" y="714"/>
                  <a:pt x="326" y="714"/>
                </a:cubicBezTo>
                <a:cubicBezTo>
                  <a:pt x="335" y="714"/>
                  <a:pt x="343" y="709"/>
                  <a:pt x="343" y="702"/>
                </a:cubicBezTo>
                <a:lnTo>
                  <a:pt x="343" y="360"/>
                </a:lnTo>
                <a:cubicBezTo>
                  <a:pt x="343" y="353"/>
                  <a:pt x="335" y="348"/>
                  <a:pt x="326" y="348"/>
                </a:cubicBezTo>
                <a:cubicBezTo>
                  <a:pt x="316" y="348"/>
                  <a:pt x="308" y="353"/>
                  <a:pt x="308" y="360"/>
                </a:cubicBezTo>
                <a:close/>
                <a:moveTo>
                  <a:pt x="101" y="621"/>
                </a:moveTo>
                <a:cubicBezTo>
                  <a:pt x="150" y="649"/>
                  <a:pt x="236" y="657"/>
                  <a:pt x="282" y="620"/>
                </a:cubicBezTo>
                <a:cubicBezTo>
                  <a:pt x="290" y="561"/>
                  <a:pt x="238" y="492"/>
                  <a:pt x="189" y="465"/>
                </a:cubicBezTo>
                <a:cubicBezTo>
                  <a:pt x="141" y="438"/>
                  <a:pt x="54" y="429"/>
                  <a:pt x="8" y="466"/>
                </a:cubicBezTo>
                <a:cubicBezTo>
                  <a:pt x="0" y="525"/>
                  <a:pt x="53" y="594"/>
                  <a:pt x="101" y="621"/>
                </a:cubicBezTo>
                <a:close/>
                <a:moveTo>
                  <a:pt x="101" y="393"/>
                </a:moveTo>
                <a:cubicBezTo>
                  <a:pt x="150" y="420"/>
                  <a:pt x="236" y="429"/>
                  <a:pt x="282" y="392"/>
                </a:cubicBezTo>
                <a:cubicBezTo>
                  <a:pt x="290" y="333"/>
                  <a:pt x="238" y="264"/>
                  <a:pt x="189" y="237"/>
                </a:cubicBezTo>
                <a:cubicBezTo>
                  <a:pt x="141" y="209"/>
                  <a:pt x="54" y="201"/>
                  <a:pt x="8" y="238"/>
                </a:cubicBezTo>
                <a:cubicBezTo>
                  <a:pt x="0" y="297"/>
                  <a:pt x="53" y="366"/>
                  <a:pt x="101" y="393"/>
                </a:cubicBezTo>
                <a:close/>
                <a:moveTo>
                  <a:pt x="550" y="621"/>
                </a:moveTo>
                <a:cubicBezTo>
                  <a:pt x="598" y="594"/>
                  <a:pt x="651" y="525"/>
                  <a:pt x="643" y="466"/>
                </a:cubicBezTo>
                <a:cubicBezTo>
                  <a:pt x="597" y="429"/>
                  <a:pt x="510" y="438"/>
                  <a:pt x="462" y="465"/>
                </a:cubicBezTo>
                <a:cubicBezTo>
                  <a:pt x="414" y="492"/>
                  <a:pt x="361" y="561"/>
                  <a:pt x="369" y="620"/>
                </a:cubicBezTo>
                <a:cubicBezTo>
                  <a:pt x="415" y="657"/>
                  <a:pt x="501" y="649"/>
                  <a:pt x="550" y="621"/>
                </a:cubicBezTo>
                <a:close/>
                <a:moveTo>
                  <a:pt x="369" y="392"/>
                </a:moveTo>
                <a:cubicBezTo>
                  <a:pt x="415" y="429"/>
                  <a:pt x="501" y="420"/>
                  <a:pt x="550" y="393"/>
                </a:cubicBezTo>
                <a:cubicBezTo>
                  <a:pt x="598" y="366"/>
                  <a:pt x="651" y="297"/>
                  <a:pt x="643" y="238"/>
                </a:cubicBezTo>
                <a:cubicBezTo>
                  <a:pt x="597" y="201"/>
                  <a:pt x="510" y="209"/>
                  <a:pt x="462" y="237"/>
                </a:cubicBezTo>
                <a:cubicBezTo>
                  <a:pt x="414" y="264"/>
                  <a:pt x="361" y="333"/>
                  <a:pt x="369" y="39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14" name="Freeform 113"/>
          <p:cNvSpPr>
            <a:spLocks noEditPoints="1"/>
          </p:cNvSpPr>
          <p:nvPr/>
        </p:nvSpPr>
        <p:spPr bwMode="auto">
          <a:xfrm>
            <a:off x="6555582" y="2201467"/>
            <a:ext cx="132159" cy="165498"/>
          </a:xfrm>
          <a:custGeom>
            <a:avLst/>
            <a:gdLst>
              <a:gd name="T0" fmla="*/ 340 w 581"/>
              <a:gd name="T1" fmla="*/ 416 h 731"/>
              <a:gd name="T2" fmla="*/ 340 w 581"/>
              <a:gd name="T3" fmla="*/ 477 h 731"/>
              <a:gd name="T4" fmla="*/ 482 w 581"/>
              <a:gd name="T5" fmla="*/ 292 h 731"/>
              <a:gd name="T6" fmla="*/ 291 w 581"/>
              <a:gd name="T7" fmla="*/ 100 h 731"/>
              <a:gd name="T8" fmla="*/ 99 w 581"/>
              <a:gd name="T9" fmla="*/ 292 h 731"/>
              <a:gd name="T10" fmla="*/ 242 w 581"/>
              <a:gd name="T11" fmla="*/ 477 h 731"/>
              <a:gd name="T12" fmla="*/ 242 w 581"/>
              <a:gd name="T13" fmla="*/ 416 h 731"/>
              <a:gd name="T14" fmla="*/ 157 w 581"/>
              <a:gd name="T15" fmla="*/ 292 h 731"/>
              <a:gd name="T16" fmla="*/ 291 w 581"/>
              <a:gd name="T17" fmla="*/ 158 h 731"/>
              <a:gd name="T18" fmla="*/ 424 w 581"/>
              <a:gd name="T19" fmla="*/ 292 h 731"/>
              <a:gd name="T20" fmla="*/ 340 w 581"/>
              <a:gd name="T21" fmla="*/ 416 h 731"/>
              <a:gd name="T22" fmla="*/ 255 w 581"/>
              <a:gd name="T23" fmla="*/ 283 h 731"/>
              <a:gd name="T24" fmla="*/ 259 w 581"/>
              <a:gd name="T25" fmla="*/ 273 h 731"/>
              <a:gd name="T26" fmla="*/ 291 w 581"/>
              <a:gd name="T27" fmla="*/ 256 h 731"/>
              <a:gd name="T28" fmla="*/ 322 w 581"/>
              <a:gd name="T29" fmla="*/ 273 h 731"/>
              <a:gd name="T30" fmla="*/ 326 w 581"/>
              <a:gd name="T31" fmla="*/ 283 h 731"/>
              <a:gd name="T32" fmla="*/ 327 w 581"/>
              <a:gd name="T33" fmla="*/ 292 h 731"/>
              <a:gd name="T34" fmla="*/ 320 w 581"/>
              <a:gd name="T35" fmla="*/ 314 h 731"/>
              <a:gd name="T36" fmla="*/ 291 w 581"/>
              <a:gd name="T37" fmla="*/ 329 h 731"/>
              <a:gd name="T38" fmla="*/ 261 w 581"/>
              <a:gd name="T39" fmla="*/ 314 h 731"/>
              <a:gd name="T40" fmla="*/ 254 w 581"/>
              <a:gd name="T41" fmla="*/ 292 h 731"/>
              <a:gd name="T42" fmla="*/ 255 w 581"/>
              <a:gd name="T43" fmla="*/ 283 h 731"/>
              <a:gd name="T44" fmla="*/ 261 w 581"/>
              <a:gd name="T45" fmla="*/ 482 h 731"/>
              <a:gd name="T46" fmla="*/ 261 w 581"/>
              <a:gd name="T47" fmla="*/ 523 h 731"/>
              <a:gd name="T48" fmla="*/ 261 w 581"/>
              <a:gd name="T49" fmla="*/ 581 h 731"/>
              <a:gd name="T50" fmla="*/ 261 w 581"/>
              <a:gd name="T51" fmla="*/ 731 h 731"/>
              <a:gd name="T52" fmla="*/ 320 w 581"/>
              <a:gd name="T53" fmla="*/ 731 h 731"/>
              <a:gd name="T54" fmla="*/ 320 w 581"/>
              <a:gd name="T55" fmla="*/ 581 h 731"/>
              <a:gd name="T56" fmla="*/ 320 w 581"/>
              <a:gd name="T57" fmla="*/ 523 h 731"/>
              <a:gd name="T58" fmla="*/ 320 w 581"/>
              <a:gd name="T59" fmla="*/ 482 h 731"/>
              <a:gd name="T60" fmla="*/ 320 w 581"/>
              <a:gd name="T61" fmla="*/ 423 h 731"/>
              <a:gd name="T62" fmla="*/ 320 w 581"/>
              <a:gd name="T63" fmla="*/ 382 h 731"/>
              <a:gd name="T64" fmla="*/ 330 w 581"/>
              <a:gd name="T65" fmla="*/ 379 h 731"/>
              <a:gd name="T66" fmla="*/ 340 w 581"/>
              <a:gd name="T67" fmla="*/ 373 h 731"/>
              <a:gd name="T68" fmla="*/ 385 w 581"/>
              <a:gd name="T69" fmla="*/ 292 h 731"/>
              <a:gd name="T70" fmla="*/ 291 w 581"/>
              <a:gd name="T71" fmla="*/ 198 h 731"/>
              <a:gd name="T72" fmla="*/ 196 w 581"/>
              <a:gd name="T73" fmla="*/ 292 h 731"/>
              <a:gd name="T74" fmla="*/ 242 w 581"/>
              <a:gd name="T75" fmla="*/ 373 h 731"/>
              <a:gd name="T76" fmla="*/ 251 w 581"/>
              <a:gd name="T77" fmla="*/ 379 h 731"/>
              <a:gd name="T78" fmla="*/ 261 w 581"/>
              <a:gd name="T79" fmla="*/ 382 h 731"/>
              <a:gd name="T80" fmla="*/ 261 w 581"/>
              <a:gd name="T81" fmla="*/ 423 h 731"/>
              <a:gd name="T82" fmla="*/ 261 w 581"/>
              <a:gd name="T83" fmla="*/ 482 h 731"/>
              <a:gd name="T84" fmla="*/ 581 w 581"/>
              <a:gd name="T85" fmla="*/ 291 h 731"/>
              <a:gd name="T86" fmla="*/ 291 w 581"/>
              <a:gd name="T87" fmla="*/ 0 h 731"/>
              <a:gd name="T88" fmla="*/ 0 w 581"/>
              <a:gd name="T89" fmla="*/ 291 h 731"/>
              <a:gd name="T90" fmla="*/ 242 w 581"/>
              <a:gd name="T91" fmla="*/ 577 h 731"/>
              <a:gd name="T92" fmla="*/ 242 w 581"/>
              <a:gd name="T93" fmla="*/ 518 h 731"/>
              <a:gd name="T94" fmla="*/ 58 w 581"/>
              <a:gd name="T95" fmla="*/ 291 h 731"/>
              <a:gd name="T96" fmla="*/ 291 w 581"/>
              <a:gd name="T97" fmla="*/ 58 h 731"/>
              <a:gd name="T98" fmla="*/ 523 w 581"/>
              <a:gd name="T99" fmla="*/ 291 h 731"/>
              <a:gd name="T100" fmla="*/ 340 w 581"/>
              <a:gd name="T101" fmla="*/ 518 h 731"/>
              <a:gd name="T102" fmla="*/ 340 w 581"/>
              <a:gd name="T103" fmla="*/ 577 h 731"/>
              <a:gd name="T104" fmla="*/ 581 w 581"/>
              <a:gd name="T105" fmla="*/ 291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1" h="731">
                <a:moveTo>
                  <a:pt x="340" y="416"/>
                </a:moveTo>
                <a:lnTo>
                  <a:pt x="340" y="477"/>
                </a:lnTo>
                <a:cubicBezTo>
                  <a:pt x="422" y="455"/>
                  <a:pt x="482" y="380"/>
                  <a:pt x="482" y="292"/>
                </a:cubicBezTo>
                <a:cubicBezTo>
                  <a:pt x="482" y="186"/>
                  <a:pt x="396" y="100"/>
                  <a:pt x="291" y="100"/>
                </a:cubicBezTo>
                <a:cubicBezTo>
                  <a:pt x="185" y="100"/>
                  <a:pt x="99" y="186"/>
                  <a:pt x="99" y="292"/>
                </a:cubicBezTo>
                <a:cubicBezTo>
                  <a:pt x="99" y="380"/>
                  <a:pt x="159" y="455"/>
                  <a:pt x="242" y="477"/>
                </a:cubicBezTo>
                <a:lnTo>
                  <a:pt x="242" y="416"/>
                </a:lnTo>
                <a:cubicBezTo>
                  <a:pt x="192" y="396"/>
                  <a:pt x="157" y="348"/>
                  <a:pt x="157" y="292"/>
                </a:cubicBezTo>
                <a:cubicBezTo>
                  <a:pt x="157" y="218"/>
                  <a:pt x="217" y="158"/>
                  <a:pt x="291" y="158"/>
                </a:cubicBezTo>
                <a:cubicBezTo>
                  <a:pt x="364" y="158"/>
                  <a:pt x="424" y="218"/>
                  <a:pt x="424" y="292"/>
                </a:cubicBezTo>
                <a:cubicBezTo>
                  <a:pt x="424" y="348"/>
                  <a:pt x="389" y="396"/>
                  <a:pt x="340" y="416"/>
                </a:cubicBezTo>
                <a:close/>
                <a:moveTo>
                  <a:pt x="255" y="283"/>
                </a:moveTo>
                <a:cubicBezTo>
                  <a:pt x="256" y="279"/>
                  <a:pt x="258" y="276"/>
                  <a:pt x="259" y="273"/>
                </a:cubicBezTo>
                <a:cubicBezTo>
                  <a:pt x="266" y="263"/>
                  <a:pt x="277" y="256"/>
                  <a:pt x="291" y="256"/>
                </a:cubicBezTo>
                <a:cubicBezTo>
                  <a:pt x="304" y="256"/>
                  <a:pt x="315" y="263"/>
                  <a:pt x="322" y="273"/>
                </a:cubicBezTo>
                <a:cubicBezTo>
                  <a:pt x="324" y="276"/>
                  <a:pt x="325" y="279"/>
                  <a:pt x="326" y="283"/>
                </a:cubicBezTo>
                <a:cubicBezTo>
                  <a:pt x="327" y="286"/>
                  <a:pt x="327" y="289"/>
                  <a:pt x="327" y="292"/>
                </a:cubicBezTo>
                <a:cubicBezTo>
                  <a:pt x="327" y="300"/>
                  <a:pt x="325" y="308"/>
                  <a:pt x="320" y="314"/>
                </a:cubicBezTo>
                <a:cubicBezTo>
                  <a:pt x="314" y="323"/>
                  <a:pt x="303" y="329"/>
                  <a:pt x="291" y="329"/>
                </a:cubicBezTo>
                <a:cubicBezTo>
                  <a:pt x="278" y="329"/>
                  <a:pt x="268" y="323"/>
                  <a:pt x="261" y="314"/>
                </a:cubicBezTo>
                <a:cubicBezTo>
                  <a:pt x="257" y="308"/>
                  <a:pt x="254" y="300"/>
                  <a:pt x="254" y="292"/>
                </a:cubicBezTo>
                <a:cubicBezTo>
                  <a:pt x="254" y="289"/>
                  <a:pt x="254" y="286"/>
                  <a:pt x="255" y="283"/>
                </a:cubicBezTo>
                <a:close/>
                <a:moveTo>
                  <a:pt x="261" y="482"/>
                </a:moveTo>
                <a:lnTo>
                  <a:pt x="261" y="523"/>
                </a:lnTo>
                <a:lnTo>
                  <a:pt x="261" y="581"/>
                </a:lnTo>
                <a:lnTo>
                  <a:pt x="261" y="731"/>
                </a:lnTo>
                <a:lnTo>
                  <a:pt x="320" y="731"/>
                </a:lnTo>
                <a:lnTo>
                  <a:pt x="320" y="581"/>
                </a:lnTo>
                <a:lnTo>
                  <a:pt x="320" y="523"/>
                </a:lnTo>
                <a:lnTo>
                  <a:pt x="320" y="482"/>
                </a:lnTo>
                <a:lnTo>
                  <a:pt x="320" y="423"/>
                </a:lnTo>
                <a:lnTo>
                  <a:pt x="320" y="382"/>
                </a:lnTo>
                <a:cubicBezTo>
                  <a:pt x="324" y="381"/>
                  <a:pt x="327" y="380"/>
                  <a:pt x="330" y="379"/>
                </a:cubicBezTo>
                <a:cubicBezTo>
                  <a:pt x="333" y="377"/>
                  <a:pt x="337" y="375"/>
                  <a:pt x="340" y="373"/>
                </a:cubicBezTo>
                <a:cubicBezTo>
                  <a:pt x="367" y="357"/>
                  <a:pt x="385" y="327"/>
                  <a:pt x="385" y="292"/>
                </a:cubicBezTo>
                <a:cubicBezTo>
                  <a:pt x="385" y="240"/>
                  <a:pt x="343" y="198"/>
                  <a:pt x="291" y="198"/>
                </a:cubicBezTo>
                <a:cubicBezTo>
                  <a:pt x="238" y="198"/>
                  <a:pt x="196" y="240"/>
                  <a:pt x="196" y="292"/>
                </a:cubicBezTo>
                <a:cubicBezTo>
                  <a:pt x="196" y="327"/>
                  <a:pt x="214" y="357"/>
                  <a:pt x="242" y="373"/>
                </a:cubicBezTo>
                <a:cubicBezTo>
                  <a:pt x="245" y="375"/>
                  <a:pt x="248" y="377"/>
                  <a:pt x="251" y="379"/>
                </a:cubicBezTo>
                <a:cubicBezTo>
                  <a:pt x="254" y="380"/>
                  <a:pt x="258" y="381"/>
                  <a:pt x="261" y="382"/>
                </a:cubicBezTo>
                <a:lnTo>
                  <a:pt x="261" y="423"/>
                </a:lnTo>
                <a:lnTo>
                  <a:pt x="261" y="482"/>
                </a:lnTo>
                <a:close/>
                <a:moveTo>
                  <a:pt x="581" y="291"/>
                </a:moveTo>
                <a:cubicBezTo>
                  <a:pt x="581" y="130"/>
                  <a:pt x="451" y="0"/>
                  <a:pt x="291" y="0"/>
                </a:cubicBezTo>
                <a:cubicBezTo>
                  <a:pt x="130" y="0"/>
                  <a:pt x="0" y="130"/>
                  <a:pt x="0" y="291"/>
                </a:cubicBezTo>
                <a:cubicBezTo>
                  <a:pt x="0" y="434"/>
                  <a:pt x="105" y="553"/>
                  <a:pt x="242" y="577"/>
                </a:cubicBezTo>
                <a:lnTo>
                  <a:pt x="242" y="518"/>
                </a:lnTo>
                <a:cubicBezTo>
                  <a:pt x="137" y="495"/>
                  <a:pt x="58" y="402"/>
                  <a:pt x="58" y="291"/>
                </a:cubicBezTo>
                <a:cubicBezTo>
                  <a:pt x="58" y="162"/>
                  <a:pt x="162" y="58"/>
                  <a:pt x="291" y="58"/>
                </a:cubicBezTo>
                <a:cubicBezTo>
                  <a:pt x="419" y="58"/>
                  <a:pt x="523" y="162"/>
                  <a:pt x="523" y="291"/>
                </a:cubicBezTo>
                <a:cubicBezTo>
                  <a:pt x="523" y="402"/>
                  <a:pt x="444" y="495"/>
                  <a:pt x="340" y="518"/>
                </a:cubicBezTo>
                <a:lnTo>
                  <a:pt x="340" y="577"/>
                </a:lnTo>
                <a:cubicBezTo>
                  <a:pt x="476" y="553"/>
                  <a:pt x="581" y="434"/>
                  <a:pt x="581" y="29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15" name="Freeform 114"/>
          <p:cNvSpPr>
            <a:spLocks noEditPoints="1"/>
          </p:cNvSpPr>
          <p:nvPr/>
        </p:nvSpPr>
        <p:spPr bwMode="auto">
          <a:xfrm>
            <a:off x="3394473" y="3303986"/>
            <a:ext cx="155973" cy="123825"/>
          </a:xfrm>
          <a:custGeom>
            <a:avLst/>
            <a:gdLst>
              <a:gd name="T0" fmla="*/ 281 w 689"/>
              <a:gd name="T1" fmla="*/ 206 h 543"/>
              <a:gd name="T2" fmla="*/ 382 w 689"/>
              <a:gd name="T3" fmla="*/ 346 h 543"/>
              <a:gd name="T4" fmla="*/ 338 w 689"/>
              <a:gd name="T5" fmla="*/ 407 h 543"/>
              <a:gd name="T6" fmla="*/ 331 w 689"/>
              <a:gd name="T7" fmla="*/ 418 h 543"/>
              <a:gd name="T8" fmla="*/ 129 w 689"/>
              <a:gd name="T9" fmla="*/ 418 h 543"/>
              <a:gd name="T10" fmla="*/ 281 w 689"/>
              <a:gd name="T11" fmla="*/ 206 h 543"/>
              <a:gd name="T12" fmla="*/ 634 w 689"/>
              <a:gd name="T13" fmla="*/ 488 h 543"/>
              <a:gd name="T14" fmla="*/ 54 w 689"/>
              <a:gd name="T15" fmla="*/ 488 h 543"/>
              <a:gd name="T16" fmla="*/ 54 w 689"/>
              <a:gd name="T17" fmla="*/ 55 h 543"/>
              <a:gd name="T18" fmla="*/ 634 w 689"/>
              <a:gd name="T19" fmla="*/ 55 h 543"/>
              <a:gd name="T20" fmla="*/ 634 w 689"/>
              <a:gd name="T21" fmla="*/ 488 h 543"/>
              <a:gd name="T22" fmla="*/ 689 w 689"/>
              <a:gd name="T23" fmla="*/ 0 h 543"/>
              <a:gd name="T24" fmla="*/ 0 w 689"/>
              <a:gd name="T25" fmla="*/ 0 h 543"/>
              <a:gd name="T26" fmla="*/ 0 w 689"/>
              <a:gd name="T27" fmla="*/ 543 h 543"/>
              <a:gd name="T28" fmla="*/ 689 w 689"/>
              <a:gd name="T29" fmla="*/ 543 h 543"/>
              <a:gd name="T30" fmla="*/ 689 w 689"/>
              <a:gd name="T31" fmla="*/ 0 h 543"/>
              <a:gd name="T32" fmla="*/ 491 w 689"/>
              <a:gd name="T33" fmla="*/ 130 h 543"/>
              <a:gd name="T34" fmla="*/ 533 w 689"/>
              <a:gd name="T35" fmla="*/ 171 h 543"/>
              <a:gd name="T36" fmla="*/ 491 w 689"/>
              <a:gd name="T37" fmla="*/ 213 h 543"/>
              <a:gd name="T38" fmla="*/ 449 w 689"/>
              <a:gd name="T39" fmla="*/ 171 h 543"/>
              <a:gd name="T40" fmla="*/ 491 w 689"/>
              <a:gd name="T41" fmla="*/ 130 h 543"/>
              <a:gd name="T42" fmla="*/ 564 w 689"/>
              <a:gd name="T43" fmla="*/ 418 h 543"/>
              <a:gd name="T44" fmla="*/ 353 w 689"/>
              <a:gd name="T45" fmla="*/ 418 h 543"/>
              <a:gd name="T46" fmla="*/ 393 w 689"/>
              <a:gd name="T47" fmla="*/ 362 h 543"/>
              <a:gd name="T48" fmla="*/ 458 w 689"/>
              <a:gd name="T49" fmla="*/ 271 h 543"/>
              <a:gd name="T50" fmla="*/ 564 w 689"/>
              <a:gd name="T51" fmla="*/ 418 h 543"/>
              <a:gd name="T52" fmla="*/ 608 w 689"/>
              <a:gd name="T53" fmla="*/ 80 h 543"/>
              <a:gd name="T54" fmla="*/ 80 w 689"/>
              <a:gd name="T55" fmla="*/ 80 h 543"/>
              <a:gd name="T56" fmla="*/ 80 w 689"/>
              <a:gd name="T57" fmla="*/ 463 h 543"/>
              <a:gd name="T58" fmla="*/ 608 w 689"/>
              <a:gd name="T59" fmla="*/ 463 h 543"/>
              <a:gd name="T60" fmla="*/ 608 w 689"/>
              <a:gd name="T61" fmla="*/ 8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9" h="543">
                <a:moveTo>
                  <a:pt x="281" y="206"/>
                </a:moveTo>
                <a:lnTo>
                  <a:pt x="382" y="346"/>
                </a:lnTo>
                <a:lnTo>
                  <a:pt x="338" y="407"/>
                </a:lnTo>
                <a:lnTo>
                  <a:pt x="331" y="418"/>
                </a:lnTo>
                <a:lnTo>
                  <a:pt x="129" y="418"/>
                </a:lnTo>
                <a:lnTo>
                  <a:pt x="281" y="206"/>
                </a:lnTo>
                <a:close/>
                <a:moveTo>
                  <a:pt x="634" y="488"/>
                </a:moveTo>
                <a:lnTo>
                  <a:pt x="54" y="488"/>
                </a:lnTo>
                <a:lnTo>
                  <a:pt x="54" y="55"/>
                </a:lnTo>
                <a:lnTo>
                  <a:pt x="634" y="55"/>
                </a:lnTo>
                <a:lnTo>
                  <a:pt x="634" y="488"/>
                </a:lnTo>
                <a:close/>
                <a:moveTo>
                  <a:pt x="689" y="0"/>
                </a:moveTo>
                <a:lnTo>
                  <a:pt x="0" y="0"/>
                </a:lnTo>
                <a:lnTo>
                  <a:pt x="0" y="543"/>
                </a:lnTo>
                <a:lnTo>
                  <a:pt x="689" y="543"/>
                </a:lnTo>
                <a:lnTo>
                  <a:pt x="689" y="0"/>
                </a:lnTo>
                <a:close/>
                <a:moveTo>
                  <a:pt x="491" y="130"/>
                </a:moveTo>
                <a:cubicBezTo>
                  <a:pt x="514" y="130"/>
                  <a:pt x="533" y="148"/>
                  <a:pt x="533" y="171"/>
                </a:cubicBezTo>
                <a:cubicBezTo>
                  <a:pt x="533" y="194"/>
                  <a:pt x="514" y="213"/>
                  <a:pt x="491" y="213"/>
                </a:cubicBezTo>
                <a:cubicBezTo>
                  <a:pt x="468" y="213"/>
                  <a:pt x="449" y="194"/>
                  <a:pt x="449" y="171"/>
                </a:cubicBezTo>
                <a:cubicBezTo>
                  <a:pt x="449" y="148"/>
                  <a:pt x="468" y="130"/>
                  <a:pt x="491" y="130"/>
                </a:cubicBezTo>
                <a:close/>
                <a:moveTo>
                  <a:pt x="564" y="418"/>
                </a:moveTo>
                <a:lnTo>
                  <a:pt x="353" y="418"/>
                </a:lnTo>
                <a:lnTo>
                  <a:pt x="393" y="362"/>
                </a:lnTo>
                <a:lnTo>
                  <a:pt x="458" y="271"/>
                </a:lnTo>
                <a:lnTo>
                  <a:pt x="564" y="418"/>
                </a:lnTo>
                <a:close/>
                <a:moveTo>
                  <a:pt x="608" y="80"/>
                </a:moveTo>
                <a:lnTo>
                  <a:pt x="80" y="80"/>
                </a:lnTo>
                <a:lnTo>
                  <a:pt x="80" y="463"/>
                </a:lnTo>
                <a:lnTo>
                  <a:pt x="608" y="463"/>
                </a:lnTo>
                <a:lnTo>
                  <a:pt x="608" y="8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16" name="Freeform 115"/>
          <p:cNvSpPr>
            <a:spLocks/>
          </p:cNvSpPr>
          <p:nvPr/>
        </p:nvSpPr>
        <p:spPr bwMode="auto">
          <a:xfrm>
            <a:off x="8285559" y="4891090"/>
            <a:ext cx="190500" cy="177403"/>
          </a:xfrm>
          <a:custGeom>
            <a:avLst/>
            <a:gdLst>
              <a:gd name="T0" fmla="*/ 172 w 841"/>
              <a:gd name="T1" fmla="*/ 610 h 780"/>
              <a:gd name="T2" fmla="*/ 316 w 841"/>
              <a:gd name="T3" fmla="*/ 756 h 780"/>
              <a:gd name="T4" fmla="*/ 197 w 841"/>
              <a:gd name="T5" fmla="*/ 594 h 780"/>
              <a:gd name="T6" fmla="*/ 266 w 841"/>
              <a:gd name="T7" fmla="*/ 516 h 780"/>
              <a:gd name="T8" fmla="*/ 277 w 841"/>
              <a:gd name="T9" fmla="*/ 565 h 780"/>
              <a:gd name="T10" fmla="*/ 420 w 841"/>
              <a:gd name="T11" fmla="*/ 591 h 780"/>
              <a:gd name="T12" fmla="*/ 296 w 841"/>
              <a:gd name="T13" fmla="*/ 507 h 780"/>
              <a:gd name="T14" fmla="*/ 348 w 841"/>
              <a:gd name="T15" fmla="*/ 445 h 780"/>
              <a:gd name="T16" fmla="*/ 365 w 841"/>
              <a:gd name="T17" fmla="*/ 462 h 780"/>
              <a:gd name="T18" fmla="*/ 543 w 841"/>
              <a:gd name="T19" fmla="*/ 604 h 780"/>
              <a:gd name="T20" fmla="*/ 412 w 841"/>
              <a:gd name="T21" fmla="*/ 437 h 780"/>
              <a:gd name="T22" fmla="*/ 365 w 841"/>
              <a:gd name="T23" fmla="*/ 432 h 780"/>
              <a:gd name="T24" fmla="*/ 444 w 841"/>
              <a:gd name="T25" fmla="*/ 373 h 780"/>
              <a:gd name="T26" fmla="*/ 463 w 841"/>
              <a:gd name="T27" fmla="*/ 394 h 780"/>
              <a:gd name="T28" fmla="*/ 660 w 841"/>
              <a:gd name="T29" fmla="*/ 507 h 780"/>
              <a:gd name="T30" fmla="*/ 501 w 841"/>
              <a:gd name="T31" fmla="*/ 360 h 780"/>
              <a:gd name="T32" fmla="*/ 464 w 841"/>
              <a:gd name="T33" fmla="*/ 359 h 780"/>
              <a:gd name="T34" fmla="*/ 556 w 841"/>
              <a:gd name="T35" fmla="*/ 319 h 780"/>
              <a:gd name="T36" fmla="*/ 754 w 841"/>
              <a:gd name="T37" fmla="*/ 416 h 780"/>
              <a:gd name="T38" fmla="*/ 628 w 841"/>
              <a:gd name="T39" fmla="*/ 296 h 780"/>
              <a:gd name="T40" fmla="*/ 565 w 841"/>
              <a:gd name="T41" fmla="*/ 293 h 780"/>
              <a:gd name="T42" fmla="*/ 623 w 841"/>
              <a:gd name="T43" fmla="*/ 228 h 780"/>
              <a:gd name="T44" fmla="*/ 777 w 841"/>
              <a:gd name="T45" fmla="*/ 312 h 780"/>
              <a:gd name="T46" fmla="*/ 646 w 841"/>
              <a:gd name="T47" fmla="*/ 210 h 780"/>
              <a:gd name="T48" fmla="*/ 668 w 841"/>
              <a:gd name="T49" fmla="*/ 179 h 780"/>
              <a:gd name="T50" fmla="*/ 804 w 841"/>
              <a:gd name="T51" fmla="*/ 157 h 780"/>
              <a:gd name="T52" fmla="*/ 799 w 841"/>
              <a:gd name="T53" fmla="*/ 86 h 780"/>
              <a:gd name="T54" fmla="*/ 614 w 841"/>
              <a:gd name="T55" fmla="*/ 207 h 780"/>
              <a:gd name="T56" fmla="*/ 617 w 841"/>
              <a:gd name="T57" fmla="*/ 187 h 780"/>
              <a:gd name="T58" fmla="*/ 604 w 841"/>
              <a:gd name="T59" fmla="*/ 0 h 780"/>
              <a:gd name="T60" fmla="*/ 590 w 841"/>
              <a:gd name="T61" fmla="*/ 188 h 780"/>
              <a:gd name="T62" fmla="*/ 541 w 841"/>
              <a:gd name="T63" fmla="*/ 276 h 780"/>
              <a:gd name="T64" fmla="*/ 541 w 841"/>
              <a:gd name="T65" fmla="*/ 257 h 780"/>
              <a:gd name="T66" fmla="*/ 547 w 841"/>
              <a:gd name="T67" fmla="*/ 94 h 780"/>
              <a:gd name="T68" fmla="*/ 492 w 841"/>
              <a:gd name="T69" fmla="*/ 226 h 780"/>
              <a:gd name="T70" fmla="*/ 521 w 841"/>
              <a:gd name="T71" fmla="*/ 292 h 780"/>
              <a:gd name="T72" fmla="*/ 440 w 841"/>
              <a:gd name="T73" fmla="*/ 339 h 780"/>
              <a:gd name="T74" fmla="*/ 471 w 841"/>
              <a:gd name="T75" fmla="*/ 264 h 780"/>
              <a:gd name="T76" fmla="*/ 387 w 841"/>
              <a:gd name="T77" fmla="*/ 211 h 780"/>
              <a:gd name="T78" fmla="*/ 422 w 841"/>
              <a:gd name="T79" fmla="*/ 340 h 780"/>
              <a:gd name="T80" fmla="*/ 343 w 841"/>
              <a:gd name="T81" fmla="*/ 424 h 780"/>
              <a:gd name="T82" fmla="*/ 352 w 841"/>
              <a:gd name="T83" fmla="*/ 408 h 780"/>
              <a:gd name="T84" fmla="*/ 314 w 841"/>
              <a:gd name="T85" fmla="*/ 224 h 780"/>
              <a:gd name="T86" fmla="*/ 321 w 841"/>
              <a:gd name="T87" fmla="*/ 412 h 780"/>
              <a:gd name="T88" fmla="*/ 252 w 841"/>
              <a:gd name="T89" fmla="*/ 498 h 780"/>
              <a:gd name="T90" fmla="*/ 250 w 841"/>
              <a:gd name="T91" fmla="*/ 483 h 780"/>
              <a:gd name="T92" fmla="*/ 280 w 841"/>
              <a:gd name="T93" fmla="*/ 332 h 780"/>
              <a:gd name="T94" fmla="*/ 206 w 841"/>
              <a:gd name="T95" fmla="*/ 316 h 780"/>
              <a:gd name="T96" fmla="*/ 230 w 841"/>
              <a:gd name="T97" fmla="*/ 484 h 780"/>
              <a:gd name="T98" fmla="*/ 226 w 841"/>
              <a:gd name="T99" fmla="*/ 522 h 780"/>
              <a:gd name="T100" fmla="*/ 173 w 841"/>
              <a:gd name="T101" fmla="*/ 567 h 780"/>
              <a:gd name="T102" fmla="*/ 109 w 841"/>
              <a:gd name="T103" fmla="*/ 392 h 780"/>
              <a:gd name="T104" fmla="*/ 131 w 841"/>
              <a:gd name="T105" fmla="*/ 617 h 780"/>
              <a:gd name="T106" fmla="*/ 73 w 841"/>
              <a:gd name="T107" fmla="*/ 715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41" h="780">
                <a:moveTo>
                  <a:pt x="73" y="715"/>
                </a:moveTo>
                <a:cubicBezTo>
                  <a:pt x="113" y="669"/>
                  <a:pt x="159" y="617"/>
                  <a:pt x="168" y="608"/>
                </a:cubicBezTo>
                <a:lnTo>
                  <a:pt x="172" y="604"/>
                </a:lnTo>
                <a:lnTo>
                  <a:pt x="172" y="610"/>
                </a:lnTo>
                <a:cubicBezTo>
                  <a:pt x="172" y="613"/>
                  <a:pt x="172" y="617"/>
                  <a:pt x="171" y="620"/>
                </a:cubicBezTo>
                <a:cubicBezTo>
                  <a:pt x="171" y="627"/>
                  <a:pt x="171" y="633"/>
                  <a:pt x="172" y="637"/>
                </a:cubicBezTo>
                <a:cubicBezTo>
                  <a:pt x="180" y="686"/>
                  <a:pt x="226" y="741"/>
                  <a:pt x="276" y="760"/>
                </a:cubicBezTo>
                <a:cubicBezTo>
                  <a:pt x="297" y="768"/>
                  <a:pt x="310" y="766"/>
                  <a:pt x="316" y="756"/>
                </a:cubicBezTo>
                <a:cubicBezTo>
                  <a:pt x="328" y="734"/>
                  <a:pt x="308" y="679"/>
                  <a:pt x="294" y="657"/>
                </a:cubicBezTo>
                <a:cubicBezTo>
                  <a:pt x="285" y="643"/>
                  <a:pt x="261" y="608"/>
                  <a:pt x="229" y="595"/>
                </a:cubicBezTo>
                <a:cubicBezTo>
                  <a:pt x="225" y="594"/>
                  <a:pt x="220" y="593"/>
                  <a:pt x="212" y="593"/>
                </a:cubicBezTo>
                <a:cubicBezTo>
                  <a:pt x="207" y="593"/>
                  <a:pt x="202" y="593"/>
                  <a:pt x="197" y="594"/>
                </a:cubicBezTo>
                <a:cubicBezTo>
                  <a:pt x="194" y="594"/>
                  <a:pt x="191" y="594"/>
                  <a:pt x="188" y="594"/>
                </a:cubicBezTo>
                <a:lnTo>
                  <a:pt x="182" y="594"/>
                </a:lnTo>
                <a:lnTo>
                  <a:pt x="186" y="591"/>
                </a:lnTo>
                <a:cubicBezTo>
                  <a:pt x="211" y="566"/>
                  <a:pt x="238" y="542"/>
                  <a:pt x="266" y="516"/>
                </a:cubicBezTo>
                <a:lnTo>
                  <a:pt x="268" y="514"/>
                </a:lnTo>
                <a:lnTo>
                  <a:pt x="269" y="518"/>
                </a:lnTo>
                <a:cubicBezTo>
                  <a:pt x="271" y="523"/>
                  <a:pt x="271" y="530"/>
                  <a:pt x="272" y="537"/>
                </a:cubicBezTo>
                <a:cubicBezTo>
                  <a:pt x="272" y="547"/>
                  <a:pt x="273" y="558"/>
                  <a:pt x="277" y="565"/>
                </a:cubicBezTo>
                <a:cubicBezTo>
                  <a:pt x="304" y="614"/>
                  <a:pt x="339" y="650"/>
                  <a:pt x="390" y="680"/>
                </a:cubicBezTo>
                <a:cubicBezTo>
                  <a:pt x="399" y="685"/>
                  <a:pt x="416" y="693"/>
                  <a:pt x="429" y="693"/>
                </a:cubicBezTo>
                <a:cubicBezTo>
                  <a:pt x="443" y="693"/>
                  <a:pt x="450" y="685"/>
                  <a:pt x="450" y="667"/>
                </a:cubicBezTo>
                <a:cubicBezTo>
                  <a:pt x="451" y="638"/>
                  <a:pt x="435" y="614"/>
                  <a:pt x="420" y="591"/>
                </a:cubicBezTo>
                <a:cubicBezTo>
                  <a:pt x="418" y="589"/>
                  <a:pt x="417" y="586"/>
                  <a:pt x="415" y="584"/>
                </a:cubicBezTo>
                <a:cubicBezTo>
                  <a:pt x="397" y="552"/>
                  <a:pt x="367" y="526"/>
                  <a:pt x="335" y="511"/>
                </a:cubicBezTo>
                <a:cubicBezTo>
                  <a:pt x="328" y="508"/>
                  <a:pt x="320" y="506"/>
                  <a:pt x="311" y="506"/>
                </a:cubicBezTo>
                <a:cubicBezTo>
                  <a:pt x="306" y="506"/>
                  <a:pt x="301" y="507"/>
                  <a:pt x="296" y="507"/>
                </a:cubicBezTo>
                <a:cubicBezTo>
                  <a:pt x="291" y="507"/>
                  <a:pt x="287" y="508"/>
                  <a:pt x="282" y="508"/>
                </a:cubicBezTo>
                <a:lnTo>
                  <a:pt x="276" y="508"/>
                </a:lnTo>
                <a:lnTo>
                  <a:pt x="280" y="504"/>
                </a:lnTo>
                <a:cubicBezTo>
                  <a:pt x="303" y="484"/>
                  <a:pt x="327" y="463"/>
                  <a:pt x="348" y="445"/>
                </a:cubicBezTo>
                <a:lnTo>
                  <a:pt x="350" y="444"/>
                </a:lnTo>
                <a:lnTo>
                  <a:pt x="363" y="454"/>
                </a:lnTo>
                <a:lnTo>
                  <a:pt x="363" y="455"/>
                </a:lnTo>
                <a:cubicBezTo>
                  <a:pt x="364" y="457"/>
                  <a:pt x="364" y="460"/>
                  <a:pt x="365" y="462"/>
                </a:cubicBezTo>
                <a:cubicBezTo>
                  <a:pt x="365" y="465"/>
                  <a:pt x="366" y="467"/>
                  <a:pt x="367" y="469"/>
                </a:cubicBezTo>
                <a:cubicBezTo>
                  <a:pt x="372" y="483"/>
                  <a:pt x="382" y="495"/>
                  <a:pt x="394" y="509"/>
                </a:cubicBezTo>
                <a:cubicBezTo>
                  <a:pt x="416" y="534"/>
                  <a:pt x="443" y="563"/>
                  <a:pt x="476" y="582"/>
                </a:cubicBezTo>
                <a:cubicBezTo>
                  <a:pt x="486" y="587"/>
                  <a:pt x="519" y="604"/>
                  <a:pt x="543" y="604"/>
                </a:cubicBezTo>
                <a:cubicBezTo>
                  <a:pt x="555" y="604"/>
                  <a:pt x="562" y="600"/>
                  <a:pt x="566" y="591"/>
                </a:cubicBezTo>
                <a:cubicBezTo>
                  <a:pt x="574" y="571"/>
                  <a:pt x="552" y="536"/>
                  <a:pt x="503" y="492"/>
                </a:cubicBezTo>
                <a:cubicBezTo>
                  <a:pt x="481" y="472"/>
                  <a:pt x="453" y="448"/>
                  <a:pt x="425" y="438"/>
                </a:cubicBezTo>
                <a:cubicBezTo>
                  <a:pt x="422" y="437"/>
                  <a:pt x="418" y="437"/>
                  <a:pt x="412" y="437"/>
                </a:cubicBezTo>
                <a:cubicBezTo>
                  <a:pt x="404" y="437"/>
                  <a:pt x="395" y="438"/>
                  <a:pt x="385" y="438"/>
                </a:cubicBezTo>
                <a:cubicBezTo>
                  <a:pt x="382" y="438"/>
                  <a:pt x="378" y="439"/>
                  <a:pt x="374" y="439"/>
                </a:cubicBezTo>
                <a:lnTo>
                  <a:pt x="374" y="439"/>
                </a:lnTo>
                <a:lnTo>
                  <a:pt x="365" y="432"/>
                </a:lnTo>
                <a:lnTo>
                  <a:pt x="367" y="430"/>
                </a:lnTo>
                <a:cubicBezTo>
                  <a:pt x="373" y="425"/>
                  <a:pt x="379" y="420"/>
                  <a:pt x="384" y="416"/>
                </a:cubicBezTo>
                <a:cubicBezTo>
                  <a:pt x="390" y="412"/>
                  <a:pt x="403" y="403"/>
                  <a:pt x="419" y="391"/>
                </a:cubicBezTo>
                <a:cubicBezTo>
                  <a:pt x="427" y="386"/>
                  <a:pt x="435" y="380"/>
                  <a:pt x="444" y="373"/>
                </a:cubicBezTo>
                <a:lnTo>
                  <a:pt x="446" y="372"/>
                </a:lnTo>
                <a:lnTo>
                  <a:pt x="458" y="382"/>
                </a:lnTo>
                <a:lnTo>
                  <a:pt x="458" y="382"/>
                </a:lnTo>
                <a:cubicBezTo>
                  <a:pt x="460" y="386"/>
                  <a:pt x="462" y="390"/>
                  <a:pt x="463" y="394"/>
                </a:cubicBezTo>
                <a:cubicBezTo>
                  <a:pt x="465" y="400"/>
                  <a:pt x="468" y="405"/>
                  <a:pt x="470" y="409"/>
                </a:cubicBezTo>
                <a:cubicBezTo>
                  <a:pt x="477" y="419"/>
                  <a:pt x="486" y="428"/>
                  <a:pt x="497" y="438"/>
                </a:cubicBezTo>
                <a:cubicBezTo>
                  <a:pt x="552" y="487"/>
                  <a:pt x="598" y="512"/>
                  <a:pt x="634" y="512"/>
                </a:cubicBezTo>
                <a:cubicBezTo>
                  <a:pt x="644" y="512"/>
                  <a:pt x="652" y="510"/>
                  <a:pt x="660" y="507"/>
                </a:cubicBezTo>
                <a:cubicBezTo>
                  <a:pt x="667" y="504"/>
                  <a:pt x="670" y="500"/>
                  <a:pt x="671" y="494"/>
                </a:cubicBezTo>
                <a:cubicBezTo>
                  <a:pt x="673" y="465"/>
                  <a:pt x="593" y="403"/>
                  <a:pt x="574" y="392"/>
                </a:cubicBezTo>
                <a:lnTo>
                  <a:pt x="571" y="390"/>
                </a:lnTo>
                <a:cubicBezTo>
                  <a:pt x="549" y="377"/>
                  <a:pt x="526" y="364"/>
                  <a:pt x="501" y="360"/>
                </a:cubicBezTo>
                <a:cubicBezTo>
                  <a:pt x="495" y="359"/>
                  <a:pt x="484" y="362"/>
                  <a:pt x="473" y="364"/>
                </a:cubicBezTo>
                <a:lnTo>
                  <a:pt x="468" y="366"/>
                </a:lnTo>
                <a:lnTo>
                  <a:pt x="461" y="361"/>
                </a:lnTo>
                <a:lnTo>
                  <a:pt x="464" y="359"/>
                </a:lnTo>
                <a:cubicBezTo>
                  <a:pt x="494" y="337"/>
                  <a:pt x="520" y="318"/>
                  <a:pt x="541" y="301"/>
                </a:cubicBezTo>
                <a:lnTo>
                  <a:pt x="542" y="300"/>
                </a:lnTo>
                <a:lnTo>
                  <a:pt x="544" y="301"/>
                </a:lnTo>
                <a:cubicBezTo>
                  <a:pt x="549" y="306"/>
                  <a:pt x="552" y="312"/>
                  <a:pt x="556" y="319"/>
                </a:cubicBezTo>
                <a:cubicBezTo>
                  <a:pt x="558" y="325"/>
                  <a:pt x="561" y="331"/>
                  <a:pt x="565" y="335"/>
                </a:cubicBezTo>
                <a:cubicBezTo>
                  <a:pt x="583" y="357"/>
                  <a:pt x="608" y="376"/>
                  <a:pt x="643" y="393"/>
                </a:cubicBezTo>
                <a:cubicBezTo>
                  <a:pt x="669" y="406"/>
                  <a:pt x="701" y="420"/>
                  <a:pt x="730" y="420"/>
                </a:cubicBezTo>
                <a:cubicBezTo>
                  <a:pt x="739" y="420"/>
                  <a:pt x="746" y="419"/>
                  <a:pt x="754" y="416"/>
                </a:cubicBezTo>
                <a:cubicBezTo>
                  <a:pt x="759" y="415"/>
                  <a:pt x="762" y="412"/>
                  <a:pt x="763" y="408"/>
                </a:cubicBezTo>
                <a:cubicBezTo>
                  <a:pt x="765" y="397"/>
                  <a:pt x="752" y="378"/>
                  <a:pt x="723" y="352"/>
                </a:cubicBezTo>
                <a:lnTo>
                  <a:pt x="721" y="351"/>
                </a:lnTo>
                <a:cubicBezTo>
                  <a:pt x="687" y="320"/>
                  <a:pt x="658" y="303"/>
                  <a:pt x="628" y="296"/>
                </a:cubicBezTo>
                <a:cubicBezTo>
                  <a:pt x="611" y="291"/>
                  <a:pt x="596" y="289"/>
                  <a:pt x="582" y="289"/>
                </a:cubicBezTo>
                <a:lnTo>
                  <a:pt x="580" y="289"/>
                </a:lnTo>
                <a:cubicBezTo>
                  <a:pt x="576" y="290"/>
                  <a:pt x="571" y="291"/>
                  <a:pt x="566" y="292"/>
                </a:cubicBezTo>
                <a:lnTo>
                  <a:pt x="565" y="293"/>
                </a:lnTo>
                <a:lnTo>
                  <a:pt x="558" y="288"/>
                </a:lnTo>
                <a:lnTo>
                  <a:pt x="560" y="286"/>
                </a:lnTo>
                <a:cubicBezTo>
                  <a:pt x="581" y="268"/>
                  <a:pt x="602" y="249"/>
                  <a:pt x="622" y="229"/>
                </a:cubicBezTo>
                <a:lnTo>
                  <a:pt x="623" y="228"/>
                </a:lnTo>
                <a:lnTo>
                  <a:pt x="625" y="229"/>
                </a:lnTo>
                <a:cubicBezTo>
                  <a:pt x="631" y="234"/>
                  <a:pt x="638" y="242"/>
                  <a:pt x="645" y="249"/>
                </a:cubicBezTo>
                <a:cubicBezTo>
                  <a:pt x="653" y="259"/>
                  <a:pt x="662" y="268"/>
                  <a:pt x="669" y="272"/>
                </a:cubicBezTo>
                <a:cubicBezTo>
                  <a:pt x="727" y="305"/>
                  <a:pt x="760" y="312"/>
                  <a:pt x="777" y="312"/>
                </a:cubicBezTo>
                <a:cubicBezTo>
                  <a:pt x="792" y="312"/>
                  <a:pt x="802" y="307"/>
                  <a:pt x="808" y="298"/>
                </a:cubicBezTo>
                <a:cubicBezTo>
                  <a:pt x="811" y="260"/>
                  <a:pt x="733" y="231"/>
                  <a:pt x="704" y="219"/>
                </a:cubicBezTo>
                <a:lnTo>
                  <a:pt x="701" y="218"/>
                </a:lnTo>
                <a:cubicBezTo>
                  <a:pt x="680" y="210"/>
                  <a:pt x="662" y="207"/>
                  <a:pt x="646" y="210"/>
                </a:cubicBezTo>
                <a:lnTo>
                  <a:pt x="640" y="210"/>
                </a:lnTo>
                <a:lnTo>
                  <a:pt x="644" y="206"/>
                </a:lnTo>
                <a:cubicBezTo>
                  <a:pt x="652" y="198"/>
                  <a:pt x="660" y="189"/>
                  <a:pt x="668" y="180"/>
                </a:cubicBezTo>
                <a:lnTo>
                  <a:pt x="668" y="179"/>
                </a:lnTo>
                <a:lnTo>
                  <a:pt x="670" y="180"/>
                </a:lnTo>
                <a:cubicBezTo>
                  <a:pt x="673" y="181"/>
                  <a:pt x="677" y="182"/>
                  <a:pt x="681" y="183"/>
                </a:cubicBezTo>
                <a:cubicBezTo>
                  <a:pt x="692" y="186"/>
                  <a:pt x="704" y="190"/>
                  <a:pt x="716" y="191"/>
                </a:cubicBezTo>
                <a:cubicBezTo>
                  <a:pt x="747" y="193"/>
                  <a:pt x="781" y="179"/>
                  <a:pt x="804" y="157"/>
                </a:cubicBezTo>
                <a:cubicBezTo>
                  <a:pt x="805" y="156"/>
                  <a:pt x="806" y="155"/>
                  <a:pt x="807" y="153"/>
                </a:cubicBezTo>
                <a:cubicBezTo>
                  <a:pt x="818" y="143"/>
                  <a:pt x="841" y="121"/>
                  <a:pt x="840" y="106"/>
                </a:cubicBezTo>
                <a:cubicBezTo>
                  <a:pt x="840" y="102"/>
                  <a:pt x="839" y="99"/>
                  <a:pt x="836" y="96"/>
                </a:cubicBezTo>
                <a:cubicBezTo>
                  <a:pt x="826" y="88"/>
                  <a:pt x="810" y="86"/>
                  <a:pt x="799" y="86"/>
                </a:cubicBezTo>
                <a:cubicBezTo>
                  <a:pt x="793" y="86"/>
                  <a:pt x="787" y="86"/>
                  <a:pt x="781" y="87"/>
                </a:cubicBezTo>
                <a:cubicBezTo>
                  <a:pt x="760" y="90"/>
                  <a:pt x="737" y="98"/>
                  <a:pt x="715" y="109"/>
                </a:cubicBezTo>
                <a:cubicBezTo>
                  <a:pt x="684" y="126"/>
                  <a:pt x="661" y="153"/>
                  <a:pt x="638" y="180"/>
                </a:cubicBezTo>
                <a:cubicBezTo>
                  <a:pt x="630" y="189"/>
                  <a:pt x="622" y="198"/>
                  <a:pt x="614" y="207"/>
                </a:cubicBezTo>
                <a:lnTo>
                  <a:pt x="611" y="211"/>
                </a:lnTo>
                <a:lnTo>
                  <a:pt x="610" y="198"/>
                </a:lnTo>
                <a:lnTo>
                  <a:pt x="610" y="198"/>
                </a:lnTo>
                <a:cubicBezTo>
                  <a:pt x="612" y="195"/>
                  <a:pt x="614" y="191"/>
                  <a:pt x="617" y="187"/>
                </a:cubicBezTo>
                <a:cubicBezTo>
                  <a:pt x="624" y="175"/>
                  <a:pt x="634" y="160"/>
                  <a:pt x="635" y="154"/>
                </a:cubicBezTo>
                <a:cubicBezTo>
                  <a:pt x="636" y="150"/>
                  <a:pt x="636" y="145"/>
                  <a:pt x="637" y="141"/>
                </a:cubicBezTo>
                <a:cubicBezTo>
                  <a:pt x="640" y="120"/>
                  <a:pt x="642" y="99"/>
                  <a:pt x="642" y="78"/>
                </a:cubicBezTo>
                <a:cubicBezTo>
                  <a:pt x="641" y="53"/>
                  <a:pt x="622" y="0"/>
                  <a:pt x="604" y="0"/>
                </a:cubicBezTo>
                <a:cubicBezTo>
                  <a:pt x="597" y="0"/>
                  <a:pt x="590" y="8"/>
                  <a:pt x="584" y="23"/>
                </a:cubicBezTo>
                <a:cubicBezTo>
                  <a:pt x="565" y="69"/>
                  <a:pt x="564" y="130"/>
                  <a:pt x="582" y="172"/>
                </a:cubicBezTo>
                <a:cubicBezTo>
                  <a:pt x="584" y="178"/>
                  <a:pt x="587" y="183"/>
                  <a:pt x="590" y="188"/>
                </a:cubicBezTo>
                <a:lnTo>
                  <a:pt x="590" y="188"/>
                </a:lnTo>
                <a:lnTo>
                  <a:pt x="593" y="226"/>
                </a:lnTo>
                <a:cubicBezTo>
                  <a:pt x="593" y="229"/>
                  <a:pt x="588" y="234"/>
                  <a:pt x="580" y="241"/>
                </a:cubicBezTo>
                <a:cubicBezTo>
                  <a:pt x="579" y="242"/>
                  <a:pt x="578" y="243"/>
                  <a:pt x="577" y="243"/>
                </a:cubicBezTo>
                <a:cubicBezTo>
                  <a:pt x="565" y="255"/>
                  <a:pt x="553" y="266"/>
                  <a:pt x="541" y="276"/>
                </a:cubicBezTo>
                <a:lnTo>
                  <a:pt x="538" y="278"/>
                </a:lnTo>
                <a:lnTo>
                  <a:pt x="535" y="263"/>
                </a:lnTo>
                <a:lnTo>
                  <a:pt x="536" y="262"/>
                </a:lnTo>
                <a:cubicBezTo>
                  <a:pt x="538" y="261"/>
                  <a:pt x="540" y="259"/>
                  <a:pt x="541" y="257"/>
                </a:cubicBezTo>
                <a:cubicBezTo>
                  <a:pt x="545" y="253"/>
                  <a:pt x="549" y="250"/>
                  <a:pt x="550" y="247"/>
                </a:cubicBezTo>
                <a:cubicBezTo>
                  <a:pt x="556" y="233"/>
                  <a:pt x="560" y="216"/>
                  <a:pt x="560" y="196"/>
                </a:cubicBezTo>
                <a:cubicBezTo>
                  <a:pt x="562" y="162"/>
                  <a:pt x="557" y="128"/>
                  <a:pt x="548" y="97"/>
                </a:cubicBezTo>
                <a:lnTo>
                  <a:pt x="547" y="94"/>
                </a:lnTo>
                <a:cubicBezTo>
                  <a:pt x="542" y="78"/>
                  <a:pt x="529" y="34"/>
                  <a:pt x="508" y="34"/>
                </a:cubicBezTo>
                <a:cubicBezTo>
                  <a:pt x="505" y="34"/>
                  <a:pt x="503" y="35"/>
                  <a:pt x="500" y="36"/>
                </a:cubicBezTo>
                <a:cubicBezTo>
                  <a:pt x="481" y="54"/>
                  <a:pt x="478" y="80"/>
                  <a:pt x="477" y="105"/>
                </a:cubicBezTo>
                <a:cubicBezTo>
                  <a:pt x="476" y="143"/>
                  <a:pt x="477" y="187"/>
                  <a:pt x="492" y="226"/>
                </a:cubicBezTo>
                <a:cubicBezTo>
                  <a:pt x="495" y="234"/>
                  <a:pt x="501" y="241"/>
                  <a:pt x="507" y="249"/>
                </a:cubicBezTo>
                <a:cubicBezTo>
                  <a:pt x="510" y="253"/>
                  <a:pt x="513" y="257"/>
                  <a:pt x="516" y="260"/>
                </a:cubicBezTo>
                <a:lnTo>
                  <a:pt x="516" y="261"/>
                </a:lnTo>
                <a:lnTo>
                  <a:pt x="521" y="292"/>
                </a:lnTo>
                <a:lnTo>
                  <a:pt x="520" y="292"/>
                </a:lnTo>
                <a:cubicBezTo>
                  <a:pt x="499" y="309"/>
                  <a:pt x="474" y="328"/>
                  <a:pt x="444" y="349"/>
                </a:cubicBezTo>
                <a:lnTo>
                  <a:pt x="441" y="351"/>
                </a:lnTo>
                <a:lnTo>
                  <a:pt x="440" y="339"/>
                </a:lnTo>
                <a:lnTo>
                  <a:pt x="441" y="338"/>
                </a:lnTo>
                <a:cubicBezTo>
                  <a:pt x="443" y="336"/>
                  <a:pt x="445" y="333"/>
                  <a:pt x="448" y="331"/>
                </a:cubicBezTo>
                <a:cubicBezTo>
                  <a:pt x="454" y="325"/>
                  <a:pt x="460" y="318"/>
                  <a:pt x="462" y="313"/>
                </a:cubicBezTo>
                <a:cubicBezTo>
                  <a:pt x="467" y="298"/>
                  <a:pt x="470" y="283"/>
                  <a:pt x="471" y="264"/>
                </a:cubicBezTo>
                <a:cubicBezTo>
                  <a:pt x="472" y="229"/>
                  <a:pt x="468" y="196"/>
                  <a:pt x="458" y="169"/>
                </a:cubicBezTo>
                <a:cubicBezTo>
                  <a:pt x="452" y="151"/>
                  <a:pt x="433" y="118"/>
                  <a:pt x="416" y="118"/>
                </a:cubicBezTo>
                <a:cubicBezTo>
                  <a:pt x="410" y="118"/>
                  <a:pt x="404" y="123"/>
                  <a:pt x="400" y="132"/>
                </a:cubicBezTo>
                <a:cubicBezTo>
                  <a:pt x="388" y="157"/>
                  <a:pt x="388" y="184"/>
                  <a:pt x="387" y="211"/>
                </a:cubicBezTo>
                <a:cubicBezTo>
                  <a:pt x="387" y="216"/>
                  <a:pt x="387" y="221"/>
                  <a:pt x="387" y="226"/>
                </a:cubicBezTo>
                <a:cubicBezTo>
                  <a:pt x="385" y="258"/>
                  <a:pt x="396" y="314"/>
                  <a:pt x="420" y="338"/>
                </a:cubicBezTo>
                <a:cubicBezTo>
                  <a:pt x="420" y="338"/>
                  <a:pt x="420" y="339"/>
                  <a:pt x="421" y="339"/>
                </a:cubicBezTo>
                <a:lnTo>
                  <a:pt x="422" y="340"/>
                </a:lnTo>
                <a:lnTo>
                  <a:pt x="422" y="365"/>
                </a:lnTo>
                <a:lnTo>
                  <a:pt x="407" y="375"/>
                </a:lnTo>
                <a:cubicBezTo>
                  <a:pt x="391" y="387"/>
                  <a:pt x="379" y="396"/>
                  <a:pt x="372" y="401"/>
                </a:cubicBezTo>
                <a:cubicBezTo>
                  <a:pt x="371" y="401"/>
                  <a:pt x="361" y="410"/>
                  <a:pt x="343" y="424"/>
                </a:cubicBezTo>
                <a:lnTo>
                  <a:pt x="340" y="427"/>
                </a:lnTo>
                <a:lnTo>
                  <a:pt x="339" y="419"/>
                </a:lnTo>
                <a:lnTo>
                  <a:pt x="340" y="418"/>
                </a:lnTo>
                <a:cubicBezTo>
                  <a:pt x="344" y="415"/>
                  <a:pt x="348" y="411"/>
                  <a:pt x="352" y="408"/>
                </a:cubicBezTo>
                <a:cubicBezTo>
                  <a:pt x="361" y="401"/>
                  <a:pt x="371" y="394"/>
                  <a:pt x="373" y="386"/>
                </a:cubicBezTo>
                <a:cubicBezTo>
                  <a:pt x="381" y="361"/>
                  <a:pt x="381" y="330"/>
                  <a:pt x="380" y="299"/>
                </a:cubicBezTo>
                <a:cubicBezTo>
                  <a:pt x="379" y="272"/>
                  <a:pt x="361" y="203"/>
                  <a:pt x="338" y="203"/>
                </a:cubicBezTo>
                <a:cubicBezTo>
                  <a:pt x="330" y="203"/>
                  <a:pt x="322" y="210"/>
                  <a:pt x="314" y="224"/>
                </a:cubicBezTo>
                <a:cubicBezTo>
                  <a:pt x="313" y="225"/>
                  <a:pt x="268" y="307"/>
                  <a:pt x="309" y="389"/>
                </a:cubicBezTo>
                <a:cubicBezTo>
                  <a:pt x="310" y="392"/>
                  <a:pt x="311" y="394"/>
                  <a:pt x="313" y="397"/>
                </a:cubicBezTo>
                <a:cubicBezTo>
                  <a:pt x="315" y="402"/>
                  <a:pt x="318" y="407"/>
                  <a:pt x="320" y="411"/>
                </a:cubicBezTo>
                <a:lnTo>
                  <a:pt x="321" y="412"/>
                </a:lnTo>
                <a:lnTo>
                  <a:pt x="321" y="442"/>
                </a:lnTo>
                <a:lnTo>
                  <a:pt x="321" y="443"/>
                </a:lnTo>
                <a:cubicBezTo>
                  <a:pt x="304" y="457"/>
                  <a:pt x="287" y="472"/>
                  <a:pt x="271" y="486"/>
                </a:cubicBezTo>
                <a:cubicBezTo>
                  <a:pt x="264" y="490"/>
                  <a:pt x="258" y="495"/>
                  <a:pt x="252" y="498"/>
                </a:cubicBezTo>
                <a:lnTo>
                  <a:pt x="248" y="501"/>
                </a:lnTo>
                <a:lnTo>
                  <a:pt x="249" y="496"/>
                </a:lnTo>
                <a:cubicBezTo>
                  <a:pt x="249" y="492"/>
                  <a:pt x="250" y="488"/>
                  <a:pt x="250" y="484"/>
                </a:cubicBezTo>
                <a:lnTo>
                  <a:pt x="250" y="483"/>
                </a:lnTo>
                <a:lnTo>
                  <a:pt x="250" y="482"/>
                </a:lnTo>
                <a:cubicBezTo>
                  <a:pt x="253" y="480"/>
                  <a:pt x="257" y="477"/>
                  <a:pt x="261" y="473"/>
                </a:cubicBezTo>
                <a:cubicBezTo>
                  <a:pt x="275" y="462"/>
                  <a:pt x="292" y="447"/>
                  <a:pt x="292" y="430"/>
                </a:cubicBezTo>
                <a:cubicBezTo>
                  <a:pt x="290" y="398"/>
                  <a:pt x="288" y="364"/>
                  <a:pt x="280" y="332"/>
                </a:cubicBezTo>
                <a:cubicBezTo>
                  <a:pt x="276" y="316"/>
                  <a:pt x="272" y="300"/>
                  <a:pt x="261" y="289"/>
                </a:cubicBezTo>
                <a:cubicBezTo>
                  <a:pt x="254" y="281"/>
                  <a:pt x="249" y="275"/>
                  <a:pt x="243" y="275"/>
                </a:cubicBezTo>
                <a:cubicBezTo>
                  <a:pt x="237" y="275"/>
                  <a:pt x="230" y="280"/>
                  <a:pt x="222" y="289"/>
                </a:cubicBezTo>
                <a:cubicBezTo>
                  <a:pt x="215" y="297"/>
                  <a:pt x="209" y="308"/>
                  <a:pt x="206" y="316"/>
                </a:cubicBezTo>
                <a:cubicBezTo>
                  <a:pt x="194" y="346"/>
                  <a:pt x="195" y="400"/>
                  <a:pt x="198" y="422"/>
                </a:cubicBezTo>
                <a:cubicBezTo>
                  <a:pt x="200" y="443"/>
                  <a:pt x="206" y="459"/>
                  <a:pt x="215" y="471"/>
                </a:cubicBezTo>
                <a:cubicBezTo>
                  <a:pt x="218" y="476"/>
                  <a:pt x="222" y="478"/>
                  <a:pt x="225" y="481"/>
                </a:cubicBezTo>
                <a:cubicBezTo>
                  <a:pt x="227" y="482"/>
                  <a:pt x="229" y="483"/>
                  <a:pt x="230" y="484"/>
                </a:cubicBezTo>
                <a:lnTo>
                  <a:pt x="231" y="485"/>
                </a:lnTo>
                <a:lnTo>
                  <a:pt x="231" y="486"/>
                </a:lnTo>
                <a:cubicBezTo>
                  <a:pt x="230" y="498"/>
                  <a:pt x="228" y="510"/>
                  <a:pt x="226" y="522"/>
                </a:cubicBezTo>
                <a:lnTo>
                  <a:pt x="226" y="522"/>
                </a:lnTo>
                <a:lnTo>
                  <a:pt x="226" y="523"/>
                </a:lnTo>
                <a:cubicBezTo>
                  <a:pt x="217" y="532"/>
                  <a:pt x="204" y="542"/>
                  <a:pt x="194" y="550"/>
                </a:cubicBezTo>
                <a:cubicBezTo>
                  <a:pt x="188" y="554"/>
                  <a:pt x="183" y="558"/>
                  <a:pt x="180" y="561"/>
                </a:cubicBezTo>
                <a:lnTo>
                  <a:pt x="173" y="567"/>
                </a:lnTo>
                <a:lnTo>
                  <a:pt x="177" y="558"/>
                </a:lnTo>
                <a:cubicBezTo>
                  <a:pt x="190" y="526"/>
                  <a:pt x="195" y="455"/>
                  <a:pt x="173" y="413"/>
                </a:cubicBezTo>
                <a:cubicBezTo>
                  <a:pt x="164" y="396"/>
                  <a:pt x="151" y="385"/>
                  <a:pt x="135" y="382"/>
                </a:cubicBezTo>
                <a:cubicBezTo>
                  <a:pt x="124" y="379"/>
                  <a:pt x="115" y="383"/>
                  <a:pt x="109" y="392"/>
                </a:cubicBezTo>
                <a:cubicBezTo>
                  <a:pt x="85" y="423"/>
                  <a:pt x="93" y="507"/>
                  <a:pt x="99" y="530"/>
                </a:cubicBezTo>
                <a:cubicBezTo>
                  <a:pt x="103" y="542"/>
                  <a:pt x="113" y="552"/>
                  <a:pt x="123" y="561"/>
                </a:cubicBezTo>
                <a:cubicBezTo>
                  <a:pt x="133" y="571"/>
                  <a:pt x="143" y="580"/>
                  <a:pt x="143" y="592"/>
                </a:cubicBezTo>
                <a:cubicBezTo>
                  <a:pt x="143" y="598"/>
                  <a:pt x="139" y="606"/>
                  <a:pt x="131" y="617"/>
                </a:cubicBezTo>
                <a:cubicBezTo>
                  <a:pt x="127" y="621"/>
                  <a:pt x="89" y="665"/>
                  <a:pt x="56" y="703"/>
                </a:cubicBezTo>
                <a:cubicBezTo>
                  <a:pt x="31" y="732"/>
                  <a:pt x="7" y="759"/>
                  <a:pt x="0" y="767"/>
                </a:cubicBezTo>
                <a:lnTo>
                  <a:pt x="15" y="780"/>
                </a:lnTo>
                <a:cubicBezTo>
                  <a:pt x="23" y="772"/>
                  <a:pt x="46" y="745"/>
                  <a:pt x="73" y="71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17" name="Freeform 116"/>
          <p:cNvSpPr>
            <a:spLocks noEditPoints="1"/>
          </p:cNvSpPr>
          <p:nvPr/>
        </p:nvSpPr>
        <p:spPr bwMode="auto">
          <a:xfrm>
            <a:off x="5659042" y="4898232"/>
            <a:ext cx="148828" cy="160734"/>
          </a:xfrm>
          <a:custGeom>
            <a:avLst/>
            <a:gdLst>
              <a:gd name="T0" fmla="*/ 330 w 658"/>
              <a:gd name="T1" fmla="*/ 151 h 709"/>
              <a:gd name="T2" fmla="*/ 204 w 658"/>
              <a:gd name="T3" fmla="*/ 7 h 709"/>
              <a:gd name="T4" fmla="*/ 204 w 658"/>
              <a:gd name="T5" fmla="*/ 70 h 709"/>
              <a:gd name="T6" fmla="*/ 269 w 658"/>
              <a:gd name="T7" fmla="*/ 135 h 709"/>
              <a:gd name="T8" fmla="*/ 330 w 658"/>
              <a:gd name="T9" fmla="*/ 151 h 709"/>
              <a:gd name="T10" fmla="*/ 18 w 658"/>
              <a:gd name="T11" fmla="*/ 266 h 709"/>
              <a:gd name="T12" fmla="*/ 15 w 658"/>
              <a:gd name="T13" fmla="*/ 428 h 709"/>
              <a:gd name="T14" fmla="*/ 186 w 658"/>
              <a:gd name="T15" fmla="*/ 705 h 709"/>
              <a:gd name="T16" fmla="*/ 215 w 658"/>
              <a:gd name="T17" fmla="*/ 709 h 709"/>
              <a:gd name="T18" fmla="*/ 302 w 658"/>
              <a:gd name="T19" fmla="*/ 675 h 709"/>
              <a:gd name="T20" fmla="*/ 387 w 658"/>
              <a:gd name="T21" fmla="*/ 708 h 709"/>
              <a:gd name="T22" fmla="*/ 570 w 658"/>
              <a:gd name="T23" fmla="*/ 235 h 709"/>
              <a:gd name="T24" fmla="*/ 557 w 658"/>
              <a:gd name="T25" fmla="*/ 220 h 709"/>
              <a:gd name="T26" fmla="*/ 425 w 658"/>
              <a:gd name="T27" fmla="*/ 175 h 709"/>
              <a:gd name="T28" fmla="*/ 302 w 658"/>
              <a:gd name="T29" fmla="*/ 204 h 709"/>
              <a:gd name="T30" fmla="*/ 302 w 658"/>
              <a:gd name="T31" fmla="*/ 204 h 709"/>
              <a:gd name="T32" fmla="*/ 272 w 658"/>
              <a:gd name="T33" fmla="*/ 191 h 709"/>
              <a:gd name="T34" fmla="*/ 191 w 658"/>
              <a:gd name="T35" fmla="*/ 176 h 709"/>
              <a:gd name="T36" fmla="*/ 182 w 658"/>
              <a:gd name="T37" fmla="*/ 176 h 709"/>
              <a:gd name="T38" fmla="*/ 18 w 658"/>
              <a:gd name="T39" fmla="*/ 266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58" h="709">
                <a:moveTo>
                  <a:pt x="330" y="151"/>
                </a:moveTo>
                <a:cubicBezTo>
                  <a:pt x="344" y="74"/>
                  <a:pt x="286" y="0"/>
                  <a:pt x="204" y="7"/>
                </a:cubicBezTo>
                <a:cubicBezTo>
                  <a:pt x="165" y="11"/>
                  <a:pt x="164" y="74"/>
                  <a:pt x="204" y="70"/>
                </a:cubicBezTo>
                <a:cubicBezTo>
                  <a:pt x="242" y="66"/>
                  <a:pt x="277" y="94"/>
                  <a:pt x="269" y="135"/>
                </a:cubicBezTo>
                <a:cubicBezTo>
                  <a:pt x="262" y="174"/>
                  <a:pt x="322" y="191"/>
                  <a:pt x="330" y="151"/>
                </a:cubicBezTo>
                <a:close/>
                <a:moveTo>
                  <a:pt x="18" y="266"/>
                </a:moveTo>
                <a:cubicBezTo>
                  <a:pt x="0" y="317"/>
                  <a:pt x="6" y="377"/>
                  <a:pt x="15" y="428"/>
                </a:cubicBezTo>
                <a:cubicBezTo>
                  <a:pt x="32" y="524"/>
                  <a:pt x="79" y="675"/>
                  <a:pt x="186" y="705"/>
                </a:cubicBezTo>
                <a:cubicBezTo>
                  <a:pt x="196" y="708"/>
                  <a:pt x="205" y="709"/>
                  <a:pt x="215" y="709"/>
                </a:cubicBezTo>
                <a:cubicBezTo>
                  <a:pt x="247" y="709"/>
                  <a:pt x="277" y="695"/>
                  <a:pt x="302" y="675"/>
                </a:cubicBezTo>
                <a:cubicBezTo>
                  <a:pt x="331" y="698"/>
                  <a:pt x="360" y="708"/>
                  <a:pt x="387" y="708"/>
                </a:cubicBezTo>
                <a:cubicBezTo>
                  <a:pt x="547" y="708"/>
                  <a:pt x="658" y="353"/>
                  <a:pt x="570" y="235"/>
                </a:cubicBezTo>
                <a:cubicBezTo>
                  <a:pt x="566" y="230"/>
                  <a:pt x="562" y="225"/>
                  <a:pt x="557" y="220"/>
                </a:cubicBezTo>
                <a:cubicBezTo>
                  <a:pt x="524" y="188"/>
                  <a:pt x="475" y="175"/>
                  <a:pt x="425" y="175"/>
                </a:cubicBezTo>
                <a:cubicBezTo>
                  <a:pt x="381" y="175"/>
                  <a:pt x="336" y="186"/>
                  <a:pt x="302" y="204"/>
                </a:cubicBezTo>
                <a:cubicBezTo>
                  <a:pt x="302" y="204"/>
                  <a:pt x="302" y="204"/>
                  <a:pt x="302" y="204"/>
                </a:cubicBezTo>
                <a:cubicBezTo>
                  <a:pt x="297" y="204"/>
                  <a:pt x="275" y="192"/>
                  <a:pt x="272" y="191"/>
                </a:cubicBezTo>
                <a:cubicBezTo>
                  <a:pt x="246" y="182"/>
                  <a:pt x="218" y="177"/>
                  <a:pt x="191" y="176"/>
                </a:cubicBezTo>
                <a:cubicBezTo>
                  <a:pt x="188" y="176"/>
                  <a:pt x="185" y="176"/>
                  <a:pt x="182" y="176"/>
                </a:cubicBezTo>
                <a:cubicBezTo>
                  <a:pt x="117" y="176"/>
                  <a:pt x="41" y="200"/>
                  <a:pt x="18" y="266"/>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18" name="Freeform 117"/>
          <p:cNvSpPr>
            <a:spLocks noEditPoints="1"/>
          </p:cNvSpPr>
          <p:nvPr/>
        </p:nvSpPr>
        <p:spPr bwMode="auto">
          <a:xfrm>
            <a:off x="3980261" y="3543301"/>
            <a:ext cx="97631" cy="175023"/>
          </a:xfrm>
          <a:custGeom>
            <a:avLst/>
            <a:gdLst>
              <a:gd name="T0" fmla="*/ 366 w 429"/>
              <a:gd name="T1" fmla="*/ 543 h 768"/>
              <a:gd name="T2" fmla="*/ 366 w 429"/>
              <a:gd name="T3" fmla="*/ 702 h 768"/>
              <a:gd name="T4" fmla="*/ 63 w 429"/>
              <a:gd name="T5" fmla="*/ 702 h 768"/>
              <a:gd name="T6" fmla="*/ 63 w 429"/>
              <a:gd name="T7" fmla="*/ 543 h 768"/>
              <a:gd name="T8" fmla="*/ 366 w 429"/>
              <a:gd name="T9" fmla="*/ 543 h 768"/>
              <a:gd name="T10" fmla="*/ 366 w 429"/>
              <a:gd name="T11" fmla="*/ 341 h 768"/>
              <a:gd name="T12" fmla="*/ 366 w 429"/>
              <a:gd name="T13" fmla="*/ 500 h 768"/>
              <a:gd name="T14" fmla="*/ 63 w 429"/>
              <a:gd name="T15" fmla="*/ 500 h 768"/>
              <a:gd name="T16" fmla="*/ 63 w 429"/>
              <a:gd name="T17" fmla="*/ 341 h 768"/>
              <a:gd name="T18" fmla="*/ 366 w 429"/>
              <a:gd name="T19" fmla="*/ 341 h 768"/>
              <a:gd name="T20" fmla="*/ 0 w 429"/>
              <a:gd name="T21" fmla="*/ 74 h 768"/>
              <a:gd name="T22" fmla="*/ 0 w 429"/>
              <a:gd name="T23" fmla="*/ 78 h 768"/>
              <a:gd name="T24" fmla="*/ 0 w 429"/>
              <a:gd name="T25" fmla="*/ 763 h 768"/>
              <a:gd name="T26" fmla="*/ 0 w 429"/>
              <a:gd name="T27" fmla="*/ 768 h 768"/>
              <a:gd name="T28" fmla="*/ 4 w 429"/>
              <a:gd name="T29" fmla="*/ 768 h 768"/>
              <a:gd name="T30" fmla="*/ 425 w 429"/>
              <a:gd name="T31" fmla="*/ 768 h 768"/>
              <a:gd name="T32" fmla="*/ 429 w 429"/>
              <a:gd name="T33" fmla="*/ 768 h 768"/>
              <a:gd name="T34" fmla="*/ 429 w 429"/>
              <a:gd name="T35" fmla="*/ 763 h 768"/>
              <a:gd name="T36" fmla="*/ 429 w 429"/>
              <a:gd name="T37" fmla="*/ 78 h 768"/>
              <a:gd name="T38" fmla="*/ 429 w 429"/>
              <a:gd name="T39" fmla="*/ 74 h 768"/>
              <a:gd name="T40" fmla="*/ 425 w 429"/>
              <a:gd name="T41" fmla="*/ 74 h 768"/>
              <a:gd name="T42" fmla="*/ 323 w 429"/>
              <a:gd name="T43" fmla="*/ 74 h 768"/>
              <a:gd name="T44" fmla="*/ 323 w 429"/>
              <a:gd name="T45" fmla="*/ 4 h 768"/>
              <a:gd name="T46" fmla="*/ 323 w 429"/>
              <a:gd name="T47" fmla="*/ 0 h 768"/>
              <a:gd name="T48" fmla="*/ 319 w 429"/>
              <a:gd name="T49" fmla="*/ 0 h 768"/>
              <a:gd name="T50" fmla="*/ 110 w 429"/>
              <a:gd name="T51" fmla="*/ 0 h 768"/>
              <a:gd name="T52" fmla="*/ 106 w 429"/>
              <a:gd name="T53" fmla="*/ 0 h 768"/>
              <a:gd name="T54" fmla="*/ 106 w 429"/>
              <a:gd name="T55" fmla="*/ 4 h 768"/>
              <a:gd name="T56" fmla="*/ 106 w 429"/>
              <a:gd name="T57" fmla="*/ 74 h 768"/>
              <a:gd name="T58" fmla="*/ 4 w 429"/>
              <a:gd name="T59" fmla="*/ 74 h 768"/>
              <a:gd name="T60" fmla="*/ 0 w 429"/>
              <a:gd name="T61" fmla="*/ 74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29" h="768">
                <a:moveTo>
                  <a:pt x="366" y="543"/>
                </a:moveTo>
                <a:lnTo>
                  <a:pt x="366" y="702"/>
                </a:lnTo>
                <a:lnTo>
                  <a:pt x="63" y="702"/>
                </a:lnTo>
                <a:lnTo>
                  <a:pt x="63" y="543"/>
                </a:lnTo>
                <a:lnTo>
                  <a:pt x="366" y="543"/>
                </a:lnTo>
                <a:close/>
                <a:moveTo>
                  <a:pt x="366" y="341"/>
                </a:moveTo>
                <a:lnTo>
                  <a:pt x="366" y="500"/>
                </a:lnTo>
                <a:lnTo>
                  <a:pt x="63" y="500"/>
                </a:lnTo>
                <a:lnTo>
                  <a:pt x="63" y="341"/>
                </a:lnTo>
                <a:lnTo>
                  <a:pt x="366" y="341"/>
                </a:lnTo>
                <a:close/>
                <a:moveTo>
                  <a:pt x="0" y="74"/>
                </a:moveTo>
                <a:lnTo>
                  <a:pt x="0" y="78"/>
                </a:lnTo>
                <a:lnTo>
                  <a:pt x="0" y="763"/>
                </a:lnTo>
                <a:lnTo>
                  <a:pt x="0" y="768"/>
                </a:lnTo>
                <a:lnTo>
                  <a:pt x="4" y="768"/>
                </a:lnTo>
                <a:lnTo>
                  <a:pt x="425" y="768"/>
                </a:lnTo>
                <a:lnTo>
                  <a:pt x="429" y="768"/>
                </a:lnTo>
                <a:lnTo>
                  <a:pt x="429" y="763"/>
                </a:lnTo>
                <a:lnTo>
                  <a:pt x="429" y="78"/>
                </a:lnTo>
                <a:lnTo>
                  <a:pt x="429" y="74"/>
                </a:lnTo>
                <a:lnTo>
                  <a:pt x="425" y="74"/>
                </a:lnTo>
                <a:lnTo>
                  <a:pt x="323" y="74"/>
                </a:lnTo>
                <a:lnTo>
                  <a:pt x="323" y="4"/>
                </a:lnTo>
                <a:lnTo>
                  <a:pt x="323" y="0"/>
                </a:lnTo>
                <a:lnTo>
                  <a:pt x="319" y="0"/>
                </a:lnTo>
                <a:lnTo>
                  <a:pt x="110" y="0"/>
                </a:lnTo>
                <a:lnTo>
                  <a:pt x="106" y="0"/>
                </a:lnTo>
                <a:lnTo>
                  <a:pt x="106" y="4"/>
                </a:lnTo>
                <a:lnTo>
                  <a:pt x="106" y="74"/>
                </a:lnTo>
                <a:lnTo>
                  <a:pt x="4" y="74"/>
                </a:lnTo>
                <a:lnTo>
                  <a:pt x="0" y="74"/>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19" name="Freeform 118"/>
          <p:cNvSpPr>
            <a:spLocks/>
          </p:cNvSpPr>
          <p:nvPr/>
        </p:nvSpPr>
        <p:spPr bwMode="auto">
          <a:xfrm>
            <a:off x="3650458" y="3582593"/>
            <a:ext cx="173831" cy="97631"/>
          </a:xfrm>
          <a:custGeom>
            <a:avLst/>
            <a:gdLst>
              <a:gd name="T0" fmla="*/ 689 w 767"/>
              <a:gd name="T1" fmla="*/ 0 h 429"/>
              <a:gd name="T2" fmla="*/ 693 w 767"/>
              <a:gd name="T3" fmla="*/ 0 h 429"/>
              <a:gd name="T4" fmla="*/ 693 w 767"/>
              <a:gd name="T5" fmla="*/ 5 h 429"/>
              <a:gd name="T6" fmla="*/ 693 w 767"/>
              <a:gd name="T7" fmla="*/ 106 h 429"/>
              <a:gd name="T8" fmla="*/ 763 w 767"/>
              <a:gd name="T9" fmla="*/ 106 h 429"/>
              <a:gd name="T10" fmla="*/ 767 w 767"/>
              <a:gd name="T11" fmla="*/ 106 h 429"/>
              <a:gd name="T12" fmla="*/ 767 w 767"/>
              <a:gd name="T13" fmla="*/ 110 h 429"/>
              <a:gd name="T14" fmla="*/ 767 w 767"/>
              <a:gd name="T15" fmla="*/ 320 h 429"/>
              <a:gd name="T16" fmla="*/ 767 w 767"/>
              <a:gd name="T17" fmla="*/ 324 h 429"/>
              <a:gd name="T18" fmla="*/ 763 w 767"/>
              <a:gd name="T19" fmla="*/ 324 h 429"/>
              <a:gd name="T20" fmla="*/ 693 w 767"/>
              <a:gd name="T21" fmla="*/ 324 h 429"/>
              <a:gd name="T22" fmla="*/ 693 w 767"/>
              <a:gd name="T23" fmla="*/ 425 h 429"/>
              <a:gd name="T24" fmla="*/ 693 w 767"/>
              <a:gd name="T25" fmla="*/ 429 h 429"/>
              <a:gd name="T26" fmla="*/ 689 w 767"/>
              <a:gd name="T27" fmla="*/ 429 h 429"/>
              <a:gd name="T28" fmla="*/ 4 w 767"/>
              <a:gd name="T29" fmla="*/ 429 h 429"/>
              <a:gd name="T30" fmla="*/ 0 w 767"/>
              <a:gd name="T31" fmla="*/ 429 h 429"/>
              <a:gd name="T32" fmla="*/ 0 w 767"/>
              <a:gd name="T33" fmla="*/ 425 h 429"/>
              <a:gd name="T34" fmla="*/ 0 w 767"/>
              <a:gd name="T35" fmla="*/ 5 h 429"/>
              <a:gd name="T36" fmla="*/ 0 w 767"/>
              <a:gd name="T37" fmla="*/ 0 h 429"/>
              <a:gd name="T38" fmla="*/ 4 w 767"/>
              <a:gd name="T39" fmla="*/ 0 h 429"/>
              <a:gd name="T40" fmla="*/ 689 w 767"/>
              <a:gd name="T41"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67" h="429">
                <a:moveTo>
                  <a:pt x="689" y="0"/>
                </a:moveTo>
                <a:lnTo>
                  <a:pt x="693" y="0"/>
                </a:lnTo>
                <a:lnTo>
                  <a:pt x="693" y="5"/>
                </a:lnTo>
                <a:lnTo>
                  <a:pt x="693" y="106"/>
                </a:lnTo>
                <a:lnTo>
                  <a:pt x="763" y="106"/>
                </a:lnTo>
                <a:lnTo>
                  <a:pt x="767" y="106"/>
                </a:lnTo>
                <a:lnTo>
                  <a:pt x="767" y="110"/>
                </a:lnTo>
                <a:lnTo>
                  <a:pt x="767" y="320"/>
                </a:lnTo>
                <a:lnTo>
                  <a:pt x="767" y="324"/>
                </a:lnTo>
                <a:lnTo>
                  <a:pt x="763" y="324"/>
                </a:lnTo>
                <a:lnTo>
                  <a:pt x="693" y="324"/>
                </a:lnTo>
                <a:lnTo>
                  <a:pt x="693" y="425"/>
                </a:lnTo>
                <a:lnTo>
                  <a:pt x="693" y="429"/>
                </a:lnTo>
                <a:lnTo>
                  <a:pt x="689" y="429"/>
                </a:lnTo>
                <a:lnTo>
                  <a:pt x="4" y="429"/>
                </a:lnTo>
                <a:lnTo>
                  <a:pt x="0" y="429"/>
                </a:lnTo>
                <a:lnTo>
                  <a:pt x="0" y="425"/>
                </a:lnTo>
                <a:lnTo>
                  <a:pt x="0" y="5"/>
                </a:lnTo>
                <a:lnTo>
                  <a:pt x="0" y="0"/>
                </a:lnTo>
                <a:lnTo>
                  <a:pt x="4" y="0"/>
                </a:lnTo>
                <a:lnTo>
                  <a:pt x="689" y="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20" name="Freeform 119"/>
          <p:cNvSpPr>
            <a:spLocks noEditPoints="1"/>
          </p:cNvSpPr>
          <p:nvPr/>
        </p:nvSpPr>
        <p:spPr bwMode="auto">
          <a:xfrm>
            <a:off x="3109914" y="3582593"/>
            <a:ext cx="173831" cy="97631"/>
          </a:xfrm>
          <a:custGeom>
            <a:avLst/>
            <a:gdLst>
              <a:gd name="T0" fmla="*/ 225 w 767"/>
              <a:gd name="T1" fmla="*/ 366 h 429"/>
              <a:gd name="T2" fmla="*/ 225 w 767"/>
              <a:gd name="T3" fmla="*/ 63 h 429"/>
              <a:gd name="T4" fmla="*/ 66 w 767"/>
              <a:gd name="T5" fmla="*/ 63 h 429"/>
              <a:gd name="T6" fmla="*/ 66 w 767"/>
              <a:gd name="T7" fmla="*/ 366 h 429"/>
              <a:gd name="T8" fmla="*/ 225 w 767"/>
              <a:gd name="T9" fmla="*/ 366 h 429"/>
              <a:gd name="T10" fmla="*/ 427 w 767"/>
              <a:gd name="T11" fmla="*/ 366 h 429"/>
              <a:gd name="T12" fmla="*/ 427 w 767"/>
              <a:gd name="T13" fmla="*/ 63 h 429"/>
              <a:gd name="T14" fmla="*/ 268 w 767"/>
              <a:gd name="T15" fmla="*/ 63 h 429"/>
              <a:gd name="T16" fmla="*/ 268 w 767"/>
              <a:gd name="T17" fmla="*/ 366 h 429"/>
              <a:gd name="T18" fmla="*/ 427 w 767"/>
              <a:gd name="T19" fmla="*/ 366 h 429"/>
              <a:gd name="T20" fmla="*/ 629 w 767"/>
              <a:gd name="T21" fmla="*/ 366 h 429"/>
              <a:gd name="T22" fmla="*/ 629 w 767"/>
              <a:gd name="T23" fmla="*/ 63 h 429"/>
              <a:gd name="T24" fmla="*/ 470 w 767"/>
              <a:gd name="T25" fmla="*/ 63 h 429"/>
              <a:gd name="T26" fmla="*/ 470 w 767"/>
              <a:gd name="T27" fmla="*/ 366 h 429"/>
              <a:gd name="T28" fmla="*/ 629 w 767"/>
              <a:gd name="T29" fmla="*/ 366 h 429"/>
              <a:gd name="T30" fmla="*/ 694 w 767"/>
              <a:gd name="T31" fmla="*/ 0 h 429"/>
              <a:gd name="T32" fmla="*/ 694 w 767"/>
              <a:gd name="T33" fmla="*/ 5 h 429"/>
              <a:gd name="T34" fmla="*/ 694 w 767"/>
              <a:gd name="T35" fmla="*/ 106 h 429"/>
              <a:gd name="T36" fmla="*/ 763 w 767"/>
              <a:gd name="T37" fmla="*/ 106 h 429"/>
              <a:gd name="T38" fmla="*/ 767 w 767"/>
              <a:gd name="T39" fmla="*/ 106 h 429"/>
              <a:gd name="T40" fmla="*/ 767 w 767"/>
              <a:gd name="T41" fmla="*/ 110 h 429"/>
              <a:gd name="T42" fmla="*/ 767 w 767"/>
              <a:gd name="T43" fmla="*/ 319 h 429"/>
              <a:gd name="T44" fmla="*/ 767 w 767"/>
              <a:gd name="T45" fmla="*/ 324 h 429"/>
              <a:gd name="T46" fmla="*/ 763 w 767"/>
              <a:gd name="T47" fmla="*/ 324 h 429"/>
              <a:gd name="T48" fmla="*/ 694 w 767"/>
              <a:gd name="T49" fmla="*/ 324 h 429"/>
              <a:gd name="T50" fmla="*/ 694 w 767"/>
              <a:gd name="T51" fmla="*/ 425 h 429"/>
              <a:gd name="T52" fmla="*/ 694 w 767"/>
              <a:gd name="T53" fmla="*/ 429 h 429"/>
              <a:gd name="T54" fmla="*/ 690 w 767"/>
              <a:gd name="T55" fmla="*/ 429 h 429"/>
              <a:gd name="T56" fmla="*/ 4 w 767"/>
              <a:gd name="T57" fmla="*/ 429 h 429"/>
              <a:gd name="T58" fmla="*/ 0 w 767"/>
              <a:gd name="T59" fmla="*/ 429 h 429"/>
              <a:gd name="T60" fmla="*/ 0 w 767"/>
              <a:gd name="T61" fmla="*/ 425 h 429"/>
              <a:gd name="T62" fmla="*/ 0 w 767"/>
              <a:gd name="T63" fmla="*/ 5 h 429"/>
              <a:gd name="T64" fmla="*/ 0 w 767"/>
              <a:gd name="T65" fmla="*/ 0 h 429"/>
              <a:gd name="T66" fmla="*/ 4 w 767"/>
              <a:gd name="T67" fmla="*/ 0 h 429"/>
              <a:gd name="T68" fmla="*/ 690 w 767"/>
              <a:gd name="T69" fmla="*/ 0 h 429"/>
              <a:gd name="T70" fmla="*/ 694 w 767"/>
              <a:gd name="T71"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7" h="429">
                <a:moveTo>
                  <a:pt x="225" y="366"/>
                </a:moveTo>
                <a:lnTo>
                  <a:pt x="225" y="63"/>
                </a:lnTo>
                <a:lnTo>
                  <a:pt x="66" y="63"/>
                </a:lnTo>
                <a:lnTo>
                  <a:pt x="66" y="366"/>
                </a:lnTo>
                <a:lnTo>
                  <a:pt x="225" y="366"/>
                </a:lnTo>
                <a:close/>
                <a:moveTo>
                  <a:pt x="427" y="366"/>
                </a:moveTo>
                <a:lnTo>
                  <a:pt x="427" y="63"/>
                </a:lnTo>
                <a:lnTo>
                  <a:pt x="268" y="63"/>
                </a:lnTo>
                <a:lnTo>
                  <a:pt x="268" y="366"/>
                </a:lnTo>
                <a:lnTo>
                  <a:pt x="427" y="366"/>
                </a:lnTo>
                <a:close/>
                <a:moveTo>
                  <a:pt x="629" y="366"/>
                </a:moveTo>
                <a:lnTo>
                  <a:pt x="629" y="63"/>
                </a:lnTo>
                <a:lnTo>
                  <a:pt x="470" y="63"/>
                </a:lnTo>
                <a:lnTo>
                  <a:pt x="470" y="366"/>
                </a:lnTo>
                <a:lnTo>
                  <a:pt x="629" y="366"/>
                </a:lnTo>
                <a:close/>
                <a:moveTo>
                  <a:pt x="694" y="0"/>
                </a:moveTo>
                <a:lnTo>
                  <a:pt x="694" y="5"/>
                </a:lnTo>
                <a:lnTo>
                  <a:pt x="694" y="106"/>
                </a:lnTo>
                <a:lnTo>
                  <a:pt x="763" y="106"/>
                </a:lnTo>
                <a:lnTo>
                  <a:pt x="767" y="106"/>
                </a:lnTo>
                <a:lnTo>
                  <a:pt x="767" y="110"/>
                </a:lnTo>
                <a:lnTo>
                  <a:pt x="767" y="319"/>
                </a:lnTo>
                <a:lnTo>
                  <a:pt x="767" y="324"/>
                </a:lnTo>
                <a:lnTo>
                  <a:pt x="763" y="324"/>
                </a:lnTo>
                <a:lnTo>
                  <a:pt x="694" y="324"/>
                </a:lnTo>
                <a:lnTo>
                  <a:pt x="694" y="425"/>
                </a:lnTo>
                <a:lnTo>
                  <a:pt x="694" y="429"/>
                </a:lnTo>
                <a:lnTo>
                  <a:pt x="690" y="429"/>
                </a:lnTo>
                <a:lnTo>
                  <a:pt x="4" y="429"/>
                </a:lnTo>
                <a:lnTo>
                  <a:pt x="0" y="429"/>
                </a:lnTo>
                <a:lnTo>
                  <a:pt x="0" y="425"/>
                </a:lnTo>
                <a:lnTo>
                  <a:pt x="0" y="5"/>
                </a:lnTo>
                <a:lnTo>
                  <a:pt x="0" y="0"/>
                </a:lnTo>
                <a:lnTo>
                  <a:pt x="4" y="0"/>
                </a:lnTo>
                <a:lnTo>
                  <a:pt x="690" y="0"/>
                </a:lnTo>
                <a:lnTo>
                  <a:pt x="694" y="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21" name="Freeform 120"/>
          <p:cNvSpPr>
            <a:spLocks noEditPoints="1"/>
          </p:cNvSpPr>
          <p:nvPr/>
        </p:nvSpPr>
        <p:spPr bwMode="auto">
          <a:xfrm>
            <a:off x="8029575" y="1243014"/>
            <a:ext cx="167878" cy="159544"/>
          </a:xfrm>
          <a:custGeom>
            <a:avLst/>
            <a:gdLst>
              <a:gd name="T0" fmla="*/ 479 w 739"/>
              <a:gd name="T1" fmla="*/ 416 h 703"/>
              <a:gd name="T2" fmla="*/ 515 w 739"/>
              <a:gd name="T3" fmla="*/ 591 h 703"/>
              <a:gd name="T4" fmla="*/ 369 w 739"/>
              <a:gd name="T5" fmla="*/ 528 h 703"/>
              <a:gd name="T6" fmla="*/ 220 w 739"/>
              <a:gd name="T7" fmla="*/ 592 h 703"/>
              <a:gd name="T8" fmla="*/ 248 w 739"/>
              <a:gd name="T9" fmla="*/ 416 h 703"/>
              <a:gd name="T10" fmla="*/ 128 w 739"/>
              <a:gd name="T11" fmla="*/ 300 h 703"/>
              <a:gd name="T12" fmla="*/ 289 w 739"/>
              <a:gd name="T13" fmla="*/ 270 h 703"/>
              <a:gd name="T14" fmla="*/ 370 w 739"/>
              <a:gd name="T15" fmla="*/ 122 h 703"/>
              <a:gd name="T16" fmla="*/ 450 w 739"/>
              <a:gd name="T17" fmla="*/ 271 h 703"/>
              <a:gd name="T18" fmla="*/ 607 w 739"/>
              <a:gd name="T19" fmla="*/ 299 h 703"/>
              <a:gd name="T20" fmla="*/ 479 w 739"/>
              <a:gd name="T21" fmla="*/ 416 h 703"/>
              <a:gd name="T22" fmla="*/ 669 w 739"/>
              <a:gd name="T23" fmla="*/ 213 h 703"/>
              <a:gd name="T24" fmla="*/ 513 w 739"/>
              <a:gd name="T25" fmla="*/ 184 h 703"/>
              <a:gd name="T26" fmla="*/ 437 w 739"/>
              <a:gd name="T27" fmla="*/ 44 h 703"/>
              <a:gd name="T28" fmla="*/ 370 w 739"/>
              <a:gd name="T29" fmla="*/ 0 h 703"/>
              <a:gd name="T30" fmla="*/ 302 w 739"/>
              <a:gd name="T31" fmla="*/ 44 h 703"/>
              <a:gd name="T32" fmla="*/ 226 w 739"/>
              <a:gd name="T33" fmla="*/ 184 h 703"/>
              <a:gd name="T34" fmla="*/ 70 w 739"/>
              <a:gd name="T35" fmla="*/ 212 h 703"/>
              <a:gd name="T36" fmla="*/ 8 w 739"/>
              <a:gd name="T37" fmla="*/ 263 h 703"/>
              <a:gd name="T38" fmla="*/ 32 w 739"/>
              <a:gd name="T39" fmla="*/ 340 h 703"/>
              <a:gd name="T40" fmla="*/ 145 w 739"/>
              <a:gd name="T41" fmla="*/ 450 h 703"/>
              <a:gd name="T42" fmla="*/ 119 w 739"/>
              <a:gd name="T43" fmla="*/ 611 h 703"/>
              <a:gd name="T44" fmla="*/ 135 w 739"/>
              <a:gd name="T45" fmla="*/ 678 h 703"/>
              <a:gd name="T46" fmla="*/ 189 w 739"/>
              <a:gd name="T47" fmla="*/ 703 h 703"/>
              <a:gd name="T48" fmla="*/ 189 w 739"/>
              <a:gd name="T49" fmla="*/ 703 h 703"/>
              <a:gd name="T50" fmla="*/ 225 w 739"/>
              <a:gd name="T51" fmla="*/ 695 h 703"/>
              <a:gd name="T52" fmla="*/ 369 w 739"/>
              <a:gd name="T53" fmla="*/ 633 h 703"/>
              <a:gd name="T54" fmla="*/ 513 w 739"/>
              <a:gd name="T55" fmla="*/ 695 h 703"/>
              <a:gd name="T56" fmla="*/ 550 w 739"/>
              <a:gd name="T57" fmla="*/ 703 h 703"/>
              <a:gd name="T58" fmla="*/ 603 w 739"/>
              <a:gd name="T59" fmla="*/ 678 h 703"/>
              <a:gd name="T60" fmla="*/ 617 w 739"/>
              <a:gd name="T61" fmla="*/ 610 h 703"/>
              <a:gd name="T62" fmla="*/ 584 w 739"/>
              <a:gd name="T63" fmla="*/ 451 h 703"/>
              <a:gd name="T64" fmla="*/ 705 w 739"/>
              <a:gd name="T65" fmla="*/ 340 h 703"/>
              <a:gd name="T66" fmla="*/ 731 w 739"/>
              <a:gd name="T67" fmla="*/ 264 h 703"/>
              <a:gd name="T68" fmla="*/ 669 w 739"/>
              <a:gd name="T69" fmla="*/ 213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9" h="703">
                <a:moveTo>
                  <a:pt x="479" y="416"/>
                </a:moveTo>
                <a:lnTo>
                  <a:pt x="515" y="591"/>
                </a:lnTo>
                <a:lnTo>
                  <a:pt x="369" y="528"/>
                </a:lnTo>
                <a:lnTo>
                  <a:pt x="220" y="592"/>
                </a:lnTo>
                <a:lnTo>
                  <a:pt x="248" y="416"/>
                </a:lnTo>
                <a:lnTo>
                  <a:pt x="128" y="300"/>
                </a:lnTo>
                <a:lnTo>
                  <a:pt x="289" y="270"/>
                </a:lnTo>
                <a:lnTo>
                  <a:pt x="370" y="122"/>
                </a:lnTo>
                <a:lnTo>
                  <a:pt x="450" y="271"/>
                </a:lnTo>
                <a:lnTo>
                  <a:pt x="607" y="299"/>
                </a:lnTo>
                <a:lnTo>
                  <a:pt x="479" y="416"/>
                </a:lnTo>
                <a:close/>
                <a:moveTo>
                  <a:pt x="669" y="213"/>
                </a:moveTo>
                <a:lnTo>
                  <a:pt x="513" y="184"/>
                </a:lnTo>
                <a:lnTo>
                  <a:pt x="437" y="44"/>
                </a:lnTo>
                <a:cubicBezTo>
                  <a:pt x="422" y="16"/>
                  <a:pt x="397" y="0"/>
                  <a:pt x="370" y="0"/>
                </a:cubicBezTo>
                <a:cubicBezTo>
                  <a:pt x="342" y="0"/>
                  <a:pt x="318" y="16"/>
                  <a:pt x="302" y="44"/>
                </a:cubicBezTo>
                <a:lnTo>
                  <a:pt x="226" y="184"/>
                </a:lnTo>
                <a:lnTo>
                  <a:pt x="70" y="212"/>
                </a:lnTo>
                <a:cubicBezTo>
                  <a:pt x="39" y="218"/>
                  <a:pt x="16" y="236"/>
                  <a:pt x="8" y="263"/>
                </a:cubicBezTo>
                <a:cubicBezTo>
                  <a:pt x="0" y="289"/>
                  <a:pt x="8" y="317"/>
                  <a:pt x="32" y="340"/>
                </a:cubicBezTo>
                <a:lnTo>
                  <a:pt x="145" y="450"/>
                </a:lnTo>
                <a:lnTo>
                  <a:pt x="119" y="611"/>
                </a:lnTo>
                <a:cubicBezTo>
                  <a:pt x="114" y="637"/>
                  <a:pt x="120" y="661"/>
                  <a:pt x="135" y="678"/>
                </a:cubicBezTo>
                <a:cubicBezTo>
                  <a:pt x="148" y="694"/>
                  <a:pt x="167" y="703"/>
                  <a:pt x="189" y="703"/>
                </a:cubicBezTo>
                <a:lnTo>
                  <a:pt x="189" y="703"/>
                </a:lnTo>
                <a:cubicBezTo>
                  <a:pt x="201" y="703"/>
                  <a:pt x="213" y="700"/>
                  <a:pt x="225" y="695"/>
                </a:cubicBezTo>
                <a:lnTo>
                  <a:pt x="369" y="633"/>
                </a:lnTo>
                <a:lnTo>
                  <a:pt x="513" y="695"/>
                </a:lnTo>
                <a:cubicBezTo>
                  <a:pt x="526" y="700"/>
                  <a:pt x="538" y="703"/>
                  <a:pt x="550" y="703"/>
                </a:cubicBezTo>
                <a:cubicBezTo>
                  <a:pt x="571" y="703"/>
                  <a:pt x="590" y="694"/>
                  <a:pt x="603" y="678"/>
                </a:cubicBezTo>
                <a:cubicBezTo>
                  <a:pt x="618" y="661"/>
                  <a:pt x="623" y="636"/>
                  <a:pt x="617" y="610"/>
                </a:cubicBezTo>
                <a:lnTo>
                  <a:pt x="584" y="451"/>
                </a:lnTo>
                <a:lnTo>
                  <a:pt x="705" y="340"/>
                </a:lnTo>
                <a:cubicBezTo>
                  <a:pt x="729" y="318"/>
                  <a:pt x="739" y="290"/>
                  <a:pt x="731" y="264"/>
                </a:cubicBezTo>
                <a:cubicBezTo>
                  <a:pt x="724" y="237"/>
                  <a:pt x="701" y="219"/>
                  <a:pt x="669" y="21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22" name="Freeform 121"/>
          <p:cNvSpPr>
            <a:spLocks noEditPoints="1"/>
          </p:cNvSpPr>
          <p:nvPr/>
        </p:nvSpPr>
        <p:spPr bwMode="auto">
          <a:xfrm>
            <a:off x="3392092" y="3586164"/>
            <a:ext cx="159544" cy="89298"/>
          </a:xfrm>
          <a:custGeom>
            <a:avLst/>
            <a:gdLst>
              <a:gd name="T0" fmla="*/ 61 w 702"/>
              <a:gd name="T1" fmla="*/ 334 h 392"/>
              <a:gd name="T2" fmla="*/ 61 w 702"/>
              <a:gd name="T3" fmla="*/ 57 h 392"/>
              <a:gd name="T4" fmla="*/ 206 w 702"/>
              <a:gd name="T5" fmla="*/ 57 h 392"/>
              <a:gd name="T6" fmla="*/ 206 w 702"/>
              <a:gd name="T7" fmla="*/ 334 h 392"/>
              <a:gd name="T8" fmla="*/ 61 w 702"/>
              <a:gd name="T9" fmla="*/ 334 h 392"/>
              <a:gd name="T10" fmla="*/ 635 w 702"/>
              <a:gd name="T11" fmla="*/ 96 h 392"/>
              <a:gd name="T12" fmla="*/ 635 w 702"/>
              <a:gd name="T13" fmla="*/ 4 h 392"/>
              <a:gd name="T14" fmla="*/ 635 w 702"/>
              <a:gd name="T15" fmla="*/ 0 h 392"/>
              <a:gd name="T16" fmla="*/ 631 w 702"/>
              <a:gd name="T17" fmla="*/ 0 h 392"/>
              <a:gd name="T18" fmla="*/ 4 w 702"/>
              <a:gd name="T19" fmla="*/ 0 h 392"/>
              <a:gd name="T20" fmla="*/ 0 w 702"/>
              <a:gd name="T21" fmla="*/ 0 h 392"/>
              <a:gd name="T22" fmla="*/ 0 w 702"/>
              <a:gd name="T23" fmla="*/ 4 h 392"/>
              <a:gd name="T24" fmla="*/ 0 w 702"/>
              <a:gd name="T25" fmla="*/ 388 h 392"/>
              <a:gd name="T26" fmla="*/ 0 w 702"/>
              <a:gd name="T27" fmla="*/ 392 h 392"/>
              <a:gd name="T28" fmla="*/ 4 w 702"/>
              <a:gd name="T29" fmla="*/ 392 h 392"/>
              <a:gd name="T30" fmla="*/ 631 w 702"/>
              <a:gd name="T31" fmla="*/ 392 h 392"/>
              <a:gd name="T32" fmla="*/ 635 w 702"/>
              <a:gd name="T33" fmla="*/ 392 h 392"/>
              <a:gd name="T34" fmla="*/ 635 w 702"/>
              <a:gd name="T35" fmla="*/ 388 h 392"/>
              <a:gd name="T36" fmla="*/ 635 w 702"/>
              <a:gd name="T37" fmla="*/ 295 h 392"/>
              <a:gd name="T38" fmla="*/ 698 w 702"/>
              <a:gd name="T39" fmla="*/ 295 h 392"/>
              <a:gd name="T40" fmla="*/ 702 w 702"/>
              <a:gd name="T41" fmla="*/ 295 h 392"/>
              <a:gd name="T42" fmla="*/ 702 w 702"/>
              <a:gd name="T43" fmla="*/ 292 h 392"/>
              <a:gd name="T44" fmla="*/ 702 w 702"/>
              <a:gd name="T45" fmla="*/ 100 h 392"/>
              <a:gd name="T46" fmla="*/ 702 w 702"/>
              <a:gd name="T47" fmla="*/ 96 h 392"/>
              <a:gd name="T48" fmla="*/ 698 w 702"/>
              <a:gd name="T49" fmla="*/ 96 h 392"/>
              <a:gd name="T50" fmla="*/ 635 w 702"/>
              <a:gd name="T51" fmla="*/ 9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2" h="392">
                <a:moveTo>
                  <a:pt x="61" y="334"/>
                </a:moveTo>
                <a:lnTo>
                  <a:pt x="61" y="57"/>
                </a:lnTo>
                <a:lnTo>
                  <a:pt x="206" y="57"/>
                </a:lnTo>
                <a:lnTo>
                  <a:pt x="206" y="334"/>
                </a:lnTo>
                <a:lnTo>
                  <a:pt x="61" y="334"/>
                </a:lnTo>
                <a:close/>
                <a:moveTo>
                  <a:pt x="635" y="96"/>
                </a:moveTo>
                <a:lnTo>
                  <a:pt x="635" y="4"/>
                </a:lnTo>
                <a:lnTo>
                  <a:pt x="635" y="0"/>
                </a:lnTo>
                <a:lnTo>
                  <a:pt x="631" y="0"/>
                </a:lnTo>
                <a:lnTo>
                  <a:pt x="4" y="0"/>
                </a:lnTo>
                <a:lnTo>
                  <a:pt x="0" y="0"/>
                </a:lnTo>
                <a:lnTo>
                  <a:pt x="0" y="4"/>
                </a:lnTo>
                <a:lnTo>
                  <a:pt x="0" y="388"/>
                </a:lnTo>
                <a:lnTo>
                  <a:pt x="0" y="392"/>
                </a:lnTo>
                <a:lnTo>
                  <a:pt x="4" y="392"/>
                </a:lnTo>
                <a:lnTo>
                  <a:pt x="631" y="392"/>
                </a:lnTo>
                <a:lnTo>
                  <a:pt x="635" y="392"/>
                </a:lnTo>
                <a:lnTo>
                  <a:pt x="635" y="388"/>
                </a:lnTo>
                <a:lnTo>
                  <a:pt x="635" y="295"/>
                </a:lnTo>
                <a:lnTo>
                  <a:pt x="698" y="295"/>
                </a:lnTo>
                <a:lnTo>
                  <a:pt x="702" y="295"/>
                </a:lnTo>
                <a:lnTo>
                  <a:pt x="702" y="292"/>
                </a:lnTo>
                <a:lnTo>
                  <a:pt x="702" y="100"/>
                </a:lnTo>
                <a:lnTo>
                  <a:pt x="702" y="96"/>
                </a:lnTo>
                <a:lnTo>
                  <a:pt x="698" y="96"/>
                </a:lnTo>
                <a:lnTo>
                  <a:pt x="635" y="96"/>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23" name="Freeform 122"/>
          <p:cNvSpPr>
            <a:spLocks/>
          </p:cNvSpPr>
          <p:nvPr/>
        </p:nvSpPr>
        <p:spPr bwMode="auto">
          <a:xfrm>
            <a:off x="8938022" y="2190752"/>
            <a:ext cx="94059" cy="186928"/>
          </a:xfrm>
          <a:custGeom>
            <a:avLst/>
            <a:gdLst>
              <a:gd name="T0" fmla="*/ 0 w 414"/>
              <a:gd name="T1" fmla="*/ 478 h 819"/>
              <a:gd name="T2" fmla="*/ 123 w 414"/>
              <a:gd name="T3" fmla="*/ 478 h 819"/>
              <a:gd name="T4" fmla="*/ 78 w 414"/>
              <a:gd name="T5" fmla="*/ 819 h 819"/>
              <a:gd name="T6" fmla="*/ 414 w 414"/>
              <a:gd name="T7" fmla="*/ 321 h 819"/>
              <a:gd name="T8" fmla="*/ 300 w 414"/>
              <a:gd name="T9" fmla="*/ 321 h 819"/>
              <a:gd name="T10" fmla="*/ 349 w 414"/>
              <a:gd name="T11" fmla="*/ 0 h 819"/>
              <a:gd name="T12" fmla="*/ 0 w 414"/>
              <a:gd name="T13" fmla="*/ 478 h 819"/>
            </a:gdLst>
            <a:ahLst/>
            <a:cxnLst>
              <a:cxn ang="0">
                <a:pos x="T0" y="T1"/>
              </a:cxn>
              <a:cxn ang="0">
                <a:pos x="T2" y="T3"/>
              </a:cxn>
              <a:cxn ang="0">
                <a:pos x="T4" y="T5"/>
              </a:cxn>
              <a:cxn ang="0">
                <a:pos x="T6" y="T7"/>
              </a:cxn>
              <a:cxn ang="0">
                <a:pos x="T8" y="T9"/>
              </a:cxn>
              <a:cxn ang="0">
                <a:pos x="T10" y="T11"/>
              </a:cxn>
              <a:cxn ang="0">
                <a:pos x="T12" y="T13"/>
              </a:cxn>
            </a:cxnLst>
            <a:rect l="0" t="0" r="r" b="b"/>
            <a:pathLst>
              <a:path w="414" h="819">
                <a:moveTo>
                  <a:pt x="0" y="478"/>
                </a:moveTo>
                <a:lnTo>
                  <a:pt x="123" y="478"/>
                </a:lnTo>
                <a:lnTo>
                  <a:pt x="78" y="819"/>
                </a:lnTo>
                <a:lnTo>
                  <a:pt x="414" y="321"/>
                </a:lnTo>
                <a:lnTo>
                  <a:pt x="300" y="321"/>
                </a:lnTo>
                <a:lnTo>
                  <a:pt x="349" y="0"/>
                </a:lnTo>
                <a:lnTo>
                  <a:pt x="0" y="478"/>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24" name="Freeform 123"/>
          <p:cNvSpPr>
            <a:spLocks/>
          </p:cNvSpPr>
          <p:nvPr/>
        </p:nvSpPr>
        <p:spPr bwMode="auto">
          <a:xfrm>
            <a:off x="7741444" y="3820716"/>
            <a:ext cx="153590" cy="122634"/>
          </a:xfrm>
          <a:custGeom>
            <a:avLst/>
            <a:gdLst>
              <a:gd name="T0" fmla="*/ 610 w 681"/>
              <a:gd name="T1" fmla="*/ 58 h 540"/>
              <a:gd name="T2" fmla="*/ 383 w 681"/>
              <a:gd name="T3" fmla="*/ 58 h 540"/>
              <a:gd name="T4" fmla="*/ 340 w 681"/>
              <a:gd name="T5" fmla="*/ 97 h 540"/>
              <a:gd name="T6" fmla="*/ 298 w 681"/>
              <a:gd name="T7" fmla="*/ 58 h 540"/>
              <a:gd name="T8" fmla="*/ 71 w 681"/>
              <a:gd name="T9" fmla="*/ 58 h 540"/>
              <a:gd name="T10" fmla="*/ 71 w 681"/>
              <a:gd name="T11" fmla="*/ 292 h 540"/>
              <a:gd name="T12" fmla="*/ 340 w 681"/>
              <a:gd name="T13" fmla="*/ 540 h 540"/>
              <a:gd name="T14" fmla="*/ 610 w 681"/>
              <a:gd name="T15" fmla="*/ 292 h 540"/>
              <a:gd name="T16" fmla="*/ 610 w 681"/>
              <a:gd name="T17" fmla="*/ 58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1" h="540">
                <a:moveTo>
                  <a:pt x="610" y="58"/>
                </a:moveTo>
                <a:cubicBezTo>
                  <a:pt x="547" y="0"/>
                  <a:pt x="446" y="0"/>
                  <a:pt x="383" y="58"/>
                </a:cubicBezTo>
                <a:lnTo>
                  <a:pt x="340" y="97"/>
                </a:lnTo>
                <a:lnTo>
                  <a:pt x="298" y="58"/>
                </a:lnTo>
                <a:cubicBezTo>
                  <a:pt x="235" y="0"/>
                  <a:pt x="133" y="0"/>
                  <a:pt x="71" y="58"/>
                </a:cubicBezTo>
                <a:cubicBezTo>
                  <a:pt x="0" y="122"/>
                  <a:pt x="0" y="227"/>
                  <a:pt x="71" y="292"/>
                </a:cubicBezTo>
                <a:lnTo>
                  <a:pt x="340" y="540"/>
                </a:lnTo>
                <a:lnTo>
                  <a:pt x="610" y="292"/>
                </a:lnTo>
                <a:cubicBezTo>
                  <a:pt x="681" y="227"/>
                  <a:pt x="681" y="122"/>
                  <a:pt x="610" y="58"/>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25" name="Freeform 124"/>
          <p:cNvSpPr>
            <a:spLocks noEditPoints="1"/>
          </p:cNvSpPr>
          <p:nvPr/>
        </p:nvSpPr>
        <p:spPr bwMode="auto">
          <a:xfrm>
            <a:off x="5932885" y="2003824"/>
            <a:ext cx="128589" cy="105965"/>
          </a:xfrm>
          <a:custGeom>
            <a:avLst/>
            <a:gdLst>
              <a:gd name="T0" fmla="*/ 450 w 567"/>
              <a:gd name="T1" fmla="*/ 186 h 466"/>
              <a:gd name="T2" fmla="*/ 283 w 567"/>
              <a:gd name="T3" fmla="*/ 0 h 466"/>
              <a:gd name="T4" fmla="*/ 116 w 567"/>
              <a:gd name="T5" fmla="*/ 186 h 466"/>
              <a:gd name="T6" fmla="*/ 344 w 567"/>
              <a:gd name="T7" fmla="*/ 254 h 466"/>
              <a:gd name="T8" fmla="*/ 344 w 567"/>
              <a:gd name="T9" fmla="*/ 222 h 466"/>
              <a:gd name="T10" fmla="*/ 344 w 567"/>
              <a:gd name="T11" fmla="*/ 254 h 466"/>
              <a:gd name="T12" fmla="*/ 328 w 567"/>
              <a:gd name="T13" fmla="*/ 293 h 466"/>
              <a:gd name="T14" fmla="*/ 360 w 567"/>
              <a:gd name="T15" fmla="*/ 293 h 466"/>
              <a:gd name="T16" fmla="*/ 344 w 567"/>
              <a:gd name="T17" fmla="*/ 365 h 466"/>
              <a:gd name="T18" fmla="*/ 344 w 567"/>
              <a:gd name="T19" fmla="*/ 332 h 466"/>
              <a:gd name="T20" fmla="*/ 344 w 567"/>
              <a:gd name="T21" fmla="*/ 365 h 466"/>
              <a:gd name="T22" fmla="*/ 261 w 567"/>
              <a:gd name="T23" fmla="*/ 238 h 466"/>
              <a:gd name="T24" fmla="*/ 294 w 567"/>
              <a:gd name="T25" fmla="*/ 238 h 466"/>
              <a:gd name="T26" fmla="*/ 277 w 567"/>
              <a:gd name="T27" fmla="*/ 309 h 466"/>
              <a:gd name="T28" fmla="*/ 277 w 567"/>
              <a:gd name="T29" fmla="*/ 277 h 466"/>
              <a:gd name="T30" fmla="*/ 277 w 567"/>
              <a:gd name="T31" fmla="*/ 309 h 466"/>
              <a:gd name="T32" fmla="*/ 261 w 567"/>
              <a:gd name="T33" fmla="*/ 348 h 466"/>
              <a:gd name="T34" fmla="*/ 294 w 567"/>
              <a:gd name="T35" fmla="*/ 348 h 466"/>
              <a:gd name="T36" fmla="*/ 211 w 567"/>
              <a:gd name="T37" fmla="*/ 254 h 466"/>
              <a:gd name="T38" fmla="*/ 211 w 567"/>
              <a:gd name="T39" fmla="*/ 222 h 466"/>
              <a:gd name="T40" fmla="*/ 211 w 567"/>
              <a:gd name="T41" fmla="*/ 254 h 466"/>
              <a:gd name="T42" fmla="*/ 195 w 567"/>
              <a:gd name="T43" fmla="*/ 293 h 466"/>
              <a:gd name="T44" fmla="*/ 227 w 567"/>
              <a:gd name="T45" fmla="*/ 293 h 466"/>
              <a:gd name="T46" fmla="*/ 211 w 567"/>
              <a:gd name="T47" fmla="*/ 365 h 466"/>
              <a:gd name="T48" fmla="*/ 211 w 567"/>
              <a:gd name="T49" fmla="*/ 332 h 466"/>
              <a:gd name="T50" fmla="*/ 211 w 567"/>
              <a:gd name="T51" fmla="*/ 365 h 466"/>
              <a:gd name="T52" fmla="*/ 394 w 567"/>
              <a:gd name="T53" fmla="*/ 155 h 466"/>
              <a:gd name="T54" fmla="*/ 358 w 567"/>
              <a:gd name="T55" fmla="*/ 147 h 466"/>
              <a:gd name="T56" fmla="*/ 339 w 567"/>
              <a:gd name="T57" fmla="*/ 169 h 466"/>
              <a:gd name="T58" fmla="*/ 217 w 567"/>
              <a:gd name="T59" fmla="*/ 180 h 466"/>
              <a:gd name="T60" fmla="*/ 217 w 567"/>
              <a:gd name="T61" fmla="*/ 155 h 466"/>
              <a:gd name="T62" fmla="*/ 181 w 567"/>
              <a:gd name="T63" fmla="*/ 147 h 466"/>
              <a:gd name="T64" fmla="*/ 162 w 567"/>
              <a:gd name="T65" fmla="*/ 171 h 466"/>
              <a:gd name="T66" fmla="*/ 41 w 567"/>
              <a:gd name="T67" fmla="*/ 351 h 466"/>
              <a:gd name="T68" fmla="*/ 57 w 567"/>
              <a:gd name="T69" fmla="*/ 466 h 466"/>
              <a:gd name="T70" fmla="*/ 515 w 567"/>
              <a:gd name="T71" fmla="*/ 450 h 466"/>
              <a:gd name="T72" fmla="*/ 394 w 567"/>
              <a:gd name="T73" fmla="*/ 186 h 466"/>
              <a:gd name="T74" fmla="*/ 451 w 567"/>
              <a:gd name="T75" fmla="*/ 199 h 466"/>
              <a:gd name="T76" fmla="*/ 451 w 567"/>
              <a:gd name="T77" fmla="*/ 213 h 466"/>
              <a:gd name="T78" fmla="*/ 567 w 567"/>
              <a:gd name="T79" fmla="*/ 199 h 466"/>
              <a:gd name="T80" fmla="*/ 58 w 567"/>
              <a:gd name="T81" fmla="*/ 239 h 466"/>
              <a:gd name="T82" fmla="*/ 117 w 567"/>
              <a:gd name="T83" fmla="*/ 199 h 466"/>
              <a:gd name="T84" fmla="*/ 0 w 567"/>
              <a:gd name="T85" fmla="*/ 199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7" h="466">
                <a:moveTo>
                  <a:pt x="286" y="85"/>
                </a:moveTo>
                <a:cubicBezTo>
                  <a:pt x="382" y="86"/>
                  <a:pt x="442" y="80"/>
                  <a:pt x="450" y="186"/>
                </a:cubicBezTo>
                <a:lnTo>
                  <a:pt x="566" y="186"/>
                </a:lnTo>
                <a:cubicBezTo>
                  <a:pt x="566" y="22"/>
                  <a:pt x="423" y="0"/>
                  <a:pt x="283" y="0"/>
                </a:cubicBezTo>
                <a:cubicBezTo>
                  <a:pt x="144" y="0"/>
                  <a:pt x="1" y="22"/>
                  <a:pt x="1" y="186"/>
                </a:cubicBezTo>
                <a:lnTo>
                  <a:pt x="116" y="186"/>
                </a:lnTo>
                <a:cubicBezTo>
                  <a:pt x="125" y="78"/>
                  <a:pt x="192" y="84"/>
                  <a:pt x="286" y="85"/>
                </a:cubicBezTo>
                <a:close/>
                <a:moveTo>
                  <a:pt x="344" y="254"/>
                </a:moveTo>
                <a:cubicBezTo>
                  <a:pt x="335" y="254"/>
                  <a:pt x="328" y="247"/>
                  <a:pt x="328" y="238"/>
                </a:cubicBezTo>
                <a:cubicBezTo>
                  <a:pt x="328" y="229"/>
                  <a:pt x="335" y="222"/>
                  <a:pt x="344" y="222"/>
                </a:cubicBezTo>
                <a:cubicBezTo>
                  <a:pt x="352" y="222"/>
                  <a:pt x="360" y="229"/>
                  <a:pt x="360" y="238"/>
                </a:cubicBezTo>
                <a:cubicBezTo>
                  <a:pt x="360" y="247"/>
                  <a:pt x="352" y="254"/>
                  <a:pt x="344" y="254"/>
                </a:cubicBezTo>
                <a:close/>
                <a:moveTo>
                  <a:pt x="344" y="309"/>
                </a:moveTo>
                <a:cubicBezTo>
                  <a:pt x="335" y="309"/>
                  <a:pt x="328" y="302"/>
                  <a:pt x="328" y="293"/>
                </a:cubicBezTo>
                <a:cubicBezTo>
                  <a:pt x="328" y="284"/>
                  <a:pt x="335" y="277"/>
                  <a:pt x="344" y="277"/>
                </a:cubicBezTo>
                <a:cubicBezTo>
                  <a:pt x="352" y="277"/>
                  <a:pt x="360" y="284"/>
                  <a:pt x="360" y="293"/>
                </a:cubicBezTo>
                <a:cubicBezTo>
                  <a:pt x="360" y="302"/>
                  <a:pt x="352" y="309"/>
                  <a:pt x="344" y="309"/>
                </a:cubicBezTo>
                <a:close/>
                <a:moveTo>
                  <a:pt x="344" y="365"/>
                </a:moveTo>
                <a:cubicBezTo>
                  <a:pt x="335" y="365"/>
                  <a:pt x="328" y="357"/>
                  <a:pt x="328" y="348"/>
                </a:cubicBezTo>
                <a:cubicBezTo>
                  <a:pt x="328" y="340"/>
                  <a:pt x="335" y="332"/>
                  <a:pt x="344" y="332"/>
                </a:cubicBezTo>
                <a:cubicBezTo>
                  <a:pt x="352" y="332"/>
                  <a:pt x="360" y="340"/>
                  <a:pt x="360" y="348"/>
                </a:cubicBezTo>
                <a:cubicBezTo>
                  <a:pt x="360" y="357"/>
                  <a:pt x="352" y="365"/>
                  <a:pt x="344" y="365"/>
                </a:cubicBezTo>
                <a:close/>
                <a:moveTo>
                  <a:pt x="277" y="254"/>
                </a:moveTo>
                <a:cubicBezTo>
                  <a:pt x="269" y="254"/>
                  <a:pt x="261" y="247"/>
                  <a:pt x="261" y="238"/>
                </a:cubicBezTo>
                <a:cubicBezTo>
                  <a:pt x="261" y="229"/>
                  <a:pt x="269" y="222"/>
                  <a:pt x="277" y="222"/>
                </a:cubicBezTo>
                <a:cubicBezTo>
                  <a:pt x="286" y="222"/>
                  <a:pt x="294" y="229"/>
                  <a:pt x="294" y="238"/>
                </a:cubicBezTo>
                <a:cubicBezTo>
                  <a:pt x="294" y="247"/>
                  <a:pt x="286" y="254"/>
                  <a:pt x="277" y="254"/>
                </a:cubicBezTo>
                <a:close/>
                <a:moveTo>
                  <a:pt x="277" y="309"/>
                </a:moveTo>
                <a:cubicBezTo>
                  <a:pt x="269" y="309"/>
                  <a:pt x="261" y="302"/>
                  <a:pt x="261" y="293"/>
                </a:cubicBezTo>
                <a:cubicBezTo>
                  <a:pt x="261" y="284"/>
                  <a:pt x="269" y="277"/>
                  <a:pt x="277" y="277"/>
                </a:cubicBezTo>
                <a:cubicBezTo>
                  <a:pt x="286" y="277"/>
                  <a:pt x="294" y="284"/>
                  <a:pt x="294" y="293"/>
                </a:cubicBezTo>
                <a:cubicBezTo>
                  <a:pt x="294" y="302"/>
                  <a:pt x="286" y="309"/>
                  <a:pt x="277" y="309"/>
                </a:cubicBezTo>
                <a:close/>
                <a:moveTo>
                  <a:pt x="277" y="365"/>
                </a:moveTo>
                <a:cubicBezTo>
                  <a:pt x="269" y="365"/>
                  <a:pt x="261" y="357"/>
                  <a:pt x="261" y="348"/>
                </a:cubicBezTo>
                <a:cubicBezTo>
                  <a:pt x="261" y="340"/>
                  <a:pt x="269" y="332"/>
                  <a:pt x="277" y="332"/>
                </a:cubicBezTo>
                <a:cubicBezTo>
                  <a:pt x="286" y="332"/>
                  <a:pt x="294" y="340"/>
                  <a:pt x="294" y="348"/>
                </a:cubicBezTo>
                <a:cubicBezTo>
                  <a:pt x="294" y="357"/>
                  <a:pt x="286" y="365"/>
                  <a:pt x="277" y="365"/>
                </a:cubicBezTo>
                <a:close/>
                <a:moveTo>
                  <a:pt x="211" y="254"/>
                </a:moveTo>
                <a:cubicBezTo>
                  <a:pt x="202" y="254"/>
                  <a:pt x="195" y="247"/>
                  <a:pt x="195" y="238"/>
                </a:cubicBezTo>
                <a:cubicBezTo>
                  <a:pt x="195" y="229"/>
                  <a:pt x="202" y="222"/>
                  <a:pt x="211" y="222"/>
                </a:cubicBezTo>
                <a:cubicBezTo>
                  <a:pt x="220" y="222"/>
                  <a:pt x="227" y="229"/>
                  <a:pt x="227" y="238"/>
                </a:cubicBezTo>
                <a:cubicBezTo>
                  <a:pt x="227" y="247"/>
                  <a:pt x="220" y="254"/>
                  <a:pt x="211" y="254"/>
                </a:cubicBezTo>
                <a:close/>
                <a:moveTo>
                  <a:pt x="211" y="309"/>
                </a:moveTo>
                <a:cubicBezTo>
                  <a:pt x="202" y="309"/>
                  <a:pt x="195" y="302"/>
                  <a:pt x="195" y="293"/>
                </a:cubicBezTo>
                <a:cubicBezTo>
                  <a:pt x="195" y="284"/>
                  <a:pt x="202" y="277"/>
                  <a:pt x="211" y="277"/>
                </a:cubicBezTo>
                <a:cubicBezTo>
                  <a:pt x="220" y="277"/>
                  <a:pt x="227" y="284"/>
                  <a:pt x="227" y="293"/>
                </a:cubicBezTo>
                <a:cubicBezTo>
                  <a:pt x="227" y="302"/>
                  <a:pt x="220" y="309"/>
                  <a:pt x="211" y="309"/>
                </a:cubicBezTo>
                <a:close/>
                <a:moveTo>
                  <a:pt x="211" y="365"/>
                </a:moveTo>
                <a:cubicBezTo>
                  <a:pt x="202" y="365"/>
                  <a:pt x="195" y="357"/>
                  <a:pt x="195" y="348"/>
                </a:cubicBezTo>
                <a:cubicBezTo>
                  <a:pt x="195" y="340"/>
                  <a:pt x="202" y="332"/>
                  <a:pt x="211" y="332"/>
                </a:cubicBezTo>
                <a:cubicBezTo>
                  <a:pt x="220" y="332"/>
                  <a:pt x="227" y="340"/>
                  <a:pt x="227" y="348"/>
                </a:cubicBezTo>
                <a:cubicBezTo>
                  <a:pt x="227" y="357"/>
                  <a:pt x="220" y="365"/>
                  <a:pt x="211" y="365"/>
                </a:cubicBezTo>
                <a:close/>
                <a:moveTo>
                  <a:pt x="394" y="171"/>
                </a:moveTo>
                <a:lnTo>
                  <a:pt x="394" y="155"/>
                </a:lnTo>
                <a:cubicBezTo>
                  <a:pt x="394" y="147"/>
                  <a:pt x="385" y="147"/>
                  <a:pt x="375" y="147"/>
                </a:cubicBezTo>
                <a:lnTo>
                  <a:pt x="358" y="147"/>
                </a:lnTo>
                <a:cubicBezTo>
                  <a:pt x="347" y="147"/>
                  <a:pt x="339" y="147"/>
                  <a:pt x="339" y="155"/>
                </a:cubicBezTo>
                <a:lnTo>
                  <a:pt x="339" y="169"/>
                </a:lnTo>
                <a:lnTo>
                  <a:pt x="339" y="180"/>
                </a:lnTo>
                <a:lnTo>
                  <a:pt x="217" y="180"/>
                </a:lnTo>
                <a:lnTo>
                  <a:pt x="217" y="169"/>
                </a:lnTo>
                <a:lnTo>
                  <a:pt x="217" y="155"/>
                </a:lnTo>
                <a:cubicBezTo>
                  <a:pt x="217" y="147"/>
                  <a:pt x="209" y="147"/>
                  <a:pt x="198" y="147"/>
                </a:cubicBezTo>
                <a:lnTo>
                  <a:pt x="181" y="147"/>
                </a:lnTo>
                <a:cubicBezTo>
                  <a:pt x="171" y="147"/>
                  <a:pt x="162" y="147"/>
                  <a:pt x="162" y="155"/>
                </a:cubicBezTo>
                <a:lnTo>
                  <a:pt x="162" y="171"/>
                </a:lnTo>
                <a:lnTo>
                  <a:pt x="162" y="186"/>
                </a:lnTo>
                <a:cubicBezTo>
                  <a:pt x="135" y="214"/>
                  <a:pt x="44" y="336"/>
                  <a:pt x="41" y="351"/>
                </a:cubicBezTo>
                <a:lnTo>
                  <a:pt x="41" y="450"/>
                </a:lnTo>
                <a:cubicBezTo>
                  <a:pt x="41" y="459"/>
                  <a:pt x="48" y="466"/>
                  <a:pt x="57" y="466"/>
                </a:cubicBezTo>
                <a:lnTo>
                  <a:pt x="498" y="466"/>
                </a:lnTo>
                <a:cubicBezTo>
                  <a:pt x="507" y="466"/>
                  <a:pt x="515" y="459"/>
                  <a:pt x="515" y="450"/>
                </a:cubicBezTo>
                <a:lnTo>
                  <a:pt x="515" y="351"/>
                </a:lnTo>
                <a:cubicBezTo>
                  <a:pt x="512" y="336"/>
                  <a:pt x="421" y="214"/>
                  <a:pt x="394" y="186"/>
                </a:cubicBezTo>
                <a:lnTo>
                  <a:pt x="394" y="171"/>
                </a:lnTo>
                <a:close/>
                <a:moveTo>
                  <a:pt x="451" y="199"/>
                </a:moveTo>
                <a:lnTo>
                  <a:pt x="449" y="199"/>
                </a:lnTo>
                <a:cubicBezTo>
                  <a:pt x="449" y="204"/>
                  <a:pt x="450" y="209"/>
                  <a:pt x="451" y="213"/>
                </a:cubicBezTo>
                <a:cubicBezTo>
                  <a:pt x="456" y="238"/>
                  <a:pt x="480" y="237"/>
                  <a:pt x="508" y="237"/>
                </a:cubicBezTo>
                <a:cubicBezTo>
                  <a:pt x="540" y="237"/>
                  <a:pt x="567" y="239"/>
                  <a:pt x="567" y="199"/>
                </a:cubicBezTo>
                <a:lnTo>
                  <a:pt x="451" y="199"/>
                </a:lnTo>
                <a:close/>
                <a:moveTo>
                  <a:pt x="58" y="239"/>
                </a:moveTo>
                <a:cubicBezTo>
                  <a:pt x="87" y="239"/>
                  <a:pt x="110" y="240"/>
                  <a:pt x="115" y="213"/>
                </a:cubicBezTo>
                <a:cubicBezTo>
                  <a:pt x="116" y="209"/>
                  <a:pt x="117" y="204"/>
                  <a:pt x="117" y="199"/>
                </a:cubicBezTo>
                <a:lnTo>
                  <a:pt x="115" y="199"/>
                </a:lnTo>
                <a:lnTo>
                  <a:pt x="0" y="199"/>
                </a:lnTo>
                <a:cubicBezTo>
                  <a:pt x="0" y="241"/>
                  <a:pt x="26" y="239"/>
                  <a:pt x="58" y="23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26" name="Freeform 125"/>
          <p:cNvSpPr>
            <a:spLocks noEditPoints="1"/>
          </p:cNvSpPr>
          <p:nvPr/>
        </p:nvSpPr>
        <p:spPr bwMode="auto">
          <a:xfrm>
            <a:off x="5923360" y="3292078"/>
            <a:ext cx="147639" cy="147639"/>
          </a:xfrm>
          <a:custGeom>
            <a:avLst/>
            <a:gdLst>
              <a:gd name="T0" fmla="*/ 358 w 648"/>
              <a:gd name="T1" fmla="*/ 52 h 648"/>
              <a:gd name="T2" fmla="*/ 324 w 648"/>
              <a:gd name="T3" fmla="*/ 152 h 648"/>
              <a:gd name="T4" fmla="*/ 290 w 648"/>
              <a:gd name="T5" fmla="*/ 52 h 648"/>
              <a:gd name="T6" fmla="*/ 313 w 648"/>
              <a:gd name="T7" fmla="*/ 7 h 648"/>
              <a:gd name="T8" fmla="*/ 358 w 648"/>
              <a:gd name="T9" fmla="*/ 29 h 648"/>
              <a:gd name="T10" fmla="*/ 358 w 648"/>
              <a:gd name="T11" fmla="*/ 52 h 648"/>
              <a:gd name="T12" fmla="*/ 324 w 648"/>
              <a:gd name="T13" fmla="*/ 239 h 648"/>
              <a:gd name="T14" fmla="*/ 239 w 648"/>
              <a:gd name="T15" fmla="*/ 324 h 648"/>
              <a:gd name="T16" fmla="*/ 324 w 648"/>
              <a:gd name="T17" fmla="*/ 409 h 648"/>
              <a:gd name="T18" fmla="*/ 409 w 648"/>
              <a:gd name="T19" fmla="*/ 324 h 648"/>
              <a:gd name="T20" fmla="*/ 324 w 648"/>
              <a:gd name="T21" fmla="*/ 239 h 648"/>
              <a:gd name="T22" fmla="*/ 324 w 648"/>
              <a:gd name="T23" fmla="*/ 477 h 648"/>
              <a:gd name="T24" fmla="*/ 171 w 648"/>
              <a:gd name="T25" fmla="*/ 324 h 648"/>
              <a:gd name="T26" fmla="*/ 324 w 648"/>
              <a:gd name="T27" fmla="*/ 171 h 648"/>
              <a:gd name="T28" fmla="*/ 477 w 648"/>
              <a:gd name="T29" fmla="*/ 324 h 648"/>
              <a:gd name="T30" fmla="*/ 324 w 648"/>
              <a:gd name="T31" fmla="*/ 477 h 648"/>
              <a:gd name="T32" fmla="*/ 541 w 648"/>
              <a:gd name="T33" fmla="*/ 156 h 648"/>
              <a:gd name="T34" fmla="*/ 446 w 648"/>
              <a:gd name="T35" fmla="*/ 203 h 648"/>
              <a:gd name="T36" fmla="*/ 493 w 648"/>
              <a:gd name="T37" fmla="*/ 108 h 648"/>
              <a:gd name="T38" fmla="*/ 541 w 648"/>
              <a:gd name="T39" fmla="*/ 92 h 648"/>
              <a:gd name="T40" fmla="*/ 557 w 648"/>
              <a:gd name="T41" fmla="*/ 140 h 648"/>
              <a:gd name="T42" fmla="*/ 541 w 648"/>
              <a:gd name="T43" fmla="*/ 156 h 648"/>
              <a:gd name="T44" fmla="*/ 493 w 648"/>
              <a:gd name="T45" fmla="*/ 541 h 648"/>
              <a:gd name="T46" fmla="*/ 446 w 648"/>
              <a:gd name="T47" fmla="*/ 446 h 648"/>
              <a:gd name="T48" fmla="*/ 541 w 648"/>
              <a:gd name="T49" fmla="*/ 493 h 648"/>
              <a:gd name="T50" fmla="*/ 557 w 648"/>
              <a:gd name="T51" fmla="*/ 541 h 648"/>
              <a:gd name="T52" fmla="*/ 509 w 648"/>
              <a:gd name="T53" fmla="*/ 557 h 648"/>
              <a:gd name="T54" fmla="*/ 493 w 648"/>
              <a:gd name="T55" fmla="*/ 541 h 648"/>
              <a:gd name="T56" fmla="*/ 108 w 648"/>
              <a:gd name="T57" fmla="*/ 493 h 648"/>
              <a:gd name="T58" fmla="*/ 202 w 648"/>
              <a:gd name="T59" fmla="*/ 446 h 648"/>
              <a:gd name="T60" fmla="*/ 156 w 648"/>
              <a:gd name="T61" fmla="*/ 541 h 648"/>
              <a:gd name="T62" fmla="*/ 108 w 648"/>
              <a:gd name="T63" fmla="*/ 557 h 648"/>
              <a:gd name="T64" fmla="*/ 91 w 648"/>
              <a:gd name="T65" fmla="*/ 509 h 648"/>
              <a:gd name="T66" fmla="*/ 108 w 648"/>
              <a:gd name="T67" fmla="*/ 493 h 648"/>
              <a:gd name="T68" fmla="*/ 156 w 648"/>
              <a:gd name="T69" fmla="*/ 108 h 648"/>
              <a:gd name="T70" fmla="*/ 202 w 648"/>
              <a:gd name="T71" fmla="*/ 203 h 648"/>
              <a:gd name="T72" fmla="*/ 108 w 648"/>
              <a:gd name="T73" fmla="*/ 156 h 648"/>
              <a:gd name="T74" fmla="*/ 91 w 648"/>
              <a:gd name="T75" fmla="*/ 108 h 648"/>
              <a:gd name="T76" fmla="*/ 140 w 648"/>
              <a:gd name="T77" fmla="*/ 92 h 648"/>
              <a:gd name="T78" fmla="*/ 156 w 648"/>
              <a:gd name="T79" fmla="*/ 108 h 648"/>
              <a:gd name="T80" fmla="*/ 596 w 648"/>
              <a:gd name="T81" fmla="*/ 358 h 648"/>
              <a:gd name="T82" fmla="*/ 497 w 648"/>
              <a:gd name="T83" fmla="*/ 324 h 648"/>
              <a:gd name="T84" fmla="*/ 596 w 648"/>
              <a:gd name="T85" fmla="*/ 290 h 648"/>
              <a:gd name="T86" fmla="*/ 642 w 648"/>
              <a:gd name="T87" fmla="*/ 313 h 648"/>
              <a:gd name="T88" fmla="*/ 620 w 648"/>
              <a:gd name="T89" fmla="*/ 358 h 648"/>
              <a:gd name="T90" fmla="*/ 596 w 648"/>
              <a:gd name="T91" fmla="*/ 358 h 648"/>
              <a:gd name="T92" fmla="*/ 290 w 648"/>
              <a:gd name="T93" fmla="*/ 596 h 648"/>
              <a:gd name="T94" fmla="*/ 324 w 648"/>
              <a:gd name="T95" fmla="*/ 497 h 648"/>
              <a:gd name="T96" fmla="*/ 358 w 648"/>
              <a:gd name="T97" fmla="*/ 596 h 648"/>
              <a:gd name="T98" fmla="*/ 336 w 648"/>
              <a:gd name="T99" fmla="*/ 642 h 648"/>
              <a:gd name="T100" fmla="*/ 290 w 648"/>
              <a:gd name="T101" fmla="*/ 620 h 648"/>
              <a:gd name="T102" fmla="*/ 290 w 648"/>
              <a:gd name="T103" fmla="*/ 596 h 648"/>
              <a:gd name="T104" fmla="*/ 52 w 648"/>
              <a:gd name="T105" fmla="*/ 290 h 648"/>
              <a:gd name="T106" fmla="*/ 152 w 648"/>
              <a:gd name="T107" fmla="*/ 324 h 648"/>
              <a:gd name="T108" fmla="*/ 52 w 648"/>
              <a:gd name="T109" fmla="*/ 358 h 648"/>
              <a:gd name="T110" fmla="*/ 7 w 648"/>
              <a:gd name="T111" fmla="*/ 336 h 648"/>
              <a:gd name="T112" fmla="*/ 29 w 648"/>
              <a:gd name="T113" fmla="*/ 290 h 648"/>
              <a:gd name="T114" fmla="*/ 52 w 648"/>
              <a:gd name="T115" fmla="*/ 290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48" h="648">
                <a:moveTo>
                  <a:pt x="358" y="52"/>
                </a:moveTo>
                <a:lnTo>
                  <a:pt x="324" y="152"/>
                </a:lnTo>
                <a:lnTo>
                  <a:pt x="290" y="52"/>
                </a:lnTo>
                <a:cubicBezTo>
                  <a:pt x="284" y="34"/>
                  <a:pt x="294" y="13"/>
                  <a:pt x="313" y="7"/>
                </a:cubicBezTo>
                <a:cubicBezTo>
                  <a:pt x="331" y="0"/>
                  <a:pt x="352" y="10"/>
                  <a:pt x="358" y="29"/>
                </a:cubicBezTo>
                <a:cubicBezTo>
                  <a:pt x="361" y="37"/>
                  <a:pt x="361" y="45"/>
                  <a:pt x="358" y="52"/>
                </a:cubicBezTo>
                <a:close/>
                <a:moveTo>
                  <a:pt x="324" y="239"/>
                </a:moveTo>
                <a:cubicBezTo>
                  <a:pt x="277" y="239"/>
                  <a:pt x="239" y="278"/>
                  <a:pt x="239" y="324"/>
                </a:cubicBezTo>
                <a:cubicBezTo>
                  <a:pt x="239" y="371"/>
                  <a:pt x="277" y="409"/>
                  <a:pt x="324" y="409"/>
                </a:cubicBezTo>
                <a:cubicBezTo>
                  <a:pt x="371" y="409"/>
                  <a:pt x="409" y="371"/>
                  <a:pt x="409" y="324"/>
                </a:cubicBezTo>
                <a:cubicBezTo>
                  <a:pt x="409" y="278"/>
                  <a:pt x="371" y="239"/>
                  <a:pt x="324" y="239"/>
                </a:cubicBezTo>
                <a:close/>
                <a:moveTo>
                  <a:pt x="324" y="477"/>
                </a:moveTo>
                <a:cubicBezTo>
                  <a:pt x="240" y="477"/>
                  <a:pt x="171" y="409"/>
                  <a:pt x="171" y="324"/>
                </a:cubicBezTo>
                <a:cubicBezTo>
                  <a:pt x="171" y="240"/>
                  <a:pt x="240" y="171"/>
                  <a:pt x="324" y="171"/>
                </a:cubicBezTo>
                <a:cubicBezTo>
                  <a:pt x="409" y="171"/>
                  <a:pt x="477" y="240"/>
                  <a:pt x="477" y="324"/>
                </a:cubicBezTo>
                <a:cubicBezTo>
                  <a:pt x="477" y="409"/>
                  <a:pt x="409" y="477"/>
                  <a:pt x="324" y="477"/>
                </a:cubicBezTo>
                <a:close/>
                <a:moveTo>
                  <a:pt x="541" y="156"/>
                </a:moveTo>
                <a:lnTo>
                  <a:pt x="446" y="203"/>
                </a:lnTo>
                <a:lnTo>
                  <a:pt x="493" y="108"/>
                </a:lnTo>
                <a:cubicBezTo>
                  <a:pt x="501" y="90"/>
                  <a:pt x="523" y="83"/>
                  <a:pt x="541" y="92"/>
                </a:cubicBezTo>
                <a:cubicBezTo>
                  <a:pt x="558" y="100"/>
                  <a:pt x="566" y="122"/>
                  <a:pt x="557" y="140"/>
                </a:cubicBezTo>
                <a:cubicBezTo>
                  <a:pt x="553" y="147"/>
                  <a:pt x="548" y="153"/>
                  <a:pt x="541" y="156"/>
                </a:cubicBezTo>
                <a:close/>
                <a:moveTo>
                  <a:pt x="493" y="541"/>
                </a:moveTo>
                <a:lnTo>
                  <a:pt x="446" y="446"/>
                </a:lnTo>
                <a:lnTo>
                  <a:pt x="541" y="493"/>
                </a:lnTo>
                <a:cubicBezTo>
                  <a:pt x="559" y="501"/>
                  <a:pt x="566" y="523"/>
                  <a:pt x="557" y="541"/>
                </a:cubicBezTo>
                <a:cubicBezTo>
                  <a:pt x="548" y="559"/>
                  <a:pt x="527" y="566"/>
                  <a:pt x="509" y="557"/>
                </a:cubicBezTo>
                <a:cubicBezTo>
                  <a:pt x="502" y="554"/>
                  <a:pt x="496" y="548"/>
                  <a:pt x="493" y="541"/>
                </a:cubicBezTo>
                <a:close/>
                <a:moveTo>
                  <a:pt x="108" y="493"/>
                </a:moveTo>
                <a:lnTo>
                  <a:pt x="202" y="446"/>
                </a:lnTo>
                <a:lnTo>
                  <a:pt x="156" y="541"/>
                </a:lnTo>
                <a:cubicBezTo>
                  <a:pt x="147" y="559"/>
                  <a:pt x="126" y="566"/>
                  <a:pt x="108" y="557"/>
                </a:cubicBezTo>
                <a:cubicBezTo>
                  <a:pt x="90" y="548"/>
                  <a:pt x="83" y="527"/>
                  <a:pt x="91" y="509"/>
                </a:cubicBezTo>
                <a:cubicBezTo>
                  <a:pt x="95" y="502"/>
                  <a:pt x="101" y="496"/>
                  <a:pt x="108" y="493"/>
                </a:cubicBezTo>
                <a:close/>
                <a:moveTo>
                  <a:pt x="156" y="108"/>
                </a:moveTo>
                <a:lnTo>
                  <a:pt x="202" y="203"/>
                </a:lnTo>
                <a:lnTo>
                  <a:pt x="108" y="156"/>
                </a:lnTo>
                <a:cubicBezTo>
                  <a:pt x="90" y="147"/>
                  <a:pt x="83" y="126"/>
                  <a:pt x="91" y="108"/>
                </a:cubicBezTo>
                <a:cubicBezTo>
                  <a:pt x="100" y="90"/>
                  <a:pt x="122" y="83"/>
                  <a:pt x="140" y="92"/>
                </a:cubicBezTo>
                <a:cubicBezTo>
                  <a:pt x="147" y="95"/>
                  <a:pt x="153" y="101"/>
                  <a:pt x="156" y="108"/>
                </a:cubicBezTo>
                <a:close/>
                <a:moveTo>
                  <a:pt x="596" y="358"/>
                </a:moveTo>
                <a:lnTo>
                  <a:pt x="497" y="324"/>
                </a:lnTo>
                <a:lnTo>
                  <a:pt x="596" y="290"/>
                </a:lnTo>
                <a:cubicBezTo>
                  <a:pt x="615" y="284"/>
                  <a:pt x="636" y="294"/>
                  <a:pt x="642" y="313"/>
                </a:cubicBezTo>
                <a:cubicBezTo>
                  <a:pt x="648" y="332"/>
                  <a:pt x="638" y="352"/>
                  <a:pt x="620" y="358"/>
                </a:cubicBezTo>
                <a:cubicBezTo>
                  <a:pt x="612" y="361"/>
                  <a:pt x="604" y="361"/>
                  <a:pt x="596" y="358"/>
                </a:cubicBezTo>
                <a:close/>
                <a:moveTo>
                  <a:pt x="290" y="596"/>
                </a:moveTo>
                <a:lnTo>
                  <a:pt x="324" y="497"/>
                </a:lnTo>
                <a:lnTo>
                  <a:pt x="358" y="596"/>
                </a:lnTo>
                <a:cubicBezTo>
                  <a:pt x="365" y="615"/>
                  <a:pt x="355" y="636"/>
                  <a:pt x="336" y="642"/>
                </a:cubicBezTo>
                <a:cubicBezTo>
                  <a:pt x="317" y="648"/>
                  <a:pt x="297" y="638"/>
                  <a:pt x="290" y="620"/>
                </a:cubicBezTo>
                <a:cubicBezTo>
                  <a:pt x="288" y="612"/>
                  <a:pt x="288" y="604"/>
                  <a:pt x="290" y="596"/>
                </a:cubicBezTo>
                <a:close/>
                <a:moveTo>
                  <a:pt x="52" y="290"/>
                </a:moveTo>
                <a:lnTo>
                  <a:pt x="152" y="324"/>
                </a:lnTo>
                <a:lnTo>
                  <a:pt x="52" y="358"/>
                </a:lnTo>
                <a:cubicBezTo>
                  <a:pt x="33" y="365"/>
                  <a:pt x="13" y="355"/>
                  <a:pt x="7" y="336"/>
                </a:cubicBezTo>
                <a:cubicBezTo>
                  <a:pt x="0" y="317"/>
                  <a:pt x="10" y="297"/>
                  <a:pt x="29" y="290"/>
                </a:cubicBezTo>
                <a:cubicBezTo>
                  <a:pt x="37" y="288"/>
                  <a:pt x="45" y="288"/>
                  <a:pt x="52" y="29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27" name="Freeform 126"/>
          <p:cNvSpPr>
            <a:spLocks noEditPoints="1"/>
          </p:cNvSpPr>
          <p:nvPr/>
        </p:nvSpPr>
        <p:spPr bwMode="auto">
          <a:xfrm>
            <a:off x="6213871" y="2713436"/>
            <a:ext cx="213123" cy="169069"/>
          </a:xfrm>
          <a:custGeom>
            <a:avLst/>
            <a:gdLst>
              <a:gd name="T0" fmla="*/ 563 w 939"/>
              <a:gd name="T1" fmla="*/ 212 h 746"/>
              <a:gd name="T2" fmla="*/ 879 w 939"/>
              <a:gd name="T3" fmla="*/ 234 h 746"/>
              <a:gd name="T4" fmla="*/ 784 w 939"/>
              <a:gd name="T5" fmla="*/ 555 h 746"/>
              <a:gd name="T6" fmla="*/ 556 w 939"/>
              <a:gd name="T7" fmla="*/ 307 h 746"/>
              <a:gd name="T8" fmla="*/ 611 w 939"/>
              <a:gd name="T9" fmla="*/ 407 h 746"/>
              <a:gd name="T10" fmla="*/ 629 w 939"/>
              <a:gd name="T11" fmla="*/ 407 h 746"/>
              <a:gd name="T12" fmla="*/ 784 w 939"/>
              <a:gd name="T13" fmla="*/ 555 h 746"/>
              <a:gd name="T14" fmla="*/ 171 w 939"/>
              <a:gd name="T15" fmla="*/ 357 h 746"/>
              <a:gd name="T16" fmla="*/ 404 w 939"/>
              <a:gd name="T17" fmla="*/ 416 h 746"/>
              <a:gd name="T18" fmla="*/ 508 w 939"/>
              <a:gd name="T19" fmla="*/ 279 h 746"/>
              <a:gd name="T20" fmla="*/ 171 w 939"/>
              <a:gd name="T21" fmla="*/ 587 h 746"/>
              <a:gd name="T22" fmla="*/ 492 w 939"/>
              <a:gd name="T23" fmla="*/ 217 h 746"/>
              <a:gd name="T24" fmla="*/ 64 w 939"/>
              <a:gd name="T25" fmla="*/ 280 h 746"/>
              <a:gd name="T26" fmla="*/ 435 w 939"/>
              <a:gd name="T27" fmla="*/ 49 h 746"/>
              <a:gd name="T28" fmla="*/ 529 w 939"/>
              <a:gd name="T29" fmla="*/ 176 h 746"/>
              <a:gd name="T30" fmla="*/ 435 w 939"/>
              <a:gd name="T31" fmla="*/ 49 h 746"/>
              <a:gd name="T32" fmla="*/ 794 w 939"/>
              <a:gd name="T33" fmla="*/ 53 h 746"/>
              <a:gd name="T34" fmla="*/ 436 w 939"/>
              <a:gd name="T35" fmla="*/ 1 h 746"/>
              <a:gd name="T36" fmla="*/ 137 w 939"/>
              <a:gd name="T37" fmla="*/ 107 h 746"/>
              <a:gd name="T38" fmla="*/ 136 w 939"/>
              <a:gd name="T39" fmla="*/ 108 h 746"/>
              <a:gd name="T40" fmla="*/ 131 w 939"/>
              <a:gd name="T41" fmla="*/ 111 h 746"/>
              <a:gd name="T42" fmla="*/ 126 w 939"/>
              <a:gd name="T43" fmla="*/ 115 h 746"/>
              <a:gd name="T44" fmla="*/ 2 w 939"/>
              <a:gd name="T45" fmla="*/ 303 h 746"/>
              <a:gd name="T46" fmla="*/ 124 w 939"/>
              <a:gd name="T47" fmla="*/ 345 h 746"/>
              <a:gd name="T48" fmla="*/ 140 w 939"/>
              <a:gd name="T49" fmla="*/ 627 h 746"/>
              <a:gd name="T50" fmla="*/ 525 w 939"/>
              <a:gd name="T51" fmla="*/ 745 h 746"/>
              <a:gd name="T52" fmla="*/ 532 w 939"/>
              <a:gd name="T53" fmla="*/ 746 h 746"/>
              <a:gd name="T54" fmla="*/ 539 w 939"/>
              <a:gd name="T55" fmla="*/ 745 h 746"/>
              <a:gd name="T56" fmla="*/ 543 w 939"/>
              <a:gd name="T57" fmla="*/ 743 h 746"/>
              <a:gd name="T58" fmla="*/ 831 w 939"/>
              <a:gd name="T59" fmla="*/ 569 h 746"/>
              <a:gd name="T60" fmla="*/ 925 w 939"/>
              <a:gd name="T61" fmla="*/ 265 h 746"/>
              <a:gd name="T62" fmla="*/ 934 w 939"/>
              <a:gd name="T63" fmla="*/ 229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39" h="746">
                <a:moveTo>
                  <a:pt x="630" y="353"/>
                </a:moveTo>
                <a:lnTo>
                  <a:pt x="563" y="212"/>
                </a:lnTo>
                <a:lnTo>
                  <a:pt x="790" y="107"/>
                </a:lnTo>
                <a:lnTo>
                  <a:pt x="879" y="234"/>
                </a:lnTo>
                <a:lnTo>
                  <a:pt x="630" y="353"/>
                </a:lnTo>
                <a:close/>
                <a:moveTo>
                  <a:pt x="784" y="555"/>
                </a:moveTo>
                <a:lnTo>
                  <a:pt x="556" y="682"/>
                </a:lnTo>
                <a:lnTo>
                  <a:pt x="556" y="307"/>
                </a:lnTo>
                <a:lnTo>
                  <a:pt x="597" y="395"/>
                </a:lnTo>
                <a:cubicBezTo>
                  <a:pt x="600" y="401"/>
                  <a:pt x="605" y="405"/>
                  <a:pt x="611" y="407"/>
                </a:cubicBezTo>
                <a:cubicBezTo>
                  <a:pt x="613" y="408"/>
                  <a:pt x="616" y="409"/>
                  <a:pt x="619" y="409"/>
                </a:cubicBezTo>
                <a:cubicBezTo>
                  <a:pt x="622" y="409"/>
                  <a:pt x="626" y="408"/>
                  <a:pt x="629" y="407"/>
                </a:cubicBezTo>
                <a:lnTo>
                  <a:pt x="784" y="332"/>
                </a:lnTo>
                <a:lnTo>
                  <a:pt x="784" y="555"/>
                </a:lnTo>
                <a:close/>
                <a:moveTo>
                  <a:pt x="171" y="587"/>
                </a:moveTo>
                <a:lnTo>
                  <a:pt x="171" y="357"/>
                </a:lnTo>
                <a:lnTo>
                  <a:pt x="398" y="416"/>
                </a:lnTo>
                <a:cubicBezTo>
                  <a:pt x="400" y="416"/>
                  <a:pt x="402" y="416"/>
                  <a:pt x="404" y="416"/>
                </a:cubicBezTo>
                <a:cubicBezTo>
                  <a:pt x="411" y="416"/>
                  <a:pt x="419" y="412"/>
                  <a:pt x="423" y="406"/>
                </a:cubicBezTo>
                <a:lnTo>
                  <a:pt x="508" y="279"/>
                </a:lnTo>
                <a:lnTo>
                  <a:pt x="508" y="690"/>
                </a:lnTo>
                <a:lnTo>
                  <a:pt x="171" y="587"/>
                </a:lnTo>
                <a:close/>
                <a:moveTo>
                  <a:pt x="156" y="155"/>
                </a:moveTo>
                <a:lnTo>
                  <a:pt x="492" y="217"/>
                </a:lnTo>
                <a:lnTo>
                  <a:pt x="393" y="365"/>
                </a:lnTo>
                <a:lnTo>
                  <a:pt x="64" y="280"/>
                </a:lnTo>
                <a:lnTo>
                  <a:pt x="156" y="155"/>
                </a:lnTo>
                <a:close/>
                <a:moveTo>
                  <a:pt x="435" y="49"/>
                </a:moveTo>
                <a:lnTo>
                  <a:pt x="714" y="90"/>
                </a:lnTo>
                <a:lnTo>
                  <a:pt x="529" y="176"/>
                </a:lnTo>
                <a:lnTo>
                  <a:pt x="235" y="122"/>
                </a:lnTo>
                <a:lnTo>
                  <a:pt x="435" y="49"/>
                </a:lnTo>
                <a:close/>
                <a:moveTo>
                  <a:pt x="817" y="63"/>
                </a:moveTo>
                <a:cubicBezTo>
                  <a:pt x="812" y="56"/>
                  <a:pt x="803" y="52"/>
                  <a:pt x="794" y="53"/>
                </a:cubicBezTo>
                <a:cubicBezTo>
                  <a:pt x="794" y="53"/>
                  <a:pt x="794" y="53"/>
                  <a:pt x="793" y="53"/>
                </a:cubicBezTo>
                <a:lnTo>
                  <a:pt x="436" y="1"/>
                </a:lnTo>
                <a:cubicBezTo>
                  <a:pt x="432" y="0"/>
                  <a:pt x="428" y="1"/>
                  <a:pt x="424" y="2"/>
                </a:cubicBezTo>
                <a:lnTo>
                  <a:pt x="137" y="107"/>
                </a:lnTo>
                <a:cubicBezTo>
                  <a:pt x="137" y="107"/>
                  <a:pt x="137" y="107"/>
                  <a:pt x="137" y="107"/>
                </a:cubicBezTo>
                <a:cubicBezTo>
                  <a:pt x="137" y="107"/>
                  <a:pt x="136" y="107"/>
                  <a:pt x="136" y="108"/>
                </a:cubicBezTo>
                <a:cubicBezTo>
                  <a:pt x="135" y="108"/>
                  <a:pt x="133" y="109"/>
                  <a:pt x="132" y="110"/>
                </a:cubicBezTo>
                <a:cubicBezTo>
                  <a:pt x="131" y="110"/>
                  <a:pt x="131" y="111"/>
                  <a:pt x="131" y="111"/>
                </a:cubicBezTo>
                <a:cubicBezTo>
                  <a:pt x="129" y="112"/>
                  <a:pt x="128" y="113"/>
                  <a:pt x="127" y="115"/>
                </a:cubicBezTo>
                <a:cubicBezTo>
                  <a:pt x="127" y="115"/>
                  <a:pt x="126" y="115"/>
                  <a:pt x="126" y="115"/>
                </a:cubicBezTo>
                <a:lnTo>
                  <a:pt x="5" y="281"/>
                </a:lnTo>
                <a:cubicBezTo>
                  <a:pt x="1" y="287"/>
                  <a:pt x="0" y="295"/>
                  <a:pt x="2" y="303"/>
                </a:cubicBezTo>
                <a:cubicBezTo>
                  <a:pt x="5" y="310"/>
                  <a:pt x="11" y="316"/>
                  <a:pt x="19" y="318"/>
                </a:cubicBezTo>
                <a:lnTo>
                  <a:pt x="124" y="345"/>
                </a:lnTo>
                <a:lnTo>
                  <a:pt x="124" y="604"/>
                </a:lnTo>
                <a:cubicBezTo>
                  <a:pt x="124" y="615"/>
                  <a:pt x="130" y="624"/>
                  <a:pt x="140" y="627"/>
                </a:cubicBezTo>
                <a:lnTo>
                  <a:pt x="525" y="745"/>
                </a:lnTo>
                <a:cubicBezTo>
                  <a:pt x="525" y="745"/>
                  <a:pt x="525" y="745"/>
                  <a:pt x="525" y="745"/>
                </a:cubicBezTo>
                <a:cubicBezTo>
                  <a:pt x="527" y="745"/>
                  <a:pt x="530" y="746"/>
                  <a:pt x="532" y="746"/>
                </a:cubicBezTo>
                <a:cubicBezTo>
                  <a:pt x="532" y="746"/>
                  <a:pt x="532" y="746"/>
                  <a:pt x="532" y="746"/>
                </a:cubicBezTo>
                <a:lnTo>
                  <a:pt x="532" y="746"/>
                </a:lnTo>
                <a:cubicBezTo>
                  <a:pt x="534" y="746"/>
                  <a:pt x="536" y="745"/>
                  <a:pt x="539" y="745"/>
                </a:cubicBezTo>
                <a:cubicBezTo>
                  <a:pt x="539" y="744"/>
                  <a:pt x="540" y="744"/>
                  <a:pt x="541" y="744"/>
                </a:cubicBezTo>
                <a:cubicBezTo>
                  <a:pt x="542" y="743"/>
                  <a:pt x="542" y="743"/>
                  <a:pt x="543" y="743"/>
                </a:cubicBezTo>
                <a:lnTo>
                  <a:pt x="819" y="590"/>
                </a:lnTo>
                <a:cubicBezTo>
                  <a:pt x="827" y="585"/>
                  <a:pt x="831" y="577"/>
                  <a:pt x="831" y="569"/>
                </a:cubicBezTo>
                <a:lnTo>
                  <a:pt x="831" y="309"/>
                </a:lnTo>
                <a:lnTo>
                  <a:pt x="925" y="265"/>
                </a:lnTo>
                <a:cubicBezTo>
                  <a:pt x="931" y="262"/>
                  <a:pt x="936" y="256"/>
                  <a:pt x="937" y="249"/>
                </a:cubicBezTo>
                <a:cubicBezTo>
                  <a:pt x="939" y="242"/>
                  <a:pt x="938" y="235"/>
                  <a:pt x="934" y="229"/>
                </a:cubicBezTo>
                <a:lnTo>
                  <a:pt x="817" y="63"/>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28" name="Freeform 127"/>
          <p:cNvSpPr>
            <a:spLocks noEditPoints="1"/>
          </p:cNvSpPr>
          <p:nvPr/>
        </p:nvSpPr>
        <p:spPr bwMode="auto">
          <a:xfrm>
            <a:off x="7142560" y="1738314"/>
            <a:ext cx="158353" cy="146448"/>
          </a:xfrm>
          <a:custGeom>
            <a:avLst/>
            <a:gdLst>
              <a:gd name="T0" fmla="*/ 539 w 698"/>
              <a:gd name="T1" fmla="*/ 327 h 644"/>
              <a:gd name="T2" fmla="*/ 539 w 698"/>
              <a:gd name="T3" fmla="*/ 581 h 644"/>
              <a:gd name="T4" fmla="*/ 444 w 698"/>
              <a:gd name="T5" fmla="*/ 581 h 644"/>
              <a:gd name="T6" fmla="*/ 444 w 698"/>
              <a:gd name="T7" fmla="*/ 391 h 644"/>
              <a:gd name="T8" fmla="*/ 254 w 698"/>
              <a:gd name="T9" fmla="*/ 391 h 644"/>
              <a:gd name="T10" fmla="*/ 254 w 698"/>
              <a:gd name="T11" fmla="*/ 581 h 644"/>
              <a:gd name="T12" fmla="*/ 159 w 698"/>
              <a:gd name="T13" fmla="*/ 581 h 644"/>
              <a:gd name="T14" fmla="*/ 159 w 698"/>
              <a:gd name="T15" fmla="*/ 327 h 644"/>
              <a:gd name="T16" fmla="*/ 64 w 698"/>
              <a:gd name="T17" fmla="*/ 327 h 644"/>
              <a:gd name="T18" fmla="*/ 349 w 698"/>
              <a:gd name="T19" fmla="*/ 84 h 644"/>
              <a:gd name="T20" fmla="*/ 634 w 698"/>
              <a:gd name="T21" fmla="*/ 327 h 644"/>
              <a:gd name="T22" fmla="*/ 539 w 698"/>
              <a:gd name="T23" fmla="*/ 327 h 644"/>
              <a:gd name="T24" fmla="*/ 412 w 698"/>
              <a:gd name="T25" fmla="*/ 581 h 644"/>
              <a:gd name="T26" fmla="*/ 286 w 698"/>
              <a:gd name="T27" fmla="*/ 581 h 644"/>
              <a:gd name="T28" fmla="*/ 286 w 698"/>
              <a:gd name="T29" fmla="*/ 422 h 644"/>
              <a:gd name="T30" fmla="*/ 412 w 698"/>
              <a:gd name="T31" fmla="*/ 422 h 644"/>
              <a:gd name="T32" fmla="*/ 412 w 698"/>
              <a:gd name="T33" fmla="*/ 581 h 644"/>
              <a:gd name="T34" fmla="*/ 674 w 698"/>
              <a:gd name="T35" fmla="*/ 279 h 644"/>
              <a:gd name="T36" fmla="*/ 370 w 698"/>
              <a:gd name="T37" fmla="*/ 18 h 644"/>
              <a:gd name="T38" fmla="*/ 349 w 698"/>
              <a:gd name="T39" fmla="*/ 0 h 644"/>
              <a:gd name="T40" fmla="*/ 328 w 698"/>
              <a:gd name="T41" fmla="*/ 18 h 644"/>
              <a:gd name="T42" fmla="*/ 22 w 698"/>
              <a:gd name="T43" fmla="*/ 280 h 644"/>
              <a:gd name="T44" fmla="*/ 0 w 698"/>
              <a:gd name="T45" fmla="*/ 327 h 644"/>
              <a:gd name="T46" fmla="*/ 64 w 698"/>
              <a:gd name="T47" fmla="*/ 391 h 644"/>
              <a:gd name="T48" fmla="*/ 95 w 698"/>
              <a:gd name="T49" fmla="*/ 391 h 644"/>
              <a:gd name="T50" fmla="*/ 95 w 698"/>
              <a:gd name="T51" fmla="*/ 581 h 644"/>
              <a:gd name="T52" fmla="*/ 159 w 698"/>
              <a:gd name="T53" fmla="*/ 644 h 644"/>
              <a:gd name="T54" fmla="*/ 254 w 698"/>
              <a:gd name="T55" fmla="*/ 644 h 644"/>
              <a:gd name="T56" fmla="*/ 539 w 698"/>
              <a:gd name="T57" fmla="*/ 644 h 644"/>
              <a:gd name="T58" fmla="*/ 603 w 698"/>
              <a:gd name="T59" fmla="*/ 581 h 644"/>
              <a:gd name="T60" fmla="*/ 603 w 698"/>
              <a:gd name="T61" fmla="*/ 391 h 644"/>
              <a:gd name="T62" fmla="*/ 634 w 698"/>
              <a:gd name="T63" fmla="*/ 391 h 644"/>
              <a:gd name="T64" fmla="*/ 698 w 698"/>
              <a:gd name="T65" fmla="*/ 327 h 644"/>
              <a:gd name="T66" fmla="*/ 674 w 698"/>
              <a:gd name="T67" fmla="*/ 279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8" h="644">
                <a:moveTo>
                  <a:pt x="539" y="327"/>
                </a:moveTo>
                <a:lnTo>
                  <a:pt x="539" y="581"/>
                </a:lnTo>
                <a:cubicBezTo>
                  <a:pt x="539" y="581"/>
                  <a:pt x="444" y="581"/>
                  <a:pt x="444" y="581"/>
                </a:cubicBezTo>
                <a:lnTo>
                  <a:pt x="444" y="391"/>
                </a:lnTo>
                <a:lnTo>
                  <a:pt x="254" y="391"/>
                </a:lnTo>
                <a:lnTo>
                  <a:pt x="254" y="581"/>
                </a:lnTo>
                <a:lnTo>
                  <a:pt x="159" y="581"/>
                </a:lnTo>
                <a:lnTo>
                  <a:pt x="159" y="327"/>
                </a:lnTo>
                <a:lnTo>
                  <a:pt x="64" y="327"/>
                </a:lnTo>
                <a:cubicBezTo>
                  <a:pt x="151" y="254"/>
                  <a:pt x="296" y="130"/>
                  <a:pt x="349" y="84"/>
                </a:cubicBezTo>
                <a:cubicBezTo>
                  <a:pt x="402" y="130"/>
                  <a:pt x="547" y="254"/>
                  <a:pt x="634" y="327"/>
                </a:cubicBezTo>
                <a:cubicBezTo>
                  <a:pt x="634" y="327"/>
                  <a:pt x="539" y="327"/>
                  <a:pt x="539" y="327"/>
                </a:cubicBezTo>
                <a:close/>
                <a:moveTo>
                  <a:pt x="412" y="581"/>
                </a:moveTo>
                <a:lnTo>
                  <a:pt x="286" y="581"/>
                </a:lnTo>
                <a:lnTo>
                  <a:pt x="286" y="422"/>
                </a:lnTo>
                <a:lnTo>
                  <a:pt x="412" y="422"/>
                </a:lnTo>
                <a:lnTo>
                  <a:pt x="412" y="581"/>
                </a:lnTo>
                <a:close/>
                <a:moveTo>
                  <a:pt x="674" y="279"/>
                </a:moveTo>
                <a:cubicBezTo>
                  <a:pt x="567" y="188"/>
                  <a:pt x="372" y="20"/>
                  <a:pt x="370" y="18"/>
                </a:cubicBezTo>
                <a:lnTo>
                  <a:pt x="349" y="0"/>
                </a:lnTo>
                <a:lnTo>
                  <a:pt x="328" y="18"/>
                </a:lnTo>
                <a:cubicBezTo>
                  <a:pt x="326" y="20"/>
                  <a:pt x="131" y="188"/>
                  <a:pt x="22" y="280"/>
                </a:cubicBezTo>
                <a:cubicBezTo>
                  <a:pt x="8" y="292"/>
                  <a:pt x="0" y="309"/>
                  <a:pt x="0" y="327"/>
                </a:cubicBezTo>
                <a:cubicBezTo>
                  <a:pt x="0" y="362"/>
                  <a:pt x="29" y="391"/>
                  <a:pt x="64" y="391"/>
                </a:cubicBezTo>
                <a:lnTo>
                  <a:pt x="95" y="391"/>
                </a:lnTo>
                <a:lnTo>
                  <a:pt x="95" y="581"/>
                </a:lnTo>
                <a:cubicBezTo>
                  <a:pt x="95" y="616"/>
                  <a:pt x="124" y="644"/>
                  <a:pt x="159" y="644"/>
                </a:cubicBezTo>
                <a:lnTo>
                  <a:pt x="254" y="644"/>
                </a:lnTo>
                <a:lnTo>
                  <a:pt x="539" y="644"/>
                </a:lnTo>
                <a:cubicBezTo>
                  <a:pt x="574" y="644"/>
                  <a:pt x="603" y="616"/>
                  <a:pt x="603" y="581"/>
                </a:cubicBezTo>
                <a:lnTo>
                  <a:pt x="603" y="391"/>
                </a:lnTo>
                <a:lnTo>
                  <a:pt x="634" y="391"/>
                </a:lnTo>
                <a:cubicBezTo>
                  <a:pt x="669" y="391"/>
                  <a:pt x="698" y="362"/>
                  <a:pt x="698" y="327"/>
                </a:cubicBezTo>
                <a:cubicBezTo>
                  <a:pt x="698" y="308"/>
                  <a:pt x="689" y="290"/>
                  <a:pt x="674" y="27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29" name="Freeform 128"/>
          <p:cNvSpPr>
            <a:spLocks noEditPoints="1"/>
          </p:cNvSpPr>
          <p:nvPr/>
        </p:nvSpPr>
        <p:spPr bwMode="auto">
          <a:xfrm>
            <a:off x="2861073" y="4605338"/>
            <a:ext cx="145256" cy="147639"/>
          </a:xfrm>
          <a:custGeom>
            <a:avLst/>
            <a:gdLst>
              <a:gd name="T0" fmla="*/ 308 w 642"/>
              <a:gd name="T1" fmla="*/ 32 h 649"/>
              <a:gd name="T2" fmla="*/ 0 w 642"/>
              <a:gd name="T3" fmla="*/ 340 h 649"/>
              <a:gd name="T4" fmla="*/ 308 w 642"/>
              <a:gd name="T5" fmla="*/ 649 h 649"/>
              <a:gd name="T6" fmla="*/ 617 w 642"/>
              <a:gd name="T7" fmla="*/ 340 h 649"/>
              <a:gd name="T8" fmla="*/ 308 w 642"/>
              <a:gd name="T9" fmla="*/ 340 h 649"/>
              <a:gd name="T10" fmla="*/ 308 w 642"/>
              <a:gd name="T11" fmla="*/ 32 h 649"/>
              <a:gd name="T12" fmla="*/ 367 w 642"/>
              <a:gd name="T13" fmla="*/ 252 h 649"/>
              <a:gd name="T14" fmla="*/ 367 w 642"/>
              <a:gd name="T15" fmla="*/ 34 h 649"/>
              <a:gd name="T16" fmla="*/ 514 w 642"/>
              <a:gd name="T17" fmla="*/ 85 h 649"/>
              <a:gd name="T18" fmla="*/ 367 w 642"/>
              <a:gd name="T19" fmla="*/ 252 h 649"/>
              <a:gd name="T20" fmla="*/ 551 w 642"/>
              <a:gd name="T21" fmla="*/ 70 h 649"/>
              <a:gd name="T22" fmla="*/ 550 w 642"/>
              <a:gd name="T23" fmla="*/ 70 h 649"/>
              <a:gd name="T24" fmla="*/ 549 w 642"/>
              <a:gd name="T25" fmla="*/ 69 h 649"/>
              <a:gd name="T26" fmla="*/ 548 w 642"/>
              <a:gd name="T27" fmla="*/ 68 h 649"/>
              <a:gd name="T28" fmla="*/ 548 w 642"/>
              <a:gd name="T29" fmla="*/ 68 h 649"/>
              <a:gd name="T30" fmla="*/ 350 w 642"/>
              <a:gd name="T31" fmla="*/ 0 h 649"/>
              <a:gd name="T32" fmla="*/ 333 w 642"/>
              <a:gd name="T33" fmla="*/ 17 h 649"/>
              <a:gd name="T34" fmla="*/ 333 w 642"/>
              <a:gd name="T35" fmla="*/ 296 h 649"/>
              <a:gd name="T36" fmla="*/ 344 w 642"/>
              <a:gd name="T37" fmla="*/ 312 h 649"/>
              <a:gd name="T38" fmla="*/ 350 w 642"/>
              <a:gd name="T39" fmla="*/ 313 h 649"/>
              <a:gd name="T40" fmla="*/ 351 w 642"/>
              <a:gd name="T41" fmla="*/ 313 h 649"/>
              <a:gd name="T42" fmla="*/ 352 w 642"/>
              <a:gd name="T43" fmla="*/ 313 h 649"/>
              <a:gd name="T44" fmla="*/ 625 w 642"/>
              <a:gd name="T45" fmla="*/ 313 h 649"/>
              <a:gd name="T46" fmla="*/ 642 w 642"/>
              <a:gd name="T47" fmla="*/ 296 h 649"/>
              <a:gd name="T48" fmla="*/ 551 w 642"/>
              <a:gd name="T49" fmla="*/ 70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2" h="649">
                <a:moveTo>
                  <a:pt x="308" y="32"/>
                </a:moveTo>
                <a:cubicBezTo>
                  <a:pt x="138" y="32"/>
                  <a:pt x="0" y="170"/>
                  <a:pt x="0" y="340"/>
                </a:cubicBezTo>
                <a:cubicBezTo>
                  <a:pt x="0" y="510"/>
                  <a:pt x="138" y="649"/>
                  <a:pt x="308" y="649"/>
                </a:cubicBezTo>
                <a:cubicBezTo>
                  <a:pt x="479" y="649"/>
                  <a:pt x="617" y="510"/>
                  <a:pt x="617" y="340"/>
                </a:cubicBezTo>
                <a:lnTo>
                  <a:pt x="308" y="340"/>
                </a:lnTo>
                <a:lnTo>
                  <a:pt x="308" y="32"/>
                </a:lnTo>
                <a:close/>
                <a:moveTo>
                  <a:pt x="367" y="252"/>
                </a:moveTo>
                <a:lnTo>
                  <a:pt x="367" y="34"/>
                </a:lnTo>
                <a:cubicBezTo>
                  <a:pt x="421" y="37"/>
                  <a:pt x="470" y="54"/>
                  <a:pt x="514" y="85"/>
                </a:cubicBezTo>
                <a:lnTo>
                  <a:pt x="367" y="252"/>
                </a:lnTo>
                <a:close/>
                <a:moveTo>
                  <a:pt x="551" y="70"/>
                </a:moveTo>
                <a:cubicBezTo>
                  <a:pt x="550" y="70"/>
                  <a:pt x="550" y="70"/>
                  <a:pt x="550" y="70"/>
                </a:cubicBezTo>
                <a:cubicBezTo>
                  <a:pt x="550" y="69"/>
                  <a:pt x="549" y="69"/>
                  <a:pt x="549" y="69"/>
                </a:cubicBezTo>
                <a:cubicBezTo>
                  <a:pt x="549" y="69"/>
                  <a:pt x="548" y="68"/>
                  <a:pt x="548" y="68"/>
                </a:cubicBezTo>
                <a:cubicBezTo>
                  <a:pt x="548" y="68"/>
                  <a:pt x="548" y="68"/>
                  <a:pt x="548" y="68"/>
                </a:cubicBezTo>
                <a:cubicBezTo>
                  <a:pt x="491" y="23"/>
                  <a:pt x="424" y="0"/>
                  <a:pt x="350" y="0"/>
                </a:cubicBezTo>
                <a:cubicBezTo>
                  <a:pt x="341" y="0"/>
                  <a:pt x="333" y="7"/>
                  <a:pt x="333" y="17"/>
                </a:cubicBezTo>
                <a:lnTo>
                  <a:pt x="333" y="296"/>
                </a:lnTo>
                <a:cubicBezTo>
                  <a:pt x="333" y="303"/>
                  <a:pt x="338" y="310"/>
                  <a:pt x="344" y="312"/>
                </a:cubicBezTo>
                <a:cubicBezTo>
                  <a:pt x="346" y="313"/>
                  <a:pt x="348" y="313"/>
                  <a:pt x="350" y="313"/>
                </a:cubicBezTo>
                <a:cubicBezTo>
                  <a:pt x="351" y="313"/>
                  <a:pt x="351" y="313"/>
                  <a:pt x="351" y="313"/>
                </a:cubicBezTo>
                <a:cubicBezTo>
                  <a:pt x="352" y="313"/>
                  <a:pt x="352" y="313"/>
                  <a:pt x="352" y="313"/>
                </a:cubicBezTo>
                <a:lnTo>
                  <a:pt x="625" y="313"/>
                </a:lnTo>
                <a:cubicBezTo>
                  <a:pt x="635" y="313"/>
                  <a:pt x="642" y="306"/>
                  <a:pt x="642" y="296"/>
                </a:cubicBezTo>
                <a:cubicBezTo>
                  <a:pt x="642" y="212"/>
                  <a:pt x="610" y="131"/>
                  <a:pt x="551" y="7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30" name="Freeform 129"/>
          <p:cNvSpPr>
            <a:spLocks noEditPoints="1"/>
          </p:cNvSpPr>
          <p:nvPr/>
        </p:nvSpPr>
        <p:spPr bwMode="auto">
          <a:xfrm>
            <a:off x="7455695" y="1738314"/>
            <a:ext cx="164306" cy="146448"/>
          </a:xfrm>
          <a:custGeom>
            <a:avLst/>
            <a:gdLst>
              <a:gd name="T0" fmla="*/ 99 w 727"/>
              <a:gd name="T1" fmla="*/ 628 h 644"/>
              <a:gd name="T2" fmla="*/ 114 w 727"/>
              <a:gd name="T3" fmla="*/ 644 h 644"/>
              <a:gd name="T4" fmla="*/ 298 w 727"/>
              <a:gd name="T5" fmla="*/ 644 h 644"/>
              <a:gd name="T6" fmla="*/ 298 w 727"/>
              <a:gd name="T7" fmla="*/ 494 h 644"/>
              <a:gd name="T8" fmla="*/ 319 w 727"/>
              <a:gd name="T9" fmla="*/ 469 h 644"/>
              <a:gd name="T10" fmla="*/ 395 w 727"/>
              <a:gd name="T11" fmla="*/ 469 h 644"/>
              <a:gd name="T12" fmla="*/ 422 w 727"/>
              <a:gd name="T13" fmla="*/ 494 h 644"/>
              <a:gd name="T14" fmla="*/ 422 w 727"/>
              <a:gd name="T15" fmla="*/ 644 h 644"/>
              <a:gd name="T16" fmla="*/ 601 w 727"/>
              <a:gd name="T17" fmla="*/ 644 h 644"/>
              <a:gd name="T18" fmla="*/ 620 w 727"/>
              <a:gd name="T19" fmla="*/ 623 h 644"/>
              <a:gd name="T20" fmla="*/ 620 w 727"/>
              <a:gd name="T21" fmla="*/ 347 h 644"/>
              <a:gd name="T22" fmla="*/ 368 w 727"/>
              <a:gd name="T23" fmla="*/ 122 h 644"/>
              <a:gd name="T24" fmla="*/ 99 w 727"/>
              <a:gd name="T25" fmla="*/ 347 h 644"/>
              <a:gd name="T26" fmla="*/ 99 w 727"/>
              <a:gd name="T27" fmla="*/ 628 h 644"/>
              <a:gd name="T28" fmla="*/ 642 w 727"/>
              <a:gd name="T29" fmla="*/ 74 h 644"/>
              <a:gd name="T30" fmla="*/ 570 w 727"/>
              <a:gd name="T31" fmla="*/ 74 h 644"/>
              <a:gd name="T32" fmla="*/ 570 w 727"/>
              <a:gd name="T33" fmla="*/ 161 h 644"/>
              <a:gd name="T34" fmla="*/ 642 w 727"/>
              <a:gd name="T35" fmla="*/ 221 h 644"/>
              <a:gd name="T36" fmla="*/ 642 w 727"/>
              <a:gd name="T37" fmla="*/ 74 h 644"/>
              <a:gd name="T38" fmla="*/ 0 w 727"/>
              <a:gd name="T39" fmla="*/ 326 h 644"/>
              <a:gd name="T40" fmla="*/ 73 w 727"/>
              <a:gd name="T41" fmla="*/ 326 h 644"/>
              <a:gd name="T42" fmla="*/ 370 w 727"/>
              <a:gd name="T43" fmla="*/ 74 h 644"/>
              <a:gd name="T44" fmla="*/ 648 w 727"/>
              <a:gd name="T45" fmla="*/ 324 h 644"/>
              <a:gd name="T46" fmla="*/ 727 w 727"/>
              <a:gd name="T47" fmla="*/ 324 h 644"/>
              <a:gd name="T48" fmla="*/ 370 w 727"/>
              <a:gd name="T49" fmla="*/ 0 h 644"/>
              <a:gd name="T50" fmla="*/ 0 w 727"/>
              <a:gd name="T51" fmla="*/ 326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27" h="644">
                <a:moveTo>
                  <a:pt x="99" y="628"/>
                </a:moveTo>
                <a:cubicBezTo>
                  <a:pt x="99" y="628"/>
                  <a:pt x="98" y="644"/>
                  <a:pt x="114" y="644"/>
                </a:cubicBezTo>
                <a:cubicBezTo>
                  <a:pt x="134" y="644"/>
                  <a:pt x="298" y="644"/>
                  <a:pt x="298" y="644"/>
                </a:cubicBezTo>
                <a:lnTo>
                  <a:pt x="298" y="494"/>
                </a:lnTo>
                <a:cubicBezTo>
                  <a:pt x="298" y="494"/>
                  <a:pt x="295" y="469"/>
                  <a:pt x="319" y="469"/>
                </a:cubicBezTo>
                <a:lnTo>
                  <a:pt x="395" y="469"/>
                </a:lnTo>
                <a:cubicBezTo>
                  <a:pt x="424" y="469"/>
                  <a:pt x="422" y="494"/>
                  <a:pt x="422" y="494"/>
                </a:cubicBezTo>
                <a:lnTo>
                  <a:pt x="422" y="644"/>
                </a:lnTo>
                <a:cubicBezTo>
                  <a:pt x="422" y="644"/>
                  <a:pt x="577" y="644"/>
                  <a:pt x="601" y="644"/>
                </a:cubicBezTo>
                <a:cubicBezTo>
                  <a:pt x="621" y="644"/>
                  <a:pt x="620" y="623"/>
                  <a:pt x="620" y="623"/>
                </a:cubicBezTo>
                <a:lnTo>
                  <a:pt x="620" y="347"/>
                </a:lnTo>
                <a:lnTo>
                  <a:pt x="368" y="122"/>
                </a:lnTo>
                <a:lnTo>
                  <a:pt x="99" y="347"/>
                </a:lnTo>
                <a:lnTo>
                  <a:pt x="99" y="628"/>
                </a:lnTo>
                <a:close/>
                <a:moveTo>
                  <a:pt x="642" y="74"/>
                </a:moveTo>
                <a:lnTo>
                  <a:pt x="570" y="74"/>
                </a:lnTo>
                <a:lnTo>
                  <a:pt x="570" y="161"/>
                </a:lnTo>
                <a:lnTo>
                  <a:pt x="642" y="221"/>
                </a:lnTo>
                <a:lnTo>
                  <a:pt x="642" y="74"/>
                </a:lnTo>
                <a:close/>
                <a:moveTo>
                  <a:pt x="0" y="326"/>
                </a:moveTo>
                <a:cubicBezTo>
                  <a:pt x="0" y="326"/>
                  <a:pt x="23" y="368"/>
                  <a:pt x="73" y="326"/>
                </a:cubicBezTo>
                <a:lnTo>
                  <a:pt x="370" y="74"/>
                </a:lnTo>
                <a:lnTo>
                  <a:pt x="648" y="324"/>
                </a:lnTo>
                <a:cubicBezTo>
                  <a:pt x="706" y="366"/>
                  <a:pt x="727" y="324"/>
                  <a:pt x="727" y="324"/>
                </a:cubicBezTo>
                <a:lnTo>
                  <a:pt x="370" y="0"/>
                </a:lnTo>
                <a:lnTo>
                  <a:pt x="0" y="326"/>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31" name="Freeform 130"/>
          <p:cNvSpPr>
            <a:spLocks noEditPoints="1"/>
          </p:cNvSpPr>
          <p:nvPr/>
        </p:nvSpPr>
        <p:spPr bwMode="auto">
          <a:xfrm>
            <a:off x="4239816" y="2213372"/>
            <a:ext cx="103584" cy="141684"/>
          </a:xfrm>
          <a:custGeom>
            <a:avLst/>
            <a:gdLst>
              <a:gd name="T0" fmla="*/ 347 w 456"/>
              <a:gd name="T1" fmla="*/ 273 h 625"/>
              <a:gd name="T2" fmla="*/ 106 w 456"/>
              <a:gd name="T3" fmla="*/ 273 h 625"/>
              <a:gd name="T4" fmla="*/ 106 w 456"/>
              <a:gd name="T5" fmla="*/ 189 h 625"/>
              <a:gd name="T6" fmla="*/ 226 w 456"/>
              <a:gd name="T7" fmla="*/ 69 h 625"/>
              <a:gd name="T8" fmla="*/ 347 w 456"/>
              <a:gd name="T9" fmla="*/ 189 h 625"/>
              <a:gd name="T10" fmla="*/ 347 w 456"/>
              <a:gd name="T11" fmla="*/ 273 h 625"/>
              <a:gd name="T12" fmla="*/ 271 w 456"/>
              <a:gd name="T13" fmla="*/ 455 h 625"/>
              <a:gd name="T14" fmla="*/ 271 w 456"/>
              <a:gd name="T15" fmla="*/ 530 h 625"/>
              <a:gd name="T16" fmla="*/ 236 w 456"/>
              <a:gd name="T17" fmla="*/ 565 h 625"/>
              <a:gd name="T18" fmla="*/ 201 w 456"/>
              <a:gd name="T19" fmla="*/ 530 h 625"/>
              <a:gd name="T20" fmla="*/ 201 w 456"/>
              <a:gd name="T21" fmla="*/ 455 h 625"/>
              <a:gd name="T22" fmla="*/ 180 w 456"/>
              <a:gd name="T23" fmla="*/ 413 h 625"/>
              <a:gd name="T24" fmla="*/ 236 w 456"/>
              <a:gd name="T25" fmla="*/ 358 h 625"/>
              <a:gd name="T26" fmla="*/ 291 w 456"/>
              <a:gd name="T27" fmla="*/ 413 h 625"/>
              <a:gd name="T28" fmla="*/ 271 w 456"/>
              <a:gd name="T29" fmla="*/ 455 h 625"/>
              <a:gd name="T30" fmla="*/ 415 w 456"/>
              <a:gd name="T31" fmla="*/ 273 h 625"/>
              <a:gd name="T32" fmla="*/ 415 w 456"/>
              <a:gd name="T33" fmla="*/ 189 h 625"/>
              <a:gd name="T34" fmla="*/ 226 w 456"/>
              <a:gd name="T35" fmla="*/ 0 h 625"/>
              <a:gd name="T36" fmla="*/ 37 w 456"/>
              <a:gd name="T37" fmla="*/ 189 h 625"/>
              <a:gd name="T38" fmla="*/ 37 w 456"/>
              <a:gd name="T39" fmla="*/ 273 h 625"/>
              <a:gd name="T40" fmla="*/ 0 w 456"/>
              <a:gd name="T41" fmla="*/ 273 h 625"/>
              <a:gd name="T42" fmla="*/ 0 w 456"/>
              <a:gd name="T43" fmla="*/ 625 h 625"/>
              <a:gd name="T44" fmla="*/ 456 w 456"/>
              <a:gd name="T45" fmla="*/ 625 h 625"/>
              <a:gd name="T46" fmla="*/ 456 w 456"/>
              <a:gd name="T47" fmla="*/ 273 h 625"/>
              <a:gd name="T48" fmla="*/ 415 w 456"/>
              <a:gd name="T49" fmla="*/ 273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6" h="625">
                <a:moveTo>
                  <a:pt x="347" y="273"/>
                </a:moveTo>
                <a:lnTo>
                  <a:pt x="106" y="273"/>
                </a:lnTo>
                <a:lnTo>
                  <a:pt x="106" y="189"/>
                </a:lnTo>
                <a:cubicBezTo>
                  <a:pt x="106" y="123"/>
                  <a:pt x="160" y="69"/>
                  <a:pt x="226" y="69"/>
                </a:cubicBezTo>
                <a:cubicBezTo>
                  <a:pt x="293" y="69"/>
                  <a:pt x="347" y="123"/>
                  <a:pt x="347" y="189"/>
                </a:cubicBezTo>
                <a:lnTo>
                  <a:pt x="347" y="273"/>
                </a:lnTo>
                <a:close/>
                <a:moveTo>
                  <a:pt x="271" y="455"/>
                </a:moveTo>
                <a:lnTo>
                  <a:pt x="271" y="530"/>
                </a:lnTo>
                <a:cubicBezTo>
                  <a:pt x="271" y="549"/>
                  <a:pt x="255" y="565"/>
                  <a:pt x="236" y="565"/>
                </a:cubicBezTo>
                <a:cubicBezTo>
                  <a:pt x="216" y="565"/>
                  <a:pt x="201" y="549"/>
                  <a:pt x="201" y="530"/>
                </a:cubicBezTo>
                <a:lnTo>
                  <a:pt x="201" y="455"/>
                </a:lnTo>
                <a:cubicBezTo>
                  <a:pt x="188" y="445"/>
                  <a:pt x="180" y="430"/>
                  <a:pt x="180" y="413"/>
                </a:cubicBezTo>
                <a:cubicBezTo>
                  <a:pt x="180" y="382"/>
                  <a:pt x="205" y="358"/>
                  <a:pt x="236" y="358"/>
                </a:cubicBezTo>
                <a:cubicBezTo>
                  <a:pt x="266" y="358"/>
                  <a:pt x="291" y="382"/>
                  <a:pt x="291" y="413"/>
                </a:cubicBezTo>
                <a:cubicBezTo>
                  <a:pt x="291" y="430"/>
                  <a:pt x="283" y="445"/>
                  <a:pt x="271" y="455"/>
                </a:cubicBezTo>
                <a:close/>
                <a:moveTo>
                  <a:pt x="415" y="273"/>
                </a:moveTo>
                <a:lnTo>
                  <a:pt x="415" y="189"/>
                </a:lnTo>
                <a:cubicBezTo>
                  <a:pt x="415" y="85"/>
                  <a:pt x="331" y="0"/>
                  <a:pt x="226" y="0"/>
                </a:cubicBezTo>
                <a:cubicBezTo>
                  <a:pt x="122" y="0"/>
                  <a:pt x="37" y="85"/>
                  <a:pt x="37" y="189"/>
                </a:cubicBezTo>
                <a:lnTo>
                  <a:pt x="37" y="273"/>
                </a:lnTo>
                <a:lnTo>
                  <a:pt x="0" y="273"/>
                </a:lnTo>
                <a:lnTo>
                  <a:pt x="0" y="625"/>
                </a:lnTo>
                <a:lnTo>
                  <a:pt x="456" y="625"/>
                </a:lnTo>
                <a:lnTo>
                  <a:pt x="456" y="273"/>
                </a:lnTo>
                <a:lnTo>
                  <a:pt x="415" y="273"/>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32" name="Freeform 131"/>
          <p:cNvSpPr>
            <a:spLocks noEditPoints="1"/>
          </p:cNvSpPr>
          <p:nvPr/>
        </p:nvSpPr>
        <p:spPr bwMode="auto">
          <a:xfrm>
            <a:off x="8603456" y="3025378"/>
            <a:ext cx="152400" cy="128589"/>
          </a:xfrm>
          <a:custGeom>
            <a:avLst/>
            <a:gdLst>
              <a:gd name="T0" fmla="*/ 518 w 676"/>
              <a:gd name="T1" fmla="*/ 528 h 565"/>
              <a:gd name="T2" fmla="*/ 487 w 676"/>
              <a:gd name="T3" fmla="*/ 512 h 565"/>
              <a:gd name="T4" fmla="*/ 534 w 676"/>
              <a:gd name="T5" fmla="*/ 348 h 565"/>
              <a:gd name="T6" fmla="*/ 569 w 676"/>
              <a:gd name="T7" fmla="*/ 370 h 565"/>
              <a:gd name="T8" fmla="*/ 426 w 676"/>
              <a:gd name="T9" fmla="*/ 512 h 565"/>
              <a:gd name="T10" fmla="*/ 392 w 676"/>
              <a:gd name="T11" fmla="*/ 528 h 565"/>
              <a:gd name="T12" fmla="*/ 373 w 676"/>
              <a:gd name="T13" fmla="*/ 370 h 565"/>
              <a:gd name="T14" fmla="*/ 412 w 676"/>
              <a:gd name="T15" fmla="*/ 348 h 565"/>
              <a:gd name="T16" fmla="*/ 426 w 676"/>
              <a:gd name="T17" fmla="*/ 512 h 565"/>
              <a:gd name="T18" fmla="*/ 278 w 676"/>
              <a:gd name="T19" fmla="*/ 528 h 565"/>
              <a:gd name="T20" fmla="*/ 240 w 676"/>
              <a:gd name="T21" fmla="*/ 370 h 565"/>
              <a:gd name="T22" fmla="*/ 276 w 676"/>
              <a:gd name="T23" fmla="*/ 348 h 565"/>
              <a:gd name="T24" fmla="*/ 310 w 676"/>
              <a:gd name="T25" fmla="*/ 512 h 565"/>
              <a:gd name="T26" fmla="*/ 175 w 676"/>
              <a:gd name="T27" fmla="*/ 528 h 565"/>
              <a:gd name="T28" fmla="*/ 138 w 676"/>
              <a:gd name="T29" fmla="*/ 512 h 565"/>
              <a:gd name="T30" fmla="*/ 127 w 676"/>
              <a:gd name="T31" fmla="*/ 348 h 565"/>
              <a:gd name="T32" fmla="*/ 170 w 676"/>
              <a:gd name="T33" fmla="*/ 370 h 565"/>
              <a:gd name="T34" fmla="*/ 175 w 676"/>
              <a:gd name="T35" fmla="*/ 528 h 565"/>
              <a:gd name="T36" fmla="*/ 336 w 676"/>
              <a:gd name="T37" fmla="*/ 121 h 565"/>
              <a:gd name="T38" fmla="*/ 496 w 676"/>
              <a:gd name="T39" fmla="*/ 246 h 565"/>
              <a:gd name="T40" fmla="*/ 311 w 676"/>
              <a:gd name="T41" fmla="*/ 115 h 565"/>
              <a:gd name="T42" fmla="*/ 573 w 676"/>
              <a:gd name="T43" fmla="*/ 246 h 565"/>
              <a:gd name="T44" fmla="*/ 397 w 676"/>
              <a:gd name="T45" fmla="*/ 61 h 565"/>
              <a:gd name="T46" fmla="*/ 276 w 676"/>
              <a:gd name="T47" fmla="*/ 61 h 565"/>
              <a:gd name="T48" fmla="*/ 102 w 676"/>
              <a:gd name="T49" fmla="*/ 246 h 565"/>
              <a:gd name="T50" fmla="*/ 0 w 676"/>
              <a:gd name="T51" fmla="*/ 267 h 565"/>
              <a:gd name="T52" fmla="*/ 21 w 676"/>
              <a:gd name="T53" fmla="*/ 316 h 565"/>
              <a:gd name="T54" fmla="*/ 81 w 676"/>
              <a:gd name="T55" fmla="*/ 547 h 565"/>
              <a:gd name="T56" fmla="*/ 577 w 676"/>
              <a:gd name="T57" fmla="*/ 565 h 565"/>
              <a:gd name="T58" fmla="*/ 639 w 676"/>
              <a:gd name="T59" fmla="*/ 316 h 565"/>
              <a:gd name="T60" fmla="*/ 675 w 676"/>
              <a:gd name="T61" fmla="*/ 295 h 565"/>
              <a:gd name="T62" fmla="*/ 655 w 676"/>
              <a:gd name="T63" fmla="*/ 246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6" h="565">
                <a:moveTo>
                  <a:pt x="542" y="512"/>
                </a:moveTo>
                <a:cubicBezTo>
                  <a:pt x="541" y="521"/>
                  <a:pt x="530" y="528"/>
                  <a:pt x="518" y="528"/>
                </a:cubicBezTo>
                <a:lnTo>
                  <a:pt x="507" y="528"/>
                </a:lnTo>
                <a:cubicBezTo>
                  <a:pt x="495" y="528"/>
                  <a:pt x="486" y="521"/>
                  <a:pt x="487" y="512"/>
                </a:cubicBezTo>
                <a:lnTo>
                  <a:pt x="506" y="370"/>
                </a:lnTo>
                <a:cubicBezTo>
                  <a:pt x="507" y="358"/>
                  <a:pt x="520" y="348"/>
                  <a:pt x="534" y="348"/>
                </a:cubicBezTo>
                <a:lnTo>
                  <a:pt x="547" y="348"/>
                </a:lnTo>
                <a:cubicBezTo>
                  <a:pt x="562" y="348"/>
                  <a:pt x="571" y="358"/>
                  <a:pt x="569" y="370"/>
                </a:cubicBezTo>
                <a:lnTo>
                  <a:pt x="542" y="512"/>
                </a:lnTo>
                <a:close/>
                <a:moveTo>
                  <a:pt x="426" y="512"/>
                </a:moveTo>
                <a:cubicBezTo>
                  <a:pt x="426" y="521"/>
                  <a:pt x="415" y="528"/>
                  <a:pt x="403" y="528"/>
                </a:cubicBezTo>
                <a:lnTo>
                  <a:pt x="392" y="528"/>
                </a:lnTo>
                <a:cubicBezTo>
                  <a:pt x="380" y="528"/>
                  <a:pt x="371" y="521"/>
                  <a:pt x="371" y="512"/>
                </a:cubicBezTo>
                <a:lnTo>
                  <a:pt x="373" y="370"/>
                </a:lnTo>
                <a:cubicBezTo>
                  <a:pt x="373" y="358"/>
                  <a:pt x="385" y="348"/>
                  <a:pt x="399" y="348"/>
                </a:cubicBezTo>
                <a:lnTo>
                  <a:pt x="412" y="348"/>
                </a:lnTo>
                <a:cubicBezTo>
                  <a:pt x="426" y="348"/>
                  <a:pt x="437" y="358"/>
                  <a:pt x="436" y="370"/>
                </a:cubicBezTo>
                <a:lnTo>
                  <a:pt x="426" y="512"/>
                </a:lnTo>
                <a:close/>
                <a:moveTo>
                  <a:pt x="289" y="528"/>
                </a:moveTo>
                <a:lnTo>
                  <a:pt x="278" y="528"/>
                </a:lnTo>
                <a:cubicBezTo>
                  <a:pt x="266" y="528"/>
                  <a:pt x="256" y="521"/>
                  <a:pt x="255" y="512"/>
                </a:cubicBezTo>
                <a:lnTo>
                  <a:pt x="240" y="370"/>
                </a:lnTo>
                <a:cubicBezTo>
                  <a:pt x="238" y="358"/>
                  <a:pt x="249" y="348"/>
                  <a:pt x="263" y="348"/>
                </a:cubicBezTo>
                <a:lnTo>
                  <a:pt x="276" y="348"/>
                </a:lnTo>
                <a:cubicBezTo>
                  <a:pt x="290" y="348"/>
                  <a:pt x="302" y="358"/>
                  <a:pt x="303" y="370"/>
                </a:cubicBezTo>
                <a:lnTo>
                  <a:pt x="310" y="512"/>
                </a:lnTo>
                <a:cubicBezTo>
                  <a:pt x="310" y="521"/>
                  <a:pt x="301" y="528"/>
                  <a:pt x="289" y="528"/>
                </a:cubicBezTo>
                <a:close/>
                <a:moveTo>
                  <a:pt x="175" y="528"/>
                </a:moveTo>
                <a:lnTo>
                  <a:pt x="164" y="528"/>
                </a:lnTo>
                <a:cubicBezTo>
                  <a:pt x="152" y="528"/>
                  <a:pt x="140" y="521"/>
                  <a:pt x="138" y="512"/>
                </a:cubicBezTo>
                <a:lnTo>
                  <a:pt x="107" y="370"/>
                </a:lnTo>
                <a:cubicBezTo>
                  <a:pt x="104" y="358"/>
                  <a:pt x="113" y="348"/>
                  <a:pt x="127" y="348"/>
                </a:cubicBezTo>
                <a:lnTo>
                  <a:pt x="140" y="348"/>
                </a:lnTo>
                <a:cubicBezTo>
                  <a:pt x="155" y="348"/>
                  <a:pt x="168" y="358"/>
                  <a:pt x="170" y="370"/>
                </a:cubicBezTo>
                <a:lnTo>
                  <a:pt x="194" y="512"/>
                </a:lnTo>
                <a:cubicBezTo>
                  <a:pt x="195" y="521"/>
                  <a:pt x="186" y="528"/>
                  <a:pt x="175" y="528"/>
                </a:cubicBezTo>
                <a:close/>
                <a:moveTo>
                  <a:pt x="311" y="115"/>
                </a:moveTo>
                <a:cubicBezTo>
                  <a:pt x="318" y="118"/>
                  <a:pt x="327" y="121"/>
                  <a:pt x="336" y="121"/>
                </a:cubicBezTo>
                <a:cubicBezTo>
                  <a:pt x="346" y="121"/>
                  <a:pt x="356" y="118"/>
                  <a:pt x="364" y="114"/>
                </a:cubicBezTo>
                <a:lnTo>
                  <a:pt x="496" y="246"/>
                </a:lnTo>
                <a:lnTo>
                  <a:pt x="179" y="246"/>
                </a:lnTo>
                <a:lnTo>
                  <a:pt x="311" y="115"/>
                </a:lnTo>
                <a:close/>
                <a:moveTo>
                  <a:pt x="655" y="246"/>
                </a:moveTo>
                <a:lnTo>
                  <a:pt x="573" y="246"/>
                </a:lnTo>
                <a:lnTo>
                  <a:pt x="396" y="68"/>
                </a:lnTo>
                <a:cubicBezTo>
                  <a:pt x="396" y="66"/>
                  <a:pt x="397" y="63"/>
                  <a:pt x="397" y="61"/>
                </a:cubicBezTo>
                <a:cubicBezTo>
                  <a:pt x="397" y="27"/>
                  <a:pt x="370" y="1"/>
                  <a:pt x="337" y="1"/>
                </a:cubicBezTo>
                <a:cubicBezTo>
                  <a:pt x="303" y="0"/>
                  <a:pt x="276" y="27"/>
                  <a:pt x="276" y="61"/>
                </a:cubicBezTo>
                <a:cubicBezTo>
                  <a:pt x="276" y="64"/>
                  <a:pt x="277" y="67"/>
                  <a:pt x="277" y="70"/>
                </a:cubicBezTo>
                <a:lnTo>
                  <a:pt x="102" y="246"/>
                </a:lnTo>
                <a:lnTo>
                  <a:pt x="21" y="246"/>
                </a:lnTo>
                <a:cubicBezTo>
                  <a:pt x="9" y="246"/>
                  <a:pt x="0" y="255"/>
                  <a:pt x="0" y="267"/>
                </a:cubicBezTo>
                <a:lnTo>
                  <a:pt x="0" y="295"/>
                </a:lnTo>
                <a:cubicBezTo>
                  <a:pt x="0" y="306"/>
                  <a:pt x="9" y="316"/>
                  <a:pt x="21" y="316"/>
                </a:cubicBezTo>
                <a:lnTo>
                  <a:pt x="37" y="316"/>
                </a:lnTo>
                <a:lnTo>
                  <a:pt x="81" y="547"/>
                </a:lnTo>
                <a:cubicBezTo>
                  <a:pt x="81" y="557"/>
                  <a:pt x="89" y="565"/>
                  <a:pt x="98" y="565"/>
                </a:cubicBezTo>
                <a:lnTo>
                  <a:pt x="577" y="565"/>
                </a:lnTo>
                <a:cubicBezTo>
                  <a:pt x="587" y="565"/>
                  <a:pt x="595" y="557"/>
                  <a:pt x="595" y="547"/>
                </a:cubicBezTo>
                <a:lnTo>
                  <a:pt x="639" y="316"/>
                </a:lnTo>
                <a:lnTo>
                  <a:pt x="655" y="316"/>
                </a:lnTo>
                <a:cubicBezTo>
                  <a:pt x="666" y="316"/>
                  <a:pt x="675" y="307"/>
                  <a:pt x="675" y="295"/>
                </a:cubicBezTo>
                <a:lnTo>
                  <a:pt x="675" y="267"/>
                </a:lnTo>
                <a:cubicBezTo>
                  <a:pt x="676" y="255"/>
                  <a:pt x="666" y="246"/>
                  <a:pt x="655" y="246"/>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33" name="Freeform 132"/>
          <p:cNvSpPr>
            <a:spLocks noEditPoints="1"/>
          </p:cNvSpPr>
          <p:nvPr/>
        </p:nvSpPr>
        <p:spPr bwMode="auto">
          <a:xfrm>
            <a:off x="7140178" y="1983583"/>
            <a:ext cx="164306" cy="145256"/>
          </a:xfrm>
          <a:custGeom>
            <a:avLst/>
            <a:gdLst>
              <a:gd name="T0" fmla="*/ 34 w 722"/>
              <a:gd name="T1" fmla="*/ 0 h 637"/>
              <a:gd name="T2" fmla="*/ 0 w 722"/>
              <a:gd name="T3" fmla="*/ 33 h 637"/>
              <a:gd name="T4" fmla="*/ 0 w 722"/>
              <a:gd name="T5" fmla="*/ 156 h 637"/>
              <a:gd name="T6" fmla="*/ 34 w 722"/>
              <a:gd name="T7" fmla="*/ 190 h 637"/>
              <a:gd name="T8" fmla="*/ 169 w 722"/>
              <a:gd name="T9" fmla="*/ 190 h 637"/>
              <a:gd name="T10" fmla="*/ 169 w 722"/>
              <a:gd name="T11" fmla="*/ 0 h 637"/>
              <a:gd name="T12" fmla="*/ 34 w 722"/>
              <a:gd name="T13" fmla="*/ 0 h 637"/>
              <a:gd name="T14" fmla="*/ 332 w 722"/>
              <a:gd name="T15" fmla="*/ 190 h 637"/>
              <a:gd name="T16" fmla="*/ 522 w 722"/>
              <a:gd name="T17" fmla="*/ 318 h 637"/>
              <a:gd name="T18" fmla="*/ 332 w 722"/>
              <a:gd name="T19" fmla="*/ 446 h 637"/>
              <a:gd name="T20" fmla="*/ 199 w 722"/>
              <a:gd name="T21" fmla="*/ 446 h 637"/>
              <a:gd name="T22" fmla="*/ 199 w 722"/>
              <a:gd name="T23" fmla="*/ 637 h 637"/>
              <a:gd name="T24" fmla="*/ 414 w 722"/>
              <a:gd name="T25" fmla="*/ 637 h 637"/>
              <a:gd name="T26" fmla="*/ 722 w 722"/>
              <a:gd name="T27" fmla="*/ 318 h 637"/>
              <a:gd name="T28" fmla="*/ 414 w 722"/>
              <a:gd name="T29" fmla="*/ 0 h 637"/>
              <a:gd name="T30" fmla="*/ 199 w 722"/>
              <a:gd name="T31" fmla="*/ 0 h 637"/>
              <a:gd name="T32" fmla="*/ 199 w 722"/>
              <a:gd name="T33" fmla="*/ 190 h 637"/>
              <a:gd name="T34" fmla="*/ 332 w 722"/>
              <a:gd name="T35" fmla="*/ 190 h 637"/>
              <a:gd name="T36" fmla="*/ 34 w 722"/>
              <a:gd name="T37" fmla="*/ 446 h 637"/>
              <a:gd name="T38" fmla="*/ 0 w 722"/>
              <a:gd name="T39" fmla="*/ 480 h 637"/>
              <a:gd name="T40" fmla="*/ 0 w 722"/>
              <a:gd name="T41" fmla="*/ 603 h 637"/>
              <a:gd name="T42" fmla="*/ 34 w 722"/>
              <a:gd name="T43" fmla="*/ 637 h 637"/>
              <a:gd name="T44" fmla="*/ 169 w 722"/>
              <a:gd name="T45" fmla="*/ 637 h 637"/>
              <a:gd name="T46" fmla="*/ 169 w 722"/>
              <a:gd name="T47" fmla="*/ 446 h 637"/>
              <a:gd name="T48" fmla="*/ 34 w 722"/>
              <a:gd name="T49" fmla="*/ 446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2" h="637">
                <a:moveTo>
                  <a:pt x="34" y="0"/>
                </a:moveTo>
                <a:cubicBezTo>
                  <a:pt x="15" y="0"/>
                  <a:pt x="0" y="15"/>
                  <a:pt x="0" y="33"/>
                </a:cubicBezTo>
                <a:lnTo>
                  <a:pt x="0" y="156"/>
                </a:lnTo>
                <a:cubicBezTo>
                  <a:pt x="0" y="175"/>
                  <a:pt x="15" y="190"/>
                  <a:pt x="34" y="190"/>
                </a:cubicBezTo>
                <a:lnTo>
                  <a:pt x="169" y="190"/>
                </a:lnTo>
                <a:lnTo>
                  <a:pt x="169" y="0"/>
                </a:lnTo>
                <a:lnTo>
                  <a:pt x="34" y="0"/>
                </a:lnTo>
                <a:close/>
                <a:moveTo>
                  <a:pt x="332" y="190"/>
                </a:moveTo>
                <a:cubicBezTo>
                  <a:pt x="423" y="190"/>
                  <a:pt x="522" y="230"/>
                  <a:pt x="522" y="318"/>
                </a:cubicBezTo>
                <a:cubicBezTo>
                  <a:pt x="522" y="406"/>
                  <a:pt x="423" y="446"/>
                  <a:pt x="332" y="446"/>
                </a:cubicBezTo>
                <a:lnTo>
                  <a:pt x="199" y="446"/>
                </a:lnTo>
                <a:lnTo>
                  <a:pt x="199" y="637"/>
                </a:lnTo>
                <a:lnTo>
                  <a:pt x="414" y="637"/>
                </a:lnTo>
                <a:cubicBezTo>
                  <a:pt x="584" y="637"/>
                  <a:pt x="722" y="494"/>
                  <a:pt x="722" y="318"/>
                </a:cubicBezTo>
                <a:cubicBezTo>
                  <a:pt x="722" y="142"/>
                  <a:pt x="584" y="0"/>
                  <a:pt x="414" y="0"/>
                </a:cubicBezTo>
                <a:lnTo>
                  <a:pt x="199" y="0"/>
                </a:lnTo>
                <a:lnTo>
                  <a:pt x="199" y="190"/>
                </a:lnTo>
                <a:lnTo>
                  <a:pt x="332" y="190"/>
                </a:lnTo>
                <a:close/>
                <a:moveTo>
                  <a:pt x="34" y="446"/>
                </a:moveTo>
                <a:cubicBezTo>
                  <a:pt x="15" y="446"/>
                  <a:pt x="0" y="461"/>
                  <a:pt x="0" y="480"/>
                </a:cubicBezTo>
                <a:lnTo>
                  <a:pt x="0" y="603"/>
                </a:lnTo>
                <a:cubicBezTo>
                  <a:pt x="0" y="622"/>
                  <a:pt x="15" y="637"/>
                  <a:pt x="34" y="637"/>
                </a:cubicBezTo>
                <a:lnTo>
                  <a:pt x="169" y="637"/>
                </a:lnTo>
                <a:lnTo>
                  <a:pt x="169" y="446"/>
                </a:lnTo>
                <a:lnTo>
                  <a:pt x="34" y="446"/>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34" name="Freeform 133"/>
          <p:cNvSpPr>
            <a:spLocks noEditPoints="1"/>
          </p:cNvSpPr>
          <p:nvPr/>
        </p:nvSpPr>
        <p:spPr bwMode="auto">
          <a:xfrm>
            <a:off x="2874169" y="1753793"/>
            <a:ext cx="119064" cy="116681"/>
          </a:xfrm>
          <a:custGeom>
            <a:avLst/>
            <a:gdLst>
              <a:gd name="T0" fmla="*/ 20 w 524"/>
              <a:gd name="T1" fmla="*/ 0 h 515"/>
              <a:gd name="T2" fmla="*/ 0 w 524"/>
              <a:gd name="T3" fmla="*/ 128 h 515"/>
              <a:gd name="T4" fmla="*/ 128 w 524"/>
              <a:gd name="T5" fmla="*/ 148 h 515"/>
              <a:gd name="T6" fmla="*/ 148 w 524"/>
              <a:gd name="T7" fmla="*/ 20 h 515"/>
              <a:gd name="T8" fmla="*/ 504 w 524"/>
              <a:gd name="T9" fmla="*/ 367 h 515"/>
              <a:gd name="T10" fmla="*/ 376 w 524"/>
              <a:gd name="T11" fmla="*/ 387 h 515"/>
              <a:gd name="T12" fmla="*/ 396 w 524"/>
              <a:gd name="T13" fmla="*/ 515 h 515"/>
              <a:gd name="T14" fmla="*/ 524 w 524"/>
              <a:gd name="T15" fmla="*/ 495 h 515"/>
              <a:gd name="T16" fmla="*/ 504 w 524"/>
              <a:gd name="T17" fmla="*/ 367 h 515"/>
              <a:gd name="T18" fmla="*/ 206 w 524"/>
              <a:gd name="T19" fmla="*/ 367 h 515"/>
              <a:gd name="T20" fmla="*/ 186 w 524"/>
              <a:gd name="T21" fmla="*/ 495 h 515"/>
              <a:gd name="T22" fmla="*/ 314 w 524"/>
              <a:gd name="T23" fmla="*/ 515 h 515"/>
              <a:gd name="T24" fmla="*/ 334 w 524"/>
              <a:gd name="T25" fmla="*/ 387 h 515"/>
              <a:gd name="T26" fmla="*/ 128 w 524"/>
              <a:gd name="T27" fmla="*/ 367 h 515"/>
              <a:gd name="T28" fmla="*/ 0 w 524"/>
              <a:gd name="T29" fmla="*/ 387 h 515"/>
              <a:gd name="T30" fmla="*/ 20 w 524"/>
              <a:gd name="T31" fmla="*/ 515 h 515"/>
              <a:gd name="T32" fmla="*/ 148 w 524"/>
              <a:gd name="T33" fmla="*/ 495 h 515"/>
              <a:gd name="T34" fmla="*/ 128 w 524"/>
              <a:gd name="T35" fmla="*/ 367 h 515"/>
              <a:gd name="T36" fmla="*/ 396 w 524"/>
              <a:gd name="T37" fmla="*/ 181 h 515"/>
              <a:gd name="T38" fmla="*/ 376 w 524"/>
              <a:gd name="T39" fmla="*/ 309 h 515"/>
              <a:gd name="T40" fmla="*/ 504 w 524"/>
              <a:gd name="T41" fmla="*/ 329 h 515"/>
              <a:gd name="T42" fmla="*/ 524 w 524"/>
              <a:gd name="T43" fmla="*/ 201 h 515"/>
              <a:gd name="T44" fmla="*/ 314 w 524"/>
              <a:gd name="T45" fmla="*/ 181 h 515"/>
              <a:gd name="T46" fmla="*/ 186 w 524"/>
              <a:gd name="T47" fmla="*/ 201 h 515"/>
              <a:gd name="T48" fmla="*/ 206 w 524"/>
              <a:gd name="T49" fmla="*/ 329 h 515"/>
              <a:gd name="T50" fmla="*/ 334 w 524"/>
              <a:gd name="T51" fmla="*/ 309 h 515"/>
              <a:gd name="T52" fmla="*/ 314 w 524"/>
              <a:gd name="T53" fmla="*/ 181 h 515"/>
              <a:gd name="T54" fmla="*/ 20 w 524"/>
              <a:gd name="T55" fmla="*/ 181 h 515"/>
              <a:gd name="T56" fmla="*/ 0 w 524"/>
              <a:gd name="T57" fmla="*/ 309 h 515"/>
              <a:gd name="T58" fmla="*/ 128 w 524"/>
              <a:gd name="T59" fmla="*/ 329 h 515"/>
              <a:gd name="T60" fmla="*/ 148 w 524"/>
              <a:gd name="T61" fmla="*/ 201 h 515"/>
              <a:gd name="T62" fmla="*/ 504 w 524"/>
              <a:gd name="T63" fmla="*/ 0 h 515"/>
              <a:gd name="T64" fmla="*/ 376 w 524"/>
              <a:gd name="T65" fmla="*/ 20 h 515"/>
              <a:gd name="T66" fmla="*/ 396 w 524"/>
              <a:gd name="T67" fmla="*/ 148 h 515"/>
              <a:gd name="T68" fmla="*/ 524 w 524"/>
              <a:gd name="T69" fmla="*/ 128 h 515"/>
              <a:gd name="T70" fmla="*/ 504 w 524"/>
              <a:gd name="T71" fmla="*/ 0 h 515"/>
              <a:gd name="T72" fmla="*/ 206 w 524"/>
              <a:gd name="T73" fmla="*/ 0 h 515"/>
              <a:gd name="T74" fmla="*/ 186 w 524"/>
              <a:gd name="T75" fmla="*/ 128 h 515"/>
              <a:gd name="T76" fmla="*/ 314 w 524"/>
              <a:gd name="T77" fmla="*/ 148 h 515"/>
              <a:gd name="T78" fmla="*/ 334 w 524"/>
              <a:gd name="T79" fmla="*/ 20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24" h="515">
                <a:moveTo>
                  <a:pt x="128" y="0"/>
                </a:moveTo>
                <a:lnTo>
                  <a:pt x="20" y="0"/>
                </a:lnTo>
                <a:cubicBezTo>
                  <a:pt x="9" y="0"/>
                  <a:pt x="0" y="9"/>
                  <a:pt x="0" y="20"/>
                </a:cubicBezTo>
                <a:lnTo>
                  <a:pt x="0" y="128"/>
                </a:lnTo>
                <a:cubicBezTo>
                  <a:pt x="0" y="139"/>
                  <a:pt x="9" y="148"/>
                  <a:pt x="20" y="148"/>
                </a:cubicBezTo>
                <a:lnTo>
                  <a:pt x="128" y="148"/>
                </a:lnTo>
                <a:cubicBezTo>
                  <a:pt x="139" y="148"/>
                  <a:pt x="148" y="139"/>
                  <a:pt x="148" y="128"/>
                </a:cubicBezTo>
                <a:lnTo>
                  <a:pt x="148" y="20"/>
                </a:lnTo>
                <a:cubicBezTo>
                  <a:pt x="148" y="9"/>
                  <a:pt x="139" y="0"/>
                  <a:pt x="128" y="0"/>
                </a:cubicBezTo>
                <a:close/>
                <a:moveTo>
                  <a:pt x="504" y="367"/>
                </a:moveTo>
                <a:lnTo>
                  <a:pt x="396" y="367"/>
                </a:lnTo>
                <a:cubicBezTo>
                  <a:pt x="385" y="367"/>
                  <a:pt x="376" y="376"/>
                  <a:pt x="376" y="387"/>
                </a:cubicBezTo>
                <a:lnTo>
                  <a:pt x="376" y="495"/>
                </a:lnTo>
                <a:cubicBezTo>
                  <a:pt x="376" y="506"/>
                  <a:pt x="385" y="515"/>
                  <a:pt x="396" y="515"/>
                </a:cubicBezTo>
                <a:lnTo>
                  <a:pt x="504" y="515"/>
                </a:lnTo>
                <a:cubicBezTo>
                  <a:pt x="515" y="515"/>
                  <a:pt x="524" y="506"/>
                  <a:pt x="524" y="495"/>
                </a:cubicBezTo>
                <a:lnTo>
                  <a:pt x="524" y="387"/>
                </a:lnTo>
                <a:cubicBezTo>
                  <a:pt x="524" y="376"/>
                  <a:pt x="515" y="367"/>
                  <a:pt x="504" y="367"/>
                </a:cubicBezTo>
                <a:close/>
                <a:moveTo>
                  <a:pt x="314" y="367"/>
                </a:moveTo>
                <a:lnTo>
                  <a:pt x="206" y="367"/>
                </a:lnTo>
                <a:cubicBezTo>
                  <a:pt x="195" y="367"/>
                  <a:pt x="186" y="376"/>
                  <a:pt x="186" y="387"/>
                </a:cubicBezTo>
                <a:lnTo>
                  <a:pt x="186" y="495"/>
                </a:lnTo>
                <a:cubicBezTo>
                  <a:pt x="186" y="506"/>
                  <a:pt x="195" y="515"/>
                  <a:pt x="206" y="515"/>
                </a:cubicBezTo>
                <a:lnTo>
                  <a:pt x="314" y="515"/>
                </a:lnTo>
                <a:cubicBezTo>
                  <a:pt x="325" y="515"/>
                  <a:pt x="334" y="506"/>
                  <a:pt x="334" y="495"/>
                </a:cubicBezTo>
                <a:lnTo>
                  <a:pt x="334" y="387"/>
                </a:lnTo>
                <a:cubicBezTo>
                  <a:pt x="334" y="376"/>
                  <a:pt x="325" y="367"/>
                  <a:pt x="314" y="367"/>
                </a:cubicBezTo>
                <a:close/>
                <a:moveTo>
                  <a:pt x="128" y="367"/>
                </a:moveTo>
                <a:lnTo>
                  <a:pt x="20" y="367"/>
                </a:lnTo>
                <a:cubicBezTo>
                  <a:pt x="9" y="367"/>
                  <a:pt x="0" y="376"/>
                  <a:pt x="0" y="387"/>
                </a:cubicBezTo>
                <a:lnTo>
                  <a:pt x="0" y="495"/>
                </a:lnTo>
                <a:cubicBezTo>
                  <a:pt x="0" y="506"/>
                  <a:pt x="9" y="515"/>
                  <a:pt x="20" y="515"/>
                </a:cubicBezTo>
                <a:lnTo>
                  <a:pt x="128" y="515"/>
                </a:lnTo>
                <a:cubicBezTo>
                  <a:pt x="139" y="515"/>
                  <a:pt x="148" y="506"/>
                  <a:pt x="148" y="495"/>
                </a:cubicBezTo>
                <a:lnTo>
                  <a:pt x="148" y="387"/>
                </a:lnTo>
                <a:cubicBezTo>
                  <a:pt x="148" y="376"/>
                  <a:pt x="139" y="367"/>
                  <a:pt x="128" y="367"/>
                </a:cubicBezTo>
                <a:close/>
                <a:moveTo>
                  <a:pt x="504" y="181"/>
                </a:moveTo>
                <a:lnTo>
                  <a:pt x="396" y="181"/>
                </a:lnTo>
                <a:cubicBezTo>
                  <a:pt x="385" y="181"/>
                  <a:pt x="376" y="190"/>
                  <a:pt x="376" y="201"/>
                </a:cubicBezTo>
                <a:lnTo>
                  <a:pt x="376" y="309"/>
                </a:lnTo>
                <a:cubicBezTo>
                  <a:pt x="376" y="320"/>
                  <a:pt x="385" y="329"/>
                  <a:pt x="396" y="329"/>
                </a:cubicBezTo>
                <a:lnTo>
                  <a:pt x="504" y="329"/>
                </a:lnTo>
                <a:cubicBezTo>
                  <a:pt x="515" y="329"/>
                  <a:pt x="524" y="320"/>
                  <a:pt x="524" y="309"/>
                </a:cubicBezTo>
                <a:lnTo>
                  <a:pt x="524" y="201"/>
                </a:lnTo>
                <a:cubicBezTo>
                  <a:pt x="524" y="190"/>
                  <a:pt x="515" y="181"/>
                  <a:pt x="504" y="181"/>
                </a:cubicBezTo>
                <a:close/>
                <a:moveTo>
                  <a:pt x="314" y="181"/>
                </a:moveTo>
                <a:lnTo>
                  <a:pt x="206" y="181"/>
                </a:lnTo>
                <a:cubicBezTo>
                  <a:pt x="195" y="181"/>
                  <a:pt x="186" y="190"/>
                  <a:pt x="186" y="201"/>
                </a:cubicBezTo>
                <a:lnTo>
                  <a:pt x="186" y="309"/>
                </a:lnTo>
                <a:cubicBezTo>
                  <a:pt x="186" y="320"/>
                  <a:pt x="195" y="329"/>
                  <a:pt x="206" y="329"/>
                </a:cubicBezTo>
                <a:lnTo>
                  <a:pt x="314" y="329"/>
                </a:lnTo>
                <a:cubicBezTo>
                  <a:pt x="325" y="329"/>
                  <a:pt x="334" y="320"/>
                  <a:pt x="334" y="309"/>
                </a:cubicBezTo>
                <a:lnTo>
                  <a:pt x="334" y="201"/>
                </a:lnTo>
                <a:cubicBezTo>
                  <a:pt x="334" y="190"/>
                  <a:pt x="325" y="181"/>
                  <a:pt x="314" y="181"/>
                </a:cubicBezTo>
                <a:close/>
                <a:moveTo>
                  <a:pt x="128" y="181"/>
                </a:moveTo>
                <a:lnTo>
                  <a:pt x="20" y="181"/>
                </a:lnTo>
                <a:cubicBezTo>
                  <a:pt x="9" y="181"/>
                  <a:pt x="0" y="190"/>
                  <a:pt x="0" y="201"/>
                </a:cubicBezTo>
                <a:lnTo>
                  <a:pt x="0" y="309"/>
                </a:lnTo>
                <a:cubicBezTo>
                  <a:pt x="0" y="320"/>
                  <a:pt x="9" y="329"/>
                  <a:pt x="20" y="329"/>
                </a:cubicBezTo>
                <a:lnTo>
                  <a:pt x="128" y="329"/>
                </a:lnTo>
                <a:cubicBezTo>
                  <a:pt x="139" y="329"/>
                  <a:pt x="148" y="320"/>
                  <a:pt x="148" y="309"/>
                </a:cubicBezTo>
                <a:lnTo>
                  <a:pt x="148" y="201"/>
                </a:lnTo>
                <a:cubicBezTo>
                  <a:pt x="148" y="190"/>
                  <a:pt x="139" y="181"/>
                  <a:pt x="128" y="181"/>
                </a:cubicBezTo>
                <a:close/>
                <a:moveTo>
                  <a:pt x="504" y="0"/>
                </a:moveTo>
                <a:lnTo>
                  <a:pt x="396" y="0"/>
                </a:lnTo>
                <a:cubicBezTo>
                  <a:pt x="385" y="0"/>
                  <a:pt x="376" y="9"/>
                  <a:pt x="376" y="20"/>
                </a:cubicBezTo>
                <a:lnTo>
                  <a:pt x="376" y="128"/>
                </a:lnTo>
                <a:cubicBezTo>
                  <a:pt x="376" y="139"/>
                  <a:pt x="385" y="148"/>
                  <a:pt x="396" y="148"/>
                </a:cubicBezTo>
                <a:lnTo>
                  <a:pt x="504" y="148"/>
                </a:lnTo>
                <a:cubicBezTo>
                  <a:pt x="515" y="148"/>
                  <a:pt x="524" y="139"/>
                  <a:pt x="524" y="128"/>
                </a:cubicBezTo>
                <a:lnTo>
                  <a:pt x="524" y="20"/>
                </a:lnTo>
                <a:cubicBezTo>
                  <a:pt x="524" y="9"/>
                  <a:pt x="515" y="0"/>
                  <a:pt x="504" y="0"/>
                </a:cubicBezTo>
                <a:close/>
                <a:moveTo>
                  <a:pt x="314" y="0"/>
                </a:moveTo>
                <a:lnTo>
                  <a:pt x="206" y="0"/>
                </a:lnTo>
                <a:cubicBezTo>
                  <a:pt x="195" y="0"/>
                  <a:pt x="186" y="9"/>
                  <a:pt x="186" y="20"/>
                </a:cubicBezTo>
                <a:lnTo>
                  <a:pt x="186" y="128"/>
                </a:lnTo>
                <a:cubicBezTo>
                  <a:pt x="186" y="139"/>
                  <a:pt x="195" y="148"/>
                  <a:pt x="206" y="148"/>
                </a:cubicBezTo>
                <a:lnTo>
                  <a:pt x="314" y="148"/>
                </a:lnTo>
                <a:cubicBezTo>
                  <a:pt x="325" y="148"/>
                  <a:pt x="334" y="139"/>
                  <a:pt x="334" y="128"/>
                </a:cubicBezTo>
                <a:lnTo>
                  <a:pt x="334" y="20"/>
                </a:lnTo>
                <a:cubicBezTo>
                  <a:pt x="334" y="9"/>
                  <a:pt x="325" y="0"/>
                  <a:pt x="314"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35" name="Freeform 134"/>
          <p:cNvSpPr>
            <a:spLocks noEditPoints="1"/>
          </p:cNvSpPr>
          <p:nvPr/>
        </p:nvSpPr>
        <p:spPr bwMode="auto">
          <a:xfrm>
            <a:off x="3644503" y="3053955"/>
            <a:ext cx="185739" cy="69056"/>
          </a:xfrm>
          <a:custGeom>
            <a:avLst/>
            <a:gdLst>
              <a:gd name="T0" fmla="*/ 803 w 816"/>
              <a:gd name="T1" fmla="*/ 225 h 303"/>
              <a:gd name="T2" fmla="*/ 811 w 816"/>
              <a:gd name="T3" fmla="*/ 153 h 303"/>
              <a:gd name="T4" fmla="*/ 796 w 816"/>
              <a:gd name="T5" fmla="*/ 134 h 303"/>
              <a:gd name="T6" fmla="*/ 793 w 816"/>
              <a:gd name="T7" fmla="*/ 89 h 303"/>
              <a:gd name="T8" fmla="*/ 782 w 816"/>
              <a:gd name="T9" fmla="*/ 83 h 303"/>
              <a:gd name="T10" fmla="*/ 722 w 816"/>
              <a:gd name="T11" fmla="*/ 29 h 303"/>
              <a:gd name="T12" fmla="*/ 722 w 816"/>
              <a:gd name="T13" fmla="*/ 23 h 303"/>
              <a:gd name="T14" fmla="*/ 395 w 816"/>
              <a:gd name="T15" fmla="*/ 13 h 303"/>
              <a:gd name="T16" fmla="*/ 219 w 816"/>
              <a:gd name="T17" fmla="*/ 93 h 303"/>
              <a:gd name="T18" fmla="*/ 28 w 816"/>
              <a:gd name="T19" fmla="*/ 137 h 303"/>
              <a:gd name="T20" fmla="*/ 15 w 816"/>
              <a:gd name="T21" fmla="*/ 157 h 303"/>
              <a:gd name="T22" fmla="*/ 2 w 816"/>
              <a:gd name="T23" fmla="*/ 196 h 303"/>
              <a:gd name="T24" fmla="*/ 11 w 816"/>
              <a:gd name="T25" fmla="*/ 236 h 303"/>
              <a:gd name="T26" fmla="*/ 91 w 816"/>
              <a:gd name="T27" fmla="*/ 257 h 303"/>
              <a:gd name="T28" fmla="*/ 88 w 816"/>
              <a:gd name="T29" fmla="*/ 237 h 303"/>
              <a:gd name="T30" fmla="*/ 168 w 816"/>
              <a:gd name="T31" fmla="*/ 158 h 303"/>
              <a:gd name="T32" fmla="*/ 247 w 816"/>
              <a:gd name="T33" fmla="*/ 237 h 303"/>
              <a:gd name="T34" fmla="*/ 247 w 816"/>
              <a:gd name="T35" fmla="*/ 243 h 303"/>
              <a:gd name="T36" fmla="*/ 591 w 816"/>
              <a:gd name="T37" fmla="*/ 243 h 303"/>
              <a:gd name="T38" fmla="*/ 591 w 816"/>
              <a:gd name="T39" fmla="*/ 237 h 303"/>
              <a:gd name="T40" fmla="*/ 670 w 816"/>
              <a:gd name="T41" fmla="*/ 158 h 303"/>
              <a:gd name="T42" fmla="*/ 750 w 816"/>
              <a:gd name="T43" fmla="*/ 237 h 303"/>
              <a:gd name="T44" fmla="*/ 749 w 816"/>
              <a:gd name="T45" fmla="*/ 240 h 303"/>
              <a:gd name="T46" fmla="*/ 803 w 816"/>
              <a:gd name="T47" fmla="*/ 225 h 303"/>
              <a:gd name="T48" fmla="*/ 670 w 816"/>
              <a:gd name="T49" fmla="*/ 171 h 303"/>
              <a:gd name="T50" fmla="*/ 604 w 816"/>
              <a:gd name="T51" fmla="*/ 237 h 303"/>
              <a:gd name="T52" fmla="*/ 605 w 816"/>
              <a:gd name="T53" fmla="*/ 243 h 303"/>
              <a:gd name="T54" fmla="*/ 670 w 816"/>
              <a:gd name="T55" fmla="*/ 303 h 303"/>
              <a:gd name="T56" fmla="*/ 736 w 816"/>
              <a:gd name="T57" fmla="*/ 241 h 303"/>
              <a:gd name="T58" fmla="*/ 736 w 816"/>
              <a:gd name="T59" fmla="*/ 237 h 303"/>
              <a:gd name="T60" fmla="*/ 670 w 816"/>
              <a:gd name="T61" fmla="*/ 171 h 303"/>
              <a:gd name="T62" fmla="*/ 168 w 816"/>
              <a:gd name="T63" fmla="*/ 171 h 303"/>
              <a:gd name="T64" fmla="*/ 102 w 816"/>
              <a:gd name="T65" fmla="*/ 237 h 303"/>
              <a:gd name="T66" fmla="*/ 104 w 816"/>
              <a:gd name="T67" fmla="*/ 253 h 303"/>
              <a:gd name="T68" fmla="*/ 168 w 816"/>
              <a:gd name="T69" fmla="*/ 303 h 303"/>
              <a:gd name="T70" fmla="*/ 233 w 816"/>
              <a:gd name="T71" fmla="*/ 243 h 303"/>
              <a:gd name="T72" fmla="*/ 234 w 816"/>
              <a:gd name="T73" fmla="*/ 237 h 303"/>
              <a:gd name="T74" fmla="*/ 168 w 816"/>
              <a:gd name="T75" fmla="*/ 17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16" h="303">
                <a:moveTo>
                  <a:pt x="803" y="225"/>
                </a:moveTo>
                <a:cubicBezTo>
                  <a:pt x="816" y="208"/>
                  <a:pt x="813" y="168"/>
                  <a:pt x="811" y="153"/>
                </a:cubicBezTo>
                <a:cubicBezTo>
                  <a:pt x="809" y="137"/>
                  <a:pt x="796" y="144"/>
                  <a:pt x="796" y="134"/>
                </a:cubicBezTo>
                <a:cubicBezTo>
                  <a:pt x="797" y="123"/>
                  <a:pt x="798" y="93"/>
                  <a:pt x="793" y="89"/>
                </a:cubicBezTo>
                <a:cubicBezTo>
                  <a:pt x="787" y="85"/>
                  <a:pt x="782" y="83"/>
                  <a:pt x="782" y="83"/>
                </a:cubicBezTo>
                <a:cubicBezTo>
                  <a:pt x="774" y="67"/>
                  <a:pt x="722" y="29"/>
                  <a:pt x="722" y="29"/>
                </a:cubicBezTo>
                <a:lnTo>
                  <a:pt x="722" y="23"/>
                </a:lnTo>
                <a:cubicBezTo>
                  <a:pt x="638" y="13"/>
                  <a:pt x="449" y="0"/>
                  <a:pt x="395" y="13"/>
                </a:cubicBezTo>
                <a:cubicBezTo>
                  <a:pt x="342" y="26"/>
                  <a:pt x="219" y="93"/>
                  <a:pt x="219" y="93"/>
                </a:cubicBezTo>
                <a:cubicBezTo>
                  <a:pt x="90" y="95"/>
                  <a:pt x="28" y="137"/>
                  <a:pt x="28" y="137"/>
                </a:cubicBezTo>
                <a:cubicBezTo>
                  <a:pt x="28" y="137"/>
                  <a:pt x="29" y="143"/>
                  <a:pt x="15" y="157"/>
                </a:cubicBezTo>
                <a:cubicBezTo>
                  <a:pt x="0" y="170"/>
                  <a:pt x="2" y="196"/>
                  <a:pt x="2" y="196"/>
                </a:cubicBezTo>
                <a:lnTo>
                  <a:pt x="11" y="236"/>
                </a:lnTo>
                <a:cubicBezTo>
                  <a:pt x="15" y="240"/>
                  <a:pt x="74" y="259"/>
                  <a:pt x="91" y="257"/>
                </a:cubicBezTo>
                <a:cubicBezTo>
                  <a:pt x="89" y="251"/>
                  <a:pt x="88" y="244"/>
                  <a:pt x="88" y="237"/>
                </a:cubicBezTo>
                <a:cubicBezTo>
                  <a:pt x="88" y="193"/>
                  <a:pt x="124" y="158"/>
                  <a:pt x="168" y="158"/>
                </a:cubicBezTo>
                <a:cubicBezTo>
                  <a:pt x="212" y="158"/>
                  <a:pt x="247" y="193"/>
                  <a:pt x="247" y="237"/>
                </a:cubicBezTo>
                <a:cubicBezTo>
                  <a:pt x="247" y="239"/>
                  <a:pt x="247" y="241"/>
                  <a:pt x="247" y="243"/>
                </a:cubicBezTo>
                <a:cubicBezTo>
                  <a:pt x="298" y="243"/>
                  <a:pt x="470" y="244"/>
                  <a:pt x="591" y="243"/>
                </a:cubicBezTo>
                <a:cubicBezTo>
                  <a:pt x="591" y="241"/>
                  <a:pt x="591" y="239"/>
                  <a:pt x="591" y="237"/>
                </a:cubicBezTo>
                <a:cubicBezTo>
                  <a:pt x="591" y="193"/>
                  <a:pt x="627" y="158"/>
                  <a:pt x="670" y="158"/>
                </a:cubicBezTo>
                <a:cubicBezTo>
                  <a:pt x="714" y="158"/>
                  <a:pt x="750" y="193"/>
                  <a:pt x="750" y="237"/>
                </a:cubicBezTo>
                <a:cubicBezTo>
                  <a:pt x="750" y="238"/>
                  <a:pt x="749" y="239"/>
                  <a:pt x="749" y="240"/>
                </a:cubicBezTo>
                <a:cubicBezTo>
                  <a:pt x="781" y="234"/>
                  <a:pt x="803" y="225"/>
                  <a:pt x="803" y="225"/>
                </a:cubicBezTo>
                <a:close/>
                <a:moveTo>
                  <a:pt x="670" y="171"/>
                </a:moveTo>
                <a:cubicBezTo>
                  <a:pt x="634" y="171"/>
                  <a:pt x="604" y="201"/>
                  <a:pt x="604" y="237"/>
                </a:cubicBezTo>
                <a:cubicBezTo>
                  <a:pt x="604" y="239"/>
                  <a:pt x="605" y="241"/>
                  <a:pt x="605" y="243"/>
                </a:cubicBezTo>
                <a:cubicBezTo>
                  <a:pt x="608" y="277"/>
                  <a:pt x="636" y="303"/>
                  <a:pt x="670" y="303"/>
                </a:cubicBezTo>
                <a:cubicBezTo>
                  <a:pt x="705" y="303"/>
                  <a:pt x="734" y="276"/>
                  <a:pt x="736" y="241"/>
                </a:cubicBezTo>
                <a:cubicBezTo>
                  <a:pt x="736" y="240"/>
                  <a:pt x="736" y="239"/>
                  <a:pt x="736" y="237"/>
                </a:cubicBezTo>
                <a:cubicBezTo>
                  <a:pt x="736" y="201"/>
                  <a:pt x="707" y="171"/>
                  <a:pt x="670" y="171"/>
                </a:cubicBezTo>
                <a:close/>
                <a:moveTo>
                  <a:pt x="168" y="171"/>
                </a:moveTo>
                <a:cubicBezTo>
                  <a:pt x="131" y="171"/>
                  <a:pt x="102" y="201"/>
                  <a:pt x="102" y="237"/>
                </a:cubicBezTo>
                <a:cubicBezTo>
                  <a:pt x="102" y="243"/>
                  <a:pt x="103" y="248"/>
                  <a:pt x="104" y="253"/>
                </a:cubicBezTo>
                <a:cubicBezTo>
                  <a:pt x="111" y="282"/>
                  <a:pt x="137" y="303"/>
                  <a:pt x="168" y="303"/>
                </a:cubicBezTo>
                <a:cubicBezTo>
                  <a:pt x="202" y="303"/>
                  <a:pt x="230" y="277"/>
                  <a:pt x="233" y="243"/>
                </a:cubicBezTo>
                <a:cubicBezTo>
                  <a:pt x="233" y="241"/>
                  <a:pt x="234" y="239"/>
                  <a:pt x="234" y="237"/>
                </a:cubicBezTo>
                <a:cubicBezTo>
                  <a:pt x="234" y="201"/>
                  <a:pt x="204" y="171"/>
                  <a:pt x="168" y="17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36" name="Freeform 135"/>
          <p:cNvSpPr>
            <a:spLocks noEditPoints="1"/>
          </p:cNvSpPr>
          <p:nvPr/>
        </p:nvSpPr>
        <p:spPr bwMode="auto">
          <a:xfrm>
            <a:off x="5645945" y="1501380"/>
            <a:ext cx="161925" cy="163115"/>
          </a:xfrm>
          <a:custGeom>
            <a:avLst/>
            <a:gdLst>
              <a:gd name="T0" fmla="*/ 559 w 714"/>
              <a:gd name="T1" fmla="*/ 238 h 714"/>
              <a:gd name="T2" fmla="*/ 666 w 714"/>
              <a:gd name="T3" fmla="*/ 333 h 714"/>
              <a:gd name="T4" fmla="*/ 643 w 714"/>
              <a:gd name="T5" fmla="*/ 476 h 714"/>
              <a:gd name="T6" fmla="*/ 571 w 714"/>
              <a:gd name="T7" fmla="*/ 381 h 714"/>
              <a:gd name="T8" fmla="*/ 643 w 714"/>
              <a:gd name="T9" fmla="*/ 476 h 714"/>
              <a:gd name="T10" fmla="*/ 547 w 714"/>
              <a:gd name="T11" fmla="*/ 523 h 714"/>
              <a:gd name="T12" fmla="*/ 491 w 714"/>
              <a:gd name="T13" fmla="*/ 636 h 714"/>
              <a:gd name="T14" fmla="*/ 381 w 714"/>
              <a:gd name="T15" fmla="*/ 523 h 714"/>
              <a:gd name="T16" fmla="*/ 381 w 714"/>
              <a:gd name="T17" fmla="*/ 663 h 714"/>
              <a:gd name="T18" fmla="*/ 523 w 714"/>
              <a:gd name="T19" fmla="*/ 381 h 714"/>
              <a:gd name="T20" fmla="*/ 381 w 714"/>
              <a:gd name="T21" fmla="*/ 476 h 714"/>
              <a:gd name="T22" fmla="*/ 381 w 714"/>
              <a:gd name="T23" fmla="*/ 238 h 714"/>
              <a:gd name="T24" fmla="*/ 523 w 714"/>
              <a:gd name="T25" fmla="*/ 333 h 714"/>
              <a:gd name="T26" fmla="*/ 381 w 714"/>
              <a:gd name="T27" fmla="*/ 238 h 714"/>
              <a:gd name="T28" fmla="*/ 497 w 714"/>
              <a:gd name="T29" fmla="*/ 190 h 714"/>
              <a:gd name="T30" fmla="*/ 381 w 714"/>
              <a:gd name="T31" fmla="*/ 50 h 714"/>
              <a:gd name="T32" fmla="*/ 547 w 714"/>
              <a:gd name="T33" fmla="*/ 190 h 714"/>
              <a:gd name="T34" fmla="*/ 618 w 714"/>
              <a:gd name="T35" fmla="*/ 190 h 714"/>
              <a:gd name="T36" fmla="*/ 216 w 714"/>
              <a:gd name="T37" fmla="*/ 190 h 714"/>
              <a:gd name="T38" fmla="*/ 333 w 714"/>
              <a:gd name="T39" fmla="*/ 190 h 714"/>
              <a:gd name="T40" fmla="*/ 191 w 714"/>
              <a:gd name="T41" fmla="*/ 333 h 714"/>
              <a:gd name="T42" fmla="*/ 333 w 714"/>
              <a:gd name="T43" fmla="*/ 238 h 714"/>
              <a:gd name="T44" fmla="*/ 333 w 714"/>
              <a:gd name="T45" fmla="*/ 476 h 714"/>
              <a:gd name="T46" fmla="*/ 191 w 714"/>
              <a:gd name="T47" fmla="*/ 381 h 714"/>
              <a:gd name="T48" fmla="*/ 333 w 714"/>
              <a:gd name="T49" fmla="*/ 476 h 714"/>
              <a:gd name="T50" fmla="*/ 216 w 714"/>
              <a:gd name="T51" fmla="*/ 523 h 714"/>
              <a:gd name="T52" fmla="*/ 333 w 714"/>
              <a:gd name="T53" fmla="*/ 663 h 714"/>
              <a:gd name="T54" fmla="*/ 167 w 714"/>
              <a:gd name="T55" fmla="*/ 523 h 714"/>
              <a:gd name="T56" fmla="*/ 96 w 714"/>
              <a:gd name="T57" fmla="*/ 523 h 714"/>
              <a:gd name="T58" fmla="*/ 143 w 714"/>
              <a:gd name="T59" fmla="*/ 381 h 714"/>
              <a:gd name="T60" fmla="*/ 71 w 714"/>
              <a:gd name="T61" fmla="*/ 476 h 714"/>
              <a:gd name="T62" fmla="*/ 71 w 714"/>
              <a:gd name="T63" fmla="*/ 238 h 714"/>
              <a:gd name="T64" fmla="*/ 143 w 714"/>
              <a:gd name="T65" fmla="*/ 333 h 714"/>
              <a:gd name="T66" fmla="*/ 71 w 714"/>
              <a:gd name="T67" fmla="*/ 238 h 714"/>
              <a:gd name="T68" fmla="*/ 167 w 714"/>
              <a:gd name="T69" fmla="*/ 190 h 714"/>
              <a:gd name="T70" fmla="*/ 223 w 714"/>
              <a:gd name="T71" fmla="*/ 77 h 714"/>
              <a:gd name="T72" fmla="*/ 381 w 714"/>
              <a:gd name="T73" fmla="*/ 0 h 714"/>
              <a:gd name="T74" fmla="*/ 357 w 714"/>
              <a:gd name="T75" fmla="*/ 0 h 714"/>
              <a:gd name="T76" fmla="*/ 333 w 714"/>
              <a:gd name="T77" fmla="*/ 0 h 714"/>
              <a:gd name="T78" fmla="*/ 0 w 714"/>
              <a:gd name="T79" fmla="*/ 333 h 714"/>
              <a:gd name="T80" fmla="*/ 0 w 714"/>
              <a:gd name="T81" fmla="*/ 381 h 714"/>
              <a:gd name="T82" fmla="*/ 333 w 714"/>
              <a:gd name="T83" fmla="*/ 713 h 714"/>
              <a:gd name="T84" fmla="*/ 357 w 714"/>
              <a:gd name="T85" fmla="*/ 714 h 714"/>
              <a:gd name="T86" fmla="*/ 381 w 714"/>
              <a:gd name="T87" fmla="*/ 713 h 714"/>
              <a:gd name="T88" fmla="*/ 714 w 714"/>
              <a:gd name="T89" fmla="*/ 381 h 714"/>
              <a:gd name="T90" fmla="*/ 714 w 714"/>
              <a:gd name="T91" fmla="*/ 333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14" h="714">
                <a:moveTo>
                  <a:pt x="571" y="333"/>
                </a:moveTo>
                <a:cubicBezTo>
                  <a:pt x="569" y="300"/>
                  <a:pt x="565" y="268"/>
                  <a:pt x="559" y="238"/>
                </a:cubicBezTo>
                <a:lnTo>
                  <a:pt x="643" y="238"/>
                </a:lnTo>
                <a:cubicBezTo>
                  <a:pt x="655" y="267"/>
                  <a:pt x="663" y="299"/>
                  <a:pt x="666" y="333"/>
                </a:cubicBezTo>
                <a:lnTo>
                  <a:pt x="571" y="333"/>
                </a:lnTo>
                <a:close/>
                <a:moveTo>
                  <a:pt x="643" y="476"/>
                </a:moveTo>
                <a:lnTo>
                  <a:pt x="559" y="476"/>
                </a:lnTo>
                <a:cubicBezTo>
                  <a:pt x="565" y="446"/>
                  <a:pt x="569" y="414"/>
                  <a:pt x="571" y="381"/>
                </a:cubicBezTo>
                <a:lnTo>
                  <a:pt x="666" y="381"/>
                </a:lnTo>
                <a:cubicBezTo>
                  <a:pt x="663" y="414"/>
                  <a:pt x="655" y="446"/>
                  <a:pt x="643" y="476"/>
                </a:cubicBezTo>
                <a:close/>
                <a:moveTo>
                  <a:pt x="491" y="636"/>
                </a:moveTo>
                <a:cubicBezTo>
                  <a:pt x="514" y="606"/>
                  <a:pt x="533" y="567"/>
                  <a:pt x="547" y="523"/>
                </a:cubicBezTo>
                <a:lnTo>
                  <a:pt x="618" y="523"/>
                </a:lnTo>
                <a:cubicBezTo>
                  <a:pt x="587" y="572"/>
                  <a:pt x="543" y="611"/>
                  <a:pt x="491" y="636"/>
                </a:cubicBezTo>
                <a:close/>
                <a:moveTo>
                  <a:pt x="381" y="663"/>
                </a:moveTo>
                <a:lnTo>
                  <a:pt x="381" y="523"/>
                </a:lnTo>
                <a:lnTo>
                  <a:pt x="497" y="523"/>
                </a:lnTo>
                <a:cubicBezTo>
                  <a:pt x="472" y="598"/>
                  <a:pt x="430" y="650"/>
                  <a:pt x="381" y="663"/>
                </a:cubicBezTo>
                <a:close/>
                <a:moveTo>
                  <a:pt x="381" y="381"/>
                </a:moveTo>
                <a:lnTo>
                  <a:pt x="523" y="381"/>
                </a:lnTo>
                <a:cubicBezTo>
                  <a:pt x="522" y="414"/>
                  <a:pt x="518" y="446"/>
                  <a:pt x="511" y="476"/>
                </a:cubicBezTo>
                <a:lnTo>
                  <a:pt x="381" y="476"/>
                </a:lnTo>
                <a:lnTo>
                  <a:pt x="381" y="381"/>
                </a:lnTo>
                <a:close/>
                <a:moveTo>
                  <a:pt x="381" y="238"/>
                </a:moveTo>
                <a:lnTo>
                  <a:pt x="511" y="238"/>
                </a:lnTo>
                <a:cubicBezTo>
                  <a:pt x="518" y="267"/>
                  <a:pt x="522" y="299"/>
                  <a:pt x="523" y="333"/>
                </a:cubicBezTo>
                <a:lnTo>
                  <a:pt x="381" y="333"/>
                </a:lnTo>
                <a:lnTo>
                  <a:pt x="381" y="238"/>
                </a:lnTo>
                <a:close/>
                <a:moveTo>
                  <a:pt x="381" y="50"/>
                </a:moveTo>
                <a:cubicBezTo>
                  <a:pt x="430" y="63"/>
                  <a:pt x="472" y="116"/>
                  <a:pt x="497" y="190"/>
                </a:cubicBezTo>
                <a:lnTo>
                  <a:pt x="381" y="190"/>
                </a:lnTo>
                <a:lnTo>
                  <a:pt x="381" y="50"/>
                </a:lnTo>
                <a:close/>
                <a:moveTo>
                  <a:pt x="618" y="190"/>
                </a:moveTo>
                <a:lnTo>
                  <a:pt x="547" y="190"/>
                </a:lnTo>
                <a:cubicBezTo>
                  <a:pt x="533" y="146"/>
                  <a:pt x="514" y="108"/>
                  <a:pt x="491" y="77"/>
                </a:cubicBezTo>
                <a:cubicBezTo>
                  <a:pt x="543" y="102"/>
                  <a:pt x="587" y="142"/>
                  <a:pt x="618" y="190"/>
                </a:cubicBezTo>
                <a:close/>
                <a:moveTo>
                  <a:pt x="333" y="190"/>
                </a:moveTo>
                <a:lnTo>
                  <a:pt x="216" y="190"/>
                </a:lnTo>
                <a:cubicBezTo>
                  <a:pt x="242" y="116"/>
                  <a:pt x="284" y="63"/>
                  <a:pt x="333" y="50"/>
                </a:cubicBezTo>
                <a:lnTo>
                  <a:pt x="333" y="190"/>
                </a:lnTo>
                <a:close/>
                <a:moveTo>
                  <a:pt x="333" y="333"/>
                </a:moveTo>
                <a:lnTo>
                  <a:pt x="191" y="333"/>
                </a:lnTo>
                <a:cubicBezTo>
                  <a:pt x="192" y="299"/>
                  <a:pt x="196" y="267"/>
                  <a:pt x="203" y="238"/>
                </a:cubicBezTo>
                <a:lnTo>
                  <a:pt x="333" y="238"/>
                </a:lnTo>
                <a:lnTo>
                  <a:pt x="333" y="333"/>
                </a:lnTo>
                <a:close/>
                <a:moveTo>
                  <a:pt x="333" y="476"/>
                </a:moveTo>
                <a:lnTo>
                  <a:pt x="203" y="476"/>
                </a:lnTo>
                <a:cubicBezTo>
                  <a:pt x="196" y="446"/>
                  <a:pt x="192" y="414"/>
                  <a:pt x="191" y="381"/>
                </a:cubicBezTo>
                <a:lnTo>
                  <a:pt x="333" y="381"/>
                </a:lnTo>
                <a:lnTo>
                  <a:pt x="333" y="476"/>
                </a:lnTo>
                <a:close/>
                <a:moveTo>
                  <a:pt x="333" y="663"/>
                </a:moveTo>
                <a:cubicBezTo>
                  <a:pt x="284" y="650"/>
                  <a:pt x="242" y="598"/>
                  <a:pt x="216" y="523"/>
                </a:cubicBezTo>
                <a:lnTo>
                  <a:pt x="333" y="523"/>
                </a:lnTo>
                <a:lnTo>
                  <a:pt x="333" y="663"/>
                </a:lnTo>
                <a:close/>
                <a:moveTo>
                  <a:pt x="96" y="523"/>
                </a:moveTo>
                <a:lnTo>
                  <a:pt x="167" y="523"/>
                </a:lnTo>
                <a:cubicBezTo>
                  <a:pt x="181" y="567"/>
                  <a:pt x="200" y="606"/>
                  <a:pt x="223" y="636"/>
                </a:cubicBezTo>
                <a:cubicBezTo>
                  <a:pt x="171" y="611"/>
                  <a:pt x="127" y="572"/>
                  <a:pt x="96" y="523"/>
                </a:cubicBezTo>
                <a:close/>
                <a:moveTo>
                  <a:pt x="48" y="381"/>
                </a:moveTo>
                <a:lnTo>
                  <a:pt x="143" y="381"/>
                </a:lnTo>
                <a:cubicBezTo>
                  <a:pt x="144" y="414"/>
                  <a:pt x="148" y="446"/>
                  <a:pt x="155" y="476"/>
                </a:cubicBezTo>
                <a:lnTo>
                  <a:pt x="71" y="476"/>
                </a:lnTo>
                <a:cubicBezTo>
                  <a:pt x="59" y="446"/>
                  <a:pt x="51" y="414"/>
                  <a:pt x="48" y="381"/>
                </a:cubicBezTo>
                <a:close/>
                <a:moveTo>
                  <a:pt x="71" y="238"/>
                </a:moveTo>
                <a:lnTo>
                  <a:pt x="155" y="238"/>
                </a:lnTo>
                <a:cubicBezTo>
                  <a:pt x="148" y="268"/>
                  <a:pt x="144" y="300"/>
                  <a:pt x="143" y="333"/>
                </a:cubicBezTo>
                <a:lnTo>
                  <a:pt x="48" y="333"/>
                </a:lnTo>
                <a:cubicBezTo>
                  <a:pt x="51" y="299"/>
                  <a:pt x="59" y="267"/>
                  <a:pt x="71" y="238"/>
                </a:cubicBezTo>
                <a:close/>
                <a:moveTo>
                  <a:pt x="223" y="77"/>
                </a:moveTo>
                <a:cubicBezTo>
                  <a:pt x="200" y="108"/>
                  <a:pt x="181" y="146"/>
                  <a:pt x="167" y="190"/>
                </a:cubicBezTo>
                <a:lnTo>
                  <a:pt x="96" y="190"/>
                </a:lnTo>
                <a:cubicBezTo>
                  <a:pt x="127" y="142"/>
                  <a:pt x="171" y="102"/>
                  <a:pt x="223" y="77"/>
                </a:cubicBezTo>
                <a:close/>
                <a:moveTo>
                  <a:pt x="713" y="333"/>
                </a:moveTo>
                <a:cubicBezTo>
                  <a:pt x="702" y="155"/>
                  <a:pt x="559" y="12"/>
                  <a:pt x="381" y="0"/>
                </a:cubicBezTo>
                <a:lnTo>
                  <a:pt x="381" y="0"/>
                </a:lnTo>
                <a:lnTo>
                  <a:pt x="357" y="0"/>
                </a:lnTo>
                <a:lnTo>
                  <a:pt x="333" y="0"/>
                </a:lnTo>
                <a:lnTo>
                  <a:pt x="333" y="0"/>
                </a:lnTo>
                <a:cubicBezTo>
                  <a:pt x="155" y="12"/>
                  <a:pt x="12" y="155"/>
                  <a:pt x="1" y="333"/>
                </a:cubicBezTo>
                <a:lnTo>
                  <a:pt x="0" y="333"/>
                </a:lnTo>
                <a:lnTo>
                  <a:pt x="0" y="357"/>
                </a:lnTo>
                <a:lnTo>
                  <a:pt x="0" y="381"/>
                </a:lnTo>
                <a:lnTo>
                  <a:pt x="1" y="381"/>
                </a:lnTo>
                <a:cubicBezTo>
                  <a:pt x="12" y="559"/>
                  <a:pt x="155" y="701"/>
                  <a:pt x="333" y="713"/>
                </a:cubicBezTo>
                <a:lnTo>
                  <a:pt x="333" y="714"/>
                </a:lnTo>
                <a:lnTo>
                  <a:pt x="357" y="714"/>
                </a:lnTo>
                <a:lnTo>
                  <a:pt x="381" y="714"/>
                </a:lnTo>
                <a:lnTo>
                  <a:pt x="381" y="713"/>
                </a:lnTo>
                <a:cubicBezTo>
                  <a:pt x="559" y="701"/>
                  <a:pt x="702" y="559"/>
                  <a:pt x="713" y="381"/>
                </a:cubicBezTo>
                <a:lnTo>
                  <a:pt x="714" y="381"/>
                </a:lnTo>
                <a:lnTo>
                  <a:pt x="714" y="357"/>
                </a:lnTo>
                <a:lnTo>
                  <a:pt x="714" y="333"/>
                </a:lnTo>
                <a:lnTo>
                  <a:pt x="713" y="333"/>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37" name="Freeform 136"/>
          <p:cNvSpPr>
            <a:spLocks noEditPoints="1"/>
          </p:cNvSpPr>
          <p:nvPr/>
        </p:nvSpPr>
        <p:spPr bwMode="auto">
          <a:xfrm>
            <a:off x="3968354" y="3039667"/>
            <a:ext cx="121444" cy="101203"/>
          </a:xfrm>
          <a:custGeom>
            <a:avLst/>
            <a:gdLst>
              <a:gd name="T0" fmla="*/ 474 w 537"/>
              <a:gd name="T1" fmla="*/ 297 h 445"/>
              <a:gd name="T2" fmla="*/ 412 w 537"/>
              <a:gd name="T3" fmla="*/ 297 h 445"/>
              <a:gd name="T4" fmla="*/ 391 w 537"/>
              <a:gd name="T5" fmla="*/ 277 h 445"/>
              <a:gd name="T6" fmla="*/ 412 w 537"/>
              <a:gd name="T7" fmla="*/ 256 h 445"/>
              <a:gd name="T8" fmla="*/ 474 w 537"/>
              <a:gd name="T9" fmla="*/ 256 h 445"/>
              <a:gd name="T10" fmla="*/ 494 w 537"/>
              <a:gd name="T11" fmla="*/ 277 h 445"/>
              <a:gd name="T12" fmla="*/ 474 w 537"/>
              <a:gd name="T13" fmla="*/ 297 h 445"/>
              <a:gd name="T14" fmla="*/ 343 w 537"/>
              <a:gd name="T15" fmla="*/ 293 h 445"/>
              <a:gd name="T16" fmla="*/ 199 w 537"/>
              <a:gd name="T17" fmla="*/ 293 h 445"/>
              <a:gd name="T18" fmla="*/ 186 w 537"/>
              <a:gd name="T19" fmla="*/ 280 h 445"/>
              <a:gd name="T20" fmla="*/ 199 w 537"/>
              <a:gd name="T21" fmla="*/ 267 h 445"/>
              <a:gd name="T22" fmla="*/ 343 w 537"/>
              <a:gd name="T23" fmla="*/ 267 h 445"/>
              <a:gd name="T24" fmla="*/ 356 w 537"/>
              <a:gd name="T25" fmla="*/ 280 h 445"/>
              <a:gd name="T26" fmla="*/ 343 w 537"/>
              <a:gd name="T27" fmla="*/ 293 h 445"/>
              <a:gd name="T28" fmla="*/ 124 w 537"/>
              <a:gd name="T29" fmla="*/ 297 h 445"/>
              <a:gd name="T30" fmla="*/ 62 w 537"/>
              <a:gd name="T31" fmla="*/ 297 h 445"/>
              <a:gd name="T32" fmla="*/ 42 w 537"/>
              <a:gd name="T33" fmla="*/ 277 h 445"/>
              <a:gd name="T34" fmla="*/ 62 w 537"/>
              <a:gd name="T35" fmla="*/ 256 h 445"/>
              <a:gd name="T36" fmla="*/ 124 w 537"/>
              <a:gd name="T37" fmla="*/ 256 h 445"/>
              <a:gd name="T38" fmla="*/ 144 w 537"/>
              <a:gd name="T39" fmla="*/ 277 h 445"/>
              <a:gd name="T40" fmla="*/ 124 w 537"/>
              <a:gd name="T41" fmla="*/ 297 h 445"/>
              <a:gd name="T42" fmla="*/ 95 w 537"/>
              <a:gd name="T43" fmla="*/ 105 h 445"/>
              <a:gd name="T44" fmla="*/ 158 w 537"/>
              <a:gd name="T45" fmla="*/ 37 h 445"/>
              <a:gd name="T46" fmla="*/ 383 w 537"/>
              <a:gd name="T47" fmla="*/ 37 h 445"/>
              <a:gd name="T48" fmla="*/ 447 w 537"/>
              <a:gd name="T49" fmla="*/ 105 h 445"/>
              <a:gd name="T50" fmla="*/ 481 w 537"/>
              <a:gd name="T51" fmla="*/ 174 h 445"/>
              <a:gd name="T52" fmla="*/ 445 w 537"/>
              <a:gd name="T53" fmla="*/ 167 h 445"/>
              <a:gd name="T54" fmla="*/ 92 w 537"/>
              <a:gd name="T55" fmla="*/ 167 h 445"/>
              <a:gd name="T56" fmla="*/ 60 w 537"/>
              <a:gd name="T57" fmla="*/ 173 h 445"/>
              <a:gd name="T58" fmla="*/ 95 w 537"/>
              <a:gd name="T59" fmla="*/ 105 h 445"/>
              <a:gd name="T60" fmla="*/ 537 w 537"/>
              <a:gd name="T61" fmla="*/ 247 h 445"/>
              <a:gd name="T62" fmla="*/ 530 w 537"/>
              <a:gd name="T63" fmla="*/ 217 h 445"/>
              <a:gd name="T64" fmla="*/ 528 w 537"/>
              <a:gd name="T65" fmla="*/ 210 h 445"/>
              <a:gd name="T66" fmla="*/ 482 w 537"/>
              <a:gd name="T67" fmla="*/ 95 h 445"/>
              <a:gd name="T68" fmla="*/ 482 w 537"/>
              <a:gd name="T69" fmla="*/ 94 h 445"/>
              <a:gd name="T70" fmla="*/ 383 w 537"/>
              <a:gd name="T71" fmla="*/ 0 h 445"/>
              <a:gd name="T72" fmla="*/ 158 w 537"/>
              <a:gd name="T73" fmla="*/ 0 h 445"/>
              <a:gd name="T74" fmla="*/ 60 w 537"/>
              <a:gd name="T75" fmla="*/ 94 h 445"/>
              <a:gd name="T76" fmla="*/ 11 w 537"/>
              <a:gd name="T77" fmla="*/ 209 h 445"/>
              <a:gd name="T78" fmla="*/ 0 w 537"/>
              <a:gd name="T79" fmla="*/ 247 h 445"/>
              <a:gd name="T80" fmla="*/ 0 w 537"/>
              <a:gd name="T81" fmla="*/ 283 h 445"/>
              <a:gd name="T82" fmla="*/ 2 w 537"/>
              <a:gd name="T83" fmla="*/ 299 h 445"/>
              <a:gd name="T84" fmla="*/ 0 w 537"/>
              <a:gd name="T85" fmla="*/ 310 h 445"/>
              <a:gd name="T86" fmla="*/ 0 w 537"/>
              <a:gd name="T87" fmla="*/ 416 h 445"/>
              <a:gd name="T88" fmla="*/ 29 w 537"/>
              <a:gd name="T89" fmla="*/ 445 h 445"/>
              <a:gd name="T90" fmla="*/ 88 w 537"/>
              <a:gd name="T91" fmla="*/ 445 h 445"/>
              <a:gd name="T92" fmla="*/ 116 w 537"/>
              <a:gd name="T93" fmla="*/ 416 h 445"/>
              <a:gd name="T94" fmla="*/ 116 w 537"/>
              <a:gd name="T95" fmla="*/ 363 h 445"/>
              <a:gd name="T96" fmla="*/ 424 w 537"/>
              <a:gd name="T97" fmla="*/ 363 h 445"/>
              <a:gd name="T98" fmla="*/ 424 w 537"/>
              <a:gd name="T99" fmla="*/ 416 h 445"/>
              <a:gd name="T100" fmla="*/ 453 w 537"/>
              <a:gd name="T101" fmla="*/ 445 h 445"/>
              <a:gd name="T102" fmla="*/ 508 w 537"/>
              <a:gd name="T103" fmla="*/ 445 h 445"/>
              <a:gd name="T104" fmla="*/ 537 w 537"/>
              <a:gd name="T105" fmla="*/ 416 h 445"/>
              <a:gd name="T106" fmla="*/ 537 w 537"/>
              <a:gd name="T107" fmla="*/ 310 h 445"/>
              <a:gd name="T108" fmla="*/ 535 w 537"/>
              <a:gd name="T109" fmla="*/ 299 h 445"/>
              <a:gd name="T110" fmla="*/ 537 w 537"/>
              <a:gd name="T111" fmla="*/ 283 h 445"/>
              <a:gd name="T112" fmla="*/ 537 w 537"/>
              <a:gd name="T113" fmla="*/ 247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7" h="445">
                <a:moveTo>
                  <a:pt x="474" y="297"/>
                </a:moveTo>
                <a:lnTo>
                  <a:pt x="412" y="297"/>
                </a:lnTo>
                <a:cubicBezTo>
                  <a:pt x="400" y="297"/>
                  <a:pt x="391" y="288"/>
                  <a:pt x="391" y="277"/>
                </a:cubicBezTo>
                <a:cubicBezTo>
                  <a:pt x="391" y="265"/>
                  <a:pt x="400" y="256"/>
                  <a:pt x="412" y="256"/>
                </a:cubicBezTo>
                <a:lnTo>
                  <a:pt x="474" y="256"/>
                </a:lnTo>
                <a:cubicBezTo>
                  <a:pt x="485" y="256"/>
                  <a:pt x="494" y="265"/>
                  <a:pt x="494" y="277"/>
                </a:cubicBezTo>
                <a:cubicBezTo>
                  <a:pt x="494" y="288"/>
                  <a:pt x="485" y="297"/>
                  <a:pt x="474" y="297"/>
                </a:cubicBezTo>
                <a:close/>
                <a:moveTo>
                  <a:pt x="343" y="293"/>
                </a:moveTo>
                <a:lnTo>
                  <a:pt x="199" y="293"/>
                </a:lnTo>
                <a:cubicBezTo>
                  <a:pt x="192" y="293"/>
                  <a:pt x="186" y="287"/>
                  <a:pt x="186" y="280"/>
                </a:cubicBezTo>
                <a:cubicBezTo>
                  <a:pt x="186" y="273"/>
                  <a:pt x="192" y="267"/>
                  <a:pt x="199" y="267"/>
                </a:cubicBezTo>
                <a:lnTo>
                  <a:pt x="343" y="267"/>
                </a:lnTo>
                <a:cubicBezTo>
                  <a:pt x="350" y="267"/>
                  <a:pt x="356" y="273"/>
                  <a:pt x="356" y="280"/>
                </a:cubicBezTo>
                <a:cubicBezTo>
                  <a:pt x="356" y="287"/>
                  <a:pt x="350" y="293"/>
                  <a:pt x="343" y="293"/>
                </a:cubicBezTo>
                <a:close/>
                <a:moveTo>
                  <a:pt x="124" y="297"/>
                </a:moveTo>
                <a:lnTo>
                  <a:pt x="62" y="297"/>
                </a:lnTo>
                <a:cubicBezTo>
                  <a:pt x="51" y="297"/>
                  <a:pt x="42" y="288"/>
                  <a:pt x="42" y="277"/>
                </a:cubicBezTo>
                <a:cubicBezTo>
                  <a:pt x="42" y="265"/>
                  <a:pt x="51" y="256"/>
                  <a:pt x="62" y="256"/>
                </a:cubicBezTo>
                <a:lnTo>
                  <a:pt x="124" y="256"/>
                </a:lnTo>
                <a:cubicBezTo>
                  <a:pt x="135" y="256"/>
                  <a:pt x="144" y="265"/>
                  <a:pt x="144" y="277"/>
                </a:cubicBezTo>
                <a:cubicBezTo>
                  <a:pt x="144" y="288"/>
                  <a:pt x="135" y="297"/>
                  <a:pt x="124" y="297"/>
                </a:cubicBezTo>
                <a:close/>
                <a:moveTo>
                  <a:pt x="95" y="105"/>
                </a:moveTo>
                <a:cubicBezTo>
                  <a:pt x="113" y="53"/>
                  <a:pt x="128" y="37"/>
                  <a:pt x="158" y="37"/>
                </a:cubicBezTo>
                <a:lnTo>
                  <a:pt x="383" y="37"/>
                </a:lnTo>
                <a:cubicBezTo>
                  <a:pt x="413" y="37"/>
                  <a:pt x="430" y="55"/>
                  <a:pt x="447" y="105"/>
                </a:cubicBezTo>
                <a:lnTo>
                  <a:pt x="481" y="174"/>
                </a:lnTo>
                <a:cubicBezTo>
                  <a:pt x="470" y="170"/>
                  <a:pt x="457" y="167"/>
                  <a:pt x="445" y="167"/>
                </a:cubicBezTo>
                <a:lnTo>
                  <a:pt x="92" y="167"/>
                </a:lnTo>
                <a:cubicBezTo>
                  <a:pt x="81" y="167"/>
                  <a:pt x="70" y="169"/>
                  <a:pt x="60" y="173"/>
                </a:cubicBezTo>
                <a:lnTo>
                  <a:pt x="95" y="105"/>
                </a:lnTo>
                <a:close/>
                <a:moveTo>
                  <a:pt x="537" y="247"/>
                </a:moveTo>
                <a:cubicBezTo>
                  <a:pt x="537" y="237"/>
                  <a:pt x="534" y="227"/>
                  <a:pt x="530" y="217"/>
                </a:cubicBezTo>
                <a:cubicBezTo>
                  <a:pt x="530" y="215"/>
                  <a:pt x="529" y="213"/>
                  <a:pt x="528" y="210"/>
                </a:cubicBezTo>
                <a:lnTo>
                  <a:pt x="482" y="95"/>
                </a:lnTo>
                <a:lnTo>
                  <a:pt x="482" y="94"/>
                </a:lnTo>
                <a:cubicBezTo>
                  <a:pt x="465" y="45"/>
                  <a:pt x="442" y="0"/>
                  <a:pt x="383" y="0"/>
                </a:cubicBezTo>
                <a:lnTo>
                  <a:pt x="158" y="0"/>
                </a:lnTo>
                <a:cubicBezTo>
                  <a:pt x="98" y="0"/>
                  <a:pt x="77" y="46"/>
                  <a:pt x="60" y="94"/>
                </a:cubicBezTo>
                <a:lnTo>
                  <a:pt x="11" y="209"/>
                </a:lnTo>
                <a:cubicBezTo>
                  <a:pt x="4" y="221"/>
                  <a:pt x="0" y="233"/>
                  <a:pt x="0" y="247"/>
                </a:cubicBezTo>
                <a:lnTo>
                  <a:pt x="0" y="283"/>
                </a:lnTo>
                <a:cubicBezTo>
                  <a:pt x="0" y="289"/>
                  <a:pt x="1" y="294"/>
                  <a:pt x="2" y="299"/>
                </a:cubicBezTo>
                <a:cubicBezTo>
                  <a:pt x="1" y="303"/>
                  <a:pt x="0" y="306"/>
                  <a:pt x="0" y="310"/>
                </a:cubicBezTo>
                <a:lnTo>
                  <a:pt x="0" y="416"/>
                </a:lnTo>
                <a:cubicBezTo>
                  <a:pt x="0" y="432"/>
                  <a:pt x="13" y="445"/>
                  <a:pt x="29" y="445"/>
                </a:cubicBezTo>
                <a:lnTo>
                  <a:pt x="88" y="445"/>
                </a:lnTo>
                <a:cubicBezTo>
                  <a:pt x="103" y="445"/>
                  <a:pt x="116" y="432"/>
                  <a:pt x="116" y="416"/>
                </a:cubicBezTo>
                <a:lnTo>
                  <a:pt x="116" y="363"/>
                </a:lnTo>
                <a:lnTo>
                  <a:pt x="424" y="363"/>
                </a:lnTo>
                <a:lnTo>
                  <a:pt x="424" y="416"/>
                </a:lnTo>
                <a:cubicBezTo>
                  <a:pt x="424" y="432"/>
                  <a:pt x="437" y="445"/>
                  <a:pt x="453" y="445"/>
                </a:cubicBezTo>
                <a:lnTo>
                  <a:pt x="508" y="445"/>
                </a:lnTo>
                <a:cubicBezTo>
                  <a:pt x="524" y="445"/>
                  <a:pt x="537" y="432"/>
                  <a:pt x="537" y="416"/>
                </a:cubicBezTo>
                <a:lnTo>
                  <a:pt x="537" y="310"/>
                </a:lnTo>
                <a:cubicBezTo>
                  <a:pt x="537" y="306"/>
                  <a:pt x="536" y="303"/>
                  <a:pt x="535" y="299"/>
                </a:cubicBezTo>
                <a:cubicBezTo>
                  <a:pt x="536" y="294"/>
                  <a:pt x="537" y="289"/>
                  <a:pt x="537" y="283"/>
                </a:cubicBezTo>
                <a:lnTo>
                  <a:pt x="537" y="247"/>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38" name="Freeform 137"/>
          <p:cNvSpPr>
            <a:spLocks noEditPoints="1"/>
          </p:cNvSpPr>
          <p:nvPr/>
        </p:nvSpPr>
        <p:spPr bwMode="auto">
          <a:xfrm>
            <a:off x="4763693" y="3557589"/>
            <a:ext cx="144065" cy="146448"/>
          </a:xfrm>
          <a:custGeom>
            <a:avLst/>
            <a:gdLst>
              <a:gd name="T0" fmla="*/ 518 w 633"/>
              <a:gd name="T1" fmla="*/ 91 h 642"/>
              <a:gd name="T2" fmla="*/ 474 w 633"/>
              <a:gd name="T3" fmla="*/ 0 h 642"/>
              <a:gd name="T4" fmla="*/ 429 w 633"/>
              <a:gd name="T5" fmla="*/ 91 h 642"/>
              <a:gd name="T6" fmla="*/ 484 w 633"/>
              <a:gd name="T7" fmla="*/ 539 h 642"/>
              <a:gd name="T8" fmla="*/ 453 w 633"/>
              <a:gd name="T9" fmla="*/ 336 h 642"/>
              <a:gd name="T10" fmla="*/ 389 w 633"/>
              <a:gd name="T11" fmla="*/ 374 h 642"/>
              <a:gd name="T12" fmla="*/ 436 w 633"/>
              <a:gd name="T13" fmla="*/ 313 h 642"/>
              <a:gd name="T14" fmla="*/ 484 w 633"/>
              <a:gd name="T15" fmla="*/ 278 h 642"/>
              <a:gd name="T16" fmla="*/ 163 w 633"/>
              <a:gd name="T17" fmla="*/ 470 h 642"/>
              <a:gd name="T18" fmla="*/ 214 w 633"/>
              <a:gd name="T19" fmla="*/ 505 h 642"/>
              <a:gd name="T20" fmla="*/ 284 w 633"/>
              <a:gd name="T21" fmla="*/ 501 h 642"/>
              <a:gd name="T22" fmla="*/ 285 w 633"/>
              <a:gd name="T23" fmla="*/ 426 h 642"/>
              <a:gd name="T24" fmla="*/ 226 w 633"/>
              <a:gd name="T25" fmla="*/ 416 h 642"/>
              <a:gd name="T26" fmla="*/ 235 w 633"/>
              <a:gd name="T27" fmla="*/ 388 h 642"/>
              <a:gd name="T28" fmla="*/ 288 w 633"/>
              <a:gd name="T29" fmla="*/ 345 h 642"/>
              <a:gd name="T30" fmla="*/ 245 w 633"/>
              <a:gd name="T31" fmla="*/ 304 h 642"/>
              <a:gd name="T32" fmla="*/ 198 w 633"/>
              <a:gd name="T33" fmla="*/ 351 h 642"/>
              <a:gd name="T34" fmla="*/ 193 w 633"/>
              <a:gd name="T35" fmla="*/ 296 h 642"/>
              <a:gd name="T36" fmla="*/ 283 w 633"/>
              <a:gd name="T37" fmla="*/ 287 h 642"/>
              <a:gd name="T38" fmla="*/ 320 w 633"/>
              <a:gd name="T39" fmla="*/ 346 h 642"/>
              <a:gd name="T40" fmla="*/ 285 w 633"/>
              <a:gd name="T41" fmla="*/ 398 h 642"/>
              <a:gd name="T42" fmla="*/ 333 w 633"/>
              <a:gd name="T43" fmla="*/ 462 h 642"/>
              <a:gd name="T44" fmla="*/ 246 w 633"/>
              <a:gd name="T45" fmla="*/ 543 h 642"/>
              <a:gd name="T46" fmla="*/ 163 w 633"/>
              <a:gd name="T47" fmla="*/ 470 h 642"/>
              <a:gd name="T48" fmla="*/ 202 w 633"/>
              <a:gd name="T49" fmla="*/ 91 h 642"/>
              <a:gd name="T50" fmla="*/ 157 w 633"/>
              <a:gd name="T51" fmla="*/ 0 h 642"/>
              <a:gd name="T52" fmla="*/ 113 w 633"/>
              <a:gd name="T53" fmla="*/ 91 h 642"/>
              <a:gd name="T54" fmla="*/ 588 w 633"/>
              <a:gd name="T55" fmla="*/ 597 h 642"/>
              <a:gd name="T56" fmla="*/ 45 w 633"/>
              <a:gd name="T57" fmla="*/ 235 h 642"/>
              <a:gd name="T58" fmla="*/ 588 w 633"/>
              <a:gd name="T59" fmla="*/ 597 h 642"/>
              <a:gd name="T60" fmla="*/ 542 w 633"/>
              <a:gd name="T61" fmla="*/ 77 h 642"/>
              <a:gd name="T62" fmla="*/ 475 w 633"/>
              <a:gd name="T63" fmla="*/ 167 h 642"/>
              <a:gd name="T64" fmla="*/ 407 w 633"/>
              <a:gd name="T65" fmla="*/ 77 h 642"/>
              <a:gd name="T66" fmla="*/ 226 w 633"/>
              <a:gd name="T67" fmla="*/ 99 h 642"/>
              <a:gd name="T68" fmla="*/ 90 w 633"/>
              <a:gd name="T69" fmla="*/ 99 h 642"/>
              <a:gd name="T70" fmla="*/ 0 w 633"/>
              <a:gd name="T71" fmla="*/ 76 h 642"/>
              <a:gd name="T72" fmla="*/ 45 w 633"/>
              <a:gd name="T73" fmla="*/ 642 h 642"/>
              <a:gd name="T74" fmla="*/ 633 w 633"/>
              <a:gd name="T75" fmla="*/ 642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3" h="642">
                <a:moveTo>
                  <a:pt x="474" y="135"/>
                </a:moveTo>
                <a:cubicBezTo>
                  <a:pt x="498" y="135"/>
                  <a:pt x="518" y="115"/>
                  <a:pt x="518" y="91"/>
                </a:cubicBezTo>
                <a:lnTo>
                  <a:pt x="518" y="44"/>
                </a:lnTo>
                <a:cubicBezTo>
                  <a:pt x="518" y="20"/>
                  <a:pt x="498" y="0"/>
                  <a:pt x="474" y="0"/>
                </a:cubicBezTo>
                <a:cubicBezTo>
                  <a:pt x="449" y="0"/>
                  <a:pt x="429" y="20"/>
                  <a:pt x="429" y="44"/>
                </a:cubicBezTo>
                <a:lnTo>
                  <a:pt x="429" y="91"/>
                </a:lnTo>
                <a:cubicBezTo>
                  <a:pt x="429" y="115"/>
                  <a:pt x="449" y="135"/>
                  <a:pt x="474" y="135"/>
                </a:cubicBezTo>
                <a:close/>
                <a:moveTo>
                  <a:pt x="484" y="539"/>
                </a:moveTo>
                <a:lnTo>
                  <a:pt x="453" y="539"/>
                </a:lnTo>
                <a:lnTo>
                  <a:pt x="453" y="336"/>
                </a:lnTo>
                <a:cubicBezTo>
                  <a:pt x="445" y="343"/>
                  <a:pt x="435" y="350"/>
                  <a:pt x="423" y="358"/>
                </a:cubicBezTo>
                <a:cubicBezTo>
                  <a:pt x="410" y="365"/>
                  <a:pt x="399" y="370"/>
                  <a:pt x="389" y="374"/>
                </a:cubicBezTo>
                <a:lnTo>
                  <a:pt x="389" y="343"/>
                </a:lnTo>
                <a:cubicBezTo>
                  <a:pt x="407" y="335"/>
                  <a:pt x="422" y="325"/>
                  <a:pt x="436" y="313"/>
                </a:cubicBezTo>
                <a:cubicBezTo>
                  <a:pt x="449" y="301"/>
                  <a:pt x="458" y="289"/>
                  <a:pt x="464" y="278"/>
                </a:cubicBezTo>
                <a:lnTo>
                  <a:pt x="484" y="278"/>
                </a:lnTo>
                <a:lnTo>
                  <a:pt x="484" y="539"/>
                </a:lnTo>
                <a:close/>
                <a:moveTo>
                  <a:pt x="163" y="470"/>
                </a:moveTo>
                <a:lnTo>
                  <a:pt x="195" y="466"/>
                </a:lnTo>
                <a:cubicBezTo>
                  <a:pt x="199" y="484"/>
                  <a:pt x="205" y="497"/>
                  <a:pt x="214" y="505"/>
                </a:cubicBezTo>
                <a:cubicBezTo>
                  <a:pt x="222" y="513"/>
                  <a:pt x="233" y="517"/>
                  <a:pt x="246" y="517"/>
                </a:cubicBezTo>
                <a:cubicBezTo>
                  <a:pt x="261" y="517"/>
                  <a:pt x="273" y="512"/>
                  <a:pt x="284" y="501"/>
                </a:cubicBezTo>
                <a:cubicBezTo>
                  <a:pt x="294" y="491"/>
                  <a:pt x="299" y="478"/>
                  <a:pt x="299" y="463"/>
                </a:cubicBezTo>
                <a:cubicBezTo>
                  <a:pt x="299" y="448"/>
                  <a:pt x="294" y="436"/>
                  <a:pt x="285" y="426"/>
                </a:cubicBezTo>
                <a:cubicBezTo>
                  <a:pt x="275" y="417"/>
                  <a:pt x="263" y="412"/>
                  <a:pt x="248" y="412"/>
                </a:cubicBezTo>
                <a:cubicBezTo>
                  <a:pt x="242" y="412"/>
                  <a:pt x="235" y="413"/>
                  <a:pt x="226" y="416"/>
                </a:cubicBezTo>
                <a:lnTo>
                  <a:pt x="230" y="388"/>
                </a:lnTo>
                <a:cubicBezTo>
                  <a:pt x="232" y="388"/>
                  <a:pt x="233" y="388"/>
                  <a:pt x="235" y="388"/>
                </a:cubicBezTo>
                <a:cubicBezTo>
                  <a:pt x="248" y="388"/>
                  <a:pt x="260" y="385"/>
                  <a:pt x="271" y="378"/>
                </a:cubicBezTo>
                <a:cubicBezTo>
                  <a:pt x="282" y="370"/>
                  <a:pt x="288" y="360"/>
                  <a:pt x="288" y="345"/>
                </a:cubicBezTo>
                <a:cubicBezTo>
                  <a:pt x="288" y="333"/>
                  <a:pt x="284" y="323"/>
                  <a:pt x="276" y="316"/>
                </a:cubicBezTo>
                <a:cubicBezTo>
                  <a:pt x="268" y="308"/>
                  <a:pt x="258" y="304"/>
                  <a:pt x="245" y="304"/>
                </a:cubicBezTo>
                <a:cubicBezTo>
                  <a:pt x="233" y="304"/>
                  <a:pt x="222" y="308"/>
                  <a:pt x="214" y="316"/>
                </a:cubicBezTo>
                <a:cubicBezTo>
                  <a:pt x="206" y="324"/>
                  <a:pt x="201" y="335"/>
                  <a:pt x="198" y="351"/>
                </a:cubicBezTo>
                <a:lnTo>
                  <a:pt x="166" y="345"/>
                </a:lnTo>
                <a:cubicBezTo>
                  <a:pt x="170" y="324"/>
                  <a:pt x="179" y="307"/>
                  <a:pt x="193" y="296"/>
                </a:cubicBezTo>
                <a:cubicBezTo>
                  <a:pt x="207" y="284"/>
                  <a:pt x="224" y="278"/>
                  <a:pt x="244" y="278"/>
                </a:cubicBezTo>
                <a:cubicBezTo>
                  <a:pt x="259" y="278"/>
                  <a:pt x="272" y="281"/>
                  <a:pt x="283" y="287"/>
                </a:cubicBezTo>
                <a:cubicBezTo>
                  <a:pt x="295" y="293"/>
                  <a:pt x="305" y="302"/>
                  <a:pt x="311" y="312"/>
                </a:cubicBezTo>
                <a:cubicBezTo>
                  <a:pt x="317" y="323"/>
                  <a:pt x="320" y="334"/>
                  <a:pt x="320" y="346"/>
                </a:cubicBezTo>
                <a:cubicBezTo>
                  <a:pt x="320" y="357"/>
                  <a:pt x="317" y="367"/>
                  <a:pt x="311" y="376"/>
                </a:cubicBezTo>
                <a:cubicBezTo>
                  <a:pt x="305" y="385"/>
                  <a:pt x="296" y="393"/>
                  <a:pt x="285" y="398"/>
                </a:cubicBezTo>
                <a:cubicBezTo>
                  <a:pt x="300" y="402"/>
                  <a:pt x="312" y="409"/>
                  <a:pt x="320" y="420"/>
                </a:cubicBezTo>
                <a:cubicBezTo>
                  <a:pt x="329" y="431"/>
                  <a:pt x="333" y="445"/>
                  <a:pt x="333" y="462"/>
                </a:cubicBezTo>
                <a:cubicBezTo>
                  <a:pt x="333" y="485"/>
                  <a:pt x="325" y="504"/>
                  <a:pt x="308" y="520"/>
                </a:cubicBezTo>
                <a:cubicBezTo>
                  <a:pt x="292" y="535"/>
                  <a:pt x="271" y="543"/>
                  <a:pt x="246" y="543"/>
                </a:cubicBezTo>
                <a:cubicBezTo>
                  <a:pt x="223" y="543"/>
                  <a:pt x="204" y="536"/>
                  <a:pt x="189" y="523"/>
                </a:cubicBezTo>
                <a:cubicBezTo>
                  <a:pt x="174" y="509"/>
                  <a:pt x="165" y="492"/>
                  <a:pt x="163" y="470"/>
                </a:cubicBezTo>
                <a:close/>
                <a:moveTo>
                  <a:pt x="157" y="135"/>
                </a:moveTo>
                <a:cubicBezTo>
                  <a:pt x="182" y="135"/>
                  <a:pt x="202" y="115"/>
                  <a:pt x="202" y="91"/>
                </a:cubicBezTo>
                <a:lnTo>
                  <a:pt x="202" y="44"/>
                </a:lnTo>
                <a:cubicBezTo>
                  <a:pt x="202" y="20"/>
                  <a:pt x="182" y="0"/>
                  <a:pt x="157" y="0"/>
                </a:cubicBezTo>
                <a:cubicBezTo>
                  <a:pt x="133" y="0"/>
                  <a:pt x="113" y="20"/>
                  <a:pt x="113" y="44"/>
                </a:cubicBezTo>
                <a:lnTo>
                  <a:pt x="113" y="91"/>
                </a:lnTo>
                <a:cubicBezTo>
                  <a:pt x="113" y="115"/>
                  <a:pt x="133" y="135"/>
                  <a:pt x="157" y="135"/>
                </a:cubicBezTo>
                <a:close/>
                <a:moveTo>
                  <a:pt x="588" y="597"/>
                </a:moveTo>
                <a:lnTo>
                  <a:pt x="45" y="597"/>
                </a:lnTo>
                <a:lnTo>
                  <a:pt x="45" y="235"/>
                </a:lnTo>
                <a:lnTo>
                  <a:pt x="588" y="235"/>
                </a:lnTo>
                <a:lnTo>
                  <a:pt x="588" y="597"/>
                </a:lnTo>
                <a:close/>
                <a:moveTo>
                  <a:pt x="632" y="77"/>
                </a:moveTo>
                <a:lnTo>
                  <a:pt x="542" y="77"/>
                </a:lnTo>
                <a:lnTo>
                  <a:pt x="542" y="99"/>
                </a:lnTo>
                <a:cubicBezTo>
                  <a:pt x="542" y="137"/>
                  <a:pt x="512" y="167"/>
                  <a:pt x="475" y="167"/>
                </a:cubicBezTo>
                <a:cubicBezTo>
                  <a:pt x="437" y="167"/>
                  <a:pt x="407" y="137"/>
                  <a:pt x="407" y="99"/>
                </a:cubicBezTo>
                <a:lnTo>
                  <a:pt x="407" y="77"/>
                </a:lnTo>
                <a:lnTo>
                  <a:pt x="226" y="77"/>
                </a:lnTo>
                <a:lnTo>
                  <a:pt x="226" y="99"/>
                </a:lnTo>
                <a:cubicBezTo>
                  <a:pt x="226" y="137"/>
                  <a:pt x="195" y="167"/>
                  <a:pt x="158" y="167"/>
                </a:cubicBezTo>
                <a:cubicBezTo>
                  <a:pt x="120" y="167"/>
                  <a:pt x="90" y="137"/>
                  <a:pt x="90" y="99"/>
                </a:cubicBezTo>
                <a:lnTo>
                  <a:pt x="90" y="77"/>
                </a:lnTo>
                <a:lnTo>
                  <a:pt x="0" y="76"/>
                </a:lnTo>
                <a:lnTo>
                  <a:pt x="0" y="642"/>
                </a:lnTo>
                <a:lnTo>
                  <a:pt x="45" y="642"/>
                </a:lnTo>
                <a:lnTo>
                  <a:pt x="588" y="642"/>
                </a:lnTo>
                <a:lnTo>
                  <a:pt x="633" y="642"/>
                </a:lnTo>
                <a:lnTo>
                  <a:pt x="632" y="77"/>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39" name="Freeform 138"/>
          <p:cNvSpPr>
            <a:spLocks noEditPoints="1"/>
          </p:cNvSpPr>
          <p:nvPr/>
        </p:nvSpPr>
        <p:spPr bwMode="auto">
          <a:xfrm>
            <a:off x="7455695" y="1256111"/>
            <a:ext cx="165498" cy="132159"/>
          </a:xfrm>
          <a:custGeom>
            <a:avLst/>
            <a:gdLst>
              <a:gd name="T0" fmla="*/ 50 w 732"/>
              <a:gd name="T1" fmla="*/ 398 h 581"/>
              <a:gd name="T2" fmla="*/ 129 w 732"/>
              <a:gd name="T3" fmla="*/ 398 h 581"/>
              <a:gd name="T4" fmla="*/ 129 w 732"/>
              <a:gd name="T5" fmla="*/ 203 h 581"/>
              <a:gd name="T6" fmla="*/ 50 w 732"/>
              <a:gd name="T7" fmla="*/ 398 h 581"/>
              <a:gd name="T8" fmla="*/ 229 w 732"/>
              <a:gd name="T9" fmla="*/ 398 h 581"/>
              <a:gd name="T10" fmla="*/ 151 w 732"/>
              <a:gd name="T11" fmla="*/ 203 h 581"/>
              <a:gd name="T12" fmla="*/ 151 w 732"/>
              <a:gd name="T13" fmla="*/ 398 h 581"/>
              <a:gd name="T14" fmla="*/ 229 w 732"/>
              <a:gd name="T15" fmla="*/ 398 h 581"/>
              <a:gd name="T16" fmla="*/ 502 w 732"/>
              <a:gd name="T17" fmla="*/ 398 h 581"/>
              <a:gd name="T18" fmla="*/ 581 w 732"/>
              <a:gd name="T19" fmla="*/ 398 h 581"/>
              <a:gd name="T20" fmla="*/ 581 w 732"/>
              <a:gd name="T21" fmla="*/ 203 h 581"/>
              <a:gd name="T22" fmla="*/ 502 w 732"/>
              <a:gd name="T23" fmla="*/ 398 h 581"/>
              <a:gd name="T24" fmla="*/ 682 w 732"/>
              <a:gd name="T25" fmla="*/ 398 h 581"/>
              <a:gd name="T26" fmla="*/ 603 w 732"/>
              <a:gd name="T27" fmla="*/ 203 h 581"/>
              <a:gd name="T28" fmla="*/ 603 w 732"/>
              <a:gd name="T29" fmla="*/ 398 h 581"/>
              <a:gd name="T30" fmla="*/ 682 w 732"/>
              <a:gd name="T31" fmla="*/ 398 h 581"/>
              <a:gd name="T32" fmla="*/ 377 w 732"/>
              <a:gd name="T33" fmla="*/ 0 h 581"/>
              <a:gd name="T34" fmla="*/ 398 w 732"/>
              <a:gd name="T35" fmla="*/ 43 h 581"/>
              <a:gd name="T36" fmla="*/ 400 w 732"/>
              <a:gd name="T37" fmla="*/ 86 h 581"/>
              <a:gd name="T38" fmla="*/ 646 w 732"/>
              <a:gd name="T39" fmla="*/ 86 h 581"/>
              <a:gd name="T40" fmla="*/ 646 w 732"/>
              <a:gd name="T41" fmla="*/ 129 h 581"/>
              <a:gd name="T42" fmla="*/ 618 w 732"/>
              <a:gd name="T43" fmla="*/ 129 h 581"/>
              <a:gd name="T44" fmla="*/ 732 w 732"/>
              <a:gd name="T45" fmla="*/ 398 h 581"/>
              <a:gd name="T46" fmla="*/ 592 w 732"/>
              <a:gd name="T47" fmla="*/ 473 h 581"/>
              <a:gd name="T48" fmla="*/ 452 w 732"/>
              <a:gd name="T49" fmla="*/ 398 h 581"/>
              <a:gd name="T50" fmla="*/ 566 w 732"/>
              <a:gd name="T51" fmla="*/ 129 h 581"/>
              <a:gd name="T52" fmla="*/ 401 w 732"/>
              <a:gd name="T53" fmla="*/ 129 h 581"/>
              <a:gd name="T54" fmla="*/ 414 w 732"/>
              <a:gd name="T55" fmla="*/ 518 h 581"/>
              <a:gd name="T56" fmla="*/ 560 w 732"/>
              <a:gd name="T57" fmla="*/ 581 h 581"/>
              <a:gd name="T58" fmla="*/ 194 w 732"/>
              <a:gd name="T59" fmla="*/ 581 h 581"/>
              <a:gd name="T60" fmla="*/ 339 w 732"/>
              <a:gd name="T61" fmla="*/ 518 h 581"/>
              <a:gd name="T62" fmla="*/ 352 w 732"/>
              <a:gd name="T63" fmla="*/ 129 h 581"/>
              <a:gd name="T64" fmla="*/ 166 w 732"/>
              <a:gd name="T65" fmla="*/ 129 h 581"/>
              <a:gd name="T66" fmla="*/ 280 w 732"/>
              <a:gd name="T67" fmla="*/ 398 h 581"/>
              <a:gd name="T68" fmla="*/ 140 w 732"/>
              <a:gd name="T69" fmla="*/ 473 h 581"/>
              <a:gd name="T70" fmla="*/ 0 w 732"/>
              <a:gd name="T71" fmla="*/ 398 h 581"/>
              <a:gd name="T72" fmla="*/ 114 w 732"/>
              <a:gd name="T73" fmla="*/ 129 h 581"/>
              <a:gd name="T74" fmla="*/ 86 w 732"/>
              <a:gd name="T75" fmla="*/ 129 h 581"/>
              <a:gd name="T76" fmla="*/ 86 w 732"/>
              <a:gd name="T77" fmla="*/ 86 h 581"/>
              <a:gd name="T78" fmla="*/ 354 w 732"/>
              <a:gd name="T79" fmla="*/ 86 h 581"/>
              <a:gd name="T80" fmla="*/ 355 w 732"/>
              <a:gd name="T81" fmla="*/ 43 h 581"/>
              <a:gd name="T82" fmla="*/ 377 w 732"/>
              <a:gd name="T83"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2" h="581">
                <a:moveTo>
                  <a:pt x="50" y="398"/>
                </a:moveTo>
                <a:lnTo>
                  <a:pt x="129" y="398"/>
                </a:lnTo>
                <a:lnTo>
                  <a:pt x="129" y="203"/>
                </a:lnTo>
                <a:lnTo>
                  <a:pt x="50" y="398"/>
                </a:lnTo>
                <a:close/>
                <a:moveTo>
                  <a:pt x="229" y="398"/>
                </a:moveTo>
                <a:lnTo>
                  <a:pt x="151" y="203"/>
                </a:lnTo>
                <a:lnTo>
                  <a:pt x="151" y="398"/>
                </a:lnTo>
                <a:lnTo>
                  <a:pt x="229" y="398"/>
                </a:lnTo>
                <a:close/>
                <a:moveTo>
                  <a:pt x="502" y="398"/>
                </a:moveTo>
                <a:lnTo>
                  <a:pt x="581" y="398"/>
                </a:lnTo>
                <a:lnTo>
                  <a:pt x="581" y="203"/>
                </a:lnTo>
                <a:lnTo>
                  <a:pt x="502" y="398"/>
                </a:lnTo>
                <a:close/>
                <a:moveTo>
                  <a:pt x="682" y="398"/>
                </a:moveTo>
                <a:lnTo>
                  <a:pt x="603" y="203"/>
                </a:lnTo>
                <a:lnTo>
                  <a:pt x="603" y="398"/>
                </a:lnTo>
                <a:lnTo>
                  <a:pt x="682" y="398"/>
                </a:lnTo>
                <a:close/>
                <a:moveTo>
                  <a:pt x="377" y="0"/>
                </a:moveTo>
                <a:cubicBezTo>
                  <a:pt x="400" y="0"/>
                  <a:pt x="398" y="19"/>
                  <a:pt x="398" y="43"/>
                </a:cubicBezTo>
                <a:lnTo>
                  <a:pt x="400" y="86"/>
                </a:lnTo>
                <a:lnTo>
                  <a:pt x="646" y="86"/>
                </a:lnTo>
                <a:lnTo>
                  <a:pt x="646" y="129"/>
                </a:lnTo>
                <a:lnTo>
                  <a:pt x="618" y="129"/>
                </a:lnTo>
                <a:lnTo>
                  <a:pt x="732" y="398"/>
                </a:lnTo>
                <a:cubicBezTo>
                  <a:pt x="732" y="439"/>
                  <a:pt x="663" y="473"/>
                  <a:pt x="592" y="473"/>
                </a:cubicBezTo>
                <a:cubicBezTo>
                  <a:pt x="521" y="473"/>
                  <a:pt x="452" y="439"/>
                  <a:pt x="452" y="398"/>
                </a:cubicBezTo>
                <a:lnTo>
                  <a:pt x="566" y="129"/>
                </a:lnTo>
                <a:lnTo>
                  <a:pt x="401" y="129"/>
                </a:lnTo>
                <a:lnTo>
                  <a:pt x="414" y="518"/>
                </a:lnTo>
                <a:cubicBezTo>
                  <a:pt x="497" y="524"/>
                  <a:pt x="560" y="550"/>
                  <a:pt x="560" y="581"/>
                </a:cubicBezTo>
                <a:lnTo>
                  <a:pt x="194" y="581"/>
                </a:lnTo>
                <a:cubicBezTo>
                  <a:pt x="194" y="550"/>
                  <a:pt x="256" y="524"/>
                  <a:pt x="339" y="518"/>
                </a:cubicBezTo>
                <a:lnTo>
                  <a:pt x="352" y="129"/>
                </a:lnTo>
                <a:lnTo>
                  <a:pt x="166" y="129"/>
                </a:lnTo>
                <a:lnTo>
                  <a:pt x="280" y="398"/>
                </a:lnTo>
                <a:cubicBezTo>
                  <a:pt x="280" y="439"/>
                  <a:pt x="211" y="473"/>
                  <a:pt x="140" y="473"/>
                </a:cubicBezTo>
                <a:cubicBezTo>
                  <a:pt x="69" y="473"/>
                  <a:pt x="0" y="439"/>
                  <a:pt x="0" y="398"/>
                </a:cubicBezTo>
                <a:lnTo>
                  <a:pt x="114" y="129"/>
                </a:lnTo>
                <a:lnTo>
                  <a:pt x="86" y="129"/>
                </a:lnTo>
                <a:lnTo>
                  <a:pt x="86" y="86"/>
                </a:lnTo>
                <a:lnTo>
                  <a:pt x="354" y="86"/>
                </a:lnTo>
                <a:lnTo>
                  <a:pt x="355" y="43"/>
                </a:lnTo>
                <a:cubicBezTo>
                  <a:pt x="355" y="19"/>
                  <a:pt x="353" y="0"/>
                  <a:pt x="377"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40" name="Freeform 139"/>
          <p:cNvSpPr>
            <a:spLocks noEditPoints="1"/>
          </p:cNvSpPr>
          <p:nvPr/>
        </p:nvSpPr>
        <p:spPr bwMode="auto">
          <a:xfrm>
            <a:off x="8049815" y="1521621"/>
            <a:ext cx="127398" cy="122634"/>
          </a:xfrm>
          <a:custGeom>
            <a:avLst/>
            <a:gdLst>
              <a:gd name="T0" fmla="*/ 130 w 563"/>
              <a:gd name="T1" fmla="*/ 479 h 538"/>
              <a:gd name="T2" fmla="*/ 72 w 563"/>
              <a:gd name="T3" fmla="*/ 421 h 538"/>
              <a:gd name="T4" fmla="*/ 130 w 563"/>
              <a:gd name="T5" fmla="*/ 363 h 538"/>
              <a:gd name="T6" fmla="*/ 188 w 563"/>
              <a:gd name="T7" fmla="*/ 421 h 538"/>
              <a:gd name="T8" fmla="*/ 130 w 563"/>
              <a:gd name="T9" fmla="*/ 479 h 538"/>
              <a:gd name="T10" fmla="*/ 438 w 563"/>
              <a:gd name="T11" fmla="*/ 171 h 538"/>
              <a:gd name="T12" fmla="*/ 380 w 563"/>
              <a:gd name="T13" fmla="*/ 113 h 538"/>
              <a:gd name="T14" fmla="*/ 438 w 563"/>
              <a:gd name="T15" fmla="*/ 55 h 538"/>
              <a:gd name="T16" fmla="*/ 496 w 563"/>
              <a:gd name="T17" fmla="*/ 113 h 538"/>
              <a:gd name="T18" fmla="*/ 438 w 563"/>
              <a:gd name="T19" fmla="*/ 171 h 538"/>
              <a:gd name="T20" fmla="*/ 441 w 563"/>
              <a:gd name="T21" fmla="*/ 480 h 538"/>
              <a:gd name="T22" fmla="*/ 383 w 563"/>
              <a:gd name="T23" fmla="*/ 422 h 538"/>
              <a:gd name="T24" fmla="*/ 441 w 563"/>
              <a:gd name="T25" fmla="*/ 364 h 538"/>
              <a:gd name="T26" fmla="*/ 499 w 563"/>
              <a:gd name="T27" fmla="*/ 422 h 538"/>
              <a:gd name="T28" fmla="*/ 441 w 563"/>
              <a:gd name="T29" fmla="*/ 480 h 538"/>
              <a:gd name="T30" fmla="*/ 129 w 563"/>
              <a:gd name="T31" fmla="*/ 327 h 538"/>
              <a:gd name="T32" fmla="*/ 71 w 563"/>
              <a:gd name="T33" fmla="*/ 269 h 538"/>
              <a:gd name="T34" fmla="*/ 129 w 563"/>
              <a:gd name="T35" fmla="*/ 211 h 538"/>
              <a:gd name="T36" fmla="*/ 187 w 563"/>
              <a:gd name="T37" fmla="*/ 269 h 538"/>
              <a:gd name="T38" fmla="*/ 129 w 563"/>
              <a:gd name="T39" fmla="*/ 327 h 538"/>
              <a:gd name="T40" fmla="*/ 437 w 563"/>
              <a:gd name="T41" fmla="*/ 327 h 538"/>
              <a:gd name="T42" fmla="*/ 379 w 563"/>
              <a:gd name="T43" fmla="*/ 269 h 538"/>
              <a:gd name="T44" fmla="*/ 437 w 563"/>
              <a:gd name="T45" fmla="*/ 211 h 538"/>
              <a:gd name="T46" fmla="*/ 495 w 563"/>
              <a:gd name="T47" fmla="*/ 269 h 538"/>
              <a:gd name="T48" fmla="*/ 437 w 563"/>
              <a:gd name="T49" fmla="*/ 327 h 538"/>
              <a:gd name="T50" fmla="*/ 128 w 563"/>
              <a:gd name="T51" fmla="*/ 170 h 538"/>
              <a:gd name="T52" fmla="*/ 70 w 563"/>
              <a:gd name="T53" fmla="*/ 112 h 538"/>
              <a:gd name="T54" fmla="*/ 128 w 563"/>
              <a:gd name="T55" fmla="*/ 54 h 538"/>
              <a:gd name="T56" fmla="*/ 186 w 563"/>
              <a:gd name="T57" fmla="*/ 112 h 538"/>
              <a:gd name="T58" fmla="*/ 128 w 563"/>
              <a:gd name="T59" fmla="*/ 170 h 538"/>
              <a:gd name="T60" fmla="*/ 518 w 563"/>
              <a:gd name="T61" fmla="*/ 0 h 538"/>
              <a:gd name="T62" fmla="*/ 44 w 563"/>
              <a:gd name="T63" fmla="*/ 0 h 538"/>
              <a:gd name="T64" fmla="*/ 0 w 563"/>
              <a:gd name="T65" fmla="*/ 45 h 538"/>
              <a:gd name="T66" fmla="*/ 0 w 563"/>
              <a:gd name="T67" fmla="*/ 493 h 538"/>
              <a:gd name="T68" fmla="*/ 44 w 563"/>
              <a:gd name="T69" fmla="*/ 538 h 538"/>
              <a:gd name="T70" fmla="*/ 518 w 563"/>
              <a:gd name="T71" fmla="*/ 538 h 538"/>
              <a:gd name="T72" fmla="*/ 563 w 563"/>
              <a:gd name="T73" fmla="*/ 493 h 538"/>
              <a:gd name="T74" fmla="*/ 563 w 563"/>
              <a:gd name="T75" fmla="*/ 45 h 538"/>
              <a:gd name="T76" fmla="*/ 518 w 563"/>
              <a:gd name="T77" fmla="*/ 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63" h="538">
                <a:moveTo>
                  <a:pt x="130" y="479"/>
                </a:moveTo>
                <a:cubicBezTo>
                  <a:pt x="98" y="479"/>
                  <a:pt x="72" y="453"/>
                  <a:pt x="72" y="421"/>
                </a:cubicBezTo>
                <a:cubicBezTo>
                  <a:pt x="72" y="389"/>
                  <a:pt x="98" y="363"/>
                  <a:pt x="130" y="363"/>
                </a:cubicBezTo>
                <a:cubicBezTo>
                  <a:pt x="162" y="363"/>
                  <a:pt x="188" y="389"/>
                  <a:pt x="188" y="421"/>
                </a:cubicBezTo>
                <a:cubicBezTo>
                  <a:pt x="188" y="453"/>
                  <a:pt x="162" y="479"/>
                  <a:pt x="130" y="479"/>
                </a:cubicBezTo>
                <a:close/>
                <a:moveTo>
                  <a:pt x="438" y="171"/>
                </a:moveTo>
                <a:cubicBezTo>
                  <a:pt x="406" y="171"/>
                  <a:pt x="380" y="145"/>
                  <a:pt x="380" y="113"/>
                </a:cubicBezTo>
                <a:cubicBezTo>
                  <a:pt x="380" y="81"/>
                  <a:pt x="406" y="55"/>
                  <a:pt x="438" y="55"/>
                </a:cubicBezTo>
                <a:cubicBezTo>
                  <a:pt x="470" y="55"/>
                  <a:pt x="496" y="81"/>
                  <a:pt x="496" y="113"/>
                </a:cubicBezTo>
                <a:cubicBezTo>
                  <a:pt x="496" y="145"/>
                  <a:pt x="470" y="171"/>
                  <a:pt x="438" y="171"/>
                </a:cubicBezTo>
                <a:close/>
                <a:moveTo>
                  <a:pt x="441" y="480"/>
                </a:moveTo>
                <a:cubicBezTo>
                  <a:pt x="409" y="480"/>
                  <a:pt x="383" y="454"/>
                  <a:pt x="383" y="422"/>
                </a:cubicBezTo>
                <a:cubicBezTo>
                  <a:pt x="383" y="390"/>
                  <a:pt x="409" y="364"/>
                  <a:pt x="441" y="364"/>
                </a:cubicBezTo>
                <a:cubicBezTo>
                  <a:pt x="473" y="364"/>
                  <a:pt x="499" y="390"/>
                  <a:pt x="499" y="422"/>
                </a:cubicBezTo>
                <a:cubicBezTo>
                  <a:pt x="499" y="454"/>
                  <a:pt x="473" y="480"/>
                  <a:pt x="441" y="480"/>
                </a:cubicBezTo>
                <a:close/>
                <a:moveTo>
                  <a:pt x="129" y="327"/>
                </a:moveTo>
                <a:cubicBezTo>
                  <a:pt x="97" y="327"/>
                  <a:pt x="71" y="301"/>
                  <a:pt x="71" y="269"/>
                </a:cubicBezTo>
                <a:cubicBezTo>
                  <a:pt x="71" y="237"/>
                  <a:pt x="97" y="211"/>
                  <a:pt x="129" y="211"/>
                </a:cubicBezTo>
                <a:cubicBezTo>
                  <a:pt x="161" y="211"/>
                  <a:pt x="187" y="237"/>
                  <a:pt x="187" y="269"/>
                </a:cubicBezTo>
                <a:cubicBezTo>
                  <a:pt x="187" y="301"/>
                  <a:pt x="161" y="327"/>
                  <a:pt x="129" y="327"/>
                </a:cubicBezTo>
                <a:close/>
                <a:moveTo>
                  <a:pt x="437" y="327"/>
                </a:moveTo>
                <a:cubicBezTo>
                  <a:pt x="405" y="327"/>
                  <a:pt x="379" y="301"/>
                  <a:pt x="379" y="269"/>
                </a:cubicBezTo>
                <a:cubicBezTo>
                  <a:pt x="379" y="237"/>
                  <a:pt x="405" y="211"/>
                  <a:pt x="437" y="211"/>
                </a:cubicBezTo>
                <a:cubicBezTo>
                  <a:pt x="469" y="211"/>
                  <a:pt x="495" y="237"/>
                  <a:pt x="495" y="269"/>
                </a:cubicBezTo>
                <a:cubicBezTo>
                  <a:pt x="495" y="301"/>
                  <a:pt x="469" y="327"/>
                  <a:pt x="437" y="327"/>
                </a:cubicBezTo>
                <a:close/>
                <a:moveTo>
                  <a:pt x="128" y="170"/>
                </a:moveTo>
                <a:cubicBezTo>
                  <a:pt x="96" y="170"/>
                  <a:pt x="70" y="144"/>
                  <a:pt x="70" y="112"/>
                </a:cubicBezTo>
                <a:cubicBezTo>
                  <a:pt x="70" y="80"/>
                  <a:pt x="96" y="54"/>
                  <a:pt x="128" y="54"/>
                </a:cubicBezTo>
                <a:cubicBezTo>
                  <a:pt x="160" y="54"/>
                  <a:pt x="186" y="80"/>
                  <a:pt x="186" y="112"/>
                </a:cubicBezTo>
                <a:cubicBezTo>
                  <a:pt x="186" y="144"/>
                  <a:pt x="160" y="170"/>
                  <a:pt x="128" y="170"/>
                </a:cubicBezTo>
                <a:close/>
                <a:moveTo>
                  <a:pt x="518" y="0"/>
                </a:moveTo>
                <a:lnTo>
                  <a:pt x="44" y="0"/>
                </a:lnTo>
                <a:cubicBezTo>
                  <a:pt x="20" y="0"/>
                  <a:pt x="0" y="20"/>
                  <a:pt x="0" y="45"/>
                </a:cubicBezTo>
                <a:lnTo>
                  <a:pt x="0" y="493"/>
                </a:lnTo>
                <a:cubicBezTo>
                  <a:pt x="0" y="518"/>
                  <a:pt x="20" y="538"/>
                  <a:pt x="44" y="538"/>
                </a:cubicBezTo>
                <a:lnTo>
                  <a:pt x="518" y="538"/>
                </a:lnTo>
                <a:cubicBezTo>
                  <a:pt x="543" y="538"/>
                  <a:pt x="563" y="518"/>
                  <a:pt x="563" y="493"/>
                </a:cubicBezTo>
                <a:lnTo>
                  <a:pt x="563" y="45"/>
                </a:lnTo>
                <a:cubicBezTo>
                  <a:pt x="563" y="20"/>
                  <a:pt x="543" y="0"/>
                  <a:pt x="518"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41" name="Freeform 140"/>
          <p:cNvSpPr>
            <a:spLocks noEditPoints="1"/>
          </p:cNvSpPr>
          <p:nvPr/>
        </p:nvSpPr>
        <p:spPr bwMode="auto">
          <a:xfrm>
            <a:off x="6552010" y="3813574"/>
            <a:ext cx="139303" cy="139303"/>
          </a:xfrm>
          <a:custGeom>
            <a:avLst/>
            <a:gdLst>
              <a:gd name="T0" fmla="*/ 363 w 613"/>
              <a:gd name="T1" fmla="*/ 181 h 614"/>
              <a:gd name="T2" fmla="*/ 307 w 613"/>
              <a:gd name="T3" fmla="*/ 166 h 614"/>
              <a:gd name="T4" fmla="*/ 307 w 613"/>
              <a:gd name="T5" fmla="*/ 22 h 614"/>
              <a:gd name="T6" fmla="*/ 433 w 613"/>
              <a:gd name="T7" fmla="*/ 55 h 614"/>
              <a:gd name="T8" fmla="*/ 363 w 613"/>
              <a:gd name="T9" fmla="*/ 181 h 614"/>
              <a:gd name="T10" fmla="*/ 307 w 613"/>
              <a:gd name="T11" fmla="*/ 362 h 614"/>
              <a:gd name="T12" fmla="*/ 252 w 613"/>
              <a:gd name="T13" fmla="*/ 307 h 614"/>
              <a:gd name="T14" fmla="*/ 307 w 613"/>
              <a:gd name="T15" fmla="*/ 253 h 614"/>
              <a:gd name="T16" fmla="*/ 361 w 613"/>
              <a:gd name="T17" fmla="*/ 307 h 614"/>
              <a:gd name="T18" fmla="*/ 307 w 613"/>
              <a:gd name="T19" fmla="*/ 362 h 614"/>
              <a:gd name="T20" fmla="*/ 307 w 613"/>
              <a:gd name="T21" fmla="*/ 198 h 614"/>
              <a:gd name="T22" fmla="*/ 197 w 613"/>
              <a:gd name="T23" fmla="*/ 307 h 614"/>
              <a:gd name="T24" fmla="*/ 307 w 613"/>
              <a:gd name="T25" fmla="*/ 417 h 614"/>
              <a:gd name="T26" fmla="*/ 416 w 613"/>
              <a:gd name="T27" fmla="*/ 307 h 614"/>
              <a:gd name="T28" fmla="*/ 307 w 613"/>
              <a:gd name="T29" fmla="*/ 198 h 614"/>
              <a:gd name="T30" fmla="*/ 307 w 613"/>
              <a:gd name="T31" fmla="*/ 430 h 614"/>
              <a:gd name="T32" fmla="*/ 184 w 613"/>
              <a:gd name="T33" fmla="*/ 307 h 614"/>
              <a:gd name="T34" fmla="*/ 307 w 613"/>
              <a:gd name="T35" fmla="*/ 185 h 614"/>
              <a:gd name="T36" fmla="*/ 429 w 613"/>
              <a:gd name="T37" fmla="*/ 307 h 614"/>
              <a:gd name="T38" fmla="*/ 307 w 613"/>
              <a:gd name="T39" fmla="*/ 430 h 614"/>
              <a:gd name="T40" fmla="*/ 307 w 613"/>
              <a:gd name="T41" fmla="*/ 0 h 614"/>
              <a:gd name="T42" fmla="*/ 0 w 613"/>
              <a:gd name="T43" fmla="*/ 307 h 614"/>
              <a:gd name="T44" fmla="*/ 307 w 613"/>
              <a:gd name="T45" fmla="*/ 614 h 614"/>
              <a:gd name="T46" fmla="*/ 613 w 613"/>
              <a:gd name="T47" fmla="*/ 307 h 614"/>
              <a:gd name="T48" fmla="*/ 307 w 613"/>
              <a:gd name="T49" fmla="*/ 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3" h="614">
                <a:moveTo>
                  <a:pt x="363" y="181"/>
                </a:moveTo>
                <a:cubicBezTo>
                  <a:pt x="345" y="167"/>
                  <a:pt x="307" y="166"/>
                  <a:pt x="307" y="166"/>
                </a:cubicBezTo>
                <a:lnTo>
                  <a:pt x="307" y="22"/>
                </a:lnTo>
                <a:cubicBezTo>
                  <a:pt x="380" y="15"/>
                  <a:pt x="433" y="55"/>
                  <a:pt x="433" y="55"/>
                </a:cubicBezTo>
                <a:lnTo>
                  <a:pt x="363" y="181"/>
                </a:lnTo>
                <a:close/>
                <a:moveTo>
                  <a:pt x="307" y="362"/>
                </a:moveTo>
                <a:cubicBezTo>
                  <a:pt x="277" y="362"/>
                  <a:pt x="252" y="337"/>
                  <a:pt x="252" y="307"/>
                </a:cubicBezTo>
                <a:cubicBezTo>
                  <a:pt x="252" y="277"/>
                  <a:pt x="277" y="253"/>
                  <a:pt x="307" y="253"/>
                </a:cubicBezTo>
                <a:cubicBezTo>
                  <a:pt x="337" y="253"/>
                  <a:pt x="361" y="277"/>
                  <a:pt x="361" y="307"/>
                </a:cubicBezTo>
                <a:cubicBezTo>
                  <a:pt x="361" y="337"/>
                  <a:pt x="337" y="362"/>
                  <a:pt x="307" y="362"/>
                </a:cubicBezTo>
                <a:close/>
                <a:moveTo>
                  <a:pt x="307" y="198"/>
                </a:moveTo>
                <a:cubicBezTo>
                  <a:pt x="246" y="198"/>
                  <a:pt x="197" y="247"/>
                  <a:pt x="197" y="307"/>
                </a:cubicBezTo>
                <a:cubicBezTo>
                  <a:pt x="197" y="367"/>
                  <a:pt x="246" y="417"/>
                  <a:pt x="307" y="417"/>
                </a:cubicBezTo>
                <a:cubicBezTo>
                  <a:pt x="367" y="417"/>
                  <a:pt x="416" y="367"/>
                  <a:pt x="416" y="307"/>
                </a:cubicBezTo>
                <a:cubicBezTo>
                  <a:pt x="416" y="247"/>
                  <a:pt x="367" y="198"/>
                  <a:pt x="307" y="198"/>
                </a:cubicBezTo>
                <a:close/>
                <a:moveTo>
                  <a:pt x="307" y="430"/>
                </a:moveTo>
                <a:cubicBezTo>
                  <a:pt x="239" y="430"/>
                  <a:pt x="184" y="375"/>
                  <a:pt x="184" y="307"/>
                </a:cubicBezTo>
                <a:cubicBezTo>
                  <a:pt x="184" y="240"/>
                  <a:pt x="239" y="185"/>
                  <a:pt x="307" y="185"/>
                </a:cubicBezTo>
                <a:cubicBezTo>
                  <a:pt x="374" y="185"/>
                  <a:pt x="429" y="240"/>
                  <a:pt x="429" y="307"/>
                </a:cubicBezTo>
                <a:cubicBezTo>
                  <a:pt x="429" y="375"/>
                  <a:pt x="374" y="430"/>
                  <a:pt x="307" y="430"/>
                </a:cubicBezTo>
                <a:close/>
                <a:moveTo>
                  <a:pt x="307" y="0"/>
                </a:moveTo>
                <a:cubicBezTo>
                  <a:pt x="137" y="0"/>
                  <a:pt x="0" y="138"/>
                  <a:pt x="0" y="307"/>
                </a:cubicBezTo>
                <a:cubicBezTo>
                  <a:pt x="0" y="477"/>
                  <a:pt x="137" y="614"/>
                  <a:pt x="307" y="614"/>
                </a:cubicBezTo>
                <a:cubicBezTo>
                  <a:pt x="476" y="614"/>
                  <a:pt x="613" y="477"/>
                  <a:pt x="613" y="307"/>
                </a:cubicBezTo>
                <a:cubicBezTo>
                  <a:pt x="613" y="138"/>
                  <a:pt x="476" y="0"/>
                  <a:pt x="307"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42" name="Freeform 141"/>
          <p:cNvSpPr>
            <a:spLocks noEditPoints="1"/>
          </p:cNvSpPr>
          <p:nvPr/>
        </p:nvSpPr>
        <p:spPr bwMode="auto">
          <a:xfrm>
            <a:off x="5659043" y="2433639"/>
            <a:ext cx="135731" cy="179784"/>
          </a:xfrm>
          <a:custGeom>
            <a:avLst/>
            <a:gdLst>
              <a:gd name="T0" fmla="*/ 48 w 598"/>
              <a:gd name="T1" fmla="*/ 48 h 789"/>
              <a:gd name="T2" fmla="*/ 373 w 598"/>
              <a:gd name="T3" fmla="*/ 48 h 789"/>
              <a:gd name="T4" fmla="*/ 373 w 598"/>
              <a:gd name="T5" fmla="*/ 171 h 789"/>
              <a:gd name="T6" fmla="*/ 405 w 598"/>
              <a:gd name="T7" fmla="*/ 203 h 789"/>
              <a:gd name="T8" fmla="*/ 550 w 598"/>
              <a:gd name="T9" fmla="*/ 203 h 789"/>
              <a:gd name="T10" fmla="*/ 550 w 598"/>
              <a:gd name="T11" fmla="*/ 741 h 789"/>
              <a:gd name="T12" fmla="*/ 48 w 598"/>
              <a:gd name="T13" fmla="*/ 741 h 789"/>
              <a:gd name="T14" fmla="*/ 48 w 598"/>
              <a:gd name="T15" fmla="*/ 48 h 789"/>
              <a:gd name="T16" fmla="*/ 421 w 598"/>
              <a:gd name="T17" fmla="*/ 72 h 789"/>
              <a:gd name="T18" fmla="*/ 515 w 598"/>
              <a:gd name="T19" fmla="*/ 155 h 789"/>
              <a:gd name="T20" fmla="*/ 421 w 598"/>
              <a:gd name="T21" fmla="*/ 155 h 789"/>
              <a:gd name="T22" fmla="*/ 421 w 598"/>
              <a:gd name="T23" fmla="*/ 72 h 789"/>
              <a:gd name="T24" fmla="*/ 32 w 598"/>
              <a:gd name="T25" fmla="*/ 789 h 789"/>
              <a:gd name="T26" fmla="*/ 566 w 598"/>
              <a:gd name="T27" fmla="*/ 789 h 789"/>
              <a:gd name="T28" fmla="*/ 598 w 598"/>
              <a:gd name="T29" fmla="*/ 757 h 789"/>
              <a:gd name="T30" fmla="*/ 598 w 598"/>
              <a:gd name="T31" fmla="*/ 187 h 789"/>
              <a:gd name="T32" fmla="*/ 581 w 598"/>
              <a:gd name="T33" fmla="*/ 149 h 789"/>
              <a:gd name="T34" fmla="*/ 428 w 598"/>
              <a:gd name="T35" fmla="*/ 15 h 789"/>
              <a:gd name="T36" fmla="*/ 389 w 598"/>
              <a:gd name="T37" fmla="*/ 0 h 789"/>
              <a:gd name="T38" fmla="*/ 32 w 598"/>
              <a:gd name="T39" fmla="*/ 0 h 789"/>
              <a:gd name="T40" fmla="*/ 0 w 598"/>
              <a:gd name="T41" fmla="*/ 32 h 789"/>
              <a:gd name="T42" fmla="*/ 0 w 598"/>
              <a:gd name="T43" fmla="*/ 757 h 789"/>
              <a:gd name="T44" fmla="*/ 32 w 598"/>
              <a:gd name="T45" fmla="*/ 789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8" h="789">
                <a:moveTo>
                  <a:pt x="48" y="48"/>
                </a:moveTo>
                <a:lnTo>
                  <a:pt x="373" y="48"/>
                </a:lnTo>
                <a:lnTo>
                  <a:pt x="373" y="171"/>
                </a:lnTo>
                <a:cubicBezTo>
                  <a:pt x="373" y="188"/>
                  <a:pt x="387" y="203"/>
                  <a:pt x="405" y="203"/>
                </a:cubicBezTo>
                <a:lnTo>
                  <a:pt x="550" y="203"/>
                </a:lnTo>
                <a:lnTo>
                  <a:pt x="550" y="741"/>
                </a:lnTo>
                <a:lnTo>
                  <a:pt x="48" y="741"/>
                </a:lnTo>
                <a:lnTo>
                  <a:pt x="48" y="48"/>
                </a:lnTo>
                <a:close/>
                <a:moveTo>
                  <a:pt x="421" y="72"/>
                </a:moveTo>
                <a:lnTo>
                  <a:pt x="515" y="155"/>
                </a:lnTo>
                <a:lnTo>
                  <a:pt x="421" y="155"/>
                </a:lnTo>
                <a:lnTo>
                  <a:pt x="421" y="72"/>
                </a:lnTo>
                <a:close/>
                <a:moveTo>
                  <a:pt x="32" y="789"/>
                </a:moveTo>
                <a:lnTo>
                  <a:pt x="566" y="789"/>
                </a:lnTo>
                <a:cubicBezTo>
                  <a:pt x="584" y="789"/>
                  <a:pt x="598" y="775"/>
                  <a:pt x="598" y="757"/>
                </a:cubicBezTo>
                <a:lnTo>
                  <a:pt x="598" y="187"/>
                </a:lnTo>
                <a:cubicBezTo>
                  <a:pt x="598" y="174"/>
                  <a:pt x="591" y="157"/>
                  <a:pt x="581" y="149"/>
                </a:cubicBezTo>
                <a:lnTo>
                  <a:pt x="428" y="15"/>
                </a:lnTo>
                <a:cubicBezTo>
                  <a:pt x="418" y="6"/>
                  <a:pt x="402" y="0"/>
                  <a:pt x="389" y="0"/>
                </a:cubicBezTo>
                <a:lnTo>
                  <a:pt x="32" y="0"/>
                </a:lnTo>
                <a:cubicBezTo>
                  <a:pt x="14" y="0"/>
                  <a:pt x="0" y="14"/>
                  <a:pt x="0" y="32"/>
                </a:cubicBezTo>
                <a:lnTo>
                  <a:pt x="0" y="757"/>
                </a:lnTo>
                <a:cubicBezTo>
                  <a:pt x="0" y="775"/>
                  <a:pt x="14" y="789"/>
                  <a:pt x="32" y="78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43" name="Freeform 142"/>
          <p:cNvSpPr>
            <a:spLocks/>
          </p:cNvSpPr>
          <p:nvPr/>
        </p:nvSpPr>
        <p:spPr bwMode="auto">
          <a:xfrm>
            <a:off x="2883694" y="4904186"/>
            <a:ext cx="100014" cy="150019"/>
          </a:xfrm>
          <a:custGeom>
            <a:avLst/>
            <a:gdLst>
              <a:gd name="T0" fmla="*/ 34 w 440"/>
              <a:gd name="T1" fmla="*/ 0 h 660"/>
              <a:gd name="T2" fmla="*/ 10 w 440"/>
              <a:gd name="T3" fmla="*/ 10 h 660"/>
              <a:gd name="T4" fmla="*/ 0 w 440"/>
              <a:gd name="T5" fmla="*/ 35 h 660"/>
              <a:gd name="T6" fmla="*/ 0 w 440"/>
              <a:gd name="T7" fmla="*/ 70 h 660"/>
              <a:gd name="T8" fmla="*/ 0 w 440"/>
              <a:gd name="T9" fmla="*/ 105 h 660"/>
              <a:gd name="T10" fmla="*/ 0 w 440"/>
              <a:gd name="T11" fmla="*/ 313 h 660"/>
              <a:gd name="T12" fmla="*/ 0 w 440"/>
              <a:gd name="T13" fmla="*/ 625 h 660"/>
              <a:gd name="T14" fmla="*/ 11 w 440"/>
              <a:gd name="T15" fmla="*/ 649 h 660"/>
              <a:gd name="T16" fmla="*/ 34 w 440"/>
              <a:gd name="T17" fmla="*/ 660 h 660"/>
              <a:gd name="T18" fmla="*/ 58 w 440"/>
              <a:gd name="T19" fmla="*/ 649 h 660"/>
              <a:gd name="T20" fmla="*/ 69 w 440"/>
              <a:gd name="T21" fmla="*/ 625 h 660"/>
              <a:gd name="T22" fmla="*/ 69 w 440"/>
              <a:gd name="T23" fmla="*/ 270 h 660"/>
              <a:gd name="T24" fmla="*/ 102 w 440"/>
              <a:gd name="T25" fmla="*/ 260 h 660"/>
              <a:gd name="T26" fmla="*/ 219 w 440"/>
              <a:gd name="T27" fmla="*/ 304 h 660"/>
              <a:gd name="T28" fmla="*/ 338 w 440"/>
              <a:gd name="T29" fmla="*/ 348 h 660"/>
              <a:gd name="T30" fmla="*/ 440 w 440"/>
              <a:gd name="T31" fmla="*/ 313 h 660"/>
              <a:gd name="T32" fmla="*/ 440 w 440"/>
              <a:gd name="T33" fmla="*/ 70 h 660"/>
              <a:gd name="T34" fmla="*/ 405 w 440"/>
              <a:gd name="T35" fmla="*/ 96 h 660"/>
              <a:gd name="T36" fmla="*/ 374 w 440"/>
              <a:gd name="T37" fmla="*/ 114 h 660"/>
              <a:gd name="T38" fmla="*/ 338 w 440"/>
              <a:gd name="T39" fmla="*/ 122 h 660"/>
              <a:gd name="T40" fmla="*/ 220 w 440"/>
              <a:gd name="T41" fmla="*/ 79 h 660"/>
              <a:gd name="T42" fmla="*/ 102 w 440"/>
              <a:gd name="T43" fmla="*/ 35 h 660"/>
              <a:gd name="T44" fmla="*/ 69 w 440"/>
              <a:gd name="T45" fmla="*/ 39 h 660"/>
              <a:gd name="T46" fmla="*/ 69 w 440"/>
              <a:gd name="T47" fmla="*/ 35 h 660"/>
              <a:gd name="T48" fmla="*/ 58 w 440"/>
              <a:gd name="T49" fmla="*/ 10 h 660"/>
              <a:gd name="T50" fmla="*/ 34 w 440"/>
              <a:gd name="T51"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0" h="660">
                <a:moveTo>
                  <a:pt x="34" y="0"/>
                </a:moveTo>
                <a:cubicBezTo>
                  <a:pt x="25" y="0"/>
                  <a:pt x="17" y="3"/>
                  <a:pt x="10" y="10"/>
                </a:cubicBezTo>
                <a:cubicBezTo>
                  <a:pt x="3" y="17"/>
                  <a:pt x="0" y="25"/>
                  <a:pt x="0" y="35"/>
                </a:cubicBezTo>
                <a:lnTo>
                  <a:pt x="0" y="70"/>
                </a:lnTo>
                <a:lnTo>
                  <a:pt x="0" y="105"/>
                </a:lnTo>
                <a:lnTo>
                  <a:pt x="0" y="313"/>
                </a:lnTo>
                <a:lnTo>
                  <a:pt x="0" y="625"/>
                </a:lnTo>
                <a:cubicBezTo>
                  <a:pt x="0" y="634"/>
                  <a:pt x="4" y="642"/>
                  <a:pt x="11" y="649"/>
                </a:cubicBezTo>
                <a:cubicBezTo>
                  <a:pt x="18" y="657"/>
                  <a:pt x="26" y="660"/>
                  <a:pt x="34" y="660"/>
                </a:cubicBezTo>
                <a:cubicBezTo>
                  <a:pt x="43" y="660"/>
                  <a:pt x="51" y="657"/>
                  <a:pt x="58" y="649"/>
                </a:cubicBezTo>
                <a:cubicBezTo>
                  <a:pt x="65" y="642"/>
                  <a:pt x="69" y="634"/>
                  <a:pt x="69" y="625"/>
                </a:cubicBezTo>
                <a:lnTo>
                  <a:pt x="69" y="270"/>
                </a:lnTo>
                <a:cubicBezTo>
                  <a:pt x="81" y="264"/>
                  <a:pt x="92" y="260"/>
                  <a:pt x="102" y="260"/>
                </a:cubicBezTo>
                <a:cubicBezTo>
                  <a:pt x="124" y="260"/>
                  <a:pt x="164" y="275"/>
                  <a:pt x="219" y="304"/>
                </a:cubicBezTo>
                <a:cubicBezTo>
                  <a:pt x="275" y="333"/>
                  <a:pt x="315" y="348"/>
                  <a:pt x="338" y="348"/>
                </a:cubicBezTo>
                <a:cubicBezTo>
                  <a:pt x="376" y="348"/>
                  <a:pt x="410" y="336"/>
                  <a:pt x="440" y="313"/>
                </a:cubicBezTo>
                <a:lnTo>
                  <a:pt x="440" y="70"/>
                </a:lnTo>
                <a:cubicBezTo>
                  <a:pt x="425" y="82"/>
                  <a:pt x="413" y="90"/>
                  <a:pt x="405" y="96"/>
                </a:cubicBezTo>
                <a:cubicBezTo>
                  <a:pt x="397" y="102"/>
                  <a:pt x="387" y="108"/>
                  <a:pt x="374" y="114"/>
                </a:cubicBezTo>
                <a:cubicBezTo>
                  <a:pt x="361" y="119"/>
                  <a:pt x="349" y="122"/>
                  <a:pt x="338" y="122"/>
                </a:cubicBezTo>
                <a:cubicBezTo>
                  <a:pt x="316" y="122"/>
                  <a:pt x="276" y="108"/>
                  <a:pt x="220" y="79"/>
                </a:cubicBezTo>
                <a:cubicBezTo>
                  <a:pt x="164" y="50"/>
                  <a:pt x="124" y="35"/>
                  <a:pt x="102" y="35"/>
                </a:cubicBezTo>
                <a:cubicBezTo>
                  <a:pt x="94" y="35"/>
                  <a:pt x="83" y="36"/>
                  <a:pt x="69" y="39"/>
                </a:cubicBezTo>
                <a:lnTo>
                  <a:pt x="69" y="35"/>
                </a:lnTo>
                <a:cubicBezTo>
                  <a:pt x="69" y="25"/>
                  <a:pt x="65" y="17"/>
                  <a:pt x="58" y="10"/>
                </a:cubicBezTo>
                <a:cubicBezTo>
                  <a:pt x="52" y="3"/>
                  <a:pt x="44" y="0"/>
                  <a:pt x="34"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44" name="Freeform 143"/>
          <p:cNvSpPr>
            <a:spLocks/>
          </p:cNvSpPr>
          <p:nvPr/>
        </p:nvSpPr>
        <p:spPr bwMode="auto">
          <a:xfrm>
            <a:off x="8336758" y="3811193"/>
            <a:ext cx="107156" cy="144065"/>
          </a:xfrm>
          <a:custGeom>
            <a:avLst/>
            <a:gdLst>
              <a:gd name="T0" fmla="*/ 470 w 470"/>
              <a:gd name="T1" fmla="*/ 586 h 634"/>
              <a:gd name="T2" fmla="*/ 422 w 470"/>
              <a:gd name="T3" fmla="*/ 634 h 634"/>
              <a:gd name="T4" fmla="*/ 48 w 470"/>
              <a:gd name="T5" fmla="*/ 634 h 634"/>
              <a:gd name="T6" fmla="*/ 0 w 470"/>
              <a:gd name="T7" fmla="*/ 586 h 634"/>
              <a:gd name="T8" fmla="*/ 1 w 470"/>
              <a:gd name="T9" fmla="*/ 578 h 634"/>
              <a:gd name="T10" fmla="*/ 131 w 470"/>
              <a:gd name="T11" fmla="*/ 239 h 634"/>
              <a:gd name="T12" fmla="*/ 131 w 470"/>
              <a:gd name="T13" fmla="*/ 237 h 634"/>
              <a:gd name="T14" fmla="*/ 131 w 470"/>
              <a:gd name="T15" fmla="*/ 43 h 634"/>
              <a:gd name="T16" fmla="*/ 116 w 470"/>
              <a:gd name="T17" fmla="*/ 43 h 634"/>
              <a:gd name="T18" fmla="*/ 95 w 470"/>
              <a:gd name="T19" fmla="*/ 21 h 634"/>
              <a:gd name="T20" fmla="*/ 116 w 470"/>
              <a:gd name="T21" fmla="*/ 0 h 634"/>
              <a:gd name="T22" fmla="*/ 152 w 470"/>
              <a:gd name="T23" fmla="*/ 0 h 634"/>
              <a:gd name="T24" fmla="*/ 174 w 470"/>
              <a:gd name="T25" fmla="*/ 21 h 634"/>
              <a:gd name="T26" fmla="*/ 174 w 470"/>
              <a:gd name="T27" fmla="*/ 239 h 634"/>
              <a:gd name="T28" fmla="*/ 173 w 470"/>
              <a:gd name="T29" fmla="*/ 242 h 634"/>
              <a:gd name="T30" fmla="*/ 172 w 470"/>
              <a:gd name="T31" fmla="*/ 251 h 634"/>
              <a:gd name="T32" fmla="*/ 94 w 470"/>
              <a:gd name="T33" fmla="*/ 455 h 634"/>
              <a:gd name="T34" fmla="*/ 375 w 470"/>
              <a:gd name="T35" fmla="*/ 455 h 634"/>
              <a:gd name="T36" fmla="*/ 294 w 470"/>
              <a:gd name="T37" fmla="*/ 251 h 634"/>
              <a:gd name="T38" fmla="*/ 293 w 470"/>
              <a:gd name="T39" fmla="*/ 244 h 634"/>
              <a:gd name="T40" fmla="*/ 293 w 470"/>
              <a:gd name="T41" fmla="*/ 243 h 634"/>
              <a:gd name="T42" fmla="*/ 293 w 470"/>
              <a:gd name="T43" fmla="*/ 240 h 634"/>
              <a:gd name="T44" fmla="*/ 293 w 470"/>
              <a:gd name="T45" fmla="*/ 21 h 634"/>
              <a:gd name="T46" fmla="*/ 314 w 470"/>
              <a:gd name="T47" fmla="*/ 0 h 634"/>
              <a:gd name="T48" fmla="*/ 351 w 470"/>
              <a:gd name="T49" fmla="*/ 0 h 634"/>
              <a:gd name="T50" fmla="*/ 372 w 470"/>
              <a:gd name="T51" fmla="*/ 21 h 634"/>
              <a:gd name="T52" fmla="*/ 351 w 470"/>
              <a:gd name="T53" fmla="*/ 43 h 634"/>
              <a:gd name="T54" fmla="*/ 335 w 470"/>
              <a:gd name="T55" fmla="*/ 43 h 634"/>
              <a:gd name="T56" fmla="*/ 335 w 470"/>
              <a:gd name="T57" fmla="*/ 239 h 634"/>
              <a:gd name="T58" fmla="*/ 469 w 470"/>
              <a:gd name="T59" fmla="*/ 578 h 634"/>
              <a:gd name="T60" fmla="*/ 470 w 470"/>
              <a:gd name="T61" fmla="*/ 586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70" h="634">
                <a:moveTo>
                  <a:pt x="470" y="586"/>
                </a:moveTo>
                <a:cubicBezTo>
                  <a:pt x="470" y="612"/>
                  <a:pt x="449" y="634"/>
                  <a:pt x="422" y="634"/>
                </a:cubicBezTo>
                <a:lnTo>
                  <a:pt x="48" y="634"/>
                </a:lnTo>
                <a:cubicBezTo>
                  <a:pt x="22" y="634"/>
                  <a:pt x="0" y="612"/>
                  <a:pt x="0" y="586"/>
                </a:cubicBezTo>
                <a:cubicBezTo>
                  <a:pt x="0" y="583"/>
                  <a:pt x="1" y="581"/>
                  <a:pt x="1" y="578"/>
                </a:cubicBezTo>
                <a:lnTo>
                  <a:pt x="131" y="239"/>
                </a:lnTo>
                <a:cubicBezTo>
                  <a:pt x="131" y="238"/>
                  <a:pt x="131" y="238"/>
                  <a:pt x="131" y="237"/>
                </a:cubicBezTo>
                <a:lnTo>
                  <a:pt x="131" y="43"/>
                </a:lnTo>
                <a:lnTo>
                  <a:pt x="116" y="43"/>
                </a:lnTo>
                <a:cubicBezTo>
                  <a:pt x="104" y="43"/>
                  <a:pt x="95" y="33"/>
                  <a:pt x="95" y="21"/>
                </a:cubicBezTo>
                <a:cubicBezTo>
                  <a:pt x="95" y="10"/>
                  <a:pt x="104" y="0"/>
                  <a:pt x="116" y="0"/>
                </a:cubicBezTo>
                <a:lnTo>
                  <a:pt x="152" y="0"/>
                </a:lnTo>
                <a:cubicBezTo>
                  <a:pt x="164" y="0"/>
                  <a:pt x="174" y="10"/>
                  <a:pt x="174" y="21"/>
                </a:cubicBezTo>
                <a:lnTo>
                  <a:pt x="174" y="239"/>
                </a:lnTo>
                <a:cubicBezTo>
                  <a:pt x="174" y="240"/>
                  <a:pt x="173" y="241"/>
                  <a:pt x="173" y="242"/>
                </a:cubicBezTo>
                <a:cubicBezTo>
                  <a:pt x="173" y="245"/>
                  <a:pt x="173" y="248"/>
                  <a:pt x="172" y="251"/>
                </a:cubicBezTo>
                <a:lnTo>
                  <a:pt x="94" y="455"/>
                </a:lnTo>
                <a:lnTo>
                  <a:pt x="375" y="455"/>
                </a:lnTo>
                <a:lnTo>
                  <a:pt x="294" y="251"/>
                </a:lnTo>
                <a:cubicBezTo>
                  <a:pt x="293" y="249"/>
                  <a:pt x="293" y="247"/>
                  <a:pt x="293" y="244"/>
                </a:cubicBezTo>
                <a:lnTo>
                  <a:pt x="293" y="243"/>
                </a:lnTo>
                <a:cubicBezTo>
                  <a:pt x="293" y="242"/>
                  <a:pt x="293" y="241"/>
                  <a:pt x="293" y="240"/>
                </a:cubicBezTo>
                <a:lnTo>
                  <a:pt x="293" y="21"/>
                </a:lnTo>
                <a:cubicBezTo>
                  <a:pt x="293" y="10"/>
                  <a:pt x="302" y="0"/>
                  <a:pt x="314" y="0"/>
                </a:cubicBezTo>
                <a:lnTo>
                  <a:pt x="351" y="0"/>
                </a:lnTo>
                <a:cubicBezTo>
                  <a:pt x="363" y="0"/>
                  <a:pt x="372" y="10"/>
                  <a:pt x="372" y="21"/>
                </a:cubicBezTo>
                <a:cubicBezTo>
                  <a:pt x="372" y="33"/>
                  <a:pt x="363" y="43"/>
                  <a:pt x="351" y="43"/>
                </a:cubicBezTo>
                <a:lnTo>
                  <a:pt x="335" y="43"/>
                </a:lnTo>
                <a:lnTo>
                  <a:pt x="335" y="239"/>
                </a:lnTo>
                <a:lnTo>
                  <a:pt x="469" y="578"/>
                </a:lnTo>
                <a:cubicBezTo>
                  <a:pt x="470" y="580"/>
                  <a:pt x="470" y="583"/>
                  <a:pt x="470" y="586"/>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45" name="Freeform 144"/>
          <p:cNvSpPr>
            <a:spLocks noEditPoints="1"/>
          </p:cNvSpPr>
          <p:nvPr/>
        </p:nvSpPr>
        <p:spPr bwMode="auto">
          <a:xfrm>
            <a:off x="6534151" y="1233490"/>
            <a:ext cx="176214" cy="177403"/>
          </a:xfrm>
          <a:custGeom>
            <a:avLst/>
            <a:gdLst>
              <a:gd name="T0" fmla="*/ 622 w 774"/>
              <a:gd name="T1" fmla="*/ 190 h 783"/>
              <a:gd name="T2" fmla="*/ 601 w 774"/>
              <a:gd name="T3" fmla="*/ 135 h 783"/>
              <a:gd name="T4" fmla="*/ 640 w 774"/>
              <a:gd name="T5" fmla="*/ 235 h 783"/>
              <a:gd name="T6" fmla="*/ 583 w 774"/>
              <a:gd name="T7" fmla="*/ 90 h 783"/>
              <a:gd name="T8" fmla="*/ 640 w 774"/>
              <a:gd name="T9" fmla="*/ 235 h 783"/>
              <a:gd name="T10" fmla="*/ 750 w 774"/>
              <a:gd name="T11" fmla="*/ 196 h 783"/>
              <a:gd name="T12" fmla="*/ 769 w 774"/>
              <a:gd name="T13" fmla="*/ 127 h 783"/>
              <a:gd name="T14" fmla="*/ 760 w 774"/>
              <a:gd name="T15" fmla="*/ 85 h 783"/>
              <a:gd name="T16" fmla="*/ 731 w 774"/>
              <a:gd name="T17" fmla="*/ 88 h 783"/>
              <a:gd name="T18" fmla="*/ 696 w 774"/>
              <a:gd name="T19" fmla="*/ 26 h 783"/>
              <a:gd name="T20" fmla="*/ 692 w 774"/>
              <a:gd name="T21" fmla="*/ 17 h 783"/>
              <a:gd name="T22" fmla="*/ 650 w 774"/>
              <a:gd name="T23" fmla="*/ 7 h 783"/>
              <a:gd name="T24" fmla="*/ 583 w 774"/>
              <a:gd name="T25" fmla="*/ 25 h 783"/>
              <a:gd name="T26" fmla="*/ 565 w 774"/>
              <a:gd name="T27" fmla="*/ 2 h 783"/>
              <a:gd name="T28" fmla="*/ 529 w 774"/>
              <a:gd name="T29" fmla="*/ 24 h 783"/>
              <a:gd name="T30" fmla="*/ 493 w 774"/>
              <a:gd name="T31" fmla="*/ 85 h 783"/>
              <a:gd name="T32" fmla="*/ 465 w 774"/>
              <a:gd name="T33" fmla="*/ 81 h 783"/>
              <a:gd name="T34" fmla="*/ 451 w 774"/>
              <a:gd name="T35" fmla="*/ 119 h 783"/>
              <a:gd name="T36" fmla="*/ 473 w 774"/>
              <a:gd name="T37" fmla="*/ 131 h 783"/>
              <a:gd name="T38" fmla="*/ 454 w 774"/>
              <a:gd name="T39" fmla="*/ 198 h 783"/>
              <a:gd name="T40" fmla="*/ 463 w 774"/>
              <a:gd name="T41" fmla="*/ 240 h 783"/>
              <a:gd name="T42" fmla="*/ 489 w 774"/>
              <a:gd name="T43" fmla="*/ 238 h 783"/>
              <a:gd name="T44" fmla="*/ 524 w 774"/>
              <a:gd name="T45" fmla="*/ 299 h 783"/>
              <a:gd name="T46" fmla="*/ 560 w 774"/>
              <a:gd name="T47" fmla="*/ 323 h 783"/>
              <a:gd name="T48" fmla="*/ 570 w 774"/>
              <a:gd name="T49" fmla="*/ 319 h 783"/>
              <a:gd name="T50" fmla="*/ 640 w 774"/>
              <a:gd name="T51" fmla="*/ 304 h 783"/>
              <a:gd name="T52" fmla="*/ 656 w 774"/>
              <a:gd name="T53" fmla="*/ 324 h 783"/>
              <a:gd name="T54" fmla="*/ 693 w 774"/>
              <a:gd name="T55" fmla="*/ 302 h 783"/>
              <a:gd name="T56" fmla="*/ 731 w 774"/>
              <a:gd name="T57" fmla="*/ 242 h 783"/>
              <a:gd name="T58" fmla="*/ 757 w 774"/>
              <a:gd name="T59" fmla="*/ 245 h 783"/>
              <a:gd name="T60" fmla="*/ 767 w 774"/>
              <a:gd name="T61" fmla="*/ 203 h 783"/>
              <a:gd name="T62" fmla="*/ 292 w 774"/>
              <a:gd name="T63" fmla="*/ 543 h 783"/>
              <a:gd name="T64" fmla="*/ 292 w 774"/>
              <a:gd name="T65" fmla="*/ 440 h 783"/>
              <a:gd name="T66" fmla="*/ 292 w 774"/>
              <a:gd name="T67" fmla="*/ 628 h 783"/>
              <a:gd name="T68" fmla="*/ 292 w 774"/>
              <a:gd name="T69" fmla="*/ 356 h 783"/>
              <a:gd name="T70" fmla="*/ 292 w 774"/>
              <a:gd name="T71" fmla="*/ 628 h 783"/>
              <a:gd name="T72" fmla="*/ 534 w 774"/>
              <a:gd name="T73" fmla="*/ 448 h 783"/>
              <a:gd name="T74" fmla="*/ 517 w 774"/>
              <a:gd name="T75" fmla="*/ 325 h 783"/>
              <a:gd name="T76" fmla="*/ 517 w 774"/>
              <a:gd name="T77" fmla="*/ 307 h 783"/>
              <a:gd name="T78" fmla="*/ 456 w 774"/>
              <a:gd name="T79" fmla="*/ 264 h 783"/>
              <a:gd name="T80" fmla="*/ 333 w 774"/>
              <a:gd name="T81" fmla="*/ 250 h 783"/>
              <a:gd name="T82" fmla="*/ 321 w 774"/>
              <a:gd name="T83" fmla="*/ 200 h 783"/>
              <a:gd name="T84" fmla="*/ 246 w 774"/>
              <a:gd name="T85" fmla="*/ 213 h 783"/>
              <a:gd name="T86" fmla="*/ 149 w 774"/>
              <a:gd name="T87" fmla="*/ 290 h 783"/>
              <a:gd name="T88" fmla="*/ 106 w 774"/>
              <a:gd name="T89" fmla="*/ 265 h 783"/>
              <a:gd name="T90" fmla="*/ 59 w 774"/>
              <a:gd name="T91" fmla="*/ 317 h 783"/>
              <a:gd name="T92" fmla="*/ 87 w 774"/>
              <a:gd name="T93" fmla="*/ 351 h 783"/>
              <a:gd name="T94" fmla="*/ 13 w 774"/>
              <a:gd name="T95" fmla="*/ 448 h 783"/>
              <a:gd name="T96" fmla="*/ 0 w 774"/>
              <a:gd name="T97" fmla="*/ 522 h 783"/>
              <a:gd name="T98" fmla="*/ 44 w 774"/>
              <a:gd name="T99" fmla="*/ 535 h 783"/>
              <a:gd name="T100" fmla="*/ 62 w 774"/>
              <a:gd name="T101" fmla="*/ 658 h 783"/>
              <a:gd name="T102" fmla="*/ 105 w 774"/>
              <a:gd name="T103" fmla="*/ 719 h 783"/>
              <a:gd name="T104" fmla="*/ 123 w 774"/>
              <a:gd name="T105" fmla="*/ 719 h 783"/>
              <a:gd name="T106" fmla="*/ 246 w 774"/>
              <a:gd name="T107" fmla="*/ 740 h 783"/>
              <a:gd name="T108" fmla="*/ 259 w 774"/>
              <a:gd name="T109" fmla="*/ 783 h 783"/>
              <a:gd name="T110" fmla="*/ 333 w 774"/>
              <a:gd name="T111" fmla="*/ 771 h 783"/>
              <a:gd name="T112" fmla="*/ 434 w 774"/>
              <a:gd name="T113" fmla="*/ 697 h 783"/>
              <a:gd name="T114" fmla="*/ 475 w 774"/>
              <a:gd name="T115" fmla="*/ 720 h 783"/>
              <a:gd name="T116" fmla="*/ 518 w 774"/>
              <a:gd name="T117" fmla="*/ 659 h 783"/>
              <a:gd name="T118" fmla="*/ 535 w 774"/>
              <a:gd name="T119" fmla="*/ 535 h 783"/>
              <a:gd name="T120" fmla="*/ 583 w 774"/>
              <a:gd name="T121" fmla="*/ 522 h 783"/>
              <a:gd name="T122" fmla="*/ 570 w 774"/>
              <a:gd name="T123" fmla="*/ 448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4" h="783">
                <a:moveTo>
                  <a:pt x="639" y="152"/>
                </a:moveTo>
                <a:cubicBezTo>
                  <a:pt x="645" y="167"/>
                  <a:pt x="637" y="184"/>
                  <a:pt x="622" y="190"/>
                </a:cubicBezTo>
                <a:cubicBezTo>
                  <a:pt x="607" y="196"/>
                  <a:pt x="590" y="188"/>
                  <a:pt x="584" y="173"/>
                </a:cubicBezTo>
                <a:cubicBezTo>
                  <a:pt x="578" y="158"/>
                  <a:pt x="585" y="141"/>
                  <a:pt x="601" y="135"/>
                </a:cubicBezTo>
                <a:cubicBezTo>
                  <a:pt x="616" y="129"/>
                  <a:pt x="633" y="136"/>
                  <a:pt x="639" y="152"/>
                </a:cubicBezTo>
                <a:close/>
                <a:moveTo>
                  <a:pt x="640" y="235"/>
                </a:moveTo>
                <a:cubicBezTo>
                  <a:pt x="600" y="250"/>
                  <a:pt x="555" y="231"/>
                  <a:pt x="539" y="191"/>
                </a:cubicBezTo>
                <a:cubicBezTo>
                  <a:pt x="524" y="151"/>
                  <a:pt x="543" y="106"/>
                  <a:pt x="583" y="90"/>
                </a:cubicBezTo>
                <a:cubicBezTo>
                  <a:pt x="623" y="74"/>
                  <a:pt x="668" y="94"/>
                  <a:pt x="684" y="134"/>
                </a:cubicBezTo>
                <a:cubicBezTo>
                  <a:pt x="699" y="174"/>
                  <a:pt x="680" y="219"/>
                  <a:pt x="640" y="235"/>
                </a:cubicBezTo>
                <a:close/>
                <a:moveTo>
                  <a:pt x="767" y="203"/>
                </a:moveTo>
                <a:lnTo>
                  <a:pt x="750" y="196"/>
                </a:lnTo>
                <a:cubicBezTo>
                  <a:pt x="754" y="175"/>
                  <a:pt x="755" y="154"/>
                  <a:pt x="750" y="134"/>
                </a:cubicBezTo>
                <a:lnTo>
                  <a:pt x="769" y="127"/>
                </a:lnTo>
                <a:cubicBezTo>
                  <a:pt x="772" y="125"/>
                  <a:pt x="774" y="121"/>
                  <a:pt x="773" y="117"/>
                </a:cubicBezTo>
                <a:lnTo>
                  <a:pt x="760" y="85"/>
                </a:lnTo>
                <a:cubicBezTo>
                  <a:pt x="758" y="81"/>
                  <a:pt x="754" y="79"/>
                  <a:pt x="750" y="81"/>
                </a:cubicBezTo>
                <a:lnTo>
                  <a:pt x="731" y="88"/>
                </a:lnTo>
                <a:cubicBezTo>
                  <a:pt x="720" y="71"/>
                  <a:pt x="705" y="56"/>
                  <a:pt x="688" y="45"/>
                </a:cubicBezTo>
                <a:lnTo>
                  <a:pt x="696" y="26"/>
                </a:lnTo>
                <a:cubicBezTo>
                  <a:pt x="697" y="24"/>
                  <a:pt x="697" y="22"/>
                  <a:pt x="696" y="21"/>
                </a:cubicBezTo>
                <a:cubicBezTo>
                  <a:pt x="695" y="19"/>
                  <a:pt x="694" y="17"/>
                  <a:pt x="692" y="17"/>
                </a:cubicBezTo>
                <a:lnTo>
                  <a:pt x="660" y="3"/>
                </a:lnTo>
                <a:cubicBezTo>
                  <a:pt x="656" y="1"/>
                  <a:pt x="652" y="3"/>
                  <a:pt x="650" y="7"/>
                </a:cubicBezTo>
                <a:lnTo>
                  <a:pt x="642" y="26"/>
                </a:lnTo>
                <a:cubicBezTo>
                  <a:pt x="623" y="21"/>
                  <a:pt x="602" y="21"/>
                  <a:pt x="583" y="25"/>
                </a:cubicBezTo>
                <a:lnTo>
                  <a:pt x="575" y="6"/>
                </a:lnTo>
                <a:cubicBezTo>
                  <a:pt x="573" y="2"/>
                  <a:pt x="569" y="0"/>
                  <a:pt x="565" y="2"/>
                </a:cubicBezTo>
                <a:lnTo>
                  <a:pt x="533" y="14"/>
                </a:lnTo>
                <a:cubicBezTo>
                  <a:pt x="529" y="16"/>
                  <a:pt x="527" y="20"/>
                  <a:pt x="529" y="24"/>
                </a:cubicBezTo>
                <a:lnTo>
                  <a:pt x="536" y="43"/>
                </a:lnTo>
                <a:cubicBezTo>
                  <a:pt x="519" y="54"/>
                  <a:pt x="504" y="68"/>
                  <a:pt x="493" y="85"/>
                </a:cubicBezTo>
                <a:lnTo>
                  <a:pt x="475" y="77"/>
                </a:lnTo>
                <a:cubicBezTo>
                  <a:pt x="471" y="76"/>
                  <a:pt x="467" y="77"/>
                  <a:pt x="465" y="81"/>
                </a:cubicBezTo>
                <a:lnTo>
                  <a:pt x="451" y="113"/>
                </a:lnTo>
                <a:cubicBezTo>
                  <a:pt x="450" y="115"/>
                  <a:pt x="450" y="117"/>
                  <a:pt x="451" y="119"/>
                </a:cubicBezTo>
                <a:cubicBezTo>
                  <a:pt x="452" y="121"/>
                  <a:pt x="453" y="122"/>
                  <a:pt x="455" y="123"/>
                </a:cubicBezTo>
                <a:lnTo>
                  <a:pt x="473" y="131"/>
                </a:lnTo>
                <a:cubicBezTo>
                  <a:pt x="468" y="150"/>
                  <a:pt x="468" y="171"/>
                  <a:pt x="472" y="191"/>
                </a:cubicBezTo>
                <a:lnTo>
                  <a:pt x="454" y="198"/>
                </a:lnTo>
                <a:cubicBezTo>
                  <a:pt x="451" y="200"/>
                  <a:pt x="449" y="204"/>
                  <a:pt x="450" y="208"/>
                </a:cubicBezTo>
                <a:lnTo>
                  <a:pt x="463" y="240"/>
                </a:lnTo>
                <a:cubicBezTo>
                  <a:pt x="465" y="244"/>
                  <a:pt x="469" y="246"/>
                  <a:pt x="473" y="244"/>
                </a:cubicBezTo>
                <a:lnTo>
                  <a:pt x="489" y="238"/>
                </a:lnTo>
                <a:cubicBezTo>
                  <a:pt x="500" y="255"/>
                  <a:pt x="514" y="270"/>
                  <a:pt x="532" y="282"/>
                </a:cubicBezTo>
                <a:lnTo>
                  <a:pt x="524" y="299"/>
                </a:lnTo>
                <a:cubicBezTo>
                  <a:pt x="523" y="303"/>
                  <a:pt x="524" y="307"/>
                  <a:pt x="528" y="309"/>
                </a:cubicBezTo>
                <a:lnTo>
                  <a:pt x="560" y="323"/>
                </a:lnTo>
                <a:cubicBezTo>
                  <a:pt x="562" y="323"/>
                  <a:pt x="564" y="323"/>
                  <a:pt x="566" y="323"/>
                </a:cubicBezTo>
                <a:cubicBezTo>
                  <a:pt x="568" y="322"/>
                  <a:pt x="569" y="320"/>
                  <a:pt x="570" y="319"/>
                </a:cubicBezTo>
                <a:lnTo>
                  <a:pt x="577" y="302"/>
                </a:lnTo>
                <a:cubicBezTo>
                  <a:pt x="598" y="307"/>
                  <a:pt x="619" y="308"/>
                  <a:pt x="640" y="304"/>
                </a:cubicBezTo>
                <a:lnTo>
                  <a:pt x="646" y="320"/>
                </a:lnTo>
                <a:cubicBezTo>
                  <a:pt x="648" y="324"/>
                  <a:pt x="652" y="326"/>
                  <a:pt x="656" y="324"/>
                </a:cubicBezTo>
                <a:lnTo>
                  <a:pt x="688" y="311"/>
                </a:lnTo>
                <a:cubicBezTo>
                  <a:pt x="692" y="310"/>
                  <a:pt x="694" y="305"/>
                  <a:pt x="693" y="302"/>
                </a:cubicBezTo>
                <a:lnTo>
                  <a:pt x="686" y="285"/>
                </a:lnTo>
                <a:cubicBezTo>
                  <a:pt x="704" y="274"/>
                  <a:pt x="719" y="259"/>
                  <a:pt x="731" y="242"/>
                </a:cubicBezTo>
                <a:lnTo>
                  <a:pt x="747" y="249"/>
                </a:lnTo>
                <a:cubicBezTo>
                  <a:pt x="751" y="250"/>
                  <a:pt x="756" y="249"/>
                  <a:pt x="757" y="245"/>
                </a:cubicBezTo>
                <a:lnTo>
                  <a:pt x="771" y="213"/>
                </a:lnTo>
                <a:cubicBezTo>
                  <a:pt x="773" y="209"/>
                  <a:pt x="771" y="205"/>
                  <a:pt x="767" y="203"/>
                </a:cubicBezTo>
                <a:close/>
                <a:moveTo>
                  <a:pt x="343" y="492"/>
                </a:moveTo>
                <a:cubicBezTo>
                  <a:pt x="343" y="520"/>
                  <a:pt x="320" y="543"/>
                  <a:pt x="292" y="543"/>
                </a:cubicBezTo>
                <a:cubicBezTo>
                  <a:pt x="263" y="543"/>
                  <a:pt x="240" y="520"/>
                  <a:pt x="240" y="492"/>
                </a:cubicBezTo>
                <a:cubicBezTo>
                  <a:pt x="240" y="463"/>
                  <a:pt x="263" y="440"/>
                  <a:pt x="292" y="440"/>
                </a:cubicBezTo>
                <a:cubicBezTo>
                  <a:pt x="320" y="440"/>
                  <a:pt x="343" y="463"/>
                  <a:pt x="343" y="492"/>
                </a:cubicBezTo>
                <a:close/>
                <a:moveTo>
                  <a:pt x="292" y="628"/>
                </a:moveTo>
                <a:cubicBezTo>
                  <a:pt x="216" y="628"/>
                  <a:pt x="156" y="567"/>
                  <a:pt x="156" y="492"/>
                </a:cubicBezTo>
                <a:cubicBezTo>
                  <a:pt x="156" y="417"/>
                  <a:pt x="216" y="356"/>
                  <a:pt x="292" y="356"/>
                </a:cubicBezTo>
                <a:cubicBezTo>
                  <a:pt x="366" y="356"/>
                  <a:pt x="427" y="417"/>
                  <a:pt x="427" y="492"/>
                </a:cubicBezTo>
                <a:cubicBezTo>
                  <a:pt x="427" y="567"/>
                  <a:pt x="366" y="628"/>
                  <a:pt x="292" y="628"/>
                </a:cubicBezTo>
                <a:close/>
                <a:moveTo>
                  <a:pt x="570" y="448"/>
                </a:moveTo>
                <a:lnTo>
                  <a:pt x="534" y="448"/>
                </a:lnTo>
                <a:cubicBezTo>
                  <a:pt x="528" y="413"/>
                  <a:pt x="513" y="379"/>
                  <a:pt x="492" y="350"/>
                </a:cubicBezTo>
                <a:lnTo>
                  <a:pt x="517" y="325"/>
                </a:lnTo>
                <a:cubicBezTo>
                  <a:pt x="519" y="323"/>
                  <a:pt x="521" y="319"/>
                  <a:pt x="521" y="316"/>
                </a:cubicBezTo>
                <a:cubicBezTo>
                  <a:pt x="521" y="313"/>
                  <a:pt x="519" y="309"/>
                  <a:pt x="517" y="307"/>
                </a:cubicBezTo>
                <a:lnTo>
                  <a:pt x="474" y="264"/>
                </a:lnTo>
                <a:cubicBezTo>
                  <a:pt x="469" y="259"/>
                  <a:pt x="461" y="259"/>
                  <a:pt x="456" y="264"/>
                </a:cubicBezTo>
                <a:lnTo>
                  <a:pt x="430" y="289"/>
                </a:lnTo>
                <a:cubicBezTo>
                  <a:pt x="401" y="269"/>
                  <a:pt x="368" y="256"/>
                  <a:pt x="333" y="250"/>
                </a:cubicBezTo>
                <a:lnTo>
                  <a:pt x="333" y="213"/>
                </a:lnTo>
                <a:cubicBezTo>
                  <a:pt x="333" y="206"/>
                  <a:pt x="328" y="200"/>
                  <a:pt x="321" y="200"/>
                </a:cubicBezTo>
                <a:lnTo>
                  <a:pt x="259" y="200"/>
                </a:lnTo>
                <a:cubicBezTo>
                  <a:pt x="252" y="200"/>
                  <a:pt x="246" y="206"/>
                  <a:pt x="246" y="213"/>
                </a:cubicBezTo>
                <a:lnTo>
                  <a:pt x="246" y="250"/>
                </a:lnTo>
                <a:cubicBezTo>
                  <a:pt x="212" y="256"/>
                  <a:pt x="178" y="269"/>
                  <a:pt x="149" y="290"/>
                </a:cubicBezTo>
                <a:lnTo>
                  <a:pt x="124" y="265"/>
                </a:lnTo>
                <a:cubicBezTo>
                  <a:pt x="119" y="260"/>
                  <a:pt x="111" y="260"/>
                  <a:pt x="106" y="265"/>
                </a:cubicBezTo>
                <a:lnTo>
                  <a:pt x="63" y="308"/>
                </a:lnTo>
                <a:cubicBezTo>
                  <a:pt x="60" y="310"/>
                  <a:pt x="59" y="314"/>
                  <a:pt x="59" y="317"/>
                </a:cubicBezTo>
                <a:cubicBezTo>
                  <a:pt x="59" y="321"/>
                  <a:pt x="60" y="324"/>
                  <a:pt x="63" y="326"/>
                </a:cubicBezTo>
                <a:lnTo>
                  <a:pt x="87" y="351"/>
                </a:lnTo>
                <a:cubicBezTo>
                  <a:pt x="66" y="380"/>
                  <a:pt x="52" y="413"/>
                  <a:pt x="45" y="448"/>
                </a:cubicBezTo>
                <a:lnTo>
                  <a:pt x="13" y="448"/>
                </a:lnTo>
                <a:cubicBezTo>
                  <a:pt x="6" y="448"/>
                  <a:pt x="0" y="454"/>
                  <a:pt x="0" y="461"/>
                </a:cubicBezTo>
                <a:lnTo>
                  <a:pt x="0" y="522"/>
                </a:lnTo>
                <a:cubicBezTo>
                  <a:pt x="0" y="530"/>
                  <a:pt x="6" y="535"/>
                  <a:pt x="13" y="535"/>
                </a:cubicBezTo>
                <a:lnTo>
                  <a:pt x="44" y="535"/>
                </a:lnTo>
                <a:cubicBezTo>
                  <a:pt x="50" y="571"/>
                  <a:pt x="64" y="605"/>
                  <a:pt x="84" y="635"/>
                </a:cubicBezTo>
                <a:lnTo>
                  <a:pt x="62" y="658"/>
                </a:lnTo>
                <a:cubicBezTo>
                  <a:pt x="57" y="663"/>
                  <a:pt x="57" y="671"/>
                  <a:pt x="62" y="676"/>
                </a:cubicBezTo>
                <a:lnTo>
                  <a:pt x="105" y="719"/>
                </a:lnTo>
                <a:cubicBezTo>
                  <a:pt x="107" y="721"/>
                  <a:pt x="111" y="723"/>
                  <a:pt x="114" y="723"/>
                </a:cubicBezTo>
                <a:cubicBezTo>
                  <a:pt x="117" y="723"/>
                  <a:pt x="121" y="721"/>
                  <a:pt x="123" y="719"/>
                </a:cubicBezTo>
                <a:lnTo>
                  <a:pt x="145" y="697"/>
                </a:lnTo>
                <a:cubicBezTo>
                  <a:pt x="175" y="719"/>
                  <a:pt x="210" y="733"/>
                  <a:pt x="246" y="740"/>
                </a:cubicBezTo>
                <a:lnTo>
                  <a:pt x="246" y="771"/>
                </a:lnTo>
                <a:cubicBezTo>
                  <a:pt x="246" y="778"/>
                  <a:pt x="252" y="783"/>
                  <a:pt x="259" y="783"/>
                </a:cubicBezTo>
                <a:lnTo>
                  <a:pt x="321" y="783"/>
                </a:lnTo>
                <a:cubicBezTo>
                  <a:pt x="328" y="783"/>
                  <a:pt x="333" y="778"/>
                  <a:pt x="333" y="771"/>
                </a:cubicBezTo>
                <a:lnTo>
                  <a:pt x="333" y="740"/>
                </a:lnTo>
                <a:cubicBezTo>
                  <a:pt x="369" y="733"/>
                  <a:pt x="404" y="719"/>
                  <a:pt x="434" y="697"/>
                </a:cubicBezTo>
                <a:lnTo>
                  <a:pt x="457" y="720"/>
                </a:lnTo>
                <a:cubicBezTo>
                  <a:pt x="462" y="725"/>
                  <a:pt x="470" y="725"/>
                  <a:pt x="475" y="720"/>
                </a:cubicBezTo>
                <a:lnTo>
                  <a:pt x="518" y="677"/>
                </a:lnTo>
                <a:cubicBezTo>
                  <a:pt x="523" y="672"/>
                  <a:pt x="523" y="664"/>
                  <a:pt x="518" y="659"/>
                </a:cubicBezTo>
                <a:lnTo>
                  <a:pt x="495" y="635"/>
                </a:lnTo>
                <a:cubicBezTo>
                  <a:pt x="516" y="605"/>
                  <a:pt x="529" y="571"/>
                  <a:pt x="535" y="535"/>
                </a:cubicBezTo>
                <a:lnTo>
                  <a:pt x="570" y="535"/>
                </a:lnTo>
                <a:cubicBezTo>
                  <a:pt x="577" y="535"/>
                  <a:pt x="583" y="530"/>
                  <a:pt x="583" y="522"/>
                </a:cubicBezTo>
                <a:lnTo>
                  <a:pt x="583" y="461"/>
                </a:lnTo>
                <a:cubicBezTo>
                  <a:pt x="583" y="454"/>
                  <a:pt x="577" y="448"/>
                  <a:pt x="570" y="448"/>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46" name="Freeform 145"/>
          <p:cNvSpPr>
            <a:spLocks/>
          </p:cNvSpPr>
          <p:nvPr/>
        </p:nvSpPr>
        <p:spPr bwMode="auto">
          <a:xfrm>
            <a:off x="5659042" y="3009902"/>
            <a:ext cx="136923" cy="159544"/>
          </a:xfrm>
          <a:custGeom>
            <a:avLst/>
            <a:gdLst>
              <a:gd name="T0" fmla="*/ 308 w 606"/>
              <a:gd name="T1" fmla="*/ 612 h 702"/>
              <a:gd name="T2" fmla="*/ 309 w 606"/>
              <a:gd name="T3" fmla="*/ 603 h 702"/>
              <a:gd name="T4" fmla="*/ 337 w 606"/>
              <a:gd name="T5" fmla="*/ 367 h 702"/>
              <a:gd name="T6" fmla="*/ 341 w 606"/>
              <a:gd name="T7" fmla="*/ 367 h 702"/>
              <a:gd name="T8" fmla="*/ 606 w 606"/>
              <a:gd name="T9" fmla="*/ 454 h 702"/>
              <a:gd name="T10" fmla="*/ 599 w 606"/>
              <a:gd name="T11" fmla="*/ 386 h 702"/>
              <a:gd name="T12" fmla="*/ 521 w 606"/>
              <a:gd name="T13" fmla="*/ 333 h 702"/>
              <a:gd name="T14" fmla="*/ 443 w 606"/>
              <a:gd name="T15" fmla="*/ 281 h 702"/>
              <a:gd name="T16" fmla="*/ 341 w 606"/>
              <a:gd name="T17" fmla="*/ 211 h 702"/>
              <a:gd name="T18" fmla="*/ 340 w 606"/>
              <a:gd name="T19" fmla="*/ 211 h 702"/>
              <a:gd name="T20" fmla="*/ 325 w 606"/>
              <a:gd name="T21" fmla="*/ 49 h 702"/>
              <a:gd name="T22" fmla="*/ 293 w 606"/>
              <a:gd name="T23" fmla="*/ 0 h 702"/>
              <a:gd name="T24" fmla="*/ 263 w 606"/>
              <a:gd name="T25" fmla="*/ 42 h 702"/>
              <a:gd name="T26" fmla="*/ 246 w 606"/>
              <a:gd name="T27" fmla="*/ 218 h 702"/>
              <a:gd name="T28" fmla="*/ 156 w 606"/>
              <a:gd name="T29" fmla="*/ 281 h 702"/>
              <a:gd name="T30" fmla="*/ 78 w 606"/>
              <a:gd name="T31" fmla="*/ 335 h 702"/>
              <a:gd name="T32" fmla="*/ 6 w 606"/>
              <a:gd name="T33" fmla="*/ 386 h 702"/>
              <a:gd name="T34" fmla="*/ 0 w 606"/>
              <a:gd name="T35" fmla="*/ 463 h 702"/>
              <a:gd name="T36" fmla="*/ 249 w 606"/>
              <a:gd name="T37" fmla="*/ 371 h 702"/>
              <a:gd name="T38" fmla="*/ 271 w 606"/>
              <a:gd name="T39" fmla="*/ 597 h 702"/>
              <a:gd name="T40" fmla="*/ 271 w 606"/>
              <a:gd name="T41" fmla="*/ 612 h 702"/>
              <a:gd name="T42" fmla="*/ 191 w 606"/>
              <a:gd name="T43" fmla="*/ 667 h 702"/>
              <a:gd name="T44" fmla="*/ 191 w 606"/>
              <a:gd name="T45" fmla="*/ 702 h 702"/>
              <a:gd name="T46" fmla="*/ 272 w 606"/>
              <a:gd name="T47" fmla="*/ 673 h 702"/>
              <a:gd name="T48" fmla="*/ 278 w 606"/>
              <a:gd name="T49" fmla="*/ 673 h 702"/>
              <a:gd name="T50" fmla="*/ 297 w 606"/>
              <a:gd name="T51" fmla="*/ 673 h 702"/>
              <a:gd name="T52" fmla="*/ 313 w 606"/>
              <a:gd name="T53" fmla="*/ 673 h 702"/>
              <a:gd name="T54" fmla="*/ 397 w 606"/>
              <a:gd name="T55" fmla="*/ 700 h 702"/>
              <a:gd name="T56" fmla="*/ 397 w 606"/>
              <a:gd name="T57" fmla="*/ 670 h 702"/>
              <a:gd name="T58" fmla="*/ 308 w 606"/>
              <a:gd name="T59" fmla="*/ 612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6" h="702">
                <a:moveTo>
                  <a:pt x="308" y="612"/>
                </a:moveTo>
                <a:cubicBezTo>
                  <a:pt x="309" y="609"/>
                  <a:pt x="309" y="606"/>
                  <a:pt x="309" y="603"/>
                </a:cubicBezTo>
                <a:lnTo>
                  <a:pt x="337" y="367"/>
                </a:lnTo>
                <a:lnTo>
                  <a:pt x="341" y="367"/>
                </a:lnTo>
                <a:lnTo>
                  <a:pt x="606" y="454"/>
                </a:lnTo>
                <a:lnTo>
                  <a:pt x="599" y="386"/>
                </a:lnTo>
                <a:lnTo>
                  <a:pt x="521" y="333"/>
                </a:lnTo>
                <a:lnTo>
                  <a:pt x="443" y="281"/>
                </a:lnTo>
                <a:lnTo>
                  <a:pt x="341" y="211"/>
                </a:lnTo>
                <a:lnTo>
                  <a:pt x="340" y="211"/>
                </a:lnTo>
                <a:lnTo>
                  <a:pt x="325" y="49"/>
                </a:lnTo>
                <a:cubicBezTo>
                  <a:pt x="325" y="49"/>
                  <a:pt x="315" y="0"/>
                  <a:pt x="293" y="0"/>
                </a:cubicBezTo>
                <a:cubicBezTo>
                  <a:pt x="271" y="0"/>
                  <a:pt x="263" y="42"/>
                  <a:pt x="263" y="42"/>
                </a:cubicBezTo>
                <a:lnTo>
                  <a:pt x="246" y="218"/>
                </a:lnTo>
                <a:lnTo>
                  <a:pt x="156" y="281"/>
                </a:lnTo>
                <a:lnTo>
                  <a:pt x="78" y="335"/>
                </a:lnTo>
                <a:lnTo>
                  <a:pt x="6" y="386"/>
                </a:lnTo>
                <a:lnTo>
                  <a:pt x="0" y="463"/>
                </a:lnTo>
                <a:lnTo>
                  <a:pt x="249" y="371"/>
                </a:lnTo>
                <a:lnTo>
                  <a:pt x="271" y="597"/>
                </a:lnTo>
                <a:cubicBezTo>
                  <a:pt x="271" y="602"/>
                  <a:pt x="271" y="607"/>
                  <a:pt x="271" y="612"/>
                </a:cubicBezTo>
                <a:lnTo>
                  <a:pt x="191" y="667"/>
                </a:lnTo>
                <a:lnTo>
                  <a:pt x="191" y="702"/>
                </a:lnTo>
                <a:lnTo>
                  <a:pt x="272" y="673"/>
                </a:lnTo>
                <a:lnTo>
                  <a:pt x="278" y="673"/>
                </a:lnTo>
                <a:lnTo>
                  <a:pt x="297" y="673"/>
                </a:lnTo>
                <a:lnTo>
                  <a:pt x="313" y="673"/>
                </a:lnTo>
                <a:lnTo>
                  <a:pt x="397" y="700"/>
                </a:lnTo>
                <a:lnTo>
                  <a:pt x="397" y="670"/>
                </a:lnTo>
                <a:lnTo>
                  <a:pt x="308" y="612"/>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47" name="Freeform 146"/>
          <p:cNvSpPr>
            <a:spLocks noEditPoints="1"/>
          </p:cNvSpPr>
          <p:nvPr/>
        </p:nvSpPr>
        <p:spPr bwMode="auto">
          <a:xfrm>
            <a:off x="8317708" y="4339830"/>
            <a:ext cx="145256" cy="145256"/>
          </a:xfrm>
          <a:custGeom>
            <a:avLst/>
            <a:gdLst>
              <a:gd name="T0" fmla="*/ 525 w 639"/>
              <a:gd name="T1" fmla="*/ 113 h 638"/>
              <a:gd name="T2" fmla="*/ 114 w 639"/>
              <a:gd name="T3" fmla="*/ 113 h 638"/>
              <a:gd name="T4" fmla="*/ 114 w 639"/>
              <a:gd name="T5" fmla="*/ 525 h 638"/>
              <a:gd name="T6" fmla="*/ 525 w 639"/>
              <a:gd name="T7" fmla="*/ 525 h 638"/>
              <a:gd name="T8" fmla="*/ 525 w 639"/>
              <a:gd name="T9" fmla="*/ 113 h 638"/>
              <a:gd name="T10" fmla="*/ 501 w 639"/>
              <a:gd name="T11" fmla="*/ 310 h 638"/>
              <a:gd name="T12" fmla="*/ 488 w 639"/>
              <a:gd name="T13" fmla="*/ 332 h 638"/>
              <a:gd name="T14" fmla="*/ 326 w 639"/>
              <a:gd name="T15" fmla="*/ 370 h 638"/>
              <a:gd name="T16" fmla="*/ 317 w 639"/>
              <a:gd name="T17" fmla="*/ 369 h 638"/>
              <a:gd name="T18" fmla="*/ 309 w 639"/>
              <a:gd name="T19" fmla="*/ 364 h 638"/>
              <a:gd name="T20" fmla="*/ 195 w 639"/>
              <a:gd name="T21" fmla="*/ 243 h 638"/>
              <a:gd name="T22" fmla="*/ 196 w 639"/>
              <a:gd name="T23" fmla="*/ 217 h 638"/>
              <a:gd name="T24" fmla="*/ 222 w 639"/>
              <a:gd name="T25" fmla="*/ 218 h 638"/>
              <a:gd name="T26" fmla="*/ 328 w 639"/>
              <a:gd name="T27" fmla="*/ 331 h 638"/>
              <a:gd name="T28" fmla="*/ 479 w 639"/>
              <a:gd name="T29" fmla="*/ 296 h 638"/>
              <a:gd name="T30" fmla="*/ 501 w 639"/>
              <a:gd name="T31" fmla="*/ 31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9" h="638">
                <a:moveTo>
                  <a:pt x="525" y="113"/>
                </a:moveTo>
                <a:cubicBezTo>
                  <a:pt x="411" y="0"/>
                  <a:pt x="227" y="0"/>
                  <a:pt x="114" y="113"/>
                </a:cubicBezTo>
                <a:cubicBezTo>
                  <a:pt x="0" y="227"/>
                  <a:pt x="0" y="411"/>
                  <a:pt x="114" y="525"/>
                </a:cubicBezTo>
                <a:cubicBezTo>
                  <a:pt x="227" y="638"/>
                  <a:pt x="411" y="638"/>
                  <a:pt x="525" y="525"/>
                </a:cubicBezTo>
                <a:cubicBezTo>
                  <a:pt x="639" y="411"/>
                  <a:pt x="639" y="227"/>
                  <a:pt x="525" y="113"/>
                </a:cubicBezTo>
                <a:close/>
                <a:moveTo>
                  <a:pt x="501" y="310"/>
                </a:moveTo>
                <a:cubicBezTo>
                  <a:pt x="504" y="319"/>
                  <a:pt x="498" y="329"/>
                  <a:pt x="488" y="332"/>
                </a:cubicBezTo>
                <a:lnTo>
                  <a:pt x="326" y="370"/>
                </a:lnTo>
                <a:cubicBezTo>
                  <a:pt x="323" y="370"/>
                  <a:pt x="320" y="370"/>
                  <a:pt x="317" y="369"/>
                </a:cubicBezTo>
                <a:cubicBezTo>
                  <a:pt x="314" y="368"/>
                  <a:pt x="311" y="367"/>
                  <a:pt x="309" y="364"/>
                </a:cubicBezTo>
                <a:lnTo>
                  <a:pt x="195" y="243"/>
                </a:lnTo>
                <a:cubicBezTo>
                  <a:pt x="188" y="236"/>
                  <a:pt x="189" y="224"/>
                  <a:pt x="196" y="217"/>
                </a:cubicBezTo>
                <a:cubicBezTo>
                  <a:pt x="204" y="210"/>
                  <a:pt x="215" y="211"/>
                  <a:pt x="222" y="218"/>
                </a:cubicBezTo>
                <a:lnTo>
                  <a:pt x="328" y="331"/>
                </a:lnTo>
                <a:lnTo>
                  <a:pt x="479" y="296"/>
                </a:lnTo>
                <a:cubicBezTo>
                  <a:pt x="489" y="294"/>
                  <a:pt x="499" y="300"/>
                  <a:pt x="501" y="31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48" name="Freeform 147"/>
          <p:cNvSpPr>
            <a:spLocks/>
          </p:cNvSpPr>
          <p:nvPr/>
        </p:nvSpPr>
        <p:spPr bwMode="auto">
          <a:xfrm>
            <a:off x="8593931" y="2445544"/>
            <a:ext cx="171450" cy="155973"/>
          </a:xfrm>
          <a:custGeom>
            <a:avLst/>
            <a:gdLst>
              <a:gd name="T0" fmla="*/ 754 w 755"/>
              <a:gd name="T1" fmla="*/ 409 h 685"/>
              <a:gd name="T2" fmla="*/ 400 w 755"/>
              <a:gd name="T3" fmla="*/ 38 h 685"/>
              <a:gd name="T4" fmla="*/ 400 w 755"/>
              <a:gd name="T5" fmla="*/ 21 h 685"/>
              <a:gd name="T6" fmla="*/ 379 w 755"/>
              <a:gd name="T7" fmla="*/ 0 h 685"/>
              <a:gd name="T8" fmla="*/ 358 w 755"/>
              <a:gd name="T9" fmla="*/ 21 h 685"/>
              <a:gd name="T10" fmla="*/ 358 w 755"/>
              <a:gd name="T11" fmla="*/ 38 h 685"/>
              <a:gd name="T12" fmla="*/ 5 w 755"/>
              <a:gd name="T13" fmla="*/ 400 h 685"/>
              <a:gd name="T14" fmla="*/ 0 w 755"/>
              <a:gd name="T15" fmla="*/ 430 h 685"/>
              <a:gd name="T16" fmla="*/ 38 w 755"/>
              <a:gd name="T17" fmla="*/ 430 h 685"/>
              <a:gd name="T18" fmla="*/ 40 w 755"/>
              <a:gd name="T19" fmla="*/ 412 h 685"/>
              <a:gd name="T20" fmla="*/ 42 w 755"/>
              <a:gd name="T21" fmla="*/ 412 h 685"/>
              <a:gd name="T22" fmla="*/ 42 w 755"/>
              <a:gd name="T23" fmla="*/ 406 h 685"/>
              <a:gd name="T24" fmla="*/ 109 w 755"/>
              <a:gd name="T25" fmla="*/ 359 h 685"/>
              <a:gd name="T26" fmla="*/ 180 w 755"/>
              <a:gd name="T27" fmla="*/ 430 h 685"/>
              <a:gd name="T28" fmla="*/ 217 w 755"/>
              <a:gd name="T29" fmla="*/ 430 h 685"/>
              <a:gd name="T30" fmla="*/ 288 w 755"/>
              <a:gd name="T31" fmla="*/ 359 h 685"/>
              <a:gd name="T32" fmla="*/ 358 w 755"/>
              <a:gd name="T33" fmla="*/ 420 h 685"/>
              <a:gd name="T34" fmla="*/ 358 w 755"/>
              <a:gd name="T35" fmla="*/ 609 h 685"/>
              <a:gd name="T36" fmla="*/ 325 w 755"/>
              <a:gd name="T37" fmla="*/ 643 h 685"/>
              <a:gd name="T38" fmla="*/ 292 w 755"/>
              <a:gd name="T39" fmla="*/ 609 h 685"/>
              <a:gd name="T40" fmla="*/ 270 w 755"/>
              <a:gd name="T41" fmla="*/ 588 h 685"/>
              <a:gd name="T42" fmla="*/ 249 w 755"/>
              <a:gd name="T43" fmla="*/ 609 h 685"/>
              <a:gd name="T44" fmla="*/ 325 w 755"/>
              <a:gd name="T45" fmla="*/ 685 h 685"/>
              <a:gd name="T46" fmla="*/ 400 w 755"/>
              <a:gd name="T47" fmla="*/ 609 h 685"/>
              <a:gd name="T48" fmla="*/ 400 w 755"/>
              <a:gd name="T49" fmla="*/ 412 h 685"/>
              <a:gd name="T50" fmla="*/ 399 w 755"/>
              <a:gd name="T51" fmla="*/ 412 h 685"/>
              <a:gd name="T52" fmla="*/ 467 w 755"/>
              <a:gd name="T53" fmla="*/ 359 h 685"/>
              <a:gd name="T54" fmla="*/ 538 w 755"/>
              <a:gd name="T55" fmla="*/ 430 h 685"/>
              <a:gd name="T56" fmla="*/ 576 w 755"/>
              <a:gd name="T57" fmla="*/ 430 h 685"/>
              <a:gd name="T58" fmla="*/ 575 w 755"/>
              <a:gd name="T59" fmla="*/ 423 h 685"/>
              <a:gd name="T60" fmla="*/ 576 w 755"/>
              <a:gd name="T61" fmla="*/ 423 h 685"/>
              <a:gd name="T62" fmla="*/ 647 w 755"/>
              <a:gd name="T63" fmla="*/ 352 h 685"/>
              <a:gd name="T64" fmla="*/ 717 w 755"/>
              <a:gd name="T65" fmla="*/ 412 h 685"/>
              <a:gd name="T66" fmla="*/ 717 w 755"/>
              <a:gd name="T67" fmla="*/ 412 h 685"/>
              <a:gd name="T68" fmla="*/ 717 w 755"/>
              <a:gd name="T69" fmla="*/ 412 h 685"/>
              <a:gd name="T70" fmla="*/ 718 w 755"/>
              <a:gd name="T71" fmla="*/ 423 h 685"/>
              <a:gd name="T72" fmla="*/ 755 w 755"/>
              <a:gd name="T73" fmla="*/ 423 h 685"/>
              <a:gd name="T74" fmla="*/ 754 w 755"/>
              <a:gd name="T75" fmla="*/ 409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5" h="685">
                <a:moveTo>
                  <a:pt x="754" y="409"/>
                </a:moveTo>
                <a:cubicBezTo>
                  <a:pt x="752" y="210"/>
                  <a:pt x="596" y="49"/>
                  <a:pt x="400" y="38"/>
                </a:cubicBezTo>
                <a:lnTo>
                  <a:pt x="400" y="21"/>
                </a:lnTo>
                <a:cubicBezTo>
                  <a:pt x="400" y="10"/>
                  <a:pt x="391" y="0"/>
                  <a:pt x="379" y="0"/>
                </a:cubicBezTo>
                <a:cubicBezTo>
                  <a:pt x="368" y="0"/>
                  <a:pt x="358" y="10"/>
                  <a:pt x="358" y="21"/>
                </a:cubicBezTo>
                <a:lnTo>
                  <a:pt x="358" y="38"/>
                </a:lnTo>
                <a:cubicBezTo>
                  <a:pt x="165" y="48"/>
                  <a:pt x="11" y="206"/>
                  <a:pt x="5" y="400"/>
                </a:cubicBezTo>
                <a:cubicBezTo>
                  <a:pt x="2" y="409"/>
                  <a:pt x="0" y="419"/>
                  <a:pt x="0" y="430"/>
                </a:cubicBezTo>
                <a:lnTo>
                  <a:pt x="38" y="430"/>
                </a:lnTo>
                <a:cubicBezTo>
                  <a:pt x="38" y="424"/>
                  <a:pt x="39" y="418"/>
                  <a:pt x="40" y="412"/>
                </a:cubicBezTo>
                <a:lnTo>
                  <a:pt x="42" y="412"/>
                </a:lnTo>
                <a:cubicBezTo>
                  <a:pt x="42" y="410"/>
                  <a:pt x="42" y="408"/>
                  <a:pt x="42" y="406"/>
                </a:cubicBezTo>
                <a:cubicBezTo>
                  <a:pt x="52" y="379"/>
                  <a:pt x="78" y="359"/>
                  <a:pt x="109" y="359"/>
                </a:cubicBezTo>
                <a:cubicBezTo>
                  <a:pt x="148" y="359"/>
                  <a:pt x="180" y="391"/>
                  <a:pt x="180" y="430"/>
                </a:cubicBezTo>
                <a:lnTo>
                  <a:pt x="217" y="430"/>
                </a:lnTo>
                <a:cubicBezTo>
                  <a:pt x="217" y="391"/>
                  <a:pt x="249" y="359"/>
                  <a:pt x="288" y="359"/>
                </a:cubicBezTo>
                <a:cubicBezTo>
                  <a:pt x="324" y="359"/>
                  <a:pt x="353" y="385"/>
                  <a:pt x="358" y="420"/>
                </a:cubicBezTo>
                <a:lnTo>
                  <a:pt x="358" y="609"/>
                </a:lnTo>
                <a:cubicBezTo>
                  <a:pt x="358" y="628"/>
                  <a:pt x="343" y="643"/>
                  <a:pt x="325" y="643"/>
                </a:cubicBezTo>
                <a:cubicBezTo>
                  <a:pt x="306" y="643"/>
                  <a:pt x="292" y="628"/>
                  <a:pt x="292" y="609"/>
                </a:cubicBezTo>
                <a:cubicBezTo>
                  <a:pt x="292" y="598"/>
                  <a:pt x="282" y="588"/>
                  <a:pt x="270" y="588"/>
                </a:cubicBezTo>
                <a:cubicBezTo>
                  <a:pt x="259" y="588"/>
                  <a:pt x="249" y="598"/>
                  <a:pt x="249" y="609"/>
                </a:cubicBezTo>
                <a:cubicBezTo>
                  <a:pt x="249" y="651"/>
                  <a:pt x="283" y="685"/>
                  <a:pt x="325" y="685"/>
                </a:cubicBezTo>
                <a:cubicBezTo>
                  <a:pt x="366" y="685"/>
                  <a:pt x="400" y="651"/>
                  <a:pt x="400" y="609"/>
                </a:cubicBezTo>
                <a:lnTo>
                  <a:pt x="400" y="412"/>
                </a:lnTo>
                <a:lnTo>
                  <a:pt x="399" y="412"/>
                </a:lnTo>
                <a:cubicBezTo>
                  <a:pt x="407" y="381"/>
                  <a:pt x="434" y="359"/>
                  <a:pt x="467" y="359"/>
                </a:cubicBezTo>
                <a:cubicBezTo>
                  <a:pt x="506" y="359"/>
                  <a:pt x="538" y="391"/>
                  <a:pt x="538" y="430"/>
                </a:cubicBezTo>
                <a:lnTo>
                  <a:pt x="576" y="430"/>
                </a:lnTo>
                <a:cubicBezTo>
                  <a:pt x="576" y="427"/>
                  <a:pt x="576" y="425"/>
                  <a:pt x="575" y="423"/>
                </a:cubicBezTo>
                <a:lnTo>
                  <a:pt x="576" y="423"/>
                </a:lnTo>
                <a:cubicBezTo>
                  <a:pt x="576" y="384"/>
                  <a:pt x="608" y="352"/>
                  <a:pt x="647" y="352"/>
                </a:cubicBezTo>
                <a:cubicBezTo>
                  <a:pt x="682" y="352"/>
                  <a:pt x="711" y="378"/>
                  <a:pt x="717" y="412"/>
                </a:cubicBezTo>
                <a:cubicBezTo>
                  <a:pt x="717" y="412"/>
                  <a:pt x="717" y="412"/>
                  <a:pt x="717" y="412"/>
                </a:cubicBezTo>
                <a:lnTo>
                  <a:pt x="717" y="412"/>
                </a:lnTo>
                <a:cubicBezTo>
                  <a:pt x="717" y="415"/>
                  <a:pt x="718" y="419"/>
                  <a:pt x="718" y="423"/>
                </a:cubicBezTo>
                <a:lnTo>
                  <a:pt x="755" y="423"/>
                </a:lnTo>
                <a:cubicBezTo>
                  <a:pt x="755" y="418"/>
                  <a:pt x="755" y="413"/>
                  <a:pt x="754" y="40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49" name="Freeform 148"/>
          <p:cNvSpPr>
            <a:spLocks noEditPoints="1"/>
          </p:cNvSpPr>
          <p:nvPr/>
        </p:nvSpPr>
        <p:spPr bwMode="auto">
          <a:xfrm>
            <a:off x="4762501" y="4912521"/>
            <a:ext cx="145256" cy="134540"/>
          </a:xfrm>
          <a:custGeom>
            <a:avLst/>
            <a:gdLst>
              <a:gd name="T0" fmla="*/ 223 w 640"/>
              <a:gd name="T1" fmla="*/ 265 h 594"/>
              <a:gd name="T2" fmla="*/ 264 w 640"/>
              <a:gd name="T3" fmla="*/ 195 h 594"/>
              <a:gd name="T4" fmla="*/ 267 w 640"/>
              <a:gd name="T5" fmla="*/ 181 h 594"/>
              <a:gd name="T6" fmla="*/ 163 w 640"/>
              <a:gd name="T7" fmla="*/ 8 h 594"/>
              <a:gd name="T8" fmla="*/ 149 w 640"/>
              <a:gd name="T9" fmla="*/ 4 h 594"/>
              <a:gd name="T10" fmla="*/ 1 w 640"/>
              <a:gd name="T11" fmla="*/ 265 h 594"/>
              <a:gd name="T12" fmla="*/ 11 w 640"/>
              <a:gd name="T13" fmla="*/ 275 h 594"/>
              <a:gd name="T14" fmla="*/ 212 w 640"/>
              <a:gd name="T15" fmla="*/ 275 h 594"/>
              <a:gd name="T16" fmla="*/ 223 w 640"/>
              <a:gd name="T17" fmla="*/ 265 h 594"/>
              <a:gd name="T18" fmla="*/ 320 w 640"/>
              <a:gd name="T19" fmla="*/ 243 h 594"/>
              <a:gd name="T20" fmla="*/ 352 w 640"/>
              <a:gd name="T21" fmla="*/ 275 h 594"/>
              <a:gd name="T22" fmla="*/ 320 w 640"/>
              <a:gd name="T23" fmla="*/ 307 h 594"/>
              <a:gd name="T24" fmla="*/ 288 w 640"/>
              <a:gd name="T25" fmla="*/ 275 h 594"/>
              <a:gd name="T26" fmla="*/ 320 w 640"/>
              <a:gd name="T27" fmla="*/ 243 h 594"/>
              <a:gd name="T28" fmla="*/ 320 w 640"/>
              <a:gd name="T29" fmla="*/ 333 h 594"/>
              <a:gd name="T30" fmla="*/ 379 w 640"/>
              <a:gd name="T31" fmla="*/ 275 h 594"/>
              <a:gd name="T32" fmla="*/ 320 w 640"/>
              <a:gd name="T33" fmla="*/ 216 h 594"/>
              <a:gd name="T34" fmla="*/ 262 w 640"/>
              <a:gd name="T35" fmla="*/ 275 h 594"/>
              <a:gd name="T36" fmla="*/ 320 w 640"/>
              <a:gd name="T37" fmla="*/ 333 h 594"/>
              <a:gd name="T38" fmla="*/ 489 w 640"/>
              <a:gd name="T39" fmla="*/ 3 h 594"/>
              <a:gd name="T40" fmla="*/ 475 w 640"/>
              <a:gd name="T41" fmla="*/ 7 h 594"/>
              <a:gd name="T42" fmla="*/ 369 w 640"/>
              <a:gd name="T43" fmla="*/ 178 h 594"/>
              <a:gd name="T44" fmla="*/ 372 w 640"/>
              <a:gd name="T45" fmla="*/ 192 h 594"/>
              <a:gd name="T46" fmla="*/ 417 w 640"/>
              <a:gd name="T47" fmla="*/ 265 h 594"/>
              <a:gd name="T48" fmla="*/ 428 w 640"/>
              <a:gd name="T49" fmla="*/ 275 h 594"/>
              <a:gd name="T50" fmla="*/ 630 w 640"/>
              <a:gd name="T51" fmla="*/ 275 h 594"/>
              <a:gd name="T52" fmla="*/ 640 w 640"/>
              <a:gd name="T53" fmla="*/ 265 h 594"/>
              <a:gd name="T54" fmla="*/ 489 w 640"/>
              <a:gd name="T55" fmla="*/ 3 h 594"/>
              <a:gd name="T56" fmla="*/ 372 w 640"/>
              <a:gd name="T57" fmla="*/ 369 h 594"/>
              <a:gd name="T58" fmla="*/ 357 w 640"/>
              <a:gd name="T59" fmla="*/ 365 h 594"/>
              <a:gd name="T60" fmla="*/ 320 w 640"/>
              <a:gd name="T61" fmla="*/ 372 h 594"/>
              <a:gd name="T62" fmla="*/ 279 w 640"/>
              <a:gd name="T63" fmla="*/ 363 h 594"/>
              <a:gd name="T64" fmla="*/ 264 w 640"/>
              <a:gd name="T65" fmla="*/ 367 h 594"/>
              <a:gd name="T66" fmla="*/ 163 w 640"/>
              <a:gd name="T67" fmla="*/ 541 h 594"/>
              <a:gd name="T68" fmla="*/ 167 w 640"/>
              <a:gd name="T69" fmla="*/ 555 h 594"/>
              <a:gd name="T70" fmla="*/ 320 w 640"/>
              <a:gd name="T71" fmla="*/ 594 h 594"/>
              <a:gd name="T72" fmla="*/ 472 w 640"/>
              <a:gd name="T73" fmla="*/ 556 h 594"/>
              <a:gd name="T74" fmla="*/ 476 w 640"/>
              <a:gd name="T75" fmla="*/ 543 h 594"/>
              <a:gd name="T76" fmla="*/ 372 w 640"/>
              <a:gd name="T77" fmla="*/ 369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40" h="594">
                <a:moveTo>
                  <a:pt x="223" y="265"/>
                </a:moveTo>
                <a:cubicBezTo>
                  <a:pt x="226" y="236"/>
                  <a:pt x="241" y="211"/>
                  <a:pt x="264" y="195"/>
                </a:cubicBezTo>
                <a:cubicBezTo>
                  <a:pt x="269" y="192"/>
                  <a:pt x="270" y="185"/>
                  <a:pt x="267" y="181"/>
                </a:cubicBezTo>
                <a:lnTo>
                  <a:pt x="163" y="8"/>
                </a:lnTo>
                <a:cubicBezTo>
                  <a:pt x="160" y="3"/>
                  <a:pt x="154" y="1"/>
                  <a:pt x="149" y="4"/>
                </a:cubicBezTo>
                <a:cubicBezTo>
                  <a:pt x="63" y="59"/>
                  <a:pt x="4" y="155"/>
                  <a:pt x="1" y="265"/>
                </a:cubicBezTo>
                <a:cubicBezTo>
                  <a:pt x="0" y="270"/>
                  <a:pt x="5" y="275"/>
                  <a:pt x="11" y="275"/>
                </a:cubicBezTo>
                <a:lnTo>
                  <a:pt x="212" y="275"/>
                </a:lnTo>
                <a:cubicBezTo>
                  <a:pt x="218" y="275"/>
                  <a:pt x="222" y="270"/>
                  <a:pt x="223" y="265"/>
                </a:cubicBezTo>
                <a:close/>
                <a:moveTo>
                  <a:pt x="320" y="243"/>
                </a:moveTo>
                <a:cubicBezTo>
                  <a:pt x="338" y="243"/>
                  <a:pt x="352" y="257"/>
                  <a:pt x="352" y="275"/>
                </a:cubicBezTo>
                <a:cubicBezTo>
                  <a:pt x="352" y="292"/>
                  <a:pt x="338" y="307"/>
                  <a:pt x="320" y="307"/>
                </a:cubicBezTo>
                <a:cubicBezTo>
                  <a:pt x="303" y="307"/>
                  <a:pt x="288" y="292"/>
                  <a:pt x="288" y="275"/>
                </a:cubicBezTo>
                <a:cubicBezTo>
                  <a:pt x="288" y="257"/>
                  <a:pt x="303" y="243"/>
                  <a:pt x="320" y="243"/>
                </a:cubicBezTo>
                <a:close/>
                <a:moveTo>
                  <a:pt x="320" y="333"/>
                </a:moveTo>
                <a:cubicBezTo>
                  <a:pt x="352" y="333"/>
                  <a:pt x="379" y="307"/>
                  <a:pt x="379" y="275"/>
                </a:cubicBezTo>
                <a:cubicBezTo>
                  <a:pt x="379" y="242"/>
                  <a:pt x="352" y="216"/>
                  <a:pt x="320" y="216"/>
                </a:cubicBezTo>
                <a:cubicBezTo>
                  <a:pt x="288" y="216"/>
                  <a:pt x="262" y="242"/>
                  <a:pt x="262" y="275"/>
                </a:cubicBezTo>
                <a:cubicBezTo>
                  <a:pt x="262" y="307"/>
                  <a:pt x="288" y="333"/>
                  <a:pt x="320" y="333"/>
                </a:cubicBezTo>
                <a:close/>
                <a:moveTo>
                  <a:pt x="489" y="3"/>
                </a:moveTo>
                <a:cubicBezTo>
                  <a:pt x="485" y="0"/>
                  <a:pt x="478" y="2"/>
                  <a:pt x="475" y="7"/>
                </a:cubicBezTo>
                <a:lnTo>
                  <a:pt x="369" y="178"/>
                </a:lnTo>
                <a:cubicBezTo>
                  <a:pt x="366" y="183"/>
                  <a:pt x="368" y="189"/>
                  <a:pt x="372" y="192"/>
                </a:cubicBezTo>
                <a:cubicBezTo>
                  <a:pt x="397" y="208"/>
                  <a:pt x="414" y="234"/>
                  <a:pt x="417" y="265"/>
                </a:cubicBezTo>
                <a:cubicBezTo>
                  <a:pt x="418" y="270"/>
                  <a:pt x="422" y="275"/>
                  <a:pt x="428" y="275"/>
                </a:cubicBezTo>
                <a:lnTo>
                  <a:pt x="630" y="275"/>
                </a:lnTo>
                <a:cubicBezTo>
                  <a:pt x="635" y="275"/>
                  <a:pt x="640" y="270"/>
                  <a:pt x="640" y="265"/>
                </a:cubicBezTo>
                <a:cubicBezTo>
                  <a:pt x="636" y="154"/>
                  <a:pt x="577" y="58"/>
                  <a:pt x="489" y="3"/>
                </a:cubicBezTo>
                <a:close/>
                <a:moveTo>
                  <a:pt x="372" y="369"/>
                </a:moveTo>
                <a:cubicBezTo>
                  <a:pt x="369" y="365"/>
                  <a:pt x="363" y="363"/>
                  <a:pt x="357" y="365"/>
                </a:cubicBezTo>
                <a:cubicBezTo>
                  <a:pt x="346" y="370"/>
                  <a:pt x="333" y="372"/>
                  <a:pt x="320" y="372"/>
                </a:cubicBezTo>
                <a:cubicBezTo>
                  <a:pt x="305" y="372"/>
                  <a:pt x="291" y="369"/>
                  <a:pt x="279" y="363"/>
                </a:cubicBezTo>
                <a:cubicBezTo>
                  <a:pt x="273" y="361"/>
                  <a:pt x="267" y="362"/>
                  <a:pt x="264" y="367"/>
                </a:cubicBezTo>
                <a:lnTo>
                  <a:pt x="163" y="541"/>
                </a:lnTo>
                <a:cubicBezTo>
                  <a:pt x="160" y="546"/>
                  <a:pt x="162" y="552"/>
                  <a:pt x="167" y="555"/>
                </a:cubicBezTo>
                <a:cubicBezTo>
                  <a:pt x="212" y="580"/>
                  <a:pt x="265" y="594"/>
                  <a:pt x="320" y="594"/>
                </a:cubicBezTo>
                <a:cubicBezTo>
                  <a:pt x="375" y="594"/>
                  <a:pt x="427" y="581"/>
                  <a:pt x="472" y="556"/>
                </a:cubicBezTo>
                <a:cubicBezTo>
                  <a:pt x="477" y="554"/>
                  <a:pt x="478" y="547"/>
                  <a:pt x="476" y="543"/>
                </a:cubicBezTo>
                <a:lnTo>
                  <a:pt x="372" y="369"/>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50" name="Freeform 149"/>
          <p:cNvSpPr>
            <a:spLocks/>
          </p:cNvSpPr>
          <p:nvPr/>
        </p:nvSpPr>
        <p:spPr bwMode="auto">
          <a:xfrm>
            <a:off x="8036720" y="2439592"/>
            <a:ext cx="192881" cy="167878"/>
          </a:xfrm>
          <a:custGeom>
            <a:avLst/>
            <a:gdLst>
              <a:gd name="T0" fmla="*/ 198 w 851"/>
              <a:gd name="T1" fmla="*/ 737 h 737"/>
              <a:gd name="T2" fmla="*/ 212 w 851"/>
              <a:gd name="T3" fmla="*/ 521 h 737"/>
              <a:gd name="T4" fmla="*/ 264 w 851"/>
              <a:gd name="T5" fmla="*/ 401 h 737"/>
              <a:gd name="T6" fmla="*/ 284 w 851"/>
              <a:gd name="T7" fmla="*/ 509 h 737"/>
              <a:gd name="T8" fmla="*/ 343 w 851"/>
              <a:gd name="T9" fmla="*/ 304 h 737"/>
              <a:gd name="T10" fmla="*/ 454 w 851"/>
              <a:gd name="T11" fmla="*/ 737 h 737"/>
              <a:gd name="T12" fmla="*/ 501 w 851"/>
              <a:gd name="T13" fmla="*/ 138 h 737"/>
              <a:gd name="T14" fmla="*/ 486 w 851"/>
              <a:gd name="T15" fmla="*/ 271 h 737"/>
              <a:gd name="T16" fmla="*/ 281 w 851"/>
              <a:gd name="T17" fmla="*/ 0 h 737"/>
              <a:gd name="T18" fmla="*/ 141 w 851"/>
              <a:gd name="T19" fmla="*/ 337 h 737"/>
              <a:gd name="T20" fmla="*/ 111 w 851"/>
              <a:gd name="T21" fmla="*/ 215 h 737"/>
              <a:gd name="T22" fmla="*/ 24 w 851"/>
              <a:gd name="T23" fmla="*/ 451 h 737"/>
              <a:gd name="T24" fmla="*/ 198 w 851"/>
              <a:gd name="T25"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1" h="737">
                <a:moveTo>
                  <a:pt x="198" y="737"/>
                </a:moveTo>
                <a:cubicBezTo>
                  <a:pt x="149" y="635"/>
                  <a:pt x="175" y="576"/>
                  <a:pt x="212" y="521"/>
                </a:cubicBezTo>
                <a:cubicBezTo>
                  <a:pt x="254" y="461"/>
                  <a:pt x="264" y="401"/>
                  <a:pt x="264" y="401"/>
                </a:cubicBezTo>
                <a:cubicBezTo>
                  <a:pt x="264" y="401"/>
                  <a:pt x="297" y="443"/>
                  <a:pt x="284" y="509"/>
                </a:cubicBezTo>
                <a:cubicBezTo>
                  <a:pt x="341" y="445"/>
                  <a:pt x="352" y="343"/>
                  <a:pt x="343" y="304"/>
                </a:cubicBezTo>
                <a:cubicBezTo>
                  <a:pt x="473" y="395"/>
                  <a:pt x="528" y="591"/>
                  <a:pt x="454" y="737"/>
                </a:cubicBezTo>
                <a:cubicBezTo>
                  <a:pt x="851" y="512"/>
                  <a:pt x="552" y="176"/>
                  <a:pt x="501" y="138"/>
                </a:cubicBezTo>
                <a:cubicBezTo>
                  <a:pt x="518" y="176"/>
                  <a:pt x="521" y="240"/>
                  <a:pt x="486" y="271"/>
                </a:cubicBezTo>
                <a:cubicBezTo>
                  <a:pt x="427" y="46"/>
                  <a:pt x="281" y="0"/>
                  <a:pt x="281" y="0"/>
                </a:cubicBezTo>
                <a:cubicBezTo>
                  <a:pt x="298" y="116"/>
                  <a:pt x="218" y="243"/>
                  <a:pt x="141" y="337"/>
                </a:cubicBezTo>
                <a:cubicBezTo>
                  <a:pt x="138" y="291"/>
                  <a:pt x="135" y="259"/>
                  <a:pt x="111" y="215"/>
                </a:cubicBezTo>
                <a:cubicBezTo>
                  <a:pt x="105" y="299"/>
                  <a:pt x="41" y="367"/>
                  <a:pt x="24" y="451"/>
                </a:cubicBezTo>
                <a:cubicBezTo>
                  <a:pt x="0" y="565"/>
                  <a:pt x="41" y="649"/>
                  <a:pt x="198" y="73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51" name="Freeform 150"/>
          <p:cNvSpPr>
            <a:spLocks/>
          </p:cNvSpPr>
          <p:nvPr/>
        </p:nvSpPr>
        <p:spPr bwMode="auto">
          <a:xfrm>
            <a:off x="5928124" y="3014664"/>
            <a:ext cx="144065" cy="142875"/>
          </a:xfrm>
          <a:custGeom>
            <a:avLst/>
            <a:gdLst>
              <a:gd name="T0" fmla="*/ 505 w 635"/>
              <a:gd name="T1" fmla="*/ 351 h 629"/>
              <a:gd name="T2" fmla="*/ 480 w 635"/>
              <a:gd name="T3" fmla="*/ 225 h 629"/>
              <a:gd name="T4" fmla="*/ 479 w 635"/>
              <a:gd name="T5" fmla="*/ 224 h 629"/>
              <a:gd name="T6" fmla="*/ 600 w 635"/>
              <a:gd name="T7" fmla="*/ 35 h 629"/>
              <a:gd name="T8" fmla="*/ 406 w 635"/>
              <a:gd name="T9" fmla="*/ 161 h 629"/>
              <a:gd name="T10" fmla="*/ 295 w 635"/>
              <a:gd name="T11" fmla="*/ 141 h 629"/>
              <a:gd name="T12" fmla="*/ 321 w 635"/>
              <a:gd name="T13" fmla="*/ 57 h 629"/>
              <a:gd name="T14" fmla="*/ 217 w 635"/>
              <a:gd name="T15" fmla="*/ 102 h 629"/>
              <a:gd name="T16" fmla="*/ 198 w 635"/>
              <a:gd name="T17" fmla="*/ 124 h 629"/>
              <a:gd name="T18" fmla="*/ 108 w 635"/>
              <a:gd name="T19" fmla="*/ 108 h 629"/>
              <a:gd name="T20" fmla="*/ 47 w 635"/>
              <a:gd name="T21" fmla="*/ 160 h 629"/>
              <a:gd name="T22" fmla="*/ 296 w 635"/>
              <a:gd name="T23" fmla="*/ 274 h 629"/>
              <a:gd name="T24" fmla="*/ 147 w 635"/>
              <a:gd name="T25" fmla="*/ 455 h 629"/>
              <a:gd name="T26" fmla="*/ 137 w 635"/>
              <a:gd name="T27" fmla="*/ 467 h 629"/>
              <a:gd name="T28" fmla="*/ 44 w 635"/>
              <a:gd name="T29" fmla="*/ 429 h 629"/>
              <a:gd name="T30" fmla="*/ 0 w 635"/>
              <a:gd name="T31" fmla="*/ 473 h 629"/>
              <a:gd name="T32" fmla="*/ 99 w 635"/>
              <a:gd name="T33" fmla="*/ 519 h 629"/>
              <a:gd name="T34" fmla="*/ 129 w 635"/>
              <a:gd name="T35" fmla="*/ 549 h 629"/>
              <a:gd name="T36" fmla="*/ 171 w 635"/>
              <a:gd name="T37" fmla="*/ 629 h 629"/>
              <a:gd name="T38" fmla="*/ 212 w 635"/>
              <a:gd name="T39" fmla="*/ 588 h 629"/>
              <a:gd name="T40" fmla="*/ 164 w 635"/>
              <a:gd name="T41" fmla="*/ 493 h 629"/>
              <a:gd name="T42" fmla="*/ 171 w 635"/>
              <a:gd name="T43" fmla="*/ 488 h 629"/>
              <a:gd name="T44" fmla="*/ 364 w 635"/>
              <a:gd name="T45" fmla="*/ 336 h 629"/>
              <a:gd name="T46" fmla="*/ 366 w 635"/>
              <a:gd name="T47" fmla="*/ 339 h 629"/>
              <a:gd name="T48" fmla="*/ 496 w 635"/>
              <a:gd name="T49" fmla="*/ 596 h 629"/>
              <a:gd name="T50" fmla="*/ 542 w 635"/>
              <a:gd name="T51" fmla="*/ 541 h 629"/>
              <a:gd name="T52" fmla="*/ 523 w 635"/>
              <a:gd name="T53" fmla="*/ 446 h 629"/>
              <a:gd name="T54" fmla="*/ 551 w 635"/>
              <a:gd name="T55" fmla="*/ 422 h 629"/>
              <a:gd name="T56" fmla="*/ 596 w 635"/>
              <a:gd name="T57" fmla="*/ 317 h 629"/>
              <a:gd name="T58" fmla="*/ 505 w 635"/>
              <a:gd name="T59" fmla="*/ 351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35" h="629">
                <a:moveTo>
                  <a:pt x="505" y="351"/>
                </a:moveTo>
                <a:lnTo>
                  <a:pt x="480" y="225"/>
                </a:lnTo>
                <a:lnTo>
                  <a:pt x="479" y="224"/>
                </a:lnTo>
                <a:cubicBezTo>
                  <a:pt x="479" y="224"/>
                  <a:pt x="635" y="71"/>
                  <a:pt x="600" y="35"/>
                </a:cubicBezTo>
                <a:cubicBezTo>
                  <a:pt x="565" y="0"/>
                  <a:pt x="406" y="161"/>
                  <a:pt x="406" y="161"/>
                </a:cubicBezTo>
                <a:lnTo>
                  <a:pt x="295" y="141"/>
                </a:lnTo>
                <a:cubicBezTo>
                  <a:pt x="323" y="106"/>
                  <a:pt x="335" y="71"/>
                  <a:pt x="321" y="57"/>
                </a:cubicBezTo>
                <a:cubicBezTo>
                  <a:pt x="305" y="41"/>
                  <a:pt x="258" y="61"/>
                  <a:pt x="217" y="102"/>
                </a:cubicBezTo>
                <a:cubicBezTo>
                  <a:pt x="210" y="109"/>
                  <a:pt x="203" y="117"/>
                  <a:pt x="198" y="124"/>
                </a:cubicBezTo>
                <a:lnTo>
                  <a:pt x="108" y="108"/>
                </a:lnTo>
                <a:lnTo>
                  <a:pt x="47" y="160"/>
                </a:lnTo>
                <a:lnTo>
                  <a:pt x="296" y="274"/>
                </a:lnTo>
                <a:lnTo>
                  <a:pt x="147" y="455"/>
                </a:lnTo>
                <a:cubicBezTo>
                  <a:pt x="144" y="459"/>
                  <a:pt x="140" y="463"/>
                  <a:pt x="137" y="467"/>
                </a:cubicBezTo>
                <a:lnTo>
                  <a:pt x="44" y="429"/>
                </a:lnTo>
                <a:lnTo>
                  <a:pt x="0" y="473"/>
                </a:lnTo>
                <a:lnTo>
                  <a:pt x="99" y="519"/>
                </a:lnTo>
                <a:lnTo>
                  <a:pt x="129" y="549"/>
                </a:lnTo>
                <a:lnTo>
                  <a:pt x="171" y="629"/>
                </a:lnTo>
                <a:lnTo>
                  <a:pt x="212" y="588"/>
                </a:lnTo>
                <a:lnTo>
                  <a:pt x="164" y="493"/>
                </a:lnTo>
                <a:cubicBezTo>
                  <a:pt x="166" y="492"/>
                  <a:pt x="169" y="490"/>
                  <a:pt x="171" y="488"/>
                </a:cubicBezTo>
                <a:lnTo>
                  <a:pt x="364" y="336"/>
                </a:lnTo>
                <a:lnTo>
                  <a:pt x="366" y="339"/>
                </a:lnTo>
                <a:lnTo>
                  <a:pt x="496" y="596"/>
                </a:lnTo>
                <a:lnTo>
                  <a:pt x="542" y="541"/>
                </a:lnTo>
                <a:lnTo>
                  <a:pt x="523" y="446"/>
                </a:lnTo>
                <a:cubicBezTo>
                  <a:pt x="533" y="439"/>
                  <a:pt x="542" y="431"/>
                  <a:pt x="551" y="422"/>
                </a:cubicBezTo>
                <a:cubicBezTo>
                  <a:pt x="593" y="380"/>
                  <a:pt x="613" y="334"/>
                  <a:pt x="596" y="317"/>
                </a:cubicBezTo>
                <a:cubicBezTo>
                  <a:pt x="582" y="302"/>
                  <a:pt x="542" y="317"/>
                  <a:pt x="505" y="35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52" name="Freeform 151"/>
          <p:cNvSpPr>
            <a:spLocks noEditPoints="1"/>
          </p:cNvSpPr>
          <p:nvPr/>
        </p:nvSpPr>
        <p:spPr bwMode="auto">
          <a:xfrm>
            <a:off x="6849665" y="3559970"/>
            <a:ext cx="171450" cy="142875"/>
          </a:xfrm>
          <a:custGeom>
            <a:avLst/>
            <a:gdLst>
              <a:gd name="T0" fmla="*/ 64 w 756"/>
              <a:gd name="T1" fmla="*/ 419 h 626"/>
              <a:gd name="T2" fmla="*/ 0 w 756"/>
              <a:gd name="T3" fmla="*/ 354 h 626"/>
              <a:gd name="T4" fmla="*/ 0 w 756"/>
              <a:gd name="T5" fmla="*/ 64 h 626"/>
              <a:gd name="T6" fmla="*/ 64 w 756"/>
              <a:gd name="T7" fmla="*/ 0 h 626"/>
              <a:gd name="T8" fmla="*/ 559 w 756"/>
              <a:gd name="T9" fmla="*/ 0 h 626"/>
              <a:gd name="T10" fmla="*/ 623 w 756"/>
              <a:gd name="T11" fmla="*/ 64 h 626"/>
              <a:gd name="T12" fmla="*/ 623 w 756"/>
              <a:gd name="T13" fmla="*/ 106 h 626"/>
              <a:gd name="T14" fmla="*/ 198 w 756"/>
              <a:gd name="T15" fmla="*/ 106 h 626"/>
              <a:gd name="T16" fmla="*/ 106 w 756"/>
              <a:gd name="T17" fmla="*/ 199 h 626"/>
              <a:gd name="T18" fmla="*/ 106 w 756"/>
              <a:gd name="T19" fmla="*/ 419 h 626"/>
              <a:gd name="T20" fmla="*/ 64 w 756"/>
              <a:gd name="T21" fmla="*/ 419 h 626"/>
              <a:gd name="T22" fmla="*/ 756 w 756"/>
              <a:gd name="T23" fmla="*/ 488 h 626"/>
              <a:gd name="T24" fmla="*/ 692 w 756"/>
              <a:gd name="T25" fmla="*/ 553 h 626"/>
              <a:gd name="T26" fmla="*/ 659 w 756"/>
              <a:gd name="T27" fmla="*/ 553 h 626"/>
              <a:gd name="T28" fmla="*/ 645 w 756"/>
              <a:gd name="T29" fmla="*/ 567 h 626"/>
              <a:gd name="T30" fmla="*/ 645 w 756"/>
              <a:gd name="T31" fmla="*/ 626 h 626"/>
              <a:gd name="T32" fmla="*/ 588 w 756"/>
              <a:gd name="T33" fmla="*/ 558 h 626"/>
              <a:gd name="T34" fmla="*/ 577 w 756"/>
              <a:gd name="T35" fmla="*/ 553 h 626"/>
              <a:gd name="T36" fmla="*/ 198 w 756"/>
              <a:gd name="T37" fmla="*/ 553 h 626"/>
              <a:gd name="T38" fmla="*/ 133 w 756"/>
              <a:gd name="T39" fmla="*/ 488 h 626"/>
              <a:gd name="T40" fmla="*/ 133 w 756"/>
              <a:gd name="T41" fmla="*/ 446 h 626"/>
              <a:gd name="T42" fmla="*/ 133 w 756"/>
              <a:gd name="T43" fmla="*/ 419 h 626"/>
              <a:gd name="T44" fmla="*/ 133 w 756"/>
              <a:gd name="T45" fmla="*/ 199 h 626"/>
              <a:gd name="T46" fmla="*/ 198 w 756"/>
              <a:gd name="T47" fmla="*/ 134 h 626"/>
              <a:gd name="T48" fmla="*/ 623 w 756"/>
              <a:gd name="T49" fmla="*/ 134 h 626"/>
              <a:gd name="T50" fmla="*/ 651 w 756"/>
              <a:gd name="T51" fmla="*/ 134 h 626"/>
              <a:gd name="T52" fmla="*/ 692 w 756"/>
              <a:gd name="T53" fmla="*/ 134 h 626"/>
              <a:gd name="T54" fmla="*/ 756 w 756"/>
              <a:gd name="T55" fmla="*/ 199 h 626"/>
              <a:gd name="T56" fmla="*/ 756 w 756"/>
              <a:gd name="T57" fmla="*/ 488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56" h="626">
                <a:moveTo>
                  <a:pt x="64" y="419"/>
                </a:moveTo>
                <a:cubicBezTo>
                  <a:pt x="29" y="419"/>
                  <a:pt x="0" y="390"/>
                  <a:pt x="0" y="354"/>
                </a:cubicBezTo>
                <a:lnTo>
                  <a:pt x="0" y="64"/>
                </a:lnTo>
                <a:cubicBezTo>
                  <a:pt x="0" y="29"/>
                  <a:pt x="29" y="0"/>
                  <a:pt x="64" y="0"/>
                </a:cubicBezTo>
                <a:lnTo>
                  <a:pt x="559" y="0"/>
                </a:lnTo>
                <a:cubicBezTo>
                  <a:pt x="594" y="0"/>
                  <a:pt x="623" y="29"/>
                  <a:pt x="623" y="64"/>
                </a:cubicBezTo>
                <a:lnTo>
                  <a:pt x="623" y="106"/>
                </a:lnTo>
                <a:lnTo>
                  <a:pt x="198" y="106"/>
                </a:lnTo>
                <a:cubicBezTo>
                  <a:pt x="147" y="106"/>
                  <a:pt x="106" y="148"/>
                  <a:pt x="106" y="199"/>
                </a:cubicBezTo>
                <a:lnTo>
                  <a:pt x="106" y="419"/>
                </a:lnTo>
                <a:lnTo>
                  <a:pt x="64" y="419"/>
                </a:lnTo>
                <a:close/>
                <a:moveTo>
                  <a:pt x="756" y="488"/>
                </a:moveTo>
                <a:cubicBezTo>
                  <a:pt x="756" y="524"/>
                  <a:pt x="728" y="553"/>
                  <a:pt x="692" y="553"/>
                </a:cubicBezTo>
                <a:lnTo>
                  <a:pt x="659" y="553"/>
                </a:lnTo>
                <a:cubicBezTo>
                  <a:pt x="651" y="553"/>
                  <a:pt x="645" y="559"/>
                  <a:pt x="645" y="567"/>
                </a:cubicBezTo>
                <a:lnTo>
                  <a:pt x="645" y="626"/>
                </a:lnTo>
                <a:lnTo>
                  <a:pt x="588" y="558"/>
                </a:lnTo>
                <a:cubicBezTo>
                  <a:pt x="585" y="555"/>
                  <a:pt x="581" y="553"/>
                  <a:pt x="577" y="553"/>
                </a:cubicBezTo>
                <a:lnTo>
                  <a:pt x="198" y="553"/>
                </a:lnTo>
                <a:cubicBezTo>
                  <a:pt x="162" y="553"/>
                  <a:pt x="133" y="524"/>
                  <a:pt x="133" y="488"/>
                </a:cubicBezTo>
                <a:lnTo>
                  <a:pt x="133" y="446"/>
                </a:lnTo>
                <a:lnTo>
                  <a:pt x="133" y="419"/>
                </a:lnTo>
                <a:lnTo>
                  <a:pt x="133" y="199"/>
                </a:lnTo>
                <a:cubicBezTo>
                  <a:pt x="133" y="163"/>
                  <a:pt x="162" y="134"/>
                  <a:pt x="198" y="134"/>
                </a:cubicBezTo>
                <a:lnTo>
                  <a:pt x="623" y="134"/>
                </a:lnTo>
                <a:lnTo>
                  <a:pt x="651" y="134"/>
                </a:lnTo>
                <a:lnTo>
                  <a:pt x="692" y="134"/>
                </a:lnTo>
                <a:cubicBezTo>
                  <a:pt x="728" y="134"/>
                  <a:pt x="756" y="163"/>
                  <a:pt x="756" y="199"/>
                </a:cubicBezTo>
                <a:lnTo>
                  <a:pt x="756" y="488"/>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53" name="Freeform 152"/>
          <p:cNvSpPr>
            <a:spLocks noEditPoints="1"/>
          </p:cNvSpPr>
          <p:nvPr/>
        </p:nvSpPr>
        <p:spPr bwMode="auto">
          <a:xfrm>
            <a:off x="5044680" y="3302796"/>
            <a:ext cx="153590" cy="126206"/>
          </a:xfrm>
          <a:custGeom>
            <a:avLst/>
            <a:gdLst>
              <a:gd name="T0" fmla="*/ 606 w 679"/>
              <a:gd name="T1" fmla="*/ 169 h 551"/>
              <a:gd name="T2" fmla="*/ 547 w 679"/>
              <a:gd name="T3" fmla="*/ 169 h 551"/>
              <a:gd name="T4" fmla="*/ 515 w 679"/>
              <a:gd name="T5" fmla="*/ 137 h 551"/>
              <a:gd name="T6" fmla="*/ 547 w 679"/>
              <a:gd name="T7" fmla="*/ 106 h 551"/>
              <a:gd name="T8" fmla="*/ 606 w 679"/>
              <a:gd name="T9" fmla="*/ 106 h 551"/>
              <a:gd name="T10" fmla="*/ 637 w 679"/>
              <a:gd name="T11" fmla="*/ 137 h 551"/>
              <a:gd name="T12" fmla="*/ 606 w 679"/>
              <a:gd name="T13" fmla="*/ 169 h 551"/>
              <a:gd name="T14" fmla="*/ 244 w 679"/>
              <a:gd name="T15" fmla="*/ 221 h 551"/>
              <a:gd name="T16" fmla="*/ 332 w 679"/>
              <a:gd name="T17" fmla="*/ 308 h 551"/>
              <a:gd name="T18" fmla="*/ 244 w 679"/>
              <a:gd name="T19" fmla="*/ 396 h 551"/>
              <a:gd name="T20" fmla="*/ 157 w 679"/>
              <a:gd name="T21" fmla="*/ 308 h 551"/>
              <a:gd name="T22" fmla="*/ 244 w 679"/>
              <a:gd name="T23" fmla="*/ 221 h 551"/>
              <a:gd name="T24" fmla="*/ 69 w 679"/>
              <a:gd name="T25" fmla="*/ 0 h 551"/>
              <a:gd name="T26" fmla="*/ 208 w 679"/>
              <a:gd name="T27" fmla="*/ 0 h 551"/>
              <a:gd name="T28" fmla="*/ 208 w 679"/>
              <a:gd name="T29" fmla="*/ 51 h 551"/>
              <a:gd name="T30" fmla="*/ 69 w 679"/>
              <a:gd name="T31" fmla="*/ 51 h 551"/>
              <a:gd name="T32" fmla="*/ 69 w 679"/>
              <a:gd name="T33" fmla="*/ 0 h 551"/>
              <a:gd name="T34" fmla="*/ 246 w 679"/>
              <a:gd name="T35" fmla="*/ 492 h 551"/>
              <a:gd name="T36" fmla="*/ 63 w 679"/>
              <a:gd name="T37" fmla="*/ 308 h 551"/>
              <a:gd name="T38" fmla="*/ 246 w 679"/>
              <a:gd name="T39" fmla="*/ 125 h 551"/>
              <a:gd name="T40" fmla="*/ 430 w 679"/>
              <a:gd name="T41" fmla="*/ 308 h 551"/>
              <a:gd name="T42" fmla="*/ 246 w 679"/>
              <a:gd name="T43" fmla="*/ 492 h 551"/>
              <a:gd name="T44" fmla="*/ 631 w 679"/>
              <a:gd name="T45" fmla="*/ 66 h 551"/>
              <a:gd name="T46" fmla="*/ 49 w 679"/>
              <a:gd name="T47" fmla="*/ 66 h 551"/>
              <a:gd name="T48" fmla="*/ 0 w 679"/>
              <a:gd name="T49" fmla="*/ 115 h 551"/>
              <a:gd name="T50" fmla="*/ 0 w 679"/>
              <a:gd name="T51" fmla="*/ 502 h 551"/>
              <a:gd name="T52" fmla="*/ 49 w 679"/>
              <a:gd name="T53" fmla="*/ 551 h 551"/>
              <a:gd name="T54" fmla="*/ 631 w 679"/>
              <a:gd name="T55" fmla="*/ 551 h 551"/>
              <a:gd name="T56" fmla="*/ 679 w 679"/>
              <a:gd name="T57" fmla="*/ 502 h 551"/>
              <a:gd name="T58" fmla="*/ 679 w 679"/>
              <a:gd name="T59" fmla="*/ 115 h 551"/>
              <a:gd name="T60" fmla="*/ 631 w 679"/>
              <a:gd name="T61" fmla="*/ 66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79" h="551">
                <a:moveTo>
                  <a:pt x="606" y="169"/>
                </a:moveTo>
                <a:lnTo>
                  <a:pt x="547" y="169"/>
                </a:lnTo>
                <a:cubicBezTo>
                  <a:pt x="529" y="169"/>
                  <a:pt x="515" y="155"/>
                  <a:pt x="515" y="137"/>
                </a:cubicBezTo>
                <a:cubicBezTo>
                  <a:pt x="515" y="120"/>
                  <a:pt x="529" y="106"/>
                  <a:pt x="547" y="106"/>
                </a:cubicBezTo>
                <a:lnTo>
                  <a:pt x="606" y="106"/>
                </a:lnTo>
                <a:cubicBezTo>
                  <a:pt x="623" y="106"/>
                  <a:pt x="637" y="120"/>
                  <a:pt x="637" y="137"/>
                </a:cubicBezTo>
                <a:cubicBezTo>
                  <a:pt x="637" y="155"/>
                  <a:pt x="623" y="169"/>
                  <a:pt x="606" y="169"/>
                </a:cubicBezTo>
                <a:close/>
                <a:moveTo>
                  <a:pt x="244" y="221"/>
                </a:moveTo>
                <a:cubicBezTo>
                  <a:pt x="293" y="221"/>
                  <a:pt x="332" y="260"/>
                  <a:pt x="332" y="308"/>
                </a:cubicBezTo>
                <a:cubicBezTo>
                  <a:pt x="332" y="357"/>
                  <a:pt x="293" y="396"/>
                  <a:pt x="244" y="396"/>
                </a:cubicBezTo>
                <a:cubicBezTo>
                  <a:pt x="196" y="396"/>
                  <a:pt x="157" y="357"/>
                  <a:pt x="157" y="308"/>
                </a:cubicBezTo>
                <a:cubicBezTo>
                  <a:pt x="157" y="260"/>
                  <a:pt x="196" y="221"/>
                  <a:pt x="244" y="221"/>
                </a:cubicBezTo>
                <a:close/>
                <a:moveTo>
                  <a:pt x="69" y="0"/>
                </a:moveTo>
                <a:lnTo>
                  <a:pt x="208" y="0"/>
                </a:lnTo>
                <a:lnTo>
                  <a:pt x="208" y="51"/>
                </a:lnTo>
                <a:lnTo>
                  <a:pt x="69" y="51"/>
                </a:lnTo>
                <a:lnTo>
                  <a:pt x="69" y="0"/>
                </a:lnTo>
                <a:close/>
                <a:moveTo>
                  <a:pt x="246" y="492"/>
                </a:moveTo>
                <a:cubicBezTo>
                  <a:pt x="145" y="492"/>
                  <a:pt x="63" y="410"/>
                  <a:pt x="63" y="308"/>
                </a:cubicBezTo>
                <a:cubicBezTo>
                  <a:pt x="63" y="207"/>
                  <a:pt x="145" y="125"/>
                  <a:pt x="246" y="125"/>
                </a:cubicBezTo>
                <a:cubicBezTo>
                  <a:pt x="348" y="125"/>
                  <a:pt x="430" y="207"/>
                  <a:pt x="430" y="308"/>
                </a:cubicBezTo>
                <a:cubicBezTo>
                  <a:pt x="430" y="410"/>
                  <a:pt x="348" y="492"/>
                  <a:pt x="246" y="492"/>
                </a:cubicBezTo>
                <a:close/>
                <a:moveTo>
                  <a:pt x="631" y="66"/>
                </a:moveTo>
                <a:lnTo>
                  <a:pt x="49" y="66"/>
                </a:lnTo>
                <a:cubicBezTo>
                  <a:pt x="22" y="66"/>
                  <a:pt x="0" y="88"/>
                  <a:pt x="0" y="115"/>
                </a:cubicBezTo>
                <a:lnTo>
                  <a:pt x="0" y="502"/>
                </a:lnTo>
                <a:cubicBezTo>
                  <a:pt x="0" y="529"/>
                  <a:pt x="22" y="551"/>
                  <a:pt x="49" y="551"/>
                </a:cubicBezTo>
                <a:lnTo>
                  <a:pt x="631" y="551"/>
                </a:lnTo>
                <a:cubicBezTo>
                  <a:pt x="658" y="551"/>
                  <a:pt x="679" y="529"/>
                  <a:pt x="679" y="502"/>
                </a:cubicBezTo>
                <a:lnTo>
                  <a:pt x="679" y="115"/>
                </a:lnTo>
                <a:cubicBezTo>
                  <a:pt x="679" y="88"/>
                  <a:pt x="658" y="66"/>
                  <a:pt x="631" y="66"/>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54" name="Freeform 153"/>
          <p:cNvSpPr>
            <a:spLocks noEditPoints="1"/>
          </p:cNvSpPr>
          <p:nvPr/>
        </p:nvSpPr>
        <p:spPr bwMode="auto">
          <a:xfrm>
            <a:off x="3400428" y="1527574"/>
            <a:ext cx="144065" cy="110728"/>
          </a:xfrm>
          <a:custGeom>
            <a:avLst/>
            <a:gdLst>
              <a:gd name="T0" fmla="*/ 624 w 637"/>
              <a:gd name="T1" fmla="*/ 101 h 490"/>
              <a:gd name="T2" fmla="*/ 519 w 637"/>
              <a:gd name="T3" fmla="*/ 5 h 490"/>
              <a:gd name="T4" fmla="*/ 505 w 637"/>
              <a:gd name="T5" fmla="*/ 0 h 490"/>
              <a:gd name="T6" fmla="*/ 132 w 637"/>
              <a:gd name="T7" fmla="*/ 0 h 490"/>
              <a:gd name="T8" fmla="*/ 117 w 637"/>
              <a:gd name="T9" fmla="*/ 5 h 490"/>
              <a:gd name="T10" fmla="*/ 10 w 637"/>
              <a:gd name="T11" fmla="*/ 103 h 490"/>
              <a:gd name="T12" fmla="*/ 0 w 637"/>
              <a:gd name="T13" fmla="*/ 122 h 490"/>
              <a:gd name="T14" fmla="*/ 0 w 637"/>
              <a:gd name="T15" fmla="*/ 171 h 490"/>
              <a:gd name="T16" fmla="*/ 25 w 637"/>
              <a:gd name="T17" fmla="*/ 196 h 490"/>
              <a:gd name="T18" fmla="*/ 25 w 637"/>
              <a:gd name="T19" fmla="*/ 465 h 490"/>
              <a:gd name="T20" fmla="*/ 49 w 637"/>
              <a:gd name="T21" fmla="*/ 490 h 490"/>
              <a:gd name="T22" fmla="*/ 73 w 637"/>
              <a:gd name="T23" fmla="*/ 490 h 490"/>
              <a:gd name="T24" fmla="*/ 98 w 637"/>
              <a:gd name="T25" fmla="*/ 465 h 490"/>
              <a:gd name="T26" fmla="*/ 98 w 637"/>
              <a:gd name="T27" fmla="*/ 196 h 490"/>
              <a:gd name="T28" fmla="*/ 539 w 637"/>
              <a:gd name="T29" fmla="*/ 196 h 490"/>
              <a:gd name="T30" fmla="*/ 539 w 637"/>
              <a:gd name="T31" fmla="*/ 465 h 490"/>
              <a:gd name="T32" fmla="*/ 563 w 637"/>
              <a:gd name="T33" fmla="*/ 490 h 490"/>
              <a:gd name="T34" fmla="*/ 588 w 637"/>
              <a:gd name="T35" fmla="*/ 490 h 490"/>
              <a:gd name="T36" fmla="*/ 612 w 637"/>
              <a:gd name="T37" fmla="*/ 465 h 490"/>
              <a:gd name="T38" fmla="*/ 612 w 637"/>
              <a:gd name="T39" fmla="*/ 196 h 490"/>
              <a:gd name="T40" fmla="*/ 637 w 637"/>
              <a:gd name="T41" fmla="*/ 171 h 490"/>
              <a:gd name="T42" fmla="*/ 637 w 637"/>
              <a:gd name="T43" fmla="*/ 122 h 490"/>
              <a:gd name="T44" fmla="*/ 624 w 637"/>
              <a:gd name="T45" fmla="*/ 101 h 490"/>
              <a:gd name="T46" fmla="*/ 147 w 637"/>
              <a:gd name="T47" fmla="*/ 355 h 490"/>
              <a:gd name="T48" fmla="*/ 122 w 637"/>
              <a:gd name="T49" fmla="*/ 331 h 490"/>
              <a:gd name="T50" fmla="*/ 122 w 637"/>
              <a:gd name="T51" fmla="*/ 208 h 490"/>
              <a:gd name="T52" fmla="*/ 171 w 637"/>
              <a:gd name="T53" fmla="*/ 208 h 490"/>
              <a:gd name="T54" fmla="*/ 171 w 637"/>
              <a:gd name="T55" fmla="*/ 331 h 490"/>
              <a:gd name="T56" fmla="*/ 147 w 637"/>
              <a:gd name="T57" fmla="*/ 355 h 490"/>
              <a:gd name="T58" fmla="*/ 490 w 637"/>
              <a:gd name="T59" fmla="*/ 354 h 490"/>
              <a:gd name="T60" fmla="*/ 465 w 637"/>
              <a:gd name="T61" fmla="*/ 330 h 490"/>
              <a:gd name="T62" fmla="*/ 465 w 637"/>
              <a:gd name="T63" fmla="*/ 207 h 490"/>
              <a:gd name="T64" fmla="*/ 514 w 637"/>
              <a:gd name="T65" fmla="*/ 207 h 490"/>
              <a:gd name="T66" fmla="*/ 514 w 637"/>
              <a:gd name="T67" fmla="*/ 330 h 490"/>
              <a:gd name="T68" fmla="*/ 490 w 637"/>
              <a:gd name="T69" fmla="*/ 354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7" h="490">
                <a:moveTo>
                  <a:pt x="624" y="101"/>
                </a:moveTo>
                <a:lnTo>
                  <a:pt x="519" y="5"/>
                </a:lnTo>
                <a:cubicBezTo>
                  <a:pt x="515" y="2"/>
                  <a:pt x="510" y="0"/>
                  <a:pt x="505" y="0"/>
                </a:cubicBezTo>
                <a:lnTo>
                  <a:pt x="132" y="0"/>
                </a:lnTo>
                <a:cubicBezTo>
                  <a:pt x="126" y="0"/>
                  <a:pt x="121" y="2"/>
                  <a:pt x="117" y="5"/>
                </a:cubicBezTo>
                <a:lnTo>
                  <a:pt x="10" y="103"/>
                </a:lnTo>
                <a:cubicBezTo>
                  <a:pt x="10" y="103"/>
                  <a:pt x="0" y="109"/>
                  <a:pt x="0" y="122"/>
                </a:cubicBezTo>
                <a:lnTo>
                  <a:pt x="0" y="171"/>
                </a:lnTo>
                <a:cubicBezTo>
                  <a:pt x="0" y="185"/>
                  <a:pt x="11" y="196"/>
                  <a:pt x="25" y="196"/>
                </a:cubicBezTo>
                <a:lnTo>
                  <a:pt x="25" y="465"/>
                </a:lnTo>
                <a:cubicBezTo>
                  <a:pt x="25" y="479"/>
                  <a:pt x="36" y="490"/>
                  <a:pt x="49" y="490"/>
                </a:cubicBezTo>
                <a:lnTo>
                  <a:pt x="73" y="490"/>
                </a:lnTo>
                <a:cubicBezTo>
                  <a:pt x="87" y="490"/>
                  <a:pt x="98" y="479"/>
                  <a:pt x="98" y="465"/>
                </a:cubicBezTo>
                <a:lnTo>
                  <a:pt x="98" y="196"/>
                </a:lnTo>
                <a:lnTo>
                  <a:pt x="539" y="196"/>
                </a:lnTo>
                <a:lnTo>
                  <a:pt x="539" y="465"/>
                </a:lnTo>
                <a:cubicBezTo>
                  <a:pt x="539" y="479"/>
                  <a:pt x="550" y="490"/>
                  <a:pt x="563" y="490"/>
                </a:cubicBezTo>
                <a:lnTo>
                  <a:pt x="588" y="490"/>
                </a:lnTo>
                <a:cubicBezTo>
                  <a:pt x="601" y="490"/>
                  <a:pt x="612" y="479"/>
                  <a:pt x="612" y="465"/>
                </a:cubicBezTo>
                <a:lnTo>
                  <a:pt x="612" y="196"/>
                </a:lnTo>
                <a:cubicBezTo>
                  <a:pt x="626" y="196"/>
                  <a:pt x="637" y="185"/>
                  <a:pt x="637" y="171"/>
                </a:cubicBezTo>
                <a:lnTo>
                  <a:pt x="637" y="122"/>
                </a:lnTo>
                <a:cubicBezTo>
                  <a:pt x="637" y="109"/>
                  <a:pt x="624" y="101"/>
                  <a:pt x="624" y="101"/>
                </a:cubicBezTo>
                <a:close/>
                <a:moveTo>
                  <a:pt x="147" y="355"/>
                </a:moveTo>
                <a:cubicBezTo>
                  <a:pt x="133" y="355"/>
                  <a:pt x="122" y="344"/>
                  <a:pt x="122" y="331"/>
                </a:cubicBezTo>
                <a:lnTo>
                  <a:pt x="122" y="208"/>
                </a:lnTo>
                <a:lnTo>
                  <a:pt x="171" y="208"/>
                </a:lnTo>
                <a:lnTo>
                  <a:pt x="171" y="331"/>
                </a:lnTo>
                <a:cubicBezTo>
                  <a:pt x="171" y="344"/>
                  <a:pt x="160" y="355"/>
                  <a:pt x="147" y="355"/>
                </a:cubicBezTo>
                <a:close/>
                <a:moveTo>
                  <a:pt x="490" y="354"/>
                </a:moveTo>
                <a:cubicBezTo>
                  <a:pt x="476" y="354"/>
                  <a:pt x="465" y="343"/>
                  <a:pt x="465" y="330"/>
                </a:cubicBezTo>
                <a:lnTo>
                  <a:pt x="465" y="207"/>
                </a:lnTo>
                <a:lnTo>
                  <a:pt x="514" y="207"/>
                </a:lnTo>
                <a:lnTo>
                  <a:pt x="514" y="330"/>
                </a:lnTo>
                <a:cubicBezTo>
                  <a:pt x="514" y="343"/>
                  <a:pt x="503" y="354"/>
                  <a:pt x="490" y="354"/>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55" name="Freeform 154"/>
          <p:cNvSpPr>
            <a:spLocks/>
          </p:cNvSpPr>
          <p:nvPr/>
        </p:nvSpPr>
        <p:spPr bwMode="auto">
          <a:xfrm>
            <a:off x="7753350" y="4613674"/>
            <a:ext cx="129778" cy="129778"/>
          </a:xfrm>
          <a:custGeom>
            <a:avLst/>
            <a:gdLst>
              <a:gd name="T0" fmla="*/ 554 w 572"/>
              <a:gd name="T1" fmla="*/ 0 h 572"/>
              <a:gd name="T2" fmla="*/ 483 w 572"/>
              <a:gd name="T3" fmla="*/ 0 h 572"/>
              <a:gd name="T4" fmla="*/ 471 w 572"/>
              <a:gd name="T5" fmla="*/ 5 h 572"/>
              <a:gd name="T6" fmla="*/ 224 w 572"/>
              <a:gd name="T7" fmla="*/ 221 h 572"/>
              <a:gd name="T8" fmla="*/ 179 w 572"/>
              <a:gd name="T9" fmla="*/ 215 h 572"/>
              <a:gd name="T10" fmla="*/ 0 w 572"/>
              <a:gd name="T11" fmla="*/ 393 h 572"/>
              <a:gd name="T12" fmla="*/ 179 w 572"/>
              <a:gd name="T13" fmla="*/ 572 h 572"/>
              <a:gd name="T14" fmla="*/ 358 w 572"/>
              <a:gd name="T15" fmla="*/ 393 h 572"/>
              <a:gd name="T16" fmla="*/ 346 w 572"/>
              <a:gd name="T17" fmla="*/ 328 h 572"/>
              <a:gd name="T18" fmla="*/ 407 w 572"/>
              <a:gd name="T19" fmla="*/ 308 h 572"/>
              <a:gd name="T20" fmla="*/ 419 w 572"/>
              <a:gd name="T21" fmla="*/ 290 h 572"/>
              <a:gd name="T22" fmla="*/ 417 w 572"/>
              <a:gd name="T23" fmla="*/ 222 h 572"/>
              <a:gd name="T24" fmla="*/ 486 w 572"/>
              <a:gd name="T25" fmla="*/ 218 h 572"/>
              <a:gd name="T26" fmla="*/ 502 w 572"/>
              <a:gd name="T27" fmla="*/ 200 h 572"/>
              <a:gd name="T28" fmla="*/ 505 w 572"/>
              <a:gd name="T29" fmla="*/ 119 h 572"/>
              <a:gd name="T30" fmla="*/ 558 w 572"/>
              <a:gd name="T31" fmla="*/ 107 h 572"/>
              <a:gd name="T32" fmla="*/ 572 w 572"/>
              <a:gd name="T33" fmla="*/ 90 h 572"/>
              <a:gd name="T34" fmla="*/ 572 w 572"/>
              <a:gd name="T35" fmla="*/ 18 h 572"/>
              <a:gd name="T36" fmla="*/ 554 w 572"/>
              <a:gd name="T37"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2" h="572">
                <a:moveTo>
                  <a:pt x="554" y="0"/>
                </a:moveTo>
                <a:lnTo>
                  <a:pt x="483" y="0"/>
                </a:lnTo>
                <a:cubicBezTo>
                  <a:pt x="479" y="0"/>
                  <a:pt x="474" y="2"/>
                  <a:pt x="471" y="5"/>
                </a:cubicBezTo>
                <a:lnTo>
                  <a:pt x="224" y="221"/>
                </a:lnTo>
                <a:cubicBezTo>
                  <a:pt x="212" y="218"/>
                  <a:pt x="192" y="215"/>
                  <a:pt x="179" y="215"/>
                </a:cubicBezTo>
                <a:cubicBezTo>
                  <a:pt x="81" y="215"/>
                  <a:pt x="0" y="295"/>
                  <a:pt x="0" y="393"/>
                </a:cubicBezTo>
                <a:cubicBezTo>
                  <a:pt x="0" y="492"/>
                  <a:pt x="81" y="572"/>
                  <a:pt x="179" y="572"/>
                </a:cubicBezTo>
                <a:cubicBezTo>
                  <a:pt x="278" y="572"/>
                  <a:pt x="358" y="492"/>
                  <a:pt x="358" y="393"/>
                </a:cubicBezTo>
                <a:cubicBezTo>
                  <a:pt x="358" y="364"/>
                  <a:pt x="352" y="345"/>
                  <a:pt x="346" y="328"/>
                </a:cubicBezTo>
                <a:lnTo>
                  <a:pt x="407" y="308"/>
                </a:lnTo>
                <a:cubicBezTo>
                  <a:pt x="414" y="305"/>
                  <a:pt x="419" y="298"/>
                  <a:pt x="419" y="290"/>
                </a:cubicBezTo>
                <a:lnTo>
                  <a:pt x="417" y="222"/>
                </a:lnTo>
                <a:lnTo>
                  <a:pt x="486" y="218"/>
                </a:lnTo>
                <a:cubicBezTo>
                  <a:pt x="495" y="217"/>
                  <a:pt x="502" y="210"/>
                  <a:pt x="502" y="200"/>
                </a:cubicBezTo>
                <a:lnTo>
                  <a:pt x="505" y="119"/>
                </a:lnTo>
                <a:lnTo>
                  <a:pt x="558" y="107"/>
                </a:lnTo>
                <a:cubicBezTo>
                  <a:pt x="566" y="105"/>
                  <a:pt x="572" y="98"/>
                  <a:pt x="572" y="90"/>
                </a:cubicBezTo>
                <a:lnTo>
                  <a:pt x="572" y="18"/>
                </a:lnTo>
                <a:cubicBezTo>
                  <a:pt x="572" y="8"/>
                  <a:pt x="564" y="0"/>
                  <a:pt x="554"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56" name="Freeform 155"/>
          <p:cNvSpPr>
            <a:spLocks noEditPoints="1"/>
          </p:cNvSpPr>
          <p:nvPr/>
        </p:nvSpPr>
        <p:spPr bwMode="auto">
          <a:xfrm>
            <a:off x="8056960" y="4342211"/>
            <a:ext cx="113109" cy="140494"/>
          </a:xfrm>
          <a:custGeom>
            <a:avLst/>
            <a:gdLst>
              <a:gd name="T0" fmla="*/ 249 w 499"/>
              <a:gd name="T1" fmla="*/ 115 h 614"/>
              <a:gd name="T2" fmla="*/ 0 w 499"/>
              <a:gd name="T3" fmla="*/ 365 h 614"/>
              <a:gd name="T4" fmla="*/ 249 w 499"/>
              <a:gd name="T5" fmla="*/ 614 h 614"/>
              <a:gd name="T6" fmla="*/ 499 w 499"/>
              <a:gd name="T7" fmla="*/ 365 h 614"/>
              <a:gd name="T8" fmla="*/ 249 w 499"/>
              <a:gd name="T9" fmla="*/ 115 h 614"/>
              <a:gd name="T10" fmla="*/ 363 w 499"/>
              <a:gd name="T11" fmla="*/ 338 h 614"/>
              <a:gd name="T12" fmla="*/ 354 w 499"/>
              <a:gd name="T13" fmla="*/ 352 h 614"/>
              <a:gd name="T14" fmla="*/ 250 w 499"/>
              <a:gd name="T15" fmla="*/ 376 h 614"/>
              <a:gd name="T16" fmla="*/ 244 w 499"/>
              <a:gd name="T17" fmla="*/ 376 h 614"/>
              <a:gd name="T18" fmla="*/ 238 w 499"/>
              <a:gd name="T19" fmla="*/ 373 h 614"/>
              <a:gd name="T20" fmla="*/ 165 w 499"/>
              <a:gd name="T21" fmla="*/ 295 h 614"/>
              <a:gd name="T22" fmla="*/ 166 w 499"/>
              <a:gd name="T23" fmla="*/ 278 h 614"/>
              <a:gd name="T24" fmla="*/ 182 w 499"/>
              <a:gd name="T25" fmla="*/ 278 h 614"/>
              <a:gd name="T26" fmla="*/ 251 w 499"/>
              <a:gd name="T27" fmla="*/ 352 h 614"/>
              <a:gd name="T28" fmla="*/ 349 w 499"/>
              <a:gd name="T29" fmla="*/ 329 h 614"/>
              <a:gd name="T30" fmla="*/ 363 w 499"/>
              <a:gd name="T31" fmla="*/ 338 h 614"/>
              <a:gd name="T32" fmla="*/ 415 w 499"/>
              <a:gd name="T33" fmla="*/ 153 h 614"/>
              <a:gd name="T34" fmla="*/ 349 w 499"/>
              <a:gd name="T35" fmla="*/ 115 h 614"/>
              <a:gd name="T36" fmla="*/ 350 w 499"/>
              <a:gd name="T37" fmla="*/ 113 h 614"/>
              <a:gd name="T38" fmla="*/ 370 w 499"/>
              <a:gd name="T39" fmla="*/ 79 h 614"/>
              <a:gd name="T40" fmla="*/ 396 w 499"/>
              <a:gd name="T41" fmla="*/ 72 h 614"/>
              <a:gd name="T42" fmla="*/ 429 w 499"/>
              <a:gd name="T43" fmla="*/ 92 h 614"/>
              <a:gd name="T44" fmla="*/ 436 w 499"/>
              <a:gd name="T45" fmla="*/ 118 h 614"/>
              <a:gd name="T46" fmla="*/ 417 w 499"/>
              <a:gd name="T47" fmla="*/ 151 h 614"/>
              <a:gd name="T48" fmla="*/ 415 w 499"/>
              <a:gd name="T49" fmla="*/ 153 h 614"/>
              <a:gd name="T50" fmla="*/ 192 w 499"/>
              <a:gd name="T51" fmla="*/ 57 h 614"/>
              <a:gd name="T52" fmla="*/ 192 w 499"/>
              <a:gd name="T53" fmla="*/ 19 h 614"/>
              <a:gd name="T54" fmla="*/ 211 w 499"/>
              <a:gd name="T55" fmla="*/ 0 h 614"/>
              <a:gd name="T56" fmla="*/ 288 w 499"/>
              <a:gd name="T57" fmla="*/ 0 h 614"/>
              <a:gd name="T58" fmla="*/ 307 w 499"/>
              <a:gd name="T59" fmla="*/ 19 h 614"/>
              <a:gd name="T60" fmla="*/ 307 w 499"/>
              <a:gd name="T61" fmla="*/ 57 h 614"/>
              <a:gd name="T62" fmla="*/ 288 w 499"/>
              <a:gd name="T63" fmla="*/ 77 h 614"/>
              <a:gd name="T64" fmla="*/ 288 w 499"/>
              <a:gd name="T65" fmla="*/ 99 h 614"/>
              <a:gd name="T66" fmla="*/ 249 w 499"/>
              <a:gd name="T67" fmla="*/ 96 h 614"/>
              <a:gd name="T68" fmla="*/ 211 w 499"/>
              <a:gd name="T69" fmla="*/ 99 h 614"/>
              <a:gd name="T70" fmla="*/ 211 w 499"/>
              <a:gd name="T71" fmla="*/ 77 h 614"/>
              <a:gd name="T72" fmla="*/ 192 w 499"/>
              <a:gd name="T73" fmla="*/ 57 h 614"/>
              <a:gd name="T74" fmla="*/ 268 w 499"/>
              <a:gd name="T75" fmla="*/ 575 h 614"/>
              <a:gd name="T76" fmla="*/ 268 w 499"/>
              <a:gd name="T77" fmla="*/ 557 h 614"/>
              <a:gd name="T78" fmla="*/ 249 w 499"/>
              <a:gd name="T79" fmla="*/ 537 h 614"/>
              <a:gd name="T80" fmla="*/ 230 w 499"/>
              <a:gd name="T81" fmla="*/ 557 h 614"/>
              <a:gd name="T82" fmla="*/ 230 w 499"/>
              <a:gd name="T83" fmla="*/ 575 h 614"/>
              <a:gd name="T84" fmla="*/ 39 w 499"/>
              <a:gd name="T85" fmla="*/ 384 h 614"/>
              <a:gd name="T86" fmla="*/ 57 w 499"/>
              <a:gd name="T87" fmla="*/ 384 h 614"/>
              <a:gd name="T88" fmla="*/ 77 w 499"/>
              <a:gd name="T89" fmla="*/ 365 h 614"/>
              <a:gd name="T90" fmla="*/ 57 w 499"/>
              <a:gd name="T91" fmla="*/ 345 h 614"/>
              <a:gd name="T92" fmla="*/ 39 w 499"/>
              <a:gd name="T93" fmla="*/ 345 h 614"/>
              <a:gd name="T94" fmla="*/ 230 w 499"/>
              <a:gd name="T95" fmla="*/ 154 h 614"/>
              <a:gd name="T96" fmla="*/ 230 w 499"/>
              <a:gd name="T97" fmla="*/ 173 h 614"/>
              <a:gd name="T98" fmla="*/ 249 w 499"/>
              <a:gd name="T99" fmla="*/ 192 h 614"/>
              <a:gd name="T100" fmla="*/ 268 w 499"/>
              <a:gd name="T101" fmla="*/ 173 h 614"/>
              <a:gd name="T102" fmla="*/ 268 w 499"/>
              <a:gd name="T103" fmla="*/ 154 h 614"/>
              <a:gd name="T104" fmla="*/ 459 w 499"/>
              <a:gd name="T105" fmla="*/ 345 h 614"/>
              <a:gd name="T106" fmla="*/ 441 w 499"/>
              <a:gd name="T107" fmla="*/ 345 h 614"/>
              <a:gd name="T108" fmla="*/ 422 w 499"/>
              <a:gd name="T109" fmla="*/ 365 h 614"/>
              <a:gd name="T110" fmla="*/ 441 w 499"/>
              <a:gd name="T111" fmla="*/ 384 h 614"/>
              <a:gd name="T112" fmla="*/ 459 w 499"/>
              <a:gd name="T113" fmla="*/ 384 h 614"/>
              <a:gd name="T114" fmla="*/ 268 w 499"/>
              <a:gd name="T115" fmla="*/ 575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 h="614">
                <a:moveTo>
                  <a:pt x="249" y="115"/>
                </a:moveTo>
                <a:cubicBezTo>
                  <a:pt x="111" y="115"/>
                  <a:pt x="0" y="227"/>
                  <a:pt x="0" y="365"/>
                </a:cubicBezTo>
                <a:cubicBezTo>
                  <a:pt x="0" y="502"/>
                  <a:pt x="111" y="614"/>
                  <a:pt x="249" y="614"/>
                </a:cubicBezTo>
                <a:cubicBezTo>
                  <a:pt x="387" y="614"/>
                  <a:pt x="499" y="502"/>
                  <a:pt x="499" y="365"/>
                </a:cubicBezTo>
                <a:cubicBezTo>
                  <a:pt x="499" y="227"/>
                  <a:pt x="387" y="115"/>
                  <a:pt x="249" y="115"/>
                </a:cubicBezTo>
                <a:close/>
                <a:moveTo>
                  <a:pt x="363" y="338"/>
                </a:moveTo>
                <a:cubicBezTo>
                  <a:pt x="364" y="344"/>
                  <a:pt x="360" y="350"/>
                  <a:pt x="354" y="352"/>
                </a:cubicBezTo>
                <a:lnTo>
                  <a:pt x="250" y="376"/>
                </a:lnTo>
                <a:cubicBezTo>
                  <a:pt x="248" y="377"/>
                  <a:pt x="246" y="377"/>
                  <a:pt x="244" y="376"/>
                </a:cubicBezTo>
                <a:cubicBezTo>
                  <a:pt x="242" y="376"/>
                  <a:pt x="240" y="374"/>
                  <a:pt x="238" y="373"/>
                </a:cubicBezTo>
                <a:lnTo>
                  <a:pt x="165" y="295"/>
                </a:lnTo>
                <a:cubicBezTo>
                  <a:pt x="160" y="290"/>
                  <a:pt x="161" y="282"/>
                  <a:pt x="166" y="278"/>
                </a:cubicBezTo>
                <a:cubicBezTo>
                  <a:pt x="170" y="273"/>
                  <a:pt x="178" y="274"/>
                  <a:pt x="182" y="278"/>
                </a:cubicBezTo>
                <a:lnTo>
                  <a:pt x="251" y="352"/>
                </a:lnTo>
                <a:lnTo>
                  <a:pt x="349" y="329"/>
                </a:lnTo>
                <a:cubicBezTo>
                  <a:pt x="355" y="327"/>
                  <a:pt x="361" y="331"/>
                  <a:pt x="363" y="338"/>
                </a:cubicBezTo>
                <a:close/>
                <a:moveTo>
                  <a:pt x="415" y="153"/>
                </a:moveTo>
                <a:cubicBezTo>
                  <a:pt x="395" y="138"/>
                  <a:pt x="373" y="125"/>
                  <a:pt x="349" y="115"/>
                </a:cubicBezTo>
                <a:cubicBezTo>
                  <a:pt x="350" y="115"/>
                  <a:pt x="350" y="114"/>
                  <a:pt x="350" y="113"/>
                </a:cubicBezTo>
                <a:lnTo>
                  <a:pt x="370" y="79"/>
                </a:lnTo>
                <a:cubicBezTo>
                  <a:pt x="375" y="70"/>
                  <a:pt x="387" y="67"/>
                  <a:pt x="396" y="72"/>
                </a:cubicBezTo>
                <a:lnTo>
                  <a:pt x="429" y="92"/>
                </a:lnTo>
                <a:cubicBezTo>
                  <a:pt x="438" y="97"/>
                  <a:pt x="441" y="109"/>
                  <a:pt x="436" y="118"/>
                </a:cubicBezTo>
                <a:lnTo>
                  <a:pt x="417" y="151"/>
                </a:lnTo>
                <a:cubicBezTo>
                  <a:pt x="416" y="152"/>
                  <a:pt x="415" y="153"/>
                  <a:pt x="415" y="153"/>
                </a:cubicBezTo>
                <a:close/>
                <a:moveTo>
                  <a:pt x="192" y="57"/>
                </a:moveTo>
                <a:lnTo>
                  <a:pt x="192" y="19"/>
                </a:lnTo>
                <a:cubicBezTo>
                  <a:pt x="192" y="8"/>
                  <a:pt x="200" y="0"/>
                  <a:pt x="211" y="0"/>
                </a:cubicBezTo>
                <a:lnTo>
                  <a:pt x="288" y="0"/>
                </a:lnTo>
                <a:cubicBezTo>
                  <a:pt x="298" y="0"/>
                  <a:pt x="307" y="8"/>
                  <a:pt x="307" y="19"/>
                </a:cubicBezTo>
                <a:lnTo>
                  <a:pt x="307" y="57"/>
                </a:lnTo>
                <a:cubicBezTo>
                  <a:pt x="307" y="68"/>
                  <a:pt x="298" y="77"/>
                  <a:pt x="288" y="77"/>
                </a:cubicBezTo>
                <a:lnTo>
                  <a:pt x="288" y="99"/>
                </a:lnTo>
                <a:cubicBezTo>
                  <a:pt x="275" y="97"/>
                  <a:pt x="262" y="96"/>
                  <a:pt x="249" y="96"/>
                </a:cubicBezTo>
                <a:cubicBezTo>
                  <a:pt x="236" y="96"/>
                  <a:pt x="223" y="97"/>
                  <a:pt x="211" y="99"/>
                </a:cubicBezTo>
                <a:lnTo>
                  <a:pt x="211" y="77"/>
                </a:lnTo>
                <a:cubicBezTo>
                  <a:pt x="200" y="77"/>
                  <a:pt x="192" y="68"/>
                  <a:pt x="192" y="57"/>
                </a:cubicBezTo>
                <a:close/>
                <a:moveTo>
                  <a:pt x="268" y="575"/>
                </a:moveTo>
                <a:lnTo>
                  <a:pt x="268" y="557"/>
                </a:lnTo>
                <a:cubicBezTo>
                  <a:pt x="268" y="546"/>
                  <a:pt x="260" y="537"/>
                  <a:pt x="249" y="537"/>
                </a:cubicBezTo>
                <a:cubicBezTo>
                  <a:pt x="239" y="537"/>
                  <a:pt x="230" y="546"/>
                  <a:pt x="230" y="557"/>
                </a:cubicBezTo>
                <a:lnTo>
                  <a:pt x="230" y="575"/>
                </a:lnTo>
                <a:cubicBezTo>
                  <a:pt x="129" y="566"/>
                  <a:pt x="48" y="485"/>
                  <a:pt x="39" y="384"/>
                </a:cubicBezTo>
                <a:lnTo>
                  <a:pt x="57" y="384"/>
                </a:lnTo>
                <a:cubicBezTo>
                  <a:pt x="68" y="384"/>
                  <a:pt x="77" y="375"/>
                  <a:pt x="77" y="365"/>
                </a:cubicBezTo>
                <a:cubicBezTo>
                  <a:pt x="77" y="354"/>
                  <a:pt x="68" y="345"/>
                  <a:pt x="57" y="345"/>
                </a:cubicBezTo>
                <a:lnTo>
                  <a:pt x="39" y="345"/>
                </a:lnTo>
                <a:cubicBezTo>
                  <a:pt x="48" y="244"/>
                  <a:pt x="129" y="164"/>
                  <a:pt x="230" y="154"/>
                </a:cubicBezTo>
                <a:lnTo>
                  <a:pt x="230" y="173"/>
                </a:lnTo>
                <a:cubicBezTo>
                  <a:pt x="230" y="183"/>
                  <a:pt x="239" y="192"/>
                  <a:pt x="249" y="192"/>
                </a:cubicBezTo>
                <a:cubicBezTo>
                  <a:pt x="260" y="192"/>
                  <a:pt x="268" y="183"/>
                  <a:pt x="268" y="173"/>
                </a:cubicBezTo>
                <a:lnTo>
                  <a:pt x="268" y="154"/>
                </a:lnTo>
                <a:cubicBezTo>
                  <a:pt x="370" y="164"/>
                  <a:pt x="450" y="244"/>
                  <a:pt x="459" y="345"/>
                </a:cubicBezTo>
                <a:lnTo>
                  <a:pt x="441" y="345"/>
                </a:lnTo>
                <a:cubicBezTo>
                  <a:pt x="431" y="345"/>
                  <a:pt x="422" y="354"/>
                  <a:pt x="422" y="365"/>
                </a:cubicBezTo>
                <a:cubicBezTo>
                  <a:pt x="422" y="375"/>
                  <a:pt x="431" y="384"/>
                  <a:pt x="441" y="384"/>
                </a:cubicBezTo>
                <a:lnTo>
                  <a:pt x="459" y="384"/>
                </a:lnTo>
                <a:cubicBezTo>
                  <a:pt x="450" y="485"/>
                  <a:pt x="370" y="566"/>
                  <a:pt x="268" y="57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57" name="Freeform 156"/>
          <p:cNvSpPr>
            <a:spLocks noEditPoints="1"/>
          </p:cNvSpPr>
          <p:nvPr/>
        </p:nvSpPr>
        <p:spPr bwMode="auto">
          <a:xfrm>
            <a:off x="3655220" y="1528764"/>
            <a:ext cx="164306" cy="108348"/>
          </a:xfrm>
          <a:custGeom>
            <a:avLst/>
            <a:gdLst>
              <a:gd name="T0" fmla="*/ 691 w 729"/>
              <a:gd name="T1" fmla="*/ 213 h 473"/>
              <a:gd name="T2" fmla="*/ 76 w 729"/>
              <a:gd name="T3" fmla="*/ 213 h 473"/>
              <a:gd name="T4" fmla="*/ 76 w 729"/>
              <a:gd name="T5" fmla="*/ 39 h 473"/>
              <a:gd name="T6" fmla="*/ 38 w 729"/>
              <a:gd name="T7" fmla="*/ 0 h 473"/>
              <a:gd name="T8" fmla="*/ 0 w 729"/>
              <a:gd name="T9" fmla="*/ 39 h 473"/>
              <a:gd name="T10" fmla="*/ 0 w 729"/>
              <a:gd name="T11" fmla="*/ 435 h 473"/>
              <a:gd name="T12" fmla="*/ 38 w 729"/>
              <a:gd name="T13" fmla="*/ 473 h 473"/>
              <a:gd name="T14" fmla="*/ 76 w 729"/>
              <a:gd name="T15" fmla="*/ 435 h 473"/>
              <a:gd name="T16" fmla="*/ 76 w 729"/>
              <a:gd name="T17" fmla="*/ 416 h 473"/>
              <a:gd name="T18" fmla="*/ 652 w 729"/>
              <a:gd name="T19" fmla="*/ 416 h 473"/>
              <a:gd name="T20" fmla="*/ 652 w 729"/>
              <a:gd name="T21" fmla="*/ 435 h 473"/>
              <a:gd name="T22" fmla="*/ 691 w 729"/>
              <a:gd name="T23" fmla="*/ 473 h 473"/>
              <a:gd name="T24" fmla="*/ 729 w 729"/>
              <a:gd name="T25" fmla="*/ 435 h 473"/>
              <a:gd name="T26" fmla="*/ 729 w 729"/>
              <a:gd name="T27" fmla="*/ 251 h 473"/>
              <a:gd name="T28" fmla="*/ 691 w 729"/>
              <a:gd name="T29" fmla="*/ 213 h 473"/>
              <a:gd name="T30" fmla="*/ 88 w 729"/>
              <a:gd name="T31" fmla="*/ 117 h 473"/>
              <a:gd name="T32" fmla="*/ 88 w 729"/>
              <a:gd name="T33" fmla="*/ 204 h 473"/>
              <a:gd name="T34" fmla="*/ 171 w 729"/>
              <a:gd name="T35" fmla="*/ 204 h 473"/>
              <a:gd name="T36" fmla="*/ 171 w 729"/>
              <a:gd name="T37" fmla="*/ 117 h 473"/>
              <a:gd name="T38" fmla="*/ 88 w 729"/>
              <a:gd name="T39" fmla="*/ 117 h 473"/>
              <a:gd name="T40" fmla="*/ 652 w 729"/>
              <a:gd name="T41" fmla="*/ 379 h 473"/>
              <a:gd name="T42" fmla="*/ 610 w 729"/>
              <a:gd name="T43" fmla="*/ 380 h 473"/>
              <a:gd name="T44" fmla="*/ 519 w 729"/>
              <a:gd name="T45" fmla="*/ 380 h 473"/>
              <a:gd name="T46" fmla="*/ 470 w 729"/>
              <a:gd name="T47" fmla="*/ 380 h 473"/>
              <a:gd name="T48" fmla="*/ 379 w 729"/>
              <a:gd name="T49" fmla="*/ 380 h 473"/>
              <a:gd name="T50" fmla="*/ 331 w 729"/>
              <a:gd name="T51" fmla="*/ 380 h 473"/>
              <a:gd name="T52" fmla="*/ 240 w 729"/>
              <a:gd name="T53" fmla="*/ 380 h 473"/>
              <a:gd name="T54" fmla="*/ 191 w 729"/>
              <a:gd name="T55" fmla="*/ 380 h 473"/>
              <a:gd name="T56" fmla="*/ 100 w 729"/>
              <a:gd name="T57" fmla="*/ 380 h 473"/>
              <a:gd name="T58" fmla="*/ 76 w 729"/>
              <a:gd name="T59" fmla="*/ 376 h 473"/>
              <a:gd name="T60" fmla="*/ 76 w 729"/>
              <a:gd name="T61" fmla="*/ 370 h 473"/>
              <a:gd name="T62" fmla="*/ 108 w 729"/>
              <a:gd name="T63" fmla="*/ 375 h 473"/>
              <a:gd name="T64" fmla="*/ 183 w 729"/>
              <a:gd name="T65" fmla="*/ 375 h 473"/>
              <a:gd name="T66" fmla="*/ 248 w 729"/>
              <a:gd name="T67" fmla="*/ 375 h 473"/>
              <a:gd name="T68" fmla="*/ 322 w 729"/>
              <a:gd name="T69" fmla="*/ 375 h 473"/>
              <a:gd name="T70" fmla="*/ 388 w 729"/>
              <a:gd name="T71" fmla="*/ 375 h 473"/>
              <a:gd name="T72" fmla="*/ 462 w 729"/>
              <a:gd name="T73" fmla="*/ 375 h 473"/>
              <a:gd name="T74" fmla="*/ 527 w 729"/>
              <a:gd name="T75" fmla="*/ 375 h 473"/>
              <a:gd name="T76" fmla="*/ 601 w 729"/>
              <a:gd name="T77" fmla="*/ 375 h 473"/>
              <a:gd name="T78" fmla="*/ 652 w 729"/>
              <a:gd name="T79" fmla="*/ 371 h 473"/>
              <a:gd name="T80" fmla="*/ 652 w 729"/>
              <a:gd name="T81" fmla="*/ 37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29" h="473">
                <a:moveTo>
                  <a:pt x="691" y="213"/>
                </a:moveTo>
                <a:lnTo>
                  <a:pt x="76" y="213"/>
                </a:lnTo>
                <a:lnTo>
                  <a:pt x="76" y="39"/>
                </a:lnTo>
                <a:cubicBezTo>
                  <a:pt x="76" y="17"/>
                  <a:pt x="59" y="0"/>
                  <a:pt x="38" y="0"/>
                </a:cubicBezTo>
                <a:cubicBezTo>
                  <a:pt x="17" y="0"/>
                  <a:pt x="0" y="17"/>
                  <a:pt x="0" y="39"/>
                </a:cubicBezTo>
                <a:lnTo>
                  <a:pt x="0" y="435"/>
                </a:lnTo>
                <a:cubicBezTo>
                  <a:pt x="0" y="456"/>
                  <a:pt x="17" y="473"/>
                  <a:pt x="38" y="473"/>
                </a:cubicBezTo>
                <a:cubicBezTo>
                  <a:pt x="59" y="473"/>
                  <a:pt x="76" y="456"/>
                  <a:pt x="76" y="435"/>
                </a:cubicBezTo>
                <a:lnTo>
                  <a:pt x="76" y="416"/>
                </a:lnTo>
                <a:lnTo>
                  <a:pt x="652" y="416"/>
                </a:lnTo>
                <a:lnTo>
                  <a:pt x="652" y="435"/>
                </a:lnTo>
                <a:cubicBezTo>
                  <a:pt x="652" y="456"/>
                  <a:pt x="670" y="473"/>
                  <a:pt x="691" y="473"/>
                </a:cubicBezTo>
                <a:cubicBezTo>
                  <a:pt x="712" y="473"/>
                  <a:pt x="729" y="456"/>
                  <a:pt x="729" y="435"/>
                </a:cubicBezTo>
                <a:lnTo>
                  <a:pt x="729" y="251"/>
                </a:lnTo>
                <a:cubicBezTo>
                  <a:pt x="729" y="230"/>
                  <a:pt x="712" y="213"/>
                  <a:pt x="691" y="213"/>
                </a:cubicBezTo>
                <a:close/>
                <a:moveTo>
                  <a:pt x="88" y="117"/>
                </a:moveTo>
                <a:lnTo>
                  <a:pt x="88" y="204"/>
                </a:lnTo>
                <a:lnTo>
                  <a:pt x="171" y="204"/>
                </a:lnTo>
                <a:cubicBezTo>
                  <a:pt x="195" y="180"/>
                  <a:pt x="195" y="141"/>
                  <a:pt x="171" y="117"/>
                </a:cubicBezTo>
                <a:cubicBezTo>
                  <a:pt x="147" y="94"/>
                  <a:pt x="111" y="94"/>
                  <a:pt x="88" y="117"/>
                </a:cubicBezTo>
                <a:close/>
                <a:moveTo>
                  <a:pt x="652" y="379"/>
                </a:moveTo>
                <a:cubicBezTo>
                  <a:pt x="638" y="375"/>
                  <a:pt x="625" y="376"/>
                  <a:pt x="610" y="380"/>
                </a:cubicBezTo>
                <a:cubicBezTo>
                  <a:pt x="583" y="387"/>
                  <a:pt x="546" y="387"/>
                  <a:pt x="519" y="380"/>
                </a:cubicBezTo>
                <a:cubicBezTo>
                  <a:pt x="501" y="375"/>
                  <a:pt x="488" y="375"/>
                  <a:pt x="470" y="380"/>
                </a:cubicBezTo>
                <a:cubicBezTo>
                  <a:pt x="443" y="387"/>
                  <a:pt x="406" y="387"/>
                  <a:pt x="379" y="380"/>
                </a:cubicBezTo>
                <a:cubicBezTo>
                  <a:pt x="362" y="375"/>
                  <a:pt x="348" y="375"/>
                  <a:pt x="331" y="380"/>
                </a:cubicBezTo>
                <a:cubicBezTo>
                  <a:pt x="303" y="387"/>
                  <a:pt x="267" y="387"/>
                  <a:pt x="240" y="380"/>
                </a:cubicBezTo>
                <a:cubicBezTo>
                  <a:pt x="222" y="375"/>
                  <a:pt x="209" y="375"/>
                  <a:pt x="191" y="380"/>
                </a:cubicBezTo>
                <a:cubicBezTo>
                  <a:pt x="164" y="387"/>
                  <a:pt x="127" y="387"/>
                  <a:pt x="100" y="380"/>
                </a:cubicBezTo>
                <a:cubicBezTo>
                  <a:pt x="91" y="378"/>
                  <a:pt x="84" y="377"/>
                  <a:pt x="76" y="376"/>
                </a:cubicBezTo>
                <a:lnTo>
                  <a:pt x="76" y="370"/>
                </a:lnTo>
                <a:cubicBezTo>
                  <a:pt x="87" y="370"/>
                  <a:pt x="97" y="371"/>
                  <a:pt x="108" y="375"/>
                </a:cubicBezTo>
                <a:cubicBezTo>
                  <a:pt x="131" y="381"/>
                  <a:pt x="161" y="381"/>
                  <a:pt x="183" y="375"/>
                </a:cubicBezTo>
                <a:cubicBezTo>
                  <a:pt x="206" y="368"/>
                  <a:pt x="225" y="368"/>
                  <a:pt x="248" y="375"/>
                </a:cubicBezTo>
                <a:cubicBezTo>
                  <a:pt x="270" y="381"/>
                  <a:pt x="300" y="381"/>
                  <a:pt x="322" y="375"/>
                </a:cubicBezTo>
                <a:cubicBezTo>
                  <a:pt x="345" y="368"/>
                  <a:pt x="365" y="368"/>
                  <a:pt x="388" y="375"/>
                </a:cubicBezTo>
                <a:cubicBezTo>
                  <a:pt x="410" y="381"/>
                  <a:pt x="440" y="381"/>
                  <a:pt x="462" y="375"/>
                </a:cubicBezTo>
                <a:cubicBezTo>
                  <a:pt x="485" y="368"/>
                  <a:pt x="504" y="368"/>
                  <a:pt x="527" y="375"/>
                </a:cubicBezTo>
                <a:cubicBezTo>
                  <a:pt x="549" y="381"/>
                  <a:pt x="579" y="381"/>
                  <a:pt x="601" y="375"/>
                </a:cubicBezTo>
                <a:cubicBezTo>
                  <a:pt x="619" y="370"/>
                  <a:pt x="635" y="369"/>
                  <a:pt x="652" y="371"/>
                </a:cubicBezTo>
                <a:lnTo>
                  <a:pt x="652" y="379"/>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58" name="Freeform 157"/>
          <p:cNvSpPr>
            <a:spLocks noEditPoints="1"/>
          </p:cNvSpPr>
          <p:nvPr/>
        </p:nvSpPr>
        <p:spPr bwMode="auto">
          <a:xfrm>
            <a:off x="4237436" y="1510905"/>
            <a:ext cx="108348" cy="144065"/>
          </a:xfrm>
          <a:custGeom>
            <a:avLst/>
            <a:gdLst>
              <a:gd name="T0" fmla="*/ 429 w 480"/>
              <a:gd name="T1" fmla="*/ 257 h 638"/>
              <a:gd name="T2" fmla="*/ 23 w 480"/>
              <a:gd name="T3" fmla="*/ 230 h 638"/>
              <a:gd name="T4" fmla="*/ 51 w 480"/>
              <a:gd name="T5" fmla="*/ 23 h 638"/>
              <a:gd name="T6" fmla="*/ 457 w 480"/>
              <a:gd name="T7" fmla="*/ 51 h 638"/>
              <a:gd name="T8" fmla="*/ 316 w 480"/>
              <a:gd name="T9" fmla="*/ 421 h 638"/>
              <a:gd name="T10" fmla="*/ 164 w 480"/>
              <a:gd name="T11" fmla="*/ 433 h 638"/>
              <a:gd name="T12" fmla="*/ 164 w 480"/>
              <a:gd name="T13" fmla="*/ 410 h 638"/>
              <a:gd name="T14" fmla="*/ 176 w 480"/>
              <a:gd name="T15" fmla="*/ 410 h 638"/>
              <a:gd name="T16" fmla="*/ 305 w 480"/>
              <a:gd name="T17" fmla="*/ 421 h 638"/>
              <a:gd name="T18" fmla="*/ 310 w 480"/>
              <a:gd name="T19" fmla="*/ 404 h 638"/>
              <a:gd name="T20" fmla="*/ 316 w 480"/>
              <a:gd name="T21" fmla="*/ 421 h 638"/>
              <a:gd name="T22" fmla="*/ 51 w 480"/>
              <a:gd name="T23" fmla="*/ 304 h 638"/>
              <a:gd name="T24" fmla="*/ 35 w 480"/>
              <a:gd name="T25" fmla="*/ 499 h 638"/>
              <a:gd name="T26" fmla="*/ 429 w 480"/>
              <a:gd name="T27" fmla="*/ 515 h 638"/>
              <a:gd name="T28" fmla="*/ 445 w 480"/>
              <a:gd name="T29" fmla="*/ 320 h 638"/>
              <a:gd name="T30" fmla="*/ 316 w 480"/>
              <a:gd name="T31" fmla="*/ 152 h 638"/>
              <a:gd name="T32" fmla="*/ 164 w 480"/>
              <a:gd name="T33" fmla="*/ 164 h 638"/>
              <a:gd name="T34" fmla="*/ 164 w 480"/>
              <a:gd name="T35" fmla="*/ 140 h 638"/>
              <a:gd name="T36" fmla="*/ 176 w 480"/>
              <a:gd name="T37" fmla="*/ 140 h 638"/>
              <a:gd name="T38" fmla="*/ 305 w 480"/>
              <a:gd name="T39" fmla="*/ 152 h 638"/>
              <a:gd name="T40" fmla="*/ 310 w 480"/>
              <a:gd name="T41" fmla="*/ 134 h 638"/>
              <a:gd name="T42" fmla="*/ 316 w 480"/>
              <a:gd name="T43" fmla="*/ 152 h 638"/>
              <a:gd name="T44" fmla="*/ 51 w 480"/>
              <a:gd name="T45" fmla="*/ 35 h 638"/>
              <a:gd name="T46" fmla="*/ 35 w 480"/>
              <a:gd name="T47" fmla="*/ 230 h 638"/>
              <a:gd name="T48" fmla="*/ 429 w 480"/>
              <a:gd name="T49" fmla="*/ 246 h 638"/>
              <a:gd name="T50" fmla="*/ 445 w 480"/>
              <a:gd name="T51" fmla="*/ 51 h 638"/>
              <a:gd name="T52" fmla="*/ 34 w 480"/>
              <a:gd name="T53" fmla="*/ 585 h 638"/>
              <a:gd name="T54" fmla="*/ 74 w 480"/>
              <a:gd name="T55" fmla="*/ 638 h 638"/>
              <a:gd name="T56" fmla="*/ 113 w 480"/>
              <a:gd name="T57" fmla="*/ 585 h 638"/>
              <a:gd name="T58" fmla="*/ 361 w 480"/>
              <a:gd name="T59" fmla="*/ 597 h 638"/>
              <a:gd name="T60" fmla="*/ 444 w 480"/>
              <a:gd name="T61" fmla="*/ 597 h 638"/>
              <a:gd name="T62" fmla="*/ 480 w 480"/>
              <a:gd name="T63" fmla="*/ 585 h 638"/>
              <a:gd name="T64" fmla="*/ 0 w 480"/>
              <a:gd name="T65" fmla="*/ 0 h 638"/>
              <a:gd name="T66" fmla="*/ 34 w 480"/>
              <a:gd name="T67" fmla="*/ 585 h 638"/>
              <a:gd name="T68" fmla="*/ 429 w 480"/>
              <a:gd name="T69" fmla="*/ 527 h 638"/>
              <a:gd name="T70" fmla="*/ 23 w 480"/>
              <a:gd name="T71" fmla="*/ 499 h 638"/>
              <a:gd name="T72" fmla="*/ 51 w 480"/>
              <a:gd name="T73" fmla="*/ 292 h 638"/>
              <a:gd name="T74" fmla="*/ 457 w 480"/>
              <a:gd name="T75" fmla="*/ 32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0" h="638">
                <a:moveTo>
                  <a:pt x="457" y="230"/>
                </a:moveTo>
                <a:cubicBezTo>
                  <a:pt x="457" y="245"/>
                  <a:pt x="444" y="257"/>
                  <a:pt x="429" y="257"/>
                </a:cubicBezTo>
                <a:lnTo>
                  <a:pt x="51" y="257"/>
                </a:lnTo>
                <a:cubicBezTo>
                  <a:pt x="36" y="257"/>
                  <a:pt x="23" y="245"/>
                  <a:pt x="23" y="230"/>
                </a:cubicBezTo>
                <a:lnTo>
                  <a:pt x="23" y="51"/>
                </a:lnTo>
                <a:cubicBezTo>
                  <a:pt x="23" y="36"/>
                  <a:pt x="36" y="23"/>
                  <a:pt x="51" y="23"/>
                </a:cubicBezTo>
                <a:lnTo>
                  <a:pt x="429" y="23"/>
                </a:lnTo>
                <a:cubicBezTo>
                  <a:pt x="444" y="23"/>
                  <a:pt x="457" y="36"/>
                  <a:pt x="457" y="51"/>
                </a:cubicBezTo>
                <a:lnTo>
                  <a:pt x="457" y="230"/>
                </a:lnTo>
                <a:close/>
                <a:moveTo>
                  <a:pt x="316" y="421"/>
                </a:moveTo>
                <a:lnTo>
                  <a:pt x="316" y="433"/>
                </a:lnTo>
                <a:lnTo>
                  <a:pt x="164" y="433"/>
                </a:lnTo>
                <a:lnTo>
                  <a:pt x="164" y="421"/>
                </a:lnTo>
                <a:lnTo>
                  <a:pt x="164" y="410"/>
                </a:lnTo>
                <a:cubicBezTo>
                  <a:pt x="164" y="406"/>
                  <a:pt x="167" y="404"/>
                  <a:pt x="170" y="404"/>
                </a:cubicBezTo>
                <a:cubicBezTo>
                  <a:pt x="173" y="404"/>
                  <a:pt x="176" y="406"/>
                  <a:pt x="176" y="410"/>
                </a:cubicBezTo>
                <a:lnTo>
                  <a:pt x="176" y="421"/>
                </a:lnTo>
                <a:lnTo>
                  <a:pt x="305" y="421"/>
                </a:lnTo>
                <a:lnTo>
                  <a:pt x="305" y="410"/>
                </a:lnTo>
                <a:cubicBezTo>
                  <a:pt x="305" y="406"/>
                  <a:pt x="307" y="404"/>
                  <a:pt x="310" y="404"/>
                </a:cubicBezTo>
                <a:cubicBezTo>
                  <a:pt x="314" y="404"/>
                  <a:pt x="316" y="406"/>
                  <a:pt x="316" y="410"/>
                </a:cubicBezTo>
                <a:lnTo>
                  <a:pt x="316" y="421"/>
                </a:lnTo>
                <a:close/>
                <a:moveTo>
                  <a:pt x="429" y="304"/>
                </a:moveTo>
                <a:lnTo>
                  <a:pt x="51" y="304"/>
                </a:lnTo>
                <a:cubicBezTo>
                  <a:pt x="42" y="304"/>
                  <a:pt x="35" y="311"/>
                  <a:pt x="35" y="320"/>
                </a:cubicBezTo>
                <a:lnTo>
                  <a:pt x="35" y="499"/>
                </a:lnTo>
                <a:cubicBezTo>
                  <a:pt x="35" y="508"/>
                  <a:pt x="42" y="515"/>
                  <a:pt x="51" y="515"/>
                </a:cubicBezTo>
                <a:lnTo>
                  <a:pt x="429" y="515"/>
                </a:lnTo>
                <a:cubicBezTo>
                  <a:pt x="438" y="515"/>
                  <a:pt x="445" y="508"/>
                  <a:pt x="445" y="499"/>
                </a:cubicBezTo>
                <a:lnTo>
                  <a:pt x="445" y="320"/>
                </a:lnTo>
                <a:cubicBezTo>
                  <a:pt x="445" y="311"/>
                  <a:pt x="438" y="304"/>
                  <a:pt x="429" y="304"/>
                </a:cubicBezTo>
                <a:close/>
                <a:moveTo>
                  <a:pt x="316" y="152"/>
                </a:moveTo>
                <a:lnTo>
                  <a:pt x="316" y="164"/>
                </a:lnTo>
                <a:lnTo>
                  <a:pt x="164" y="164"/>
                </a:lnTo>
                <a:lnTo>
                  <a:pt x="164" y="152"/>
                </a:lnTo>
                <a:lnTo>
                  <a:pt x="164" y="140"/>
                </a:lnTo>
                <a:cubicBezTo>
                  <a:pt x="164" y="137"/>
                  <a:pt x="167" y="134"/>
                  <a:pt x="170" y="134"/>
                </a:cubicBezTo>
                <a:cubicBezTo>
                  <a:pt x="173" y="134"/>
                  <a:pt x="176" y="137"/>
                  <a:pt x="176" y="140"/>
                </a:cubicBezTo>
                <a:lnTo>
                  <a:pt x="176" y="152"/>
                </a:lnTo>
                <a:lnTo>
                  <a:pt x="305" y="152"/>
                </a:lnTo>
                <a:lnTo>
                  <a:pt x="305" y="140"/>
                </a:lnTo>
                <a:cubicBezTo>
                  <a:pt x="305" y="137"/>
                  <a:pt x="307" y="134"/>
                  <a:pt x="310" y="134"/>
                </a:cubicBezTo>
                <a:cubicBezTo>
                  <a:pt x="314" y="134"/>
                  <a:pt x="316" y="137"/>
                  <a:pt x="316" y="140"/>
                </a:cubicBezTo>
                <a:lnTo>
                  <a:pt x="316" y="152"/>
                </a:lnTo>
                <a:close/>
                <a:moveTo>
                  <a:pt x="429" y="35"/>
                </a:moveTo>
                <a:lnTo>
                  <a:pt x="51" y="35"/>
                </a:lnTo>
                <a:cubicBezTo>
                  <a:pt x="42" y="35"/>
                  <a:pt x="35" y="42"/>
                  <a:pt x="35" y="51"/>
                </a:cubicBezTo>
                <a:lnTo>
                  <a:pt x="35" y="230"/>
                </a:lnTo>
                <a:cubicBezTo>
                  <a:pt x="35" y="238"/>
                  <a:pt x="42" y="246"/>
                  <a:pt x="51" y="246"/>
                </a:cubicBezTo>
                <a:lnTo>
                  <a:pt x="429" y="246"/>
                </a:lnTo>
                <a:cubicBezTo>
                  <a:pt x="438" y="246"/>
                  <a:pt x="445" y="238"/>
                  <a:pt x="445" y="230"/>
                </a:cubicBezTo>
                <a:lnTo>
                  <a:pt x="445" y="51"/>
                </a:lnTo>
                <a:cubicBezTo>
                  <a:pt x="445" y="42"/>
                  <a:pt x="438" y="35"/>
                  <a:pt x="429" y="35"/>
                </a:cubicBezTo>
                <a:close/>
                <a:moveTo>
                  <a:pt x="34" y="585"/>
                </a:moveTo>
                <a:cubicBezTo>
                  <a:pt x="33" y="589"/>
                  <a:pt x="33" y="593"/>
                  <a:pt x="33" y="597"/>
                </a:cubicBezTo>
                <a:cubicBezTo>
                  <a:pt x="33" y="620"/>
                  <a:pt x="51" y="638"/>
                  <a:pt x="74" y="638"/>
                </a:cubicBezTo>
                <a:cubicBezTo>
                  <a:pt x="96" y="638"/>
                  <a:pt x="115" y="620"/>
                  <a:pt x="115" y="597"/>
                </a:cubicBezTo>
                <a:cubicBezTo>
                  <a:pt x="115" y="593"/>
                  <a:pt x="114" y="589"/>
                  <a:pt x="113" y="585"/>
                </a:cubicBezTo>
                <a:lnTo>
                  <a:pt x="363" y="585"/>
                </a:lnTo>
                <a:cubicBezTo>
                  <a:pt x="362" y="589"/>
                  <a:pt x="361" y="593"/>
                  <a:pt x="361" y="597"/>
                </a:cubicBezTo>
                <a:cubicBezTo>
                  <a:pt x="361" y="620"/>
                  <a:pt x="380" y="638"/>
                  <a:pt x="403" y="638"/>
                </a:cubicBezTo>
                <a:cubicBezTo>
                  <a:pt x="425" y="638"/>
                  <a:pt x="444" y="620"/>
                  <a:pt x="444" y="597"/>
                </a:cubicBezTo>
                <a:cubicBezTo>
                  <a:pt x="444" y="593"/>
                  <a:pt x="443" y="589"/>
                  <a:pt x="442" y="585"/>
                </a:cubicBezTo>
                <a:lnTo>
                  <a:pt x="480" y="585"/>
                </a:lnTo>
                <a:lnTo>
                  <a:pt x="480" y="0"/>
                </a:lnTo>
                <a:lnTo>
                  <a:pt x="0" y="0"/>
                </a:lnTo>
                <a:lnTo>
                  <a:pt x="0" y="585"/>
                </a:lnTo>
                <a:lnTo>
                  <a:pt x="34" y="585"/>
                </a:lnTo>
                <a:close/>
                <a:moveTo>
                  <a:pt x="457" y="499"/>
                </a:moveTo>
                <a:cubicBezTo>
                  <a:pt x="457" y="514"/>
                  <a:pt x="444" y="527"/>
                  <a:pt x="429" y="527"/>
                </a:cubicBezTo>
                <a:lnTo>
                  <a:pt x="51" y="527"/>
                </a:lnTo>
                <a:cubicBezTo>
                  <a:pt x="36" y="527"/>
                  <a:pt x="23" y="514"/>
                  <a:pt x="23" y="499"/>
                </a:cubicBezTo>
                <a:lnTo>
                  <a:pt x="23" y="320"/>
                </a:lnTo>
                <a:cubicBezTo>
                  <a:pt x="23" y="305"/>
                  <a:pt x="36" y="292"/>
                  <a:pt x="51" y="292"/>
                </a:cubicBezTo>
                <a:lnTo>
                  <a:pt x="429" y="292"/>
                </a:lnTo>
                <a:cubicBezTo>
                  <a:pt x="444" y="292"/>
                  <a:pt x="457" y="305"/>
                  <a:pt x="457" y="320"/>
                </a:cubicBezTo>
                <a:lnTo>
                  <a:pt x="457" y="499"/>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59" name="Freeform 158"/>
          <p:cNvSpPr>
            <a:spLocks noEditPoints="1"/>
          </p:cNvSpPr>
          <p:nvPr/>
        </p:nvSpPr>
        <p:spPr bwMode="auto">
          <a:xfrm>
            <a:off x="4511280" y="1513286"/>
            <a:ext cx="115490" cy="138114"/>
          </a:xfrm>
          <a:custGeom>
            <a:avLst/>
            <a:gdLst>
              <a:gd name="T0" fmla="*/ 70 w 513"/>
              <a:gd name="T1" fmla="*/ 70 h 607"/>
              <a:gd name="T2" fmla="*/ 443 w 513"/>
              <a:gd name="T3" fmla="*/ 70 h 607"/>
              <a:gd name="T4" fmla="*/ 443 w 513"/>
              <a:gd name="T5" fmla="*/ 210 h 607"/>
              <a:gd name="T6" fmla="*/ 70 w 513"/>
              <a:gd name="T7" fmla="*/ 210 h 607"/>
              <a:gd name="T8" fmla="*/ 70 w 513"/>
              <a:gd name="T9" fmla="*/ 70 h 607"/>
              <a:gd name="T10" fmla="*/ 70 w 513"/>
              <a:gd name="T11" fmla="*/ 397 h 607"/>
              <a:gd name="T12" fmla="*/ 443 w 513"/>
              <a:gd name="T13" fmla="*/ 397 h 607"/>
              <a:gd name="T14" fmla="*/ 443 w 513"/>
              <a:gd name="T15" fmla="*/ 537 h 607"/>
              <a:gd name="T16" fmla="*/ 70 w 513"/>
              <a:gd name="T17" fmla="*/ 537 h 607"/>
              <a:gd name="T18" fmla="*/ 70 w 513"/>
              <a:gd name="T19" fmla="*/ 397 h 607"/>
              <a:gd name="T20" fmla="*/ 193 w 513"/>
              <a:gd name="T21" fmla="*/ 464 h 607"/>
              <a:gd name="T22" fmla="*/ 320 w 513"/>
              <a:gd name="T23" fmla="*/ 464 h 607"/>
              <a:gd name="T24" fmla="*/ 320 w 513"/>
              <a:gd name="T25" fmla="*/ 470 h 607"/>
              <a:gd name="T26" fmla="*/ 193 w 513"/>
              <a:gd name="T27" fmla="*/ 470 h 607"/>
              <a:gd name="T28" fmla="*/ 193 w 513"/>
              <a:gd name="T29" fmla="*/ 464 h 607"/>
              <a:gd name="T30" fmla="*/ 467 w 513"/>
              <a:gd name="T31" fmla="*/ 537 h 607"/>
              <a:gd name="T32" fmla="*/ 443 w 513"/>
              <a:gd name="T33" fmla="*/ 560 h 607"/>
              <a:gd name="T34" fmla="*/ 70 w 513"/>
              <a:gd name="T35" fmla="*/ 560 h 607"/>
              <a:gd name="T36" fmla="*/ 46 w 513"/>
              <a:gd name="T37" fmla="*/ 537 h 607"/>
              <a:gd name="T38" fmla="*/ 46 w 513"/>
              <a:gd name="T39" fmla="*/ 70 h 607"/>
              <a:gd name="T40" fmla="*/ 70 w 513"/>
              <a:gd name="T41" fmla="*/ 47 h 607"/>
              <a:gd name="T42" fmla="*/ 443 w 513"/>
              <a:gd name="T43" fmla="*/ 47 h 607"/>
              <a:gd name="T44" fmla="*/ 466 w 513"/>
              <a:gd name="T45" fmla="*/ 70 h 607"/>
              <a:gd name="T46" fmla="*/ 467 w 513"/>
              <a:gd name="T47" fmla="*/ 537 h 607"/>
              <a:gd name="T48" fmla="*/ 443 w 513"/>
              <a:gd name="T49" fmla="*/ 0 h 607"/>
              <a:gd name="T50" fmla="*/ 70 w 513"/>
              <a:gd name="T51" fmla="*/ 0 h 607"/>
              <a:gd name="T52" fmla="*/ 0 w 513"/>
              <a:gd name="T53" fmla="*/ 70 h 607"/>
              <a:gd name="T54" fmla="*/ 0 w 513"/>
              <a:gd name="T55" fmla="*/ 537 h 607"/>
              <a:gd name="T56" fmla="*/ 70 w 513"/>
              <a:gd name="T57" fmla="*/ 607 h 607"/>
              <a:gd name="T58" fmla="*/ 443 w 513"/>
              <a:gd name="T59" fmla="*/ 607 h 607"/>
              <a:gd name="T60" fmla="*/ 513 w 513"/>
              <a:gd name="T61" fmla="*/ 537 h 607"/>
              <a:gd name="T62" fmla="*/ 513 w 513"/>
              <a:gd name="T63" fmla="*/ 70 h 607"/>
              <a:gd name="T64" fmla="*/ 443 w 513"/>
              <a:gd name="T65" fmla="*/ 0 h 607"/>
              <a:gd name="T66" fmla="*/ 70 w 513"/>
              <a:gd name="T67" fmla="*/ 234 h 607"/>
              <a:gd name="T68" fmla="*/ 443 w 513"/>
              <a:gd name="T69" fmla="*/ 234 h 607"/>
              <a:gd name="T70" fmla="*/ 443 w 513"/>
              <a:gd name="T71" fmla="*/ 374 h 607"/>
              <a:gd name="T72" fmla="*/ 70 w 513"/>
              <a:gd name="T73" fmla="*/ 374 h 607"/>
              <a:gd name="T74" fmla="*/ 70 w 513"/>
              <a:gd name="T75" fmla="*/ 234 h 607"/>
              <a:gd name="T76" fmla="*/ 193 w 513"/>
              <a:gd name="T77" fmla="*/ 301 h 607"/>
              <a:gd name="T78" fmla="*/ 320 w 513"/>
              <a:gd name="T79" fmla="*/ 301 h 607"/>
              <a:gd name="T80" fmla="*/ 320 w 513"/>
              <a:gd name="T81" fmla="*/ 307 h 607"/>
              <a:gd name="T82" fmla="*/ 193 w 513"/>
              <a:gd name="T83" fmla="*/ 307 h 607"/>
              <a:gd name="T84" fmla="*/ 193 w 513"/>
              <a:gd name="T85" fmla="*/ 301 h 607"/>
              <a:gd name="T86" fmla="*/ 193 w 513"/>
              <a:gd name="T87" fmla="*/ 137 h 607"/>
              <a:gd name="T88" fmla="*/ 320 w 513"/>
              <a:gd name="T89" fmla="*/ 137 h 607"/>
              <a:gd name="T90" fmla="*/ 320 w 513"/>
              <a:gd name="T91" fmla="*/ 143 h 607"/>
              <a:gd name="T92" fmla="*/ 193 w 513"/>
              <a:gd name="T93" fmla="*/ 143 h 607"/>
              <a:gd name="T94" fmla="*/ 193 w 513"/>
              <a:gd name="T95" fmla="*/ 137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13" h="607">
                <a:moveTo>
                  <a:pt x="70" y="70"/>
                </a:moveTo>
                <a:lnTo>
                  <a:pt x="443" y="70"/>
                </a:lnTo>
                <a:lnTo>
                  <a:pt x="443" y="210"/>
                </a:lnTo>
                <a:lnTo>
                  <a:pt x="70" y="210"/>
                </a:lnTo>
                <a:lnTo>
                  <a:pt x="70" y="70"/>
                </a:lnTo>
                <a:close/>
                <a:moveTo>
                  <a:pt x="70" y="397"/>
                </a:moveTo>
                <a:lnTo>
                  <a:pt x="443" y="397"/>
                </a:lnTo>
                <a:lnTo>
                  <a:pt x="443" y="537"/>
                </a:lnTo>
                <a:lnTo>
                  <a:pt x="70" y="537"/>
                </a:lnTo>
                <a:lnTo>
                  <a:pt x="70" y="397"/>
                </a:lnTo>
                <a:close/>
                <a:moveTo>
                  <a:pt x="193" y="464"/>
                </a:moveTo>
                <a:lnTo>
                  <a:pt x="320" y="464"/>
                </a:lnTo>
                <a:lnTo>
                  <a:pt x="320" y="470"/>
                </a:lnTo>
                <a:lnTo>
                  <a:pt x="193" y="470"/>
                </a:lnTo>
                <a:lnTo>
                  <a:pt x="193" y="464"/>
                </a:lnTo>
                <a:close/>
                <a:moveTo>
                  <a:pt x="467" y="537"/>
                </a:moveTo>
                <a:cubicBezTo>
                  <a:pt x="467" y="550"/>
                  <a:pt x="456" y="560"/>
                  <a:pt x="443" y="560"/>
                </a:cubicBezTo>
                <a:lnTo>
                  <a:pt x="70" y="560"/>
                </a:lnTo>
                <a:cubicBezTo>
                  <a:pt x="57" y="560"/>
                  <a:pt x="46" y="550"/>
                  <a:pt x="46" y="537"/>
                </a:cubicBezTo>
                <a:lnTo>
                  <a:pt x="46" y="70"/>
                </a:lnTo>
                <a:cubicBezTo>
                  <a:pt x="46" y="58"/>
                  <a:pt x="57" y="47"/>
                  <a:pt x="70" y="47"/>
                </a:cubicBezTo>
                <a:lnTo>
                  <a:pt x="443" y="47"/>
                </a:lnTo>
                <a:cubicBezTo>
                  <a:pt x="456" y="47"/>
                  <a:pt x="466" y="58"/>
                  <a:pt x="466" y="70"/>
                </a:cubicBezTo>
                <a:lnTo>
                  <a:pt x="467" y="537"/>
                </a:lnTo>
                <a:close/>
                <a:moveTo>
                  <a:pt x="443" y="0"/>
                </a:moveTo>
                <a:lnTo>
                  <a:pt x="70" y="0"/>
                </a:lnTo>
                <a:cubicBezTo>
                  <a:pt x="31" y="0"/>
                  <a:pt x="0" y="32"/>
                  <a:pt x="0" y="70"/>
                </a:cubicBezTo>
                <a:lnTo>
                  <a:pt x="0" y="537"/>
                </a:lnTo>
                <a:cubicBezTo>
                  <a:pt x="0" y="576"/>
                  <a:pt x="31" y="607"/>
                  <a:pt x="70" y="607"/>
                </a:cubicBezTo>
                <a:lnTo>
                  <a:pt x="443" y="607"/>
                </a:lnTo>
                <a:cubicBezTo>
                  <a:pt x="482" y="607"/>
                  <a:pt x="513" y="576"/>
                  <a:pt x="513" y="537"/>
                </a:cubicBezTo>
                <a:lnTo>
                  <a:pt x="513" y="70"/>
                </a:lnTo>
                <a:cubicBezTo>
                  <a:pt x="513" y="32"/>
                  <a:pt x="482" y="0"/>
                  <a:pt x="443" y="0"/>
                </a:cubicBezTo>
                <a:close/>
                <a:moveTo>
                  <a:pt x="70" y="234"/>
                </a:moveTo>
                <a:lnTo>
                  <a:pt x="443" y="234"/>
                </a:lnTo>
                <a:lnTo>
                  <a:pt x="443" y="374"/>
                </a:lnTo>
                <a:lnTo>
                  <a:pt x="70" y="374"/>
                </a:lnTo>
                <a:lnTo>
                  <a:pt x="70" y="234"/>
                </a:lnTo>
                <a:close/>
                <a:moveTo>
                  <a:pt x="193" y="301"/>
                </a:moveTo>
                <a:lnTo>
                  <a:pt x="320" y="301"/>
                </a:lnTo>
                <a:lnTo>
                  <a:pt x="320" y="307"/>
                </a:lnTo>
                <a:lnTo>
                  <a:pt x="193" y="307"/>
                </a:lnTo>
                <a:lnTo>
                  <a:pt x="193" y="301"/>
                </a:lnTo>
                <a:close/>
                <a:moveTo>
                  <a:pt x="193" y="137"/>
                </a:moveTo>
                <a:lnTo>
                  <a:pt x="320" y="137"/>
                </a:lnTo>
                <a:lnTo>
                  <a:pt x="320" y="143"/>
                </a:lnTo>
                <a:lnTo>
                  <a:pt x="193" y="143"/>
                </a:lnTo>
                <a:lnTo>
                  <a:pt x="193" y="137"/>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60" name="Freeform 159"/>
          <p:cNvSpPr>
            <a:spLocks noEditPoints="1"/>
          </p:cNvSpPr>
          <p:nvPr/>
        </p:nvSpPr>
        <p:spPr bwMode="auto">
          <a:xfrm>
            <a:off x="2859883" y="2445544"/>
            <a:ext cx="148828" cy="155973"/>
          </a:xfrm>
          <a:custGeom>
            <a:avLst/>
            <a:gdLst>
              <a:gd name="T0" fmla="*/ 618 w 657"/>
              <a:gd name="T1" fmla="*/ 608 h 687"/>
              <a:gd name="T2" fmla="*/ 587 w 657"/>
              <a:gd name="T3" fmla="*/ 608 h 687"/>
              <a:gd name="T4" fmla="*/ 587 w 657"/>
              <a:gd name="T5" fmla="*/ 576 h 687"/>
              <a:gd name="T6" fmla="*/ 618 w 657"/>
              <a:gd name="T7" fmla="*/ 576 h 687"/>
              <a:gd name="T8" fmla="*/ 618 w 657"/>
              <a:gd name="T9" fmla="*/ 608 h 687"/>
              <a:gd name="T10" fmla="*/ 638 w 657"/>
              <a:gd name="T11" fmla="*/ 556 h 687"/>
              <a:gd name="T12" fmla="*/ 638 w 657"/>
              <a:gd name="T13" fmla="*/ 555 h 687"/>
              <a:gd name="T14" fmla="*/ 405 w 657"/>
              <a:gd name="T15" fmla="*/ 322 h 687"/>
              <a:gd name="T16" fmla="*/ 511 w 657"/>
              <a:gd name="T17" fmla="*/ 216 h 687"/>
              <a:gd name="T18" fmla="*/ 605 w 657"/>
              <a:gd name="T19" fmla="*/ 156 h 687"/>
              <a:gd name="T20" fmla="*/ 643 w 657"/>
              <a:gd name="T21" fmla="*/ 88 h 687"/>
              <a:gd name="T22" fmla="*/ 599 w 657"/>
              <a:gd name="T23" fmla="*/ 44 h 687"/>
              <a:gd name="T24" fmla="*/ 532 w 657"/>
              <a:gd name="T25" fmla="*/ 82 h 687"/>
              <a:gd name="T26" fmla="*/ 471 w 657"/>
              <a:gd name="T27" fmla="*/ 176 h 687"/>
              <a:gd name="T28" fmla="*/ 366 w 657"/>
              <a:gd name="T29" fmla="*/ 282 h 687"/>
              <a:gd name="T30" fmla="*/ 261 w 657"/>
              <a:gd name="T31" fmla="*/ 177 h 687"/>
              <a:gd name="T32" fmla="*/ 261 w 657"/>
              <a:gd name="T33" fmla="*/ 38 h 687"/>
              <a:gd name="T34" fmla="*/ 119 w 657"/>
              <a:gd name="T35" fmla="*/ 0 h 687"/>
              <a:gd name="T36" fmla="*/ 104 w 657"/>
              <a:gd name="T37" fmla="*/ 15 h 687"/>
              <a:gd name="T38" fmla="*/ 179 w 657"/>
              <a:gd name="T39" fmla="*/ 90 h 687"/>
              <a:gd name="T40" fmla="*/ 105 w 657"/>
              <a:gd name="T41" fmla="*/ 164 h 687"/>
              <a:gd name="T42" fmla="*/ 30 w 657"/>
              <a:gd name="T43" fmla="*/ 89 h 687"/>
              <a:gd name="T44" fmla="*/ 15 w 657"/>
              <a:gd name="T45" fmla="*/ 104 h 687"/>
              <a:gd name="T46" fmla="*/ 53 w 657"/>
              <a:gd name="T47" fmla="*/ 246 h 687"/>
              <a:gd name="T48" fmla="*/ 188 w 657"/>
              <a:gd name="T49" fmla="*/ 246 h 687"/>
              <a:gd name="T50" fmla="*/ 187 w 657"/>
              <a:gd name="T51" fmla="*/ 247 h 687"/>
              <a:gd name="T52" fmla="*/ 294 w 657"/>
              <a:gd name="T53" fmla="*/ 354 h 687"/>
              <a:gd name="T54" fmla="*/ 254 w 657"/>
              <a:gd name="T55" fmla="*/ 393 h 687"/>
              <a:gd name="T56" fmla="*/ 228 w 657"/>
              <a:gd name="T57" fmla="*/ 367 h 687"/>
              <a:gd name="T58" fmla="*/ 188 w 657"/>
              <a:gd name="T59" fmla="*/ 407 h 687"/>
              <a:gd name="T60" fmla="*/ 201 w 657"/>
              <a:gd name="T61" fmla="*/ 420 h 687"/>
              <a:gd name="T62" fmla="*/ 52 w 657"/>
              <a:gd name="T63" fmla="*/ 568 h 687"/>
              <a:gd name="T64" fmla="*/ 40 w 657"/>
              <a:gd name="T65" fmla="*/ 556 h 687"/>
              <a:gd name="T66" fmla="*/ 0 w 657"/>
              <a:gd name="T67" fmla="*/ 596 h 687"/>
              <a:gd name="T68" fmla="*/ 92 w 657"/>
              <a:gd name="T69" fmla="*/ 687 h 687"/>
              <a:gd name="T70" fmla="*/ 132 w 657"/>
              <a:gd name="T71" fmla="*/ 647 h 687"/>
              <a:gd name="T72" fmla="*/ 119 w 657"/>
              <a:gd name="T73" fmla="*/ 635 h 687"/>
              <a:gd name="T74" fmla="*/ 268 w 657"/>
              <a:gd name="T75" fmla="*/ 487 h 687"/>
              <a:gd name="T76" fmla="*/ 280 w 657"/>
              <a:gd name="T77" fmla="*/ 499 h 687"/>
              <a:gd name="T78" fmla="*/ 320 w 657"/>
              <a:gd name="T79" fmla="*/ 459 h 687"/>
              <a:gd name="T80" fmla="*/ 294 w 657"/>
              <a:gd name="T81" fmla="*/ 433 h 687"/>
              <a:gd name="T82" fmla="*/ 333 w 657"/>
              <a:gd name="T83" fmla="*/ 394 h 687"/>
              <a:gd name="T84" fmla="*/ 566 w 657"/>
              <a:gd name="T85" fmla="*/ 627 h 687"/>
              <a:gd name="T86" fmla="*/ 566 w 657"/>
              <a:gd name="T87" fmla="*/ 627 h 687"/>
              <a:gd name="T88" fmla="*/ 637 w 657"/>
              <a:gd name="T89" fmla="*/ 626 h 687"/>
              <a:gd name="T90" fmla="*/ 638 w 657"/>
              <a:gd name="T91" fmla="*/ 556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7" h="687">
                <a:moveTo>
                  <a:pt x="618" y="608"/>
                </a:moveTo>
                <a:cubicBezTo>
                  <a:pt x="610" y="616"/>
                  <a:pt x="596" y="617"/>
                  <a:pt x="587" y="608"/>
                </a:cubicBezTo>
                <a:cubicBezTo>
                  <a:pt x="578" y="599"/>
                  <a:pt x="578" y="585"/>
                  <a:pt x="587" y="576"/>
                </a:cubicBezTo>
                <a:cubicBezTo>
                  <a:pt x="596" y="567"/>
                  <a:pt x="610" y="567"/>
                  <a:pt x="618" y="576"/>
                </a:cubicBezTo>
                <a:cubicBezTo>
                  <a:pt x="627" y="585"/>
                  <a:pt x="627" y="599"/>
                  <a:pt x="618" y="608"/>
                </a:cubicBezTo>
                <a:close/>
                <a:moveTo>
                  <a:pt x="638" y="556"/>
                </a:moveTo>
                <a:lnTo>
                  <a:pt x="638" y="555"/>
                </a:lnTo>
                <a:lnTo>
                  <a:pt x="405" y="322"/>
                </a:lnTo>
                <a:lnTo>
                  <a:pt x="511" y="216"/>
                </a:lnTo>
                <a:lnTo>
                  <a:pt x="605" y="156"/>
                </a:lnTo>
                <a:lnTo>
                  <a:pt x="643" y="88"/>
                </a:lnTo>
                <a:lnTo>
                  <a:pt x="599" y="44"/>
                </a:lnTo>
                <a:lnTo>
                  <a:pt x="532" y="82"/>
                </a:lnTo>
                <a:lnTo>
                  <a:pt x="471" y="176"/>
                </a:lnTo>
                <a:lnTo>
                  <a:pt x="366" y="282"/>
                </a:lnTo>
                <a:lnTo>
                  <a:pt x="261" y="177"/>
                </a:lnTo>
                <a:lnTo>
                  <a:pt x="261" y="38"/>
                </a:lnTo>
                <a:lnTo>
                  <a:pt x="119" y="0"/>
                </a:lnTo>
                <a:lnTo>
                  <a:pt x="104" y="15"/>
                </a:lnTo>
                <a:lnTo>
                  <a:pt x="179" y="90"/>
                </a:lnTo>
                <a:lnTo>
                  <a:pt x="105" y="164"/>
                </a:lnTo>
                <a:lnTo>
                  <a:pt x="30" y="89"/>
                </a:lnTo>
                <a:lnTo>
                  <a:pt x="15" y="104"/>
                </a:lnTo>
                <a:lnTo>
                  <a:pt x="53" y="246"/>
                </a:lnTo>
                <a:lnTo>
                  <a:pt x="188" y="246"/>
                </a:lnTo>
                <a:lnTo>
                  <a:pt x="187" y="247"/>
                </a:lnTo>
                <a:lnTo>
                  <a:pt x="294" y="354"/>
                </a:lnTo>
                <a:lnTo>
                  <a:pt x="254" y="393"/>
                </a:lnTo>
                <a:lnTo>
                  <a:pt x="228" y="367"/>
                </a:lnTo>
                <a:lnTo>
                  <a:pt x="188" y="407"/>
                </a:lnTo>
                <a:lnTo>
                  <a:pt x="201" y="420"/>
                </a:lnTo>
                <a:cubicBezTo>
                  <a:pt x="165" y="433"/>
                  <a:pt x="66" y="532"/>
                  <a:pt x="52" y="568"/>
                </a:cubicBezTo>
                <a:lnTo>
                  <a:pt x="40" y="556"/>
                </a:lnTo>
                <a:lnTo>
                  <a:pt x="0" y="596"/>
                </a:lnTo>
                <a:lnTo>
                  <a:pt x="92" y="687"/>
                </a:lnTo>
                <a:lnTo>
                  <a:pt x="132" y="647"/>
                </a:lnTo>
                <a:lnTo>
                  <a:pt x="119" y="635"/>
                </a:lnTo>
                <a:cubicBezTo>
                  <a:pt x="155" y="621"/>
                  <a:pt x="254" y="522"/>
                  <a:pt x="268" y="487"/>
                </a:cubicBezTo>
                <a:lnTo>
                  <a:pt x="280" y="499"/>
                </a:lnTo>
                <a:lnTo>
                  <a:pt x="320" y="459"/>
                </a:lnTo>
                <a:lnTo>
                  <a:pt x="294" y="433"/>
                </a:lnTo>
                <a:lnTo>
                  <a:pt x="333" y="394"/>
                </a:lnTo>
                <a:lnTo>
                  <a:pt x="566" y="627"/>
                </a:lnTo>
                <a:lnTo>
                  <a:pt x="566" y="627"/>
                </a:lnTo>
                <a:cubicBezTo>
                  <a:pt x="586" y="646"/>
                  <a:pt x="618" y="646"/>
                  <a:pt x="637" y="626"/>
                </a:cubicBezTo>
                <a:cubicBezTo>
                  <a:pt x="657" y="607"/>
                  <a:pt x="657" y="575"/>
                  <a:pt x="638" y="556"/>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61" name="Freeform 160"/>
          <p:cNvSpPr>
            <a:spLocks noEditPoints="1"/>
          </p:cNvSpPr>
          <p:nvPr/>
        </p:nvSpPr>
        <p:spPr bwMode="auto">
          <a:xfrm>
            <a:off x="5924551" y="1251348"/>
            <a:ext cx="145256" cy="142875"/>
          </a:xfrm>
          <a:custGeom>
            <a:avLst/>
            <a:gdLst>
              <a:gd name="T0" fmla="*/ 424 w 643"/>
              <a:gd name="T1" fmla="*/ 314 h 629"/>
              <a:gd name="T2" fmla="*/ 321 w 643"/>
              <a:gd name="T3" fmla="*/ 415 h 629"/>
              <a:gd name="T4" fmla="*/ 218 w 643"/>
              <a:gd name="T5" fmla="*/ 314 h 629"/>
              <a:gd name="T6" fmla="*/ 321 w 643"/>
              <a:gd name="T7" fmla="*/ 213 h 629"/>
              <a:gd name="T8" fmla="*/ 424 w 643"/>
              <a:gd name="T9" fmla="*/ 314 h 629"/>
              <a:gd name="T10" fmla="*/ 554 w 643"/>
              <a:gd name="T11" fmla="*/ 242 h 629"/>
              <a:gd name="T12" fmla="*/ 538 w 643"/>
              <a:gd name="T13" fmla="*/ 204 h 629"/>
              <a:gd name="T14" fmla="*/ 572 w 643"/>
              <a:gd name="T15" fmla="*/ 115 h 629"/>
              <a:gd name="T16" fmla="*/ 522 w 643"/>
              <a:gd name="T17" fmla="*/ 66 h 629"/>
              <a:gd name="T18" fmla="*/ 434 w 643"/>
              <a:gd name="T19" fmla="*/ 102 h 629"/>
              <a:gd name="T20" fmla="*/ 395 w 643"/>
              <a:gd name="T21" fmla="*/ 86 h 629"/>
              <a:gd name="T22" fmla="*/ 355 w 643"/>
              <a:gd name="T23" fmla="*/ 0 h 629"/>
              <a:gd name="T24" fmla="*/ 285 w 643"/>
              <a:gd name="T25" fmla="*/ 0 h 629"/>
              <a:gd name="T26" fmla="*/ 248 w 643"/>
              <a:gd name="T27" fmla="*/ 86 h 629"/>
              <a:gd name="T28" fmla="*/ 208 w 643"/>
              <a:gd name="T29" fmla="*/ 102 h 629"/>
              <a:gd name="T30" fmla="*/ 118 w 643"/>
              <a:gd name="T31" fmla="*/ 68 h 629"/>
              <a:gd name="T32" fmla="*/ 68 w 643"/>
              <a:gd name="T33" fmla="*/ 117 h 629"/>
              <a:gd name="T34" fmla="*/ 104 w 643"/>
              <a:gd name="T35" fmla="*/ 204 h 629"/>
              <a:gd name="T36" fmla="*/ 88 w 643"/>
              <a:gd name="T37" fmla="*/ 243 h 629"/>
              <a:gd name="T38" fmla="*/ 0 w 643"/>
              <a:gd name="T39" fmla="*/ 281 h 629"/>
              <a:gd name="T40" fmla="*/ 0 w 643"/>
              <a:gd name="T41" fmla="*/ 350 h 629"/>
              <a:gd name="T42" fmla="*/ 88 w 643"/>
              <a:gd name="T43" fmla="*/ 386 h 629"/>
              <a:gd name="T44" fmla="*/ 105 w 643"/>
              <a:gd name="T45" fmla="*/ 425 h 629"/>
              <a:gd name="T46" fmla="*/ 70 w 643"/>
              <a:gd name="T47" fmla="*/ 513 h 629"/>
              <a:gd name="T48" fmla="*/ 120 w 643"/>
              <a:gd name="T49" fmla="*/ 562 h 629"/>
              <a:gd name="T50" fmla="*/ 209 w 643"/>
              <a:gd name="T51" fmla="*/ 527 h 629"/>
              <a:gd name="T52" fmla="*/ 248 w 643"/>
              <a:gd name="T53" fmla="*/ 543 h 629"/>
              <a:gd name="T54" fmla="*/ 288 w 643"/>
              <a:gd name="T55" fmla="*/ 629 h 629"/>
              <a:gd name="T56" fmla="*/ 358 w 643"/>
              <a:gd name="T57" fmla="*/ 629 h 629"/>
              <a:gd name="T58" fmla="*/ 395 w 643"/>
              <a:gd name="T59" fmla="*/ 542 h 629"/>
              <a:gd name="T60" fmla="*/ 434 w 643"/>
              <a:gd name="T61" fmla="*/ 526 h 629"/>
              <a:gd name="T62" fmla="*/ 525 w 643"/>
              <a:gd name="T63" fmla="*/ 560 h 629"/>
              <a:gd name="T64" fmla="*/ 574 w 643"/>
              <a:gd name="T65" fmla="*/ 511 h 629"/>
              <a:gd name="T66" fmla="*/ 538 w 643"/>
              <a:gd name="T67" fmla="*/ 424 h 629"/>
              <a:gd name="T68" fmla="*/ 554 w 643"/>
              <a:gd name="T69" fmla="*/ 386 h 629"/>
              <a:gd name="T70" fmla="*/ 643 w 643"/>
              <a:gd name="T71" fmla="*/ 347 h 629"/>
              <a:gd name="T72" fmla="*/ 643 w 643"/>
              <a:gd name="T73" fmla="*/ 278 h 629"/>
              <a:gd name="T74" fmla="*/ 554 w 643"/>
              <a:gd name="T75" fmla="*/ 242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3" h="629">
                <a:moveTo>
                  <a:pt x="424" y="314"/>
                </a:moveTo>
                <a:cubicBezTo>
                  <a:pt x="424" y="370"/>
                  <a:pt x="378" y="415"/>
                  <a:pt x="321" y="415"/>
                </a:cubicBezTo>
                <a:cubicBezTo>
                  <a:pt x="265" y="415"/>
                  <a:pt x="218" y="370"/>
                  <a:pt x="218" y="314"/>
                </a:cubicBezTo>
                <a:cubicBezTo>
                  <a:pt x="218" y="259"/>
                  <a:pt x="265" y="213"/>
                  <a:pt x="321" y="213"/>
                </a:cubicBezTo>
                <a:cubicBezTo>
                  <a:pt x="378" y="213"/>
                  <a:pt x="424" y="259"/>
                  <a:pt x="424" y="314"/>
                </a:cubicBezTo>
                <a:close/>
                <a:moveTo>
                  <a:pt x="554" y="242"/>
                </a:moveTo>
                <a:lnTo>
                  <a:pt x="538" y="204"/>
                </a:lnTo>
                <a:cubicBezTo>
                  <a:pt x="538" y="204"/>
                  <a:pt x="576" y="118"/>
                  <a:pt x="572" y="115"/>
                </a:cubicBezTo>
                <a:lnTo>
                  <a:pt x="522" y="66"/>
                </a:lnTo>
                <a:cubicBezTo>
                  <a:pt x="519" y="63"/>
                  <a:pt x="434" y="102"/>
                  <a:pt x="434" y="102"/>
                </a:cubicBezTo>
                <a:lnTo>
                  <a:pt x="395" y="86"/>
                </a:lnTo>
                <a:cubicBezTo>
                  <a:pt x="395" y="86"/>
                  <a:pt x="360" y="0"/>
                  <a:pt x="355" y="0"/>
                </a:cubicBezTo>
                <a:lnTo>
                  <a:pt x="285" y="0"/>
                </a:lnTo>
                <a:cubicBezTo>
                  <a:pt x="280" y="0"/>
                  <a:pt x="248" y="86"/>
                  <a:pt x="248" y="86"/>
                </a:cubicBezTo>
                <a:lnTo>
                  <a:pt x="208" y="102"/>
                </a:lnTo>
                <a:cubicBezTo>
                  <a:pt x="208" y="102"/>
                  <a:pt x="121" y="65"/>
                  <a:pt x="118" y="68"/>
                </a:cubicBezTo>
                <a:lnTo>
                  <a:pt x="68" y="117"/>
                </a:lnTo>
                <a:cubicBezTo>
                  <a:pt x="65" y="121"/>
                  <a:pt x="104" y="204"/>
                  <a:pt x="104" y="204"/>
                </a:cubicBezTo>
                <a:lnTo>
                  <a:pt x="88" y="243"/>
                </a:lnTo>
                <a:cubicBezTo>
                  <a:pt x="88" y="243"/>
                  <a:pt x="0" y="276"/>
                  <a:pt x="0" y="281"/>
                </a:cubicBezTo>
                <a:lnTo>
                  <a:pt x="0" y="350"/>
                </a:lnTo>
                <a:cubicBezTo>
                  <a:pt x="0" y="355"/>
                  <a:pt x="88" y="386"/>
                  <a:pt x="88" y="386"/>
                </a:cubicBezTo>
                <a:lnTo>
                  <a:pt x="105" y="425"/>
                </a:lnTo>
                <a:cubicBezTo>
                  <a:pt x="105" y="425"/>
                  <a:pt x="67" y="510"/>
                  <a:pt x="70" y="513"/>
                </a:cubicBezTo>
                <a:lnTo>
                  <a:pt x="120" y="562"/>
                </a:lnTo>
                <a:cubicBezTo>
                  <a:pt x="123" y="565"/>
                  <a:pt x="209" y="527"/>
                  <a:pt x="209" y="527"/>
                </a:cubicBezTo>
                <a:lnTo>
                  <a:pt x="248" y="543"/>
                </a:lnTo>
                <a:cubicBezTo>
                  <a:pt x="248" y="543"/>
                  <a:pt x="283" y="629"/>
                  <a:pt x="288" y="629"/>
                </a:cubicBezTo>
                <a:lnTo>
                  <a:pt x="358" y="629"/>
                </a:lnTo>
                <a:cubicBezTo>
                  <a:pt x="363" y="629"/>
                  <a:pt x="395" y="542"/>
                  <a:pt x="395" y="542"/>
                </a:cubicBezTo>
                <a:lnTo>
                  <a:pt x="434" y="526"/>
                </a:lnTo>
                <a:cubicBezTo>
                  <a:pt x="434" y="526"/>
                  <a:pt x="521" y="563"/>
                  <a:pt x="525" y="560"/>
                </a:cubicBezTo>
                <a:lnTo>
                  <a:pt x="574" y="511"/>
                </a:lnTo>
                <a:cubicBezTo>
                  <a:pt x="578" y="508"/>
                  <a:pt x="538" y="424"/>
                  <a:pt x="538" y="424"/>
                </a:cubicBezTo>
                <a:lnTo>
                  <a:pt x="554" y="386"/>
                </a:lnTo>
                <a:cubicBezTo>
                  <a:pt x="554" y="386"/>
                  <a:pt x="643" y="352"/>
                  <a:pt x="643" y="347"/>
                </a:cubicBezTo>
                <a:lnTo>
                  <a:pt x="643" y="278"/>
                </a:lnTo>
                <a:cubicBezTo>
                  <a:pt x="643" y="273"/>
                  <a:pt x="554" y="242"/>
                  <a:pt x="554" y="24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62" name="Freeform 161"/>
          <p:cNvSpPr>
            <a:spLocks/>
          </p:cNvSpPr>
          <p:nvPr/>
        </p:nvSpPr>
        <p:spPr bwMode="auto">
          <a:xfrm>
            <a:off x="6240067" y="1966915"/>
            <a:ext cx="158353" cy="177403"/>
          </a:xfrm>
          <a:custGeom>
            <a:avLst/>
            <a:gdLst>
              <a:gd name="T0" fmla="*/ 542 w 694"/>
              <a:gd name="T1" fmla="*/ 12 h 784"/>
              <a:gd name="T2" fmla="*/ 637 w 694"/>
              <a:gd name="T3" fmla="*/ 34 h 784"/>
              <a:gd name="T4" fmla="*/ 672 w 694"/>
              <a:gd name="T5" fmla="*/ 55 h 784"/>
              <a:gd name="T6" fmla="*/ 683 w 694"/>
              <a:gd name="T7" fmla="*/ 125 h 784"/>
              <a:gd name="T8" fmla="*/ 671 w 694"/>
              <a:gd name="T9" fmla="*/ 112 h 784"/>
              <a:gd name="T10" fmla="*/ 655 w 694"/>
              <a:gd name="T11" fmla="*/ 141 h 784"/>
              <a:gd name="T12" fmla="*/ 634 w 694"/>
              <a:gd name="T13" fmla="*/ 225 h 784"/>
              <a:gd name="T14" fmla="*/ 635 w 694"/>
              <a:gd name="T15" fmla="*/ 241 h 784"/>
              <a:gd name="T16" fmla="*/ 665 w 694"/>
              <a:gd name="T17" fmla="*/ 383 h 784"/>
              <a:gd name="T18" fmla="*/ 632 w 694"/>
              <a:gd name="T19" fmla="*/ 471 h 784"/>
              <a:gd name="T20" fmla="*/ 616 w 694"/>
              <a:gd name="T21" fmla="*/ 535 h 784"/>
              <a:gd name="T22" fmla="*/ 591 w 694"/>
              <a:gd name="T23" fmla="*/ 610 h 784"/>
              <a:gd name="T24" fmla="*/ 591 w 694"/>
              <a:gd name="T25" fmla="*/ 658 h 784"/>
              <a:gd name="T26" fmla="*/ 613 w 694"/>
              <a:gd name="T27" fmla="*/ 695 h 784"/>
              <a:gd name="T28" fmla="*/ 580 w 694"/>
              <a:gd name="T29" fmla="*/ 717 h 784"/>
              <a:gd name="T30" fmla="*/ 544 w 694"/>
              <a:gd name="T31" fmla="*/ 697 h 784"/>
              <a:gd name="T32" fmla="*/ 542 w 694"/>
              <a:gd name="T33" fmla="*/ 645 h 784"/>
              <a:gd name="T34" fmla="*/ 556 w 694"/>
              <a:gd name="T35" fmla="*/ 472 h 784"/>
              <a:gd name="T36" fmla="*/ 462 w 694"/>
              <a:gd name="T37" fmla="*/ 487 h 784"/>
              <a:gd name="T38" fmla="*/ 439 w 694"/>
              <a:gd name="T39" fmla="*/ 570 h 784"/>
              <a:gd name="T40" fmla="*/ 436 w 694"/>
              <a:gd name="T41" fmla="*/ 658 h 784"/>
              <a:gd name="T42" fmla="*/ 446 w 694"/>
              <a:gd name="T43" fmla="*/ 737 h 784"/>
              <a:gd name="T44" fmla="*/ 459 w 694"/>
              <a:gd name="T45" fmla="*/ 762 h 784"/>
              <a:gd name="T46" fmla="*/ 425 w 694"/>
              <a:gd name="T47" fmla="*/ 784 h 784"/>
              <a:gd name="T48" fmla="*/ 390 w 694"/>
              <a:gd name="T49" fmla="*/ 753 h 784"/>
              <a:gd name="T50" fmla="*/ 391 w 694"/>
              <a:gd name="T51" fmla="*/ 661 h 784"/>
              <a:gd name="T52" fmla="*/ 385 w 694"/>
              <a:gd name="T53" fmla="*/ 590 h 784"/>
              <a:gd name="T54" fmla="*/ 364 w 694"/>
              <a:gd name="T55" fmla="*/ 479 h 784"/>
              <a:gd name="T56" fmla="*/ 354 w 694"/>
              <a:gd name="T57" fmla="*/ 475 h 784"/>
              <a:gd name="T58" fmla="*/ 314 w 694"/>
              <a:gd name="T59" fmla="*/ 519 h 784"/>
              <a:gd name="T60" fmla="*/ 322 w 694"/>
              <a:gd name="T61" fmla="*/ 554 h 784"/>
              <a:gd name="T62" fmla="*/ 333 w 694"/>
              <a:gd name="T63" fmla="*/ 564 h 784"/>
              <a:gd name="T64" fmla="*/ 362 w 694"/>
              <a:gd name="T65" fmla="*/ 592 h 784"/>
              <a:gd name="T66" fmla="*/ 309 w 694"/>
              <a:gd name="T67" fmla="*/ 596 h 784"/>
              <a:gd name="T68" fmla="*/ 279 w 694"/>
              <a:gd name="T69" fmla="*/ 513 h 784"/>
              <a:gd name="T70" fmla="*/ 278 w 694"/>
              <a:gd name="T71" fmla="*/ 491 h 784"/>
              <a:gd name="T72" fmla="*/ 290 w 694"/>
              <a:gd name="T73" fmla="*/ 441 h 784"/>
              <a:gd name="T74" fmla="*/ 242 w 694"/>
              <a:gd name="T75" fmla="*/ 402 h 784"/>
              <a:gd name="T76" fmla="*/ 189 w 694"/>
              <a:gd name="T77" fmla="*/ 437 h 784"/>
              <a:gd name="T78" fmla="*/ 142 w 694"/>
              <a:gd name="T79" fmla="*/ 479 h 784"/>
              <a:gd name="T80" fmla="*/ 82 w 694"/>
              <a:gd name="T81" fmla="*/ 589 h 784"/>
              <a:gd name="T82" fmla="*/ 33 w 694"/>
              <a:gd name="T83" fmla="*/ 644 h 784"/>
              <a:gd name="T84" fmla="*/ 49 w 694"/>
              <a:gd name="T85" fmla="*/ 590 h 784"/>
              <a:gd name="T86" fmla="*/ 80 w 694"/>
              <a:gd name="T87" fmla="*/ 525 h 784"/>
              <a:gd name="T88" fmla="*/ 115 w 694"/>
              <a:gd name="T89" fmla="*/ 374 h 784"/>
              <a:gd name="T90" fmla="*/ 175 w 694"/>
              <a:gd name="T91" fmla="*/ 265 h 784"/>
              <a:gd name="T92" fmla="*/ 177 w 694"/>
              <a:gd name="T93" fmla="*/ 257 h 784"/>
              <a:gd name="T94" fmla="*/ 131 w 694"/>
              <a:gd name="T95" fmla="*/ 117 h 784"/>
              <a:gd name="T96" fmla="*/ 141 w 694"/>
              <a:gd name="T97" fmla="*/ 134 h 784"/>
              <a:gd name="T98" fmla="*/ 208 w 694"/>
              <a:gd name="T99" fmla="*/ 236 h 784"/>
              <a:gd name="T100" fmla="*/ 407 w 694"/>
              <a:gd name="T101" fmla="*/ 201 h 784"/>
              <a:gd name="T102" fmla="*/ 412 w 694"/>
              <a:gd name="T103" fmla="*/ 142 h 784"/>
              <a:gd name="T104" fmla="*/ 399 w 694"/>
              <a:gd name="T105" fmla="*/ 116 h 784"/>
              <a:gd name="T106" fmla="*/ 384 w 694"/>
              <a:gd name="T107" fmla="*/ 126 h 784"/>
              <a:gd name="T108" fmla="*/ 379 w 694"/>
              <a:gd name="T109" fmla="*/ 67 h 784"/>
              <a:gd name="T110" fmla="*/ 418 w 694"/>
              <a:gd name="T111" fmla="*/ 32 h 784"/>
              <a:gd name="T112" fmla="*/ 447 w 694"/>
              <a:gd name="T113" fmla="*/ 26 h 784"/>
              <a:gd name="T114" fmla="*/ 542 w 694"/>
              <a:gd name="T115" fmla="*/ 12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94" h="784">
                <a:moveTo>
                  <a:pt x="542" y="12"/>
                </a:moveTo>
                <a:cubicBezTo>
                  <a:pt x="542" y="12"/>
                  <a:pt x="595" y="7"/>
                  <a:pt x="637" y="34"/>
                </a:cubicBezTo>
                <a:cubicBezTo>
                  <a:pt x="652" y="34"/>
                  <a:pt x="664" y="40"/>
                  <a:pt x="672" y="55"/>
                </a:cubicBezTo>
                <a:cubicBezTo>
                  <a:pt x="680" y="69"/>
                  <a:pt x="694" y="104"/>
                  <a:pt x="683" y="125"/>
                </a:cubicBezTo>
                <a:cubicBezTo>
                  <a:pt x="679" y="129"/>
                  <a:pt x="671" y="112"/>
                  <a:pt x="671" y="112"/>
                </a:cubicBezTo>
                <a:cubicBezTo>
                  <a:pt x="671" y="112"/>
                  <a:pt x="666" y="133"/>
                  <a:pt x="655" y="141"/>
                </a:cubicBezTo>
                <a:cubicBezTo>
                  <a:pt x="656" y="184"/>
                  <a:pt x="639" y="214"/>
                  <a:pt x="634" y="225"/>
                </a:cubicBezTo>
                <a:cubicBezTo>
                  <a:pt x="632" y="230"/>
                  <a:pt x="633" y="235"/>
                  <a:pt x="635" y="241"/>
                </a:cubicBezTo>
                <a:cubicBezTo>
                  <a:pt x="637" y="247"/>
                  <a:pt x="666" y="349"/>
                  <a:pt x="665" y="383"/>
                </a:cubicBezTo>
                <a:cubicBezTo>
                  <a:pt x="663" y="417"/>
                  <a:pt x="646" y="457"/>
                  <a:pt x="632" y="471"/>
                </a:cubicBezTo>
                <a:cubicBezTo>
                  <a:pt x="635" y="499"/>
                  <a:pt x="622" y="523"/>
                  <a:pt x="616" y="535"/>
                </a:cubicBezTo>
                <a:cubicBezTo>
                  <a:pt x="609" y="546"/>
                  <a:pt x="595" y="590"/>
                  <a:pt x="591" y="610"/>
                </a:cubicBezTo>
                <a:cubicBezTo>
                  <a:pt x="588" y="630"/>
                  <a:pt x="586" y="652"/>
                  <a:pt x="591" y="658"/>
                </a:cubicBezTo>
                <a:cubicBezTo>
                  <a:pt x="595" y="665"/>
                  <a:pt x="614" y="685"/>
                  <a:pt x="613" y="695"/>
                </a:cubicBezTo>
                <a:cubicBezTo>
                  <a:pt x="611" y="705"/>
                  <a:pt x="591" y="717"/>
                  <a:pt x="580" y="717"/>
                </a:cubicBezTo>
                <a:cubicBezTo>
                  <a:pt x="570" y="717"/>
                  <a:pt x="549" y="710"/>
                  <a:pt x="544" y="697"/>
                </a:cubicBezTo>
                <a:cubicBezTo>
                  <a:pt x="539" y="683"/>
                  <a:pt x="539" y="659"/>
                  <a:pt x="542" y="645"/>
                </a:cubicBezTo>
                <a:cubicBezTo>
                  <a:pt x="546" y="632"/>
                  <a:pt x="570" y="531"/>
                  <a:pt x="556" y="472"/>
                </a:cubicBezTo>
                <a:cubicBezTo>
                  <a:pt x="521" y="488"/>
                  <a:pt x="462" y="487"/>
                  <a:pt x="462" y="487"/>
                </a:cubicBezTo>
                <a:cubicBezTo>
                  <a:pt x="462" y="487"/>
                  <a:pt x="451" y="540"/>
                  <a:pt x="439" y="570"/>
                </a:cubicBezTo>
                <a:cubicBezTo>
                  <a:pt x="435" y="577"/>
                  <a:pt x="436" y="627"/>
                  <a:pt x="436" y="658"/>
                </a:cubicBezTo>
                <a:cubicBezTo>
                  <a:pt x="436" y="689"/>
                  <a:pt x="446" y="737"/>
                  <a:pt x="446" y="737"/>
                </a:cubicBezTo>
                <a:cubicBezTo>
                  <a:pt x="446" y="737"/>
                  <a:pt x="462" y="748"/>
                  <a:pt x="459" y="762"/>
                </a:cubicBezTo>
                <a:cubicBezTo>
                  <a:pt x="457" y="776"/>
                  <a:pt x="440" y="784"/>
                  <a:pt x="425" y="784"/>
                </a:cubicBezTo>
                <a:cubicBezTo>
                  <a:pt x="410" y="784"/>
                  <a:pt x="390" y="772"/>
                  <a:pt x="390" y="753"/>
                </a:cubicBezTo>
                <a:cubicBezTo>
                  <a:pt x="390" y="734"/>
                  <a:pt x="392" y="692"/>
                  <a:pt x="391" y="661"/>
                </a:cubicBezTo>
                <a:cubicBezTo>
                  <a:pt x="390" y="629"/>
                  <a:pt x="390" y="609"/>
                  <a:pt x="385" y="590"/>
                </a:cubicBezTo>
                <a:cubicBezTo>
                  <a:pt x="380" y="570"/>
                  <a:pt x="366" y="519"/>
                  <a:pt x="364" y="479"/>
                </a:cubicBezTo>
                <a:cubicBezTo>
                  <a:pt x="359" y="479"/>
                  <a:pt x="354" y="475"/>
                  <a:pt x="354" y="475"/>
                </a:cubicBezTo>
                <a:cubicBezTo>
                  <a:pt x="354" y="475"/>
                  <a:pt x="330" y="503"/>
                  <a:pt x="314" y="519"/>
                </a:cubicBezTo>
                <a:cubicBezTo>
                  <a:pt x="316" y="530"/>
                  <a:pt x="322" y="549"/>
                  <a:pt x="322" y="554"/>
                </a:cubicBezTo>
                <a:cubicBezTo>
                  <a:pt x="322" y="558"/>
                  <a:pt x="326" y="562"/>
                  <a:pt x="333" y="564"/>
                </a:cubicBezTo>
                <a:cubicBezTo>
                  <a:pt x="341" y="567"/>
                  <a:pt x="363" y="580"/>
                  <a:pt x="362" y="592"/>
                </a:cubicBezTo>
                <a:cubicBezTo>
                  <a:pt x="361" y="604"/>
                  <a:pt x="333" y="606"/>
                  <a:pt x="309" y="596"/>
                </a:cubicBezTo>
                <a:cubicBezTo>
                  <a:pt x="303" y="593"/>
                  <a:pt x="282" y="523"/>
                  <a:pt x="279" y="513"/>
                </a:cubicBezTo>
                <a:cubicBezTo>
                  <a:pt x="276" y="504"/>
                  <a:pt x="274" y="499"/>
                  <a:pt x="278" y="491"/>
                </a:cubicBezTo>
                <a:cubicBezTo>
                  <a:pt x="281" y="483"/>
                  <a:pt x="292" y="457"/>
                  <a:pt x="290" y="441"/>
                </a:cubicBezTo>
                <a:cubicBezTo>
                  <a:pt x="289" y="426"/>
                  <a:pt x="261" y="402"/>
                  <a:pt x="242" y="402"/>
                </a:cubicBezTo>
                <a:cubicBezTo>
                  <a:pt x="227" y="402"/>
                  <a:pt x="205" y="425"/>
                  <a:pt x="189" y="437"/>
                </a:cubicBezTo>
                <a:cubicBezTo>
                  <a:pt x="170" y="452"/>
                  <a:pt x="147" y="475"/>
                  <a:pt x="142" y="479"/>
                </a:cubicBezTo>
                <a:cubicBezTo>
                  <a:pt x="136" y="483"/>
                  <a:pt x="90" y="565"/>
                  <a:pt x="82" y="589"/>
                </a:cubicBezTo>
                <a:cubicBezTo>
                  <a:pt x="78" y="598"/>
                  <a:pt x="71" y="645"/>
                  <a:pt x="33" y="644"/>
                </a:cubicBezTo>
                <a:cubicBezTo>
                  <a:pt x="16" y="643"/>
                  <a:pt x="0" y="624"/>
                  <a:pt x="49" y="590"/>
                </a:cubicBezTo>
                <a:cubicBezTo>
                  <a:pt x="61" y="561"/>
                  <a:pt x="78" y="531"/>
                  <a:pt x="80" y="525"/>
                </a:cubicBezTo>
                <a:cubicBezTo>
                  <a:pt x="81" y="519"/>
                  <a:pt x="94" y="445"/>
                  <a:pt x="115" y="374"/>
                </a:cubicBezTo>
                <a:cubicBezTo>
                  <a:pt x="137" y="304"/>
                  <a:pt x="169" y="270"/>
                  <a:pt x="175" y="265"/>
                </a:cubicBezTo>
                <a:cubicBezTo>
                  <a:pt x="179" y="262"/>
                  <a:pt x="182" y="259"/>
                  <a:pt x="177" y="257"/>
                </a:cubicBezTo>
                <a:cubicBezTo>
                  <a:pt x="172" y="254"/>
                  <a:pt x="121" y="210"/>
                  <a:pt x="131" y="117"/>
                </a:cubicBezTo>
                <a:cubicBezTo>
                  <a:pt x="132" y="106"/>
                  <a:pt x="137" y="109"/>
                  <a:pt x="141" y="134"/>
                </a:cubicBezTo>
                <a:cubicBezTo>
                  <a:pt x="144" y="159"/>
                  <a:pt x="164" y="217"/>
                  <a:pt x="208" y="236"/>
                </a:cubicBezTo>
                <a:cubicBezTo>
                  <a:pt x="212" y="237"/>
                  <a:pt x="244" y="213"/>
                  <a:pt x="407" y="201"/>
                </a:cubicBezTo>
                <a:cubicBezTo>
                  <a:pt x="408" y="172"/>
                  <a:pt x="412" y="142"/>
                  <a:pt x="412" y="142"/>
                </a:cubicBezTo>
                <a:cubicBezTo>
                  <a:pt x="412" y="142"/>
                  <a:pt x="401" y="133"/>
                  <a:pt x="399" y="116"/>
                </a:cubicBezTo>
                <a:cubicBezTo>
                  <a:pt x="394" y="124"/>
                  <a:pt x="391" y="127"/>
                  <a:pt x="384" y="126"/>
                </a:cubicBezTo>
                <a:cubicBezTo>
                  <a:pt x="377" y="124"/>
                  <a:pt x="377" y="91"/>
                  <a:pt x="379" y="67"/>
                </a:cubicBezTo>
                <a:cubicBezTo>
                  <a:pt x="381" y="43"/>
                  <a:pt x="408" y="33"/>
                  <a:pt x="418" y="32"/>
                </a:cubicBezTo>
                <a:cubicBezTo>
                  <a:pt x="432" y="25"/>
                  <a:pt x="447" y="26"/>
                  <a:pt x="447" y="26"/>
                </a:cubicBezTo>
                <a:cubicBezTo>
                  <a:pt x="447" y="26"/>
                  <a:pt x="471" y="0"/>
                  <a:pt x="542" y="1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63" name="Freeform 162"/>
          <p:cNvSpPr>
            <a:spLocks noEditPoints="1"/>
          </p:cNvSpPr>
          <p:nvPr/>
        </p:nvSpPr>
        <p:spPr bwMode="auto">
          <a:xfrm>
            <a:off x="6877052" y="1514477"/>
            <a:ext cx="116681" cy="135731"/>
          </a:xfrm>
          <a:custGeom>
            <a:avLst/>
            <a:gdLst>
              <a:gd name="T0" fmla="*/ 468 w 511"/>
              <a:gd name="T1" fmla="*/ 205 h 596"/>
              <a:gd name="T2" fmla="*/ 242 w 511"/>
              <a:gd name="T3" fmla="*/ 4 h 596"/>
              <a:gd name="T4" fmla="*/ 13 w 511"/>
              <a:gd name="T5" fmla="*/ 258 h 596"/>
              <a:gd name="T6" fmla="*/ 436 w 511"/>
              <a:gd name="T7" fmla="*/ 545 h 596"/>
              <a:gd name="T8" fmla="*/ 491 w 511"/>
              <a:gd name="T9" fmla="*/ 159 h 596"/>
              <a:gd name="T10" fmla="*/ 356 w 511"/>
              <a:gd name="T11" fmla="*/ 17 h 596"/>
              <a:gd name="T12" fmla="*/ 309 w 511"/>
              <a:gd name="T13" fmla="*/ 471 h 596"/>
              <a:gd name="T14" fmla="*/ 113 w 511"/>
              <a:gd name="T15" fmla="*/ 467 h 596"/>
              <a:gd name="T16" fmla="*/ 359 w 511"/>
              <a:gd name="T17" fmla="*/ 469 h 596"/>
              <a:gd name="T18" fmla="*/ 400 w 511"/>
              <a:gd name="T19" fmla="*/ 596 h 596"/>
              <a:gd name="T20" fmla="*/ 68 w 511"/>
              <a:gd name="T21" fmla="*/ 326 h 596"/>
              <a:gd name="T22" fmla="*/ 87 w 511"/>
              <a:gd name="T23" fmla="*/ 202 h 596"/>
              <a:gd name="T24" fmla="*/ 101 w 511"/>
              <a:gd name="T25" fmla="*/ 216 h 596"/>
              <a:gd name="T26" fmla="*/ 111 w 511"/>
              <a:gd name="T27" fmla="*/ 198 h 596"/>
              <a:gd name="T28" fmla="*/ 135 w 511"/>
              <a:gd name="T29" fmla="*/ 237 h 596"/>
              <a:gd name="T30" fmla="*/ 158 w 511"/>
              <a:gd name="T31" fmla="*/ 273 h 596"/>
              <a:gd name="T32" fmla="*/ 151 w 511"/>
              <a:gd name="T33" fmla="*/ 296 h 596"/>
              <a:gd name="T34" fmla="*/ 187 w 511"/>
              <a:gd name="T35" fmla="*/ 376 h 596"/>
              <a:gd name="T36" fmla="*/ 189 w 511"/>
              <a:gd name="T37" fmla="*/ 423 h 596"/>
              <a:gd name="T38" fmla="*/ 222 w 511"/>
              <a:gd name="T39" fmla="*/ 363 h 596"/>
              <a:gd name="T40" fmla="*/ 259 w 511"/>
              <a:gd name="T41" fmla="*/ 295 h 596"/>
              <a:gd name="T42" fmla="*/ 241 w 511"/>
              <a:gd name="T43" fmla="*/ 255 h 596"/>
              <a:gd name="T44" fmla="*/ 192 w 511"/>
              <a:gd name="T45" fmla="*/ 247 h 596"/>
              <a:gd name="T46" fmla="*/ 156 w 511"/>
              <a:gd name="T47" fmla="*/ 247 h 596"/>
              <a:gd name="T48" fmla="*/ 150 w 511"/>
              <a:gd name="T49" fmla="*/ 228 h 596"/>
              <a:gd name="T50" fmla="*/ 176 w 511"/>
              <a:gd name="T51" fmla="*/ 215 h 596"/>
              <a:gd name="T52" fmla="*/ 140 w 511"/>
              <a:gd name="T53" fmla="*/ 200 h 596"/>
              <a:gd name="T54" fmla="*/ 215 w 511"/>
              <a:gd name="T55" fmla="*/ 211 h 596"/>
              <a:gd name="T56" fmla="*/ 243 w 511"/>
              <a:gd name="T57" fmla="*/ 216 h 596"/>
              <a:gd name="T58" fmla="*/ 266 w 511"/>
              <a:gd name="T59" fmla="*/ 134 h 596"/>
              <a:gd name="T60" fmla="*/ 254 w 511"/>
              <a:gd name="T61" fmla="*/ 123 h 596"/>
              <a:gd name="T62" fmla="*/ 283 w 511"/>
              <a:gd name="T63" fmla="*/ 103 h 596"/>
              <a:gd name="T64" fmla="*/ 259 w 511"/>
              <a:gd name="T65" fmla="*/ 95 h 596"/>
              <a:gd name="T66" fmla="*/ 224 w 511"/>
              <a:gd name="T67" fmla="*/ 91 h 596"/>
              <a:gd name="T68" fmla="*/ 198 w 511"/>
              <a:gd name="T69" fmla="*/ 99 h 596"/>
              <a:gd name="T70" fmla="*/ 204 w 511"/>
              <a:gd name="T71" fmla="*/ 75 h 596"/>
              <a:gd name="T72" fmla="*/ 222 w 511"/>
              <a:gd name="T73" fmla="*/ 44 h 596"/>
              <a:gd name="T74" fmla="*/ 198 w 511"/>
              <a:gd name="T75" fmla="*/ 46 h 596"/>
              <a:gd name="T76" fmla="*/ 235 w 511"/>
              <a:gd name="T77" fmla="*/ 41 h 596"/>
              <a:gd name="T78" fmla="*/ 303 w 511"/>
              <a:gd name="T79" fmla="*/ 48 h 596"/>
              <a:gd name="T80" fmla="*/ 316 w 511"/>
              <a:gd name="T81" fmla="*/ 78 h 596"/>
              <a:gd name="T82" fmla="*/ 339 w 511"/>
              <a:gd name="T83" fmla="*/ 97 h 596"/>
              <a:gd name="T84" fmla="*/ 360 w 511"/>
              <a:gd name="T85" fmla="*/ 110 h 596"/>
              <a:gd name="T86" fmla="*/ 384 w 511"/>
              <a:gd name="T87" fmla="*/ 98 h 596"/>
              <a:gd name="T88" fmla="*/ 393 w 511"/>
              <a:gd name="T89" fmla="*/ 164 h 596"/>
              <a:gd name="T90" fmla="*/ 409 w 511"/>
              <a:gd name="T91" fmla="*/ 220 h 596"/>
              <a:gd name="T92" fmla="*/ 420 w 511"/>
              <a:gd name="T93" fmla="*/ 323 h 596"/>
              <a:gd name="T94" fmla="*/ 363 w 511"/>
              <a:gd name="T95" fmla="*/ 300 h 596"/>
              <a:gd name="T96" fmla="*/ 355 w 511"/>
              <a:gd name="T97" fmla="*/ 399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1" h="596">
                <a:moveTo>
                  <a:pt x="264" y="462"/>
                </a:moveTo>
                <a:cubicBezTo>
                  <a:pt x="317" y="457"/>
                  <a:pt x="362" y="436"/>
                  <a:pt x="400" y="399"/>
                </a:cubicBezTo>
                <a:cubicBezTo>
                  <a:pt x="454" y="346"/>
                  <a:pt x="477" y="281"/>
                  <a:pt x="468" y="205"/>
                </a:cubicBezTo>
                <a:cubicBezTo>
                  <a:pt x="464" y="167"/>
                  <a:pt x="450" y="132"/>
                  <a:pt x="427" y="100"/>
                </a:cubicBezTo>
                <a:cubicBezTo>
                  <a:pt x="390" y="50"/>
                  <a:pt x="341" y="19"/>
                  <a:pt x="279" y="8"/>
                </a:cubicBezTo>
                <a:cubicBezTo>
                  <a:pt x="267" y="6"/>
                  <a:pt x="254" y="5"/>
                  <a:pt x="242" y="4"/>
                </a:cubicBezTo>
                <a:cubicBezTo>
                  <a:pt x="241" y="4"/>
                  <a:pt x="240" y="4"/>
                  <a:pt x="239" y="4"/>
                </a:cubicBezTo>
                <a:cubicBezTo>
                  <a:pt x="227" y="5"/>
                  <a:pt x="216" y="6"/>
                  <a:pt x="204" y="8"/>
                </a:cubicBezTo>
                <a:cubicBezTo>
                  <a:pt x="86" y="26"/>
                  <a:pt x="0" y="139"/>
                  <a:pt x="13" y="258"/>
                </a:cubicBezTo>
                <a:cubicBezTo>
                  <a:pt x="20" y="315"/>
                  <a:pt x="44" y="364"/>
                  <a:pt x="86" y="403"/>
                </a:cubicBezTo>
                <a:cubicBezTo>
                  <a:pt x="137" y="449"/>
                  <a:pt x="196" y="469"/>
                  <a:pt x="264" y="462"/>
                </a:cubicBezTo>
                <a:close/>
                <a:moveTo>
                  <a:pt x="436" y="545"/>
                </a:moveTo>
                <a:cubicBezTo>
                  <a:pt x="429" y="486"/>
                  <a:pt x="453" y="395"/>
                  <a:pt x="456" y="383"/>
                </a:cubicBezTo>
                <a:cubicBezTo>
                  <a:pt x="461" y="376"/>
                  <a:pt x="466" y="368"/>
                  <a:pt x="471" y="360"/>
                </a:cubicBezTo>
                <a:cubicBezTo>
                  <a:pt x="504" y="298"/>
                  <a:pt x="511" y="226"/>
                  <a:pt x="491" y="159"/>
                </a:cubicBezTo>
                <a:cubicBezTo>
                  <a:pt x="471" y="91"/>
                  <a:pt x="426" y="36"/>
                  <a:pt x="364" y="2"/>
                </a:cubicBezTo>
                <a:cubicBezTo>
                  <a:pt x="360" y="0"/>
                  <a:pt x="354" y="2"/>
                  <a:pt x="352" y="6"/>
                </a:cubicBezTo>
                <a:cubicBezTo>
                  <a:pt x="350" y="10"/>
                  <a:pt x="351" y="15"/>
                  <a:pt x="356" y="17"/>
                </a:cubicBezTo>
                <a:cubicBezTo>
                  <a:pt x="414" y="49"/>
                  <a:pt x="456" y="101"/>
                  <a:pt x="475" y="164"/>
                </a:cubicBezTo>
                <a:cubicBezTo>
                  <a:pt x="494" y="227"/>
                  <a:pt x="487" y="294"/>
                  <a:pt x="456" y="352"/>
                </a:cubicBezTo>
                <a:cubicBezTo>
                  <a:pt x="424" y="409"/>
                  <a:pt x="372" y="452"/>
                  <a:pt x="309" y="471"/>
                </a:cubicBezTo>
                <a:cubicBezTo>
                  <a:pt x="246" y="490"/>
                  <a:pt x="179" y="483"/>
                  <a:pt x="121" y="451"/>
                </a:cubicBezTo>
                <a:cubicBezTo>
                  <a:pt x="117" y="449"/>
                  <a:pt x="112" y="451"/>
                  <a:pt x="110" y="455"/>
                </a:cubicBezTo>
                <a:cubicBezTo>
                  <a:pt x="108" y="459"/>
                  <a:pt x="109" y="464"/>
                  <a:pt x="113" y="467"/>
                </a:cubicBezTo>
                <a:cubicBezTo>
                  <a:pt x="152" y="488"/>
                  <a:pt x="195" y="498"/>
                  <a:pt x="238" y="498"/>
                </a:cubicBezTo>
                <a:cubicBezTo>
                  <a:pt x="264" y="498"/>
                  <a:pt x="289" y="495"/>
                  <a:pt x="314" y="487"/>
                </a:cubicBezTo>
                <a:cubicBezTo>
                  <a:pt x="330" y="482"/>
                  <a:pt x="344" y="476"/>
                  <a:pt x="359" y="469"/>
                </a:cubicBezTo>
                <a:cubicBezTo>
                  <a:pt x="362" y="470"/>
                  <a:pt x="391" y="478"/>
                  <a:pt x="391" y="543"/>
                </a:cubicBezTo>
                <a:cubicBezTo>
                  <a:pt x="344" y="545"/>
                  <a:pt x="307" y="556"/>
                  <a:pt x="307" y="570"/>
                </a:cubicBezTo>
                <a:cubicBezTo>
                  <a:pt x="307" y="584"/>
                  <a:pt x="349" y="596"/>
                  <a:pt x="400" y="596"/>
                </a:cubicBezTo>
                <a:cubicBezTo>
                  <a:pt x="450" y="596"/>
                  <a:pt x="492" y="584"/>
                  <a:pt x="492" y="570"/>
                </a:cubicBezTo>
                <a:cubicBezTo>
                  <a:pt x="492" y="559"/>
                  <a:pt x="469" y="549"/>
                  <a:pt x="436" y="545"/>
                </a:cubicBezTo>
                <a:close/>
                <a:moveTo>
                  <a:pt x="68" y="326"/>
                </a:moveTo>
                <a:cubicBezTo>
                  <a:pt x="28" y="250"/>
                  <a:pt x="47" y="163"/>
                  <a:pt x="88" y="115"/>
                </a:cubicBezTo>
                <a:cubicBezTo>
                  <a:pt x="89" y="124"/>
                  <a:pt x="90" y="132"/>
                  <a:pt x="91" y="139"/>
                </a:cubicBezTo>
                <a:cubicBezTo>
                  <a:pt x="93" y="160"/>
                  <a:pt x="92" y="181"/>
                  <a:pt x="87" y="202"/>
                </a:cubicBezTo>
                <a:cubicBezTo>
                  <a:pt x="86" y="206"/>
                  <a:pt x="87" y="211"/>
                  <a:pt x="88" y="216"/>
                </a:cubicBezTo>
                <a:cubicBezTo>
                  <a:pt x="89" y="218"/>
                  <a:pt x="92" y="221"/>
                  <a:pt x="95" y="221"/>
                </a:cubicBezTo>
                <a:cubicBezTo>
                  <a:pt x="97" y="221"/>
                  <a:pt x="100" y="218"/>
                  <a:pt x="101" y="216"/>
                </a:cubicBezTo>
                <a:cubicBezTo>
                  <a:pt x="102" y="212"/>
                  <a:pt x="102" y="207"/>
                  <a:pt x="103" y="203"/>
                </a:cubicBezTo>
                <a:cubicBezTo>
                  <a:pt x="103" y="200"/>
                  <a:pt x="103" y="196"/>
                  <a:pt x="103" y="191"/>
                </a:cubicBezTo>
                <a:cubicBezTo>
                  <a:pt x="106" y="194"/>
                  <a:pt x="109" y="196"/>
                  <a:pt x="111" y="198"/>
                </a:cubicBezTo>
                <a:cubicBezTo>
                  <a:pt x="116" y="203"/>
                  <a:pt x="121" y="208"/>
                  <a:pt x="125" y="213"/>
                </a:cubicBezTo>
                <a:cubicBezTo>
                  <a:pt x="127" y="215"/>
                  <a:pt x="129" y="219"/>
                  <a:pt x="129" y="222"/>
                </a:cubicBezTo>
                <a:cubicBezTo>
                  <a:pt x="129" y="228"/>
                  <a:pt x="132" y="232"/>
                  <a:pt x="135" y="237"/>
                </a:cubicBezTo>
                <a:cubicBezTo>
                  <a:pt x="139" y="242"/>
                  <a:pt x="140" y="249"/>
                  <a:pt x="143" y="255"/>
                </a:cubicBezTo>
                <a:cubicBezTo>
                  <a:pt x="144" y="258"/>
                  <a:pt x="144" y="261"/>
                  <a:pt x="145" y="263"/>
                </a:cubicBezTo>
                <a:cubicBezTo>
                  <a:pt x="148" y="269"/>
                  <a:pt x="151" y="272"/>
                  <a:pt x="158" y="273"/>
                </a:cubicBezTo>
                <a:cubicBezTo>
                  <a:pt x="165" y="273"/>
                  <a:pt x="167" y="276"/>
                  <a:pt x="168" y="283"/>
                </a:cubicBezTo>
                <a:cubicBezTo>
                  <a:pt x="167" y="283"/>
                  <a:pt x="165" y="283"/>
                  <a:pt x="163" y="283"/>
                </a:cubicBezTo>
                <a:cubicBezTo>
                  <a:pt x="155" y="284"/>
                  <a:pt x="151" y="288"/>
                  <a:pt x="151" y="296"/>
                </a:cubicBezTo>
                <a:cubicBezTo>
                  <a:pt x="152" y="313"/>
                  <a:pt x="158" y="328"/>
                  <a:pt x="170" y="340"/>
                </a:cubicBezTo>
                <a:cubicBezTo>
                  <a:pt x="174" y="343"/>
                  <a:pt x="177" y="346"/>
                  <a:pt x="181" y="349"/>
                </a:cubicBezTo>
                <a:cubicBezTo>
                  <a:pt x="188" y="357"/>
                  <a:pt x="191" y="365"/>
                  <a:pt x="187" y="376"/>
                </a:cubicBezTo>
                <a:cubicBezTo>
                  <a:pt x="185" y="381"/>
                  <a:pt x="183" y="386"/>
                  <a:pt x="182" y="391"/>
                </a:cubicBezTo>
                <a:cubicBezTo>
                  <a:pt x="181" y="396"/>
                  <a:pt x="181" y="401"/>
                  <a:pt x="183" y="407"/>
                </a:cubicBezTo>
                <a:cubicBezTo>
                  <a:pt x="184" y="412"/>
                  <a:pt x="183" y="423"/>
                  <a:pt x="189" y="423"/>
                </a:cubicBezTo>
                <a:cubicBezTo>
                  <a:pt x="199" y="421"/>
                  <a:pt x="204" y="423"/>
                  <a:pt x="205" y="412"/>
                </a:cubicBezTo>
                <a:cubicBezTo>
                  <a:pt x="205" y="410"/>
                  <a:pt x="205" y="410"/>
                  <a:pt x="204" y="408"/>
                </a:cubicBezTo>
                <a:cubicBezTo>
                  <a:pt x="201" y="397"/>
                  <a:pt x="214" y="369"/>
                  <a:pt x="222" y="363"/>
                </a:cubicBezTo>
                <a:cubicBezTo>
                  <a:pt x="229" y="359"/>
                  <a:pt x="236" y="354"/>
                  <a:pt x="242" y="349"/>
                </a:cubicBezTo>
                <a:cubicBezTo>
                  <a:pt x="250" y="341"/>
                  <a:pt x="254" y="332"/>
                  <a:pt x="251" y="320"/>
                </a:cubicBezTo>
                <a:cubicBezTo>
                  <a:pt x="247" y="309"/>
                  <a:pt x="251" y="301"/>
                  <a:pt x="259" y="295"/>
                </a:cubicBezTo>
                <a:cubicBezTo>
                  <a:pt x="267" y="287"/>
                  <a:pt x="272" y="279"/>
                  <a:pt x="271" y="268"/>
                </a:cubicBezTo>
                <a:cubicBezTo>
                  <a:pt x="270" y="258"/>
                  <a:pt x="263" y="250"/>
                  <a:pt x="254" y="251"/>
                </a:cubicBezTo>
                <a:cubicBezTo>
                  <a:pt x="250" y="251"/>
                  <a:pt x="245" y="254"/>
                  <a:pt x="241" y="255"/>
                </a:cubicBezTo>
                <a:cubicBezTo>
                  <a:pt x="234" y="257"/>
                  <a:pt x="228" y="260"/>
                  <a:pt x="221" y="262"/>
                </a:cubicBezTo>
                <a:cubicBezTo>
                  <a:pt x="212" y="263"/>
                  <a:pt x="206" y="257"/>
                  <a:pt x="202" y="250"/>
                </a:cubicBezTo>
                <a:cubicBezTo>
                  <a:pt x="199" y="244"/>
                  <a:pt x="198" y="243"/>
                  <a:pt x="192" y="247"/>
                </a:cubicBezTo>
                <a:cubicBezTo>
                  <a:pt x="187" y="250"/>
                  <a:pt x="182" y="253"/>
                  <a:pt x="177" y="256"/>
                </a:cubicBezTo>
                <a:cubicBezTo>
                  <a:pt x="172" y="259"/>
                  <a:pt x="169" y="258"/>
                  <a:pt x="165" y="254"/>
                </a:cubicBezTo>
                <a:cubicBezTo>
                  <a:pt x="162" y="251"/>
                  <a:pt x="159" y="249"/>
                  <a:pt x="156" y="247"/>
                </a:cubicBezTo>
                <a:cubicBezTo>
                  <a:pt x="154" y="246"/>
                  <a:pt x="151" y="246"/>
                  <a:pt x="149" y="244"/>
                </a:cubicBezTo>
                <a:cubicBezTo>
                  <a:pt x="147" y="242"/>
                  <a:pt x="143" y="238"/>
                  <a:pt x="144" y="236"/>
                </a:cubicBezTo>
                <a:cubicBezTo>
                  <a:pt x="144" y="233"/>
                  <a:pt x="147" y="229"/>
                  <a:pt x="150" y="228"/>
                </a:cubicBezTo>
                <a:cubicBezTo>
                  <a:pt x="156" y="226"/>
                  <a:pt x="161" y="225"/>
                  <a:pt x="167" y="224"/>
                </a:cubicBezTo>
                <a:cubicBezTo>
                  <a:pt x="170" y="224"/>
                  <a:pt x="173" y="223"/>
                  <a:pt x="175" y="222"/>
                </a:cubicBezTo>
                <a:cubicBezTo>
                  <a:pt x="179" y="220"/>
                  <a:pt x="179" y="218"/>
                  <a:pt x="176" y="215"/>
                </a:cubicBezTo>
                <a:cubicBezTo>
                  <a:pt x="175" y="214"/>
                  <a:pt x="173" y="214"/>
                  <a:pt x="171" y="213"/>
                </a:cubicBezTo>
                <a:cubicBezTo>
                  <a:pt x="163" y="209"/>
                  <a:pt x="155" y="206"/>
                  <a:pt x="146" y="203"/>
                </a:cubicBezTo>
                <a:cubicBezTo>
                  <a:pt x="144" y="202"/>
                  <a:pt x="142" y="201"/>
                  <a:pt x="140" y="200"/>
                </a:cubicBezTo>
                <a:cubicBezTo>
                  <a:pt x="135" y="196"/>
                  <a:pt x="134" y="193"/>
                  <a:pt x="139" y="188"/>
                </a:cubicBezTo>
                <a:cubicBezTo>
                  <a:pt x="158" y="172"/>
                  <a:pt x="180" y="167"/>
                  <a:pt x="199" y="189"/>
                </a:cubicBezTo>
                <a:cubicBezTo>
                  <a:pt x="205" y="196"/>
                  <a:pt x="209" y="204"/>
                  <a:pt x="215" y="211"/>
                </a:cubicBezTo>
                <a:cubicBezTo>
                  <a:pt x="220" y="217"/>
                  <a:pt x="225" y="222"/>
                  <a:pt x="230" y="227"/>
                </a:cubicBezTo>
                <a:cubicBezTo>
                  <a:pt x="233" y="229"/>
                  <a:pt x="238" y="229"/>
                  <a:pt x="241" y="227"/>
                </a:cubicBezTo>
                <a:cubicBezTo>
                  <a:pt x="245" y="225"/>
                  <a:pt x="245" y="220"/>
                  <a:pt x="243" y="216"/>
                </a:cubicBezTo>
                <a:cubicBezTo>
                  <a:pt x="241" y="213"/>
                  <a:pt x="239" y="209"/>
                  <a:pt x="237" y="206"/>
                </a:cubicBezTo>
                <a:cubicBezTo>
                  <a:pt x="226" y="192"/>
                  <a:pt x="226" y="164"/>
                  <a:pt x="248" y="153"/>
                </a:cubicBezTo>
                <a:cubicBezTo>
                  <a:pt x="255" y="149"/>
                  <a:pt x="263" y="145"/>
                  <a:pt x="266" y="134"/>
                </a:cubicBezTo>
                <a:cubicBezTo>
                  <a:pt x="262" y="135"/>
                  <a:pt x="259" y="136"/>
                  <a:pt x="256" y="137"/>
                </a:cubicBezTo>
                <a:cubicBezTo>
                  <a:pt x="240" y="142"/>
                  <a:pt x="251" y="130"/>
                  <a:pt x="259" y="128"/>
                </a:cubicBezTo>
                <a:cubicBezTo>
                  <a:pt x="263" y="126"/>
                  <a:pt x="254" y="123"/>
                  <a:pt x="254" y="123"/>
                </a:cubicBezTo>
                <a:cubicBezTo>
                  <a:pt x="255" y="122"/>
                  <a:pt x="260" y="121"/>
                  <a:pt x="266" y="118"/>
                </a:cubicBezTo>
                <a:cubicBezTo>
                  <a:pt x="271" y="116"/>
                  <a:pt x="275" y="114"/>
                  <a:pt x="279" y="111"/>
                </a:cubicBezTo>
                <a:cubicBezTo>
                  <a:pt x="281" y="110"/>
                  <a:pt x="282" y="106"/>
                  <a:pt x="283" y="103"/>
                </a:cubicBezTo>
                <a:cubicBezTo>
                  <a:pt x="283" y="103"/>
                  <a:pt x="283" y="102"/>
                  <a:pt x="282" y="102"/>
                </a:cubicBezTo>
                <a:cubicBezTo>
                  <a:pt x="278" y="102"/>
                  <a:pt x="273" y="103"/>
                  <a:pt x="269" y="104"/>
                </a:cubicBezTo>
                <a:cubicBezTo>
                  <a:pt x="262" y="104"/>
                  <a:pt x="260" y="103"/>
                  <a:pt x="259" y="95"/>
                </a:cubicBezTo>
                <a:cubicBezTo>
                  <a:pt x="259" y="90"/>
                  <a:pt x="254" y="88"/>
                  <a:pt x="249" y="90"/>
                </a:cubicBezTo>
                <a:cubicBezTo>
                  <a:pt x="246" y="92"/>
                  <a:pt x="243" y="95"/>
                  <a:pt x="240" y="97"/>
                </a:cubicBezTo>
                <a:cubicBezTo>
                  <a:pt x="232" y="101"/>
                  <a:pt x="227" y="99"/>
                  <a:pt x="224" y="91"/>
                </a:cubicBezTo>
                <a:cubicBezTo>
                  <a:pt x="222" y="87"/>
                  <a:pt x="220" y="86"/>
                  <a:pt x="215" y="88"/>
                </a:cubicBezTo>
                <a:cubicBezTo>
                  <a:pt x="213" y="90"/>
                  <a:pt x="211" y="92"/>
                  <a:pt x="209" y="93"/>
                </a:cubicBezTo>
                <a:cubicBezTo>
                  <a:pt x="205" y="95"/>
                  <a:pt x="202" y="97"/>
                  <a:pt x="198" y="99"/>
                </a:cubicBezTo>
                <a:cubicBezTo>
                  <a:pt x="194" y="100"/>
                  <a:pt x="189" y="101"/>
                  <a:pt x="186" y="97"/>
                </a:cubicBezTo>
                <a:cubicBezTo>
                  <a:pt x="183" y="92"/>
                  <a:pt x="186" y="88"/>
                  <a:pt x="190" y="85"/>
                </a:cubicBezTo>
                <a:cubicBezTo>
                  <a:pt x="194" y="81"/>
                  <a:pt x="199" y="78"/>
                  <a:pt x="204" y="75"/>
                </a:cubicBezTo>
                <a:cubicBezTo>
                  <a:pt x="211" y="71"/>
                  <a:pt x="219" y="68"/>
                  <a:pt x="226" y="64"/>
                </a:cubicBezTo>
                <a:cubicBezTo>
                  <a:pt x="231" y="60"/>
                  <a:pt x="233" y="55"/>
                  <a:pt x="232" y="49"/>
                </a:cubicBezTo>
                <a:cubicBezTo>
                  <a:pt x="230" y="44"/>
                  <a:pt x="227" y="42"/>
                  <a:pt x="222" y="44"/>
                </a:cubicBezTo>
                <a:cubicBezTo>
                  <a:pt x="218" y="46"/>
                  <a:pt x="214" y="49"/>
                  <a:pt x="210" y="51"/>
                </a:cubicBezTo>
                <a:cubicBezTo>
                  <a:pt x="207" y="52"/>
                  <a:pt x="203" y="52"/>
                  <a:pt x="200" y="52"/>
                </a:cubicBezTo>
                <a:cubicBezTo>
                  <a:pt x="199" y="51"/>
                  <a:pt x="198" y="48"/>
                  <a:pt x="198" y="46"/>
                </a:cubicBezTo>
                <a:cubicBezTo>
                  <a:pt x="197" y="45"/>
                  <a:pt x="200" y="43"/>
                  <a:pt x="201" y="43"/>
                </a:cubicBezTo>
                <a:cubicBezTo>
                  <a:pt x="211" y="41"/>
                  <a:pt x="221" y="40"/>
                  <a:pt x="231" y="39"/>
                </a:cubicBezTo>
                <a:cubicBezTo>
                  <a:pt x="233" y="39"/>
                  <a:pt x="235" y="40"/>
                  <a:pt x="235" y="41"/>
                </a:cubicBezTo>
                <a:cubicBezTo>
                  <a:pt x="242" y="49"/>
                  <a:pt x="251" y="53"/>
                  <a:pt x="261" y="56"/>
                </a:cubicBezTo>
                <a:cubicBezTo>
                  <a:pt x="269" y="58"/>
                  <a:pt x="270" y="57"/>
                  <a:pt x="272" y="49"/>
                </a:cubicBezTo>
                <a:cubicBezTo>
                  <a:pt x="282" y="46"/>
                  <a:pt x="293" y="41"/>
                  <a:pt x="303" y="48"/>
                </a:cubicBezTo>
                <a:cubicBezTo>
                  <a:pt x="309" y="52"/>
                  <a:pt x="315" y="56"/>
                  <a:pt x="320" y="61"/>
                </a:cubicBezTo>
                <a:cubicBezTo>
                  <a:pt x="321" y="62"/>
                  <a:pt x="320" y="66"/>
                  <a:pt x="320" y="69"/>
                </a:cubicBezTo>
                <a:cubicBezTo>
                  <a:pt x="319" y="72"/>
                  <a:pt x="317" y="75"/>
                  <a:pt x="316" y="78"/>
                </a:cubicBezTo>
                <a:cubicBezTo>
                  <a:pt x="314" y="84"/>
                  <a:pt x="319" y="89"/>
                  <a:pt x="325" y="89"/>
                </a:cubicBezTo>
                <a:cubicBezTo>
                  <a:pt x="327" y="89"/>
                  <a:pt x="329" y="89"/>
                  <a:pt x="331" y="89"/>
                </a:cubicBezTo>
                <a:cubicBezTo>
                  <a:pt x="337" y="88"/>
                  <a:pt x="339" y="91"/>
                  <a:pt x="339" y="97"/>
                </a:cubicBezTo>
                <a:cubicBezTo>
                  <a:pt x="338" y="105"/>
                  <a:pt x="339" y="106"/>
                  <a:pt x="348" y="105"/>
                </a:cubicBezTo>
                <a:cubicBezTo>
                  <a:pt x="351" y="105"/>
                  <a:pt x="354" y="106"/>
                  <a:pt x="356" y="107"/>
                </a:cubicBezTo>
                <a:cubicBezTo>
                  <a:pt x="358" y="107"/>
                  <a:pt x="359" y="109"/>
                  <a:pt x="360" y="110"/>
                </a:cubicBezTo>
                <a:cubicBezTo>
                  <a:pt x="368" y="116"/>
                  <a:pt x="374" y="113"/>
                  <a:pt x="377" y="103"/>
                </a:cubicBezTo>
                <a:cubicBezTo>
                  <a:pt x="377" y="102"/>
                  <a:pt x="377" y="101"/>
                  <a:pt x="377" y="100"/>
                </a:cubicBezTo>
                <a:cubicBezTo>
                  <a:pt x="378" y="96"/>
                  <a:pt x="381" y="94"/>
                  <a:pt x="384" y="98"/>
                </a:cubicBezTo>
                <a:cubicBezTo>
                  <a:pt x="390" y="104"/>
                  <a:pt x="396" y="112"/>
                  <a:pt x="403" y="119"/>
                </a:cubicBezTo>
                <a:cubicBezTo>
                  <a:pt x="396" y="125"/>
                  <a:pt x="395" y="133"/>
                  <a:pt x="397" y="141"/>
                </a:cubicBezTo>
                <a:cubicBezTo>
                  <a:pt x="399" y="149"/>
                  <a:pt x="396" y="157"/>
                  <a:pt x="393" y="164"/>
                </a:cubicBezTo>
                <a:cubicBezTo>
                  <a:pt x="390" y="171"/>
                  <a:pt x="386" y="179"/>
                  <a:pt x="384" y="186"/>
                </a:cubicBezTo>
                <a:cubicBezTo>
                  <a:pt x="381" y="197"/>
                  <a:pt x="385" y="202"/>
                  <a:pt x="396" y="205"/>
                </a:cubicBezTo>
                <a:cubicBezTo>
                  <a:pt x="407" y="207"/>
                  <a:pt x="409" y="210"/>
                  <a:pt x="409" y="220"/>
                </a:cubicBezTo>
                <a:cubicBezTo>
                  <a:pt x="410" y="235"/>
                  <a:pt x="417" y="245"/>
                  <a:pt x="430" y="251"/>
                </a:cubicBezTo>
                <a:cubicBezTo>
                  <a:pt x="433" y="253"/>
                  <a:pt x="436" y="254"/>
                  <a:pt x="439" y="255"/>
                </a:cubicBezTo>
                <a:cubicBezTo>
                  <a:pt x="437" y="277"/>
                  <a:pt x="431" y="301"/>
                  <a:pt x="420" y="323"/>
                </a:cubicBezTo>
                <a:cubicBezTo>
                  <a:pt x="414" y="313"/>
                  <a:pt x="407" y="299"/>
                  <a:pt x="404" y="287"/>
                </a:cubicBezTo>
                <a:cubicBezTo>
                  <a:pt x="399" y="269"/>
                  <a:pt x="387" y="286"/>
                  <a:pt x="386" y="297"/>
                </a:cubicBezTo>
                <a:cubicBezTo>
                  <a:pt x="385" y="309"/>
                  <a:pt x="378" y="317"/>
                  <a:pt x="363" y="300"/>
                </a:cubicBezTo>
                <a:cubicBezTo>
                  <a:pt x="347" y="283"/>
                  <a:pt x="345" y="287"/>
                  <a:pt x="340" y="287"/>
                </a:cubicBezTo>
                <a:cubicBezTo>
                  <a:pt x="335" y="287"/>
                  <a:pt x="326" y="298"/>
                  <a:pt x="328" y="352"/>
                </a:cubicBezTo>
                <a:cubicBezTo>
                  <a:pt x="330" y="390"/>
                  <a:pt x="345" y="396"/>
                  <a:pt x="355" y="399"/>
                </a:cubicBezTo>
                <a:cubicBezTo>
                  <a:pt x="336" y="411"/>
                  <a:pt x="315" y="421"/>
                  <a:pt x="292" y="427"/>
                </a:cubicBezTo>
                <a:cubicBezTo>
                  <a:pt x="202" y="450"/>
                  <a:pt x="111" y="408"/>
                  <a:pt x="68" y="326"/>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64" name="Freeform 163"/>
          <p:cNvSpPr>
            <a:spLocks noEditPoints="1"/>
          </p:cNvSpPr>
          <p:nvPr/>
        </p:nvSpPr>
        <p:spPr bwMode="auto">
          <a:xfrm>
            <a:off x="2842023" y="3034903"/>
            <a:ext cx="184548" cy="109539"/>
          </a:xfrm>
          <a:custGeom>
            <a:avLst/>
            <a:gdLst>
              <a:gd name="T0" fmla="*/ 78 w 813"/>
              <a:gd name="T1" fmla="*/ 384 h 481"/>
              <a:gd name="T2" fmla="*/ 123 w 813"/>
              <a:gd name="T3" fmla="*/ 384 h 481"/>
              <a:gd name="T4" fmla="*/ 679 w 813"/>
              <a:gd name="T5" fmla="*/ 211 h 481"/>
              <a:gd name="T6" fmla="*/ 625 w 813"/>
              <a:gd name="T7" fmla="*/ 172 h 481"/>
              <a:gd name="T8" fmla="*/ 652 w 813"/>
              <a:gd name="T9" fmla="*/ 161 h 481"/>
              <a:gd name="T10" fmla="*/ 706 w 813"/>
              <a:gd name="T11" fmla="*/ 105 h 481"/>
              <a:gd name="T12" fmla="*/ 589 w 813"/>
              <a:gd name="T13" fmla="*/ 115 h 481"/>
              <a:gd name="T14" fmla="*/ 553 w 813"/>
              <a:gd name="T15" fmla="*/ 136 h 481"/>
              <a:gd name="T16" fmla="*/ 580 w 813"/>
              <a:gd name="T17" fmla="*/ 162 h 481"/>
              <a:gd name="T18" fmla="*/ 562 w 813"/>
              <a:gd name="T19" fmla="*/ 181 h 481"/>
              <a:gd name="T20" fmla="*/ 448 w 813"/>
              <a:gd name="T21" fmla="*/ 174 h 481"/>
              <a:gd name="T22" fmla="*/ 485 w 813"/>
              <a:gd name="T23" fmla="*/ 167 h 481"/>
              <a:gd name="T24" fmla="*/ 539 w 813"/>
              <a:gd name="T25" fmla="*/ 111 h 481"/>
              <a:gd name="T26" fmla="*/ 422 w 813"/>
              <a:gd name="T27" fmla="*/ 121 h 481"/>
              <a:gd name="T28" fmla="*/ 386 w 813"/>
              <a:gd name="T29" fmla="*/ 142 h 481"/>
              <a:gd name="T30" fmla="*/ 406 w 813"/>
              <a:gd name="T31" fmla="*/ 168 h 481"/>
              <a:gd name="T32" fmla="*/ 384 w 813"/>
              <a:gd name="T33" fmla="*/ 200 h 481"/>
              <a:gd name="T34" fmla="*/ 392 w 813"/>
              <a:gd name="T35" fmla="*/ 330 h 481"/>
              <a:gd name="T36" fmla="*/ 288 w 813"/>
              <a:gd name="T37" fmla="*/ 335 h 481"/>
              <a:gd name="T38" fmla="*/ 219 w 813"/>
              <a:gd name="T39" fmla="*/ 184 h 481"/>
              <a:gd name="T40" fmla="*/ 244 w 813"/>
              <a:gd name="T41" fmla="*/ 95 h 481"/>
              <a:gd name="T42" fmla="*/ 254 w 813"/>
              <a:gd name="T43" fmla="*/ 68 h 481"/>
              <a:gd name="T44" fmla="*/ 283 w 813"/>
              <a:gd name="T45" fmla="*/ 69 h 481"/>
              <a:gd name="T46" fmla="*/ 283 w 813"/>
              <a:gd name="T47" fmla="*/ 37 h 481"/>
              <a:gd name="T48" fmla="*/ 242 w 813"/>
              <a:gd name="T49" fmla="*/ 24 h 481"/>
              <a:gd name="T50" fmla="*/ 158 w 813"/>
              <a:gd name="T51" fmla="*/ 7 h 481"/>
              <a:gd name="T52" fmla="*/ 147 w 813"/>
              <a:gd name="T53" fmla="*/ 22 h 481"/>
              <a:gd name="T54" fmla="*/ 171 w 813"/>
              <a:gd name="T55" fmla="*/ 76 h 481"/>
              <a:gd name="T56" fmla="*/ 189 w 813"/>
              <a:gd name="T57" fmla="*/ 102 h 481"/>
              <a:gd name="T58" fmla="*/ 119 w 813"/>
              <a:gd name="T59" fmla="*/ 219 h 481"/>
              <a:gd name="T60" fmla="*/ 1 w 813"/>
              <a:gd name="T61" fmla="*/ 292 h 481"/>
              <a:gd name="T62" fmla="*/ 17 w 813"/>
              <a:gd name="T63" fmla="*/ 335 h 481"/>
              <a:gd name="T64" fmla="*/ 100 w 813"/>
              <a:gd name="T65" fmla="*/ 481 h 481"/>
              <a:gd name="T66" fmla="*/ 202 w 813"/>
              <a:gd name="T67" fmla="*/ 389 h 481"/>
              <a:gd name="T68" fmla="*/ 224 w 813"/>
              <a:gd name="T69" fmla="*/ 398 h 481"/>
              <a:gd name="T70" fmla="*/ 587 w 813"/>
              <a:gd name="T71" fmla="*/ 430 h 481"/>
              <a:gd name="T72" fmla="*/ 768 w 813"/>
              <a:gd name="T73" fmla="*/ 383 h 481"/>
              <a:gd name="T74" fmla="*/ 771 w 813"/>
              <a:gd name="T75" fmla="*/ 380 h 481"/>
              <a:gd name="T76" fmla="*/ 791 w 813"/>
              <a:gd name="T77" fmla="*/ 382 h 481"/>
              <a:gd name="T78" fmla="*/ 804 w 813"/>
              <a:gd name="T79" fmla="*/ 374 h 481"/>
              <a:gd name="T80" fmla="*/ 813 w 813"/>
              <a:gd name="T81" fmla="*/ 358 h 481"/>
              <a:gd name="T82" fmla="*/ 804 w 813"/>
              <a:gd name="T83" fmla="*/ 326 h 481"/>
              <a:gd name="T84" fmla="*/ 153 w 813"/>
              <a:gd name="T85" fmla="*/ 415 h 481"/>
              <a:gd name="T86" fmla="*/ 100 w 813"/>
              <a:gd name="T87" fmla="*/ 446 h 481"/>
              <a:gd name="T88" fmla="*/ 37 w 813"/>
              <a:gd name="T89" fmla="*/ 383 h 481"/>
              <a:gd name="T90" fmla="*/ 90 w 813"/>
              <a:gd name="T91" fmla="*/ 321 h 481"/>
              <a:gd name="T92" fmla="*/ 112 w 813"/>
              <a:gd name="T93" fmla="*/ 330 h 481"/>
              <a:gd name="T94" fmla="*/ 161 w 813"/>
              <a:gd name="T95" fmla="*/ 382 h 481"/>
              <a:gd name="T96" fmla="*/ 162 w 813"/>
              <a:gd name="T97" fmla="*/ 385 h 481"/>
              <a:gd name="T98" fmla="*/ 671 w 813"/>
              <a:gd name="T99" fmla="*/ 447 h 481"/>
              <a:gd name="T100" fmla="*/ 609 w 813"/>
              <a:gd name="T101" fmla="*/ 403 h 481"/>
              <a:gd name="T102" fmla="*/ 625 w 813"/>
              <a:gd name="T103" fmla="*/ 384 h 481"/>
              <a:gd name="T104" fmla="*/ 636 w 813"/>
              <a:gd name="T105" fmla="*/ 380 h 481"/>
              <a:gd name="T106" fmla="*/ 647 w 813"/>
              <a:gd name="T107" fmla="*/ 384 h 481"/>
              <a:gd name="T108" fmla="*/ 692 w 813"/>
              <a:gd name="T109" fmla="*/ 384 h 481"/>
              <a:gd name="T110" fmla="*/ 713 w 813"/>
              <a:gd name="T111" fmla="*/ 378 h 481"/>
              <a:gd name="T112" fmla="*/ 734 w 813"/>
              <a:gd name="T113" fmla="*/ 384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13" h="481">
                <a:moveTo>
                  <a:pt x="100" y="361"/>
                </a:moveTo>
                <a:cubicBezTo>
                  <a:pt x="88" y="361"/>
                  <a:pt x="78" y="372"/>
                  <a:pt x="78" y="384"/>
                </a:cubicBezTo>
                <a:cubicBezTo>
                  <a:pt x="78" y="396"/>
                  <a:pt x="88" y="407"/>
                  <a:pt x="100" y="407"/>
                </a:cubicBezTo>
                <a:cubicBezTo>
                  <a:pt x="113" y="407"/>
                  <a:pt x="123" y="396"/>
                  <a:pt x="123" y="384"/>
                </a:cubicBezTo>
                <a:cubicBezTo>
                  <a:pt x="123" y="372"/>
                  <a:pt x="113" y="361"/>
                  <a:pt x="100" y="361"/>
                </a:cubicBezTo>
                <a:close/>
                <a:moveTo>
                  <a:pt x="679" y="211"/>
                </a:moveTo>
                <a:cubicBezTo>
                  <a:pt x="663" y="205"/>
                  <a:pt x="649" y="194"/>
                  <a:pt x="643" y="188"/>
                </a:cubicBezTo>
                <a:cubicBezTo>
                  <a:pt x="638" y="182"/>
                  <a:pt x="628" y="178"/>
                  <a:pt x="625" y="172"/>
                </a:cubicBezTo>
                <a:cubicBezTo>
                  <a:pt x="623" y="167"/>
                  <a:pt x="627" y="162"/>
                  <a:pt x="636" y="162"/>
                </a:cubicBezTo>
                <a:cubicBezTo>
                  <a:pt x="642" y="162"/>
                  <a:pt x="648" y="162"/>
                  <a:pt x="652" y="161"/>
                </a:cubicBezTo>
                <a:cubicBezTo>
                  <a:pt x="671" y="160"/>
                  <a:pt x="692" y="127"/>
                  <a:pt x="705" y="109"/>
                </a:cubicBezTo>
                <a:cubicBezTo>
                  <a:pt x="707" y="108"/>
                  <a:pt x="707" y="106"/>
                  <a:pt x="706" y="105"/>
                </a:cubicBezTo>
                <a:cubicBezTo>
                  <a:pt x="704" y="103"/>
                  <a:pt x="688" y="105"/>
                  <a:pt x="670" y="106"/>
                </a:cubicBezTo>
                <a:lnTo>
                  <a:pt x="589" y="115"/>
                </a:lnTo>
                <a:cubicBezTo>
                  <a:pt x="572" y="117"/>
                  <a:pt x="554" y="121"/>
                  <a:pt x="553" y="126"/>
                </a:cubicBezTo>
                <a:cubicBezTo>
                  <a:pt x="552" y="129"/>
                  <a:pt x="552" y="132"/>
                  <a:pt x="553" y="136"/>
                </a:cubicBezTo>
                <a:cubicBezTo>
                  <a:pt x="553" y="141"/>
                  <a:pt x="556" y="146"/>
                  <a:pt x="559" y="150"/>
                </a:cubicBezTo>
                <a:cubicBezTo>
                  <a:pt x="563" y="157"/>
                  <a:pt x="574" y="162"/>
                  <a:pt x="580" y="162"/>
                </a:cubicBezTo>
                <a:cubicBezTo>
                  <a:pt x="586" y="162"/>
                  <a:pt x="591" y="167"/>
                  <a:pt x="592" y="172"/>
                </a:cubicBezTo>
                <a:cubicBezTo>
                  <a:pt x="593" y="178"/>
                  <a:pt x="579" y="182"/>
                  <a:pt x="562" y="181"/>
                </a:cubicBezTo>
                <a:lnTo>
                  <a:pt x="482" y="180"/>
                </a:lnTo>
                <a:cubicBezTo>
                  <a:pt x="465" y="180"/>
                  <a:pt x="449" y="177"/>
                  <a:pt x="448" y="174"/>
                </a:cubicBezTo>
                <a:cubicBezTo>
                  <a:pt x="446" y="171"/>
                  <a:pt x="454" y="168"/>
                  <a:pt x="465" y="168"/>
                </a:cubicBezTo>
                <a:cubicBezTo>
                  <a:pt x="473" y="168"/>
                  <a:pt x="480" y="168"/>
                  <a:pt x="485" y="167"/>
                </a:cubicBezTo>
                <a:cubicBezTo>
                  <a:pt x="504" y="165"/>
                  <a:pt x="525" y="133"/>
                  <a:pt x="538" y="115"/>
                </a:cubicBezTo>
                <a:cubicBezTo>
                  <a:pt x="540" y="113"/>
                  <a:pt x="540" y="112"/>
                  <a:pt x="539" y="111"/>
                </a:cubicBezTo>
                <a:cubicBezTo>
                  <a:pt x="537" y="109"/>
                  <a:pt x="521" y="111"/>
                  <a:pt x="504" y="112"/>
                </a:cubicBezTo>
                <a:lnTo>
                  <a:pt x="422" y="121"/>
                </a:lnTo>
                <a:cubicBezTo>
                  <a:pt x="405" y="123"/>
                  <a:pt x="387" y="127"/>
                  <a:pt x="386" y="132"/>
                </a:cubicBezTo>
                <a:cubicBezTo>
                  <a:pt x="385" y="135"/>
                  <a:pt x="385" y="138"/>
                  <a:pt x="386" y="142"/>
                </a:cubicBezTo>
                <a:cubicBezTo>
                  <a:pt x="387" y="147"/>
                  <a:pt x="389" y="152"/>
                  <a:pt x="392" y="156"/>
                </a:cubicBezTo>
                <a:cubicBezTo>
                  <a:pt x="396" y="163"/>
                  <a:pt x="404" y="168"/>
                  <a:pt x="406" y="168"/>
                </a:cubicBezTo>
                <a:cubicBezTo>
                  <a:pt x="409" y="168"/>
                  <a:pt x="411" y="172"/>
                  <a:pt x="410" y="175"/>
                </a:cubicBezTo>
                <a:cubicBezTo>
                  <a:pt x="410" y="179"/>
                  <a:pt x="394" y="186"/>
                  <a:pt x="384" y="200"/>
                </a:cubicBezTo>
                <a:cubicBezTo>
                  <a:pt x="373" y="219"/>
                  <a:pt x="381" y="248"/>
                  <a:pt x="394" y="277"/>
                </a:cubicBezTo>
                <a:cubicBezTo>
                  <a:pt x="401" y="293"/>
                  <a:pt x="407" y="320"/>
                  <a:pt x="392" y="330"/>
                </a:cubicBezTo>
                <a:cubicBezTo>
                  <a:pt x="385" y="335"/>
                  <a:pt x="373" y="335"/>
                  <a:pt x="355" y="335"/>
                </a:cubicBezTo>
                <a:lnTo>
                  <a:pt x="288" y="335"/>
                </a:lnTo>
                <a:cubicBezTo>
                  <a:pt x="264" y="335"/>
                  <a:pt x="246" y="329"/>
                  <a:pt x="233" y="309"/>
                </a:cubicBezTo>
                <a:cubicBezTo>
                  <a:pt x="209" y="273"/>
                  <a:pt x="206" y="216"/>
                  <a:pt x="219" y="184"/>
                </a:cubicBezTo>
                <a:cubicBezTo>
                  <a:pt x="225" y="169"/>
                  <a:pt x="233" y="151"/>
                  <a:pt x="240" y="133"/>
                </a:cubicBezTo>
                <a:cubicBezTo>
                  <a:pt x="244" y="121"/>
                  <a:pt x="247" y="107"/>
                  <a:pt x="244" y="95"/>
                </a:cubicBezTo>
                <a:cubicBezTo>
                  <a:pt x="240" y="78"/>
                  <a:pt x="232" y="70"/>
                  <a:pt x="240" y="68"/>
                </a:cubicBezTo>
                <a:cubicBezTo>
                  <a:pt x="247" y="67"/>
                  <a:pt x="254" y="68"/>
                  <a:pt x="254" y="68"/>
                </a:cubicBezTo>
                <a:cubicBezTo>
                  <a:pt x="255" y="68"/>
                  <a:pt x="255" y="69"/>
                  <a:pt x="255" y="69"/>
                </a:cubicBezTo>
                <a:lnTo>
                  <a:pt x="283" y="69"/>
                </a:lnTo>
                <a:cubicBezTo>
                  <a:pt x="291" y="69"/>
                  <a:pt x="297" y="60"/>
                  <a:pt x="297" y="53"/>
                </a:cubicBezTo>
                <a:cubicBezTo>
                  <a:pt x="297" y="46"/>
                  <a:pt x="291" y="37"/>
                  <a:pt x="283" y="37"/>
                </a:cubicBezTo>
                <a:cubicBezTo>
                  <a:pt x="283" y="37"/>
                  <a:pt x="279" y="37"/>
                  <a:pt x="274" y="37"/>
                </a:cubicBezTo>
                <a:cubicBezTo>
                  <a:pt x="269" y="37"/>
                  <a:pt x="255" y="32"/>
                  <a:pt x="242" y="24"/>
                </a:cubicBezTo>
                <a:lnTo>
                  <a:pt x="220" y="10"/>
                </a:lnTo>
                <a:cubicBezTo>
                  <a:pt x="204" y="0"/>
                  <a:pt x="173" y="5"/>
                  <a:pt x="158" y="7"/>
                </a:cubicBezTo>
                <a:cubicBezTo>
                  <a:pt x="154" y="7"/>
                  <a:pt x="152" y="9"/>
                  <a:pt x="150" y="11"/>
                </a:cubicBezTo>
                <a:cubicBezTo>
                  <a:pt x="147" y="15"/>
                  <a:pt x="147" y="21"/>
                  <a:pt x="147" y="22"/>
                </a:cubicBezTo>
                <a:cubicBezTo>
                  <a:pt x="147" y="23"/>
                  <a:pt x="147" y="24"/>
                  <a:pt x="147" y="25"/>
                </a:cubicBezTo>
                <a:cubicBezTo>
                  <a:pt x="148" y="42"/>
                  <a:pt x="151" y="76"/>
                  <a:pt x="171" y="76"/>
                </a:cubicBezTo>
                <a:cubicBezTo>
                  <a:pt x="173" y="76"/>
                  <a:pt x="178" y="76"/>
                  <a:pt x="186" y="75"/>
                </a:cubicBezTo>
                <a:cubicBezTo>
                  <a:pt x="194" y="74"/>
                  <a:pt x="195" y="86"/>
                  <a:pt x="189" y="102"/>
                </a:cubicBezTo>
                <a:cubicBezTo>
                  <a:pt x="174" y="138"/>
                  <a:pt x="152" y="190"/>
                  <a:pt x="146" y="197"/>
                </a:cubicBezTo>
                <a:cubicBezTo>
                  <a:pt x="139" y="205"/>
                  <a:pt x="128" y="207"/>
                  <a:pt x="119" y="219"/>
                </a:cubicBezTo>
                <a:cubicBezTo>
                  <a:pt x="108" y="233"/>
                  <a:pt x="92" y="248"/>
                  <a:pt x="75" y="251"/>
                </a:cubicBezTo>
                <a:cubicBezTo>
                  <a:pt x="35" y="259"/>
                  <a:pt x="5" y="279"/>
                  <a:pt x="1" y="292"/>
                </a:cubicBezTo>
                <a:cubicBezTo>
                  <a:pt x="0" y="298"/>
                  <a:pt x="6" y="302"/>
                  <a:pt x="16" y="305"/>
                </a:cubicBezTo>
                <a:cubicBezTo>
                  <a:pt x="27" y="309"/>
                  <a:pt x="25" y="320"/>
                  <a:pt x="17" y="335"/>
                </a:cubicBezTo>
                <a:cubicBezTo>
                  <a:pt x="8" y="349"/>
                  <a:pt x="3" y="366"/>
                  <a:pt x="3" y="384"/>
                </a:cubicBezTo>
                <a:cubicBezTo>
                  <a:pt x="3" y="438"/>
                  <a:pt x="47" y="481"/>
                  <a:pt x="100" y="481"/>
                </a:cubicBezTo>
                <a:cubicBezTo>
                  <a:pt x="141" y="481"/>
                  <a:pt x="176" y="456"/>
                  <a:pt x="190" y="420"/>
                </a:cubicBezTo>
                <a:cubicBezTo>
                  <a:pt x="197" y="404"/>
                  <a:pt x="199" y="389"/>
                  <a:pt x="202" y="389"/>
                </a:cubicBezTo>
                <a:cubicBezTo>
                  <a:pt x="204" y="389"/>
                  <a:pt x="207" y="392"/>
                  <a:pt x="213" y="397"/>
                </a:cubicBezTo>
                <a:cubicBezTo>
                  <a:pt x="216" y="399"/>
                  <a:pt x="220" y="398"/>
                  <a:pt x="224" y="398"/>
                </a:cubicBezTo>
                <a:lnTo>
                  <a:pt x="545" y="398"/>
                </a:lnTo>
                <a:cubicBezTo>
                  <a:pt x="562" y="398"/>
                  <a:pt x="578" y="415"/>
                  <a:pt x="587" y="430"/>
                </a:cubicBezTo>
                <a:cubicBezTo>
                  <a:pt x="604" y="459"/>
                  <a:pt x="635" y="480"/>
                  <a:pt x="671" y="480"/>
                </a:cubicBezTo>
                <a:cubicBezTo>
                  <a:pt x="725" y="480"/>
                  <a:pt x="768" y="437"/>
                  <a:pt x="768" y="383"/>
                </a:cubicBezTo>
                <a:cubicBezTo>
                  <a:pt x="768" y="382"/>
                  <a:pt x="768" y="381"/>
                  <a:pt x="768" y="380"/>
                </a:cubicBezTo>
                <a:cubicBezTo>
                  <a:pt x="768" y="379"/>
                  <a:pt x="769" y="380"/>
                  <a:pt x="771" y="380"/>
                </a:cubicBezTo>
                <a:lnTo>
                  <a:pt x="775" y="382"/>
                </a:lnTo>
                <a:lnTo>
                  <a:pt x="791" y="382"/>
                </a:lnTo>
                <a:cubicBezTo>
                  <a:pt x="793" y="382"/>
                  <a:pt x="794" y="380"/>
                  <a:pt x="796" y="379"/>
                </a:cubicBezTo>
                <a:cubicBezTo>
                  <a:pt x="798" y="379"/>
                  <a:pt x="802" y="377"/>
                  <a:pt x="804" y="374"/>
                </a:cubicBezTo>
                <a:cubicBezTo>
                  <a:pt x="808" y="371"/>
                  <a:pt x="811" y="364"/>
                  <a:pt x="811" y="362"/>
                </a:cubicBezTo>
                <a:cubicBezTo>
                  <a:pt x="812" y="361"/>
                  <a:pt x="813" y="359"/>
                  <a:pt x="813" y="358"/>
                </a:cubicBezTo>
                <a:cubicBezTo>
                  <a:pt x="813" y="358"/>
                  <a:pt x="813" y="358"/>
                  <a:pt x="813" y="357"/>
                </a:cubicBezTo>
                <a:cubicBezTo>
                  <a:pt x="813" y="357"/>
                  <a:pt x="810" y="343"/>
                  <a:pt x="804" y="326"/>
                </a:cubicBezTo>
                <a:cubicBezTo>
                  <a:pt x="792" y="294"/>
                  <a:pt x="758" y="242"/>
                  <a:pt x="679" y="211"/>
                </a:cubicBezTo>
                <a:close/>
                <a:moveTo>
                  <a:pt x="153" y="415"/>
                </a:moveTo>
                <a:cubicBezTo>
                  <a:pt x="152" y="418"/>
                  <a:pt x="150" y="420"/>
                  <a:pt x="148" y="423"/>
                </a:cubicBezTo>
                <a:cubicBezTo>
                  <a:pt x="136" y="436"/>
                  <a:pt x="119" y="446"/>
                  <a:pt x="100" y="446"/>
                </a:cubicBezTo>
                <a:cubicBezTo>
                  <a:pt x="65" y="446"/>
                  <a:pt x="37" y="418"/>
                  <a:pt x="37" y="383"/>
                </a:cubicBezTo>
                <a:cubicBezTo>
                  <a:pt x="37" y="383"/>
                  <a:pt x="37" y="383"/>
                  <a:pt x="37" y="383"/>
                </a:cubicBezTo>
                <a:cubicBezTo>
                  <a:pt x="37" y="367"/>
                  <a:pt x="43" y="353"/>
                  <a:pt x="52" y="342"/>
                </a:cubicBezTo>
                <a:cubicBezTo>
                  <a:pt x="62" y="331"/>
                  <a:pt x="75" y="324"/>
                  <a:pt x="90" y="321"/>
                </a:cubicBezTo>
                <a:cubicBezTo>
                  <a:pt x="90" y="321"/>
                  <a:pt x="91" y="321"/>
                  <a:pt x="91" y="321"/>
                </a:cubicBezTo>
                <a:cubicBezTo>
                  <a:pt x="92" y="321"/>
                  <a:pt x="103" y="322"/>
                  <a:pt x="112" y="330"/>
                </a:cubicBezTo>
                <a:cubicBezTo>
                  <a:pt x="114" y="332"/>
                  <a:pt x="116" y="334"/>
                  <a:pt x="117" y="336"/>
                </a:cubicBezTo>
                <a:cubicBezTo>
                  <a:pt x="131" y="356"/>
                  <a:pt x="141" y="382"/>
                  <a:pt x="161" y="382"/>
                </a:cubicBezTo>
                <a:cubicBezTo>
                  <a:pt x="161" y="382"/>
                  <a:pt x="162" y="382"/>
                  <a:pt x="162" y="382"/>
                </a:cubicBezTo>
                <a:cubicBezTo>
                  <a:pt x="162" y="382"/>
                  <a:pt x="162" y="383"/>
                  <a:pt x="162" y="385"/>
                </a:cubicBezTo>
                <a:cubicBezTo>
                  <a:pt x="162" y="391"/>
                  <a:pt x="160" y="404"/>
                  <a:pt x="153" y="415"/>
                </a:cubicBezTo>
                <a:close/>
                <a:moveTo>
                  <a:pt x="671" y="447"/>
                </a:moveTo>
                <a:cubicBezTo>
                  <a:pt x="654" y="447"/>
                  <a:pt x="639" y="441"/>
                  <a:pt x="627" y="430"/>
                </a:cubicBezTo>
                <a:cubicBezTo>
                  <a:pt x="615" y="418"/>
                  <a:pt x="610" y="403"/>
                  <a:pt x="609" y="403"/>
                </a:cubicBezTo>
                <a:cubicBezTo>
                  <a:pt x="607" y="403"/>
                  <a:pt x="614" y="404"/>
                  <a:pt x="620" y="398"/>
                </a:cubicBezTo>
                <a:cubicBezTo>
                  <a:pt x="623" y="394"/>
                  <a:pt x="625" y="389"/>
                  <a:pt x="625" y="384"/>
                </a:cubicBezTo>
                <a:cubicBezTo>
                  <a:pt x="625" y="383"/>
                  <a:pt x="625" y="383"/>
                  <a:pt x="625" y="382"/>
                </a:cubicBezTo>
                <a:cubicBezTo>
                  <a:pt x="625" y="381"/>
                  <a:pt x="630" y="380"/>
                  <a:pt x="636" y="380"/>
                </a:cubicBezTo>
                <a:cubicBezTo>
                  <a:pt x="642" y="380"/>
                  <a:pt x="647" y="381"/>
                  <a:pt x="647" y="382"/>
                </a:cubicBezTo>
                <a:cubicBezTo>
                  <a:pt x="647" y="383"/>
                  <a:pt x="647" y="383"/>
                  <a:pt x="647" y="384"/>
                </a:cubicBezTo>
                <a:cubicBezTo>
                  <a:pt x="647" y="396"/>
                  <a:pt x="657" y="407"/>
                  <a:pt x="670" y="407"/>
                </a:cubicBezTo>
                <a:cubicBezTo>
                  <a:pt x="682" y="407"/>
                  <a:pt x="692" y="396"/>
                  <a:pt x="692" y="384"/>
                </a:cubicBezTo>
                <a:cubicBezTo>
                  <a:pt x="692" y="383"/>
                  <a:pt x="692" y="382"/>
                  <a:pt x="692" y="381"/>
                </a:cubicBezTo>
                <a:cubicBezTo>
                  <a:pt x="692" y="380"/>
                  <a:pt x="701" y="379"/>
                  <a:pt x="713" y="378"/>
                </a:cubicBezTo>
                <a:cubicBezTo>
                  <a:pt x="725" y="378"/>
                  <a:pt x="734" y="379"/>
                  <a:pt x="734" y="381"/>
                </a:cubicBezTo>
                <a:cubicBezTo>
                  <a:pt x="734" y="382"/>
                  <a:pt x="734" y="383"/>
                  <a:pt x="734" y="384"/>
                </a:cubicBezTo>
                <a:cubicBezTo>
                  <a:pt x="734" y="419"/>
                  <a:pt x="706" y="447"/>
                  <a:pt x="671" y="44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65" name="Freeform 164"/>
          <p:cNvSpPr>
            <a:spLocks noEditPoints="1"/>
          </p:cNvSpPr>
          <p:nvPr/>
        </p:nvSpPr>
        <p:spPr bwMode="auto">
          <a:xfrm>
            <a:off x="7150895" y="1510905"/>
            <a:ext cx="142875" cy="144065"/>
          </a:xfrm>
          <a:custGeom>
            <a:avLst/>
            <a:gdLst>
              <a:gd name="T0" fmla="*/ 414 w 630"/>
              <a:gd name="T1" fmla="*/ 513 h 630"/>
              <a:gd name="T2" fmla="*/ 452 w 630"/>
              <a:gd name="T3" fmla="*/ 435 h 630"/>
              <a:gd name="T4" fmla="*/ 387 w 630"/>
              <a:gd name="T5" fmla="*/ 409 h 630"/>
              <a:gd name="T6" fmla="*/ 437 w 630"/>
              <a:gd name="T7" fmla="*/ 325 h 630"/>
              <a:gd name="T8" fmla="*/ 381 w 630"/>
              <a:gd name="T9" fmla="*/ 282 h 630"/>
              <a:gd name="T10" fmla="*/ 450 w 630"/>
              <a:gd name="T11" fmla="*/ 218 h 630"/>
              <a:gd name="T12" fmla="*/ 409 w 630"/>
              <a:gd name="T13" fmla="*/ 157 h 630"/>
              <a:gd name="T14" fmla="*/ 482 w 630"/>
              <a:gd name="T15" fmla="*/ 131 h 630"/>
              <a:gd name="T16" fmla="*/ 444 w 630"/>
              <a:gd name="T17" fmla="*/ 57 h 630"/>
              <a:gd name="T18" fmla="*/ 518 w 630"/>
              <a:gd name="T19" fmla="*/ 75 h 630"/>
              <a:gd name="T20" fmla="*/ 117 w 630"/>
              <a:gd name="T21" fmla="*/ 70 h 630"/>
              <a:gd name="T22" fmla="*/ 202 w 630"/>
              <a:gd name="T23" fmla="*/ 69 h 630"/>
              <a:gd name="T24" fmla="*/ 156 w 630"/>
              <a:gd name="T25" fmla="*/ 137 h 630"/>
              <a:gd name="T26" fmla="*/ 237 w 630"/>
              <a:gd name="T27" fmla="*/ 171 h 630"/>
              <a:gd name="T28" fmla="*/ 185 w 630"/>
              <a:gd name="T29" fmla="*/ 229 h 630"/>
              <a:gd name="T30" fmla="*/ 254 w 630"/>
              <a:gd name="T31" fmla="*/ 297 h 630"/>
              <a:gd name="T32" fmla="*/ 192 w 630"/>
              <a:gd name="T33" fmla="*/ 338 h 630"/>
              <a:gd name="T34" fmla="*/ 240 w 630"/>
              <a:gd name="T35" fmla="*/ 425 h 630"/>
              <a:gd name="T36" fmla="*/ 171 w 630"/>
              <a:gd name="T37" fmla="*/ 443 h 630"/>
              <a:gd name="T38" fmla="*/ 213 w 630"/>
              <a:gd name="T39" fmla="*/ 528 h 630"/>
              <a:gd name="T40" fmla="*/ 132 w 630"/>
              <a:gd name="T41" fmla="*/ 527 h 630"/>
              <a:gd name="T42" fmla="*/ 311 w 630"/>
              <a:gd name="T43" fmla="*/ 629 h 630"/>
              <a:gd name="T44" fmla="*/ 490 w 630"/>
              <a:gd name="T45" fmla="*/ 525 h 630"/>
              <a:gd name="T46" fmla="*/ 64 w 630"/>
              <a:gd name="T47" fmla="*/ 484 h 630"/>
              <a:gd name="T48" fmla="*/ 119 w 630"/>
              <a:gd name="T49" fmla="*/ 468 h 630"/>
              <a:gd name="T50" fmla="*/ 86 w 630"/>
              <a:gd name="T51" fmla="*/ 410 h 630"/>
              <a:gd name="T52" fmla="*/ 145 w 630"/>
              <a:gd name="T53" fmla="*/ 388 h 630"/>
              <a:gd name="T54" fmla="*/ 104 w 630"/>
              <a:gd name="T55" fmla="*/ 337 h 630"/>
              <a:gd name="T56" fmla="*/ 153 w 630"/>
              <a:gd name="T57" fmla="*/ 295 h 630"/>
              <a:gd name="T58" fmla="*/ 104 w 630"/>
              <a:gd name="T59" fmla="*/ 251 h 630"/>
              <a:gd name="T60" fmla="*/ 138 w 630"/>
              <a:gd name="T61" fmla="*/ 198 h 630"/>
              <a:gd name="T62" fmla="*/ 85 w 630"/>
              <a:gd name="T63" fmla="*/ 170 h 630"/>
              <a:gd name="T64" fmla="*/ 101 w 630"/>
              <a:gd name="T65" fmla="*/ 116 h 630"/>
              <a:gd name="T66" fmla="*/ 1 w 630"/>
              <a:gd name="T67" fmla="*/ 312 h 630"/>
              <a:gd name="T68" fmla="*/ 99 w 630"/>
              <a:gd name="T69" fmla="*/ 506 h 630"/>
              <a:gd name="T70" fmla="*/ 546 w 630"/>
              <a:gd name="T71" fmla="*/ 102 h 630"/>
              <a:gd name="T72" fmla="*/ 570 w 630"/>
              <a:gd name="T73" fmla="*/ 137 h 630"/>
              <a:gd name="T74" fmla="*/ 515 w 630"/>
              <a:gd name="T75" fmla="*/ 152 h 630"/>
              <a:gd name="T76" fmla="*/ 548 w 630"/>
              <a:gd name="T77" fmla="*/ 210 h 630"/>
              <a:gd name="T78" fmla="*/ 486 w 630"/>
              <a:gd name="T79" fmla="*/ 232 h 630"/>
              <a:gd name="T80" fmla="*/ 530 w 630"/>
              <a:gd name="T81" fmla="*/ 284 h 630"/>
              <a:gd name="T82" fmla="*/ 477 w 630"/>
              <a:gd name="T83" fmla="*/ 326 h 630"/>
              <a:gd name="T84" fmla="*/ 531 w 630"/>
              <a:gd name="T85" fmla="*/ 370 h 630"/>
              <a:gd name="T86" fmla="*/ 490 w 630"/>
              <a:gd name="T87" fmla="*/ 425 h 630"/>
              <a:gd name="T88" fmla="*/ 550 w 630"/>
              <a:gd name="T89" fmla="*/ 451 h 630"/>
              <a:gd name="T90" fmla="*/ 525 w 630"/>
              <a:gd name="T91" fmla="*/ 509 h 630"/>
              <a:gd name="T92" fmla="*/ 629 w 630"/>
              <a:gd name="T93" fmla="*/ 318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30" h="630">
                <a:moveTo>
                  <a:pt x="432" y="552"/>
                </a:moveTo>
                <a:lnTo>
                  <a:pt x="414" y="513"/>
                </a:lnTo>
                <a:lnTo>
                  <a:pt x="471" y="487"/>
                </a:lnTo>
                <a:cubicBezTo>
                  <a:pt x="464" y="471"/>
                  <a:pt x="457" y="453"/>
                  <a:pt x="452" y="435"/>
                </a:cubicBezTo>
                <a:lnTo>
                  <a:pt x="397" y="449"/>
                </a:lnTo>
                <a:lnTo>
                  <a:pt x="387" y="409"/>
                </a:lnTo>
                <a:lnTo>
                  <a:pt x="443" y="394"/>
                </a:lnTo>
                <a:cubicBezTo>
                  <a:pt x="439" y="371"/>
                  <a:pt x="437" y="348"/>
                  <a:pt x="437" y="325"/>
                </a:cubicBezTo>
                <a:lnTo>
                  <a:pt x="380" y="324"/>
                </a:lnTo>
                <a:lnTo>
                  <a:pt x="381" y="282"/>
                </a:lnTo>
                <a:lnTo>
                  <a:pt x="439" y="283"/>
                </a:lnTo>
                <a:cubicBezTo>
                  <a:pt x="440" y="260"/>
                  <a:pt x="444" y="238"/>
                  <a:pt x="450" y="218"/>
                </a:cubicBezTo>
                <a:lnTo>
                  <a:pt x="394" y="196"/>
                </a:lnTo>
                <a:lnTo>
                  <a:pt x="409" y="157"/>
                </a:lnTo>
                <a:lnTo>
                  <a:pt x="462" y="177"/>
                </a:lnTo>
                <a:cubicBezTo>
                  <a:pt x="467" y="161"/>
                  <a:pt x="474" y="146"/>
                  <a:pt x="482" y="131"/>
                </a:cubicBezTo>
                <a:lnTo>
                  <a:pt x="421" y="93"/>
                </a:lnTo>
                <a:lnTo>
                  <a:pt x="444" y="57"/>
                </a:lnTo>
                <a:lnTo>
                  <a:pt x="503" y="95"/>
                </a:lnTo>
                <a:cubicBezTo>
                  <a:pt x="508" y="88"/>
                  <a:pt x="513" y="81"/>
                  <a:pt x="518" y="75"/>
                </a:cubicBezTo>
                <a:cubicBezTo>
                  <a:pt x="464" y="29"/>
                  <a:pt x="395" y="1"/>
                  <a:pt x="318" y="0"/>
                </a:cubicBezTo>
                <a:cubicBezTo>
                  <a:pt x="242" y="0"/>
                  <a:pt x="172" y="26"/>
                  <a:pt x="117" y="70"/>
                </a:cubicBezTo>
                <a:cubicBezTo>
                  <a:pt x="124" y="79"/>
                  <a:pt x="130" y="89"/>
                  <a:pt x="137" y="99"/>
                </a:cubicBezTo>
                <a:lnTo>
                  <a:pt x="202" y="69"/>
                </a:lnTo>
                <a:lnTo>
                  <a:pt x="220" y="108"/>
                </a:lnTo>
                <a:lnTo>
                  <a:pt x="156" y="137"/>
                </a:lnTo>
                <a:cubicBezTo>
                  <a:pt x="164" y="153"/>
                  <a:pt x="170" y="170"/>
                  <a:pt x="175" y="188"/>
                </a:cubicBezTo>
                <a:lnTo>
                  <a:pt x="237" y="171"/>
                </a:lnTo>
                <a:lnTo>
                  <a:pt x="247" y="212"/>
                </a:lnTo>
                <a:lnTo>
                  <a:pt x="185" y="229"/>
                </a:lnTo>
                <a:cubicBezTo>
                  <a:pt x="189" y="251"/>
                  <a:pt x="192" y="273"/>
                  <a:pt x="192" y="296"/>
                </a:cubicBezTo>
                <a:lnTo>
                  <a:pt x="254" y="297"/>
                </a:lnTo>
                <a:lnTo>
                  <a:pt x="253" y="339"/>
                </a:lnTo>
                <a:lnTo>
                  <a:pt x="192" y="338"/>
                </a:lnTo>
                <a:cubicBezTo>
                  <a:pt x="190" y="360"/>
                  <a:pt x="187" y="381"/>
                  <a:pt x="182" y="402"/>
                </a:cubicBezTo>
                <a:lnTo>
                  <a:pt x="240" y="425"/>
                </a:lnTo>
                <a:lnTo>
                  <a:pt x="225" y="464"/>
                </a:lnTo>
                <a:lnTo>
                  <a:pt x="171" y="443"/>
                </a:lnTo>
                <a:cubicBezTo>
                  <a:pt x="166" y="460"/>
                  <a:pt x="160" y="475"/>
                  <a:pt x="152" y="490"/>
                </a:cubicBezTo>
                <a:lnTo>
                  <a:pt x="213" y="528"/>
                </a:lnTo>
                <a:lnTo>
                  <a:pt x="190" y="564"/>
                </a:lnTo>
                <a:lnTo>
                  <a:pt x="132" y="527"/>
                </a:lnTo>
                <a:cubicBezTo>
                  <a:pt x="125" y="537"/>
                  <a:pt x="119" y="546"/>
                  <a:pt x="112" y="555"/>
                </a:cubicBezTo>
                <a:cubicBezTo>
                  <a:pt x="166" y="600"/>
                  <a:pt x="235" y="629"/>
                  <a:pt x="311" y="629"/>
                </a:cubicBezTo>
                <a:cubicBezTo>
                  <a:pt x="388" y="630"/>
                  <a:pt x="458" y="604"/>
                  <a:pt x="513" y="559"/>
                </a:cubicBezTo>
                <a:cubicBezTo>
                  <a:pt x="505" y="549"/>
                  <a:pt x="497" y="537"/>
                  <a:pt x="490" y="525"/>
                </a:cubicBezTo>
                <a:lnTo>
                  <a:pt x="432" y="552"/>
                </a:lnTo>
                <a:close/>
                <a:moveTo>
                  <a:pt x="64" y="484"/>
                </a:moveTo>
                <a:lnTo>
                  <a:pt x="87" y="448"/>
                </a:lnTo>
                <a:lnTo>
                  <a:pt x="119" y="468"/>
                </a:lnTo>
                <a:cubicBezTo>
                  <a:pt x="125" y="456"/>
                  <a:pt x="130" y="443"/>
                  <a:pt x="135" y="429"/>
                </a:cubicBezTo>
                <a:lnTo>
                  <a:pt x="86" y="410"/>
                </a:lnTo>
                <a:lnTo>
                  <a:pt x="101" y="371"/>
                </a:lnTo>
                <a:lnTo>
                  <a:pt x="145" y="388"/>
                </a:lnTo>
                <a:cubicBezTo>
                  <a:pt x="149" y="372"/>
                  <a:pt x="151" y="355"/>
                  <a:pt x="152" y="337"/>
                </a:cubicBezTo>
                <a:lnTo>
                  <a:pt x="104" y="337"/>
                </a:lnTo>
                <a:lnTo>
                  <a:pt x="105" y="295"/>
                </a:lnTo>
                <a:lnTo>
                  <a:pt x="153" y="295"/>
                </a:lnTo>
                <a:cubicBezTo>
                  <a:pt x="152" y="276"/>
                  <a:pt x="150" y="257"/>
                  <a:pt x="147" y="239"/>
                </a:cubicBezTo>
                <a:lnTo>
                  <a:pt x="104" y="251"/>
                </a:lnTo>
                <a:lnTo>
                  <a:pt x="93" y="210"/>
                </a:lnTo>
                <a:lnTo>
                  <a:pt x="138" y="198"/>
                </a:lnTo>
                <a:cubicBezTo>
                  <a:pt x="133" y="182"/>
                  <a:pt x="128" y="167"/>
                  <a:pt x="121" y="153"/>
                </a:cubicBezTo>
                <a:lnTo>
                  <a:pt x="85" y="170"/>
                </a:lnTo>
                <a:lnTo>
                  <a:pt x="67" y="132"/>
                </a:lnTo>
                <a:lnTo>
                  <a:pt x="101" y="116"/>
                </a:lnTo>
                <a:cubicBezTo>
                  <a:pt x="97" y="110"/>
                  <a:pt x="93" y="103"/>
                  <a:pt x="88" y="97"/>
                </a:cubicBezTo>
                <a:cubicBezTo>
                  <a:pt x="35" y="153"/>
                  <a:pt x="2" y="228"/>
                  <a:pt x="1" y="312"/>
                </a:cubicBezTo>
                <a:cubicBezTo>
                  <a:pt x="0" y="395"/>
                  <a:pt x="31" y="471"/>
                  <a:pt x="84" y="528"/>
                </a:cubicBezTo>
                <a:cubicBezTo>
                  <a:pt x="89" y="521"/>
                  <a:pt x="94" y="514"/>
                  <a:pt x="99" y="506"/>
                </a:cubicBezTo>
                <a:lnTo>
                  <a:pt x="64" y="484"/>
                </a:lnTo>
                <a:close/>
                <a:moveTo>
                  <a:pt x="546" y="102"/>
                </a:moveTo>
                <a:cubicBezTo>
                  <a:pt x="543" y="106"/>
                  <a:pt x="539" y="111"/>
                  <a:pt x="536" y="116"/>
                </a:cubicBezTo>
                <a:lnTo>
                  <a:pt x="570" y="137"/>
                </a:lnTo>
                <a:lnTo>
                  <a:pt x="547" y="173"/>
                </a:lnTo>
                <a:lnTo>
                  <a:pt x="515" y="152"/>
                </a:lnTo>
                <a:cubicBezTo>
                  <a:pt x="509" y="165"/>
                  <a:pt x="503" y="178"/>
                  <a:pt x="498" y="191"/>
                </a:cubicBezTo>
                <a:lnTo>
                  <a:pt x="548" y="210"/>
                </a:lnTo>
                <a:lnTo>
                  <a:pt x="533" y="250"/>
                </a:lnTo>
                <a:lnTo>
                  <a:pt x="486" y="232"/>
                </a:lnTo>
                <a:cubicBezTo>
                  <a:pt x="483" y="249"/>
                  <a:pt x="480" y="266"/>
                  <a:pt x="478" y="283"/>
                </a:cubicBezTo>
                <a:lnTo>
                  <a:pt x="530" y="284"/>
                </a:lnTo>
                <a:lnTo>
                  <a:pt x="530" y="327"/>
                </a:lnTo>
                <a:lnTo>
                  <a:pt x="477" y="326"/>
                </a:lnTo>
                <a:cubicBezTo>
                  <a:pt x="477" y="345"/>
                  <a:pt x="478" y="365"/>
                  <a:pt x="481" y="384"/>
                </a:cubicBezTo>
                <a:lnTo>
                  <a:pt x="531" y="370"/>
                </a:lnTo>
                <a:lnTo>
                  <a:pt x="542" y="411"/>
                </a:lnTo>
                <a:lnTo>
                  <a:pt x="490" y="425"/>
                </a:lnTo>
                <a:cubicBezTo>
                  <a:pt x="495" y="441"/>
                  <a:pt x="500" y="456"/>
                  <a:pt x="506" y="471"/>
                </a:cubicBezTo>
                <a:lnTo>
                  <a:pt x="550" y="451"/>
                </a:lnTo>
                <a:lnTo>
                  <a:pt x="567" y="489"/>
                </a:lnTo>
                <a:lnTo>
                  <a:pt x="525" y="509"/>
                </a:lnTo>
                <a:cubicBezTo>
                  <a:pt x="530" y="517"/>
                  <a:pt x="536" y="525"/>
                  <a:pt x="541" y="533"/>
                </a:cubicBezTo>
                <a:cubicBezTo>
                  <a:pt x="595" y="477"/>
                  <a:pt x="628" y="402"/>
                  <a:pt x="629" y="318"/>
                </a:cubicBezTo>
                <a:cubicBezTo>
                  <a:pt x="630" y="235"/>
                  <a:pt x="599" y="159"/>
                  <a:pt x="546" y="10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66" name="Freeform 165"/>
          <p:cNvSpPr>
            <a:spLocks noEditPoints="1"/>
          </p:cNvSpPr>
          <p:nvPr/>
        </p:nvSpPr>
        <p:spPr bwMode="auto">
          <a:xfrm>
            <a:off x="4505326" y="1243015"/>
            <a:ext cx="127398" cy="158353"/>
          </a:xfrm>
          <a:custGeom>
            <a:avLst/>
            <a:gdLst>
              <a:gd name="T0" fmla="*/ 478 w 565"/>
              <a:gd name="T1" fmla="*/ 609 h 696"/>
              <a:gd name="T2" fmla="*/ 87 w 565"/>
              <a:gd name="T3" fmla="*/ 609 h 696"/>
              <a:gd name="T4" fmla="*/ 87 w 565"/>
              <a:gd name="T5" fmla="*/ 87 h 696"/>
              <a:gd name="T6" fmla="*/ 478 w 565"/>
              <a:gd name="T7" fmla="*/ 87 h 696"/>
              <a:gd name="T8" fmla="*/ 478 w 565"/>
              <a:gd name="T9" fmla="*/ 609 h 696"/>
              <a:gd name="T10" fmla="*/ 282 w 565"/>
              <a:gd name="T11" fmla="*/ 675 h 696"/>
              <a:gd name="T12" fmla="*/ 261 w 565"/>
              <a:gd name="T13" fmla="*/ 653 h 696"/>
              <a:gd name="T14" fmla="*/ 282 w 565"/>
              <a:gd name="T15" fmla="*/ 631 h 696"/>
              <a:gd name="T16" fmla="*/ 304 w 565"/>
              <a:gd name="T17" fmla="*/ 653 h 696"/>
              <a:gd name="T18" fmla="*/ 282 w 565"/>
              <a:gd name="T19" fmla="*/ 675 h 696"/>
              <a:gd name="T20" fmla="*/ 500 w 565"/>
              <a:gd name="T21" fmla="*/ 0 h 696"/>
              <a:gd name="T22" fmla="*/ 65 w 565"/>
              <a:gd name="T23" fmla="*/ 0 h 696"/>
              <a:gd name="T24" fmla="*/ 0 w 565"/>
              <a:gd name="T25" fmla="*/ 65 h 696"/>
              <a:gd name="T26" fmla="*/ 0 w 565"/>
              <a:gd name="T27" fmla="*/ 631 h 696"/>
              <a:gd name="T28" fmla="*/ 65 w 565"/>
              <a:gd name="T29" fmla="*/ 696 h 696"/>
              <a:gd name="T30" fmla="*/ 500 w 565"/>
              <a:gd name="T31" fmla="*/ 696 h 696"/>
              <a:gd name="T32" fmla="*/ 565 w 565"/>
              <a:gd name="T33" fmla="*/ 631 h 696"/>
              <a:gd name="T34" fmla="*/ 565 w 565"/>
              <a:gd name="T35" fmla="*/ 65 h 696"/>
              <a:gd name="T36" fmla="*/ 500 w 565"/>
              <a:gd name="T37"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5" h="696">
                <a:moveTo>
                  <a:pt x="478" y="609"/>
                </a:moveTo>
                <a:lnTo>
                  <a:pt x="87" y="609"/>
                </a:lnTo>
                <a:lnTo>
                  <a:pt x="87" y="87"/>
                </a:lnTo>
                <a:lnTo>
                  <a:pt x="478" y="87"/>
                </a:lnTo>
                <a:lnTo>
                  <a:pt x="478" y="609"/>
                </a:lnTo>
                <a:close/>
                <a:moveTo>
                  <a:pt x="282" y="675"/>
                </a:moveTo>
                <a:cubicBezTo>
                  <a:pt x="270" y="675"/>
                  <a:pt x="261" y="665"/>
                  <a:pt x="261" y="653"/>
                </a:cubicBezTo>
                <a:cubicBezTo>
                  <a:pt x="261" y="641"/>
                  <a:pt x="270" y="631"/>
                  <a:pt x="282" y="631"/>
                </a:cubicBezTo>
                <a:cubicBezTo>
                  <a:pt x="295" y="631"/>
                  <a:pt x="304" y="641"/>
                  <a:pt x="304" y="653"/>
                </a:cubicBezTo>
                <a:cubicBezTo>
                  <a:pt x="304" y="665"/>
                  <a:pt x="295" y="675"/>
                  <a:pt x="282" y="675"/>
                </a:cubicBezTo>
                <a:close/>
                <a:moveTo>
                  <a:pt x="500" y="0"/>
                </a:moveTo>
                <a:lnTo>
                  <a:pt x="65" y="0"/>
                </a:lnTo>
                <a:cubicBezTo>
                  <a:pt x="29" y="0"/>
                  <a:pt x="0" y="29"/>
                  <a:pt x="0" y="65"/>
                </a:cubicBezTo>
                <a:lnTo>
                  <a:pt x="0" y="631"/>
                </a:lnTo>
                <a:cubicBezTo>
                  <a:pt x="0" y="667"/>
                  <a:pt x="29" y="696"/>
                  <a:pt x="65" y="696"/>
                </a:cubicBezTo>
                <a:lnTo>
                  <a:pt x="500" y="696"/>
                </a:lnTo>
                <a:cubicBezTo>
                  <a:pt x="536" y="696"/>
                  <a:pt x="565" y="667"/>
                  <a:pt x="565" y="631"/>
                </a:cubicBezTo>
                <a:lnTo>
                  <a:pt x="565" y="65"/>
                </a:lnTo>
                <a:cubicBezTo>
                  <a:pt x="565" y="29"/>
                  <a:pt x="536" y="0"/>
                  <a:pt x="500"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67" name="Freeform 166"/>
          <p:cNvSpPr>
            <a:spLocks noEditPoints="1"/>
          </p:cNvSpPr>
          <p:nvPr/>
        </p:nvSpPr>
        <p:spPr bwMode="auto">
          <a:xfrm>
            <a:off x="3645695" y="1256110"/>
            <a:ext cx="183356" cy="133350"/>
          </a:xfrm>
          <a:custGeom>
            <a:avLst/>
            <a:gdLst>
              <a:gd name="T0" fmla="*/ 241 w 805"/>
              <a:gd name="T1" fmla="*/ 415 h 588"/>
              <a:gd name="T2" fmla="*/ 277 w 805"/>
              <a:gd name="T3" fmla="*/ 415 h 588"/>
              <a:gd name="T4" fmla="*/ 476 w 805"/>
              <a:gd name="T5" fmla="*/ 109 h 588"/>
              <a:gd name="T6" fmla="*/ 37 w 805"/>
              <a:gd name="T7" fmla="*/ 376 h 588"/>
              <a:gd name="T8" fmla="*/ 476 w 805"/>
              <a:gd name="T9" fmla="*/ 376 h 588"/>
              <a:gd name="T10" fmla="*/ 288 w 805"/>
              <a:gd name="T11" fmla="*/ 415 h 588"/>
              <a:gd name="T12" fmla="*/ 229 w 805"/>
              <a:gd name="T13" fmla="*/ 415 h 588"/>
              <a:gd name="T14" fmla="*/ 288 w 805"/>
              <a:gd name="T15" fmla="*/ 415 h 588"/>
              <a:gd name="T16" fmla="*/ 513 w 805"/>
              <a:gd name="T17" fmla="*/ 423 h 588"/>
              <a:gd name="T18" fmla="*/ 308 w 805"/>
              <a:gd name="T19" fmla="*/ 458 h 588"/>
              <a:gd name="T20" fmla="*/ 360 w 805"/>
              <a:gd name="T21" fmla="*/ 561 h 588"/>
              <a:gd name="T22" fmla="*/ 205 w 805"/>
              <a:gd name="T23" fmla="*/ 561 h 588"/>
              <a:gd name="T24" fmla="*/ 153 w 805"/>
              <a:gd name="T25" fmla="*/ 527 h 588"/>
              <a:gd name="T26" fmla="*/ 34 w 805"/>
              <a:gd name="T27" fmla="*/ 458 h 588"/>
              <a:gd name="T28" fmla="*/ 0 w 805"/>
              <a:gd name="T29" fmla="*/ 107 h 588"/>
              <a:gd name="T30" fmla="*/ 479 w 805"/>
              <a:gd name="T31" fmla="*/ 73 h 588"/>
              <a:gd name="T32" fmla="*/ 714 w 805"/>
              <a:gd name="T33" fmla="*/ 393 h 588"/>
              <a:gd name="T34" fmla="*/ 651 w 805"/>
              <a:gd name="T35" fmla="*/ 393 h 588"/>
              <a:gd name="T36" fmla="*/ 714 w 805"/>
              <a:gd name="T37" fmla="*/ 393 h 588"/>
              <a:gd name="T38" fmla="*/ 682 w 805"/>
              <a:gd name="T39" fmla="*/ 442 h 588"/>
              <a:gd name="T40" fmla="*/ 682 w 805"/>
              <a:gd name="T41" fmla="*/ 344 h 588"/>
              <a:gd name="T42" fmla="*/ 756 w 805"/>
              <a:gd name="T43" fmla="*/ 218 h 588"/>
              <a:gd name="T44" fmla="*/ 603 w 805"/>
              <a:gd name="T45" fmla="*/ 241 h 588"/>
              <a:gd name="T46" fmla="*/ 756 w 805"/>
              <a:gd name="T47" fmla="*/ 218 h 588"/>
              <a:gd name="T48" fmla="*/ 585 w 805"/>
              <a:gd name="T49" fmla="*/ 31 h 588"/>
              <a:gd name="T50" fmla="*/ 774 w 805"/>
              <a:gd name="T51" fmla="*/ 558 h 588"/>
              <a:gd name="T52" fmla="*/ 805 w 805"/>
              <a:gd name="T53" fmla="*/ 16 h 588"/>
              <a:gd name="T54" fmla="*/ 790 w 805"/>
              <a:gd name="T55" fmla="*/ 588 h 588"/>
              <a:gd name="T56" fmla="*/ 555 w 805"/>
              <a:gd name="T57" fmla="*/ 573 h 588"/>
              <a:gd name="T58" fmla="*/ 570 w 805"/>
              <a:gd name="T59" fmla="*/ 0 h 588"/>
              <a:gd name="T60" fmla="*/ 805 w 805"/>
              <a:gd name="T61" fmla="*/ 16 h 588"/>
              <a:gd name="T62" fmla="*/ 603 w 805"/>
              <a:gd name="T63" fmla="*/ 71 h 588"/>
              <a:gd name="T64" fmla="*/ 756 w 805"/>
              <a:gd name="T65" fmla="*/ 123 h 588"/>
              <a:gd name="T66" fmla="*/ 756 w 805"/>
              <a:gd name="T67" fmla="*/ 179 h 588"/>
              <a:gd name="T68" fmla="*/ 603 w 805"/>
              <a:gd name="T69" fmla="*/ 202 h 588"/>
              <a:gd name="T70" fmla="*/ 756 w 805"/>
              <a:gd name="T71" fmla="*/ 179 h 588"/>
              <a:gd name="T72" fmla="*/ 603 w 805"/>
              <a:gd name="T73" fmla="*/ 163 h 588"/>
              <a:gd name="T74" fmla="*/ 756 w 805"/>
              <a:gd name="T75" fmla="*/ 140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5" h="588">
                <a:moveTo>
                  <a:pt x="259" y="397"/>
                </a:moveTo>
                <a:cubicBezTo>
                  <a:pt x="249" y="397"/>
                  <a:pt x="241" y="405"/>
                  <a:pt x="241" y="415"/>
                </a:cubicBezTo>
                <a:cubicBezTo>
                  <a:pt x="241" y="425"/>
                  <a:pt x="249" y="434"/>
                  <a:pt x="259" y="434"/>
                </a:cubicBezTo>
                <a:cubicBezTo>
                  <a:pt x="269" y="434"/>
                  <a:pt x="277" y="425"/>
                  <a:pt x="277" y="415"/>
                </a:cubicBezTo>
                <a:cubicBezTo>
                  <a:pt x="277" y="405"/>
                  <a:pt x="269" y="397"/>
                  <a:pt x="259" y="397"/>
                </a:cubicBezTo>
                <a:close/>
                <a:moveTo>
                  <a:pt x="476" y="109"/>
                </a:moveTo>
                <a:lnTo>
                  <a:pt x="37" y="109"/>
                </a:lnTo>
                <a:lnTo>
                  <a:pt x="37" y="376"/>
                </a:lnTo>
                <a:lnTo>
                  <a:pt x="476" y="376"/>
                </a:lnTo>
                <a:lnTo>
                  <a:pt x="476" y="376"/>
                </a:lnTo>
                <a:lnTo>
                  <a:pt x="476" y="109"/>
                </a:lnTo>
                <a:close/>
                <a:moveTo>
                  <a:pt x="288" y="415"/>
                </a:moveTo>
                <a:cubicBezTo>
                  <a:pt x="288" y="399"/>
                  <a:pt x="275" y="386"/>
                  <a:pt x="259" y="386"/>
                </a:cubicBezTo>
                <a:cubicBezTo>
                  <a:pt x="242" y="386"/>
                  <a:pt x="229" y="399"/>
                  <a:pt x="229" y="415"/>
                </a:cubicBezTo>
                <a:cubicBezTo>
                  <a:pt x="229" y="432"/>
                  <a:pt x="242" y="445"/>
                  <a:pt x="259" y="445"/>
                </a:cubicBezTo>
                <a:cubicBezTo>
                  <a:pt x="275" y="445"/>
                  <a:pt x="288" y="432"/>
                  <a:pt x="288" y="415"/>
                </a:cubicBezTo>
                <a:close/>
                <a:moveTo>
                  <a:pt x="513" y="107"/>
                </a:moveTo>
                <a:lnTo>
                  <a:pt x="513" y="423"/>
                </a:lnTo>
                <a:cubicBezTo>
                  <a:pt x="513" y="442"/>
                  <a:pt x="498" y="458"/>
                  <a:pt x="479" y="458"/>
                </a:cubicBezTo>
                <a:lnTo>
                  <a:pt x="308" y="458"/>
                </a:lnTo>
                <a:cubicBezTo>
                  <a:pt x="308" y="458"/>
                  <a:pt x="298" y="527"/>
                  <a:pt x="360" y="527"/>
                </a:cubicBezTo>
                <a:lnTo>
                  <a:pt x="360" y="561"/>
                </a:lnTo>
                <a:lnTo>
                  <a:pt x="308" y="561"/>
                </a:lnTo>
                <a:lnTo>
                  <a:pt x="205" y="561"/>
                </a:lnTo>
                <a:lnTo>
                  <a:pt x="153" y="561"/>
                </a:lnTo>
                <a:lnTo>
                  <a:pt x="153" y="527"/>
                </a:lnTo>
                <a:cubicBezTo>
                  <a:pt x="212" y="527"/>
                  <a:pt x="205" y="458"/>
                  <a:pt x="205" y="458"/>
                </a:cubicBezTo>
                <a:lnTo>
                  <a:pt x="34" y="458"/>
                </a:lnTo>
                <a:cubicBezTo>
                  <a:pt x="15" y="458"/>
                  <a:pt x="0" y="442"/>
                  <a:pt x="0" y="423"/>
                </a:cubicBezTo>
                <a:lnTo>
                  <a:pt x="0" y="107"/>
                </a:lnTo>
                <a:cubicBezTo>
                  <a:pt x="0" y="88"/>
                  <a:pt x="15" y="73"/>
                  <a:pt x="34" y="73"/>
                </a:cubicBezTo>
                <a:lnTo>
                  <a:pt x="479" y="73"/>
                </a:lnTo>
                <a:cubicBezTo>
                  <a:pt x="498" y="73"/>
                  <a:pt x="513" y="88"/>
                  <a:pt x="513" y="107"/>
                </a:cubicBezTo>
                <a:close/>
                <a:moveTo>
                  <a:pt x="714" y="393"/>
                </a:moveTo>
                <a:cubicBezTo>
                  <a:pt x="714" y="376"/>
                  <a:pt x="699" y="362"/>
                  <a:pt x="682" y="362"/>
                </a:cubicBezTo>
                <a:cubicBezTo>
                  <a:pt x="665" y="362"/>
                  <a:pt x="651" y="376"/>
                  <a:pt x="651" y="393"/>
                </a:cubicBezTo>
                <a:cubicBezTo>
                  <a:pt x="651" y="411"/>
                  <a:pt x="665" y="425"/>
                  <a:pt x="682" y="425"/>
                </a:cubicBezTo>
                <a:cubicBezTo>
                  <a:pt x="699" y="425"/>
                  <a:pt x="714" y="411"/>
                  <a:pt x="714" y="393"/>
                </a:cubicBezTo>
                <a:close/>
                <a:moveTo>
                  <a:pt x="731" y="393"/>
                </a:moveTo>
                <a:cubicBezTo>
                  <a:pt x="731" y="421"/>
                  <a:pt x="709" y="442"/>
                  <a:pt x="682" y="442"/>
                </a:cubicBezTo>
                <a:cubicBezTo>
                  <a:pt x="655" y="442"/>
                  <a:pt x="633" y="421"/>
                  <a:pt x="633" y="393"/>
                </a:cubicBezTo>
                <a:cubicBezTo>
                  <a:pt x="633" y="366"/>
                  <a:pt x="655" y="344"/>
                  <a:pt x="682" y="344"/>
                </a:cubicBezTo>
                <a:cubicBezTo>
                  <a:pt x="709" y="344"/>
                  <a:pt x="731" y="366"/>
                  <a:pt x="731" y="393"/>
                </a:cubicBezTo>
                <a:close/>
                <a:moveTo>
                  <a:pt x="756" y="218"/>
                </a:moveTo>
                <a:lnTo>
                  <a:pt x="603" y="218"/>
                </a:lnTo>
                <a:lnTo>
                  <a:pt x="603" y="241"/>
                </a:lnTo>
                <a:lnTo>
                  <a:pt x="756" y="241"/>
                </a:lnTo>
                <a:lnTo>
                  <a:pt x="756" y="218"/>
                </a:lnTo>
                <a:close/>
                <a:moveTo>
                  <a:pt x="774" y="31"/>
                </a:moveTo>
                <a:lnTo>
                  <a:pt x="585" y="31"/>
                </a:lnTo>
                <a:lnTo>
                  <a:pt x="585" y="558"/>
                </a:lnTo>
                <a:lnTo>
                  <a:pt x="774" y="558"/>
                </a:lnTo>
                <a:lnTo>
                  <a:pt x="774" y="31"/>
                </a:lnTo>
                <a:close/>
                <a:moveTo>
                  <a:pt x="805" y="16"/>
                </a:moveTo>
                <a:lnTo>
                  <a:pt x="805" y="573"/>
                </a:lnTo>
                <a:cubicBezTo>
                  <a:pt x="805" y="581"/>
                  <a:pt x="798" y="588"/>
                  <a:pt x="790" y="588"/>
                </a:cubicBezTo>
                <a:lnTo>
                  <a:pt x="570" y="588"/>
                </a:lnTo>
                <a:cubicBezTo>
                  <a:pt x="561" y="588"/>
                  <a:pt x="555" y="581"/>
                  <a:pt x="555" y="573"/>
                </a:cubicBezTo>
                <a:lnTo>
                  <a:pt x="555" y="16"/>
                </a:lnTo>
                <a:cubicBezTo>
                  <a:pt x="555" y="7"/>
                  <a:pt x="561" y="0"/>
                  <a:pt x="570" y="0"/>
                </a:cubicBezTo>
                <a:lnTo>
                  <a:pt x="790" y="0"/>
                </a:lnTo>
                <a:cubicBezTo>
                  <a:pt x="798" y="0"/>
                  <a:pt x="805" y="7"/>
                  <a:pt x="805" y="16"/>
                </a:cubicBezTo>
                <a:close/>
                <a:moveTo>
                  <a:pt x="756" y="71"/>
                </a:moveTo>
                <a:lnTo>
                  <a:pt x="603" y="71"/>
                </a:lnTo>
                <a:lnTo>
                  <a:pt x="603" y="123"/>
                </a:lnTo>
                <a:lnTo>
                  <a:pt x="756" y="123"/>
                </a:lnTo>
                <a:lnTo>
                  <a:pt x="756" y="71"/>
                </a:lnTo>
                <a:close/>
                <a:moveTo>
                  <a:pt x="756" y="179"/>
                </a:moveTo>
                <a:lnTo>
                  <a:pt x="603" y="179"/>
                </a:lnTo>
                <a:lnTo>
                  <a:pt x="603" y="202"/>
                </a:lnTo>
                <a:lnTo>
                  <a:pt x="756" y="202"/>
                </a:lnTo>
                <a:lnTo>
                  <a:pt x="756" y="179"/>
                </a:lnTo>
                <a:close/>
                <a:moveTo>
                  <a:pt x="756" y="163"/>
                </a:moveTo>
                <a:lnTo>
                  <a:pt x="603" y="163"/>
                </a:lnTo>
                <a:lnTo>
                  <a:pt x="603" y="140"/>
                </a:lnTo>
                <a:lnTo>
                  <a:pt x="756" y="140"/>
                </a:lnTo>
                <a:lnTo>
                  <a:pt x="756" y="163"/>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68" name="Freeform 167"/>
          <p:cNvSpPr>
            <a:spLocks noEditPoints="1"/>
          </p:cNvSpPr>
          <p:nvPr/>
        </p:nvSpPr>
        <p:spPr bwMode="auto">
          <a:xfrm>
            <a:off x="3386139" y="1259682"/>
            <a:ext cx="172640" cy="128589"/>
          </a:xfrm>
          <a:custGeom>
            <a:avLst/>
            <a:gdLst>
              <a:gd name="T0" fmla="*/ 467 w 763"/>
              <a:gd name="T1" fmla="*/ 502 h 568"/>
              <a:gd name="T2" fmla="*/ 312 w 763"/>
              <a:gd name="T3" fmla="*/ 502 h 568"/>
              <a:gd name="T4" fmla="*/ 312 w 763"/>
              <a:gd name="T5" fmla="*/ 484 h 568"/>
              <a:gd name="T6" fmla="*/ 467 w 763"/>
              <a:gd name="T7" fmla="*/ 484 h 568"/>
              <a:gd name="T8" fmla="*/ 467 w 763"/>
              <a:gd name="T9" fmla="*/ 502 h 568"/>
              <a:gd name="T10" fmla="*/ 0 w 763"/>
              <a:gd name="T11" fmla="*/ 473 h 568"/>
              <a:gd name="T12" fmla="*/ 0 w 763"/>
              <a:gd name="T13" fmla="*/ 533 h 568"/>
              <a:gd name="T14" fmla="*/ 763 w 763"/>
              <a:gd name="T15" fmla="*/ 533 h 568"/>
              <a:gd name="T16" fmla="*/ 763 w 763"/>
              <a:gd name="T17" fmla="*/ 473 h 568"/>
              <a:gd name="T18" fmla="*/ 0 w 763"/>
              <a:gd name="T19" fmla="*/ 473 h 568"/>
              <a:gd name="T20" fmla="*/ 660 w 763"/>
              <a:gd name="T21" fmla="*/ 405 h 568"/>
              <a:gd name="T22" fmla="*/ 84 w 763"/>
              <a:gd name="T23" fmla="*/ 405 h 568"/>
              <a:gd name="T24" fmla="*/ 84 w 763"/>
              <a:gd name="T25" fmla="*/ 43 h 568"/>
              <a:gd name="T26" fmla="*/ 660 w 763"/>
              <a:gd name="T27" fmla="*/ 43 h 568"/>
              <a:gd name="T28" fmla="*/ 660 w 763"/>
              <a:gd name="T29" fmla="*/ 405 h 568"/>
              <a:gd name="T30" fmla="*/ 703 w 763"/>
              <a:gd name="T31" fmla="*/ 0 h 568"/>
              <a:gd name="T32" fmla="*/ 41 w 763"/>
              <a:gd name="T33" fmla="*/ 0 h 568"/>
              <a:gd name="T34" fmla="*/ 41 w 763"/>
              <a:gd name="T35" fmla="*/ 448 h 568"/>
              <a:gd name="T36" fmla="*/ 703 w 763"/>
              <a:gd name="T37" fmla="*/ 448 h 568"/>
              <a:gd name="T38" fmla="*/ 703 w 763"/>
              <a:gd name="T39" fmla="*/ 0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63" h="568">
                <a:moveTo>
                  <a:pt x="467" y="502"/>
                </a:moveTo>
                <a:lnTo>
                  <a:pt x="312" y="502"/>
                </a:lnTo>
                <a:lnTo>
                  <a:pt x="312" y="484"/>
                </a:lnTo>
                <a:lnTo>
                  <a:pt x="467" y="484"/>
                </a:lnTo>
                <a:lnTo>
                  <a:pt x="467" y="502"/>
                </a:lnTo>
                <a:close/>
                <a:moveTo>
                  <a:pt x="0" y="473"/>
                </a:moveTo>
                <a:lnTo>
                  <a:pt x="0" y="533"/>
                </a:lnTo>
                <a:cubicBezTo>
                  <a:pt x="107" y="568"/>
                  <a:pt x="737" y="549"/>
                  <a:pt x="763" y="533"/>
                </a:cubicBezTo>
                <a:lnTo>
                  <a:pt x="763" y="473"/>
                </a:lnTo>
                <a:lnTo>
                  <a:pt x="0" y="473"/>
                </a:lnTo>
                <a:close/>
                <a:moveTo>
                  <a:pt x="660" y="405"/>
                </a:moveTo>
                <a:lnTo>
                  <a:pt x="84" y="405"/>
                </a:lnTo>
                <a:lnTo>
                  <a:pt x="84" y="43"/>
                </a:lnTo>
                <a:lnTo>
                  <a:pt x="660" y="43"/>
                </a:lnTo>
                <a:lnTo>
                  <a:pt x="660" y="405"/>
                </a:lnTo>
                <a:close/>
                <a:moveTo>
                  <a:pt x="703" y="0"/>
                </a:moveTo>
                <a:lnTo>
                  <a:pt x="41" y="0"/>
                </a:lnTo>
                <a:lnTo>
                  <a:pt x="41" y="448"/>
                </a:lnTo>
                <a:lnTo>
                  <a:pt x="703" y="448"/>
                </a:lnTo>
                <a:lnTo>
                  <a:pt x="703" y="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69" name="Freeform 168"/>
          <p:cNvSpPr>
            <a:spLocks noEditPoints="1"/>
          </p:cNvSpPr>
          <p:nvPr/>
        </p:nvSpPr>
        <p:spPr bwMode="auto">
          <a:xfrm>
            <a:off x="4241009" y="1241823"/>
            <a:ext cx="101203" cy="161925"/>
          </a:xfrm>
          <a:custGeom>
            <a:avLst/>
            <a:gdLst>
              <a:gd name="T0" fmla="*/ 402 w 447"/>
              <a:gd name="T1" fmla="*/ 603 h 715"/>
              <a:gd name="T2" fmla="*/ 44 w 447"/>
              <a:gd name="T3" fmla="*/ 603 h 715"/>
              <a:gd name="T4" fmla="*/ 44 w 447"/>
              <a:gd name="T5" fmla="*/ 111 h 715"/>
              <a:gd name="T6" fmla="*/ 402 w 447"/>
              <a:gd name="T7" fmla="*/ 111 h 715"/>
              <a:gd name="T8" fmla="*/ 402 w 447"/>
              <a:gd name="T9" fmla="*/ 603 h 715"/>
              <a:gd name="T10" fmla="*/ 223 w 447"/>
              <a:gd name="T11" fmla="*/ 692 h 715"/>
              <a:gd name="T12" fmla="*/ 190 w 447"/>
              <a:gd name="T13" fmla="*/ 659 h 715"/>
              <a:gd name="T14" fmla="*/ 223 w 447"/>
              <a:gd name="T15" fmla="*/ 625 h 715"/>
              <a:gd name="T16" fmla="*/ 257 w 447"/>
              <a:gd name="T17" fmla="*/ 659 h 715"/>
              <a:gd name="T18" fmla="*/ 223 w 447"/>
              <a:gd name="T19" fmla="*/ 692 h 715"/>
              <a:gd name="T20" fmla="*/ 145 w 447"/>
              <a:gd name="T21" fmla="*/ 44 h 715"/>
              <a:gd name="T22" fmla="*/ 301 w 447"/>
              <a:gd name="T23" fmla="*/ 44 h 715"/>
              <a:gd name="T24" fmla="*/ 313 w 447"/>
              <a:gd name="T25" fmla="*/ 56 h 715"/>
              <a:gd name="T26" fmla="*/ 301 w 447"/>
              <a:gd name="T27" fmla="*/ 67 h 715"/>
              <a:gd name="T28" fmla="*/ 145 w 447"/>
              <a:gd name="T29" fmla="*/ 67 h 715"/>
              <a:gd name="T30" fmla="*/ 134 w 447"/>
              <a:gd name="T31" fmla="*/ 56 h 715"/>
              <a:gd name="T32" fmla="*/ 145 w 447"/>
              <a:gd name="T33" fmla="*/ 44 h 715"/>
              <a:gd name="T34" fmla="*/ 402 w 447"/>
              <a:gd name="T35" fmla="*/ 0 h 715"/>
              <a:gd name="T36" fmla="*/ 44 w 447"/>
              <a:gd name="T37" fmla="*/ 0 h 715"/>
              <a:gd name="T38" fmla="*/ 0 w 447"/>
              <a:gd name="T39" fmla="*/ 44 h 715"/>
              <a:gd name="T40" fmla="*/ 0 w 447"/>
              <a:gd name="T41" fmla="*/ 670 h 715"/>
              <a:gd name="T42" fmla="*/ 44 w 447"/>
              <a:gd name="T43" fmla="*/ 715 h 715"/>
              <a:gd name="T44" fmla="*/ 402 w 447"/>
              <a:gd name="T45" fmla="*/ 715 h 715"/>
              <a:gd name="T46" fmla="*/ 447 w 447"/>
              <a:gd name="T47" fmla="*/ 670 h 715"/>
              <a:gd name="T48" fmla="*/ 447 w 447"/>
              <a:gd name="T49" fmla="*/ 44 h 715"/>
              <a:gd name="T50" fmla="*/ 402 w 447"/>
              <a:gd name="T51" fmla="*/ 0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7" h="715">
                <a:moveTo>
                  <a:pt x="402" y="603"/>
                </a:moveTo>
                <a:lnTo>
                  <a:pt x="44" y="603"/>
                </a:lnTo>
                <a:lnTo>
                  <a:pt x="44" y="111"/>
                </a:lnTo>
                <a:lnTo>
                  <a:pt x="402" y="111"/>
                </a:lnTo>
                <a:lnTo>
                  <a:pt x="402" y="603"/>
                </a:lnTo>
                <a:close/>
                <a:moveTo>
                  <a:pt x="223" y="692"/>
                </a:moveTo>
                <a:cubicBezTo>
                  <a:pt x="205" y="692"/>
                  <a:pt x="190" y="677"/>
                  <a:pt x="190" y="659"/>
                </a:cubicBezTo>
                <a:cubicBezTo>
                  <a:pt x="190" y="640"/>
                  <a:pt x="205" y="625"/>
                  <a:pt x="223" y="625"/>
                </a:cubicBezTo>
                <a:cubicBezTo>
                  <a:pt x="242" y="625"/>
                  <a:pt x="257" y="640"/>
                  <a:pt x="257" y="659"/>
                </a:cubicBezTo>
                <a:cubicBezTo>
                  <a:pt x="257" y="677"/>
                  <a:pt x="242" y="692"/>
                  <a:pt x="223" y="692"/>
                </a:cubicBezTo>
                <a:close/>
                <a:moveTo>
                  <a:pt x="145" y="44"/>
                </a:moveTo>
                <a:lnTo>
                  <a:pt x="301" y="44"/>
                </a:lnTo>
                <a:cubicBezTo>
                  <a:pt x="308" y="44"/>
                  <a:pt x="313" y="49"/>
                  <a:pt x="313" y="56"/>
                </a:cubicBezTo>
                <a:cubicBezTo>
                  <a:pt x="313" y="62"/>
                  <a:pt x="308" y="67"/>
                  <a:pt x="301" y="67"/>
                </a:cubicBezTo>
                <a:lnTo>
                  <a:pt x="145" y="67"/>
                </a:lnTo>
                <a:cubicBezTo>
                  <a:pt x="139" y="67"/>
                  <a:pt x="134" y="62"/>
                  <a:pt x="134" y="56"/>
                </a:cubicBezTo>
                <a:cubicBezTo>
                  <a:pt x="134" y="49"/>
                  <a:pt x="139" y="44"/>
                  <a:pt x="145" y="44"/>
                </a:cubicBezTo>
                <a:close/>
                <a:moveTo>
                  <a:pt x="402" y="0"/>
                </a:moveTo>
                <a:lnTo>
                  <a:pt x="44" y="0"/>
                </a:lnTo>
                <a:cubicBezTo>
                  <a:pt x="20" y="0"/>
                  <a:pt x="0" y="20"/>
                  <a:pt x="0" y="44"/>
                </a:cubicBezTo>
                <a:lnTo>
                  <a:pt x="0" y="670"/>
                </a:lnTo>
                <a:cubicBezTo>
                  <a:pt x="0" y="695"/>
                  <a:pt x="20" y="715"/>
                  <a:pt x="44" y="715"/>
                </a:cubicBezTo>
                <a:lnTo>
                  <a:pt x="402" y="715"/>
                </a:lnTo>
                <a:cubicBezTo>
                  <a:pt x="427" y="715"/>
                  <a:pt x="447" y="695"/>
                  <a:pt x="447" y="670"/>
                </a:cubicBezTo>
                <a:lnTo>
                  <a:pt x="447" y="44"/>
                </a:lnTo>
                <a:cubicBezTo>
                  <a:pt x="447" y="20"/>
                  <a:pt x="427" y="0"/>
                  <a:pt x="402"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70" name="Freeform 169"/>
          <p:cNvSpPr>
            <a:spLocks noEditPoints="1"/>
          </p:cNvSpPr>
          <p:nvPr/>
        </p:nvSpPr>
        <p:spPr bwMode="auto">
          <a:xfrm>
            <a:off x="4238626" y="1741886"/>
            <a:ext cx="104775" cy="139303"/>
          </a:xfrm>
          <a:custGeom>
            <a:avLst/>
            <a:gdLst>
              <a:gd name="T0" fmla="*/ 306 w 462"/>
              <a:gd name="T1" fmla="*/ 321 h 612"/>
              <a:gd name="T2" fmla="*/ 415 w 462"/>
              <a:gd name="T3" fmla="*/ 420 h 612"/>
              <a:gd name="T4" fmla="*/ 312 w 462"/>
              <a:gd name="T5" fmla="*/ 381 h 612"/>
              <a:gd name="T6" fmla="*/ 286 w 462"/>
              <a:gd name="T7" fmla="*/ 375 h 612"/>
              <a:gd name="T8" fmla="*/ 350 w 462"/>
              <a:gd name="T9" fmla="*/ 440 h 612"/>
              <a:gd name="T10" fmla="*/ 258 w 462"/>
              <a:gd name="T11" fmla="*/ 396 h 612"/>
              <a:gd name="T12" fmla="*/ 168 w 462"/>
              <a:gd name="T13" fmla="*/ 189 h 612"/>
              <a:gd name="T14" fmla="*/ 287 w 462"/>
              <a:gd name="T15" fmla="*/ 11 h 612"/>
              <a:gd name="T16" fmla="*/ 217 w 462"/>
              <a:gd name="T17" fmla="*/ 147 h 612"/>
              <a:gd name="T18" fmla="*/ 275 w 462"/>
              <a:gd name="T19" fmla="*/ 90 h 612"/>
              <a:gd name="T20" fmla="*/ 349 w 462"/>
              <a:gd name="T21" fmla="*/ 22 h 612"/>
              <a:gd name="T22" fmla="*/ 373 w 462"/>
              <a:gd name="T23" fmla="*/ 99 h 612"/>
              <a:gd name="T24" fmla="*/ 279 w 462"/>
              <a:gd name="T25" fmla="*/ 178 h 612"/>
              <a:gd name="T26" fmla="*/ 409 w 462"/>
              <a:gd name="T27" fmla="*/ 105 h 612"/>
              <a:gd name="T28" fmla="*/ 296 w 462"/>
              <a:gd name="T29" fmla="*/ 241 h 612"/>
              <a:gd name="T30" fmla="*/ 417 w 462"/>
              <a:gd name="T31" fmla="*/ 234 h 612"/>
              <a:gd name="T32" fmla="*/ 105 w 462"/>
              <a:gd name="T33" fmla="*/ 584 h 612"/>
              <a:gd name="T34" fmla="*/ 134 w 462"/>
              <a:gd name="T35" fmla="*/ 605 h 612"/>
              <a:gd name="T36" fmla="*/ 8 w 462"/>
              <a:gd name="T37" fmla="*/ 509 h 612"/>
              <a:gd name="T38" fmla="*/ 16 w 462"/>
              <a:gd name="T39" fmla="*/ 457 h 612"/>
              <a:gd name="T40" fmla="*/ 94 w 462"/>
              <a:gd name="T41" fmla="*/ 507 h 612"/>
              <a:gd name="T42" fmla="*/ 281 w 462"/>
              <a:gd name="T43" fmla="*/ 459 h 612"/>
              <a:gd name="T44" fmla="*/ 258 w 462"/>
              <a:gd name="T45" fmla="*/ 523 h 612"/>
              <a:gd name="T46" fmla="*/ 29 w 462"/>
              <a:gd name="T47" fmla="*/ 506 h 612"/>
              <a:gd name="T48" fmla="*/ 17 w 462"/>
              <a:gd name="T49" fmla="*/ 458 h 612"/>
              <a:gd name="T50" fmla="*/ 281 w 462"/>
              <a:gd name="T51" fmla="*/ 513 h 612"/>
              <a:gd name="T52" fmla="*/ 36 w 462"/>
              <a:gd name="T53" fmla="*/ 426 h 612"/>
              <a:gd name="T54" fmla="*/ 120 w 462"/>
              <a:gd name="T55" fmla="*/ 466 h 612"/>
              <a:gd name="T56" fmla="*/ 269 w 462"/>
              <a:gd name="T57" fmla="*/ 437 h 612"/>
              <a:gd name="T58" fmla="*/ 116 w 462"/>
              <a:gd name="T59" fmla="*/ 493 h 612"/>
              <a:gd name="T60" fmla="*/ 16 w 462"/>
              <a:gd name="T61" fmla="*/ 429 h 612"/>
              <a:gd name="T62" fmla="*/ 275 w 462"/>
              <a:gd name="T63" fmla="*/ 441 h 612"/>
              <a:gd name="T64" fmla="*/ 36 w 462"/>
              <a:gd name="T65" fmla="*/ 432 h 612"/>
              <a:gd name="T66" fmla="*/ 137 w 462"/>
              <a:gd name="T67" fmla="*/ 419 h 612"/>
              <a:gd name="T68" fmla="*/ 213 w 462"/>
              <a:gd name="T69" fmla="*/ 447 h 612"/>
              <a:gd name="T70" fmla="*/ 50 w 462"/>
              <a:gd name="T71" fmla="*/ 415 h 612"/>
              <a:gd name="T72" fmla="*/ 239 w 462"/>
              <a:gd name="T73" fmla="*/ 406 h 612"/>
              <a:gd name="T74" fmla="*/ 123 w 462"/>
              <a:gd name="T75" fmla="*/ 408 h 612"/>
              <a:gd name="T76" fmla="*/ 158 w 462"/>
              <a:gd name="T77" fmla="*/ 433 h 612"/>
              <a:gd name="T78" fmla="*/ 75 w 462"/>
              <a:gd name="T79" fmla="*/ 328 h 612"/>
              <a:gd name="T80" fmla="*/ 80 w 462"/>
              <a:gd name="T81" fmla="*/ 319 h 612"/>
              <a:gd name="T82" fmla="*/ 73 w 462"/>
              <a:gd name="T83" fmla="*/ 352 h 612"/>
              <a:gd name="T84" fmla="*/ 43 w 462"/>
              <a:gd name="T85" fmla="*/ 418 h 612"/>
              <a:gd name="T86" fmla="*/ 48 w 462"/>
              <a:gd name="T87" fmla="*/ 401 h 612"/>
              <a:gd name="T88" fmla="*/ 41 w 462"/>
              <a:gd name="T89" fmla="*/ 337 h 612"/>
              <a:gd name="T90" fmla="*/ 40 w 462"/>
              <a:gd name="T91" fmla="*/ 315 h 612"/>
              <a:gd name="T92" fmla="*/ 64 w 462"/>
              <a:gd name="T93" fmla="*/ 273 h 612"/>
              <a:gd name="T94" fmla="*/ 42 w 462"/>
              <a:gd name="T95" fmla="*/ 298 h 612"/>
              <a:gd name="T96" fmla="*/ 43 w 462"/>
              <a:gd name="T97" fmla="*/ 298 h 612"/>
              <a:gd name="T98" fmla="*/ 48 w 462"/>
              <a:gd name="T99" fmla="*/ 383 h 612"/>
              <a:gd name="T100" fmla="*/ 44 w 462"/>
              <a:gd name="T101" fmla="*/ 347 h 612"/>
              <a:gd name="T102" fmla="*/ 112 w 462"/>
              <a:gd name="T103" fmla="*/ 311 h 612"/>
              <a:gd name="T104" fmla="*/ 186 w 462"/>
              <a:gd name="T105" fmla="*/ 312 h 612"/>
              <a:gd name="T106" fmla="*/ 96 w 462"/>
              <a:gd name="T107" fmla="*/ 308 h 612"/>
              <a:gd name="T108" fmla="*/ 82 w 462"/>
              <a:gd name="T109" fmla="*/ 267 h 612"/>
              <a:gd name="T110" fmla="*/ 162 w 462"/>
              <a:gd name="T111" fmla="*/ 230 h 612"/>
              <a:gd name="T112" fmla="*/ 170 w 462"/>
              <a:gd name="T113" fmla="*/ 315 h 612"/>
              <a:gd name="T114" fmla="*/ 87 w 462"/>
              <a:gd name="T115" fmla="*/ 305 h 612"/>
              <a:gd name="T116" fmla="*/ 147 w 462"/>
              <a:gd name="T117" fmla="*/ 221 h 612"/>
              <a:gd name="T118" fmla="*/ 419 w 462"/>
              <a:gd name="T119" fmla="*/ 348 h 612"/>
              <a:gd name="T120" fmla="*/ 358 w 462"/>
              <a:gd name="T121" fmla="*/ 426 h 612"/>
              <a:gd name="T122" fmla="*/ 306 w 462"/>
              <a:gd name="T123" fmla="*/ 14 h 612"/>
              <a:gd name="T124" fmla="*/ 434 w 462"/>
              <a:gd name="T125" fmla="*/ 233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2" h="612">
                <a:moveTo>
                  <a:pt x="459" y="315"/>
                </a:moveTo>
                <a:cubicBezTo>
                  <a:pt x="458" y="321"/>
                  <a:pt x="456" y="327"/>
                  <a:pt x="453" y="333"/>
                </a:cubicBezTo>
                <a:cubicBezTo>
                  <a:pt x="450" y="337"/>
                  <a:pt x="448" y="341"/>
                  <a:pt x="444" y="345"/>
                </a:cubicBezTo>
                <a:cubicBezTo>
                  <a:pt x="439" y="351"/>
                  <a:pt x="430" y="354"/>
                  <a:pt x="424" y="352"/>
                </a:cubicBezTo>
                <a:cubicBezTo>
                  <a:pt x="421" y="350"/>
                  <a:pt x="418" y="349"/>
                  <a:pt x="414" y="348"/>
                </a:cubicBezTo>
                <a:cubicBezTo>
                  <a:pt x="406" y="344"/>
                  <a:pt x="398" y="340"/>
                  <a:pt x="390" y="337"/>
                </a:cubicBezTo>
                <a:cubicBezTo>
                  <a:pt x="365" y="328"/>
                  <a:pt x="340" y="321"/>
                  <a:pt x="316" y="314"/>
                </a:cubicBezTo>
                <a:cubicBezTo>
                  <a:pt x="311" y="313"/>
                  <a:pt x="308" y="314"/>
                  <a:pt x="306" y="316"/>
                </a:cubicBezTo>
                <a:cubicBezTo>
                  <a:pt x="305" y="318"/>
                  <a:pt x="305" y="320"/>
                  <a:pt x="306" y="321"/>
                </a:cubicBezTo>
                <a:cubicBezTo>
                  <a:pt x="306" y="322"/>
                  <a:pt x="307" y="323"/>
                  <a:pt x="308" y="324"/>
                </a:cubicBezTo>
                <a:cubicBezTo>
                  <a:pt x="308" y="324"/>
                  <a:pt x="308" y="324"/>
                  <a:pt x="308" y="324"/>
                </a:cubicBezTo>
                <a:cubicBezTo>
                  <a:pt x="308" y="324"/>
                  <a:pt x="309" y="324"/>
                  <a:pt x="309" y="324"/>
                </a:cubicBezTo>
                <a:cubicBezTo>
                  <a:pt x="313" y="326"/>
                  <a:pt x="323" y="328"/>
                  <a:pt x="333" y="331"/>
                </a:cubicBezTo>
                <a:cubicBezTo>
                  <a:pt x="358" y="338"/>
                  <a:pt x="383" y="346"/>
                  <a:pt x="407" y="357"/>
                </a:cubicBezTo>
                <a:cubicBezTo>
                  <a:pt x="410" y="358"/>
                  <a:pt x="413" y="359"/>
                  <a:pt x="416" y="361"/>
                </a:cubicBezTo>
                <a:cubicBezTo>
                  <a:pt x="419" y="362"/>
                  <a:pt x="422" y="363"/>
                  <a:pt x="425" y="364"/>
                </a:cubicBezTo>
                <a:cubicBezTo>
                  <a:pt x="429" y="367"/>
                  <a:pt x="434" y="377"/>
                  <a:pt x="432" y="388"/>
                </a:cubicBezTo>
                <a:cubicBezTo>
                  <a:pt x="431" y="398"/>
                  <a:pt x="424" y="413"/>
                  <a:pt x="415" y="420"/>
                </a:cubicBezTo>
                <a:cubicBezTo>
                  <a:pt x="410" y="423"/>
                  <a:pt x="405" y="426"/>
                  <a:pt x="399" y="428"/>
                </a:cubicBezTo>
                <a:cubicBezTo>
                  <a:pt x="391" y="430"/>
                  <a:pt x="383" y="431"/>
                  <a:pt x="376" y="432"/>
                </a:cubicBezTo>
                <a:cubicBezTo>
                  <a:pt x="373" y="432"/>
                  <a:pt x="371" y="432"/>
                  <a:pt x="368" y="432"/>
                </a:cubicBezTo>
                <a:cubicBezTo>
                  <a:pt x="364" y="432"/>
                  <a:pt x="359" y="430"/>
                  <a:pt x="357" y="427"/>
                </a:cubicBezTo>
                <a:cubicBezTo>
                  <a:pt x="356" y="425"/>
                  <a:pt x="355" y="423"/>
                  <a:pt x="354" y="421"/>
                </a:cubicBezTo>
                <a:cubicBezTo>
                  <a:pt x="353" y="419"/>
                  <a:pt x="352" y="417"/>
                  <a:pt x="351" y="414"/>
                </a:cubicBezTo>
                <a:cubicBezTo>
                  <a:pt x="348" y="410"/>
                  <a:pt x="344" y="407"/>
                  <a:pt x="340" y="403"/>
                </a:cubicBezTo>
                <a:lnTo>
                  <a:pt x="339" y="402"/>
                </a:lnTo>
                <a:cubicBezTo>
                  <a:pt x="330" y="395"/>
                  <a:pt x="321" y="388"/>
                  <a:pt x="312" y="381"/>
                </a:cubicBezTo>
                <a:cubicBezTo>
                  <a:pt x="308" y="377"/>
                  <a:pt x="303" y="373"/>
                  <a:pt x="299" y="369"/>
                </a:cubicBezTo>
                <a:lnTo>
                  <a:pt x="298" y="369"/>
                </a:lnTo>
                <a:cubicBezTo>
                  <a:pt x="295" y="366"/>
                  <a:pt x="292" y="364"/>
                  <a:pt x="287" y="364"/>
                </a:cubicBezTo>
                <a:cubicBezTo>
                  <a:pt x="286" y="364"/>
                  <a:pt x="285" y="364"/>
                  <a:pt x="285" y="364"/>
                </a:cubicBezTo>
                <a:cubicBezTo>
                  <a:pt x="284" y="365"/>
                  <a:pt x="284" y="365"/>
                  <a:pt x="283" y="365"/>
                </a:cubicBezTo>
                <a:cubicBezTo>
                  <a:pt x="283" y="366"/>
                  <a:pt x="283" y="367"/>
                  <a:pt x="282" y="368"/>
                </a:cubicBezTo>
                <a:cubicBezTo>
                  <a:pt x="282" y="369"/>
                  <a:pt x="282" y="369"/>
                  <a:pt x="283" y="369"/>
                </a:cubicBezTo>
                <a:cubicBezTo>
                  <a:pt x="283" y="370"/>
                  <a:pt x="283" y="371"/>
                  <a:pt x="283" y="371"/>
                </a:cubicBezTo>
                <a:cubicBezTo>
                  <a:pt x="284" y="373"/>
                  <a:pt x="285" y="374"/>
                  <a:pt x="286" y="375"/>
                </a:cubicBezTo>
                <a:cubicBezTo>
                  <a:pt x="287" y="376"/>
                  <a:pt x="289" y="377"/>
                  <a:pt x="290" y="378"/>
                </a:cubicBezTo>
                <a:cubicBezTo>
                  <a:pt x="292" y="379"/>
                  <a:pt x="293" y="380"/>
                  <a:pt x="295" y="381"/>
                </a:cubicBezTo>
                <a:cubicBezTo>
                  <a:pt x="299" y="384"/>
                  <a:pt x="303" y="388"/>
                  <a:pt x="307" y="391"/>
                </a:cubicBezTo>
                <a:cubicBezTo>
                  <a:pt x="314" y="397"/>
                  <a:pt x="322" y="404"/>
                  <a:pt x="330" y="410"/>
                </a:cubicBezTo>
                <a:cubicBezTo>
                  <a:pt x="331" y="411"/>
                  <a:pt x="331" y="411"/>
                  <a:pt x="332" y="412"/>
                </a:cubicBezTo>
                <a:cubicBezTo>
                  <a:pt x="335" y="414"/>
                  <a:pt x="339" y="417"/>
                  <a:pt x="341" y="420"/>
                </a:cubicBezTo>
                <a:cubicBezTo>
                  <a:pt x="344" y="426"/>
                  <a:pt x="347" y="432"/>
                  <a:pt x="350" y="440"/>
                </a:cubicBezTo>
                <a:lnTo>
                  <a:pt x="350" y="440"/>
                </a:lnTo>
                <a:cubicBezTo>
                  <a:pt x="350" y="440"/>
                  <a:pt x="350" y="440"/>
                  <a:pt x="350" y="440"/>
                </a:cubicBezTo>
                <a:cubicBezTo>
                  <a:pt x="350" y="440"/>
                  <a:pt x="349" y="440"/>
                  <a:pt x="349" y="440"/>
                </a:cubicBezTo>
                <a:cubicBezTo>
                  <a:pt x="348" y="440"/>
                  <a:pt x="347" y="441"/>
                  <a:pt x="345" y="441"/>
                </a:cubicBezTo>
                <a:cubicBezTo>
                  <a:pt x="343" y="441"/>
                  <a:pt x="341" y="441"/>
                  <a:pt x="339" y="441"/>
                </a:cubicBezTo>
                <a:cubicBezTo>
                  <a:pt x="338" y="441"/>
                  <a:pt x="338" y="441"/>
                  <a:pt x="337" y="441"/>
                </a:cubicBezTo>
                <a:cubicBezTo>
                  <a:pt x="328" y="441"/>
                  <a:pt x="319" y="437"/>
                  <a:pt x="311" y="433"/>
                </a:cubicBezTo>
                <a:cubicBezTo>
                  <a:pt x="309" y="432"/>
                  <a:pt x="307" y="432"/>
                  <a:pt x="306" y="431"/>
                </a:cubicBezTo>
                <a:cubicBezTo>
                  <a:pt x="295" y="426"/>
                  <a:pt x="286" y="419"/>
                  <a:pt x="277" y="412"/>
                </a:cubicBezTo>
                <a:cubicBezTo>
                  <a:pt x="275" y="410"/>
                  <a:pt x="273" y="409"/>
                  <a:pt x="270" y="407"/>
                </a:cubicBezTo>
                <a:cubicBezTo>
                  <a:pt x="266" y="403"/>
                  <a:pt x="262" y="400"/>
                  <a:pt x="258" y="396"/>
                </a:cubicBezTo>
                <a:cubicBezTo>
                  <a:pt x="256" y="394"/>
                  <a:pt x="254" y="392"/>
                  <a:pt x="252" y="390"/>
                </a:cubicBezTo>
                <a:cubicBezTo>
                  <a:pt x="245" y="384"/>
                  <a:pt x="240" y="377"/>
                  <a:pt x="236" y="370"/>
                </a:cubicBezTo>
                <a:lnTo>
                  <a:pt x="234" y="368"/>
                </a:lnTo>
                <a:cubicBezTo>
                  <a:pt x="232" y="365"/>
                  <a:pt x="229" y="361"/>
                  <a:pt x="226" y="358"/>
                </a:cubicBezTo>
                <a:cubicBezTo>
                  <a:pt x="222" y="354"/>
                  <a:pt x="218" y="350"/>
                  <a:pt x="216" y="344"/>
                </a:cubicBezTo>
                <a:cubicBezTo>
                  <a:pt x="206" y="325"/>
                  <a:pt x="197" y="304"/>
                  <a:pt x="190" y="283"/>
                </a:cubicBezTo>
                <a:cubicBezTo>
                  <a:pt x="187" y="274"/>
                  <a:pt x="184" y="264"/>
                  <a:pt x="182" y="254"/>
                </a:cubicBezTo>
                <a:cubicBezTo>
                  <a:pt x="179" y="245"/>
                  <a:pt x="176" y="236"/>
                  <a:pt x="173" y="227"/>
                </a:cubicBezTo>
                <a:cubicBezTo>
                  <a:pt x="169" y="214"/>
                  <a:pt x="168" y="200"/>
                  <a:pt x="168" y="189"/>
                </a:cubicBezTo>
                <a:cubicBezTo>
                  <a:pt x="168" y="178"/>
                  <a:pt x="169" y="168"/>
                  <a:pt x="170" y="157"/>
                </a:cubicBezTo>
                <a:cubicBezTo>
                  <a:pt x="171" y="151"/>
                  <a:pt x="172" y="145"/>
                  <a:pt x="172" y="138"/>
                </a:cubicBezTo>
                <a:cubicBezTo>
                  <a:pt x="175" y="118"/>
                  <a:pt x="178" y="95"/>
                  <a:pt x="188" y="74"/>
                </a:cubicBezTo>
                <a:cubicBezTo>
                  <a:pt x="200" y="47"/>
                  <a:pt x="216" y="27"/>
                  <a:pt x="234" y="12"/>
                </a:cubicBezTo>
                <a:cubicBezTo>
                  <a:pt x="237" y="9"/>
                  <a:pt x="241" y="7"/>
                  <a:pt x="246" y="5"/>
                </a:cubicBezTo>
                <a:cubicBezTo>
                  <a:pt x="253" y="2"/>
                  <a:pt x="261" y="0"/>
                  <a:pt x="265" y="0"/>
                </a:cubicBezTo>
                <a:cubicBezTo>
                  <a:pt x="268" y="0"/>
                  <a:pt x="271" y="0"/>
                  <a:pt x="271" y="0"/>
                </a:cubicBezTo>
                <a:cubicBezTo>
                  <a:pt x="273" y="2"/>
                  <a:pt x="276" y="4"/>
                  <a:pt x="279" y="5"/>
                </a:cubicBezTo>
                <a:cubicBezTo>
                  <a:pt x="282" y="7"/>
                  <a:pt x="285" y="9"/>
                  <a:pt x="287" y="11"/>
                </a:cubicBezTo>
                <a:cubicBezTo>
                  <a:pt x="290" y="13"/>
                  <a:pt x="289" y="15"/>
                  <a:pt x="288" y="17"/>
                </a:cubicBezTo>
                <a:cubicBezTo>
                  <a:pt x="288" y="17"/>
                  <a:pt x="288" y="18"/>
                  <a:pt x="288" y="18"/>
                </a:cubicBezTo>
                <a:cubicBezTo>
                  <a:pt x="286" y="25"/>
                  <a:pt x="284" y="32"/>
                  <a:pt x="282" y="39"/>
                </a:cubicBezTo>
                <a:cubicBezTo>
                  <a:pt x="279" y="48"/>
                  <a:pt x="276" y="58"/>
                  <a:pt x="274" y="68"/>
                </a:cubicBezTo>
                <a:cubicBezTo>
                  <a:pt x="272" y="74"/>
                  <a:pt x="268" y="79"/>
                  <a:pt x="265" y="84"/>
                </a:cubicBezTo>
                <a:cubicBezTo>
                  <a:pt x="264" y="85"/>
                  <a:pt x="263" y="86"/>
                  <a:pt x="262" y="88"/>
                </a:cubicBezTo>
                <a:cubicBezTo>
                  <a:pt x="255" y="98"/>
                  <a:pt x="248" y="110"/>
                  <a:pt x="240" y="120"/>
                </a:cubicBezTo>
                <a:cubicBezTo>
                  <a:pt x="237" y="125"/>
                  <a:pt x="234" y="130"/>
                  <a:pt x="230" y="135"/>
                </a:cubicBezTo>
                <a:cubicBezTo>
                  <a:pt x="227" y="140"/>
                  <a:pt x="222" y="144"/>
                  <a:pt x="217" y="147"/>
                </a:cubicBezTo>
                <a:cubicBezTo>
                  <a:pt x="214" y="149"/>
                  <a:pt x="211" y="152"/>
                  <a:pt x="208" y="154"/>
                </a:cubicBezTo>
                <a:cubicBezTo>
                  <a:pt x="207" y="156"/>
                  <a:pt x="207" y="158"/>
                  <a:pt x="207" y="161"/>
                </a:cubicBezTo>
                <a:cubicBezTo>
                  <a:pt x="207" y="161"/>
                  <a:pt x="207" y="161"/>
                  <a:pt x="207" y="161"/>
                </a:cubicBezTo>
                <a:cubicBezTo>
                  <a:pt x="208" y="162"/>
                  <a:pt x="209" y="163"/>
                  <a:pt x="210" y="163"/>
                </a:cubicBezTo>
                <a:cubicBezTo>
                  <a:pt x="211" y="163"/>
                  <a:pt x="211" y="163"/>
                  <a:pt x="212" y="163"/>
                </a:cubicBezTo>
                <a:cubicBezTo>
                  <a:pt x="214" y="163"/>
                  <a:pt x="216" y="163"/>
                  <a:pt x="217" y="162"/>
                </a:cubicBezTo>
                <a:cubicBezTo>
                  <a:pt x="219" y="160"/>
                  <a:pt x="220" y="159"/>
                  <a:pt x="222" y="158"/>
                </a:cubicBezTo>
                <a:cubicBezTo>
                  <a:pt x="229" y="153"/>
                  <a:pt x="236" y="148"/>
                  <a:pt x="240" y="141"/>
                </a:cubicBezTo>
                <a:cubicBezTo>
                  <a:pt x="252" y="123"/>
                  <a:pt x="263" y="106"/>
                  <a:pt x="275" y="90"/>
                </a:cubicBezTo>
                <a:cubicBezTo>
                  <a:pt x="275" y="89"/>
                  <a:pt x="276" y="88"/>
                  <a:pt x="276" y="88"/>
                </a:cubicBezTo>
                <a:cubicBezTo>
                  <a:pt x="279" y="84"/>
                  <a:pt x="281" y="81"/>
                  <a:pt x="283" y="76"/>
                </a:cubicBezTo>
                <a:cubicBezTo>
                  <a:pt x="285" y="68"/>
                  <a:pt x="288" y="59"/>
                  <a:pt x="290" y="51"/>
                </a:cubicBezTo>
                <a:cubicBezTo>
                  <a:pt x="292" y="45"/>
                  <a:pt x="294" y="38"/>
                  <a:pt x="296" y="32"/>
                </a:cubicBezTo>
                <a:cubicBezTo>
                  <a:pt x="299" y="21"/>
                  <a:pt x="304" y="13"/>
                  <a:pt x="306" y="13"/>
                </a:cubicBezTo>
                <a:cubicBezTo>
                  <a:pt x="307" y="13"/>
                  <a:pt x="307" y="13"/>
                  <a:pt x="308" y="13"/>
                </a:cubicBezTo>
                <a:cubicBezTo>
                  <a:pt x="311" y="13"/>
                  <a:pt x="314" y="13"/>
                  <a:pt x="317" y="13"/>
                </a:cubicBezTo>
                <a:cubicBezTo>
                  <a:pt x="326" y="13"/>
                  <a:pt x="337" y="14"/>
                  <a:pt x="346" y="20"/>
                </a:cubicBezTo>
                <a:cubicBezTo>
                  <a:pt x="347" y="20"/>
                  <a:pt x="348" y="21"/>
                  <a:pt x="349" y="22"/>
                </a:cubicBezTo>
                <a:cubicBezTo>
                  <a:pt x="353" y="24"/>
                  <a:pt x="357" y="27"/>
                  <a:pt x="360" y="31"/>
                </a:cubicBezTo>
                <a:cubicBezTo>
                  <a:pt x="366" y="36"/>
                  <a:pt x="374" y="47"/>
                  <a:pt x="377" y="54"/>
                </a:cubicBezTo>
                <a:cubicBezTo>
                  <a:pt x="379" y="58"/>
                  <a:pt x="380" y="63"/>
                  <a:pt x="382" y="67"/>
                </a:cubicBezTo>
                <a:cubicBezTo>
                  <a:pt x="383" y="71"/>
                  <a:pt x="384" y="74"/>
                  <a:pt x="385" y="77"/>
                </a:cubicBezTo>
                <a:lnTo>
                  <a:pt x="386" y="78"/>
                </a:lnTo>
                <a:cubicBezTo>
                  <a:pt x="386" y="80"/>
                  <a:pt x="386" y="81"/>
                  <a:pt x="387" y="82"/>
                </a:cubicBezTo>
                <a:cubicBezTo>
                  <a:pt x="387" y="84"/>
                  <a:pt x="385" y="88"/>
                  <a:pt x="383" y="91"/>
                </a:cubicBezTo>
                <a:cubicBezTo>
                  <a:pt x="381" y="92"/>
                  <a:pt x="380" y="94"/>
                  <a:pt x="378" y="95"/>
                </a:cubicBezTo>
                <a:cubicBezTo>
                  <a:pt x="376" y="96"/>
                  <a:pt x="375" y="98"/>
                  <a:pt x="373" y="99"/>
                </a:cubicBezTo>
                <a:cubicBezTo>
                  <a:pt x="370" y="102"/>
                  <a:pt x="367" y="105"/>
                  <a:pt x="364" y="108"/>
                </a:cubicBezTo>
                <a:cubicBezTo>
                  <a:pt x="357" y="114"/>
                  <a:pt x="350" y="121"/>
                  <a:pt x="342" y="127"/>
                </a:cubicBezTo>
                <a:cubicBezTo>
                  <a:pt x="339" y="129"/>
                  <a:pt x="335" y="132"/>
                  <a:pt x="332" y="135"/>
                </a:cubicBezTo>
                <a:cubicBezTo>
                  <a:pt x="327" y="138"/>
                  <a:pt x="322" y="142"/>
                  <a:pt x="317" y="146"/>
                </a:cubicBezTo>
                <a:cubicBezTo>
                  <a:pt x="311" y="150"/>
                  <a:pt x="304" y="153"/>
                  <a:pt x="298" y="156"/>
                </a:cubicBezTo>
                <a:cubicBezTo>
                  <a:pt x="290" y="160"/>
                  <a:pt x="283" y="164"/>
                  <a:pt x="276" y="168"/>
                </a:cubicBezTo>
                <a:cubicBezTo>
                  <a:pt x="273" y="170"/>
                  <a:pt x="273" y="172"/>
                  <a:pt x="274" y="174"/>
                </a:cubicBezTo>
                <a:cubicBezTo>
                  <a:pt x="274" y="176"/>
                  <a:pt x="276" y="178"/>
                  <a:pt x="278" y="178"/>
                </a:cubicBezTo>
                <a:cubicBezTo>
                  <a:pt x="278" y="178"/>
                  <a:pt x="279" y="178"/>
                  <a:pt x="279" y="178"/>
                </a:cubicBezTo>
                <a:cubicBezTo>
                  <a:pt x="284" y="176"/>
                  <a:pt x="289" y="174"/>
                  <a:pt x="293" y="172"/>
                </a:cubicBezTo>
                <a:cubicBezTo>
                  <a:pt x="295" y="171"/>
                  <a:pt x="297" y="169"/>
                  <a:pt x="299" y="169"/>
                </a:cubicBezTo>
                <a:cubicBezTo>
                  <a:pt x="302" y="167"/>
                  <a:pt x="305" y="165"/>
                  <a:pt x="308" y="164"/>
                </a:cubicBezTo>
                <a:cubicBezTo>
                  <a:pt x="316" y="160"/>
                  <a:pt x="324" y="156"/>
                  <a:pt x="331" y="150"/>
                </a:cubicBezTo>
                <a:cubicBezTo>
                  <a:pt x="335" y="147"/>
                  <a:pt x="338" y="144"/>
                  <a:pt x="342" y="141"/>
                </a:cubicBezTo>
                <a:cubicBezTo>
                  <a:pt x="349" y="136"/>
                  <a:pt x="357" y="130"/>
                  <a:pt x="364" y="124"/>
                </a:cubicBezTo>
                <a:cubicBezTo>
                  <a:pt x="371" y="117"/>
                  <a:pt x="378" y="110"/>
                  <a:pt x="385" y="104"/>
                </a:cubicBezTo>
                <a:cubicBezTo>
                  <a:pt x="387" y="102"/>
                  <a:pt x="388" y="101"/>
                  <a:pt x="390" y="99"/>
                </a:cubicBezTo>
                <a:cubicBezTo>
                  <a:pt x="393" y="96"/>
                  <a:pt x="402" y="99"/>
                  <a:pt x="409" y="105"/>
                </a:cubicBezTo>
                <a:cubicBezTo>
                  <a:pt x="414" y="109"/>
                  <a:pt x="418" y="113"/>
                  <a:pt x="421" y="117"/>
                </a:cubicBezTo>
                <a:cubicBezTo>
                  <a:pt x="437" y="138"/>
                  <a:pt x="446" y="163"/>
                  <a:pt x="445" y="187"/>
                </a:cubicBezTo>
                <a:cubicBezTo>
                  <a:pt x="445" y="192"/>
                  <a:pt x="445" y="198"/>
                  <a:pt x="444" y="203"/>
                </a:cubicBezTo>
                <a:cubicBezTo>
                  <a:pt x="443" y="212"/>
                  <a:pt x="430" y="221"/>
                  <a:pt x="417" y="222"/>
                </a:cubicBezTo>
                <a:cubicBezTo>
                  <a:pt x="395" y="225"/>
                  <a:pt x="375" y="227"/>
                  <a:pt x="358" y="229"/>
                </a:cubicBezTo>
                <a:cubicBezTo>
                  <a:pt x="352" y="230"/>
                  <a:pt x="346" y="231"/>
                  <a:pt x="340" y="231"/>
                </a:cubicBezTo>
                <a:cubicBezTo>
                  <a:pt x="328" y="233"/>
                  <a:pt x="316" y="235"/>
                  <a:pt x="304" y="236"/>
                </a:cubicBezTo>
                <a:cubicBezTo>
                  <a:pt x="302" y="236"/>
                  <a:pt x="298" y="237"/>
                  <a:pt x="297" y="239"/>
                </a:cubicBezTo>
                <a:cubicBezTo>
                  <a:pt x="297" y="240"/>
                  <a:pt x="296" y="240"/>
                  <a:pt x="296" y="241"/>
                </a:cubicBezTo>
                <a:cubicBezTo>
                  <a:pt x="296" y="242"/>
                  <a:pt x="296" y="243"/>
                  <a:pt x="296" y="245"/>
                </a:cubicBezTo>
                <a:cubicBezTo>
                  <a:pt x="297" y="246"/>
                  <a:pt x="297" y="246"/>
                  <a:pt x="298" y="247"/>
                </a:cubicBezTo>
                <a:cubicBezTo>
                  <a:pt x="299" y="248"/>
                  <a:pt x="300" y="248"/>
                  <a:pt x="302" y="248"/>
                </a:cubicBezTo>
                <a:cubicBezTo>
                  <a:pt x="302" y="248"/>
                  <a:pt x="302" y="248"/>
                  <a:pt x="303" y="248"/>
                </a:cubicBezTo>
                <a:cubicBezTo>
                  <a:pt x="303" y="248"/>
                  <a:pt x="309" y="247"/>
                  <a:pt x="316" y="246"/>
                </a:cubicBezTo>
                <a:cubicBezTo>
                  <a:pt x="320" y="246"/>
                  <a:pt x="324" y="245"/>
                  <a:pt x="328" y="244"/>
                </a:cubicBezTo>
                <a:cubicBezTo>
                  <a:pt x="336" y="243"/>
                  <a:pt x="345" y="242"/>
                  <a:pt x="353" y="241"/>
                </a:cubicBezTo>
                <a:cubicBezTo>
                  <a:pt x="364" y="240"/>
                  <a:pt x="374" y="239"/>
                  <a:pt x="385" y="238"/>
                </a:cubicBezTo>
                <a:cubicBezTo>
                  <a:pt x="395" y="237"/>
                  <a:pt x="406" y="235"/>
                  <a:pt x="417" y="234"/>
                </a:cubicBezTo>
                <a:cubicBezTo>
                  <a:pt x="419" y="234"/>
                  <a:pt x="422" y="233"/>
                  <a:pt x="425" y="233"/>
                </a:cubicBezTo>
                <a:cubicBezTo>
                  <a:pt x="428" y="233"/>
                  <a:pt x="431" y="232"/>
                  <a:pt x="434" y="232"/>
                </a:cubicBezTo>
                <a:cubicBezTo>
                  <a:pt x="439" y="231"/>
                  <a:pt x="448" y="240"/>
                  <a:pt x="454" y="251"/>
                </a:cubicBezTo>
                <a:cubicBezTo>
                  <a:pt x="459" y="262"/>
                  <a:pt x="462" y="280"/>
                  <a:pt x="462" y="289"/>
                </a:cubicBezTo>
                <a:cubicBezTo>
                  <a:pt x="462" y="299"/>
                  <a:pt x="461" y="309"/>
                  <a:pt x="460" y="311"/>
                </a:cubicBezTo>
                <a:cubicBezTo>
                  <a:pt x="460" y="312"/>
                  <a:pt x="460" y="313"/>
                  <a:pt x="459" y="315"/>
                </a:cubicBezTo>
                <a:close/>
                <a:moveTo>
                  <a:pt x="62" y="550"/>
                </a:moveTo>
                <a:cubicBezTo>
                  <a:pt x="74" y="560"/>
                  <a:pt x="86" y="571"/>
                  <a:pt x="99" y="581"/>
                </a:cubicBezTo>
                <a:cubicBezTo>
                  <a:pt x="100" y="583"/>
                  <a:pt x="103" y="584"/>
                  <a:pt x="105" y="584"/>
                </a:cubicBezTo>
                <a:cubicBezTo>
                  <a:pt x="108" y="584"/>
                  <a:pt x="111" y="583"/>
                  <a:pt x="113" y="582"/>
                </a:cubicBezTo>
                <a:cubicBezTo>
                  <a:pt x="172" y="563"/>
                  <a:pt x="231" y="544"/>
                  <a:pt x="289" y="525"/>
                </a:cubicBezTo>
                <a:cubicBezTo>
                  <a:pt x="290" y="525"/>
                  <a:pt x="291" y="525"/>
                  <a:pt x="292" y="525"/>
                </a:cubicBezTo>
                <a:cubicBezTo>
                  <a:pt x="296" y="525"/>
                  <a:pt x="301" y="528"/>
                  <a:pt x="302" y="533"/>
                </a:cubicBezTo>
                <a:cubicBezTo>
                  <a:pt x="304" y="538"/>
                  <a:pt x="303" y="542"/>
                  <a:pt x="299" y="545"/>
                </a:cubicBezTo>
                <a:cubicBezTo>
                  <a:pt x="291" y="550"/>
                  <a:pt x="281" y="554"/>
                  <a:pt x="269" y="558"/>
                </a:cubicBezTo>
                <a:cubicBezTo>
                  <a:pt x="259" y="561"/>
                  <a:pt x="249" y="565"/>
                  <a:pt x="239" y="568"/>
                </a:cubicBezTo>
                <a:cubicBezTo>
                  <a:pt x="211" y="578"/>
                  <a:pt x="181" y="589"/>
                  <a:pt x="153" y="600"/>
                </a:cubicBezTo>
                <a:cubicBezTo>
                  <a:pt x="146" y="601"/>
                  <a:pt x="140" y="603"/>
                  <a:pt x="134" y="605"/>
                </a:cubicBezTo>
                <a:cubicBezTo>
                  <a:pt x="123" y="609"/>
                  <a:pt x="111" y="612"/>
                  <a:pt x="105" y="612"/>
                </a:cubicBezTo>
                <a:cubicBezTo>
                  <a:pt x="100" y="612"/>
                  <a:pt x="92" y="611"/>
                  <a:pt x="89" y="609"/>
                </a:cubicBezTo>
                <a:cubicBezTo>
                  <a:pt x="87" y="608"/>
                  <a:pt x="86" y="607"/>
                  <a:pt x="84" y="605"/>
                </a:cubicBezTo>
                <a:cubicBezTo>
                  <a:pt x="71" y="594"/>
                  <a:pt x="57" y="581"/>
                  <a:pt x="41" y="565"/>
                </a:cubicBezTo>
                <a:cubicBezTo>
                  <a:pt x="32" y="558"/>
                  <a:pt x="24" y="550"/>
                  <a:pt x="17" y="542"/>
                </a:cubicBezTo>
                <a:cubicBezTo>
                  <a:pt x="13" y="538"/>
                  <a:pt x="9" y="534"/>
                  <a:pt x="5" y="530"/>
                </a:cubicBezTo>
                <a:cubicBezTo>
                  <a:pt x="3" y="529"/>
                  <a:pt x="2" y="528"/>
                  <a:pt x="1" y="526"/>
                </a:cubicBezTo>
                <a:cubicBezTo>
                  <a:pt x="0" y="523"/>
                  <a:pt x="1" y="517"/>
                  <a:pt x="4" y="514"/>
                </a:cubicBezTo>
                <a:cubicBezTo>
                  <a:pt x="5" y="512"/>
                  <a:pt x="7" y="511"/>
                  <a:pt x="8" y="509"/>
                </a:cubicBezTo>
                <a:cubicBezTo>
                  <a:pt x="9" y="509"/>
                  <a:pt x="9" y="508"/>
                  <a:pt x="10" y="508"/>
                </a:cubicBezTo>
                <a:cubicBezTo>
                  <a:pt x="11" y="507"/>
                  <a:pt x="20" y="513"/>
                  <a:pt x="30" y="522"/>
                </a:cubicBezTo>
                <a:cubicBezTo>
                  <a:pt x="41" y="531"/>
                  <a:pt x="52" y="541"/>
                  <a:pt x="62" y="550"/>
                </a:cubicBezTo>
                <a:close/>
                <a:moveTo>
                  <a:pt x="10" y="509"/>
                </a:moveTo>
                <a:cubicBezTo>
                  <a:pt x="10" y="509"/>
                  <a:pt x="9" y="510"/>
                  <a:pt x="9" y="510"/>
                </a:cubicBezTo>
                <a:cubicBezTo>
                  <a:pt x="8" y="511"/>
                  <a:pt x="8" y="511"/>
                  <a:pt x="7" y="512"/>
                </a:cubicBezTo>
                <a:cubicBezTo>
                  <a:pt x="10" y="511"/>
                  <a:pt x="16" y="513"/>
                  <a:pt x="22" y="517"/>
                </a:cubicBezTo>
                <a:cubicBezTo>
                  <a:pt x="15" y="512"/>
                  <a:pt x="11" y="508"/>
                  <a:pt x="10" y="509"/>
                </a:cubicBezTo>
                <a:close/>
                <a:moveTo>
                  <a:pt x="16" y="457"/>
                </a:moveTo>
                <a:cubicBezTo>
                  <a:pt x="16" y="455"/>
                  <a:pt x="16" y="453"/>
                  <a:pt x="16" y="451"/>
                </a:cubicBezTo>
                <a:lnTo>
                  <a:pt x="16" y="451"/>
                </a:lnTo>
                <a:cubicBezTo>
                  <a:pt x="16" y="450"/>
                  <a:pt x="16" y="450"/>
                  <a:pt x="17" y="451"/>
                </a:cubicBezTo>
                <a:cubicBezTo>
                  <a:pt x="17" y="451"/>
                  <a:pt x="17" y="451"/>
                  <a:pt x="17" y="451"/>
                </a:cubicBezTo>
                <a:cubicBezTo>
                  <a:pt x="19" y="452"/>
                  <a:pt x="21" y="454"/>
                  <a:pt x="23" y="455"/>
                </a:cubicBezTo>
                <a:cubicBezTo>
                  <a:pt x="34" y="463"/>
                  <a:pt x="45" y="471"/>
                  <a:pt x="56" y="479"/>
                </a:cubicBezTo>
                <a:cubicBezTo>
                  <a:pt x="67" y="487"/>
                  <a:pt x="78" y="495"/>
                  <a:pt x="90" y="504"/>
                </a:cubicBezTo>
                <a:lnTo>
                  <a:pt x="90" y="504"/>
                </a:lnTo>
                <a:cubicBezTo>
                  <a:pt x="92" y="505"/>
                  <a:pt x="93" y="506"/>
                  <a:pt x="94" y="507"/>
                </a:cubicBezTo>
                <a:cubicBezTo>
                  <a:pt x="97" y="508"/>
                  <a:pt x="101" y="509"/>
                  <a:pt x="103" y="509"/>
                </a:cubicBezTo>
                <a:cubicBezTo>
                  <a:pt x="104" y="509"/>
                  <a:pt x="105" y="508"/>
                  <a:pt x="106" y="508"/>
                </a:cubicBezTo>
                <a:cubicBezTo>
                  <a:pt x="107" y="508"/>
                  <a:pt x="108" y="508"/>
                  <a:pt x="108" y="508"/>
                </a:cubicBezTo>
                <a:cubicBezTo>
                  <a:pt x="129" y="501"/>
                  <a:pt x="150" y="495"/>
                  <a:pt x="171" y="489"/>
                </a:cubicBezTo>
                <a:cubicBezTo>
                  <a:pt x="208" y="478"/>
                  <a:pt x="245" y="467"/>
                  <a:pt x="282" y="455"/>
                </a:cubicBezTo>
                <a:lnTo>
                  <a:pt x="282" y="455"/>
                </a:lnTo>
                <a:cubicBezTo>
                  <a:pt x="283" y="455"/>
                  <a:pt x="283" y="455"/>
                  <a:pt x="283" y="456"/>
                </a:cubicBezTo>
                <a:cubicBezTo>
                  <a:pt x="283" y="456"/>
                  <a:pt x="282" y="456"/>
                  <a:pt x="282" y="456"/>
                </a:cubicBezTo>
                <a:cubicBezTo>
                  <a:pt x="282" y="457"/>
                  <a:pt x="282" y="458"/>
                  <a:pt x="281" y="459"/>
                </a:cubicBezTo>
                <a:cubicBezTo>
                  <a:pt x="280" y="460"/>
                  <a:pt x="280" y="461"/>
                  <a:pt x="279" y="463"/>
                </a:cubicBezTo>
                <a:cubicBezTo>
                  <a:pt x="279" y="465"/>
                  <a:pt x="279" y="469"/>
                  <a:pt x="279" y="471"/>
                </a:cubicBezTo>
                <a:cubicBezTo>
                  <a:pt x="280" y="473"/>
                  <a:pt x="280" y="474"/>
                  <a:pt x="281" y="475"/>
                </a:cubicBezTo>
                <a:cubicBezTo>
                  <a:pt x="282" y="478"/>
                  <a:pt x="283" y="482"/>
                  <a:pt x="282" y="485"/>
                </a:cubicBezTo>
                <a:cubicBezTo>
                  <a:pt x="282" y="487"/>
                  <a:pt x="282" y="490"/>
                  <a:pt x="281" y="492"/>
                </a:cubicBezTo>
                <a:cubicBezTo>
                  <a:pt x="281" y="496"/>
                  <a:pt x="280" y="500"/>
                  <a:pt x="281" y="503"/>
                </a:cubicBezTo>
                <a:cubicBezTo>
                  <a:pt x="282" y="507"/>
                  <a:pt x="282" y="510"/>
                  <a:pt x="282" y="513"/>
                </a:cubicBezTo>
                <a:cubicBezTo>
                  <a:pt x="282" y="514"/>
                  <a:pt x="282" y="514"/>
                  <a:pt x="282" y="515"/>
                </a:cubicBezTo>
                <a:cubicBezTo>
                  <a:pt x="282" y="515"/>
                  <a:pt x="271" y="519"/>
                  <a:pt x="258" y="523"/>
                </a:cubicBezTo>
                <a:cubicBezTo>
                  <a:pt x="230" y="532"/>
                  <a:pt x="201" y="541"/>
                  <a:pt x="173" y="551"/>
                </a:cubicBezTo>
                <a:cubicBezTo>
                  <a:pt x="155" y="557"/>
                  <a:pt x="136" y="563"/>
                  <a:pt x="117" y="569"/>
                </a:cubicBezTo>
                <a:cubicBezTo>
                  <a:pt x="116" y="569"/>
                  <a:pt x="115" y="570"/>
                  <a:pt x="113" y="570"/>
                </a:cubicBezTo>
                <a:cubicBezTo>
                  <a:pt x="111" y="571"/>
                  <a:pt x="109" y="572"/>
                  <a:pt x="107" y="572"/>
                </a:cubicBezTo>
                <a:cubicBezTo>
                  <a:pt x="106" y="572"/>
                  <a:pt x="106" y="571"/>
                  <a:pt x="106" y="571"/>
                </a:cubicBezTo>
                <a:cubicBezTo>
                  <a:pt x="105" y="571"/>
                  <a:pt x="102" y="570"/>
                  <a:pt x="100" y="567"/>
                </a:cubicBezTo>
                <a:cubicBezTo>
                  <a:pt x="98" y="566"/>
                  <a:pt x="96" y="564"/>
                  <a:pt x="94" y="563"/>
                </a:cubicBezTo>
                <a:cubicBezTo>
                  <a:pt x="93" y="561"/>
                  <a:pt x="91" y="560"/>
                  <a:pt x="90" y="558"/>
                </a:cubicBezTo>
                <a:cubicBezTo>
                  <a:pt x="69" y="541"/>
                  <a:pt x="49" y="524"/>
                  <a:pt x="29" y="506"/>
                </a:cubicBezTo>
                <a:cubicBezTo>
                  <a:pt x="28" y="505"/>
                  <a:pt x="27" y="504"/>
                  <a:pt x="26" y="504"/>
                </a:cubicBezTo>
                <a:cubicBezTo>
                  <a:pt x="24" y="502"/>
                  <a:pt x="21" y="500"/>
                  <a:pt x="19" y="497"/>
                </a:cubicBezTo>
                <a:cubicBezTo>
                  <a:pt x="18" y="495"/>
                  <a:pt x="18" y="492"/>
                  <a:pt x="19" y="490"/>
                </a:cubicBezTo>
                <a:cubicBezTo>
                  <a:pt x="19" y="489"/>
                  <a:pt x="19" y="487"/>
                  <a:pt x="19" y="486"/>
                </a:cubicBezTo>
                <a:cubicBezTo>
                  <a:pt x="19" y="484"/>
                  <a:pt x="16" y="477"/>
                  <a:pt x="16" y="470"/>
                </a:cubicBezTo>
                <a:cubicBezTo>
                  <a:pt x="15" y="466"/>
                  <a:pt x="16" y="461"/>
                  <a:pt x="16" y="457"/>
                </a:cubicBezTo>
                <a:close/>
                <a:moveTo>
                  <a:pt x="17" y="455"/>
                </a:moveTo>
                <a:cubicBezTo>
                  <a:pt x="17" y="455"/>
                  <a:pt x="17" y="456"/>
                  <a:pt x="17" y="457"/>
                </a:cubicBezTo>
                <a:cubicBezTo>
                  <a:pt x="17" y="457"/>
                  <a:pt x="17" y="458"/>
                  <a:pt x="17" y="458"/>
                </a:cubicBezTo>
                <a:cubicBezTo>
                  <a:pt x="17" y="456"/>
                  <a:pt x="18" y="454"/>
                  <a:pt x="19" y="454"/>
                </a:cubicBezTo>
                <a:cubicBezTo>
                  <a:pt x="18" y="454"/>
                  <a:pt x="17" y="454"/>
                  <a:pt x="17" y="455"/>
                </a:cubicBezTo>
                <a:close/>
                <a:moveTo>
                  <a:pt x="280" y="458"/>
                </a:moveTo>
                <a:cubicBezTo>
                  <a:pt x="281" y="457"/>
                  <a:pt x="277" y="458"/>
                  <a:pt x="271" y="460"/>
                </a:cubicBezTo>
                <a:cubicBezTo>
                  <a:pt x="276" y="459"/>
                  <a:pt x="279" y="459"/>
                  <a:pt x="279" y="460"/>
                </a:cubicBezTo>
                <a:cubicBezTo>
                  <a:pt x="280" y="459"/>
                  <a:pt x="280" y="459"/>
                  <a:pt x="280" y="458"/>
                </a:cubicBezTo>
                <a:cubicBezTo>
                  <a:pt x="280" y="458"/>
                  <a:pt x="280" y="458"/>
                  <a:pt x="280" y="458"/>
                </a:cubicBezTo>
                <a:close/>
                <a:moveTo>
                  <a:pt x="281" y="514"/>
                </a:moveTo>
                <a:cubicBezTo>
                  <a:pt x="281" y="514"/>
                  <a:pt x="281" y="513"/>
                  <a:pt x="281" y="513"/>
                </a:cubicBezTo>
                <a:cubicBezTo>
                  <a:pt x="281" y="512"/>
                  <a:pt x="281" y="512"/>
                  <a:pt x="281" y="511"/>
                </a:cubicBezTo>
                <a:cubicBezTo>
                  <a:pt x="279" y="513"/>
                  <a:pt x="275" y="516"/>
                  <a:pt x="269" y="519"/>
                </a:cubicBezTo>
                <a:cubicBezTo>
                  <a:pt x="276" y="516"/>
                  <a:pt x="281" y="514"/>
                  <a:pt x="281" y="514"/>
                </a:cubicBezTo>
                <a:close/>
                <a:moveTo>
                  <a:pt x="106" y="570"/>
                </a:moveTo>
                <a:cubicBezTo>
                  <a:pt x="106" y="570"/>
                  <a:pt x="107" y="570"/>
                  <a:pt x="107" y="570"/>
                </a:cubicBezTo>
                <a:cubicBezTo>
                  <a:pt x="107" y="570"/>
                  <a:pt x="108" y="570"/>
                  <a:pt x="108" y="570"/>
                </a:cubicBezTo>
                <a:cubicBezTo>
                  <a:pt x="106" y="570"/>
                  <a:pt x="104" y="569"/>
                  <a:pt x="102" y="568"/>
                </a:cubicBezTo>
                <a:cubicBezTo>
                  <a:pt x="104" y="569"/>
                  <a:pt x="106" y="570"/>
                  <a:pt x="106" y="570"/>
                </a:cubicBezTo>
                <a:close/>
                <a:moveTo>
                  <a:pt x="36" y="426"/>
                </a:moveTo>
                <a:cubicBezTo>
                  <a:pt x="36" y="427"/>
                  <a:pt x="37" y="427"/>
                  <a:pt x="37" y="428"/>
                </a:cubicBezTo>
                <a:cubicBezTo>
                  <a:pt x="37" y="431"/>
                  <a:pt x="37" y="433"/>
                  <a:pt x="38" y="436"/>
                </a:cubicBezTo>
                <a:cubicBezTo>
                  <a:pt x="39" y="440"/>
                  <a:pt x="43" y="446"/>
                  <a:pt x="47" y="449"/>
                </a:cubicBezTo>
                <a:cubicBezTo>
                  <a:pt x="49" y="451"/>
                  <a:pt x="52" y="453"/>
                  <a:pt x="54" y="454"/>
                </a:cubicBezTo>
                <a:cubicBezTo>
                  <a:pt x="55" y="455"/>
                  <a:pt x="56" y="455"/>
                  <a:pt x="56" y="456"/>
                </a:cubicBezTo>
                <a:cubicBezTo>
                  <a:pt x="57" y="456"/>
                  <a:pt x="68" y="461"/>
                  <a:pt x="81" y="464"/>
                </a:cubicBezTo>
                <a:cubicBezTo>
                  <a:pt x="89" y="465"/>
                  <a:pt x="98" y="465"/>
                  <a:pt x="106" y="466"/>
                </a:cubicBezTo>
                <a:cubicBezTo>
                  <a:pt x="108" y="466"/>
                  <a:pt x="109" y="466"/>
                  <a:pt x="110" y="466"/>
                </a:cubicBezTo>
                <a:cubicBezTo>
                  <a:pt x="113" y="466"/>
                  <a:pt x="117" y="466"/>
                  <a:pt x="120" y="466"/>
                </a:cubicBezTo>
                <a:cubicBezTo>
                  <a:pt x="123" y="466"/>
                  <a:pt x="125" y="466"/>
                  <a:pt x="127" y="466"/>
                </a:cubicBezTo>
                <a:cubicBezTo>
                  <a:pt x="135" y="465"/>
                  <a:pt x="143" y="464"/>
                  <a:pt x="151" y="463"/>
                </a:cubicBezTo>
                <a:cubicBezTo>
                  <a:pt x="155" y="463"/>
                  <a:pt x="159" y="462"/>
                  <a:pt x="163" y="462"/>
                </a:cubicBezTo>
                <a:cubicBezTo>
                  <a:pt x="169" y="462"/>
                  <a:pt x="175" y="461"/>
                  <a:pt x="181" y="459"/>
                </a:cubicBezTo>
                <a:cubicBezTo>
                  <a:pt x="185" y="458"/>
                  <a:pt x="190" y="457"/>
                  <a:pt x="194" y="455"/>
                </a:cubicBezTo>
                <a:cubicBezTo>
                  <a:pt x="199" y="454"/>
                  <a:pt x="204" y="452"/>
                  <a:pt x="209" y="451"/>
                </a:cubicBezTo>
                <a:cubicBezTo>
                  <a:pt x="217" y="448"/>
                  <a:pt x="230" y="442"/>
                  <a:pt x="236" y="436"/>
                </a:cubicBezTo>
                <a:cubicBezTo>
                  <a:pt x="242" y="430"/>
                  <a:pt x="251" y="427"/>
                  <a:pt x="257" y="430"/>
                </a:cubicBezTo>
                <a:cubicBezTo>
                  <a:pt x="262" y="433"/>
                  <a:pt x="266" y="435"/>
                  <a:pt x="269" y="437"/>
                </a:cubicBezTo>
                <a:cubicBezTo>
                  <a:pt x="270" y="438"/>
                  <a:pt x="272" y="438"/>
                  <a:pt x="273" y="439"/>
                </a:cubicBezTo>
                <a:cubicBezTo>
                  <a:pt x="276" y="440"/>
                  <a:pt x="278" y="441"/>
                  <a:pt x="280" y="443"/>
                </a:cubicBezTo>
                <a:lnTo>
                  <a:pt x="280" y="443"/>
                </a:lnTo>
                <a:cubicBezTo>
                  <a:pt x="280" y="444"/>
                  <a:pt x="280" y="444"/>
                  <a:pt x="280" y="444"/>
                </a:cubicBezTo>
                <a:cubicBezTo>
                  <a:pt x="280" y="444"/>
                  <a:pt x="280" y="444"/>
                  <a:pt x="280" y="444"/>
                </a:cubicBezTo>
                <a:cubicBezTo>
                  <a:pt x="277" y="445"/>
                  <a:pt x="274" y="446"/>
                  <a:pt x="270" y="447"/>
                </a:cubicBezTo>
                <a:cubicBezTo>
                  <a:pt x="263" y="449"/>
                  <a:pt x="256" y="451"/>
                  <a:pt x="248" y="454"/>
                </a:cubicBezTo>
                <a:cubicBezTo>
                  <a:pt x="216" y="463"/>
                  <a:pt x="183" y="473"/>
                  <a:pt x="151" y="483"/>
                </a:cubicBezTo>
                <a:cubicBezTo>
                  <a:pt x="140" y="486"/>
                  <a:pt x="128" y="490"/>
                  <a:pt x="116" y="493"/>
                </a:cubicBezTo>
                <a:cubicBezTo>
                  <a:pt x="115" y="493"/>
                  <a:pt x="113" y="494"/>
                  <a:pt x="112" y="494"/>
                </a:cubicBezTo>
                <a:cubicBezTo>
                  <a:pt x="110" y="495"/>
                  <a:pt x="108" y="496"/>
                  <a:pt x="106" y="496"/>
                </a:cubicBezTo>
                <a:cubicBezTo>
                  <a:pt x="103" y="497"/>
                  <a:pt x="99" y="496"/>
                  <a:pt x="97" y="495"/>
                </a:cubicBezTo>
                <a:cubicBezTo>
                  <a:pt x="96" y="494"/>
                  <a:pt x="95" y="494"/>
                  <a:pt x="94" y="493"/>
                </a:cubicBezTo>
                <a:lnTo>
                  <a:pt x="93" y="492"/>
                </a:lnTo>
                <a:cubicBezTo>
                  <a:pt x="83" y="485"/>
                  <a:pt x="73" y="477"/>
                  <a:pt x="63" y="470"/>
                </a:cubicBezTo>
                <a:cubicBezTo>
                  <a:pt x="52" y="462"/>
                  <a:pt x="41" y="454"/>
                  <a:pt x="30" y="446"/>
                </a:cubicBezTo>
                <a:cubicBezTo>
                  <a:pt x="19" y="438"/>
                  <a:pt x="12" y="430"/>
                  <a:pt x="13" y="429"/>
                </a:cubicBezTo>
                <a:cubicBezTo>
                  <a:pt x="14" y="429"/>
                  <a:pt x="15" y="429"/>
                  <a:pt x="16" y="429"/>
                </a:cubicBezTo>
                <a:cubicBezTo>
                  <a:pt x="16" y="429"/>
                  <a:pt x="16" y="429"/>
                  <a:pt x="17" y="429"/>
                </a:cubicBezTo>
                <a:cubicBezTo>
                  <a:pt x="17" y="429"/>
                  <a:pt x="20" y="428"/>
                  <a:pt x="22" y="427"/>
                </a:cubicBezTo>
                <a:cubicBezTo>
                  <a:pt x="23" y="427"/>
                  <a:pt x="25" y="427"/>
                  <a:pt x="26" y="426"/>
                </a:cubicBezTo>
                <a:cubicBezTo>
                  <a:pt x="28" y="426"/>
                  <a:pt x="29" y="425"/>
                  <a:pt x="31" y="425"/>
                </a:cubicBezTo>
                <a:cubicBezTo>
                  <a:pt x="34" y="424"/>
                  <a:pt x="36" y="425"/>
                  <a:pt x="36" y="426"/>
                </a:cubicBezTo>
                <a:close/>
                <a:moveTo>
                  <a:pt x="270" y="446"/>
                </a:moveTo>
                <a:cubicBezTo>
                  <a:pt x="272" y="445"/>
                  <a:pt x="273" y="445"/>
                  <a:pt x="274" y="445"/>
                </a:cubicBezTo>
                <a:cubicBezTo>
                  <a:pt x="277" y="444"/>
                  <a:pt x="277" y="442"/>
                  <a:pt x="276" y="441"/>
                </a:cubicBezTo>
                <a:cubicBezTo>
                  <a:pt x="276" y="441"/>
                  <a:pt x="275" y="441"/>
                  <a:pt x="275" y="441"/>
                </a:cubicBezTo>
                <a:cubicBezTo>
                  <a:pt x="275" y="442"/>
                  <a:pt x="273" y="444"/>
                  <a:pt x="270" y="446"/>
                </a:cubicBezTo>
                <a:cubicBezTo>
                  <a:pt x="270" y="446"/>
                  <a:pt x="270" y="446"/>
                  <a:pt x="270" y="446"/>
                </a:cubicBezTo>
                <a:close/>
                <a:moveTo>
                  <a:pt x="14" y="430"/>
                </a:moveTo>
                <a:cubicBezTo>
                  <a:pt x="14" y="430"/>
                  <a:pt x="15" y="432"/>
                  <a:pt x="16" y="433"/>
                </a:cubicBezTo>
                <a:cubicBezTo>
                  <a:pt x="15" y="432"/>
                  <a:pt x="14" y="431"/>
                  <a:pt x="14" y="430"/>
                </a:cubicBezTo>
                <a:cubicBezTo>
                  <a:pt x="14" y="430"/>
                  <a:pt x="14" y="430"/>
                  <a:pt x="14" y="430"/>
                </a:cubicBezTo>
                <a:close/>
                <a:moveTo>
                  <a:pt x="31" y="426"/>
                </a:moveTo>
                <a:cubicBezTo>
                  <a:pt x="30" y="426"/>
                  <a:pt x="30" y="426"/>
                  <a:pt x="29" y="427"/>
                </a:cubicBezTo>
                <a:cubicBezTo>
                  <a:pt x="32" y="427"/>
                  <a:pt x="35" y="429"/>
                  <a:pt x="36" y="432"/>
                </a:cubicBezTo>
                <a:cubicBezTo>
                  <a:pt x="36" y="431"/>
                  <a:pt x="36" y="429"/>
                  <a:pt x="35" y="428"/>
                </a:cubicBezTo>
                <a:cubicBezTo>
                  <a:pt x="35" y="428"/>
                  <a:pt x="35" y="427"/>
                  <a:pt x="35" y="427"/>
                </a:cubicBezTo>
                <a:cubicBezTo>
                  <a:pt x="35" y="426"/>
                  <a:pt x="33" y="425"/>
                  <a:pt x="31" y="426"/>
                </a:cubicBezTo>
                <a:close/>
                <a:moveTo>
                  <a:pt x="141" y="424"/>
                </a:moveTo>
                <a:cubicBezTo>
                  <a:pt x="139" y="423"/>
                  <a:pt x="138" y="422"/>
                  <a:pt x="138" y="422"/>
                </a:cubicBezTo>
                <a:cubicBezTo>
                  <a:pt x="138" y="422"/>
                  <a:pt x="137" y="421"/>
                  <a:pt x="137" y="421"/>
                </a:cubicBezTo>
                <a:cubicBezTo>
                  <a:pt x="137" y="420"/>
                  <a:pt x="137" y="420"/>
                  <a:pt x="137" y="420"/>
                </a:cubicBezTo>
                <a:lnTo>
                  <a:pt x="137" y="419"/>
                </a:lnTo>
                <a:cubicBezTo>
                  <a:pt x="137" y="419"/>
                  <a:pt x="137" y="419"/>
                  <a:pt x="137" y="419"/>
                </a:cubicBezTo>
                <a:cubicBezTo>
                  <a:pt x="137" y="419"/>
                  <a:pt x="137" y="419"/>
                  <a:pt x="137" y="419"/>
                </a:cubicBezTo>
                <a:cubicBezTo>
                  <a:pt x="139" y="419"/>
                  <a:pt x="140" y="419"/>
                  <a:pt x="141" y="419"/>
                </a:cubicBezTo>
                <a:cubicBezTo>
                  <a:pt x="144" y="419"/>
                  <a:pt x="145" y="420"/>
                  <a:pt x="145" y="422"/>
                </a:cubicBezTo>
                <a:cubicBezTo>
                  <a:pt x="145" y="423"/>
                  <a:pt x="143" y="424"/>
                  <a:pt x="141" y="424"/>
                </a:cubicBezTo>
                <a:close/>
                <a:moveTo>
                  <a:pt x="138" y="420"/>
                </a:moveTo>
                <a:cubicBezTo>
                  <a:pt x="138" y="420"/>
                  <a:pt x="138" y="420"/>
                  <a:pt x="138" y="420"/>
                </a:cubicBezTo>
                <a:cubicBezTo>
                  <a:pt x="138" y="420"/>
                  <a:pt x="138" y="420"/>
                  <a:pt x="139" y="420"/>
                </a:cubicBezTo>
                <a:cubicBezTo>
                  <a:pt x="138" y="420"/>
                  <a:pt x="138" y="420"/>
                  <a:pt x="138" y="420"/>
                </a:cubicBezTo>
                <a:close/>
                <a:moveTo>
                  <a:pt x="213" y="447"/>
                </a:moveTo>
                <a:cubicBezTo>
                  <a:pt x="207" y="449"/>
                  <a:pt x="202" y="451"/>
                  <a:pt x="197" y="452"/>
                </a:cubicBezTo>
                <a:cubicBezTo>
                  <a:pt x="194" y="453"/>
                  <a:pt x="191" y="454"/>
                  <a:pt x="188" y="455"/>
                </a:cubicBezTo>
                <a:cubicBezTo>
                  <a:pt x="183" y="457"/>
                  <a:pt x="177" y="459"/>
                  <a:pt x="171" y="459"/>
                </a:cubicBezTo>
                <a:cubicBezTo>
                  <a:pt x="166" y="460"/>
                  <a:pt x="162" y="460"/>
                  <a:pt x="157" y="461"/>
                </a:cubicBezTo>
                <a:cubicBezTo>
                  <a:pt x="142" y="462"/>
                  <a:pt x="128" y="464"/>
                  <a:pt x="113" y="464"/>
                </a:cubicBezTo>
                <a:cubicBezTo>
                  <a:pt x="104" y="464"/>
                  <a:pt x="97" y="463"/>
                  <a:pt x="89" y="462"/>
                </a:cubicBezTo>
                <a:cubicBezTo>
                  <a:pt x="82" y="462"/>
                  <a:pt x="75" y="460"/>
                  <a:pt x="68" y="458"/>
                </a:cubicBezTo>
                <a:cubicBezTo>
                  <a:pt x="57" y="454"/>
                  <a:pt x="43" y="445"/>
                  <a:pt x="41" y="438"/>
                </a:cubicBezTo>
                <a:cubicBezTo>
                  <a:pt x="38" y="432"/>
                  <a:pt x="44" y="420"/>
                  <a:pt x="50" y="415"/>
                </a:cubicBezTo>
                <a:cubicBezTo>
                  <a:pt x="54" y="412"/>
                  <a:pt x="58" y="410"/>
                  <a:pt x="62" y="408"/>
                </a:cubicBezTo>
                <a:cubicBezTo>
                  <a:pt x="66" y="406"/>
                  <a:pt x="69" y="404"/>
                  <a:pt x="73" y="401"/>
                </a:cubicBezTo>
                <a:cubicBezTo>
                  <a:pt x="79" y="398"/>
                  <a:pt x="85" y="394"/>
                  <a:pt x="92" y="392"/>
                </a:cubicBezTo>
                <a:cubicBezTo>
                  <a:pt x="94" y="392"/>
                  <a:pt x="96" y="391"/>
                  <a:pt x="98" y="390"/>
                </a:cubicBezTo>
                <a:cubicBezTo>
                  <a:pt x="102" y="390"/>
                  <a:pt x="105" y="388"/>
                  <a:pt x="109" y="388"/>
                </a:cubicBezTo>
                <a:cubicBezTo>
                  <a:pt x="128" y="385"/>
                  <a:pt x="143" y="384"/>
                  <a:pt x="157" y="384"/>
                </a:cubicBezTo>
                <a:cubicBezTo>
                  <a:pt x="163" y="384"/>
                  <a:pt x="170" y="384"/>
                  <a:pt x="176" y="385"/>
                </a:cubicBezTo>
                <a:cubicBezTo>
                  <a:pt x="187" y="386"/>
                  <a:pt x="199" y="387"/>
                  <a:pt x="211" y="391"/>
                </a:cubicBezTo>
                <a:cubicBezTo>
                  <a:pt x="224" y="394"/>
                  <a:pt x="236" y="402"/>
                  <a:pt x="239" y="406"/>
                </a:cubicBezTo>
                <a:cubicBezTo>
                  <a:pt x="242" y="409"/>
                  <a:pt x="245" y="421"/>
                  <a:pt x="240" y="428"/>
                </a:cubicBezTo>
                <a:cubicBezTo>
                  <a:pt x="235" y="435"/>
                  <a:pt x="222" y="443"/>
                  <a:pt x="213" y="447"/>
                </a:cubicBezTo>
                <a:close/>
                <a:moveTo>
                  <a:pt x="177" y="411"/>
                </a:moveTo>
                <a:cubicBezTo>
                  <a:pt x="175" y="410"/>
                  <a:pt x="172" y="409"/>
                  <a:pt x="169" y="408"/>
                </a:cubicBezTo>
                <a:cubicBezTo>
                  <a:pt x="165" y="407"/>
                  <a:pt x="161" y="406"/>
                  <a:pt x="157" y="406"/>
                </a:cubicBezTo>
                <a:cubicBezTo>
                  <a:pt x="154" y="406"/>
                  <a:pt x="151" y="405"/>
                  <a:pt x="148" y="405"/>
                </a:cubicBezTo>
                <a:cubicBezTo>
                  <a:pt x="141" y="405"/>
                  <a:pt x="135" y="406"/>
                  <a:pt x="128" y="407"/>
                </a:cubicBezTo>
                <a:cubicBezTo>
                  <a:pt x="127" y="407"/>
                  <a:pt x="127" y="407"/>
                  <a:pt x="126" y="408"/>
                </a:cubicBezTo>
                <a:cubicBezTo>
                  <a:pt x="125" y="408"/>
                  <a:pt x="123" y="408"/>
                  <a:pt x="123" y="408"/>
                </a:cubicBezTo>
                <a:cubicBezTo>
                  <a:pt x="123" y="408"/>
                  <a:pt x="122" y="408"/>
                  <a:pt x="122" y="408"/>
                </a:cubicBezTo>
                <a:cubicBezTo>
                  <a:pt x="115" y="410"/>
                  <a:pt x="107" y="412"/>
                  <a:pt x="103" y="418"/>
                </a:cubicBezTo>
                <a:cubicBezTo>
                  <a:pt x="102" y="420"/>
                  <a:pt x="101" y="422"/>
                  <a:pt x="102" y="424"/>
                </a:cubicBezTo>
                <a:cubicBezTo>
                  <a:pt x="102" y="425"/>
                  <a:pt x="103" y="426"/>
                  <a:pt x="104" y="427"/>
                </a:cubicBezTo>
                <a:cubicBezTo>
                  <a:pt x="105" y="429"/>
                  <a:pt x="110" y="433"/>
                  <a:pt x="116" y="434"/>
                </a:cubicBezTo>
                <a:cubicBezTo>
                  <a:pt x="120" y="435"/>
                  <a:pt x="123" y="435"/>
                  <a:pt x="127" y="436"/>
                </a:cubicBezTo>
                <a:cubicBezTo>
                  <a:pt x="128" y="436"/>
                  <a:pt x="129" y="436"/>
                  <a:pt x="130" y="436"/>
                </a:cubicBezTo>
                <a:cubicBezTo>
                  <a:pt x="137" y="436"/>
                  <a:pt x="144" y="436"/>
                  <a:pt x="150" y="434"/>
                </a:cubicBezTo>
                <a:cubicBezTo>
                  <a:pt x="152" y="434"/>
                  <a:pt x="155" y="433"/>
                  <a:pt x="158" y="433"/>
                </a:cubicBezTo>
                <a:cubicBezTo>
                  <a:pt x="165" y="431"/>
                  <a:pt x="172" y="430"/>
                  <a:pt x="178" y="426"/>
                </a:cubicBezTo>
                <a:cubicBezTo>
                  <a:pt x="180" y="424"/>
                  <a:pt x="182" y="422"/>
                  <a:pt x="182" y="419"/>
                </a:cubicBezTo>
                <a:cubicBezTo>
                  <a:pt x="182" y="418"/>
                  <a:pt x="182" y="418"/>
                  <a:pt x="182" y="417"/>
                </a:cubicBezTo>
                <a:cubicBezTo>
                  <a:pt x="181" y="415"/>
                  <a:pt x="180" y="413"/>
                  <a:pt x="177" y="411"/>
                </a:cubicBezTo>
                <a:close/>
                <a:moveTo>
                  <a:pt x="80" y="319"/>
                </a:moveTo>
                <a:cubicBezTo>
                  <a:pt x="81" y="322"/>
                  <a:pt x="79" y="326"/>
                  <a:pt x="78" y="327"/>
                </a:cubicBezTo>
                <a:cubicBezTo>
                  <a:pt x="77" y="327"/>
                  <a:pt x="77" y="327"/>
                  <a:pt x="76" y="328"/>
                </a:cubicBezTo>
                <a:cubicBezTo>
                  <a:pt x="75" y="328"/>
                  <a:pt x="74" y="329"/>
                  <a:pt x="74" y="330"/>
                </a:cubicBezTo>
                <a:cubicBezTo>
                  <a:pt x="74" y="329"/>
                  <a:pt x="74" y="328"/>
                  <a:pt x="75" y="328"/>
                </a:cubicBezTo>
                <a:cubicBezTo>
                  <a:pt x="77" y="326"/>
                  <a:pt x="80" y="322"/>
                  <a:pt x="80" y="319"/>
                </a:cubicBezTo>
                <a:cubicBezTo>
                  <a:pt x="80" y="317"/>
                  <a:pt x="79" y="315"/>
                  <a:pt x="77" y="314"/>
                </a:cubicBezTo>
                <a:cubicBezTo>
                  <a:pt x="75" y="311"/>
                  <a:pt x="72" y="309"/>
                  <a:pt x="69" y="307"/>
                </a:cubicBezTo>
                <a:cubicBezTo>
                  <a:pt x="65" y="302"/>
                  <a:pt x="62" y="292"/>
                  <a:pt x="62" y="285"/>
                </a:cubicBezTo>
                <a:cubicBezTo>
                  <a:pt x="62" y="280"/>
                  <a:pt x="59" y="276"/>
                  <a:pt x="55" y="277"/>
                </a:cubicBezTo>
                <a:cubicBezTo>
                  <a:pt x="59" y="276"/>
                  <a:pt x="62" y="280"/>
                  <a:pt x="62" y="285"/>
                </a:cubicBezTo>
                <a:cubicBezTo>
                  <a:pt x="62" y="292"/>
                  <a:pt x="65" y="302"/>
                  <a:pt x="69" y="307"/>
                </a:cubicBezTo>
                <a:cubicBezTo>
                  <a:pt x="72" y="309"/>
                  <a:pt x="75" y="311"/>
                  <a:pt x="77" y="314"/>
                </a:cubicBezTo>
                <a:cubicBezTo>
                  <a:pt x="79" y="315"/>
                  <a:pt x="80" y="317"/>
                  <a:pt x="80" y="319"/>
                </a:cubicBezTo>
                <a:cubicBezTo>
                  <a:pt x="80" y="322"/>
                  <a:pt x="77" y="326"/>
                  <a:pt x="75" y="328"/>
                </a:cubicBezTo>
                <a:cubicBezTo>
                  <a:pt x="74" y="328"/>
                  <a:pt x="74" y="329"/>
                  <a:pt x="74" y="330"/>
                </a:cubicBezTo>
                <a:cubicBezTo>
                  <a:pt x="74" y="330"/>
                  <a:pt x="74" y="330"/>
                  <a:pt x="74" y="330"/>
                </a:cubicBezTo>
                <a:cubicBezTo>
                  <a:pt x="74" y="330"/>
                  <a:pt x="74" y="330"/>
                  <a:pt x="74" y="330"/>
                </a:cubicBezTo>
                <a:cubicBezTo>
                  <a:pt x="74" y="330"/>
                  <a:pt x="74" y="330"/>
                  <a:pt x="73" y="330"/>
                </a:cubicBezTo>
                <a:cubicBezTo>
                  <a:pt x="73" y="331"/>
                  <a:pt x="73" y="332"/>
                  <a:pt x="73" y="333"/>
                </a:cubicBezTo>
                <a:cubicBezTo>
                  <a:pt x="73" y="334"/>
                  <a:pt x="73" y="335"/>
                  <a:pt x="73" y="336"/>
                </a:cubicBezTo>
                <a:cubicBezTo>
                  <a:pt x="73" y="337"/>
                  <a:pt x="73" y="339"/>
                  <a:pt x="73" y="340"/>
                </a:cubicBezTo>
                <a:cubicBezTo>
                  <a:pt x="73" y="344"/>
                  <a:pt x="74" y="348"/>
                  <a:pt x="73" y="352"/>
                </a:cubicBezTo>
                <a:cubicBezTo>
                  <a:pt x="73" y="356"/>
                  <a:pt x="72" y="360"/>
                  <a:pt x="71" y="364"/>
                </a:cubicBezTo>
                <a:cubicBezTo>
                  <a:pt x="70" y="367"/>
                  <a:pt x="69" y="369"/>
                  <a:pt x="69" y="372"/>
                </a:cubicBezTo>
                <a:cubicBezTo>
                  <a:pt x="68" y="377"/>
                  <a:pt x="70" y="382"/>
                  <a:pt x="71" y="385"/>
                </a:cubicBezTo>
                <a:cubicBezTo>
                  <a:pt x="72" y="386"/>
                  <a:pt x="73" y="388"/>
                  <a:pt x="74" y="390"/>
                </a:cubicBezTo>
                <a:cubicBezTo>
                  <a:pt x="76" y="393"/>
                  <a:pt x="72" y="399"/>
                  <a:pt x="68" y="402"/>
                </a:cubicBezTo>
                <a:cubicBezTo>
                  <a:pt x="66" y="403"/>
                  <a:pt x="63" y="404"/>
                  <a:pt x="61" y="406"/>
                </a:cubicBezTo>
                <a:cubicBezTo>
                  <a:pt x="59" y="406"/>
                  <a:pt x="58" y="407"/>
                  <a:pt x="57" y="408"/>
                </a:cubicBezTo>
                <a:cubicBezTo>
                  <a:pt x="54" y="409"/>
                  <a:pt x="51" y="412"/>
                  <a:pt x="48" y="414"/>
                </a:cubicBezTo>
                <a:cubicBezTo>
                  <a:pt x="46" y="415"/>
                  <a:pt x="45" y="417"/>
                  <a:pt x="43" y="418"/>
                </a:cubicBezTo>
                <a:lnTo>
                  <a:pt x="42" y="419"/>
                </a:lnTo>
                <a:cubicBezTo>
                  <a:pt x="42" y="419"/>
                  <a:pt x="41" y="419"/>
                  <a:pt x="42" y="418"/>
                </a:cubicBezTo>
                <a:cubicBezTo>
                  <a:pt x="42" y="418"/>
                  <a:pt x="42" y="418"/>
                  <a:pt x="42" y="418"/>
                </a:cubicBezTo>
                <a:cubicBezTo>
                  <a:pt x="43" y="415"/>
                  <a:pt x="44" y="413"/>
                  <a:pt x="45" y="411"/>
                </a:cubicBezTo>
                <a:cubicBezTo>
                  <a:pt x="45" y="411"/>
                  <a:pt x="46" y="410"/>
                  <a:pt x="46" y="409"/>
                </a:cubicBezTo>
                <a:cubicBezTo>
                  <a:pt x="46" y="409"/>
                  <a:pt x="47" y="408"/>
                  <a:pt x="47" y="407"/>
                </a:cubicBezTo>
                <a:cubicBezTo>
                  <a:pt x="47" y="407"/>
                  <a:pt x="47" y="406"/>
                  <a:pt x="48" y="405"/>
                </a:cubicBezTo>
                <a:cubicBezTo>
                  <a:pt x="48" y="405"/>
                  <a:pt x="48" y="405"/>
                  <a:pt x="48" y="405"/>
                </a:cubicBezTo>
                <a:cubicBezTo>
                  <a:pt x="48" y="404"/>
                  <a:pt x="48" y="402"/>
                  <a:pt x="48" y="401"/>
                </a:cubicBezTo>
                <a:cubicBezTo>
                  <a:pt x="48" y="400"/>
                  <a:pt x="48" y="400"/>
                  <a:pt x="48" y="399"/>
                </a:cubicBezTo>
                <a:cubicBezTo>
                  <a:pt x="48" y="396"/>
                  <a:pt x="48" y="394"/>
                  <a:pt x="48" y="391"/>
                </a:cubicBezTo>
                <a:cubicBezTo>
                  <a:pt x="48" y="389"/>
                  <a:pt x="47" y="386"/>
                  <a:pt x="47" y="384"/>
                </a:cubicBezTo>
                <a:cubicBezTo>
                  <a:pt x="47" y="381"/>
                  <a:pt x="49" y="372"/>
                  <a:pt x="47" y="365"/>
                </a:cubicBezTo>
                <a:cubicBezTo>
                  <a:pt x="47" y="360"/>
                  <a:pt x="45" y="356"/>
                  <a:pt x="44" y="352"/>
                </a:cubicBezTo>
                <a:cubicBezTo>
                  <a:pt x="44" y="351"/>
                  <a:pt x="44" y="351"/>
                  <a:pt x="43" y="350"/>
                </a:cubicBezTo>
                <a:cubicBezTo>
                  <a:pt x="43" y="349"/>
                  <a:pt x="43" y="348"/>
                  <a:pt x="43" y="348"/>
                </a:cubicBezTo>
                <a:cubicBezTo>
                  <a:pt x="43" y="348"/>
                  <a:pt x="43" y="348"/>
                  <a:pt x="43" y="348"/>
                </a:cubicBezTo>
                <a:cubicBezTo>
                  <a:pt x="43" y="344"/>
                  <a:pt x="42" y="340"/>
                  <a:pt x="41" y="337"/>
                </a:cubicBezTo>
                <a:cubicBezTo>
                  <a:pt x="41" y="335"/>
                  <a:pt x="40" y="333"/>
                  <a:pt x="38" y="331"/>
                </a:cubicBezTo>
                <a:cubicBezTo>
                  <a:pt x="38" y="331"/>
                  <a:pt x="37" y="330"/>
                  <a:pt x="37" y="329"/>
                </a:cubicBezTo>
                <a:cubicBezTo>
                  <a:pt x="36" y="328"/>
                  <a:pt x="33" y="326"/>
                  <a:pt x="33" y="325"/>
                </a:cubicBezTo>
                <a:cubicBezTo>
                  <a:pt x="33" y="325"/>
                  <a:pt x="33" y="325"/>
                  <a:pt x="33" y="325"/>
                </a:cubicBezTo>
                <a:cubicBezTo>
                  <a:pt x="33" y="324"/>
                  <a:pt x="34" y="323"/>
                  <a:pt x="34" y="322"/>
                </a:cubicBezTo>
                <a:cubicBezTo>
                  <a:pt x="34" y="321"/>
                  <a:pt x="35" y="320"/>
                  <a:pt x="35" y="320"/>
                </a:cubicBezTo>
                <a:cubicBezTo>
                  <a:pt x="35" y="318"/>
                  <a:pt x="35" y="317"/>
                  <a:pt x="36" y="317"/>
                </a:cubicBezTo>
                <a:cubicBezTo>
                  <a:pt x="36" y="317"/>
                  <a:pt x="36" y="317"/>
                  <a:pt x="36" y="317"/>
                </a:cubicBezTo>
                <a:cubicBezTo>
                  <a:pt x="37" y="316"/>
                  <a:pt x="39" y="316"/>
                  <a:pt x="40" y="315"/>
                </a:cubicBezTo>
                <a:cubicBezTo>
                  <a:pt x="40" y="314"/>
                  <a:pt x="40" y="314"/>
                  <a:pt x="40" y="314"/>
                </a:cubicBezTo>
                <a:cubicBezTo>
                  <a:pt x="41" y="314"/>
                  <a:pt x="41" y="313"/>
                  <a:pt x="41" y="313"/>
                </a:cubicBezTo>
                <a:cubicBezTo>
                  <a:pt x="41" y="313"/>
                  <a:pt x="41" y="312"/>
                  <a:pt x="41" y="312"/>
                </a:cubicBezTo>
                <a:cubicBezTo>
                  <a:pt x="42" y="312"/>
                  <a:pt x="42" y="311"/>
                  <a:pt x="42" y="311"/>
                </a:cubicBezTo>
                <a:lnTo>
                  <a:pt x="42" y="308"/>
                </a:lnTo>
                <a:cubicBezTo>
                  <a:pt x="41" y="305"/>
                  <a:pt x="41" y="302"/>
                  <a:pt x="41" y="298"/>
                </a:cubicBezTo>
                <a:cubicBezTo>
                  <a:pt x="41" y="293"/>
                  <a:pt x="44" y="282"/>
                  <a:pt x="50" y="278"/>
                </a:cubicBezTo>
                <a:cubicBezTo>
                  <a:pt x="55" y="275"/>
                  <a:pt x="60" y="273"/>
                  <a:pt x="64" y="273"/>
                </a:cubicBezTo>
                <a:lnTo>
                  <a:pt x="64" y="273"/>
                </a:lnTo>
                <a:cubicBezTo>
                  <a:pt x="64" y="272"/>
                  <a:pt x="64" y="273"/>
                  <a:pt x="64" y="273"/>
                </a:cubicBezTo>
                <a:cubicBezTo>
                  <a:pt x="64" y="273"/>
                  <a:pt x="64" y="273"/>
                  <a:pt x="64" y="273"/>
                </a:cubicBezTo>
                <a:cubicBezTo>
                  <a:pt x="64" y="277"/>
                  <a:pt x="63" y="281"/>
                  <a:pt x="63" y="285"/>
                </a:cubicBezTo>
                <a:cubicBezTo>
                  <a:pt x="62" y="292"/>
                  <a:pt x="65" y="301"/>
                  <a:pt x="68" y="304"/>
                </a:cubicBezTo>
                <a:cubicBezTo>
                  <a:pt x="70" y="306"/>
                  <a:pt x="72" y="308"/>
                  <a:pt x="73" y="309"/>
                </a:cubicBezTo>
                <a:cubicBezTo>
                  <a:pt x="75" y="311"/>
                  <a:pt x="76" y="312"/>
                  <a:pt x="78" y="314"/>
                </a:cubicBezTo>
                <a:cubicBezTo>
                  <a:pt x="79" y="315"/>
                  <a:pt x="80" y="317"/>
                  <a:pt x="80" y="319"/>
                </a:cubicBezTo>
                <a:close/>
                <a:moveTo>
                  <a:pt x="51" y="279"/>
                </a:moveTo>
                <a:cubicBezTo>
                  <a:pt x="45" y="283"/>
                  <a:pt x="42" y="293"/>
                  <a:pt x="42" y="298"/>
                </a:cubicBezTo>
                <a:cubicBezTo>
                  <a:pt x="42" y="302"/>
                  <a:pt x="42" y="305"/>
                  <a:pt x="43" y="308"/>
                </a:cubicBezTo>
                <a:lnTo>
                  <a:pt x="43" y="311"/>
                </a:lnTo>
                <a:cubicBezTo>
                  <a:pt x="43" y="313"/>
                  <a:pt x="42" y="314"/>
                  <a:pt x="41" y="315"/>
                </a:cubicBezTo>
                <a:cubicBezTo>
                  <a:pt x="40" y="316"/>
                  <a:pt x="39" y="317"/>
                  <a:pt x="38" y="318"/>
                </a:cubicBezTo>
                <a:cubicBezTo>
                  <a:pt x="38" y="318"/>
                  <a:pt x="38" y="318"/>
                  <a:pt x="38" y="318"/>
                </a:cubicBezTo>
                <a:cubicBezTo>
                  <a:pt x="39" y="317"/>
                  <a:pt x="40" y="316"/>
                  <a:pt x="41" y="315"/>
                </a:cubicBezTo>
                <a:cubicBezTo>
                  <a:pt x="42" y="314"/>
                  <a:pt x="45" y="313"/>
                  <a:pt x="45" y="311"/>
                </a:cubicBezTo>
                <a:lnTo>
                  <a:pt x="45" y="308"/>
                </a:lnTo>
                <a:cubicBezTo>
                  <a:pt x="45" y="305"/>
                  <a:pt x="43" y="302"/>
                  <a:pt x="43" y="298"/>
                </a:cubicBezTo>
                <a:cubicBezTo>
                  <a:pt x="43" y="293"/>
                  <a:pt x="45" y="283"/>
                  <a:pt x="51" y="279"/>
                </a:cubicBezTo>
                <a:cubicBezTo>
                  <a:pt x="53" y="278"/>
                  <a:pt x="54" y="277"/>
                  <a:pt x="55" y="277"/>
                </a:cubicBezTo>
                <a:cubicBezTo>
                  <a:pt x="54" y="277"/>
                  <a:pt x="53" y="278"/>
                  <a:pt x="51" y="279"/>
                </a:cubicBezTo>
                <a:close/>
                <a:moveTo>
                  <a:pt x="46" y="415"/>
                </a:moveTo>
                <a:cubicBezTo>
                  <a:pt x="46" y="414"/>
                  <a:pt x="46" y="414"/>
                  <a:pt x="46" y="414"/>
                </a:cubicBezTo>
                <a:cubicBezTo>
                  <a:pt x="45" y="414"/>
                  <a:pt x="45" y="414"/>
                  <a:pt x="45" y="414"/>
                </a:cubicBezTo>
                <a:cubicBezTo>
                  <a:pt x="45" y="415"/>
                  <a:pt x="45" y="415"/>
                  <a:pt x="46" y="415"/>
                </a:cubicBezTo>
                <a:close/>
                <a:moveTo>
                  <a:pt x="48" y="385"/>
                </a:moveTo>
                <a:cubicBezTo>
                  <a:pt x="48" y="384"/>
                  <a:pt x="48" y="384"/>
                  <a:pt x="48" y="383"/>
                </a:cubicBezTo>
                <a:cubicBezTo>
                  <a:pt x="48" y="384"/>
                  <a:pt x="48" y="384"/>
                  <a:pt x="48" y="384"/>
                </a:cubicBezTo>
                <a:cubicBezTo>
                  <a:pt x="48" y="384"/>
                  <a:pt x="48" y="385"/>
                  <a:pt x="48" y="385"/>
                </a:cubicBezTo>
                <a:close/>
                <a:moveTo>
                  <a:pt x="44" y="347"/>
                </a:moveTo>
                <a:lnTo>
                  <a:pt x="44" y="348"/>
                </a:lnTo>
                <a:cubicBezTo>
                  <a:pt x="44" y="348"/>
                  <a:pt x="44" y="349"/>
                  <a:pt x="45" y="350"/>
                </a:cubicBezTo>
                <a:cubicBezTo>
                  <a:pt x="45" y="351"/>
                  <a:pt x="45" y="351"/>
                  <a:pt x="45" y="352"/>
                </a:cubicBezTo>
                <a:cubicBezTo>
                  <a:pt x="45" y="353"/>
                  <a:pt x="46" y="354"/>
                  <a:pt x="46" y="355"/>
                </a:cubicBezTo>
                <a:cubicBezTo>
                  <a:pt x="45" y="351"/>
                  <a:pt x="44" y="347"/>
                  <a:pt x="44" y="344"/>
                </a:cubicBezTo>
                <a:cubicBezTo>
                  <a:pt x="44" y="345"/>
                  <a:pt x="44" y="346"/>
                  <a:pt x="44" y="347"/>
                </a:cubicBezTo>
                <a:close/>
                <a:moveTo>
                  <a:pt x="35" y="321"/>
                </a:moveTo>
                <a:cubicBezTo>
                  <a:pt x="35" y="321"/>
                  <a:pt x="35" y="321"/>
                  <a:pt x="35" y="320"/>
                </a:cubicBezTo>
                <a:cubicBezTo>
                  <a:pt x="35" y="320"/>
                  <a:pt x="35" y="320"/>
                  <a:pt x="35" y="320"/>
                </a:cubicBezTo>
                <a:cubicBezTo>
                  <a:pt x="35" y="320"/>
                  <a:pt x="35" y="321"/>
                  <a:pt x="35" y="321"/>
                </a:cubicBezTo>
                <a:close/>
                <a:moveTo>
                  <a:pt x="74" y="330"/>
                </a:moveTo>
                <a:cubicBezTo>
                  <a:pt x="74" y="330"/>
                  <a:pt x="74" y="330"/>
                  <a:pt x="74" y="330"/>
                </a:cubicBezTo>
                <a:cubicBezTo>
                  <a:pt x="74" y="330"/>
                  <a:pt x="74" y="330"/>
                  <a:pt x="74" y="330"/>
                </a:cubicBezTo>
                <a:cubicBezTo>
                  <a:pt x="74" y="330"/>
                  <a:pt x="74" y="330"/>
                  <a:pt x="74" y="330"/>
                </a:cubicBezTo>
                <a:close/>
                <a:moveTo>
                  <a:pt x="112" y="311"/>
                </a:moveTo>
                <a:cubicBezTo>
                  <a:pt x="114" y="311"/>
                  <a:pt x="117" y="311"/>
                  <a:pt x="119" y="311"/>
                </a:cubicBezTo>
                <a:cubicBezTo>
                  <a:pt x="121" y="311"/>
                  <a:pt x="123" y="311"/>
                  <a:pt x="125" y="311"/>
                </a:cubicBezTo>
                <a:cubicBezTo>
                  <a:pt x="128" y="311"/>
                  <a:pt x="131" y="311"/>
                  <a:pt x="134" y="311"/>
                </a:cubicBezTo>
                <a:cubicBezTo>
                  <a:pt x="139" y="311"/>
                  <a:pt x="149" y="312"/>
                  <a:pt x="157" y="313"/>
                </a:cubicBezTo>
                <a:cubicBezTo>
                  <a:pt x="161" y="314"/>
                  <a:pt x="166" y="314"/>
                  <a:pt x="170" y="315"/>
                </a:cubicBezTo>
                <a:cubicBezTo>
                  <a:pt x="170" y="315"/>
                  <a:pt x="170" y="315"/>
                  <a:pt x="170" y="315"/>
                </a:cubicBezTo>
                <a:cubicBezTo>
                  <a:pt x="171" y="315"/>
                  <a:pt x="171" y="315"/>
                  <a:pt x="172" y="315"/>
                </a:cubicBezTo>
                <a:cubicBezTo>
                  <a:pt x="174" y="315"/>
                  <a:pt x="177" y="315"/>
                  <a:pt x="180" y="316"/>
                </a:cubicBezTo>
                <a:cubicBezTo>
                  <a:pt x="183" y="316"/>
                  <a:pt x="186" y="315"/>
                  <a:pt x="186" y="312"/>
                </a:cubicBezTo>
                <a:cubicBezTo>
                  <a:pt x="187" y="311"/>
                  <a:pt x="189" y="310"/>
                  <a:pt x="188" y="309"/>
                </a:cubicBezTo>
                <a:cubicBezTo>
                  <a:pt x="188" y="307"/>
                  <a:pt x="188" y="305"/>
                  <a:pt x="188" y="303"/>
                </a:cubicBezTo>
                <a:lnTo>
                  <a:pt x="188" y="303"/>
                </a:lnTo>
                <a:cubicBezTo>
                  <a:pt x="188" y="310"/>
                  <a:pt x="182" y="314"/>
                  <a:pt x="174" y="314"/>
                </a:cubicBezTo>
                <a:cubicBezTo>
                  <a:pt x="172" y="314"/>
                  <a:pt x="170" y="314"/>
                  <a:pt x="168" y="314"/>
                </a:cubicBezTo>
                <a:cubicBezTo>
                  <a:pt x="155" y="312"/>
                  <a:pt x="135" y="310"/>
                  <a:pt x="124" y="310"/>
                </a:cubicBezTo>
                <a:cubicBezTo>
                  <a:pt x="118" y="310"/>
                  <a:pt x="113" y="310"/>
                  <a:pt x="108" y="310"/>
                </a:cubicBezTo>
                <a:cubicBezTo>
                  <a:pt x="107" y="310"/>
                  <a:pt x="106" y="309"/>
                  <a:pt x="105" y="309"/>
                </a:cubicBezTo>
                <a:cubicBezTo>
                  <a:pt x="101" y="309"/>
                  <a:pt x="98" y="309"/>
                  <a:pt x="96" y="308"/>
                </a:cubicBezTo>
                <a:cubicBezTo>
                  <a:pt x="96" y="308"/>
                  <a:pt x="97" y="309"/>
                  <a:pt x="98" y="309"/>
                </a:cubicBezTo>
                <a:cubicBezTo>
                  <a:pt x="98" y="309"/>
                  <a:pt x="97" y="309"/>
                  <a:pt x="97" y="309"/>
                </a:cubicBezTo>
                <a:cubicBezTo>
                  <a:pt x="95" y="309"/>
                  <a:pt x="93" y="308"/>
                  <a:pt x="91" y="308"/>
                </a:cubicBezTo>
                <a:cubicBezTo>
                  <a:pt x="91" y="308"/>
                  <a:pt x="91" y="308"/>
                  <a:pt x="90" y="308"/>
                </a:cubicBezTo>
                <a:cubicBezTo>
                  <a:pt x="89" y="308"/>
                  <a:pt x="88" y="307"/>
                  <a:pt x="88" y="307"/>
                </a:cubicBezTo>
                <a:cubicBezTo>
                  <a:pt x="87" y="306"/>
                  <a:pt x="87" y="306"/>
                  <a:pt x="86" y="306"/>
                </a:cubicBezTo>
                <a:cubicBezTo>
                  <a:pt x="83" y="303"/>
                  <a:pt x="80" y="301"/>
                  <a:pt x="78" y="297"/>
                </a:cubicBezTo>
                <a:cubicBezTo>
                  <a:pt x="74" y="292"/>
                  <a:pt x="73" y="281"/>
                  <a:pt x="76" y="276"/>
                </a:cubicBezTo>
                <a:cubicBezTo>
                  <a:pt x="78" y="273"/>
                  <a:pt x="80" y="270"/>
                  <a:pt x="82" y="267"/>
                </a:cubicBezTo>
                <a:cubicBezTo>
                  <a:pt x="82" y="266"/>
                  <a:pt x="83" y="265"/>
                  <a:pt x="84" y="265"/>
                </a:cubicBezTo>
                <a:cubicBezTo>
                  <a:pt x="87" y="260"/>
                  <a:pt x="92" y="257"/>
                  <a:pt x="98" y="254"/>
                </a:cubicBezTo>
                <a:cubicBezTo>
                  <a:pt x="99" y="254"/>
                  <a:pt x="100" y="253"/>
                  <a:pt x="101" y="253"/>
                </a:cubicBezTo>
                <a:cubicBezTo>
                  <a:pt x="120" y="242"/>
                  <a:pt x="139" y="228"/>
                  <a:pt x="157" y="210"/>
                </a:cubicBezTo>
                <a:lnTo>
                  <a:pt x="157" y="209"/>
                </a:lnTo>
                <a:cubicBezTo>
                  <a:pt x="158" y="209"/>
                  <a:pt x="158" y="209"/>
                  <a:pt x="158" y="209"/>
                </a:cubicBezTo>
                <a:cubicBezTo>
                  <a:pt x="158" y="210"/>
                  <a:pt x="158" y="210"/>
                  <a:pt x="158" y="210"/>
                </a:cubicBezTo>
                <a:cubicBezTo>
                  <a:pt x="158" y="212"/>
                  <a:pt x="159" y="214"/>
                  <a:pt x="159" y="216"/>
                </a:cubicBezTo>
                <a:cubicBezTo>
                  <a:pt x="159" y="221"/>
                  <a:pt x="160" y="225"/>
                  <a:pt x="162" y="230"/>
                </a:cubicBezTo>
                <a:cubicBezTo>
                  <a:pt x="166" y="239"/>
                  <a:pt x="168" y="249"/>
                  <a:pt x="171" y="258"/>
                </a:cubicBezTo>
                <a:cubicBezTo>
                  <a:pt x="173" y="266"/>
                  <a:pt x="175" y="274"/>
                  <a:pt x="178" y="281"/>
                </a:cubicBezTo>
                <a:lnTo>
                  <a:pt x="178" y="281"/>
                </a:lnTo>
                <a:cubicBezTo>
                  <a:pt x="180" y="288"/>
                  <a:pt x="182" y="295"/>
                  <a:pt x="184" y="301"/>
                </a:cubicBezTo>
                <a:cubicBezTo>
                  <a:pt x="186" y="306"/>
                  <a:pt x="188" y="312"/>
                  <a:pt x="190" y="317"/>
                </a:cubicBezTo>
                <a:lnTo>
                  <a:pt x="190" y="317"/>
                </a:lnTo>
                <a:cubicBezTo>
                  <a:pt x="190" y="318"/>
                  <a:pt x="190" y="318"/>
                  <a:pt x="190" y="318"/>
                </a:cubicBezTo>
                <a:cubicBezTo>
                  <a:pt x="190" y="318"/>
                  <a:pt x="190" y="318"/>
                  <a:pt x="190" y="318"/>
                </a:cubicBezTo>
                <a:cubicBezTo>
                  <a:pt x="183" y="317"/>
                  <a:pt x="177" y="316"/>
                  <a:pt x="170" y="315"/>
                </a:cubicBezTo>
                <a:cubicBezTo>
                  <a:pt x="169" y="315"/>
                  <a:pt x="168" y="316"/>
                  <a:pt x="167" y="315"/>
                </a:cubicBezTo>
                <a:cubicBezTo>
                  <a:pt x="154" y="313"/>
                  <a:pt x="134" y="313"/>
                  <a:pt x="123" y="313"/>
                </a:cubicBezTo>
                <a:cubicBezTo>
                  <a:pt x="118" y="313"/>
                  <a:pt x="113" y="315"/>
                  <a:pt x="108" y="315"/>
                </a:cubicBezTo>
                <a:cubicBezTo>
                  <a:pt x="108" y="315"/>
                  <a:pt x="108" y="315"/>
                  <a:pt x="107" y="315"/>
                </a:cubicBezTo>
                <a:cubicBezTo>
                  <a:pt x="107" y="315"/>
                  <a:pt x="106" y="312"/>
                  <a:pt x="105" y="312"/>
                </a:cubicBezTo>
                <a:cubicBezTo>
                  <a:pt x="102" y="312"/>
                  <a:pt x="100" y="310"/>
                  <a:pt x="98" y="309"/>
                </a:cubicBezTo>
                <a:cubicBezTo>
                  <a:pt x="101" y="310"/>
                  <a:pt x="105" y="311"/>
                  <a:pt x="107" y="311"/>
                </a:cubicBezTo>
                <a:cubicBezTo>
                  <a:pt x="109" y="311"/>
                  <a:pt x="110" y="311"/>
                  <a:pt x="112" y="311"/>
                </a:cubicBezTo>
                <a:close/>
                <a:moveTo>
                  <a:pt x="87" y="305"/>
                </a:moveTo>
                <a:cubicBezTo>
                  <a:pt x="87" y="305"/>
                  <a:pt x="88" y="305"/>
                  <a:pt x="88" y="306"/>
                </a:cubicBezTo>
                <a:cubicBezTo>
                  <a:pt x="89" y="306"/>
                  <a:pt x="90" y="307"/>
                  <a:pt x="90" y="307"/>
                </a:cubicBezTo>
                <a:cubicBezTo>
                  <a:pt x="91" y="307"/>
                  <a:pt x="91" y="307"/>
                  <a:pt x="92" y="307"/>
                </a:cubicBezTo>
                <a:cubicBezTo>
                  <a:pt x="92" y="307"/>
                  <a:pt x="92" y="307"/>
                  <a:pt x="92" y="307"/>
                </a:cubicBezTo>
                <a:cubicBezTo>
                  <a:pt x="90" y="306"/>
                  <a:pt x="88" y="305"/>
                  <a:pt x="86" y="304"/>
                </a:cubicBezTo>
                <a:cubicBezTo>
                  <a:pt x="86" y="304"/>
                  <a:pt x="87" y="305"/>
                  <a:pt x="87" y="305"/>
                </a:cubicBezTo>
                <a:close/>
                <a:moveTo>
                  <a:pt x="158" y="216"/>
                </a:moveTo>
                <a:cubicBezTo>
                  <a:pt x="158" y="215"/>
                  <a:pt x="157" y="214"/>
                  <a:pt x="157" y="214"/>
                </a:cubicBezTo>
                <a:cubicBezTo>
                  <a:pt x="157" y="213"/>
                  <a:pt x="153" y="216"/>
                  <a:pt x="147" y="221"/>
                </a:cubicBezTo>
                <a:cubicBezTo>
                  <a:pt x="152" y="218"/>
                  <a:pt x="156" y="216"/>
                  <a:pt x="158" y="218"/>
                </a:cubicBezTo>
                <a:cubicBezTo>
                  <a:pt x="158" y="218"/>
                  <a:pt x="158" y="217"/>
                  <a:pt x="158" y="216"/>
                </a:cubicBezTo>
                <a:close/>
                <a:moveTo>
                  <a:pt x="459" y="310"/>
                </a:moveTo>
                <a:cubicBezTo>
                  <a:pt x="459" y="310"/>
                  <a:pt x="460" y="308"/>
                  <a:pt x="460" y="306"/>
                </a:cubicBezTo>
                <a:cubicBezTo>
                  <a:pt x="460" y="308"/>
                  <a:pt x="459" y="309"/>
                  <a:pt x="459" y="311"/>
                </a:cubicBezTo>
                <a:cubicBezTo>
                  <a:pt x="459" y="311"/>
                  <a:pt x="459" y="311"/>
                  <a:pt x="459" y="310"/>
                </a:cubicBezTo>
                <a:close/>
                <a:moveTo>
                  <a:pt x="425" y="351"/>
                </a:moveTo>
                <a:cubicBezTo>
                  <a:pt x="429" y="353"/>
                  <a:pt x="435" y="351"/>
                  <a:pt x="440" y="348"/>
                </a:cubicBezTo>
                <a:cubicBezTo>
                  <a:pt x="435" y="350"/>
                  <a:pt x="427" y="350"/>
                  <a:pt x="419" y="348"/>
                </a:cubicBezTo>
                <a:cubicBezTo>
                  <a:pt x="421" y="349"/>
                  <a:pt x="423" y="350"/>
                  <a:pt x="425" y="351"/>
                </a:cubicBezTo>
                <a:close/>
                <a:moveTo>
                  <a:pt x="424" y="365"/>
                </a:moveTo>
                <a:cubicBezTo>
                  <a:pt x="423" y="365"/>
                  <a:pt x="423" y="365"/>
                  <a:pt x="423" y="365"/>
                </a:cubicBezTo>
                <a:cubicBezTo>
                  <a:pt x="426" y="367"/>
                  <a:pt x="429" y="372"/>
                  <a:pt x="431" y="377"/>
                </a:cubicBezTo>
                <a:cubicBezTo>
                  <a:pt x="429" y="371"/>
                  <a:pt x="427" y="366"/>
                  <a:pt x="424" y="365"/>
                </a:cubicBezTo>
                <a:close/>
                <a:moveTo>
                  <a:pt x="358" y="426"/>
                </a:moveTo>
                <a:cubicBezTo>
                  <a:pt x="360" y="429"/>
                  <a:pt x="364" y="431"/>
                  <a:pt x="368" y="431"/>
                </a:cubicBezTo>
                <a:cubicBezTo>
                  <a:pt x="370" y="431"/>
                  <a:pt x="371" y="431"/>
                  <a:pt x="373" y="431"/>
                </a:cubicBezTo>
                <a:cubicBezTo>
                  <a:pt x="366" y="430"/>
                  <a:pt x="361" y="428"/>
                  <a:pt x="358" y="426"/>
                </a:cubicBezTo>
                <a:cubicBezTo>
                  <a:pt x="358" y="426"/>
                  <a:pt x="358" y="426"/>
                  <a:pt x="358" y="426"/>
                </a:cubicBezTo>
                <a:close/>
                <a:moveTo>
                  <a:pt x="345" y="439"/>
                </a:moveTo>
                <a:cubicBezTo>
                  <a:pt x="346" y="439"/>
                  <a:pt x="346" y="439"/>
                  <a:pt x="347" y="439"/>
                </a:cubicBezTo>
                <a:cubicBezTo>
                  <a:pt x="348" y="439"/>
                  <a:pt x="347" y="437"/>
                  <a:pt x="347" y="435"/>
                </a:cubicBezTo>
                <a:cubicBezTo>
                  <a:pt x="347" y="437"/>
                  <a:pt x="346" y="439"/>
                  <a:pt x="345" y="439"/>
                </a:cubicBezTo>
                <a:cubicBezTo>
                  <a:pt x="345" y="440"/>
                  <a:pt x="345" y="440"/>
                  <a:pt x="345" y="439"/>
                </a:cubicBezTo>
                <a:close/>
                <a:moveTo>
                  <a:pt x="317" y="14"/>
                </a:moveTo>
                <a:cubicBezTo>
                  <a:pt x="314" y="14"/>
                  <a:pt x="311" y="14"/>
                  <a:pt x="309" y="14"/>
                </a:cubicBezTo>
                <a:cubicBezTo>
                  <a:pt x="308" y="14"/>
                  <a:pt x="307" y="14"/>
                  <a:pt x="306" y="14"/>
                </a:cubicBezTo>
                <a:cubicBezTo>
                  <a:pt x="304" y="14"/>
                  <a:pt x="300" y="22"/>
                  <a:pt x="297" y="31"/>
                </a:cubicBezTo>
                <a:cubicBezTo>
                  <a:pt x="302" y="23"/>
                  <a:pt x="311" y="16"/>
                  <a:pt x="319" y="14"/>
                </a:cubicBezTo>
                <a:cubicBezTo>
                  <a:pt x="318" y="14"/>
                  <a:pt x="317" y="14"/>
                  <a:pt x="317" y="14"/>
                </a:cubicBezTo>
                <a:close/>
                <a:moveTo>
                  <a:pt x="391" y="100"/>
                </a:moveTo>
                <a:cubicBezTo>
                  <a:pt x="389" y="102"/>
                  <a:pt x="387" y="103"/>
                  <a:pt x="386" y="105"/>
                </a:cubicBezTo>
                <a:cubicBezTo>
                  <a:pt x="385" y="105"/>
                  <a:pt x="385" y="106"/>
                  <a:pt x="384" y="106"/>
                </a:cubicBezTo>
                <a:cubicBezTo>
                  <a:pt x="391" y="102"/>
                  <a:pt x="399" y="101"/>
                  <a:pt x="405" y="103"/>
                </a:cubicBezTo>
                <a:cubicBezTo>
                  <a:pt x="399" y="99"/>
                  <a:pt x="393" y="98"/>
                  <a:pt x="391" y="100"/>
                </a:cubicBezTo>
                <a:close/>
                <a:moveTo>
                  <a:pt x="434" y="233"/>
                </a:moveTo>
                <a:cubicBezTo>
                  <a:pt x="433" y="233"/>
                  <a:pt x="433" y="233"/>
                  <a:pt x="433" y="233"/>
                </a:cubicBezTo>
                <a:cubicBezTo>
                  <a:pt x="437" y="234"/>
                  <a:pt x="441" y="237"/>
                  <a:pt x="446" y="241"/>
                </a:cubicBezTo>
                <a:cubicBezTo>
                  <a:pt x="441" y="236"/>
                  <a:pt x="437" y="233"/>
                  <a:pt x="434" y="23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71" name="Freeform 170"/>
          <p:cNvSpPr>
            <a:spLocks noEditPoints="1"/>
          </p:cNvSpPr>
          <p:nvPr/>
        </p:nvSpPr>
        <p:spPr bwMode="auto">
          <a:xfrm>
            <a:off x="3649267" y="1754983"/>
            <a:ext cx="176214" cy="113109"/>
          </a:xfrm>
          <a:custGeom>
            <a:avLst/>
            <a:gdLst>
              <a:gd name="T0" fmla="*/ 191 w 775"/>
              <a:gd name="T1" fmla="*/ 121 h 497"/>
              <a:gd name="T2" fmla="*/ 191 w 775"/>
              <a:gd name="T3" fmla="*/ 421 h 497"/>
              <a:gd name="T4" fmla="*/ 710 w 775"/>
              <a:gd name="T5" fmla="*/ 44 h 497"/>
              <a:gd name="T6" fmla="*/ 710 w 775"/>
              <a:gd name="T7" fmla="*/ 89 h 497"/>
              <a:gd name="T8" fmla="*/ 710 w 775"/>
              <a:gd name="T9" fmla="*/ 44 h 497"/>
              <a:gd name="T10" fmla="*/ 91 w 775"/>
              <a:gd name="T11" fmla="*/ 67 h 497"/>
              <a:gd name="T12" fmla="*/ 47 w 775"/>
              <a:gd name="T13" fmla="*/ 67 h 497"/>
              <a:gd name="T14" fmla="*/ 217 w 775"/>
              <a:gd name="T15" fmla="*/ 497 h 497"/>
              <a:gd name="T16" fmla="*/ 518 w 775"/>
              <a:gd name="T17" fmla="*/ 459 h 497"/>
              <a:gd name="T18" fmla="*/ 217 w 775"/>
              <a:gd name="T19" fmla="*/ 497 h 497"/>
              <a:gd name="T20" fmla="*/ 660 w 775"/>
              <a:gd name="T21" fmla="*/ 66 h 497"/>
              <a:gd name="T22" fmla="*/ 757 w 775"/>
              <a:gd name="T23" fmla="*/ 66 h 497"/>
              <a:gd name="T24" fmla="*/ 583 w 775"/>
              <a:gd name="T25" fmla="*/ 421 h 497"/>
              <a:gd name="T26" fmla="*/ 583 w 775"/>
              <a:gd name="T27" fmla="*/ 121 h 497"/>
              <a:gd name="T28" fmla="*/ 583 w 775"/>
              <a:gd name="T29" fmla="*/ 421 h 497"/>
              <a:gd name="T30" fmla="*/ 521 w 775"/>
              <a:gd name="T31" fmla="*/ 84 h 497"/>
              <a:gd name="T32" fmla="*/ 422 w 775"/>
              <a:gd name="T33" fmla="*/ 84 h 497"/>
              <a:gd name="T34" fmla="*/ 708 w 775"/>
              <a:gd name="T35" fmla="*/ 0 h 497"/>
              <a:gd name="T36" fmla="*/ 417 w 775"/>
              <a:gd name="T37" fmla="*/ 19 h 497"/>
              <a:gd name="T38" fmla="*/ 404 w 775"/>
              <a:gd name="T39" fmla="*/ 447 h 497"/>
              <a:gd name="T40" fmla="*/ 555 w 775"/>
              <a:gd name="T41" fmla="*/ 472 h 497"/>
              <a:gd name="T42" fmla="*/ 756 w 775"/>
              <a:gd name="T43" fmla="*/ 459 h 497"/>
              <a:gd name="T44" fmla="*/ 775 w 775"/>
              <a:gd name="T45" fmla="*/ 67 h 497"/>
              <a:gd name="T46" fmla="*/ 471 w 775"/>
              <a:gd name="T47" fmla="*/ 120 h 497"/>
              <a:gd name="T48" fmla="*/ 471 w 775"/>
              <a:gd name="T49" fmla="*/ 47 h 497"/>
              <a:gd name="T50" fmla="*/ 471 w 775"/>
              <a:gd name="T51" fmla="*/ 120 h 497"/>
              <a:gd name="T52" fmla="*/ 555 w 775"/>
              <a:gd name="T53" fmla="*/ 270 h 497"/>
              <a:gd name="T54" fmla="*/ 613 w 775"/>
              <a:gd name="T55" fmla="*/ 270 h 497"/>
              <a:gd name="T56" fmla="*/ 583 w 775"/>
              <a:gd name="T57" fmla="*/ 134 h 497"/>
              <a:gd name="T58" fmla="*/ 583 w 775"/>
              <a:gd name="T59" fmla="*/ 408 h 497"/>
              <a:gd name="T60" fmla="*/ 583 w 775"/>
              <a:gd name="T61" fmla="*/ 134 h 497"/>
              <a:gd name="T62" fmla="*/ 340 w 775"/>
              <a:gd name="T63" fmla="*/ 84 h 497"/>
              <a:gd name="T64" fmla="*/ 267 w 775"/>
              <a:gd name="T65" fmla="*/ 84 h 497"/>
              <a:gd name="T66" fmla="*/ 195 w 775"/>
              <a:gd name="T67" fmla="*/ 299 h 497"/>
              <a:gd name="T68" fmla="*/ 195 w 775"/>
              <a:gd name="T69" fmla="*/ 241 h 497"/>
              <a:gd name="T70" fmla="*/ 195 w 775"/>
              <a:gd name="T71" fmla="*/ 299 h 497"/>
              <a:gd name="T72" fmla="*/ 54 w 775"/>
              <a:gd name="T73" fmla="*/ 271 h 497"/>
              <a:gd name="T74" fmla="*/ 329 w 775"/>
              <a:gd name="T75" fmla="*/ 271 h 497"/>
              <a:gd name="T76" fmla="*/ 67 w 775"/>
              <a:gd name="T77" fmla="*/ 18 h 497"/>
              <a:gd name="T78" fmla="*/ 67 w 775"/>
              <a:gd name="T79" fmla="*/ 115 h 497"/>
              <a:gd name="T80" fmla="*/ 67 w 775"/>
              <a:gd name="T81" fmla="*/ 18 h 497"/>
              <a:gd name="T82" fmla="*/ 352 w 775"/>
              <a:gd name="T83" fmla="*/ 84 h 497"/>
              <a:gd name="T84" fmla="*/ 254 w 775"/>
              <a:gd name="T85" fmla="*/ 84 h 497"/>
              <a:gd name="T86" fmla="*/ 261 w 775"/>
              <a:gd name="T87" fmla="*/ 447 h 497"/>
              <a:gd name="T88" fmla="*/ 366 w 775"/>
              <a:gd name="T89" fmla="*/ 32 h 497"/>
              <a:gd name="T90" fmla="*/ 114 w 775"/>
              <a:gd name="T91" fmla="*/ 19 h 497"/>
              <a:gd name="T92" fmla="*/ 0 w 775"/>
              <a:gd name="T93" fmla="*/ 67 h 497"/>
              <a:gd name="T94" fmla="*/ 14 w 775"/>
              <a:gd name="T95" fmla="*/ 459 h 497"/>
              <a:gd name="T96" fmla="*/ 229 w 775"/>
              <a:gd name="T97" fmla="*/ 472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75" h="497">
                <a:moveTo>
                  <a:pt x="42" y="271"/>
                </a:moveTo>
                <a:cubicBezTo>
                  <a:pt x="42" y="188"/>
                  <a:pt x="109" y="121"/>
                  <a:pt x="191" y="121"/>
                </a:cubicBezTo>
                <a:cubicBezTo>
                  <a:pt x="274" y="121"/>
                  <a:pt x="341" y="188"/>
                  <a:pt x="341" y="271"/>
                </a:cubicBezTo>
                <a:cubicBezTo>
                  <a:pt x="341" y="353"/>
                  <a:pt x="274" y="421"/>
                  <a:pt x="191" y="421"/>
                </a:cubicBezTo>
                <a:cubicBezTo>
                  <a:pt x="109" y="421"/>
                  <a:pt x="42" y="353"/>
                  <a:pt x="42" y="271"/>
                </a:cubicBezTo>
                <a:close/>
                <a:moveTo>
                  <a:pt x="710" y="44"/>
                </a:moveTo>
                <a:cubicBezTo>
                  <a:pt x="722" y="44"/>
                  <a:pt x="732" y="54"/>
                  <a:pt x="732" y="67"/>
                </a:cubicBezTo>
                <a:cubicBezTo>
                  <a:pt x="732" y="79"/>
                  <a:pt x="722" y="89"/>
                  <a:pt x="710" y="89"/>
                </a:cubicBezTo>
                <a:cubicBezTo>
                  <a:pt x="698" y="89"/>
                  <a:pt x="688" y="79"/>
                  <a:pt x="688" y="67"/>
                </a:cubicBezTo>
                <a:cubicBezTo>
                  <a:pt x="688" y="54"/>
                  <a:pt x="698" y="44"/>
                  <a:pt x="710" y="44"/>
                </a:cubicBezTo>
                <a:close/>
                <a:moveTo>
                  <a:pt x="69" y="44"/>
                </a:moveTo>
                <a:cubicBezTo>
                  <a:pt x="81" y="44"/>
                  <a:pt x="91" y="54"/>
                  <a:pt x="91" y="67"/>
                </a:cubicBezTo>
                <a:cubicBezTo>
                  <a:pt x="91" y="79"/>
                  <a:pt x="81" y="89"/>
                  <a:pt x="69" y="89"/>
                </a:cubicBezTo>
                <a:cubicBezTo>
                  <a:pt x="57" y="89"/>
                  <a:pt x="47" y="79"/>
                  <a:pt x="47" y="67"/>
                </a:cubicBezTo>
                <a:cubicBezTo>
                  <a:pt x="47" y="54"/>
                  <a:pt x="57" y="44"/>
                  <a:pt x="69" y="44"/>
                </a:cubicBezTo>
                <a:close/>
                <a:moveTo>
                  <a:pt x="217" y="497"/>
                </a:moveTo>
                <a:lnTo>
                  <a:pt x="567" y="497"/>
                </a:lnTo>
                <a:lnTo>
                  <a:pt x="518" y="459"/>
                </a:lnTo>
                <a:lnTo>
                  <a:pt x="266" y="459"/>
                </a:lnTo>
                <a:lnTo>
                  <a:pt x="217" y="497"/>
                </a:lnTo>
                <a:close/>
                <a:moveTo>
                  <a:pt x="708" y="115"/>
                </a:moveTo>
                <a:cubicBezTo>
                  <a:pt x="681" y="115"/>
                  <a:pt x="660" y="93"/>
                  <a:pt x="660" y="66"/>
                </a:cubicBezTo>
                <a:cubicBezTo>
                  <a:pt x="660" y="39"/>
                  <a:pt x="681" y="18"/>
                  <a:pt x="708" y="18"/>
                </a:cubicBezTo>
                <a:cubicBezTo>
                  <a:pt x="735" y="18"/>
                  <a:pt x="757" y="39"/>
                  <a:pt x="757" y="66"/>
                </a:cubicBezTo>
                <a:cubicBezTo>
                  <a:pt x="757" y="93"/>
                  <a:pt x="735" y="115"/>
                  <a:pt x="708" y="115"/>
                </a:cubicBezTo>
                <a:close/>
                <a:moveTo>
                  <a:pt x="583" y="421"/>
                </a:moveTo>
                <a:cubicBezTo>
                  <a:pt x="501" y="421"/>
                  <a:pt x="433" y="353"/>
                  <a:pt x="433" y="271"/>
                </a:cubicBezTo>
                <a:cubicBezTo>
                  <a:pt x="433" y="188"/>
                  <a:pt x="501" y="121"/>
                  <a:pt x="583" y="121"/>
                </a:cubicBezTo>
                <a:cubicBezTo>
                  <a:pt x="666" y="121"/>
                  <a:pt x="733" y="188"/>
                  <a:pt x="733" y="271"/>
                </a:cubicBezTo>
                <a:cubicBezTo>
                  <a:pt x="733" y="353"/>
                  <a:pt x="666" y="421"/>
                  <a:pt x="583" y="421"/>
                </a:cubicBezTo>
                <a:close/>
                <a:moveTo>
                  <a:pt x="471" y="34"/>
                </a:moveTo>
                <a:cubicBezTo>
                  <a:pt x="499" y="34"/>
                  <a:pt x="521" y="57"/>
                  <a:pt x="521" y="84"/>
                </a:cubicBezTo>
                <a:cubicBezTo>
                  <a:pt x="521" y="111"/>
                  <a:pt x="499" y="133"/>
                  <a:pt x="471" y="133"/>
                </a:cubicBezTo>
                <a:cubicBezTo>
                  <a:pt x="444" y="133"/>
                  <a:pt x="422" y="111"/>
                  <a:pt x="422" y="84"/>
                </a:cubicBezTo>
                <a:cubicBezTo>
                  <a:pt x="422" y="57"/>
                  <a:pt x="444" y="34"/>
                  <a:pt x="471" y="34"/>
                </a:cubicBezTo>
                <a:close/>
                <a:moveTo>
                  <a:pt x="708" y="0"/>
                </a:moveTo>
                <a:cubicBezTo>
                  <a:pt x="689" y="0"/>
                  <a:pt x="672" y="7"/>
                  <a:pt x="660" y="19"/>
                </a:cubicBezTo>
                <a:lnTo>
                  <a:pt x="417" y="19"/>
                </a:lnTo>
                <a:cubicBezTo>
                  <a:pt x="410" y="19"/>
                  <a:pt x="404" y="25"/>
                  <a:pt x="404" y="32"/>
                </a:cubicBezTo>
                <a:lnTo>
                  <a:pt x="404" y="447"/>
                </a:lnTo>
                <a:lnTo>
                  <a:pt x="523" y="447"/>
                </a:lnTo>
                <a:lnTo>
                  <a:pt x="555" y="472"/>
                </a:lnTo>
                <a:lnTo>
                  <a:pt x="743" y="472"/>
                </a:lnTo>
                <a:cubicBezTo>
                  <a:pt x="750" y="472"/>
                  <a:pt x="756" y="466"/>
                  <a:pt x="756" y="459"/>
                </a:cubicBezTo>
                <a:lnTo>
                  <a:pt x="756" y="113"/>
                </a:lnTo>
                <a:cubicBezTo>
                  <a:pt x="768" y="101"/>
                  <a:pt x="775" y="85"/>
                  <a:pt x="775" y="67"/>
                </a:cubicBezTo>
                <a:cubicBezTo>
                  <a:pt x="775" y="30"/>
                  <a:pt x="745" y="0"/>
                  <a:pt x="708" y="0"/>
                </a:cubicBezTo>
                <a:close/>
                <a:moveTo>
                  <a:pt x="471" y="120"/>
                </a:moveTo>
                <a:cubicBezTo>
                  <a:pt x="492" y="120"/>
                  <a:pt x="508" y="104"/>
                  <a:pt x="508" y="84"/>
                </a:cubicBezTo>
                <a:cubicBezTo>
                  <a:pt x="508" y="63"/>
                  <a:pt x="492" y="47"/>
                  <a:pt x="471" y="47"/>
                </a:cubicBezTo>
                <a:cubicBezTo>
                  <a:pt x="451" y="47"/>
                  <a:pt x="435" y="63"/>
                  <a:pt x="435" y="84"/>
                </a:cubicBezTo>
                <a:cubicBezTo>
                  <a:pt x="435" y="104"/>
                  <a:pt x="451" y="120"/>
                  <a:pt x="471" y="120"/>
                </a:cubicBezTo>
                <a:close/>
                <a:moveTo>
                  <a:pt x="584" y="299"/>
                </a:moveTo>
                <a:cubicBezTo>
                  <a:pt x="568" y="299"/>
                  <a:pt x="555" y="286"/>
                  <a:pt x="555" y="270"/>
                </a:cubicBezTo>
                <a:cubicBezTo>
                  <a:pt x="555" y="254"/>
                  <a:pt x="568" y="241"/>
                  <a:pt x="584" y="241"/>
                </a:cubicBezTo>
                <a:cubicBezTo>
                  <a:pt x="600" y="241"/>
                  <a:pt x="613" y="254"/>
                  <a:pt x="613" y="270"/>
                </a:cubicBezTo>
                <a:cubicBezTo>
                  <a:pt x="613" y="286"/>
                  <a:pt x="600" y="299"/>
                  <a:pt x="584" y="299"/>
                </a:cubicBezTo>
                <a:close/>
                <a:moveTo>
                  <a:pt x="583" y="134"/>
                </a:moveTo>
                <a:cubicBezTo>
                  <a:pt x="508" y="134"/>
                  <a:pt x="446" y="195"/>
                  <a:pt x="446" y="271"/>
                </a:cubicBezTo>
                <a:cubicBezTo>
                  <a:pt x="446" y="346"/>
                  <a:pt x="508" y="408"/>
                  <a:pt x="583" y="408"/>
                </a:cubicBezTo>
                <a:cubicBezTo>
                  <a:pt x="659" y="408"/>
                  <a:pt x="720" y="346"/>
                  <a:pt x="720" y="271"/>
                </a:cubicBezTo>
                <a:cubicBezTo>
                  <a:pt x="720" y="195"/>
                  <a:pt x="659" y="134"/>
                  <a:pt x="583" y="134"/>
                </a:cubicBezTo>
                <a:close/>
                <a:moveTo>
                  <a:pt x="303" y="47"/>
                </a:moveTo>
                <a:cubicBezTo>
                  <a:pt x="323" y="47"/>
                  <a:pt x="340" y="63"/>
                  <a:pt x="340" y="84"/>
                </a:cubicBezTo>
                <a:cubicBezTo>
                  <a:pt x="340" y="104"/>
                  <a:pt x="323" y="120"/>
                  <a:pt x="303" y="120"/>
                </a:cubicBezTo>
                <a:cubicBezTo>
                  <a:pt x="283" y="120"/>
                  <a:pt x="267" y="104"/>
                  <a:pt x="267" y="84"/>
                </a:cubicBezTo>
                <a:cubicBezTo>
                  <a:pt x="267" y="63"/>
                  <a:pt x="283" y="47"/>
                  <a:pt x="303" y="47"/>
                </a:cubicBezTo>
                <a:close/>
                <a:moveTo>
                  <a:pt x="195" y="299"/>
                </a:moveTo>
                <a:cubicBezTo>
                  <a:pt x="179" y="299"/>
                  <a:pt x="166" y="286"/>
                  <a:pt x="166" y="270"/>
                </a:cubicBezTo>
                <a:cubicBezTo>
                  <a:pt x="166" y="254"/>
                  <a:pt x="179" y="241"/>
                  <a:pt x="195" y="241"/>
                </a:cubicBezTo>
                <a:cubicBezTo>
                  <a:pt x="211" y="241"/>
                  <a:pt x="223" y="254"/>
                  <a:pt x="223" y="270"/>
                </a:cubicBezTo>
                <a:cubicBezTo>
                  <a:pt x="223" y="286"/>
                  <a:pt x="211" y="299"/>
                  <a:pt x="195" y="299"/>
                </a:cubicBezTo>
                <a:close/>
                <a:moveTo>
                  <a:pt x="191" y="134"/>
                </a:moveTo>
                <a:cubicBezTo>
                  <a:pt x="116" y="134"/>
                  <a:pt x="54" y="195"/>
                  <a:pt x="54" y="271"/>
                </a:cubicBezTo>
                <a:cubicBezTo>
                  <a:pt x="54" y="346"/>
                  <a:pt x="116" y="408"/>
                  <a:pt x="191" y="408"/>
                </a:cubicBezTo>
                <a:cubicBezTo>
                  <a:pt x="267" y="408"/>
                  <a:pt x="329" y="346"/>
                  <a:pt x="329" y="271"/>
                </a:cubicBezTo>
                <a:cubicBezTo>
                  <a:pt x="329" y="195"/>
                  <a:pt x="267" y="134"/>
                  <a:pt x="191" y="134"/>
                </a:cubicBezTo>
                <a:close/>
                <a:moveTo>
                  <a:pt x="67" y="18"/>
                </a:moveTo>
                <a:cubicBezTo>
                  <a:pt x="93" y="18"/>
                  <a:pt x="115" y="39"/>
                  <a:pt x="115" y="66"/>
                </a:cubicBezTo>
                <a:cubicBezTo>
                  <a:pt x="115" y="93"/>
                  <a:pt x="93" y="115"/>
                  <a:pt x="67" y="115"/>
                </a:cubicBezTo>
                <a:cubicBezTo>
                  <a:pt x="40" y="115"/>
                  <a:pt x="18" y="93"/>
                  <a:pt x="18" y="66"/>
                </a:cubicBezTo>
                <a:cubicBezTo>
                  <a:pt x="18" y="39"/>
                  <a:pt x="40" y="18"/>
                  <a:pt x="67" y="18"/>
                </a:cubicBezTo>
                <a:close/>
                <a:moveTo>
                  <a:pt x="303" y="34"/>
                </a:moveTo>
                <a:cubicBezTo>
                  <a:pt x="330" y="34"/>
                  <a:pt x="352" y="57"/>
                  <a:pt x="352" y="84"/>
                </a:cubicBezTo>
                <a:cubicBezTo>
                  <a:pt x="352" y="111"/>
                  <a:pt x="330" y="133"/>
                  <a:pt x="303" y="133"/>
                </a:cubicBezTo>
                <a:cubicBezTo>
                  <a:pt x="276" y="133"/>
                  <a:pt x="254" y="111"/>
                  <a:pt x="254" y="84"/>
                </a:cubicBezTo>
                <a:cubicBezTo>
                  <a:pt x="254" y="57"/>
                  <a:pt x="276" y="34"/>
                  <a:pt x="303" y="34"/>
                </a:cubicBezTo>
                <a:close/>
                <a:moveTo>
                  <a:pt x="261" y="447"/>
                </a:moveTo>
                <a:lnTo>
                  <a:pt x="366" y="447"/>
                </a:lnTo>
                <a:lnTo>
                  <a:pt x="366" y="32"/>
                </a:lnTo>
                <a:cubicBezTo>
                  <a:pt x="366" y="25"/>
                  <a:pt x="361" y="19"/>
                  <a:pt x="354" y="19"/>
                </a:cubicBezTo>
                <a:lnTo>
                  <a:pt x="114" y="19"/>
                </a:lnTo>
                <a:cubicBezTo>
                  <a:pt x="102" y="7"/>
                  <a:pt x="85" y="0"/>
                  <a:pt x="67" y="0"/>
                </a:cubicBezTo>
                <a:cubicBezTo>
                  <a:pt x="30" y="0"/>
                  <a:pt x="0" y="30"/>
                  <a:pt x="0" y="67"/>
                </a:cubicBezTo>
                <a:cubicBezTo>
                  <a:pt x="0" y="82"/>
                  <a:pt x="5" y="96"/>
                  <a:pt x="14" y="108"/>
                </a:cubicBezTo>
                <a:lnTo>
                  <a:pt x="14" y="459"/>
                </a:lnTo>
                <a:cubicBezTo>
                  <a:pt x="14" y="466"/>
                  <a:pt x="20" y="472"/>
                  <a:pt x="27" y="472"/>
                </a:cubicBezTo>
                <a:lnTo>
                  <a:pt x="229" y="472"/>
                </a:lnTo>
                <a:lnTo>
                  <a:pt x="261" y="447"/>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72" name="Freeform 171"/>
          <p:cNvSpPr>
            <a:spLocks noEditPoints="1"/>
          </p:cNvSpPr>
          <p:nvPr/>
        </p:nvSpPr>
        <p:spPr bwMode="auto">
          <a:xfrm>
            <a:off x="3133726" y="1751411"/>
            <a:ext cx="126206" cy="121444"/>
          </a:xfrm>
          <a:custGeom>
            <a:avLst/>
            <a:gdLst>
              <a:gd name="T0" fmla="*/ 2 w 561"/>
              <a:gd name="T1" fmla="*/ 98 h 535"/>
              <a:gd name="T2" fmla="*/ 15 w 561"/>
              <a:gd name="T3" fmla="*/ 48 h 535"/>
              <a:gd name="T4" fmla="*/ 145 w 561"/>
              <a:gd name="T5" fmla="*/ 121 h 535"/>
              <a:gd name="T6" fmla="*/ 157 w 561"/>
              <a:gd name="T7" fmla="*/ 136 h 535"/>
              <a:gd name="T8" fmla="*/ 147 w 561"/>
              <a:gd name="T9" fmla="*/ 136 h 535"/>
              <a:gd name="T10" fmla="*/ 140 w 561"/>
              <a:gd name="T11" fmla="*/ 134 h 535"/>
              <a:gd name="T12" fmla="*/ 220 w 561"/>
              <a:gd name="T13" fmla="*/ 334 h 535"/>
              <a:gd name="T14" fmla="*/ 331 w 561"/>
              <a:gd name="T15" fmla="*/ 334 h 535"/>
              <a:gd name="T16" fmla="*/ 220 w 561"/>
              <a:gd name="T17" fmla="*/ 334 h 535"/>
              <a:gd name="T18" fmla="*/ 204 w 561"/>
              <a:gd name="T19" fmla="*/ 456 h 535"/>
              <a:gd name="T20" fmla="*/ 225 w 561"/>
              <a:gd name="T21" fmla="*/ 533 h 535"/>
              <a:gd name="T22" fmla="*/ 276 w 561"/>
              <a:gd name="T23" fmla="*/ 474 h 535"/>
              <a:gd name="T24" fmla="*/ 323 w 561"/>
              <a:gd name="T25" fmla="*/ 533 h 535"/>
              <a:gd name="T26" fmla="*/ 344 w 561"/>
              <a:gd name="T27" fmla="*/ 456 h 535"/>
              <a:gd name="T28" fmla="*/ 276 w 561"/>
              <a:gd name="T29" fmla="*/ 193 h 535"/>
              <a:gd name="T30" fmla="*/ 207 w 561"/>
              <a:gd name="T31" fmla="*/ 456 h 535"/>
              <a:gd name="T32" fmla="*/ 88 w 561"/>
              <a:gd name="T33" fmla="*/ 323 h 535"/>
              <a:gd name="T34" fmla="*/ 2 w 561"/>
              <a:gd name="T35" fmla="*/ 295 h 535"/>
              <a:gd name="T36" fmla="*/ 10 w 561"/>
              <a:gd name="T37" fmla="*/ 125 h 535"/>
              <a:gd name="T38" fmla="*/ 146 w 561"/>
              <a:gd name="T39" fmla="*/ 138 h 535"/>
              <a:gd name="T40" fmla="*/ 197 w 561"/>
              <a:gd name="T41" fmla="*/ 140 h 535"/>
              <a:gd name="T42" fmla="*/ 121 w 561"/>
              <a:gd name="T43" fmla="*/ 326 h 535"/>
              <a:gd name="T44" fmla="*/ 102 w 561"/>
              <a:gd name="T45" fmla="*/ 486 h 535"/>
              <a:gd name="T46" fmla="*/ 151 w 561"/>
              <a:gd name="T47" fmla="*/ 529 h 535"/>
              <a:gd name="T48" fmla="*/ 41 w 561"/>
              <a:gd name="T49" fmla="*/ 529 h 535"/>
              <a:gd name="T50" fmla="*/ 88 w 561"/>
              <a:gd name="T51" fmla="*/ 488 h 535"/>
              <a:gd name="T52" fmla="*/ 434 w 561"/>
              <a:gd name="T53" fmla="*/ 494 h 535"/>
              <a:gd name="T54" fmla="*/ 387 w 561"/>
              <a:gd name="T55" fmla="*/ 535 h 535"/>
              <a:gd name="T56" fmla="*/ 395 w 561"/>
              <a:gd name="T57" fmla="*/ 535 h 535"/>
              <a:gd name="T58" fmla="*/ 497 w 561"/>
              <a:gd name="T59" fmla="*/ 535 h 535"/>
              <a:gd name="T60" fmla="*/ 505 w 561"/>
              <a:gd name="T61" fmla="*/ 535 h 535"/>
              <a:gd name="T62" fmla="*/ 456 w 561"/>
              <a:gd name="T63" fmla="*/ 491 h 535"/>
              <a:gd name="T64" fmla="*/ 561 w 561"/>
              <a:gd name="T65" fmla="*/ 316 h 535"/>
              <a:gd name="T66" fmla="*/ 551 w 561"/>
              <a:gd name="T67" fmla="*/ 295 h 535"/>
              <a:gd name="T68" fmla="*/ 462 w 561"/>
              <a:gd name="T69" fmla="*/ 132 h 535"/>
              <a:gd name="T70" fmla="*/ 553 w 561"/>
              <a:gd name="T71" fmla="*/ 23 h 535"/>
              <a:gd name="T72" fmla="*/ 462 w 561"/>
              <a:gd name="T73" fmla="*/ 0 h 535"/>
              <a:gd name="T74" fmla="*/ 450 w 561"/>
              <a:gd name="T75" fmla="*/ 11 h 535"/>
              <a:gd name="T76" fmla="*/ 450 w 561"/>
              <a:gd name="T77" fmla="*/ 34 h 535"/>
              <a:gd name="T78" fmla="*/ 349 w 561"/>
              <a:gd name="T79" fmla="*/ 140 h 535"/>
              <a:gd name="T80" fmla="*/ 427 w 561"/>
              <a:gd name="T81" fmla="*/ 325 h 535"/>
              <a:gd name="T82" fmla="*/ 434 w 561"/>
              <a:gd name="T83" fmla="*/ 494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1" h="535">
                <a:moveTo>
                  <a:pt x="0" y="111"/>
                </a:moveTo>
                <a:lnTo>
                  <a:pt x="2" y="98"/>
                </a:lnTo>
                <a:lnTo>
                  <a:pt x="115" y="117"/>
                </a:lnTo>
                <a:lnTo>
                  <a:pt x="15" y="48"/>
                </a:lnTo>
                <a:lnTo>
                  <a:pt x="22" y="38"/>
                </a:lnTo>
                <a:lnTo>
                  <a:pt x="145" y="121"/>
                </a:lnTo>
                <a:lnTo>
                  <a:pt x="159" y="124"/>
                </a:lnTo>
                <a:lnTo>
                  <a:pt x="157" y="136"/>
                </a:lnTo>
                <a:lnTo>
                  <a:pt x="148" y="135"/>
                </a:lnTo>
                <a:lnTo>
                  <a:pt x="147" y="136"/>
                </a:lnTo>
                <a:lnTo>
                  <a:pt x="144" y="136"/>
                </a:lnTo>
                <a:lnTo>
                  <a:pt x="140" y="134"/>
                </a:lnTo>
                <a:lnTo>
                  <a:pt x="0" y="111"/>
                </a:lnTo>
                <a:close/>
                <a:moveTo>
                  <a:pt x="220" y="334"/>
                </a:moveTo>
                <a:cubicBezTo>
                  <a:pt x="220" y="303"/>
                  <a:pt x="245" y="278"/>
                  <a:pt x="276" y="278"/>
                </a:cubicBezTo>
                <a:cubicBezTo>
                  <a:pt x="306" y="278"/>
                  <a:pt x="331" y="303"/>
                  <a:pt x="331" y="334"/>
                </a:cubicBezTo>
                <a:cubicBezTo>
                  <a:pt x="331" y="364"/>
                  <a:pt x="306" y="390"/>
                  <a:pt x="276" y="390"/>
                </a:cubicBezTo>
                <a:cubicBezTo>
                  <a:pt x="245" y="390"/>
                  <a:pt x="220" y="364"/>
                  <a:pt x="220" y="334"/>
                </a:cubicBezTo>
                <a:close/>
                <a:moveTo>
                  <a:pt x="207" y="456"/>
                </a:moveTo>
                <a:lnTo>
                  <a:pt x="204" y="456"/>
                </a:lnTo>
                <a:lnTo>
                  <a:pt x="204" y="533"/>
                </a:lnTo>
                <a:lnTo>
                  <a:pt x="225" y="533"/>
                </a:lnTo>
                <a:lnTo>
                  <a:pt x="225" y="464"/>
                </a:lnTo>
                <a:cubicBezTo>
                  <a:pt x="241" y="471"/>
                  <a:pt x="258" y="474"/>
                  <a:pt x="276" y="474"/>
                </a:cubicBezTo>
                <a:cubicBezTo>
                  <a:pt x="292" y="474"/>
                  <a:pt x="308" y="471"/>
                  <a:pt x="323" y="466"/>
                </a:cubicBezTo>
                <a:lnTo>
                  <a:pt x="323" y="533"/>
                </a:lnTo>
                <a:lnTo>
                  <a:pt x="344" y="533"/>
                </a:lnTo>
                <a:lnTo>
                  <a:pt x="344" y="456"/>
                </a:lnTo>
                <a:cubicBezTo>
                  <a:pt x="387" y="432"/>
                  <a:pt x="416" y="386"/>
                  <a:pt x="416" y="334"/>
                </a:cubicBezTo>
                <a:cubicBezTo>
                  <a:pt x="416" y="256"/>
                  <a:pt x="353" y="193"/>
                  <a:pt x="276" y="193"/>
                </a:cubicBezTo>
                <a:cubicBezTo>
                  <a:pt x="198" y="193"/>
                  <a:pt x="135" y="256"/>
                  <a:pt x="135" y="334"/>
                </a:cubicBezTo>
                <a:cubicBezTo>
                  <a:pt x="135" y="386"/>
                  <a:pt x="164" y="432"/>
                  <a:pt x="207" y="456"/>
                </a:cubicBezTo>
                <a:close/>
                <a:moveTo>
                  <a:pt x="88" y="323"/>
                </a:moveTo>
                <a:lnTo>
                  <a:pt x="88" y="323"/>
                </a:lnTo>
                <a:lnTo>
                  <a:pt x="0" y="316"/>
                </a:lnTo>
                <a:lnTo>
                  <a:pt x="2" y="295"/>
                </a:lnTo>
                <a:lnTo>
                  <a:pt x="10" y="295"/>
                </a:lnTo>
                <a:lnTo>
                  <a:pt x="10" y="125"/>
                </a:lnTo>
                <a:lnTo>
                  <a:pt x="144" y="136"/>
                </a:lnTo>
                <a:lnTo>
                  <a:pt x="146" y="138"/>
                </a:lnTo>
                <a:lnTo>
                  <a:pt x="147" y="136"/>
                </a:lnTo>
                <a:lnTo>
                  <a:pt x="197" y="140"/>
                </a:lnTo>
                <a:lnTo>
                  <a:pt x="197" y="199"/>
                </a:lnTo>
                <a:cubicBezTo>
                  <a:pt x="153" y="225"/>
                  <a:pt x="123" y="271"/>
                  <a:pt x="121" y="326"/>
                </a:cubicBezTo>
                <a:lnTo>
                  <a:pt x="102" y="324"/>
                </a:lnTo>
                <a:lnTo>
                  <a:pt x="102" y="486"/>
                </a:lnTo>
                <a:lnTo>
                  <a:pt x="151" y="514"/>
                </a:lnTo>
                <a:lnTo>
                  <a:pt x="151" y="529"/>
                </a:lnTo>
                <a:lnTo>
                  <a:pt x="97" y="498"/>
                </a:lnTo>
                <a:lnTo>
                  <a:pt x="41" y="529"/>
                </a:lnTo>
                <a:lnTo>
                  <a:pt x="41" y="514"/>
                </a:lnTo>
                <a:lnTo>
                  <a:pt x="88" y="488"/>
                </a:lnTo>
                <a:lnTo>
                  <a:pt x="88" y="323"/>
                </a:lnTo>
                <a:close/>
                <a:moveTo>
                  <a:pt x="434" y="494"/>
                </a:moveTo>
                <a:lnTo>
                  <a:pt x="387" y="519"/>
                </a:lnTo>
                <a:lnTo>
                  <a:pt x="387" y="535"/>
                </a:lnTo>
                <a:lnTo>
                  <a:pt x="395" y="530"/>
                </a:lnTo>
                <a:lnTo>
                  <a:pt x="395" y="535"/>
                </a:lnTo>
                <a:lnTo>
                  <a:pt x="447" y="506"/>
                </a:lnTo>
                <a:lnTo>
                  <a:pt x="497" y="535"/>
                </a:lnTo>
                <a:lnTo>
                  <a:pt x="497" y="530"/>
                </a:lnTo>
                <a:lnTo>
                  <a:pt x="505" y="535"/>
                </a:lnTo>
                <a:lnTo>
                  <a:pt x="505" y="519"/>
                </a:lnTo>
                <a:lnTo>
                  <a:pt x="456" y="491"/>
                </a:lnTo>
                <a:lnTo>
                  <a:pt x="456" y="323"/>
                </a:lnTo>
                <a:lnTo>
                  <a:pt x="561" y="316"/>
                </a:lnTo>
                <a:lnTo>
                  <a:pt x="560" y="295"/>
                </a:lnTo>
                <a:lnTo>
                  <a:pt x="551" y="295"/>
                </a:lnTo>
                <a:lnTo>
                  <a:pt x="551" y="125"/>
                </a:lnTo>
                <a:lnTo>
                  <a:pt x="462" y="132"/>
                </a:lnTo>
                <a:lnTo>
                  <a:pt x="462" y="34"/>
                </a:lnTo>
                <a:cubicBezTo>
                  <a:pt x="513" y="34"/>
                  <a:pt x="553" y="29"/>
                  <a:pt x="553" y="23"/>
                </a:cubicBezTo>
                <a:cubicBezTo>
                  <a:pt x="553" y="17"/>
                  <a:pt x="513" y="12"/>
                  <a:pt x="462" y="11"/>
                </a:cubicBezTo>
                <a:lnTo>
                  <a:pt x="462" y="0"/>
                </a:lnTo>
                <a:lnTo>
                  <a:pt x="450" y="0"/>
                </a:lnTo>
                <a:lnTo>
                  <a:pt x="450" y="11"/>
                </a:lnTo>
                <a:cubicBezTo>
                  <a:pt x="399" y="12"/>
                  <a:pt x="359" y="17"/>
                  <a:pt x="359" y="23"/>
                </a:cubicBezTo>
                <a:cubicBezTo>
                  <a:pt x="359" y="29"/>
                  <a:pt x="399" y="34"/>
                  <a:pt x="450" y="34"/>
                </a:cubicBezTo>
                <a:lnTo>
                  <a:pt x="450" y="133"/>
                </a:lnTo>
                <a:lnTo>
                  <a:pt x="349" y="140"/>
                </a:lnTo>
                <a:lnTo>
                  <a:pt x="349" y="197"/>
                </a:lnTo>
                <a:cubicBezTo>
                  <a:pt x="394" y="223"/>
                  <a:pt x="425" y="270"/>
                  <a:pt x="427" y="325"/>
                </a:cubicBezTo>
                <a:lnTo>
                  <a:pt x="434" y="325"/>
                </a:lnTo>
                <a:lnTo>
                  <a:pt x="434" y="494"/>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73" name="Freeform 172"/>
          <p:cNvSpPr>
            <a:spLocks/>
          </p:cNvSpPr>
          <p:nvPr/>
        </p:nvSpPr>
        <p:spPr bwMode="auto">
          <a:xfrm>
            <a:off x="3405189" y="1746648"/>
            <a:ext cx="129778" cy="133350"/>
          </a:xfrm>
          <a:custGeom>
            <a:avLst/>
            <a:gdLst>
              <a:gd name="T0" fmla="*/ 453 w 571"/>
              <a:gd name="T1" fmla="*/ 150 h 587"/>
              <a:gd name="T2" fmla="*/ 485 w 571"/>
              <a:gd name="T3" fmla="*/ 144 h 587"/>
              <a:gd name="T4" fmla="*/ 487 w 571"/>
              <a:gd name="T5" fmla="*/ 142 h 587"/>
              <a:gd name="T6" fmla="*/ 518 w 571"/>
              <a:gd name="T7" fmla="*/ 98 h 587"/>
              <a:gd name="T8" fmla="*/ 562 w 571"/>
              <a:gd name="T9" fmla="*/ 67 h 587"/>
              <a:gd name="T10" fmla="*/ 568 w 571"/>
              <a:gd name="T11" fmla="*/ 61 h 587"/>
              <a:gd name="T12" fmla="*/ 563 w 571"/>
              <a:gd name="T13" fmla="*/ 44 h 587"/>
              <a:gd name="T14" fmla="*/ 528 w 571"/>
              <a:gd name="T15" fmla="*/ 9 h 587"/>
              <a:gd name="T16" fmla="*/ 511 w 571"/>
              <a:gd name="T17" fmla="*/ 4 h 587"/>
              <a:gd name="T18" fmla="*/ 505 w 571"/>
              <a:gd name="T19" fmla="*/ 10 h 587"/>
              <a:gd name="T20" fmla="*/ 474 w 571"/>
              <a:gd name="T21" fmla="*/ 54 h 587"/>
              <a:gd name="T22" fmla="*/ 430 w 571"/>
              <a:gd name="T23" fmla="*/ 85 h 587"/>
              <a:gd name="T24" fmla="*/ 428 w 571"/>
              <a:gd name="T25" fmla="*/ 86 h 587"/>
              <a:gd name="T26" fmla="*/ 423 w 571"/>
              <a:gd name="T27" fmla="*/ 120 h 587"/>
              <a:gd name="T28" fmla="*/ 328 w 571"/>
              <a:gd name="T29" fmla="*/ 214 h 587"/>
              <a:gd name="T30" fmla="*/ 309 w 571"/>
              <a:gd name="T31" fmla="*/ 197 h 587"/>
              <a:gd name="T32" fmla="*/ 226 w 571"/>
              <a:gd name="T33" fmla="*/ 211 h 587"/>
              <a:gd name="T34" fmla="*/ 134 w 571"/>
              <a:gd name="T35" fmla="*/ 283 h 587"/>
              <a:gd name="T36" fmla="*/ 134 w 571"/>
              <a:gd name="T37" fmla="*/ 283 h 587"/>
              <a:gd name="T38" fmla="*/ 53 w 571"/>
              <a:gd name="T39" fmla="*/ 318 h 587"/>
              <a:gd name="T40" fmla="*/ 66 w 571"/>
              <a:gd name="T41" fmla="*/ 521 h 587"/>
              <a:gd name="T42" fmla="*/ 269 w 571"/>
              <a:gd name="T43" fmla="*/ 535 h 587"/>
              <a:gd name="T44" fmla="*/ 272 w 571"/>
              <a:gd name="T45" fmla="*/ 532 h 587"/>
              <a:gd name="T46" fmla="*/ 272 w 571"/>
              <a:gd name="T47" fmla="*/ 532 h 587"/>
              <a:gd name="T48" fmla="*/ 273 w 571"/>
              <a:gd name="T49" fmla="*/ 531 h 587"/>
              <a:gd name="T50" fmla="*/ 284 w 571"/>
              <a:gd name="T51" fmla="*/ 516 h 587"/>
              <a:gd name="T52" fmla="*/ 312 w 571"/>
              <a:gd name="T53" fmla="*/ 427 h 587"/>
              <a:gd name="T54" fmla="*/ 378 w 571"/>
              <a:gd name="T55" fmla="*/ 361 h 587"/>
              <a:gd name="T56" fmla="*/ 407 w 571"/>
              <a:gd name="T57" fmla="*/ 322 h 587"/>
              <a:gd name="T58" fmla="*/ 359 w 571"/>
              <a:gd name="T59" fmla="*/ 317 h 587"/>
              <a:gd name="T60" fmla="*/ 357 w 571"/>
              <a:gd name="T61" fmla="*/ 251 h 587"/>
              <a:gd name="T62" fmla="*/ 453 w 571"/>
              <a:gd name="T63" fmla="*/ 150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1" h="587">
                <a:moveTo>
                  <a:pt x="453" y="150"/>
                </a:moveTo>
                <a:cubicBezTo>
                  <a:pt x="463" y="141"/>
                  <a:pt x="476" y="139"/>
                  <a:pt x="485" y="144"/>
                </a:cubicBezTo>
                <a:lnTo>
                  <a:pt x="487" y="142"/>
                </a:lnTo>
                <a:cubicBezTo>
                  <a:pt x="493" y="128"/>
                  <a:pt x="503" y="112"/>
                  <a:pt x="518" y="98"/>
                </a:cubicBezTo>
                <a:cubicBezTo>
                  <a:pt x="532" y="83"/>
                  <a:pt x="548" y="73"/>
                  <a:pt x="562" y="67"/>
                </a:cubicBezTo>
                <a:cubicBezTo>
                  <a:pt x="562" y="67"/>
                  <a:pt x="565" y="64"/>
                  <a:pt x="568" y="61"/>
                </a:cubicBezTo>
                <a:cubicBezTo>
                  <a:pt x="571" y="58"/>
                  <a:pt x="569" y="50"/>
                  <a:pt x="563" y="44"/>
                </a:cubicBezTo>
                <a:lnTo>
                  <a:pt x="528" y="9"/>
                </a:lnTo>
                <a:cubicBezTo>
                  <a:pt x="522" y="3"/>
                  <a:pt x="514" y="0"/>
                  <a:pt x="511" y="4"/>
                </a:cubicBezTo>
                <a:lnTo>
                  <a:pt x="505" y="10"/>
                </a:lnTo>
                <a:cubicBezTo>
                  <a:pt x="499" y="24"/>
                  <a:pt x="489" y="40"/>
                  <a:pt x="474" y="54"/>
                </a:cubicBezTo>
                <a:cubicBezTo>
                  <a:pt x="460" y="69"/>
                  <a:pt x="444" y="79"/>
                  <a:pt x="430" y="85"/>
                </a:cubicBezTo>
                <a:lnTo>
                  <a:pt x="428" y="86"/>
                </a:lnTo>
                <a:cubicBezTo>
                  <a:pt x="434" y="96"/>
                  <a:pt x="433" y="110"/>
                  <a:pt x="423" y="120"/>
                </a:cubicBezTo>
                <a:lnTo>
                  <a:pt x="328" y="214"/>
                </a:lnTo>
                <a:cubicBezTo>
                  <a:pt x="324" y="214"/>
                  <a:pt x="318" y="211"/>
                  <a:pt x="309" y="197"/>
                </a:cubicBezTo>
                <a:cubicBezTo>
                  <a:pt x="293" y="173"/>
                  <a:pt x="256" y="159"/>
                  <a:pt x="226" y="211"/>
                </a:cubicBezTo>
                <a:cubicBezTo>
                  <a:pt x="195" y="264"/>
                  <a:pt x="221" y="273"/>
                  <a:pt x="134" y="283"/>
                </a:cubicBezTo>
                <a:lnTo>
                  <a:pt x="134" y="283"/>
                </a:lnTo>
                <a:cubicBezTo>
                  <a:pt x="104" y="284"/>
                  <a:pt x="75" y="296"/>
                  <a:pt x="53" y="318"/>
                </a:cubicBezTo>
                <a:cubicBezTo>
                  <a:pt x="0" y="371"/>
                  <a:pt x="6" y="461"/>
                  <a:pt x="66" y="521"/>
                </a:cubicBezTo>
                <a:cubicBezTo>
                  <a:pt x="126" y="581"/>
                  <a:pt x="217" y="587"/>
                  <a:pt x="269" y="535"/>
                </a:cubicBezTo>
                <a:cubicBezTo>
                  <a:pt x="270" y="534"/>
                  <a:pt x="271" y="533"/>
                  <a:pt x="272" y="532"/>
                </a:cubicBezTo>
                <a:lnTo>
                  <a:pt x="272" y="532"/>
                </a:lnTo>
                <a:cubicBezTo>
                  <a:pt x="272" y="532"/>
                  <a:pt x="272" y="531"/>
                  <a:pt x="273" y="531"/>
                </a:cubicBezTo>
                <a:cubicBezTo>
                  <a:pt x="277" y="526"/>
                  <a:pt x="281" y="521"/>
                  <a:pt x="284" y="516"/>
                </a:cubicBezTo>
                <a:cubicBezTo>
                  <a:pt x="297" y="497"/>
                  <a:pt x="317" y="463"/>
                  <a:pt x="312" y="427"/>
                </a:cubicBezTo>
                <a:cubicBezTo>
                  <a:pt x="306" y="372"/>
                  <a:pt x="357" y="375"/>
                  <a:pt x="378" y="361"/>
                </a:cubicBezTo>
                <a:cubicBezTo>
                  <a:pt x="399" y="348"/>
                  <a:pt x="406" y="336"/>
                  <a:pt x="407" y="322"/>
                </a:cubicBezTo>
                <a:cubicBezTo>
                  <a:pt x="407" y="322"/>
                  <a:pt x="382" y="340"/>
                  <a:pt x="359" y="317"/>
                </a:cubicBezTo>
                <a:cubicBezTo>
                  <a:pt x="340" y="299"/>
                  <a:pt x="349" y="267"/>
                  <a:pt x="357" y="251"/>
                </a:cubicBezTo>
                <a:lnTo>
                  <a:pt x="453" y="15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74" name="Freeform 173"/>
          <p:cNvSpPr>
            <a:spLocks noEditPoints="1"/>
          </p:cNvSpPr>
          <p:nvPr/>
        </p:nvSpPr>
        <p:spPr bwMode="auto">
          <a:xfrm>
            <a:off x="4511278" y="1745458"/>
            <a:ext cx="117873" cy="129778"/>
          </a:xfrm>
          <a:custGeom>
            <a:avLst/>
            <a:gdLst>
              <a:gd name="T0" fmla="*/ 291 w 519"/>
              <a:gd name="T1" fmla="*/ 423 h 573"/>
              <a:gd name="T2" fmla="*/ 165 w 519"/>
              <a:gd name="T3" fmla="*/ 486 h 573"/>
              <a:gd name="T4" fmla="*/ 47 w 519"/>
              <a:gd name="T5" fmla="*/ 533 h 573"/>
              <a:gd name="T6" fmla="*/ 38 w 519"/>
              <a:gd name="T7" fmla="*/ 518 h 573"/>
              <a:gd name="T8" fmla="*/ 60 w 519"/>
              <a:gd name="T9" fmla="*/ 481 h 573"/>
              <a:gd name="T10" fmla="*/ 63 w 519"/>
              <a:gd name="T11" fmla="*/ 479 h 573"/>
              <a:gd name="T12" fmla="*/ 100 w 519"/>
              <a:gd name="T13" fmla="*/ 470 h 573"/>
              <a:gd name="T14" fmla="*/ 345 w 519"/>
              <a:gd name="T15" fmla="*/ 269 h 573"/>
              <a:gd name="T16" fmla="*/ 288 w 519"/>
              <a:gd name="T17" fmla="*/ 231 h 573"/>
              <a:gd name="T18" fmla="*/ 250 w 519"/>
              <a:gd name="T19" fmla="*/ 175 h 573"/>
              <a:gd name="T20" fmla="*/ 49 w 519"/>
              <a:gd name="T21" fmla="*/ 419 h 573"/>
              <a:gd name="T22" fmla="*/ 40 w 519"/>
              <a:gd name="T23" fmla="*/ 452 h 573"/>
              <a:gd name="T24" fmla="*/ 37 w 519"/>
              <a:gd name="T25" fmla="*/ 454 h 573"/>
              <a:gd name="T26" fmla="*/ 2 w 519"/>
              <a:gd name="T27" fmla="*/ 520 h 573"/>
              <a:gd name="T28" fmla="*/ 29 w 519"/>
              <a:gd name="T29" fmla="*/ 564 h 573"/>
              <a:gd name="T30" fmla="*/ 34 w 519"/>
              <a:gd name="T31" fmla="*/ 566 h 573"/>
              <a:gd name="T32" fmla="*/ 73 w 519"/>
              <a:gd name="T33" fmla="*/ 573 h 573"/>
              <a:gd name="T34" fmla="*/ 189 w 519"/>
              <a:gd name="T35" fmla="*/ 513 h 573"/>
              <a:gd name="T36" fmla="*/ 291 w 519"/>
              <a:gd name="T37" fmla="*/ 459 h 573"/>
              <a:gd name="T38" fmla="*/ 457 w 519"/>
              <a:gd name="T39" fmla="*/ 559 h 573"/>
              <a:gd name="T40" fmla="*/ 482 w 519"/>
              <a:gd name="T41" fmla="*/ 564 h 573"/>
              <a:gd name="T42" fmla="*/ 486 w 519"/>
              <a:gd name="T43" fmla="*/ 539 h 573"/>
              <a:gd name="T44" fmla="*/ 291 w 519"/>
              <a:gd name="T45" fmla="*/ 423 h 573"/>
              <a:gd name="T46" fmla="*/ 463 w 519"/>
              <a:gd name="T47" fmla="*/ 231 h 573"/>
              <a:gd name="T48" fmla="*/ 352 w 519"/>
              <a:gd name="T49" fmla="*/ 167 h 573"/>
              <a:gd name="T50" fmla="*/ 288 w 519"/>
              <a:gd name="T51" fmla="*/ 57 h 573"/>
              <a:gd name="T52" fmla="*/ 314 w 519"/>
              <a:gd name="T53" fmla="*/ 205 h 573"/>
              <a:gd name="T54" fmla="*/ 463 w 519"/>
              <a:gd name="T55" fmla="*/ 231 h 573"/>
              <a:gd name="T56" fmla="*/ 492 w 519"/>
              <a:gd name="T57" fmla="*/ 202 h 573"/>
              <a:gd name="T58" fmla="*/ 377 w 519"/>
              <a:gd name="T59" fmla="*/ 142 h 573"/>
              <a:gd name="T60" fmla="*/ 318 w 519"/>
              <a:gd name="T61" fmla="*/ 27 h 573"/>
              <a:gd name="T62" fmla="*/ 466 w 519"/>
              <a:gd name="T63" fmla="*/ 53 h 573"/>
              <a:gd name="T64" fmla="*/ 492 w 519"/>
              <a:gd name="T65" fmla="*/ 202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9" h="573">
                <a:moveTo>
                  <a:pt x="291" y="423"/>
                </a:moveTo>
                <a:cubicBezTo>
                  <a:pt x="238" y="423"/>
                  <a:pt x="199" y="457"/>
                  <a:pt x="165" y="486"/>
                </a:cubicBezTo>
                <a:cubicBezTo>
                  <a:pt x="128" y="519"/>
                  <a:pt x="95" y="547"/>
                  <a:pt x="47" y="533"/>
                </a:cubicBezTo>
                <a:cubicBezTo>
                  <a:pt x="38" y="526"/>
                  <a:pt x="38" y="520"/>
                  <a:pt x="38" y="518"/>
                </a:cubicBezTo>
                <a:cubicBezTo>
                  <a:pt x="37" y="505"/>
                  <a:pt x="53" y="488"/>
                  <a:pt x="60" y="481"/>
                </a:cubicBezTo>
                <a:cubicBezTo>
                  <a:pt x="61" y="481"/>
                  <a:pt x="62" y="480"/>
                  <a:pt x="63" y="479"/>
                </a:cubicBezTo>
                <a:cubicBezTo>
                  <a:pt x="75" y="483"/>
                  <a:pt x="90" y="480"/>
                  <a:pt x="100" y="470"/>
                </a:cubicBezTo>
                <a:lnTo>
                  <a:pt x="345" y="269"/>
                </a:lnTo>
                <a:cubicBezTo>
                  <a:pt x="324" y="260"/>
                  <a:pt x="305" y="248"/>
                  <a:pt x="288" y="231"/>
                </a:cubicBezTo>
                <a:cubicBezTo>
                  <a:pt x="271" y="214"/>
                  <a:pt x="259" y="195"/>
                  <a:pt x="250" y="175"/>
                </a:cubicBezTo>
                <a:lnTo>
                  <a:pt x="49" y="419"/>
                </a:lnTo>
                <a:cubicBezTo>
                  <a:pt x="40" y="428"/>
                  <a:pt x="37" y="441"/>
                  <a:pt x="40" y="452"/>
                </a:cubicBezTo>
                <a:cubicBezTo>
                  <a:pt x="39" y="453"/>
                  <a:pt x="38" y="453"/>
                  <a:pt x="37" y="454"/>
                </a:cubicBezTo>
                <a:cubicBezTo>
                  <a:pt x="34" y="457"/>
                  <a:pt x="0" y="485"/>
                  <a:pt x="2" y="520"/>
                </a:cubicBezTo>
                <a:cubicBezTo>
                  <a:pt x="2" y="532"/>
                  <a:pt x="7" y="549"/>
                  <a:pt x="29" y="564"/>
                </a:cubicBezTo>
                <a:lnTo>
                  <a:pt x="34" y="566"/>
                </a:lnTo>
                <a:cubicBezTo>
                  <a:pt x="48" y="571"/>
                  <a:pt x="61" y="573"/>
                  <a:pt x="73" y="573"/>
                </a:cubicBezTo>
                <a:cubicBezTo>
                  <a:pt x="121" y="573"/>
                  <a:pt x="157" y="542"/>
                  <a:pt x="189" y="513"/>
                </a:cubicBezTo>
                <a:cubicBezTo>
                  <a:pt x="221" y="485"/>
                  <a:pt x="251" y="459"/>
                  <a:pt x="291" y="459"/>
                </a:cubicBezTo>
                <a:cubicBezTo>
                  <a:pt x="384" y="459"/>
                  <a:pt x="456" y="558"/>
                  <a:pt x="457" y="559"/>
                </a:cubicBezTo>
                <a:cubicBezTo>
                  <a:pt x="462" y="568"/>
                  <a:pt x="474" y="569"/>
                  <a:pt x="482" y="564"/>
                </a:cubicBezTo>
                <a:cubicBezTo>
                  <a:pt x="490" y="558"/>
                  <a:pt x="492" y="547"/>
                  <a:pt x="486" y="539"/>
                </a:cubicBezTo>
                <a:cubicBezTo>
                  <a:pt x="483" y="534"/>
                  <a:pt x="403" y="423"/>
                  <a:pt x="291" y="423"/>
                </a:cubicBezTo>
                <a:close/>
                <a:moveTo>
                  <a:pt x="463" y="231"/>
                </a:moveTo>
                <a:cubicBezTo>
                  <a:pt x="422" y="220"/>
                  <a:pt x="383" y="199"/>
                  <a:pt x="352" y="167"/>
                </a:cubicBezTo>
                <a:cubicBezTo>
                  <a:pt x="320" y="136"/>
                  <a:pt x="299" y="97"/>
                  <a:pt x="288" y="57"/>
                </a:cubicBezTo>
                <a:cubicBezTo>
                  <a:pt x="261" y="100"/>
                  <a:pt x="270" y="162"/>
                  <a:pt x="314" y="205"/>
                </a:cubicBezTo>
                <a:cubicBezTo>
                  <a:pt x="357" y="249"/>
                  <a:pt x="419" y="258"/>
                  <a:pt x="463" y="231"/>
                </a:cubicBezTo>
                <a:close/>
                <a:moveTo>
                  <a:pt x="492" y="202"/>
                </a:moveTo>
                <a:cubicBezTo>
                  <a:pt x="450" y="194"/>
                  <a:pt x="409" y="174"/>
                  <a:pt x="377" y="142"/>
                </a:cubicBezTo>
                <a:cubicBezTo>
                  <a:pt x="345" y="110"/>
                  <a:pt x="325" y="69"/>
                  <a:pt x="318" y="27"/>
                </a:cubicBezTo>
                <a:cubicBezTo>
                  <a:pt x="361" y="0"/>
                  <a:pt x="423" y="9"/>
                  <a:pt x="466" y="53"/>
                </a:cubicBezTo>
                <a:cubicBezTo>
                  <a:pt x="510" y="96"/>
                  <a:pt x="519" y="158"/>
                  <a:pt x="492" y="20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75" name="Freeform 174"/>
          <p:cNvSpPr>
            <a:spLocks noEditPoints="1"/>
          </p:cNvSpPr>
          <p:nvPr/>
        </p:nvSpPr>
        <p:spPr bwMode="auto">
          <a:xfrm>
            <a:off x="3943351" y="1725218"/>
            <a:ext cx="166689" cy="172640"/>
          </a:xfrm>
          <a:custGeom>
            <a:avLst/>
            <a:gdLst>
              <a:gd name="T0" fmla="*/ 230 w 732"/>
              <a:gd name="T1" fmla="*/ 217 h 758"/>
              <a:gd name="T2" fmla="*/ 79 w 732"/>
              <a:gd name="T3" fmla="*/ 314 h 758"/>
              <a:gd name="T4" fmla="*/ 28 w 732"/>
              <a:gd name="T5" fmla="*/ 583 h 758"/>
              <a:gd name="T6" fmla="*/ 85 w 732"/>
              <a:gd name="T7" fmla="*/ 343 h 758"/>
              <a:gd name="T8" fmla="*/ 133 w 732"/>
              <a:gd name="T9" fmla="*/ 233 h 758"/>
              <a:gd name="T10" fmla="*/ 257 w 732"/>
              <a:gd name="T11" fmla="*/ 204 h 758"/>
              <a:gd name="T12" fmla="*/ 225 w 732"/>
              <a:gd name="T13" fmla="*/ 405 h 758"/>
              <a:gd name="T14" fmla="*/ 177 w 732"/>
              <a:gd name="T15" fmla="*/ 543 h 758"/>
              <a:gd name="T16" fmla="*/ 172 w 732"/>
              <a:gd name="T17" fmla="*/ 611 h 758"/>
              <a:gd name="T18" fmla="*/ 292 w 732"/>
              <a:gd name="T19" fmla="*/ 364 h 758"/>
              <a:gd name="T20" fmla="*/ 286 w 732"/>
              <a:gd name="T21" fmla="*/ 360 h 758"/>
              <a:gd name="T22" fmla="*/ 258 w 732"/>
              <a:gd name="T23" fmla="*/ 372 h 758"/>
              <a:gd name="T24" fmla="*/ 298 w 732"/>
              <a:gd name="T25" fmla="*/ 332 h 758"/>
              <a:gd name="T26" fmla="*/ 293 w 732"/>
              <a:gd name="T27" fmla="*/ 353 h 758"/>
              <a:gd name="T28" fmla="*/ 318 w 732"/>
              <a:gd name="T29" fmla="*/ 306 h 758"/>
              <a:gd name="T30" fmla="*/ 312 w 732"/>
              <a:gd name="T31" fmla="*/ 302 h 758"/>
              <a:gd name="T32" fmla="*/ 284 w 732"/>
              <a:gd name="T33" fmla="*/ 314 h 758"/>
              <a:gd name="T34" fmla="*/ 324 w 732"/>
              <a:gd name="T35" fmla="*/ 274 h 758"/>
              <a:gd name="T36" fmla="*/ 319 w 732"/>
              <a:gd name="T37" fmla="*/ 295 h 758"/>
              <a:gd name="T38" fmla="*/ 343 w 732"/>
              <a:gd name="T39" fmla="*/ 250 h 758"/>
              <a:gd name="T40" fmla="*/ 337 w 732"/>
              <a:gd name="T41" fmla="*/ 245 h 758"/>
              <a:gd name="T42" fmla="*/ 309 w 732"/>
              <a:gd name="T43" fmla="*/ 257 h 758"/>
              <a:gd name="T44" fmla="*/ 349 w 732"/>
              <a:gd name="T45" fmla="*/ 218 h 758"/>
              <a:gd name="T46" fmla="*/ 344 w 732"/>
              <a:gd name="T47" fmla="*/ 238 h 758"/>
              <a:gd name="T48" fmla="*/ 369 w 732"/>
              <a:gd name="T49" fmla="*/ 192 h 758"/>
              <a:gd name="T50" fmla="*/ 363 w 732"/>
              <a:gd name="T51" fmla="*/ 188 h 758"/>
              <a:gd name="T52" fmla="*/ 335 w 732"/>
              <a:gd name="T53" fmla="*/ 199 h 758"/>
              <a:gd name="T54" fmla="*/ 375 w 732"/>
              <a:gd name="T55" fmla="*/ 159 h 758"/>
              <a:gd name="T56" fmla="*/ 370 w 732"/>
              <a:gd name="T57" fmla="*/ 180 h 758"/>
              <a:gd name="T58" fmla="*/ 447 w 732"/>
              <a:gd name="T59" fmla="*/ 20 h 758"/>
              <a:gd name="T60" fmla="*/ 493 w 732"/>
              <a:gd name="T61" fmla="*/ 0 h 758"/>
              <a:gd name="T62" fmla="*/ 576 w 732"/>
              <a:gd name="T63" fmla="*/ 87 h 758"/>
              <a:gd name="T64" fmla="*/ 723 w 732"/>
              <a:gd name="T65" fmla="*/ 201 h 758"/>
              <a:gd name="T66" fmla="*/ 731 w 732"/>
              <a:gd name="T67" fmla="*/ 215 h 758"/>
              <a:gd name="T68" fmla="*/ 719 w 732"/>
              <a:gd name="T69" fmla="*/ 226 h 758"/>
              <a:gd name="T70" fmla="*/ 597 w 732"/>
              <a:gd name="T71" fmla="*/ 205 h 758"/>
              <a:gd name="T72" fmla="*/ 277 w 732"/>
              <a:gd name="T73" fmla="*/ 695 h 758"/>
              <a:gd name="T74" fmla="*/ 106 w 732"/>
              <a:gd name="T75" fmla="*/ 741 h 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2" h="758">
                <a:moveTo>
                  <a:pt x="169" y="288"/>
                </a:moveTo>
                <a:cubicBezTo>
                  <a:pt x="211" y="262"/>
                  <a:pt x="238" y="230"/>
                  <a:pt x="230" y="217"/>
                </a:cubicBezTo>
                <a:cubicBezTo>
                  <a:pt x="221" y="204"/>
                  <a:pt x="181" y="216"/>
                  <a:pt x="140" y="242"/>
                </a:cubicBezTo>
                <a:cubicBezTo>
                  <a:pt x="98" y="269"/>
                  <a:pt x="71" y="301"/>
                  <a:pt x="79" y="314"/>
                </a:cubicBezTo>
                <a:cubicBezTo>
                  <a:pt x="87" y="326"/>
                  <a:pt x="128" y="315"/>
                  <a:pt x="169" y="288"/>
                </a:cubicBezTo>
                <a:close/>
                <a:moveTo>
                  <a:pt x="28" y="583"/>
                </a:moveTo>
                <a:cubicBezTo>
                  <a:pt x="28" y="583"/>
                  <a:pt x="38" y="560"/>
                  <a:pt x="38" y="559"/>
                </a:cubicBezTo>
                <a:cubicBezTo>
                  <a:pt x="39" y="558"/>
                  <a:pt x="102" y="434"/>
                  <a:pt x="85" y="343"/>
                </a:cubicBezTo>
                <a:cubicBezTo>
                  <a:pt x="66" y="345"/>
                  <a:pt x="57" y="338"/>
                  <a:pt x="53" y="332"/>
                </a:cubicBezTo>
                <a:cubicBezTo>
                  <a:pt x="36" y="304"/>
                  <a:pt x="95" y="257"/>
                  <a:pt x="133" y="233"/>
                </a:cubicBezTo>
                <a:cubicBezTo>
                  <a:pt x="171" y="209"/>
                  <a:pt x="209" y="193"/>
                  <a:pt x="233" y="193"/>
                </a:cubicBezTo>
                <a:cubicBezTo>
                  <a:pt x="247" y="193"/>
                  <a:pt x="254" y="199"/>
                  <a:pt x="257" y="204"/>
                </a:cubicBezTo>
                <a:cubicBezTo>
                  <a:pt x="264" y="215"/>
                  <a:pt x="259" y="230"/>
                  <a:pt x="243" y="249"/>
                </a:cubicBezTo>
                <a:cubicBezTo>
                  <a:pt x="244" y="317"/>
                  <a:pt x="226" y="401"/>
                  <a:pt x="225" y="405"/>
                </a:cubicBezTo>
                <a:cubicBezTo>
                  <a:pt x="225" y="406"/>
                  <a:pt x="218" y="435"/>
                  <a:pt x="213" y="449"/>
                </a:cubicBezTo>
                <a:lnTo>
                  <a:pt x="177" y="543"/>
                </a:lnTo>
                <a:lnTo>
                  <a:pt x="153" y="595"/>
                </a:lnTo>
                <a:cubicBezTo>
                  <a:pt x="156" y="601"/>
                  <a:pt x="161" y="611"/>
                  <a:pt x="172" y="611"/>
                </a:cubicBezTo>
                <a:cubicBezTo>
                  <a:pt x="175" y="611"/>
                  <a:pt x="178" y="610"/>
                  <a:pt x="182" y="608"/>
                </a:cubicBezTo>
                <a:lnTo>
                  <a:pt x="292" y="364"/>
                </a:lnTo>
                <a:lnTo>
                  <a:pt x="288" y="363"/>
                </a:lnTo>
                <a:cubicBezTo>
                  <a:pt x="287" y="362"/>
                  <a:pt x="286" y="361"/>
                  <a:pt x="286" y="360"/>
                </a:cubicBezTo>
                <a:lnTo>
                  <a:pt x="277" y="380"/>
                </a:lnTo>
                <a:lnTo>
                  <a:pt x="258" y="372"/>
                </a:lnTo>
                <a:lnTo>
                  <a:pt x="279" y="324"/>
                </a:lnTo>
                <a:lnTo>
                  <a:pt x="298" y="332"/>
                </a:lnTo>
                <a:lnTo>
                  <a:pt x="289" y="352"/>
                </a:lnTo>
                <a:cubicBezTo>
                  <a:pt x="290" y="352"/>
                  <a:pt x="291" y="352"/>
                  <a:pt x="293" y="353"/>
                </a:cubicBezTo>
                <a:lnTo>
                  <a:pt x="296" y="354"/>
                </a:lnTo>
                <a:lnTo>
                  <a:pt x="318" y="306"/>
                </a:lnTo>
                <a:lnTo>
                  <a:pt x="314" y="305"/>
                </a:lnTo>
                <a:cubicBezTo>
                  <a:pt x="313" y="304"/>
                  <a:pt x="312" y="303"/>
                  <a:pt x="312" y="302"/>
                </a:cubicBezTo>
                <a:lnTo>
                  <a:pt x="303" y="322"/>
                </a:lnTo>
                <a:lnTo>
                  <a:pt x="284" y="314"/>
                </a:lnTo>
                <a:lnTo>
                  <a:pt x="305" y="266"/>
                </a:lnTo>
                <a:lnTo>
                  <a:pt x="324" y="274"/>
                </a:lnTo>
                <a:lnTo>
                  <a:pt x="315" y="294"/>
                </a:lnTo>
                <a:cubicBezTo>
                  <a:pt x="316" y="294"/>
                  <a:pt x="317" y="294"/>
                  <a:pt x="319" y="295"/>
                </a:cubicBezTo>
                <a:lnTo>
                  <a:pt x="322" y="296"/>
                </a:lnTo>
                <a:lnTo>
                  <a:pt x="343" y="250"/>
                </a:lnTo>
                <a:lnTo>
                  <a:pt x="339" y="248"/>
                </a:lnTo>
                <a:cubicBezTo>
                  <a:pt x="338" y="247"/>
                  <a:pt x="337" y="246"/>
                  <a:pt x="337" y="245"/>
                </a:cubicBezTo>
                <a:lnTo>
                  <a:pt x="328" y="265"/>
                </a:lnTo>
                <a:lnTo>
                  <a:pt x="309" y="257"/>
                </a:lnTo>
                <a:lnTo>
                  <a:pt x="330" y="209"/>
                </a:lnTo>
                <a:lnTo>
                  <a:pt x="349" y="218"/>
                </a:lnTo>
                <a:lnTo>
                  <a:pt x="340" y="238"/>
                </a:lnTo>
                <a:cubicBezTo>
                  <a:pt x="341" y="238"/>
                  <a:pt x="343" y="237"/>
                  <a:pt x="344" y="238"/>
                </a:cubicBezTo>
                <a:lnTo>
                  <a:pt x="348" y="240"/>
                </a:lnTo>
                <a:lnTo>
                  <a:pt x="369" y="192"/>
                </a:lnTo>
                <a:lnTo>
                  <a:pt x="365" y="190"/>
                </a:lnTo>
                <a:cubicBezTo>
                  <a:pt x="364" y="190"/>
                  <a:pt x="363" y="189"/>
                  <a:pt x="363" y="188"/>
                </a:cubicBezTo>
                <a:lnTo>
                  <a:pt x="354" y="207"/>
                </a:lnTo>
                <a:lnTo>
                  <a:pt x="335" y="199"/>
                </a:lnTo>
                <a:lnTo>
                  <a:pt x="356" y="151"/>
                </a:lnTo>
                <a:lnTo>
                  <a:pt x="375" y="159"/>
                </a:lnTo>
                <a:lnTo>
                  <a:pt x="366" y="180"/>
                </a:lnTo>
                <a:cubicBezTo>
                  <a:pt x="367" y="180"/>
                  <a:pt x="368" y="180"/>
                  <a:pt x="370" y="180"/>
                </a:cubicBezTo>
                <a:lnTo>
                  <a:pt x="374" y="182"/>
                </a:lnTo>
                <a:lnTo>
                  <a:pt x="447" y="20"/>
                </a:lnTo>
                <a:cubicBezTo>
                  <a:pt x="448" y="17"/>
                  <a:pt x="450" y="16"/>
                  <a:pt x="452" y="15"/>
                </a:cubicBezTo>
                <a:cubicBezTo>
                  <a:pt x="458" y="10"/>
                  <a:pt x="473" y="0"/>
                  <a:pt x="493" y="0"/>
                </a:cubicBezTo>
                <a:cubicBezTo>
                  <a:pt x="516" y="0"/>
                  <a:pt x="548" y="14"/>
                  <a:pt x="573" y="79"/>
                </a:cubicBezTo>
                <a:lnTo>
                  <a:pt x="576" y="87"/>
                </a:lnTo>
                <a:cubicBezTo>
                  <a:pt x="584" y="109"/>
                  <a:pt x="599" y="151"/>
                  <a:pt x="620" y="164"/>
                </a:cubicBezTo>
                <a:cubicBezTo>
                  <a:pt x="643" y="178"/>
                  <a:pt x="690" y="193"/>
                  <a:pt x="723" y="201"/>
                </a:cubicBezTo>
                <a:cubicBezTo>
                  <a:pt x="726" y="201"/>
                  <a:pt x="729" y="203"/>
                  <a:pt x="730" y="206"/>
                </a:cubicBezTo>
                <a:cubicBezTo>
                  <a:pt x="732" y="209"/>
                  <a:pt x="732" y="212"/>
                  <a:pt x="731" y="215"/>
                </a:cubicBezTo>
                <a:lnTo>
                  <a:pt x="729" y="219"/>
                </a:lnTo>
                <a:cubicBezTo>
                  <a:pt x="728" y="223"/>
                  <a:pt x="724" y="226"/>
                  <a:pt x="719" y="226"/>
                </a:cubicBezTo>
                <a:lnTo>
                  <a:pt x="719" y="226"/>
                </a:lnTo>
                <a:cubicBezTo>
                  <a:pt x="697" y="226"/>
                  <a:pt x="628" y="222"/>
                  <a:pt x="597" y="205"/>
                </a:cubicBezTo>
                <a:cubicBezTo>
                  <a:pt x="577" y="194"/>
                  <a:pt x="544" y="158"/>
                  <a:pt x="527" y="138"/>
                </a:cubicBezTo>
                <a:lnTo>
                  <a:pt x="277" y="695"/>
                </a:lnTo>
                <a:cubicBezTo>
                  <a:pt x="258" y="736"/>
                  <a:pt x="223" y="758"/>
                  <a:pt x="178" y="758"/>
                </a:cubicBezTo>
                <a:cubicBezTo>
                  <a:pt x="156" y="758"/>
                  <a:pt x="131" y="753"/>
                  <a:pt x="106" y="741"/>
                </a:cubicBezTo>
                <a:cubicBezTo>
                  <a:pt x="30" y="707"/>
                  <a:pt x="0" y="646"/>
                  <a:pt x="28" y="58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76" name="Freeform 175"/>
          <p:cNvSpPr>
            <a:spLocks/>
          </p:cNvSpPr>
          <p:nvPr/>
        </p:nvSpPr>
        <p:spPr bwMode="auto">
          <a:xfrm>
            <a:off x="8901114" y="2733676"/>
            <a:ext cx="167878" cy="123825"/>
          </a:xfrm>
          <a:custGeom>
            <a:avLst/>
            <a:gdLst>
              <a:gd name="T0" fmla="*/ 737 w 740"/>
              <a:gd name="T1" fmla="*/ 317 h 544"/>
              <a:gd name="T2" fmla="*/ 739 w 740"/>
              <a:gd name="T3" fmla="*/ 316 h 544"/>
              <a:gd name="T4" fmla="*/ 545 w 740"/>
              <a:gd name="T5" fmla="*/ 30 h 544"/>
              <a:gd name="T6" fmla="*/ 541 w 740"/>
              <a:gd name="T7" fmla="*/ 29 h 544"/>
              <a:gd name="T8" fmla="*/ 415 w 740"/>
              <a:gd name="T9" fmla="*/ 77 h 544"/>
              <a:gd name="T10" fmla="*/ 435 w 740"/>
              <a:gd name="T11" fmla="*/ 90 h 544"/>
              <a:gd name="T12" fmla="*/ 530 w 740"/>
              <a:gd name="T13" fmla="*/ 50 h 544"/>
              <a:gd name="T14" fmla="*/ 703 w 740"/>
              <a:gd name="T15" fmla="*/ 304 h 544"/>
              <a:gd name="T16" fmla="*/ 591 w 740"/>
              <a:gd name="T17" fmla="*/ 292 h 544"/>
              <a:gd name="T18" fmla="*/ 439 w 740"/>
              <a:gd name="T19" fmla="*/ 311 h 544"/>
              <a:gd name="T20" fmla="*/ 430 w 740"/>
              <a:gd name="T21" fmla="*/ 313 h 544"/>
              <a:gd name="T22" fmla="*/ 430 w 740"/>
              <a:gd name="T23" fmla="*/ 324 h 544"/>
              <a:gd name="T24" fmla="*/ 310 w 740"/>
              <a:gd name="T25" fmla="*/ 326 h 544"/>
              <a:gd name="T26" fmla="*/ 309 w 740"/>
              <a:gd name="T27" fmla="*/ 313 h 544"/>
              <a:gd name="T28" fmla="*/ 301 w 740"/>
              <a:gd name="T29" fmla="*/ 311 h 544"/>
              <a:gd name="T30" fmla="*/ 149 w 740"/>
              <a:gd name="T31" fmla="*/ 292 h 544"/>
              <a:gd name="T32" fmla="*/ 42 w 740"/>
              <a:gd name="T33" fmla="*/ 303 h 544"/>
              <a:gd name="T34" fmla="*/ 214 w 740"/>
              <a:gd name="T35" fmla="*/ 50 h 544"/>
              <a:gd name="T36" fmla="*/ 309 w 740"/>
              <a:gd name="T37" fmla="*/ 90 h 544"/>
              <a:gd name="T38" fmla="*/ 329 w 740"/>
              <a:gd name="T39" fmla="*/ 77 h 544"/>
              <a:gd name="T40" fmla="*/ 202 w 740"/>
              <a:gd name="T41" fmla="*/ 29 h 544"/>
              <a:gd name="T42" fmla="*/ 199 w 740"/>
              <a:gd name="T43" fmla="*/ 30 h 544"/>
              <a:gd name="T44" fmla="*/ 7 w 740"/>
              <a:gd name="T45" fmla="*/ 313 h 544"/>
              <a:gd name="T46" fmla="*/ 3 w 740"/>
              <a:gd name="T47" fmla="*/ 314 h 544"/>
              <a:gd name="T48" fmla="*/ 3 w 740"/>
              <a:gd name="T49" fmla="*/ 414 h 544"/>
              <a:gd name="T50" fmla="*/ 34 w 740"/>
              <a:gd name="T51" fmla="*/ 500 h 544"/>
              <a:gd name="T52" fmla="*/ 159 w 740"/>
              <a:gd name="T53" fmla="*/ 544 h 544"/>
              <a:gd name="T54" fmla="*/ 286 w 740"/>
              <a:gd name="T55" fmla="*/ 500 h 544"/>
              <a:gd name="T56" fmla="*/ 311 w 740"/>
              <a:gd name="T57" fmla="*/ 425 h 544"/>
              <a:gd name="T58" fmla="*/ 310 w 740"/>
              <a:gd name="T59" fmla="*/ 351 h 544"/>
              <a:gd name="T60" fmla="*/ 430 w 740"/>
              <a:gd name="T61" fmla="*/ 350 h 544"/>
              <a:gd name="T62" fmla="*/ 429 w 740"/>
              <a:gd name="T63" fmla="*/ 424 h 544"/>
              <a:gd name="T64" fmla="*/ 454 w 740"/>
              <a:gd name="T65" fmla="*/ 500 h 544"/>
              <a:gd name="T66" fmla="*/ 581 w 740"/>
              <a:gd name="T67" fmla="*/ 544 h 544"/>
              <a:gd name="T68" fmla="*/ 706 w 740"/>
              <a:gd name="T69" fmla="*/ 500 h 544"/>
              <a:gd name="T70" fmla="*/ 737 w 740"/>
              <a:gd name="T71" fmla="*/ 415 h 544"/>
              <a:gd name="T72" fmla="*/ 737 w 740"/>
              <a:gd name="T73" fmla="*/ 317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0" h="544">
                <a:moveTo>
                  <a:pt x="737" y="317"/>
                </a:moveTo>
                <a:lnTo>
                  <a:pt x="739" y="316"/>
                </a:lnTo>
                <a:lnTo>
                  <a:pt x="545" y="30"/>
                </a:lnTo>
                <a:lnTo>
                  <a:pt x="541" y="29"/>
                </a:lnTo>
                <a:cubicBezTo>
                  <a:pt x="541" y="29"/>
                  <a:pt x="464" y="0"/>
                  <a:pt x="415" y="77"/>
                </a:cubicBezTo>
                <a:lnTo>
                  <a:pt x="435" y="90"/>
                </a:lnTo>
                <a:cubicBezTo>
                  <a:pt x="469" y="37"/>
                  <a:pt x="517" y="46"/>
                  <a:pt x="530" y="50"/>
                </a:cubicBezTo>
                <a:lnTo>
                  <a:pt x="703" y="304"/>
                </a:lnTo>
                <a:cubicBezTo>
                  <a:pt x="679" y="299"/>
                  <a:pt x="641" y="292"/>
                  <a:pt x="591" y="292"/>
                </a:cubicBezTo>
                <a:cubicBezTo>
                  <a:pt x="541" y="292"/>
                  <a:pt x="490" y="299"/>
                  <a:pt x="439" y="311"/>
                </a:cubicBezTo>
                <a:lnTo>
                  <a:pt x="430" y="313"/>
                </a:lnTo>
                <a:lnTo>
                  <a:pt x="430" y="324"/>
                </a:lnTo>
                <a:cubicBezTo>
                  <a:pt x="385" y="305"/>
                  <a:pt x="334" y="317"/>
                  <a:pt x="310" y="326"/>
                </a:cubicBezTo>
                <a:lnTo>
                  <a:pt x="309" y="313"/>
                </a:lnTo>
                <a:lnTo>
                  <a:pt x="301" y="311"/>
                </a:lnTo>
                <a:cubicBezTo>
                  <a:pt x="250" y="299"/>
                  <a:pt x="199" y="292"/>
                  <a:pt x="149" y="292"/>
                </a:cubicBezTo>
                <a:cubicBezTo>
                  <a:pt x="102" y="292"/>
                  <a:pt x="66" y="298"/>
                  <a:pt x="42" y="303"/>
                </a:cubicBezTo>
                <a:lnTo>
                  <a:pt x="214" y="50"/>
                </a:lnTo>
                <a:cubicBezTo>
                  <a:pt x="227" y="46"/>
                  <a:pt x="275" y="36"/>
                  <a:pt x="309" y="90"/>
                </a:cubicBezTo>
                <a:lnTo>
                  <a:pt x="329" y="77"/>
                </a:lnTo>
                <a:cubicBezTo>
                  <a:pt x="280" y="0"/>
                  <a:pt x="203" y="29"/>
                  <a:pt x="202" y="29"/>
                </a:cubicBezTo>
                <a:lnTo>
                  <a:pt x="199" y="30"/>
                </a:lnTo>
                <a:lnTo>
                  <a:pt x="7" y="313"/>
                </a:lnTo>
                <a:lnTo>
                  <a:pt x="3" y="314"/>
                </a:lnTo>
                <a:lnTo>
                  <a:pt x="3" y="414"/>
                </a:lnTo>
                <a:cubicBezTo>
                  <a:pt x="3" y="416"/>
                  <a:pt x="0" y="463"/>
                  <a:pt x="34" y="500"/>
                </a:cubicBezTo>
                <a:cubicBezTo>
                  <a:pt x="61" y="530"/>
                  <a:pt x="103" y="544"/>
                  <a:pt x="159" y="544"/>
                </a:cubicBezTo>
                <a:cubicBezTo>
                  <a:pt x="217" y="544"/>
                  <a:pt x="260" y="530"/>
                  <a:pt x="286" y="500"/>
                </a:cubicBezTo>
                <a:cubicBezTo>
                  <a:pt x="316" y="466"/>
                  <a:pt x="311" y="426"/>
                  <a:pt x="311" y="425"/>
                </a:cubicBezTo>
                <a:lnTo>
                  <a:pt x="310" y="351"/>
                </a:lnTo>
                <a:cubicBezTo>
                  <a:pt x="327" y="344"/>
                  <a:pt x="385" y="325"/>
                  <a:pt x="430" y="350"/>
                </a:cubicBezTo>
                <a:lnTo>
                  <a:pt x="429" y="424"/>
                </a:lnTo>
                <a:cubicBezTo>
                  <a:pt x="428" y="426"/>
                  <a:pt x="424" y="466"/>
                  <a:pt x="454" y="500"/>
                </a:cubicBezTo>
                <a:cubicBezTo>
                  <a:pt x="480" y="530"/>
                  <a:pt x="523" y="544"/>
                  <a:pt x="581" y="544"/>
                </a:cubicBezTo>
                <a:cubicBezTo>
                  <a:pt x="637" y="544"/>
                  <a:pt x="679" y="530"/>
                  <a:pt x="706" y="500"/>
                </a:cubicBezTo>
                <a:cubicBezTo>
                  <a:pt x="740" y="463"/>
                  <a:pt x="737" y="416"/>
                  <a:pt x="737" y="415"/>
                </a:cubicBezTo>
                <a:lnTo>
                  <a:pt x="737" y="317"/>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77" name="Freeform 176"/>
          <p:cNvSpPr>
            <a:spLocks noEditPoints="1"/>
          </p:cNvSpPr>
          <p:nvPr/>
        </p:nvSpPr>
        <p:spPr bwMode="auto">
          <a:xfrm>
            <a:off x="8590359" y="2747963"/>
            <a:ext cx="178594" cy="100014"/>
          </a:xfrm>
          <a:custGeom>
            <a:avLst/>
            <a:gdLst>
              <a:gd name="T0" fmla="*/ 63 w 787"/>
              <a:gd name="T1" fmla="*/ 216 h 438"/>
              <a:gd name="T2" fmla="*/ 312 w 787"/>
              <a:gd name="T3" fmla="*/ 219 h 438"/>
              <a:gd name="T4" fmla="*/ 291 w 787"/>
              <a:gd name="T5" fmla="*/ 343 h 438"/>
              <a:gd name="T6" fmla="*/ 300 w 787"/>
              <a:gd name="T7" fmla="*/ 364 h 438"/>
              <a:gd name="T8" fmla="*/ 184 w 787"/>
              <a:gd name="T9" fmla="*/ 425 h 438"/>
              <a:gd name="T10" fmla="*/ 37 w 787"/>
              <a:gd name="T11" fmla="*/ 259 h 438"/>
              <a:gd name="T12" fmla="*/ 615 w 787"/>
              <a:gd name="T13" fmla="*/ 196 h 438"/>
              <a:gd name="T14" fmla="*/ 751 w 787"/>
              <a:gd name="T15" fmla="*/ 259 h 438"/>
              <a:gd name="T16" fmla="*/ 603 w 787"/>
              <a:gd name="T17" fmla="*/ 425 h 438"/>
              <a:gd name="T18" fmla="*/ 487 w 787"/>
              <a:gd name="T19" fmla="*/ 364 h 438"/>
              <a:gd name="T20" fmla="*/ 496 w 787"/>
              <a:gd name="T21" fmla="*/ 343 h 438"/>
              <a:gd name="T22" fmla="*/ 475 w 787"/>
              <a:gd name="T23" fmla="*/ 219 h 438"/>
              <a:gd name="T24" fmla="*/ 6 w 787"/>
              <a:gd name="T25" fmla="*/ 250 h 438"/>
              <a:gd name="T26" fmla="*/ 7 w 787"/>
              <a:gd name="T27" fmla="*/ 252 h 438"/>
              <a:gd name="T28" fmla="*/ 18 w 787"/>
              <a:gd name="T29" fmla="*/ 257 h 438"/>
              <a:gd name="T30" fmla="*/ 24 w 787"/>
              <a:gd name="T31" fmla="*/ 257 h 438"/>
              <a:gd name="T32" fmla="*/ 184 w 787"/>
              <a:gd name="T33" fmla="*/ 438 h 438"/>
              <a:gd name="T34" fmla="*/ 283 w 787"/>
              <a:gd name="T35" fmla="*/ 409 h 438"/>
              <a:gd name="T36" fmla="*/ 364 w 787"/>
              <a:gd name="T37" fmla="*/ 292 h 438"/>
              <a:gd name="T38" fmla="*/ 348 w 787"/>
              <a:gd name="T39" fmla="*/ 272 h 438"/>
              <a:gd name="T40" fmla="*/ 390 w 787"/>
              <a:gd name="T41" fmla="*/ 251 h 438"/>
              <a:gd name="T42" fmla="*/ 441 w 787"/>
              <a:gd name="T43" fmla="*/ 248 h 438"/>
              <a:gd name="T44" fmla="*/ 426 w 787"/>
              <a:gd name="T45" fmla="*/ 273 h 438"/>
              <a:gd name="T46" fmla="*/ 458 w 787"/>
              <a:gd name="T47" fmla="*/ 337 h 438"/>
              <a:gd name="T48" fmla="*/ 603 w 787"/>
              <a:gd name="T49" fmla="*/ 438 h 438"/>
              <a:gd name="T50" fmla="*/ 764 w 787"/>
              <a:gd name="T51" fmla="*/ 257 h 438"/>
              <a:gd name="T52" fmla="*/ 770 w 787"/>
              <a:gd name="T53" fmla="*/ 257 h 438"/>
              <a:gd name="T54" fmla="*/ 780 w 787"/>
              <a:gd name="T55" fmla="*/ 252 h 438"/>
              <a:gd name="T56" fmla="*/ 781 w 787"/>
              <a:gd name="T57" fmla="*/ 250 h 438"/>
              <a:gd name="T58" fmla="*/ 782 w 787"/>
              <a:gd name="T59" fmla="*/ 238 h 438"/>
              <a:gd name="T60" fmla="*/ 686 w 787"/>
              <a:gd name="T61" fmla="*/ 13 h 438"/>
              <a:gd name="T62" fmla="*/ 615 w 787"/>
              <a:gd name="T63" fmla="*/ 70 h 438"/>
              <a:gd name="T64" fmla="*/ 628 w 787"/>
              <a:gd name="T65" fmla="*/ 96 h 438"/>
              <a:gd name="T66" fmla="*/ 671 w 787"/>
              <a:gd name="T67" fmla="*/ 56 h 438"/>
              <a:gd name="T68" fmla="*/ 696 w 787"/>
              <a:gd name="T69" fmla="*/ 23 h 438"/>
              <a:gd name="T70" fmla="*/ 770 w 787"/>
              <a:gd name="T71" fmla="*/ 210 h 438"/>
              <a:gd name="T72" fmla="*/ 661 w 787"/>
              <a:gd name="T73" fmla="*/ 165 h 438"/>
              <a:gd name="T74" fmla="*/ 449 w 787"/>
              <a:gd name="T75" fmla="*/ 226 h 438"/>
              <a:gd name="T76" fmla="*/ 390 w 787"/>
              <a:gd name="T77" fmla="*/ 237 h 438"/>
              <a:gd name="T78" fmla="*/ 338 w 787"/>
              <a:gd name="T79" fmla="*/ 226 h 438"/>
              <a:gd name="T80" fmla="*/ 126 w 787"/>
              <a:gd name="T81" fmla="*/ 165 h 438"/>
              <a:gd name="T82" fmla="*/ 18 w 787"/>
              <a:gd name="T83" fmla="*/ 210 h 438"/>
              <a:gd name="T84" fmla="*/ 91 w 787"/>
              <a:gd name="T85" fmla="*/ 22 h 438"/>
              <a:gd name="T86" fmla="*/ 117 w 787"/>
              <a:gd name="T87" fmla="*/ 56 h 438"/>
              <a:gd name="T88" fmla="*/ 159 w 787"/>
              <a:gd name="T89" fmla="*/ 96 h 438"/>
              <a:gd name="T90" fmla="*/ 173 w 787"/>
              <a:gd name="T91" fmla="*/ 70 h 438"/>
              <a:gd name="T92" fmla="*/ 101 w 787"/>
              <a:gd name="T93" fmla="*/ 13 h 438"/>
              <a:gd name="T94" fmla="*/ 5 w 787"/>
              <a:gd name="T95" fmla="*/ 238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87" h="438">
                <a:moveTo>
                  <a:pt x="37" y="259"/>
                </a:moveTo>
                <a:cubicBezTo>
                  <a:pt x="39" y="239"/>
                  <a:pt x="48" y="224"/>
                  <a:pt x="63" y="216"/>
                </a:cubicBezTo>
                <a:cubicBezTo>
                  <a:pt x="86" y="203"/>
                  <a:pt x="125" y="196"/>
                  <a:pt x="173" y="196"/>
                </a:cubicBezTo>
                <a:cubicBezTo>
                  <a:pt x="228" y="196"/>
                  <a:pt x="287" y="206"/>
                  <a:pt x="312" y="219"/>
                </a:cubicBezTo>
                <a:cubicBezTo>
                  <a:pt x="340" y="234"/>
                  <a:pt x="336" y="270"/>
                  <a:pt x="331" y="291"/>
                </a:cubicBezTo>
                <a:lnTo>
                  <a:pt x="291" y="343"/>
                </a:lnTo>
                <a:cubicBezTo>
                  <a:pt x="287" y="349"/>
                  <a:pt x="288" y="357"/>
                  <a:pt x="294" y="362"/>
                </a:cubicBezTo>
                <a:cubicBezTo>
                  <a:pt x="296" y="363"/>
                  <a:pt x="298" y="364"/>
                  <a:pt x="300" y="364"/>
                </a:cubicBezTo>
                <a:cubicBezTo>
                  <a:pt x="293" y="376"/>
                  <a:pt x="284" y="389"/>
                  <a:pt x="273" y="400"/>
                </a:cubicBezTo>
                <a:cubicBezTo>
                  <a:pt x="258" y="416"/>
                  <a:pt x="225" y="425"/>
                  <a:pt x="184" y="425"/>
                </a:cubicBezTo>
                <a:cubicBezTo>
                  <a:pt x="142" y="425"/>
                  <a:pt x="101" y="415"/>
                  <a:pt x="86" y="400"/>
                </a:cubicBezTo>
                <a:cubicBezTo>
                  <a:pt x="65" y="380"/>
                  <a:pt x="30" y="311"/>
                  <a:pt x="37" y="259"/>
                </a:cubicBezTo>
                <a:close/>
                <a:moveTo>
                  <a:pt x="475" y="219"/>
                </a:moveTo>
                <a:cubicBezTo>
                  <a:pt x="501" y="206"/>
                  <a:pt x="559" y="196"/>
                  <a:pt x="615" y="196"/>
                </a:cubicBezTo>
                <a:cubicBezTo>
                  <a:pt x="662" y="196"/>
                  <a:pt x="701" y="203"/>
                  <a:pt x="725" y="216"/>
                </a:cubicBezTo>
                <a:cubicBezTo>
                  <a:pt x="739" y="224"/>
                  <a:pt x="748" y="239"/>
                  <a:pt x="751" y="259"/>
                </a:cubicBezTo>
                <a:cubicBezTo>
                  <a:pt x="757" y="311"/>
                  <a:pt x="722" y="380"/>
                  <a:pt x="702" y="400"/>
                </a:cubicBezTo>
                <a:cubicBezTo>
                  <a:pt x="686" y="415"/>
                  <a:pt x="645" y="425"/>
                  <a:pt x="603" y="425"/>
                </a:cubicBezTo>
                <a:cubicBezTo>
                  <a:pt x="563" y="425"/>
                  <a:pt x="529" y="416"/>
                  <a:pt x="514" y="400"/>
                </a:cubicBezTo>
                <a:cubicBezTo>
                  <a:pt x="503" y="389"/>
                  <a:pt x="495" y="376"/>
                  <a:pt x="487" y="364"/>
                </a:cubicBezTo>
                <a:cubicBezTo>
                  <a:pt x="489" y="364"/>
                  <a:pt x="492" y="363"/>
                  <a:pt x="494" y="362"/>
                </a:cubicBezTo>
                <a:cubicBezTo>
                  <a:pt x="499" y="357"/>
                  <a:pt x="501" y="349"/>
                  <a:pt x="496" y="343"/>
                </a:cubicBezTo>
                <a:lnTo>
                  <a:pt x="456" y="290"/>
                </a:lnTo>
                <a:cubicBezTo>
                  <a:pt x="451" y="270"/>
                  <a:pt x="448" y="234"/>
                  <a:pt x="475" y="219"/>
                </a:cubicBezTo>
                <a:close/>
                <a:moveTo>
                  <a:pt x="5" y="242"/>
                </a:moveTo>
                <a:cubicBezTo>
                  <a:pt x="4" y="245"/>
                  <a:pt x="5" y="248"/>
                  <a:pt x="6" y="250"/>
                </a:cubicBezTo>
                <a:cubicBezTo>
                  <a:pt x="6" y="251"/>
                  <a:pt x="6" y="252"/>
                  <a:pt x="6" y="252"/>
                </a:cubicBezTo>
                <a:lnTo>
                  <a:pt x="7" y="252"/>
                </a:lnTo>
                <a:cubicBezTo>
                  <a:pt x="9" y="255"/>
                  <a:pt x="12" y="257"/>
                  <a:pt x="16" y="257"/>
                </a:cubicBezTo>
                <a:cubicBezTo>
                  <a:pt x="16" y="257"/>
                  <a:pt x="17" y="257"/>
                  <a:pt x="18" y="257"/>
                </a:cubicBezTo>
                <a:cubicBezTo>
                  <a:pt x="20" y="257"/>
                  <a:pt x="22" y="257"/>
                  <a:pt x="24" y="256"/>
                </a:cubicBezTo>
                <a:cubicBezTo>
                  <a:pt x="24" y="256"/>
                  <a:pt x="24" y="257"/>
                  <a:pt x="24" y="257"/>
                </a:cubicBezTo>
                <a:cubicBezTo>
                  <a:pt x="17" y="310"/>
                  <a:pt x="51" y="385"/>
                  <a:pt x="76" y="409"/>
                </a:cubicBezTo>
                <a:cubicBezTo>
                  <a:pt x="95" y="427"/>
                  <a:pt x="138" y="438"/>
                  <a:pt x="184" y="438"/>
                </a:cubicBezTo>
                <a:cubicBezTo>
                  <a:pt x="184" y="438"/>
                  <a:pt x="184" y="438"/>
                  <a:pt x="184" y="438"/>
                </a:cubicBezTo>
                <a:cubicBezTo>
                  <a:pt x="229" y="438"/>
                  <a:pt x="265" y="428"/>
                  <a:pt x="283" y="409"/>
                </a:cubicBezTo>
                <a:cubicBezTo>
                  <a:pt x="305" y="386"/>
                  <a:pt x="321" y="358"/>
                  <a:pt x="329" y="337"/>
                </a:cubicBezTo>
                <a:lnTo>
                  <a:pt x="364" y="292"/>
                </a:lnTo>
                <a:cubicBezTo>
                  <a:pt x="368" y="286"/>
                  <a:pt x="367" y="278"/>
                  <a:pt x="361" y="273"/>
                </a:cubicBezTo>
                <a:cubicBezTo>
                  <a:pt x="357" y="270"/>
                  <a:pt x="352" y="270"/>
                  <a:pt x="348" y="272"/>
                </a:cubicBezTo>
                <a:cubicBezTo>
                  <a:pt x="348" y="264"/>
                  <a:pt x="348" y="256"/>
                  <a:pt x="346" y="248"/>
                </a:cubicBezTo>
                <a:cubicBezTo>
                  <a:pt x="355" y="249"/>
                  <a:pt x="369" y="250"/>
                  <a:pt x="390" y="251"/>
                </a:cubicBezTo>
                <a:cubicBezTo>
                  <a:pt x="393" y="251"/>
                  <a:pt x="396" y="251"/>
                  <a:pt x="399" y="251"/>
                </a:cubicBezTo>
                <a:cubicBezTo>
                  <a:pt x="418" y="251"/>
                  <a:pt x="432" y="249"/>
                  <a:pt x="441" y="248"/>
                </a:cubicBezTo>
                <a:cubicBezTo>
                  <a:pt x="439" y="256"/>
                  <a:pt x="439" y="264"/>
                  <a:pt x="440" y="272"/>
                </a:cubicBezTo>
                <a:cubicBezTo>
                  <a:pt x="435" y="270"/>
                  <a:pt x="430" y="270"/>
                  <a:pt x="426" y="273"/>
                </a:cubicBezTo>
                <a:cubicBezTo>
                  <a:pt x="420" y="278"/>
                  <a:pt x="419" y="286"/>
                  <a:pt x="424" y="292"/>
                </a:cubicBezTo>
                <a:lnTo>
                  <a:pt x="458" y="337"/>
                </a:lnTo>
                <a:cubicBezTo>
                  <a:pt x="467" y="358"/>
                  <a:pt x="482" y="386"/>
                  <a:pt x="505" y="409"/>
                </a:cubicBezTo>
                <a:cubicBezTo>
                  <a:pt x="523" y="428"/>
                  <a:pt x="559" y="438"/>
                  <a:pt x="603" y="438"/>
                </a:cubicBezTo>
                <a:cubicBezTo>
                  <a:pt x="649" y="438"/>
                  <a:pt x="693" y="427"/>
                  <a:pt x="711" y="409"/>
                </a:cubicBezTo>
                <a:cubicBezTo>
                  <a:pt x="737" y="385"/>
                  <a:pt x="770" y="310"/>
                  <a:pt x="764" y="257"/>
                </a:cubicBezTo>
                <a:cubicBezTo>
                  <a:pt x="764" y="257"/>
                  <a:pt x="763" y="256"/>
                  <a:pt x="763" y="256"/>
                </a:cubicBezTo>
                <a:cubicBezTo>
                  <a:pt x="765" y="257"/>
                  <a:pt x="767" y="257"/>
                  <a:pt x="770" y="257"/>
                </a:cubicBezTo>
                <a:cubicBezTo>
                  <a:pt x="770" y="257"/>
                  <a:pt x="771" y="257"/>
                  <a:pt x="772" y="257"/>
                </a:cubicBezTo>
                <a:cubicBezTo>
                  <a:pt x="775" y="257"/>
                  <a:pt x="778" y="255"/>
                  <a:pt x="780" y="252"/>
                </a:cubicBezTo>
                <a:lnTo>
                  <a:pt x="781" y="252"/>
                </a:lnTo>
                <a:cubicBezTo>
                  <a:pt x="781" y="252"/>
                  <a:pt x="781" y="251"/>
                  <a:pt x="781" y="250"/>
                </a:cubicBezTo>
                <a:cubicBezTo>
                  <a:pt x="782" y="248"/>
                  <a:pt x="783" y="245"/>
                  <a:pt x="783" y="242"/>
                </a:cubicBezTo>
                <a:cubicBezTo>
                  <a:pt x="783" y="241"/>
                  <a:pt x="782" y="239"/>
                  <a:pt x="782" y="238"/>
                </a:cubicBezTo>
                <a:cubicBezTo>
                  <a:pt x="784" y="188"/>
                  <a:pt x="787" y="24"/>
                  <a:pt x="719" y="2"/>
                </a:cubicBezTo>
                <a:cubicBezTo>
                  <a:pt x="712" y="0"/>
                  <a:pt x="700" y="5"/>
                  <a:pt x="686" y="13"/>
                </a:cubicBezTo>
                <a:cubicBezTo>
                  <a:pt x="682" y="13"/>
                  <a:pt x="678" y="13"/>
                  <a:pt x="675" y="16"/>
                </a:cubicBezTo>
                <a:lnTo>
                  <a:pt x="615" y="70"/>
                </a:lnTo>
                <a:cubicBezTo>
                  <a:pt x="610" y="74"/>
                  <a:pt x="609" y="81"/>
                  <a:pt x="612" y="86"/>
                </a:cubicBezTo>
                <a:cubicBezTo>
                  <a:pt x="620" y="97"/>
                  <a:pt x="628" y="96"/>
                  <a:pt x="628" y="96"/>
                </a:cubicBezTo>
                <a:cubicBezTo>
                  <a:pt x="629" y="96"/>
                  <a:pt x="631" y="96"/>
                  <a:pt x="632" y="96"/>
                </a:cubicBezTo>
                <a:cubicBezTo>
                  <a:pt x="649" y="93"/>
                  <a:pt x="664" y="72"/>
                  <a:pt x="671" y="56"/>
                </a:cubicBezTo>
                <a:lnTo>
                  <a:pt x="693" y="36"/>
                </a:lnTo>
                <a:cubicBezTo>
                  <a:pt x="697" y="33"/>
                  <a:pt x="698" y="27"/>
                  <a:pt x="696" y="23"/>
                </a:cubicBezTo>
                <a:cubicBezTo>
                  <a:pt x="705" y="17"/>
                  <a:pt x="712" y="14"/>
                  <a:pt x="715" y="15"/>
                </a:cubicBezTo>
                <a:cubicBezTo>
                  <a:pt x="762" y="30"/>
                  <a:pt x="770" y="138"/>
                  <a:pt x="770" y="210"/>
                </a:cubicBezTo>
                <a:cubicBezTo>
                  <a:pt x="756" y="188"/>
                  <a:pt x="730" y="167"/>
                  <a:pt x="686" y="166"/>
                </a:cubicBezTo>
                <a:cubicBezTo>
                  <a:pt x="678" y="166"/>
                  <a:pt x="670" y="166"/>
                  <a:pt x="661" y="165"/>
                </a:cubicBezTo>
                <a:cubicBezTo>
                  <a:pt x="550" y="162"/>
                  <a:pt x="456" y="163"/>
                  <a:pt x="443" y="212"/>
                </a:cubicBezTo>
                <a:cubicBezTo>
                  <a:pt x="442" y="218"/>
                  <a:pt x="444" y="223"/>
                  <a:pt x="449" y="226"/>
                </a:cubicBezTo>
                <a:cubicBezTo>
                  <a:pt x="447" y="229"/>
                  <a:pt x="446" y="231"/>
                  <a:pt x="445" y="234"/>
                </a:cubicBezTo>
                <a:cubicBezTo>
                  <a:pt x="437" y="235"/>
                  <a:pt x="419" y="238"/>
                  <a:pt x="390" y="237"/>
                </a:cubicBezTo>
                <a:cubicBezTo>
                  <a:pt x="363" y="237"/>
                  <a:pt x="349" y="235"/>
                  <a:pt x="342" y="234"/>
                </a:cubicBezTo>
                <a:cubicBezTo>
                  <a:pt x="341" y="231"/>
                  <a:pt x="340" y="229"/>
                  <a:pt x="338" y="226"/>
                </a:cubicBezTo>
                <a:cubicBezTo>
                  <a:pt x="343" y="223"/>
                  <a:pt x="346" y="218"/>
                  <a:pt x="344" y="212"/>
                </a:cubicBezTo>
                <a:cubicBezTo>
                  <a:pt x="332" y="163"/>
                  <a:pt x="238" y="162"/>
                  <a:pt x="126" y="165"/>
                </a:cubicBezTo>
                <a:cubicBezTo>
                  <a:pt x="117" y="166"/>
                  <a:pt x="109" y="166"/>
                  <a:pt x="102" y="166"/>
                </a:cubicBezTo>
                <a:cubicBezTo>
                  <a:pt x="58" y="167"/>
                  <a:pt x="32" y="188"/>
                  <a:pt x="18" y="210"/>
                </a:cubicBezTo>
                <a:cubicBezTo>
                  <a:pt x="17" y="138"/>
                  <a:pt x="26" y="30"/>
                  <a:pt x="73" y="15"/>
                </a:cubicBezTo>
                <a:cubicBezTo>
                  <a:pt x="75" y="14"/>
                  <a:pt x="82" y="17"/>
                  <a:pt x="91" y="22"/>
                </a:cubicBezTo>
                <a:cubicBezTo>
                  <a:pt x="90" y="27"/>
                  <a:pt x="91" y="33"/>
                  <a:pt x="95" y="36"/>
                </a:cubicBezTo>
                <a:lnTo>
                  <a:pt x="117" y="56"/>
                </a:lnTo>
                <a:cubicBezTo>
                  <a:pt x="123" y="72"/>
                  <a:pt x="139" y="93"/>
                  <a:pt x="156" y="95"/>
                </a:cubicBezTo>
                <a:cubicBezTo>
                  <a:pt x="157" y="96"/>
                  <a:pt x="158" y="96"/>
                  <a:pt x="159" y="96"/>
                </a:cubicBezTo>
                <a:cubicBezTo>
                  <a:pt x="159" y="96"/>
                  <a:pt x="167" y="97"/>
                  <a:pt x="175" y="86"/>
                </a:cubicBezTo>
                <a:cubicBezTo>
                  <a:pt x="178" y="80"/>
                  <a:pt x="177" y="74"/>
                  <a:pt x="173" y="70"/>
                </a:cubicBezTo>
                <a:lnTo>
                  <a:pt x="113" y="16"/>
                </a:lnTo>
                <a:cubicBezTo>
                  <a:pt x="109" y="13"/>
                  <a:pt x="105" y="13"/>
                  <a:pt x="101" y="13"/>
                </a:cubicBezTo>
                <a:cubicBezTo>
                  <a:pt x="88" y="5"/>
                  <a:pt x="76" y="0"/>
                  <a:pt x="69" y="2"/>
                </a:cubicBezTo>
                <a:cubicBezTo>
                  <a:pt x="0" y="24"/>
                  <a:pt x="3" y="188"/>
                  <a:pt x="5" y="238"/>
                </a:cubicBezTo>
                <a:cubicBezTo>
                  <a:pt x="5" y="239"/>
                  <a:pt x="5" y="241"/>
                  <a:pt x="5" y="24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78" name="Freeform 177"/>
          <p:cNvSpPr>
            <a:spLocks noEditPoints="1"/>
          </p:cNvSpPr>
          <p:nvPr/>
        </p:nvSpPr>
        <p:spPr bwMode="auto">
          <a:xfrm>
            <a:off x="6221016" y="1245396"/>
            <a:ext cx="198834" cy="154781"/>
          </a:xfrm>
          <a:custGeom>
            <a:avLst/>
            <a:gdLst>
              <a:gd name="T0" fmla="*/ 321 w 873"/>
              <a:gd name="T1" fmla="*/ 468 h 682"/>
              <a:gd name="T2" fmla="*/ 321 w 873"/>
              <a:gd name="T3" fmla="*/ 267 h 682"/>
              <a:gd name="T4" fmla="*/ 783 w 873"/>
              <a:gd name="T5" fmla="*/ 130 h 682"/>
              <a:gd name="T6" fmla="*/ 698 w 873"/>
              <a:gd name="T7" fmla="*/ 130 h 682"/>
              <a:gd name="T8" fmla="*/ 783 w 873"/>
              <a:gd name="T9" fmla="*/ 130 h 682"/>
              <a:gd name="T10" fmla="*/ 830 w 873"/>
              <a:gd name="T11" fmla="*/ 84 h 682"/>
              <a:gd name="T12" fmla="*/ 824 w 873"/>
              <a:gd name="T13" fmla="*/ 28 h 682"/>
              <a:gd name="T14" fmla="*/ 771 w 873"/>
              <a:gd name="T15" fmla="*/ 36 h 682"/>
              <a:gd name="T16" fmla="*/ 725 w 873"/>
              <a:gd name="T17" fmla="*/ 0 h 682"/>
              <a:gd name="T18" fmla="*/ 694 w 873"/>
              <a:gd name="T19" fmla="*/ 43 h 682"/>
              <a:gd name="T20" fmla="*/ 636 w 873"/>
              <a:gd name="T21" fmla="*/ 49 h 682"/>
              <a:gd name="T22" fmla="*/ 644 w 873"/>
              <a:gd name="T23" fmla="*/ 100 h 682"/>
              <a:gd name="T24" fmla="*/ 608 w 873"/>
              <a:gd name="T25" fmla="*/ 145 h 682"/>
              <a:gd name="T26" fmla="*/ 651 w 873"/>
              <a:gd name="T27" fmla="*/ 176 h 682"/>
              <a:gd name="T28" fmla="*/ 658 w 873"/>
              <a:gd name="T29" fmla="*/ 232 h 682"/>
              <a:gd name="T30" fmla="*/ 710 w 873"/>
              <a:gd name="T31" fmla="*/ 224 h 682"/>
              <a:gd name="T32" fmla="*/ 756 w 873"/>
              <a:gd name="T33" fmla="*/ 260 h 682"/>
              <a:gd name="T34" fmla="*/ 787 w 873"/>
              <a:gd name="T35" fmla="*/ 218 h 682"/>
              <a:gd name="T36" fmla="*/ 845 w 873"/>
              <a:gd name="T37" fmla="*/ 211 h 682"/>
              <a:gd name="T38" fmla="*/ 837 w 873"/>
              <a:gd name="T39" fmla="*/ 160 h 682"/>
              <a:gd name="T40" fmla="*/ 873 w 873"/>
              <a:gd name="T41" fmla="*/ 115 h 682"/>
              <a:gd name="T42" fmla="*/ 554 w 873"/>
              <a:gd name="T43" fmla="*/ 295 h 682"/>
              <a:gd name="T44" fmla="*/ 572 w 873"/>
              <a:gd name="T45" fmla="*/ 168 h 682"/>
              <a:gd name="T46" fmla="*/ 434 w 873"/>
              <a:gd name="T47" fmla="*/ 155 h 682"/>
              <a:gd name="T48" fmla="*/ 355 w 873"/>
              <a:gd name="T49" fmla="*/ 53 h 682"/>
              <a:gd name="T50" fmla="*/ 247 w 873"/>
              <a:gd name="T51" fmla="*/ 140 h 682"/>
              <a:gd name="T52" fmla="*/ 118 w 873"/>
              <a:gd name="T53" fmla="*/ 122 h 682"/>
              <a:gd name="T54" fmla="*/ 104 w 873"/>
              <a:gd name="T55" fmla="*/ 257 h 682"/>
              <a:gd name="T56" fmla="*/ 0 w 873"/>
              <a:gd name="T57" fmla="*/ 334 h 682"/>
              <a:gd name="T58" fmla="*/ 88 w 873"/>
              <a:gd name="T59" fmla="*/ 440 h 682"/>
              <a:gd name="T60" fmla="*/ 70 w 873"/>
              <a:gd name="T61" fmla="*/ 567 h 682"/>
              <a:gd name="T62" fmla="*/ 209 w 873"/>
              <a:gd name="T63" fmla="*/ 580 h 682"/>
              <a:gd name="T64" fmla="*/ 287 w 873"/>
              <a:gd name="T65" fmla="*/ 682 h 682"/>
              <a:gd name="T66" fmla="*/ 395 w 873"/>
              <a:gd name="T67" fmla="*/ 596 h 682"/>
              <a:gd name="T68" fmla="*/ 524 w 873"/>
              <a:gd name="T69" fmla="*/ 613 h 682"/>
              <a:gd name="T70" fmla="*/ 538 w 873"/>
              <a:gd name="T71" fmla="*/ 478 h 682"/>
              <a:gd name="T72" fmla="*/ 642 w 873"/>
              <a:gd name="T73" fmla="*/ 401 h 682"/>
              <a:gd name="T74" fmla="*/ 554 w 873"/>
              <a:gd name="T75" fmla="*/ 295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3" h="682">
                <a:moveTo>
                  <a:pt x="424" y="368"/>
                </a:moveTo>
                <a:cubicBezTo>
                  <a:pt x="424" y="423"/>
                  <a:pt x="378" y="468"/>
                  <a:pt x="321" y="468"/>
                </a:cubicBezTo>
                <a:cubicBezTo>
                  <a:pt x="264" y="468"/>
                  <a:pt x="218" y="423"/>
                  <a:pt x="218" y="368"/>
                </a:cubicBezTo>
                <a:cubicBezTo>
                  <a:pt x="218" y="312"/>
                  <a:pt x="264" y="267"/>
                  <a:pt x="321" y="267"/>
                </a:cubicBezTo>
                <a:cubicBezTo>
                  <a:pt x="378" y="267"/>
                  <a:pt x="424" y="312"/>
                  <a:pt x="424" y="368"/>
                </a:cubicBezTo>
                <a:close/>
                <a:moveTo>
                  <a:pt x="783" y="130"/>
                </a:moveTo>
                <a:cubicBezTo>
                  <a:pt x="783" y="153"/>
                  <a:pt x="764" y="172"/>
                  <a:pt x="741" y="172"/>
                </a:cubicBezTo>
                <a:cubicBezTo>
                  <a:pt x="717" y="172"/>
                  <a:pt x="698" y="153"/>
                  <a:pt x="698" y="130"/>
                </a:cubicBezTo>
                <a:cubicBezTo>
                  <a:pt x="698" y="107"/>
                  <a:pt x="717" y="88"/>
                  <a:pt x="741" y="88"/>
                </a:cubicBezTo>
                <a:cubicBezTo>
                  <a:pt x="764" y="88"/>
                  <a:pt x="783" y="107"/>
                  <a:pt x="783" y="130"/>
                </a:cubicBezTo>
                <a:close/>
                <a:moveTo>
                  <a:pt x="837" y="100"/>
                </a:moveTo>
                <a:lnTo>
                  <a:pt x="830" y="84"/>
                </a:lnTo>
                <a:cubicBezTo>
                  <a:pt x="830" y="84"/>
                  <a:pt x="846" y="49"/>
                  <a:pt x="844" y="48"/>
                </a:cubicBezTo>
                <a:lnTo>
                  <a:pt x="824" y="28"/>
                </a:lnTo>
                <a:cubicBezTo>
                  <a:pt x="822" y="26"/>
                  <a:pt x="787" y="42"/>
                  <a:pt x="787" y="42"/>
                </a:cubicBezTo>
                <a:lnTo>
                  <a:pt x="771" y="36"/>
                </a:lnTo>
                <a:cubicBezTo>
                  <a:pt x="771" y="36"/>
                  <a:pt x="757" y="0"/>
                  <a:pt x="755" y="0"/>
                </a:cubicBezTo>
                <a:lnTo>
                  <a:pt x="725" y="0"/>
                </a:lnTo>
                <a:cubicBezTo>
                  <a:pt x="723" y="0"/>
                  <a:pt x="710" y="36"/>
                  <a:pt x="710" y="36"/>
                </a:cubicBezTo>
                <a:lnTo>
                  <a:pt x="694" y="43"/>
                </a:lnTo>
                <a:cubicBezTo>
                  <a:pt x="694" y="43"/>
                  <a:pt x="658" y="27"/>
                  <a:pt x="657" y="29"/>
                </a:cubicBezTo>
                <a:lnTo>
                  <a:pt x="636" y="49"/>
                </a:lnTo>
                <a:cubicBezTo>
                  <a:pt x="635" y="50"/>
                  <a:pt x="651" y="85"/>
                  <a:pt x="651" y="85"/>
                </a:cubicBezTo>
                <a:lnTo>
                  <a:pt x="644" y="100"/>
                </a:lnTo>
                <a:cubicBezTo>
                  <a:pt x="644" y="100"/>
                  <a:pt x="608" y="114"/>
                  <a:pt x="608" y="116"/>
                </a:cubicBezTo>
                <a:lnTo>
                  <a:pt x="608" y="145"/>
                </a:lnTo>
                <a:cubicBezTo>
                  <a:pt x="608" y="147"/>
                  <a:pt x="645" y="160"/>
                  <a:pt x="645" y="160"/>
                </a:cubicBezTo>
                <a:lnTo>
                  <a:pt x="651" y="176"/>
                </a:lnTo>
                <a:cubicBezTo>
                  <a:pt x="651" y="176"/>
                  <a:pt x="636" y="211"/>
                  <a:pt x="637" y="212"/>
                </a:cubicBezTo>
                <a:lnTo>
                  <a:pt x="658" y="232"/>
                </a:lnTo>
                <a:cubicBezTo>
                  <a:pt x="659" y="234"/>
                  <a:pt x="694" y="218"/>
                  <a:pt x="694" y="218"/>
                </a:cubicBezTo>
                <a:lnTo>
                  <a:pt x="710" y="224"/>
                </a:lnTo>
                <a:cubicBezTo>
                  <a:pt x="710" y="224"/>
                  <a:pt x="725" y="260"/>
                  <a:pt x="727" y="260"/>
                </a:cubicBezTo>
                <a:lnTo>
                  <a:pt x="756" y="260"/>
                </a:lnTo>
                <a:cubicBezTo>
                  <a:pt x="758" y="260"/>
                  <a:pt x="771" y="224"/>
                  <a:pt x="771" y="224"/>
                </a:cubicBezTo>
                <a:lnTo>
                  <a:pt x="787" y="218"/>
                </a:lnTo>
                <a:cubicBezTo>
                  <a:pt x="787" y="218"/>
                  <a:pt x="823" y="233"/>
                  <a:pt x="824" y="231"/>
                </a:cubicBezTo>
                <a:lnTo>
                  <a:pt x="845" y="211"/>
                </a:lnTo>
                <a:cubicBezTo>
                  <a:pt x="846" y="210"/>
                  <a:pt x="830" y="175"/>
                  <a:pt x="830" y="175"/>
                </a:cubicBezTo>
                <a:lnTo>
                  <a:pt x="837" y="160"/>
                </a:lnTo>
                <a:cubicBezTo>
                  <a:pt x="837" y="160"/>
                  <a:pt x="873" y="146"/>
                  <a:pt x="873" y="144"/>
                </a:cubicBezTo>
                <a:lnTo>
                  <a:pt x="873" y="115"/>
                </a:lnTo>
                <a:cubicBezTo>
                  <a:pt x="873" y="113"/>
                  <a:pt x="837" y="100"/>
                  <a:pt x="837" y="100"/>
                </a:cubicBezTo>
                <a:close/>
                <a:moveTo>
                  <a:pt x="554" y="295"/>
                </a:moveTo>
                <a:lnTo>
                  <a:pt x="538" y="257"/>
                </a:lnTo>
                <a:cubicBezTo>
                  <a:pt x="538" y="257"/>
                  <a:pt x="576" y="172"/>
                  <a:pt x="572" y="168"/>
                </a:cubicBezTo>
                <a:lnTo>
                  <a:pt x="522" y="120"/>
                </a:lnTo>
                <a:cubicBezTo>
                  <a:pt x="519" y="116"/>
                  <a:pt x="434" y="155"/>
                  <a:pt x="434" y="155"/>
                </a:cubicBezTo>
                <a:lnTo>
                  <a:pt x="394" y="139"/>
                </a:lnTo>
                <a:cubicBezTo>
                  <a:pt x="394" y="139"/>
                  <a:pt x="360" y="53"/>
                  <a:pt x="355" y="53"/>
                </a:cubicBezTo>
                <a:lnTo>
                  <a:pt x="284" y="53"/>
                </a:lnTo>
                <a:cubicBezTo>
                  <a:pt x="280" y="53"/>
                  <a:pt x="247" y="140"/>
                  <a:pt x="247" y="140"/>
                </a:cubicBezTo>
                <a:lnTo>
                  <a:pt x="208" y="155"/>
                </a:lnTo>
                <a:cubicBezTo>
                  <a:pt x="208" y="155"/>
                  <a:pt x="121" y="118"/>
                  <a:pt x="118" y="122"/>
                </a:cubicBezTo>
                <a:lnTo>
                  <a:pt x="68" y="171"/>
                </a:lnTo>
                <a:cubicBezTo>
                  <a:pt x="65" y="174"/>
                  <a:pt x="104" y="257"/>
                  <a:pt x="104" y="257"/>
                </a:cubicBezTo>
                <a:lnTo>
                  <a:pt x="88" y="296"/>
                </a:lnTo>
                <a:cubicBezTo>
                  <a:pt x="88" y="296"/>
                  <a:pt x="0" y="330"/>
                  <a:pt x="0" y="334"/>
                </a:cubicBezTo>
                <a:lnTo>
                  <a:pt x="0" y="404"/>
                </a:lnTo>
                <a:cubicBezTo>
                  <a:pt x="0" y="408"/>
                  <a:pt x="88" y="440"/>
                  <a:pt x="88" y="440"/>
                </a:cubicBezTo>
                <a:lnTo>
                  <a:pt x="104" y="478"/>
                </a:lnTo>
                <a:cubicBezTo>
                  <a:pt x="104" y="478"/>
                  <a:pt x="67" y="563"/>
                  <a:pt x="70" y="567"/>
                </a:cubicBezTo>
                <a:lnTo>
                  <a:pt x="120" y="616"/>
                </a:lnTo>
                <a:cubicBezTo>
                  <a:pt x="123" y="619"/>
                  <a:pt x="209" y="580"/>
                  <a:pt x="209" y="580"/>
                </a:cubicBezTo>
                <a:lnTo>
                  <a:pt x="248" y="596"/>
                </a:lnTo>
                <a:cubicBezTo>
                  <a:pt x="248" y="596"/>
                  <a:pt x="283" y="682"/>
                  <a:pt x="287" y="682"/>
                </a:cubicBezTo>
                <a:lnTo>
                  <a:pt x="358" y="682"/>
                </a:lnTo>
                <a:cubicBezTo>
                  <a:pt x="363" y="682"/>
                  <a:pt x="395" y="596"/>
                  <a:pt x="395" y="596"/>
                </a:cubicBezTo>
                <a:lnTo>
                  <a:pt x="434" y="580"/>
                </a:lnTo>
                <a:cubicBezTo>
                  <a:pt x="434" y="580"/>
                  <a:pt x="521" y="617"/>
                  <a:pt x="524" y="613"/>
                </a:cubicBezTo>
                <a:lnTo>
                  <a:pt x="574" y="565"/>
                </a:lnTo>
                <a:cubicBezTo>
                  <a:pt x="578" y="561"/>
                  <a:pt x="538" y="478"/>
                  <a:pt x="538" y="478"/>
                </a:cubicBezTo>
                <a:lnTo>
                  <a:pt x="554" y="439"/>
                </a:lnTo>
                <a:cubicBezTo>
                  <a:pt x="554" y="439"/>
                  <a:pt x="642" y="405"/>
                  <a:pt x="642" y="401"/>
                </a:cubicBezTo>
                <a:lnTo>
                  <a:pt x="642" y="332"/>
                </a:lnTo>
                <a:cubicBezTo>
                  <a:pt x="643" y="327"/>
                  <a:pt x="554" y="295"/>
                  <a:pt x="554" y="29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79" name="Freeform 178"/>
          <p:cNvSpPr>
            <a:spLocks noEditPoints="1"/>
          </p:cNvSpPr>
          <p:nvPr/>
        </p:nvSpPr>
        <p:spPr bwMode="auto">
          <a:xfrm>
            <a:off x="6247210" y="1510905"/>
            <a:ext cx="148828" cy="145256"/>
          </a:xfrm>
          <a:custGeom>
            <a:avLst/>
            <a:gdLst>
              <a:gd name="T0" fmla="*/ 12 w 657"/>
              <a:gd name="T1" fmla="*/ 277 h 639"/>
              <a:gd name="T2" fmla="*/ 324 w 657"/>
              <a:gd name="T3" fmla="*/ 0 h 639"/>
              <a:gd name="T4" fmla="*/ 638 w 657"/>
              <a:gd name="T5" fmla="*/ 349 h 639"/>
              <a:gd name="T6" fmla="*/ 563 w 657"/>
              <a:gd name="T7" fmla="*/ 443 h 639"/>
              <a:gd name="T8" fmla="*/ 536 w 657"/>
              <a:gd name="T9" fmla="*/ 272 h 639"/>
              <a:gd name="T10" fmla="*/ 517 w 657"/>
              <a:gd name="T11" fmla="*/ 291 h 639"/>
              <a:gd name="T12" fmla="*/ 504 w 657"/>
              <a:gd name="T13" fmla="*/ 266 h 639"/>
              <a:gd name="T14" fmla="*/ 470 w 657"/>
              <a:gd name="T15" fmla="*/ 320 h 639"/>
              <a:gd name="T16" fmla="*/ 439 w 657"/>
              <a:gd name="T17" fmla="*/ 369 h 639"/>
              <a:gd name="T18" fmla="*/ 448 w 657"/>
              <a:gd name="T19" fmla="*/ 402 h 639"/>
              <a:gd name="T20" fmla="*/ 399 w 657"/>
              <a:gd name="T21" fmla="*/ 511 h 639"/>
              <a:gd name="T22" fmla="*/ 396 w 657"/>
              <a:gd name="T23" fmla="*/ 576 h 639"/>
              <a:gd name="T24" fmla="*/ 350 w 657"/>
              <a:gd name="T25" fmla="*/ 494 h 639"/>
              <a:gd name="T26" fmla="*/ 300 w 657"/>
              <a:gd name="T27" fmla="*/ 399 h 639"/>
              <a:gd name="T28" fmla="*/ 325 w 657"/>
              <a:gd name="T29" fmla="*/ 345 h 639"/>
              <a:gd name="T30" fmla="*/ 392 w 657"/>
              <a:gd name="T31" fmla="*/ 334 h 639"/>
              <a:gd name="T32" fmla="*/ 441 w 657"/>
              <a:gd name="T33" fmla="*/ 334 h 639"/>
              <a:gd name="T34" fmla="*/ 449 w 657"/>
              <a:gd name="T35" fmla="*/ 308 h 639"/>
              <a:gd name="T36" fmla="*/ 414 w 657"/>
              <a:gd name="T37" fmla="*/ 291 h 639"/>
              <a:gd name="T38" fmla="*/ 463 w 657"/>
              <a:gd name="T39" fmla="*/ 269 h 639"/>
              <a:gd name="T40" fmla="*/ 360 w 657"/>
              <a:gd name="T41" fmla="*/ 285 h 639"/>
              <a:gd name="T42" fmla="*/ 322 w 657"/>
              <a:gd name="T43" fmla="*/ 292 h 639"/>
              <a:gd name="T44" fmla="*/ 290 w 657"/>
              <a:gd name="T45" fmla="*/ 179 h 639"/>
              <a:gd name="T46" fmla="*/ 306 w 657"/>
              <a:gd name="T47" fmla="*/ 163 h 639"/>
              <a:gd name="T48" fmla="*/ 266 w 657"/>
              <a:gd name="T49" fmla="*/ 136 h 639"/>
              <a:gd name="T50" fmla="*/ 299 w 657"/>
              <a:gd name="T51" fmla="*/ 125 h 639"/>
              <a:gd name="T52" fmla="*/ 348 w 657"/>
              <a:gd name="T53" fmla="*/ 120 h 639"/>
              <a:gd name="T54" fmla="*/ 384 w 657"/>
              <a:gd name="T55" fmla="*/ 130 h 639"/>
              <a:gd name="T56" fmla="*/ 375 w 657"/>
              <a:gd name="T57" fmla="*/ 98 h 639"/>
              <a:gd name="T58" fmla="*/ 351 w 657"/>
              <a:gd name="T59" fmla="*/ 55 h 639"/>
              <a:gd name="T60" fmla="*/ 384 w 657"/>
              <a:gd name="T61" fmla="*/ 58 h 639"/>
              <a:gd name="T62" fmla="*/ 332 w 657"/>
              <a:gd name="T63" fmla="*/ 50 h 639"/>
              <a:gd name="T64" fmla="*/ 239 w 657"/>
              <a:gd name="T65" fmla="*/ 60 h 639"/>
              <a:gd name="T66" fmla="*/ 221 w 657"/>
              <a:gd name="T67" fmla="*/ 102 h 639"/>
              <a:gd name="T68" fmla="*/ 190 w 657"/>
              <a:gd name="T69" fmla="*/ 127 h 639"/>
              <a:gd name="T70" fmla="*/ 160 w 657"/>
              <a:gd name="T71" fmla="*/ 145 h 639"/>
              <a:gd name="T72" fmla="*/ 128 w 657"/>
              <a:gd name="T73" fmla="*/ 128 h 639"/>
              <a:gd name="T74" fmla="*/ 115 w 657"/>
              <a:gd name="T75" fmla="*/ 220 h 639"/>
              <a:gd name="T76" fmla="*/ 93 w 657"/>
              <a:gd name="T77" fmla="*/ 297 h 639"/>
              <a:gd name="T78" fmla="*/ 78 w 657"/>
              <a:gd name="T79" fmla="*/ 438 h 639"/>
              <a:gd name="T80" fmla="*/ 157 w 657"/>
              <a:gd name="T81" fmla="*/ 407 h 639"/>
              <a:gd name="T82" fmla="*/ 168 w 657"/>
              <a:gd name="T83" fmla="*/ 543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7" h="639">
                <a:moveTo>
                  <a:pt x="292" y="630"/>
                </a:moveTo>
                <a:cubicBezTo>
                  <a:pt x="220" y="623"/>
                  <a:pt x="158" y="594"/>
                  <a:pt x="106" y="544"/>
                </a:cubicBezTo>
                <a:cubicBezTo>
                  <a:pt x="31" y="470"/>
                  <a:pt x="0" y="381"/>
                  <a:pt x="12" y="277"/>
                </a:cubicBezTo>
                <a:cubicBezTo>
                  <a:pt x="17" y="224"/>
                  <a:pt x="37" y="175"/>
                  <a:pt x="68" y="132"/>
                </a:cubicBezTo>
                <a:cubicBezTo>
                  <a:pt x="119" y="63"/>
                  <a:pt x="187" y="20"/>
                  <a:pt x="272" y="5"/>
                </a:cubicBezTo>
                <a:cubicBezTo>
                  <a:pt x="289" y="2"/>
                  <a:pt x="307" y="1"/>
                  <a:pt x="324" y="0"/>
                </a:cubicBezTo>
                <a:cubicBezTo>
                  <a:pt x="325" y="0"/>
                  <a:pt x="326" y="0"/>
                  <a:pt x="327" y="0"/>
                </a:cubicBezTo>
                <a:cubicBezTo>
                  <a:pt x="343" y="1"/>
                  <a:pt x="359" y="3"/>
                  <a:pt x="375" y="5"/>
                </a:cubicBezTo>
                <a:cubicBezTo>
                  <a:pt x="538" y="30"/>
                  <a:pt x="657" y="185"/>
                  <a:pt x="638" y="349"/>
                </a:cubicBezTo>
                <a:cubicBezTo>
                  <a:pt x="629" y="428"/>
                  <a:pt x="596" y="495"/>
                  <a:pt x="538" y="548"/>
                </a:cubicBezTo>
                <a:cubicBezTo>
                  <a:pt x="468" y="612"/>
                  <a:pt x="386" y="639"/>
                  <a:pt x="292" y="630"/>
                </a:cubicBezTo>
                <a:close/>
                <a:moveTo>
                  <a:pt x="563" y="443"/>
                </a:moveTo>
                <a:cubicBezTo>
                  <a:pt x="618" y="338"/>
                  <a:pt x="591" y="218"/>
                  <a:pt x="535" y="153"/>
                </a:cubicBezTo>
                <a:cubicBezTo>
                  <a:pt x="534" y="164"/>
                  <a:pt x="532" y="175"/>
                  <a:pt x="531" y="186"/>
                </a:cubicBezTo>
                <a:cubicBezTo>
                  <a:pt x="528" y="215"/>
                  <a:pt x="530" y="243"/>
                  <a:pt x="536" y="272"/>
                </a:cubicBezTo>
                <a:cubicBezTo>
                  <a:pt x="537" y="278"/>
                  <a:pt x="537" y="285"/>
                  <a:pt x="535" y="291"/>
                </a:cubicBezTo>
                <a:cubicBezTo>
                  <a:pt x="534" y="294"/>
                  <a:pt x="529" y="298"/>
                  <a:pt x="526" y="298"/>
                </a:cubicBezTo>
                <a:cubicBezTo>
                  <a:pt x="523" y="299"/>
                  <a:pt x="519" y="295"/>
                  <a:pt x="517" y="291"/>
                </a:cubicBezTo>
                <a:cubicBezTo>
                  <a:pt x="515" y="286"/>
                  <a:pt x="515" y="279"/>
                  <a:pt x="515" y="273"/>
                </a:cubicBezTo>
                <a:cubicBezTo>
                  <a:pt x="514" y="269"/>
                  <a:pt x="514" y="264"/>
                  <a:pt x="514" y="258"/>
                </a:cubicBezTo>
                <a:cubicBezTo>
                  <a:pt x="510" y="261"/>
                  <a:pt x="506" y="263"/>
                  <a:pt x="504" y="266"/>
                </a:cubicBezTo>
                <a:cubicBezTo>
                  <a:pt x="497" y="273"/>
                  <a:pt x="490" y="280"/>
                  <a:pt x="484" y="287"/>
                </a:cubicBezTo>
                <a:cubicBezTo>
                  <a:pt x="481" y="291"/>
                  <a:pt x="478" y="295"/>
                  <a:pt x="478" y="299"/>
                </a:cubicBezTo>
                <a:cubicBezTo>
                  <a:pt x="478" y="308"/>
                  <a:pt x="475" y="313"/>
                  <a:pt x="470" y="320"/>
                </a:cubicBezTo>
                <a:cubicBezTo>
                  <a:pt x="465" y="327"/>
                  <a:pt x="463" y="337"/>
                  <a:pt x="460" y="345"/>
                </a:cubicBezTo>
                <a:cubicBezTo>
                  <a:pt x="458" y="349"/>
                  <a:pt x="458" y="353"/>
                  <a:pt x="456" y="356"/>
                </a:cubicBezTo>
                <a:cubicBezTo>
                  <a:pt x="453" y="364"/>
                  <a:pt x="448" y="369"/>
                  <a:pt x="439" y="369"/>
                </a:cubicBezTo>
                <a:cubicBezTo>
                  <a:pt x="429" y="370"/>
                  <a:pt x="426" y="374"/>
                  <a:pt x="424" y="383"/>
                </a:cubicBezTo>
                <a:cubicBezTo>
                  <a:pt x="427" y="384"/>
                  <a:pt x="429" y="384"/>
                  <a:pt x="432" y="384"/>
                </a:cubicBezTo>
                <a:cubicBezTo>
                  <a:pt x="443" y="385"/>
                  <a:pt x="449" y="390"/>
                  <a:pt x="448" y="402"/>
                </a:cubicBezTo>
                <a:cubicBezTo>
                  <a:pt x="447" y="425"/>
                  <a:pt x="439" y="445"/>
                  <a:pt x="422" y="461"/>
                </a:cubicBezTo>
                <a:cubicBezTo>
                  <a:pt x="417" y="466"/>
                  <a:pt x="412" y="470"/>
                  <a:pt x="408" y="474"/>
                </a:cubicBezTo>
                <a:cubicBezTo>
                  <a:pt x="397" y="485"/>
                  <a:pt x="393" y="497"/>
                  <a:pt x="399" y="511"/>
                </a:cubicBezTo>
                <a:cubicBezTo>
                  <a:pt x="401" y="518"/>
                  <a:pt x="404" y="525"/>
                  <a:pt x="405" y="532"/>
                </a:cubicBezTo>
                <a:cubicBezTo>
                  <a:pt x="406" y="539"/>
                  <a:pt x="406" y="547"/>
                  <a:pt x="405" y="554"/>
                </a:cubicBezTo>
                <a:cubicBezTo>
                  <a:pt x="403" y="561"/>
                  <a:pt x="404" y="577"/>
                  <a:pt x="396" y="576"/>
                </a:cubicBezTo>
                <a:cubicBezTo>
                  <a:pt x="383" y="573"/>
                  <a:pt x="375" y="576"/>
                  <a:pt x="374" y="561"/>
                </a:cubicBezTo>
                <a:cubicBezTo>
                  <a:pt x="374" y="558"/>
                  <a:pt x="374" y="558"/>
                  <a:pt x="375" y="555"/>
                </a:cubicBezTo>
                <a:cubicBezTo>
                  <a:pt x="379" y="541"/>
                  <a:pt x="361" y="501"/>
                  <a:pt x="350" y="494"/>
                </a:cubicBezTo>
                <a:cubicBezTo>
                  <a:pt x="341" y="488"/>
                  <a:pt x="332" y="482"/>
                  <a:pt x="323" y="474"/>
                </a:cubicBezTo>
                <a:cubicBezTo>
                  <a:pt x="311" y="464"/>
                  <a:pt x="306" y="450"/>
                  <a:pt x="311" y="435"/>
                </a:cubicBezTo>
                <a:cubicBezTo>
                  <a:pt x="316" y="420"/>
                  <a:pt x="310" y="409"/>
                  <a:pt x="300" y="399"/>
                </a:cubicBezTo>
                <a:cubicBezTo>
                  <a:pt x="289" y="390"/>
                  <a:pt x="282" y="379"/>
                  <a:pt x="283" y="364"/>
                </a:cubicBezTo>
                <a:cubicBezTo>
                  <a:pt x="284" y="349"/>
                  <a:pt x="294" y="338"/>
                  <a:pt x="306" y="339"/>
                </a:cubicBezTo>
                <a:cubicBezTo>
                  <a:pt x="313" y="340"/>
                  <a:pt x="319" y="343"/>
                  <a:pt x="325" y="345"/>
                </a:cubicBezTo>
                <a:cubicBezTo>
                  <a:pt x="334" y="348"/>
                  <a:pt x="342" y="352"/>
                  <a:pt x="351" y="354"/>
                </a:cubicBezTo>
                <a:cubicBezTo>
                  <a:pt x="364" y="356"/>
                  <a:pt x="372" y="348"/>
                  <a:pt x="378" y="338"/>
                </a:cubicBezTo>
                <a:cubicBezTo>
                  <a:pt x="382" y="330"/>
                  <a:pt x="384" y="329"/>
                  <a:pt x="392" y="334"/>
                </a:cubicBezTo>
                <a:cubicBezTo>
                  <a:pt x="399" y="338"/>
                  <a:pt x="405" y="343"/>
                  <a:pt x="412" y="347"/>
                </a:cubicBezTo>
                <a:cubicBezTo>
                  <a:pt x="420" y="351"/>
                  <a:pt x="424" y="349"/>
                  <a:pt x="429" y="343"/>
                </a:cubicBezTo>
                <a:cubicBezTo>
                  <a:pt x="433" y="339"/>
                  <a:pt x="437" y="337"/>
                  <a:pt x="441" y="334"/>
                </a:cubicBezTo>
                <a:cubicBezTo>
                  <a:pt x="444" y="333"/>
                  <a:pt x="449" y="332"/>
                  <a:pt x="451" y="330"/>
                </a:cubicBezTo>
                <a:cubicBezTo>
                  <a:pt x="454" y="326"/>
                  <a:pt x="459" y="322"/>
                  <a:pt x="458" y="318"/>
                </a:cubicBezTo>
                <a:cubicBezTo>
                  <a:pt x="458" y="314"/>
                  <a:pt x="453" y="309"/>
                  <a:pt x="449" y="308"/>
                </a:cubicBezTo>
                <a:cubicBezTo>
                  <a:pt x="442" y="305"/>
                  <a:pt x="434" y="304"/>
                  <a:pt x="427" y="303"/>
                </a:cubicBezTo>
                <a:cubicBezTo>
                  <a:pt x="423" y="302"/>
                  <a:pt x="418" y="301"/>
                  <a:pt x="415" y="299"/>
                </a:cubicBezTo>
                <a:cubicBezTo>
                  <a:pt x="409" y="297"/>
                  <a:pt x="410" y="294"/>
                  <a:pt x="414" y="291"/>
                </a:cubicBezTo>
                <a:cubicBezTo>
                  <a:pt x="416" y="289"/>
                  <a:pt x="418" y="288"/>
                  <a:pt x="420" y="287"/>
                </a:cubicBezTo>
                <a:cubicBezTo>
                  <a:pt x="432" y="282"/>
                  <a:pt x="443" y="278"/>
                  <a:pt x="455" y="273"/>
                </a:cubicBezTo>
                <a:cubicBezTo>
                  <a:pt x="458" y="272"/>
                  <a:pt x="461" y="271"/>
                  <a:pt x="463" y="269"/>
                </a:cubicBezTo>
                <a:cubicBezTo>
                  <a:pt x="470" y="264"/>
                  <a:pt x="471" y="259"/>
                  <a:pt x="465" y="253"/>
                </a:cubicBezTo>
                <a:cubicBezTo>
                  <a:pt x="439" y="230"/>
                  <a:pt x="409" y="224"/>
                  <a:pt x="382" y="254"/>
                </a:cubicBezTo>
                <a:cubicBezTo>
                  <a:pt x="373" y="264"/>
                  <a:pt x="368" y="275"/>
                  <a:pt x="360" y="285"/>
                </a:cubicBezTo>
                <a:cubicBezTo>
                  <a:pt x="354" y="293"/>
                  <a:pt x="347" y="300"/>
                  <a:pt x="339" y="306"/>
                </a:cubicBezTo>
                <a:cubicBezTo>
                  <a:pt x="336" y="309"/>
                  <a:pt x="328" y="309"/>
                  <a:pt x="325" y="307"/>
                </a:cubicBezTo>
                <a:cubicBezTo>
                  <a:pt x="319" y="304"/>
                  <a:pt x="319" y="297"/>
                  <a:pt x="322" y="292"/>
                </a:cubicBezTo>
                <a:cubicBezTo>
                  <a:pt x="324" y="287"/>
                  <a:pt x="327" y="282"/>
                  <a:pt x="330" y="278"/>
                </a:cubicBezTo>
                <a:cubicBezTo>
                  <a:pt x="346" y="258"/>
                  <a:pt x="344" y="220"/>
                  <a:pt x="315" y="204"/>
                </a:cubicBezTo>
                <a:cubicBezTo>
                  <a:pt x="305" y="199"/>
                  <a:pt x="295" y="193"/>
                  <a:pt x="290" y="179"/>
                </a:cubicBezTo>
                <a:cubicBezTo>
                  <a:pt x="296" y="180"/>
                  <a:pt x="300" y="181"/>
                  <a:pt x="304" y="183"/>
                </a:cubicBezTo>
                <a:cubicBezTo>
                  <a:pt x="326" y="190"/>
                  <a:pt x="311" y="173"/>
                  <a:pt x="300" y="170"/>
                </a:cubicBezTo>
                <a:cubicBezTo>
                  <a:pt x="294" y="168"/>
                  <a:pt x="306" y="163"/>
                  <a:pt x="306" y="163"/>
                </a:cubicBezTo>
                <a:cubicBezTo>
                  <a:pt x="306" y="163"/>
                  <a:pt x="298" y="160"/>
                  <a:pt x="289" y="157"/>
                </a:cubicBezTo>
                <a:cubicBezTo>
                  <a:pt x="284" y="154"/>
                  <a:pt x="278" y="151"/>
                  <a:pt x="273" y="147"/>
                </a:cubicBezTo>
                <a:cubicBezTo>
                  <a:pt x="270" y="145"/>
                  <a:pt x="268" y="140"/>
                  <a:pt x="266" y="136"/>
                </a:cubicBezTo>
                <a:cubicBezTo>
                  <a:pt x="267" y="135"/>
                  <a:pt x="267" y="135"/>
                  <a:pt x="268" y="134"/>
                </a:cubicBezTo>
                <a:cubicBezTo>
                  <a:pt x="274" y="135"/>
                  <a:pt x="280" y="136"/>
                  <a:pt x="286" y="137"/>
                </a:cubicBezTo>
                <a:cubicBezTo>
                  <a:pt x="296" y="138"/>
                  <a:pt x="298" y="136"/>
                  <a:pt x="299" y="125"/>
                </a:cubicBezTo>
                <a:cubicBezTo>
                  <a:pt x="300" y="118"/>
                  <a:pt x="307" y="115"/>
                  <a:pt x="314" y="118"/>
                </a:cubicBezTo>
                <a:cubicBezTo>
                  <a:pt x="318" y="121"/>
                  <a:pt x="322" y="124"/>
                  <a:pt x="326" y="127"/>
                </a:cubicBezTo>
                <a:cubicBezTo>
                  <a:pt x="336" y="133"/>
                  <a:pt x="344" y="131"/>
                  <a:pt x="348" y="120"/>
                </a:cubicBezTo>
                <a:cubicBezTo>
                  <a:pt x="350" y="113"/>
                  <a:pt x="353" y="112"/>
                  <a:pt x="360" y="116"/>
                </a:cubicBezTo>
                <a:cubicBezTo>
                  <a:pt x="363" y="117"/>
                  <a:pt x="365" y="120"/>
                  <a:pt x="368" y="122"/>
                </a:cubicBezTo>
                <a:cubicBezTo>
                  <a:pt x="373" y="125"/>
                  <a:pt x="379" y="128"/>
                  <a:pt x="384" y="130"/>
                </a:cubicBezTo>
                <a:cubicBezTo>
                  <a:pt x="390" y="131"/>
                  <a:pt x="396" y="133"/>
                  <a:pt x="400" y="127"/>
                </a:cubicBezTo>
                <a:cubicBezTo>
                  <a:pt x="404" y="121"/>
                  <a:pt x="400" y="114"/>
                  <a:pt x="395" y="111"/>
                </a:cubicBezTo>
                <a:cubicBezTo>
                  <a:pt x="389" y="106"/>
                  <a:pt x="382" y="102"/>
                  <a:pt x="375" y="98"/>
                </a:cubicBezTo>
                <a:cubicBezTo>
                  <a:pt x="365" y="92"/>
                  <a:pt x="355" y="88"/>
                  <a:pt x="345" y="82"/>
                </a:cubicBezTo>
                <a:cubicBezTo>
                  <a:pt x="338" y="77"/>
                  <a:pt x="335" y="70"/>
                  <a:pt x="337" y="61"/>
                </a:cubicBezTo>
                <a:cubicBezTo>
                  <a:pt x="339" y="54"/>
                  <a:pt x="344" y="52"/>
                  <a:pt x="351" y="55"/>
                </a:cubicBezTo>
                <a:cubicBezTo>
                  <a:pt x="356" y="58"/>
                  <a:pt x="361" y="62"/>
                  <a:pt x="367" y="64"/>
                </a:cubicBezTo>
                <a:cubicBezTo>
                  <a:pt x="371" y="66"/>
                  <a:pt x="376" y="66"/>
                  <a:pt x="381" y="65"/>
                </a:cubicBezTo>
                <a:cubicBezTo>
                  <a:pt x="382" y="65"/>
                  <a:pt x="384" y="60"/>
                  <a:pt x="384" y="58"/>
                </a:cubicBezTo>
                <a:cubicBezTo>
                  <a:pt x="384" y="56"/>
                  <a:pt x="381" y="53"/>
                  <a:pt x="379" y="53"/>
                </a:cubicBezTo>
                <a:cubicBezTo>
                  <a:pt x="365" y="51"/>
                  <a:pt x="352" y="49"/>
                  <a:pt x="338" y="47"/>
                </a:cubicBezTo>
                <a:cubicBezTo>
                  <a:pt x="336" y="47"/>
                  <a:pt x="333" y="48"/>
                  <a:pt x="332" y="50"/>
                </a:cubicBezTo>
                <a:cubicBezTo>
                  <a:pt x="323" y="61"/>
                  <a:pt x="310" y="67"/>
                  <a:pt x="297" y="71"/>
                </a:cubicBezTo>
                <a:cubicBezTo>
                  <a:pt x="285" y="74"/>
                  <a:pt x="284" y="73"/>
                  <a:pt x="282" y="61"/>
                </a:cubicBezTo>
                <a:cubicBezTo>
                  <a:pt x="268" y="57"/>
                  <a:pt x="253" y="51"/>
                  <a:pt x="239" y="60"/>
                </a:cubicBezTo>
                <a:cubicBezTo>
                  <a:pt x="230" y="65"/>
                  <a:pt x="223" y="72"/>
                  <a:pt x="216" y="78"/>
                </a:cubicBezTo>
                <a:cubicBezTo>
                  <a:pt x="215" y="80"/>
                  <a:pt x="216" y="85"/>
                  <a:pt x="216" y="88"/>
                </a:cubicBezTo>
                <a:cubicBezTo>
                  <a:pt x="217" y="93"/>
                  <a:pt x="220" y="97"/>
                  <a:pt x="221" y="102"/>
                </a:cubicBezTo>
                <a:cubicBezTo>
                  <a:pt x="223" y="110"/>
                  <a:pt x="218" y="117"/>
                  <a:pt x="209" y="117"/>
                </a:cubicBezTo>
                <a:cubicBezTo>
                  <a:pt x="206" y="117"/>
                  <a:pt x="203" y="116"/>
                  <a:pt x="200" y="116"/>
                </a:cubicBezTo>
                <a:cubicBezTo>
                  <a:pt x="192" y="116"/>
                  <a:pt x="189" y="119"/>
                  <a:pt x="190" y="127"/>
                </a:cubicBezTo>
                <a:cubicBezTo>
                  <a:pt x="191" y="139"/>
                  <a:pt x="189" y="140"/>
                  <a:pt x="177" y="138"/>
                </a:cubicBezTo>
                <a:cubicBezTo>
                  <a:pt x="173" y="138"/>
                  <a:pt x="169" y="139"/>
                  <a:pt x="166" y="141"/>
                </a:cubicBezTo>
                <a:cubicBezTo>
                  <a:pt x="164" y="141"/>
                  <a:pt x="162" y="143"/>
                  <a:pt x="160" y="145"/>
                </a:cubicBezTo>
                <a:cubicBezTo>
                  <a:pt x="149" y="153"/>
                  <a:pt x="141" y="150"/>
                  <a:pt x="138" y="136"/>
                </a:cubicBezTo>
                <a:cubicBezTo>
                  <a:pt x="137" y="135"/>
                  <a:pt x="137" y="133"/>
                  <a:pt x="137" y="132"/>
                </a:cubicBezTo>
                <a:cubicBezTo>
                  <a:pt x="136" y="125"/>
                  <a:pt x="132" y="124"/>
                  <a:pt x="128" y="128"/>
                </a:cubicBezTo>
                <a:cubicBezTo>
                  <a:pt x="119" y="138"/>
                  <a:pt x="111" y="148"/>
                  <a:pt x="102" y="158"/>
                </a:cubicBezTo>
                <a:cubicBezTo>
                  <a:pt x="112" y="167"/>
                  <a:pt x="112" y="177"/>
                  <a:pt x="110" y="188"/>
                </a:cubicBezTo>
                <a:cubicBezTo>
                  <a:pt x="107" y="200"/>
                  <a:pt x="110" y="210"/>
                  <a:pt x="115" y="220"/>
                </a:cubicBezTo>
                <a:cubicBezTo>
                  <a:pt x="119" y="230"/>
                  <a:pt x="124" y="240"/>
                  <a:pt x="127" y="250"/>
                </a:cubicBezTo>
                <a:cubicBezTo>
                  <a:pt x="132" y="266"/>
                  <a:pt x="127" y="273"/>
                  <a:pt x="111" y="276"/>
                </a:cubicBezTo>
                <a:cubicBezTo>
                  <a:pt x="96" y="279"/>
                  <a:pt x="93" y="282"/>
                  <a:pt x="93" y="297"/>
                </a:cubicBezTo>
                <a:cubicBezTo>
                  <a:pt x="92" y="317"/>
                  <a:pt x="82" y="331"/>
                  <a:pt x="64" y="340"/>
                </a:cubicBezTo>
                <a:cubicBezTo>
                  <a:pt x="60" y="342"/>
                  <a:pt x="56" y="343"/>
                  <a:pt x="52" y="345"/>
                </a:cubicBezTo>
                <a:cubicBezTo>
                  <a:pt x="54" y="376"/>
                  <a:pt x="63" y="408"/>
                  <a:pt x="78" y="438"/>
                </a:cubicBezTo>
                <a:cubicBezTo>
                  <a:pt x="86" y="425"/>
                  <a:pt x="96" y="405"/>
                  <a:pt x="101" y="389"/>
                </a:cubicBezTo>
                <a:cubicBezTo>
                  <a:pt x="107" y="365"/>
                  <a:pt x="123" y="388"/>
                  <a:pt x="124" y="404"/>
                </a:cubicBezTo>
                <a:cubicBezTo>
                  <a:pt x="126" y="419"/>
                  <a:pt x="136" y="431"/>
                  <a:pt x="157" y="407"/>
                </a:cubicBezTo>
                <a:cubicBezTo>
                  <a:pt x="178" y="384"/>
                  <a:pt x="182" y="389"/>
                  <a:pt x="188" y="389"/>
                </a:cubicBezTo>
                <a:cubicBezTo>
                  <a:pt x="195" y="389"/>
                  <a:pt x="207" y="405"/>
                  <a:pt x="204" y="478"/>
                </a:cubicBezTo>
                <a:cubicBezTo>
                  <a:pt x="202" y="530"/>
                  <a:pt x="182" y="539"/>
                  <a:pt x="168" y="543"/>
                </a:cubicBezTo>
                <a:cubicBezTo>
                  <a:pt x="193" y="560"/>
                  <a:pt x="222" y="573"/>
                  <a:pt x="254" y="582"/>
                </a:cubicBezTo>
                <a:cubicBezTo>
                  <a:pt x="378" y="613"/>
                  <a:pt x="504" y="556"/>
                  <a:pt x="563" y="44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80" name="Freeform 179"/>
          <p:cNvSpPr>
            <a:spLocks noEditPoints="1"/>
          </p:cNvSpPr>
          <p:nvPr/>
        </p:nvSpPr>
        <p:spPr bwMode="auto">
          <a:xfrm>
            <a:off x="3965974" y="1975248"/>
            <a:ext cx="125015" cy="161925"/>
          </a:xfrm>
          <a:custGeom>
            <a:avLst/>
            <a:gdLst>
              <a:gd name="T0" fmla="*/ 277 w 553"/>
              <a:gd name="T1" fmla="*/ 0 h 710"/>
              <a:gd name="T2" fmla="*/ 437 w 553"/>
              <a:gd name="T3" fmla="*/ 161 h 710"/>
              <a:gd name="T4" fmla="*/ 277 w 553"/>
              <a:gd name="T5" fmla="*/ 322 h 710"/>
              <a:gd name="T6" fmla="*/ 116 w 553"/>
              <a:gd name="T7" fmla="*/ 161 h 710"/>
              <a:gd name="T8" fmla="*/ 277 w 553"/>
              <a:gd name="T9" fmla="*/ 0 h 710"/>
              <a:gd name="T10" fmla="*/ 277 w 553"/>
              <a:gd name="T11" fmla="*/ 390 h 710"/>
              <a:gd name="T12" fmla="*/ 277 w 553"/>
              <a:gd name="T13" fmla="*/ 390 h 710"/>
              <a:gd name="T14" fmla="*/ 298 w 553"/>
              <a:gd name="T15" fmla="*/ 410 h 710"/>
              <a:gd name="T16" fmla="*/ 312 w 553"/>
              <a:gd name="T17" fmla="*/ 601 h 710"/>
              <a:gd name="T18" fmla="*/ 339 w 553"/>
              <a:gd name="T19" fmla="*/ 601 h 710"/>
              <a:gd name="T20" fmla="*/ 403 w 553"/>
              <a:gd name="T21" fmla="*/ 361 h 710"/>
              <a:gd name="T22" fmla="*/ 553 w 553"/>
              <a:gd name="T23" fmla="*/ 553 h 710"/>
              <a:gd name="T24" fmla="*/ 553 w 553"/>
              <a:gd name="T25" fmla="*/ 710 h 710"/>
              <a:gd name="T26" fmla="*/ 0 w 553"/>
              <a:gd name="T27" fmla="*/ 710 h 710"/>
              <a:gd name="T28" fmla="*/ 0 w 553"/>
              <a:gd name="T29" fmla="*/ 553 h 710"/>
              <a:gd name="T30" fmla="*/ 150 w 553"/>
              <a:gd name="T31" fmla="*/ 361 h 710"/>
              <a:gd name="T32" fmla="*/ 215 w 553"/>
              <a:gd name="T33" fmla="*/ 601 h 710"/>
              <a:gd name="T34" fmla="*/ 241 w 553"/>
              <a:gd name="T35" fmla="*/ 601 h 710"/>
              <a:gd name="T36" fmla="*/ 255 w 553"/>
              <a:gd name="T37" fmla="*/ 410 h 710"/>
              <a:gd name="T38" fmla="*/ 277 w 553"/>
              <a:gd name="T39" fmla="*/ 39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3" h="710">
                <a:moveTo>
                  <a:pt x="277" y="0"/>
                </a:moveTo>
                <a:cubicBezTo>
                  <a:pt x="365" y="0"/>
                  <a:pt x="437" y="72"/>
                  <a:pt x="437" y="161"/>
                </a:cubicBezTo>
                <a:cubicBezTo>
                  <a:pt x="437" y="250"/>
                  <a:pt x="365" y="322"/>
                  <a:pt x="277" y="322"/>
                </a:cubicBezTo>
                <a:cubicBezTo>
                  <a:pt x="188" y="322"/>
                  <a:pt x="116" y="250"/>
                  <a:pt x="116" y="161"/>
                </a:cubicBezTo>
                <a:cubicBezTo>
                  <a:pt x="116" y="72"/>
                  <a:pt x="188" y="0"/>
                  <a:pt x="277" y="0"/>
                </a:cubicBezTo>
                <a:close/>
                <a:moveTo>
                  <a:pt x="277" y="390"/>
                </a:moveTo>
                <a:lnTo>
                  <a:pt x="277" y="390"/>
                </a:lnTo>
                <a:cubicBezTo>
                  <a:pt x="288" y="390"/>
                  <a:pt x="297" y="399"/>
                  <a:pt x="298" y="410"/>
                </a:cubicBezTo>
                <a:lnTo>
                  <a:pt x="312" y="601"/>
                </a:lnTo>
                <a:lnTo>
                  <a:pt x="339" y="601"/>
                </a:lnTo>
                <a:lnTo>
                  <a:pt x="403" y="361"/>
                </a:lnTo>
                <a:cubicBezTo>
                  <a:pt x="489" y="382"/>
                  <a:pt x="553" y="461"/>
                  <a:pt x="553" y="553"/>
                </a:cubicBezTo>
                <a:lnTo>
                  <a:pt x="553" y="710"/>
                </a:lnTo>
                <a:lnTo>
                  <a:pt x="0" y="710"/>
                </a:lnTo>
                <a:lnTo>
                  <a:pt x="0" y="553"/>
                </a:lnTo>
                <a:cubicBezTo>
                  <a:pt x="0" y="461"/>
                  <a:pt x="64" y="382"/>
                  <a:pt x="150" y="361"/>
                </a:cubicBezTo>
                <a:lnTo>
                  <a:pt x="215" y="601"/>
                </a:lnTo>
                <a:lnTo>
                  <a:pt x="241" y="601"/>
                </a:lnTo>
                <a:lnTo>
                  <a:pt x="255" y="410"/>
                </a:lnTo>
                <a:cubicBezTo>
                  <a:pt x="256" y="399"/>
                  <a:pt x="265" y="390"/>
                  <a:pt x="277" y="39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81" name="Freeform 180"/>
          <p:cNvSpPr>
            <a:spLocks/>
          </p:cNvSpPr>
          <p:nvPr/>
        </p:nvSpPr>
        <p:spPr bwMode="auto">
          <a:xfrm>
            <a:off x="6268641" y="4345783"/>
            <a:ext cx="103584" cy="132159"/>
          </a:xfrm>
          <a:custGeom>
            <a:avLst/>
            <a:gdLst>
              <a:gd name="T0" fmla="*/ 419 w 457"/>
              <a:gd name="T1" fmla="*/ 0 h 582"/>
              <a:gd name="T2" fmla="*/ 392 w 457"/>
              <a:gd name="T3" fmla="*/ 12 h 582"/>
              <a:gd name="T4" fmla="*/ 194 w 457"/>
              <a:gd name="T5" fmla="*/ 139 h 582"/>
              <a:gd name="T6" fmla="*/ 38 w 457"/>
              <a:gd name="T7" fmla="*/ 139 h 582"/>
              <a:gd name="T8" fmla="*/ 11 w 457"/>
              <a:gd name="T9" fmla="*/ 150 h 582"/>
              <a:gd name="T10" fmla="*/ 0 w 457"/>
              <a:gd name="T11" fmla="*/ 177 h 582"/>
              <a:gd name="T12" fmla="*/ 0 w 457"/>
              <a:gd name="T13" fmla="*/ 405 h 582"/>
              <a:gd name="T14" fmla="*/ 11 w 457"/>
              <a:gd name="T15" fmla="*/ 432 h 582"/>
              <a:gd name="T16" fmla="*/ 38 w 457"/>
              <a:gd name="T17" fmla="*/ 443 h 582"/>
              <a:gd name="T18" fmla="*/ 194 w 457"/>
              <a:gd name="T19" fmla="*/ 443 h 582"/>
              <a:gd name="T20" fmla="*/ 392 w 457"/>
              <a:gd name="T21" fmla="*/ 570 h 582"/>
              <a:gd name="T22" fmla="*/ 419 w 457"/>
              <a:gd name="T23" fmla="*/ 582 h 582"/>
              <a:gd name="T24" fmla="*/ 446 w 457"/>
              <a:gd name="T25" fmla="*/ 570 h 582"/>
              <a:gd name="T26" fmla="*/ 457 w 457"/>
              <a:gd name="T27" fmla="*/ 544 h 582"/>
              <a:gd name="T28" fmla="*/ 457 w 457"/>
              <a:gd name="T29" fmla="*/ 38 h 582"/>
              <a:gd name="T30" fmla="*/ 446 w 457"/>
              <a:gd name="T31" fmla="*/ 12 h 582"/>
              <a:gd name="T32" fmla="*/ 419 w 457"/>
              <a:gd name="T33"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7" h="582">
                <a:moveTo>
                  <a:pt x="419" y="0"/>
                </a:moveTo>
                <a:cubicBezTo>
                  <a:pt x="409" y="0"/>
                  <a:pt x="400" y="4"/>
                  <a:pt x="392" y="12"/>
                </a:cubicBezTo>
                <a:lnTo>
                  <a:pt x="194" y="139"/>
                </a:lnTo>
                <a:lnTo>
                  <a:pt x="38" y="139"/>
                </a:lnTo>
                <a:cubicBezTo>
                  <a:pt x="28" y="139"/>
                  <a:pt x="19" y="142"/>
                  <a:pt x="11" y="150"/>
                </a:cubicBezTo>
                <a:cubicBezTo>
                  <a:pt x="4" y="157"/>
                  <a:pt x="0" y="166"/>
                  <a:pt x="0" y="177"/>
                </a:cubicBezTo>
                <a:lnTo>
                  <a:pt x="0" y="405"/>
                </a:lnTo>
                <a:cubicBezTo>
                  <a:pt x="0" y="416"/>
                  <a:pt x="4" y="425"/>
                  <a:pt x="11" y="432"/>
                </a:cubicBezTo>
                <a:cubicBezTo>
                  <a:pt x="19" y="440"/>
                  <a:pt x="28" y="443"/>
                  <a:pt x="38" y="443"/>
                </a:cubicBezTo>
                <a:lnTo>
                  <a:pt x="194" y="443"/>
                </a:lnTo>
                <a:lnTo>
                  <a:pt x="392" y="570"/>
                </a:lnTo>
                <a:cubicBezTo>
                  <a:pt x="400" y="578"/>
                  <a:pt x="409" y="582"/>
                  <a:pt x="419" y="582"/>
                </a:cubicBezTo>
                <a:cubicBezTo>
                  <a:pt x="429" y="582"/>
                  <a:pt x="438" y="578"/>
                  <a:pt x="446" y="570"/>
                </a:cubicBezTo>
                <a:cubicBezTo>
                  <a:pt x="453" y="563"/>
                  <a:pt x="457" y="554"/>
                  <a:pt x="457" y="544"/>
                </a:cubicBezTo>
                <a:lnTo>
                  <a:pt x="457" y="38"/>
                </a:lnTo>
                <a:cubicBezTo>
                  <a:pt x="457" y="28"/>
                  <a:pt x="453" y="19"/>
                  <a:pt x="446" y="12"/>
                </a:cubicBezTo>
                <a:cubicBezTo>
                  <a:pt x="438" y="4"/>
                  <a:pt x="429" y="0"/>
                  <a:pt x="419"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82" name="Freeform 181"/>
          <p:cNvSpPr>
            <a:spLocks noEditPoints="1"/>
          </p:cNvSpPr>
          <p:nvPr/>
        </p:nvSpPr>
        <p:spPr bwMode="auto">
          <a:xfrm>
            <a:off x="5929314" y="2218136"/>
            <a:ext cx="133350" cy="134540"/>
          </a:xfrm>
          <a:custGeom>
            <a:avLst/>
            <a:gdLst>
              <a:gd name="T0" fmla="*/ 500 w 590"/>
              <a:gd name="T1" fmla="*/ 493 h 589"/>
              <a:gd name="T2" fmla="*/ 100 w 590"/>
              <a:gd name="T3" fmla="*/ 89 h 589"/>
              <a:gd name="T4" fmla="*/ 100 w 590"/>
              <a:gd name="T5" fmla="*/ 0 h 589"/>
              <a:gd name="T6" fmla="*/ 589 w 590"/>
              <a:gd name="T7" fmla="*/ 493 h 589"/>
              <a:gd name="T8" fmla="*/ 500 w 590"/>
              <a:gd name="T9" fmla="*/ 493 h 589"/>
              <a:gd name="T10" fmla="*/ 162 w 590"/>
              <a:gd name="T11" fmla="*/ 428 h 589"/>
              <a:gd name="T12" fmla="*/ 161 w 590"/>
              <a:gd name="T13" fmla="*/ 555 h 589"/>
              <a:gd name="T14" fmla="*/ 35 w 590"/>
              <a:gd name="T15" fmla="*/ 554 h 589"/>
              <a:gd name="T16" fmla="*/ 35 w 590"/>
              <a:gd name="T17" fmla="*/ 428 h 589"/>
              <a:gd name="T18" fmla="*/ 162 w 590"/>
              <a:gd name="T19" fmla="*/ 428 h 589"/>
              <a:gd name="T20" fmla="*/ 322 w 590"/>
              <a:gd name="T21" fmla="*/ 492 h 589"/>
              <a:gd name="T22" fmla="*/ 232 w 590"/>
              <a:gd name="T23" fmla="*/ 492 h 589"/>
              <a:gd name="T24" fmla="*/ 99 w 590"/>
              <a:gd name="T25" fmla="*/ 357 h 589"/>
              <a:gd name="T26" fmla="*/ 99 w 590"/>
              <a:gd name="T27" fmla="*/ 268 h 589"/>
              <a:gd name="T28" fmla="*/ 322 w 590"/>
              <a:gd name="T29" fmla="*/ 492 h 589"/>
              <a:gd name="T30" fmla="*/ 456 w 590"/>
              <a:gd name="T31" fmla="*/ 493 h 589"/>
              <a:gd name="T32" fmla="*/ 366 w 590"/>
              <a:gd name="T33" fmla="*/ 492 h 589"/>
              <a:gd name="T34" fmla="*/ 99 w 590"/>
              <a:gd name="T35" fmla="*/ 223 h 589"/>
              <a:gd name="T36" fmla="*/ 100 w 590"/>
              <a:gd name="T37" fmla="*/ 134 h 589"/>
              <a:gd name="T38" fmla="*/ 456 w 590"/>
              <a:gd name="T39" fmla="*/ 493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0" h="589">
                <a:moveTo>
                  <a:pt x="500" y="493"/>
                </a:moveTo>
                <a:cubicBezTo>
                  <a:pt x="501" y="271"/>
                  <a:pt x="322" y="90"/>
                  <a:pt x="100" y="89"/>
                </a:cubicBezTo>
                <a:lnTo>
                  <a:pt x="100" y="0"/>
                </a:lnTo>
                <a:cubicBezTo>
                  <a:pt x="371" y="1"/>
                  <a:pt x="590" y="222"/>
                  <a:pt x="589" y="493"/>
                </a:cubicBezTo>
                <a:lnTo>
                  <a:pt x="500" y="493"/>
                </a:lnTo>
                <a:close/>
                <a:moveTo>
                  <a:pt x="162" y="428"/>
                </a:moveTo>
                <a:cubicBezTo>
                  <a:pt x="196" y="463"/>
                  <a:pt x="196" y="520"/>
                  <a:pt x="161" y="555"/>
                </a:cubicBezTo>
                <a:cubicBezTo>
                  <a:pt x="126" y="589"/>
                  <a:pt x="70" y="589"/>
                  <a:pt x="35" y="554"/>
                </a:cubicBezTo>
                <a:cubicBezTo>
                  <a:pt x="0" y="519"/>
                  <a:pt x="0" y="463"/>
                  <a:pt x="35" y="428"/>
                </a:cubicBezTo>
                <a:cubicBezTo>
                  <a:pt x="70" y="393"/>
                  <a:pt x="127" y="393"/>
                  <a:pt x="162" y="428"/>
                </a:cubicBezTo>
                <a:close/>
                <a:moveTo>
                  <a:pt x="322" y="492"/>
                </a:moveTo>
                <a:lnTo>
                  <a:pt x="232" y="492"/>
                </a:lnTo>
                <a:cubicBezTo>
                  <a:pt x="233" y="418"/>
                  <a:pt x="173" y="358"/>
                  <a:pt x="99" y="357"/>
                </a:cubicBezTo>
                <a:lnTo>
                  <a:pt x="99" y="268"/>
                </a:lnTo>
                <a:cubicBezTo>
                  <a:pt x="222" y="269"/>
                  <a:pt x="322" y="369"/>
                  <a:pt x="322" y="492"/>
                </a:cubicBezTo>
                <a:close/>
                <a:moveTo>
                  <a:pt x="456" y="493"/>
                </a:moveTo>
                <a:lnTo>
                  <a:pt x="366" y="492"/>
                </a:lnTo>
                <a:cubicBezTo>
                  <a:pt x="367" y="344"/>
                  <a:pt x="247" y="224"/>
                  <a:pt x="99" y="223"/>
                </a:cubicBezTo>
                <a:lnTo>
                  <a:pt x="100" y="134"/>
                </a:lnTo>
                <a:cubicBezTo>
                  <a:pt x="297" y="135"/>
                  <a:pt x="456" y="295"/>
                  <a:pt x="456" y="49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83" name="Freeform 182"/>
          <p:cNvSpPr>
            <a:spLocks noEditPoints="1"/>
          </p:cNvSpPr>
          <p:nvPr/>
        </p:nvSpPr>
        <p:spPr bwMode="auto">
          <a:xfrm>
            <a:off x="5376864" y="2227661"/>
            <a:ext cx="113109" cy="113109"/>
          </a:xfrm>
          <a:custGeom>
            <a:avLst/>
            <a:gdLst>
              <a:gd name="T0" fmla="*/ 406 w 496"/>
              <a:gd name="T1" fmla="*/ 492 h 496"/>
              <a:gd name="T2" fmla="*/ 5 w 496"/>
              <a:gd name="T3" fmla="*/ 89 h 496"/>
              <a:gd name="T4" fmla="*/ 6 w 496"/>
              <a:gd name="T5" fmla="*/ 0 h 496"/>
              <a:gd name="T6" fmla="*/ 495 w 496"/>
              <a:gd name="T7" fmla="*/ 493 h 496"/>
              <a:gd name="T8" fmla="*/ 406 w 496"/>
              <a:gd name="T9" fmla="*/ 492 h 496"/>
              <a:gd name="T10" fmla="*/ 78 w 496"/>
              <a:gd name="T11" fmla="*/ 419 h 496"/>
              <a:gd name="T12" fmla="*/ 78 w 496"/>
              <a:gd name="T13" fmla="*/ 479 h 496"/>
              <a:gd name="T14" fmla="*/ 17 w 496"/>
              <a:gd name="T15" fmla="*/ 479 h 496"/>
              <a:gd name="T16" fmla="*/ 17 w 496"/>
              <a:gd name="T17" fmla="*/ 419 h 496"/>
              <a:gd name="T18" fmla="*/ 78 w 496"/>
              <a:gd name="T19" fmla="*/ 419 h 496"/>
              <a:gd name="T20" fmla="*/ 227 w 496"/>
              <a:gd name="T21" fmla="*/ 492 h 496"/>
              <a:gd name="T22" fmla="*/ 138 w 496"/>
              <a:gd name="T23" fmla="*/ 492 h 496"/>
              <a:gd name="T24" fmla="*/ 4 w 496"/>
              <a:gd name="T25" fmla="*/ 357 h 496"/>
              <a:gd name="T26" fmla="*/ 5 w 496"/>
              <a:gd name="T27" fmla="*/ 268 h 496"/>
              <a:gd name="T28" fmla="*/ 227 w 496"/>
              <a:gd name="T29" fmla="*/ 492 h 496"/>
              <a:gd name="T30" fmla="*/ 361 w 496"/>
              <a:gd name="T31" fmla="*/ 492 h 496"/>
              <a:gd name="T32" fmla="*/ 272 w 496"/>
              <a:gd name="T33" fmla="*/ 492 h 496"/>
              <a:gd name="T34" fmla="*/ 5 w 496"/>
              <a:gd name="T35" fmla="*/ 223 h 496"/>
              <a:gd name="T36" fmla="*/ 5 w 496"/>
              <a:gd name="T37" fmla="*/ 134 h 496"/>
              <a:gd name="T38" fmla="*/ 361 w 496"/>
              <a:gd name="T39" fmla="*/ 49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6" h="496">
                <a:moveTo>
                  <a:pt x="406" y="492"/>
                </a:moveTo>
                <a:cubicBezTo>
                  <a:pt x="407" y="271"/>
                  <a:pt x="227" y="90"/>
                  <a:pt x="5" y="89"/>
                </a:cubicBezTo>
                <a:lnTo>
                  <a:pt x="6" y="0"/>
                </a:lnTo>
                <a:cubicBezTo>
                  <a:pt x="277" y="1"/>
                  <a:pt x="496" y="222"/>
                  <a:pt x="495" y="493"/>
                </a:cubicBezTo>
                <a:lnTo>
                  <a:pt x="406" y="492"/>
                </a:lnTo>
                <a:close/>
                <a:moveTo>
                  <a:pt x="78" y="419"/>
                </a:moveTo>
                <a:cubicBezTo>
                  <a:pt x="94" y="436"/>
                  <a:pt x="94" y="463"/>
                  <a:pt x="78" y="479"/>
                </a:cubicBezTo>
                <a:cubicBezTo>
                  <a:pt x="61" y="496"/>
                  <a:pt x="34" y="496"/>
                  <a:pt x="17" y="479"/>
                </a:cubicBezTo>
                <a:cubicBezTo>
                  <a:pt x="0" y="462"/>
                  <a:pt x="0" y="435"/>
                  <a:pt x="17" y="419"/>
                </a:cubicBezTo>
                <a:cubicBezTo>
                  <a:pt x="34" y="402"/>
                  <a:pt x="61" y="402"/>
                  <a:pt x="78" y="419"/>
                </a:cubicBezTo>
                <a:close/>
                <a:moveTo>
                  <a:pt x="227" y="492"/>
                </a:moveTo>
                <a:lnTo>
                  <a:pt x="138" y="492"/>
                </a:lnTo>
                <a:cubicBezTo>
                  <a:pt x="138" y="418"/>
                  <a:pt x="78" y="357"/>
                  <a:pt x="4" y="357"/>
                </a:cubicBezTo>
                <a:lnTo>
                  <a:pt x="5" y="268"/>
                </a:lnTo>
                <a:cubicBezTo>
                  <a:pt x="128" y="268"/>
                  <a:pt x="228" y="369"/>
                  <a:pt x="227" y="492"/>
                </a:cubicBezTo>
                <a:close/>
                <a:moveTo>
                  <a:pt x="361" y="492"/>
                </a:moveTo>
                <a:lnTo>
                  <a:pt x="272" y="492"/>
                </a:lnTo>
                <a:cubicBezTo>
                  <a:pt x="272" y="344"/>
                  <a:pt x="153" y="224"/>
                  <a:pt x="5" y="223"/>
                </a:cubicBezTo>
                <a:lnTo>
                  <a:pt x="5" y="134"/>
                </a:lnTo>
                <a:cubicBezTo>
                  <a:pt x="202" y="135"/>
                  <a:pt x="362" y="295"/>
                  <a:pt x="361" y="49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84" name="Freeform 183"/>
          <p:cNvSpPr>
            <a:spLocks noEditPoints="1"/>
          </p:cNvSpPr>
          <p:nvPr/>
        </p:nvSpPr>
        <p:spPr bwMode="auto">
          <a:xfrm>
            <a:off x="6529388" y="2465786"/>
            <a:ext cx="184548" cy="115490"/>
          </a:xfrm>
          <a:custGeom>
            <a:avLst/>
            <a:gdLst>
              <a:gd name="T0" fmla="*/ 406 w 812"/>
              <a:gd name="T1" fmla="*/ 457 h 507"/>
              <a:gd name="T2" fmla="*/ 253 w 812"/>
              <a:gd name="T3" fmla="*/ 254 h 507"/>
              <a:gd name="T4" fmla="*/ 355 w 812"/>
              <a:gd name="T5" fmla="*/ 254 h 507"/>
              <a:gd name="T6" fmla="*/ 355 w 812"/>
              <a:gd name="T7" fmla="*/ 101 h 507"/>
              <a:gd name="T8" fmla="*/ 456 w 812"/>
              <a:gd name="T9" fmla="*/ 101 h 507"/>
              <a:gd name="T10" fmla="*/ 456 w 812"/>
              <a:gd name="T11" fmla="*/ 254 h 507"/>
              <a:gd name="T12" fmla="*/ 558 w 812"/>
              <a:gd name="T13" fmla="*/ 254 h 507"/>
              <a:gd name="T14" fmla="*/ 406 w 812"/>
              <a:gd name="T15" fmla="*/ 457 h 507"/>
              <a:gd name="T16" fmla="*/ 659 w 812"/>
              <a:gd name="T17" fmla="*/ 203 h 507"/>
              <a:gd name="T18" fmla="*/ 456 w 812"/>
              <a:gd name="T19" fmla="*/ 0 h 507"/>
              <a:gd name="T20" fmla="*/ 279 w 812"/>
              <a:gd name="T21" fmla="*/ 103 h 507"/>
              <a:gd name="T22" fmla="*/ 253 w 812"/>
              <a:gd name="T23" fmla="*/ 101 h 507"/>
              <a:gd name="T24" fmla="*/ 108 w 812"/>
              <a:gd name="T25" fmla="*/ 209 h 507"/>
              <a:gd name="T26" fmla="*/ 0 w 812"/>
              <a:gd name="T27" fmla="*/ 355 h 507"/>
              <a:gd name="T28" fmla="*/ 152 w 812"/>
              <a:gd name="T29" fmla="*/ 507 h 507"/>
              <a:gd name="T30" fmla="*/ 659 w 812"/>
              <a:gd name="T31" fmla="*/ 507 h 507"/>
              <a:gd name="T32" fmla="*/ 812 w 812"/>
              <a:gd name="T33" fmla="*/ 355 h 507"/>
              <a:gd name="T34" fmla="*/ 659 w 812"/>
              <a:gd name="T35" fmla="*/ 203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2" h="507">
                <a:moveTo>
                  <a:pt x="406" y="457"/>
                </a:moveTo>
                <a:lnTo>
                  <a:pt x="253" y="254"/>
                </a:lnTo>
                <a:lnTo>
                  <a:pt x="355" y="254"/>
                </a:lnTo>
                <a:lnTo>
                  <a:pt x="355" y="101"/>
                </a:lnTo>
                <a:lnTo>
                  <a:pt x="456" y="101"/>
                </a:lnTo>
                <a:lnTo>
                  <a:pt x="456" y="254"/>
                </a:lnTo>
                <a:lnTo>
                  <a:pt x="558" y="254"/>
                </a:lnTo>
                <a:lnTo>
                  <a:pt x="406" y="457"/>
                </a:lnTo>
                <a:close/>
                <a:moveTo>
                  <a:pt x="659" y="203"/>
                </a:moveTo>
                <a:cubicBezTo>
                  <a:pt x="659" y="91"/>
                  <a:pt x="568" y="0"/>
                  <a:pt x="456" y="0"/>
                </a:cubicBezTo>
                <a:cubicBezTo>
                  <a:pt x="380" y="0"/>
                  <a:pt x="314" y="42"/>
                  <a:pt x="279" y="103"/>
                </a:cubicBezTo>
                <a:cubicBezTo>
                  <a:pt x="271" y="102"/>
                  <a:pt x="262" y="101"/>
                  <a:pt x="253" y="101"/>
                </a:cubicBezTo>
                <a:cubicBezTo>
                  <a:pt x="185" y="101"/>
                  <a:pt x="126" y="147"/>
                  <a:pt x="108" y="209"/>
                </a:cubicBezTo>
                <a:cubicBezTo>
                  <a:pt x="45" y="229"/>
                  <a:pt x="0" y="287"/>
                  <a:pt x="0" y="355"/>
                </a:cubicBezTo>
                <a:cubicBezTo>
                  <a:pt x="0" y="439"/>
                  <a:pt x="67" y="507"/>
                  <a:pt x="152" y="507"/>
                </a:cubicBezTo>
                <a:lnTo>
                  <a:pt x="659" y="507"/>
                </a:lnTo>
                <a:cubicBezTo>
                  <a:pt x="743" y="507"/>
                  <a:pt x="812" y="439"/>
                  <a:pt x="812" y="355"/>
                </a:cubicBezTo>
                <a:cubicBezTo>
                  <a:pt x="812" y="271"/>
                  <a:pt x="744" y="203"/>
                  <a:pt x="659" y="20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85" name="Freeform 184"/>
          <p:cNvSpPr>
            <a:spLocks/>
          </p:cNvSpPr>
          <p:nvPr/>
        </p:nvSpPr>
        <p:spPr bwMode="auto">
          <a:xfrm>
            <a:off x="6228160" y="2465786"/>
            <a:ext cx="184548" cy="115490"/>
          </a:xfrm>
          <a:custGeom>
            <a:avLst/>
            <a:gdLst>
              <a:gd name="T0" fmla="*/ 659 w 812"/>
              <a:gd name="T1" fmla="*/ 203 h 507"/>
              <a:gd name="T2" fmla="*/ 456 w 812"/>
              <a:gd name="T3" fmla="*/ 0 h 507"/>
              <a:gd name="T4" fmla="*/ 279 w 812"/>
              <a:gd name="T5" fmla="*/ 103 h 507"/>
              <a:gd name="T6" fmla="*/ 253 w 812"/>
              <a:gd name="T7" fmla="*/ 101 h 507"/>
              <a:gd name="T8" fmla="*/ 108 w 812"/>
              <a:gd name="T9" fmla="*/ 209 h 507"/>
              <a:gd name="T10" fmla="*/ 0 w 812"/>
              <a:gd name="T11" fmla="*/ 355 h 507"/>
              <a:gd name="T12" fmla="*/ 152 w 812"/>
              <a:gd name="T13" fmla="*/ 507 h 507"/>
              <a:gd name="T14" fmla="*/ 659 w 812"/>
              <a:gd name="T15" fmla="*/ 507 h 507"/>
              <a:gd name="T16" fmla="*/ 812 w 812"/>
              <a:gd name="T17" fmla="*/ 355 h 507"/>
              <a:gd name="T18" fmla="*/ 659 w 812"/>
              <a:gd name="T19" fmla="*/ 203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2" h="507">
                <a:moveTo>
                  <a:pt x="659" y="203"/>
                </a:moveTo>
                <a:cubicBezTo>
                  <a:pt x="659" y="91"/>
                  <a:pt x="568" y="0"/>
                  <a:pt x="456" y="0"/>
                </a:cubicBezTo>
                <a:cubicBezTo>
                  <a:pt x="380" y="0"/>
                  <a:pt x="314" y="42"/>
                  <a:pt x="279" y="103"/>
                </a:cubicBezTo>
                <a:cubicBezTo>
                  <a:pt x="271" y="102"/>
                  <a:pt x="262" y="101"/>
                  <a:pt x="253" y="101"/>
                </a:cubicBezTo>
                <a:cubicBezTo>
                  <a:pt x="185" y="101"/>
                  <a:pt x="126" y="147"/>
                  <a:pt x="108" y="209"/>
                </a:cubicBezTo>
                <a:cubicBezTo>
                  <a:pt x="45" y="229"/>
                  <a:pt x="0" y="287"/>
                  <a:pt x="0" y="355"/>
                </a:cubicBezTo>
                <a:cubicBezTo>
                  <a:pt x="0" y="439"/>
                  <a:pt x="67" y="507"/>
                  <a:pt x="152" y="507"/>
                </a:cubicBezTo>
                <a:lnTo>
                  <a:pt x="659" y="507"/>
                </a:lnTo>
                <a:cubicBezTo>
                  <a:pt x="743" y="507"/>
                  <a:pt x="812" y="439"/>
                  <a:pt x="812" y="355"/>
                </a:cubicBezTo>
                <a:cubicBezTo>
                  <a:pt x="812" y="271"/>
                  <a:pt x="744" y="203"/>
                  <a:pt x="659" y="20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86" name="Freeform 185"/>
          <p:cNvSpPr>
            <a:spLocks noEditPoints="1"/>
          </p:cNvSpPr>
          <p:nvPr/>
        </p:nvSpPr>
        <p:spPr bwMode="auto">
          <a:xfrm>
            <a:off x="7452123" y="3015855"/>
            <a:ext cx="171450" cy="145256"/>
          </a:xfrm>
          <a:custGeom>
            <a:avLst/>
            <a:gdLst>
              <a:gd name="T0" fmla="*/ 288 w 752"/>
              <a:gd name="T1" fmla="*/ 524 h 642"/>
              <a:gd name="T2" fmla="*/ 347 w 752"/>
              <a:gd name="T3" fmla="*/ 583 h 642"/>
              <a:gd name="T4" fmla="*/ 288 w 752"/>
              <a:gd name="T5" fmla="*/ 642 h 642"/>
              <a:gd name="T6" fmla="*/ 228 w 752"/>
              <a:gd name="T7" fmla="*/ 583 h 642"/>
              <a:gd name="T8" fmla="*/ 288 w 752"/>
              <a:gd name="T9" fmla="*/ 524 h 642"/>
              <a:gd name="T10" fmla="*/ 698 w 752"/>
              <a:gd name="T11" fmla="*/ 199 h 642"/>
              <a:gd name="T12" fmla="*/ 332 w 752"/>
              <a:gd name="T13" fmla="*/ 199 h 642"/>
              <a:gd name="T14" fmla="*/ 310 w 752"/>
              <a:gd name="T15" fmla="*/ 228 h 642"/>
              <a:gd name="T16" fmla="*/ 332 w 752"/>
              <a:gd name="T17" fmla="*/ 258 h 642"/>
              <a:gd name="T18" fmla="*/ 660 w 752"/>
              <a:gd name="T19" fmla="*/ 258 h 642"/>
              <a:gd name="T20" fmla="*/ 641 w 752"/>
              <a:gd name="T21" fmla="*/ 321 h 642"/>
              <a:gd name="T22" fmla="*/ 319 w 752"/>
              <a:gd name="T23" fmla="*/ 321 h 642"/>
              <a:gd name="T24" fmla="*/ 299 w 752"/>
              <a:gd name="T25" fmla="*/ 347 h 642"/>
              <a:gd name="T26" fmla="*/ 319 w 752"/>
              <a:gd name="T27" fmla="*/ 376 h 642"/>
              <a:gd name="T28" fmla="*/ 624 w 752"/>
              <a:gd name="T29" fmla="*/ 376 h 642"/>
              <a:gd name="T30" fmla="*/ 625 w 752"/>
              <a:gd name="T31" fmla="*/ 376 h 642"/>
              <a:gd name="T32" fmla="*/ 608 w 752"/>
              <a:gd name="T33" fmla="*/ 434 h 642"/>
              <a:gd name="T34" fmla="*/ 275 w 752"/>
              <a:gd name="T35" fmla="*/ 434 h 642"/>
              <a:gd name="T36" fmla="*/ 252 w 752"/>
              <a:gd name="T37" fmla="*/ 258 h 642"/>
              <a:gd name="T38" fmla="*/ 245 w 752"/>
              <a:gd name="T39" fmla="*/ 199 h 642"/>
              <a:gd name="T40" fmla="*/ 235 w 752"/>
              <a:gd name="T41" fmla="*/ 121 h 642"/>
              <a:gd name="T42" fmla="*/ 52 w 752"/>
              <a:gd name="T43" fmla="*/ 12 h 642"/>
              <a:gd name="T44" fmla="*/ 52 w 752"/>
              <a:gd name="T45" fmla="*/ 81 h 642"/>
              <a:gd name="T46" fmla="*/ 149 w 752"/>
              <a:gd name="T47" fmla="*/ 126 h 642"/>
              <a:gd name="T48" fmla="*/ 173 w 752"/>
              <a:gd name="T49" fmla="*/ 156 h 642"/>
              <a:gd name="T50" fmla="*/ 214 w 752"/>
              <a:gd name="T51" fmla="*/ 464 h 642"/>
              <a:gd name="T52" fmla="*/ 253 w 752"/>
              <a:gd name="T53" fmla="*/ 504 h 642"/>
              <a:gd name="T54" fmla="*/ 621 w 752"/>
              <a:gd name="T55" fmla="*/ 504 h 642"/>
              <a:gd name="T56" fmla="*/ 657 w 752"/>
              <a:gd name="T57" fmla="*/ 472 h 642"/>
              <a:gd name="T58" fmla="*/ 730 w 752"/>
              <a:gd name="T59" fmla="*/ 255 h 642"/>
              <a:gd name="T60" fmla="*/ 698 w 752"/>
              <a:gd name="T61" fmla="*/ 199 h 642"/>
              <a:gd name="T62" fmla="*/ 546 w 752"/>
              <a:gd name="T63" fmla="*/ 524 h 642"/>
              <a:gd name="T64" fmla="*/ 606 w 752"/>
              <a:gd name="T65" fmla="*/ 583 h 642"/>
              <a:gd name="T66" fmla="*/ 546 w 752"/>
              <a:gd name="T67" fmla="*/ 642 h 642"/>
              <a:gd name="T68" fmla="*/ 487 w 752"/>
              <a:gd name="T69" fmla="*/ 583 h 642"/>
              <a:gd name="T70" fmla="*/ 546 w 752"/>
              <a:gd name="T71" fmla="*/ 524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2" h="642">
                <a:moveTo>
                  <a:pt x="288" y="524"/>
                </a:moveTo>
                <a:cubicBezTo>
                  <a:pt x="320" y="524"/>
                  <a:pt x="347" y="550"/>
                  <a:pt x="347" y="583"/>
                </a:cubicBezTo>
                <a:cubicBezTo>
                  <a:pt x="347" y="616"/>
                  <a:pt x="320" y="642"/>
                  <a:pt x="288" y="642"/>
                </a:cubicBezTo>
                <a:cubicBezTo>
                  <a:pt x="255" y="642"/>
                  <a:pt x="228" y="616"/>
                  <a:pt x="228" y="583"/>
                </a:cubicBezTo>
                <a:cubicBezTo>
                  <a:pt x="228" y="550"/>
                  <a:pt x="255" y="524"/>
                  <a:pt x="288" y="524"/>
                </a:cubicBezTo>
                <a:close/>
                <a:moveTo>
                  <a:pt x="698" y="199"/>
                </a:moveTo>
                <a:cubicBezTo>
                  <a:pt x="622" y="199"/>
                  <a:pt x="332" y="199"/>
                  <a:pt x="332" y="199"/>
                </a:cubicBezTo>
                <a:cubicBezTo>
                  <a:pt x="332" y="199"/>
                  <a:pt x="310" y="204"/>
                  <a:pt x="310" y="228"/>
                </a:cubicBezTo>
                <a:cubicBezTo>
                  <a:pt x="310" y="251"/>
                  <a:pt x="332" y="258"/>
                  <a:pt x="332" y="258"/>
                </a:cubicBezTo>
                <a:lnTo>
                  <a:pt x="660" y="258"/>
                </a:lnTo>
                <a:lnTo>
                  <a:pt x="641" y="321"/>
                </a:lnTo>
                <a:cubicBezTo>
                  <a:pt x="551" y="321"/>
                  <a:pt x="319" y="321"/>
                  <a:pt x="319" y="321"/>
                </a:cubicBezTo>
                <a:cubicBezTo>
                  <a:pt x="319" y="321"/>
                  <a:pt x="299" y="325"/>
                  <a:pt x="299" y="347"/>
                </a:cubicBezTo>
                <a:cubicBezTo>
                  <a:pt x="299" y="370"/>
                  <a:pt x="319" y="376"/>
                  <a:pt x="319" y="376"/>
                </a:cubicBezTo>
                <a:lnTo>
                  <a:pt x="624" y="376"/>
                </a:lnTo>
                <a:lnTo>
                  <a:pt x="625" y="376"/>
                </a:lnTo>
                <a:lnTo>
                  <a:pt x="608" y="434"/>
                </a:lnTo>
                <a:lnTo>
                  <a:pt x="275" y="434"/>
                </a:lnTo>
                <a:lnTo>
                  <a:pt x="252" y="258"/>
                </a:lnTo>
                <a:lnTo>
                  <a:pt x="245" y="199"/>
                </a:lnTo>
                <a:cubicBezTo>
                  <a:pt x="245" y="199"/>
                  <a:pt x="239" y="144"/>
                  <a:pt x="235" y="121"/>
                </a:cubicBezTo>
                <a:cubicBezTo>
                  <a:pt x="232" y="99"/>
                  <a:pt x="175" y="70"/>
                  <a:pt x="52" y="12"/>
                </a:cubicBezTo>
                <a:cubicBezTo>
                  <a:pt x="24" y="0"/>
                  <a:pt x="0" y="53"/>
                  <a:pt x="52" y="81"/>
                </a:cubicBezTo>
                <a:lnTo>
                  <a:pt x="149" y="126"/>
                </a:lnTo>
                <a:cubicBezTo>
                  <a:pt x="149" y="126"/>
                  <a:pt x="171" y="139"/>
                  <a:pt x="173" y="156"/>
                </a:cubicBezTo>
                <a:cubicBezTo>
                  <a:pt x="175" y="174"/>
                  <a:pt x="214" y="464"/>
                  <a:pt x="214" y="464"/>
                </a:cubicBezTo>
                <a:cubicBezTo>
                  <a:pt x="214" y="464"/>
                  <a:pt x="216" y="504"/>
                  <a:pt x="253" y="504"/>
                </a:cubicBezTo>
                <a:cubicBezTo>
                  <a:pt x="289" y="504"/>
                  <a:pt x="590" y="504"/>
                  <a:pt x="621" y="504"/>
                </a:cubicBezTo>
                <a:cubicBezTo>
                  <a:pt x="651" y="504"/>
                  <a:pt x="657" y="472"/>
                  <a:pt x="657" y="472"/>
                </a:cubicBezTo>
                <a:lnTo>
                  <a:pt x="730" y="255"/>
                </a:lnTo>
                <a:cubicBezTo>
                  <a:pt x="730" y="255"/>
                  <a:pt x="752" y="199"/>
                  <a:pt x="698" y="199"/>
                </a:cubicBezTo>
                <a:close/>
                <a:moveTo>
                  <a:pt x="546" y="524"/>
                </a:moveTo>
                <a:cubicBezTo>
                  <a:pt x="579" y="524"/>
                  <a:pt x="606" y="550"/>
                  <a:pt x="606" y="583"/>
                </a:cubicBezTo>
                <a:cubicBezTo>
                  <a:pt x="606" y="616"/>
                  <a:pt x="579" y="642"/>
                  <a:pt x="546" y="642"/>
                </a:cubicBezTo>
                <a:cubicBezTo>
                  <a:pt x="514" y="642"/>
                  <a:pt x="487" y="616"/>
                  <a:pt x="487" y="583"/>
                </a:cubicBezTo>
                <a:cubicBezTo>
                  <a:pt x="487" y="550"/>
                  <a:pt x="514" y="524"/>
                  <a:pt x="546" y="524"/>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87" name="Freeform 186"/>
          <p:cNvSpPr>
            <a:spLocks/>
          </p:cNvSpPr>
          <p:nvPr/>
        </p:nvSpPr>
        <p:spPr bwMode="auto">
          <a:xfrm>
            <a:off x="6250782" y="3548063"/>
            <a:ext cx="138114" cy="166689"/>
          </a:xfrm>
          <a:custGeom>
            <a:avLst/>
            <a:gdLst>
              <a:gd name="T0" fmla="*/ 0 w 609"/>
              <a:gd name="T1" fmla="*/ 573 h 736"/>
              <a:gd name="T2" fmla="*/ 394 w 609"/>
              <a:gd name="T3" fmla="*/ 573 h 736"/>
              <a:gd name="T4" fmla="*/ 394 w 609"/>
              <a:gd name="T5" fmla="*/ 736 h 736"/>
              <a:gd name="T6" fmla="*/ 545 w 609"/>
              <a:gd name="T7" fmla="*/ 573 h 736"/>
              <a:gd name="T8" fmla="*/ 609 w 609"/>
              <a:gd name="T9" fmla="*/ 573 h 736"/>
              <a:gd name="T10" fmla="*/ 609 w 609"/>
              <a:gd name="T11" fmla="*/ 0 h 736"/>
              <a:gd name="T12" fmla="*/ 0 w 609"/>
              <a:gd name="T13" fmla="*/ 0 h 736"/>
              <a:gd name="T14" fmla="*/ 0 w 609"/>
              <a:gd name="T15" fmla="*/ 573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9" h="736">
                <a:moveTo>
                  <a:pt x="0" y="573"/>
                </a:moveTo>
                <a:lnTo>
                  <a:pt x="394" y="573"/>
                </a:lnTo>
                <a:lnTo>
                  <a:pt x="394" y="736"/>
                </a:lnTo>
                <a:lnTo>
                  <a:pt x="545" y="573"/>
                </a:lnTo>
                <a:lnTo>
                  <a:pt x="609" y="573"/>
                </a:lnTo>
                <a:lnTo>
                  <a:pt x="609" y="0"/>
                </a:lnTo>
                <a:lnTo>
                  <a:pt x="0" y="0"/>
                </a:lnTo>
                <a:lnTo>
                  <a:pt x="0" y="573"/>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88" name="Freeform 187"/>
          <p:cNvSpPr>
            <a:spLocks noEditPoints="1"/>
          </p:cNvSpPr>
          <p:nvPr/>
        </p:nvSpPr>
        <p:spPr bwMode="auto">
          <a:xfrm>
            <a:off x="4488657" y="2216946"/>
            <a:ext cx="160734" cy="135731"/>
          </a:xfrm>
          <a:custGeom>
            <a:avLst/>
            <a:gdLst>
              <a:gd name="T0" fmla="*/ 530 w 709"/>
              <a:gd name="T1" fmla="*/ 433 h 597"/>
              <a:gd name="T2" fmla="*/ 530 w 709"/>
              <a:gd name="T3" fmla="*/ 505 h 597"/>
              <a:gd name="T4" fmla="*/ 496 w 709"/>
              <a:gd name="T5" fmla="*/ 538 h 597"/>
              <a:gd name="T6" fmla="*/ 462 w 709"/>
              <a:gd name="T7" fmla="*/ 505 h 597"/>
              <a:gd name="T8" fmla="*/ 462 w 709"/>
              <a:gd name="T9" fmla="*/ 433 h 597"/>
              <a:gd name="T10" fmla="*/ 443 w 709"/>
              <a:gd name="T11" fmla="*/ 392 h 597"/>
              <a:gd name="T12" fmla="*/ 496 w 709"/>
              <a:gd name="T13" fmla="*/ 339 h 597"/>
              <a:gd name="T14" fmla="*/ 550 w 709"/>
              <a:gd name="T15" fmla="*/ 392 h 597"/>
              <a:gd name="T16" fmla="*/ 530 w 709"/>
              <a:gd name="T17" fmla="*/ 433 h 597"/>
              <a:gd name="T18" fmla="*/ 66 w 709"/>
              <a:gd name="T19" fmla="*/ 261 h 597"/>
              <a:gd name="T20" fmla="*/ 66 w 709"/>
              <a:gd name="T21" fmla="*/ 183 h 597"/>
              <a:gd name="T22" fmla="*/ 183 w 709"/>
              <a:gd name="T23" fmla="*/ 67 h 597"/>
              <a:gd name="T24" fmla="*/ 299 w 709"/>
              <a:gd name="T25" fmla="*/ 183 h 597"/>
              <a:gd name="T26" fmla="*/ 299 w 709"/>
              <a:gd name="T27" fmla="*/ 261 h 597"/>
              <a:gd name="T28" fmla="*/ 269 w 709"/>
              <a:gd name="T29" fmla="*/ 261 h 597"/>
              <a:gd name="T30" fmla="*/ 269 w 709"/>
              <a:gd name="T31" fmla="*/ 597 h 597"/>
              <a:gd name="T32" fmla="*/ 709 w 709"/>
              <a:gd name="T33" fmla="*/ 597 h 597"/>
              <a:gd name="T34" fmla="*/ 709 w 709"/>
              <a:gd name="T35" fmla="*/ 261 h 597"/>
              <a:gd name="T36" fmla="*/ 365 w 709"/>
              <a:gd name="T37" fmla="*/ 261 h 597"/>
              <a:gd name="T38" fmla="*/ 365 w 709"/>
              <a:gd name="T39" fmla="*/ 183 h 597"/>
              <a:gd name="T40" fmla="*/ 183 w 709"/>
              <a:gd name="T41" fmla="*/ 0 h 597"/>
              <a:gd name="T42" fmla="*/ 0 w 709"/>
              <a:gd name="T43" fmla="*/ 183 h 597"/>
              <a:gd name="T44" fmla="*/ 0 w 709"/>
              <a:gd name="T45" fmla="*/ 261 h 597"/>
              <a:gd name="T46" fmla="*/ 66 w 709"/>
              <a:gd name="T47" fmla="*/ 26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9" h="597">
                <a:moveTo>
                  <a:pt x="530" y="433"/>
                </a:moveTo>
                <a:lnTo>
                  <a:pt x="530" y="505"/>
                </a:lnTo>
                <a:cubicBezTo>
                  <a:pt x="530" y="523"/>
                  <a:pt x="515" y="538"/>
                  <a:pt x="496" y="538"/>
                </a:cubicBezTo>
                <a:cubicBezTo>
                  <a:pt x="478" y="538"/>
                  <a:pt x="462" y="523"/>
                  <a:pt x="462" y="505"/>
                </a:cubicBezTo>
                <a:lnTo>
                  <a:pt x="462" y="433"/>
                </a:lnTo>
                <a:cubicBezTo>
                  <a:pt x="451" y="423"/>
                  <a:pt x="443" y="408"/>
                  <a:pt x="443" y="392"/>
                </a:cubicBezTo>
                <a:cubicBezTo>
                  <a:pt x="443" y="362"/>
                  <a:pt x="467" y="339"/>
                  <a:pt x="496" y="339"/>
                </a:cubicBezTo>
                <a:cubicBezTo>
                  <a:pt x="526" y="339"/>
                  <a:pt x="550" y="362"/>
                  <a:pt x="550" y="392"/>
                </a:cubicBezTo>
                <a:cubicBezTo>
                  <a:pt x="550" y="408"/>
                  <a:pt x="542" y="423"/>
                  <a:pt x="530" y="433"/>
                </a:cubicBezTo>
                <a:close/>
                <a:moveTo>
                  <a:pt x="66" y="261"/>
                </a:moveTo>
                <a:lnTo>
                  <a:pt x="66" y="183"/>
                </a:lnTo>
                <a:cubicBezTo>
                  <a:pt x="66" y="119"/>
                  <a:pt x="119" y="67"/>
                  <a:pt x="183" y="67"/>
                </a:cubicBezTo>
                <a:cubicBezTo>
                  <a:pt x="247" y="67"/>
                  <a:pt x="299" y="119"/>
                  <a:pt x="299" y="183"/>
                </a:cubicBezTo>
                <a:lnTo>
                  <a:pt x="299" y="261"/>
                </a:lnTo>
                <a:lnTo>
                  <a:pt x="269" y="261"/>
                </a:lnTo>
                <a:lnTo>
                  <a:pt x="269" y="597"/>
                </a:lnTo>
                <a:lnTo>
                  <a:pt x="709" y="597"/>
                </a:lnTo>
                <a:lnTo>
                  <a:pt x="709" y="261"/>
                </a:lnTo>
                <a:lnTo>
                  <a:pt x="365" y="261"/>
                </a:lnTo>
                <a:lnTo>
                  <a:pt x="365" y="183"/>
                </a:lnTo>
                <a:cubicBezTo>
                  <a:pt x="365" y="82"/>
                  <a:pt x="283" y="0"/>
                  <a:pt x="183" y="0"/>
                </a:cubicBezTo>
                <a:cubicBezTo>
                  <a:pt x="82" y="0"/>
                  <a:pt x="0" y="82"/>
                  <a:pt x="0" y="183"/>
                </a:cubicBezTo>
                <a:lnTo>
                  <a:pt x="0" y="261"/>
                </a:lnTo>
                <a:lnTo>
                  <a:pt x="66" y="261"/>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89" name="Freeform 188"/>
          <p:cNvSpPr>
            <a:spLocks noEditPoints="1"/>
          </p:cNvSpPr>
          <p:nvPr/>
        </p:nvSpPr>
        <p:spPr bwMode="auto">
          <a:xfrm>
            <a:off x="2846786" y="3582593"/>
            <a:ext cx="173831" cy="97631"/>
          </a:xfrm>
          <a:custGeom>
            <a:avLst/>
            <a:gdLst>
              <a:gd name="T0" fmla="*/ 632 w 768"/>
              <a:gd name="T1" fmla="*/ 60 h 429"/>
              <a:gd name="T2" fmla="*/ 58 w 768"/>
              <a:gd name="T3" fmla="*/ 60 h 429"/>
              <a:gd name="T4" fmla="*/ 58 w 768"/>
              <a:gd name="T5" fmla="*/ 375 h 429"/>
              <a:gd name="T6" fmla="*/ 632 w 768"/>
              <a:gd name="T7" fmla="*/ 375 h 429"/>
              <a:gd name="T8" fmla="*/ 632 w 768"/>
              <a:gd name="T9" fmla="*/ 60 h 429"/>
              <a:gd name="T10" fmla="*/ 694 w 768"/>
              <a:gd name="T11" fmla="*/ 0 h 429"/>
              <a:gd name="T12" fmla="*/ 694 w 768"/>
              <a:gd name="T13" fmla="*/ 5 h 429"/>
              <a:gd name="T14" fmla="*/ 694 w 768"/>
              <a:gd name="T15" fmla="*/ 106 h 429"/>
              <a:gd name="T16" fmla="*/ 764 w 768"/>
              <a:gd name="T17" fmla="*/ 106 h 429"/>
              <a:gd name="T18" fmla="*/ 768 w 768"/>
              <a:gd name="T19" fmla="*/ 106 h 429"/>
              <a:gd name="T20" fmla="*/ 768 w 768"/>
              <a:gd name="T21" fmla="*/ 110 h 429"/>
              <a:gd name="T22" fmla="*/ 768 w 768"/>
              <a:gd name="T23" fmla="*/ 319 h 429"/>
              <a:gd name="T24" fmla="*/ 768 w 768"/>
              <a:gd name="T25" fmla="*/ 324 h 429"/>
              <a:gd name="T26" fmla="*/ 764 w 768"/>
              <a:gd name="T27" fmla="*/ 324 h 429"/>
              <a:gd name="T28" fmla="*/ 694 w 768"/>
              <a:gd name="T29" fmla="*/ 324 h 429"/>
              <a:gd name="T30" fmla="*/ 694 w 768"/>
              <a:gd name="T31" fmla="*/ 425 h 429"/>
              <a:gd name="T32" fmla="*/ 694 w 768"/>
              <a:gd name="T33" fmla="*/ 429 h 429"/>
              <a:gd name="T34" fmla="*/ 690 w 768"/>
              <a:gd name="T35" fmla="*/ 429 h 429"/>
              <a:gd name="T36" fmla="*/ 5 w 768"/>
              <a:gd name="T37" fmla="*/ 429 h 429"/>
              <a:gd name="T38" fmla="*/ 0 w 768"/>
              <a:gd name="T39" fmla="*/ 429 h 429"/>
              <a:gd name="T40" fmla="*/ 0 w 768"/>
              <a:gd name="T41" fmla="*/ 425 h 429"/>
              <a:gd name="T42" fmla="*/ 0 w 768"/>
              <a:gd name="T43" fmla="*/ 5 h 429"/>
              <a:gd name="T44" fmla="*/ 0 w 768"/>
              <a:gd name="T45" fmla="*/ 0 h 429"/>
              <a:gd name="T46" fmla="*/ 5 w 768"/>
              <a:gd name="T47" fmla="*/ 0 h 429"/>
              <a:gd name="T48" fmla="*/ 690 w 768"/>
              <a:gd name="T49" fmla="*/ 0 h 429"/>
              <a:gd name="T50" fmla="*/ 694 w 768"/>
              <a:gd name="T51"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8" h="429">
                <a:moveTo>
                  <a:pt x="632" y="60"/>
                </a:moveTo>
                <a:lnTo>
                  <a:pt x="58" y="60"/>
                </a:lnTo>
                <a:lnTo>
                  <a:pt x="58" y="375"/>
                </a:lnTo>
                <a:lnTo>
                  <a:pt x="632" y="375"/>
                </a:lnTo>
                <a:lnTo>
                  <a:pt x="632" y="60"/>
                </a:lnTo>
                <a:close/>
                <a:moveTo>
                  <a:pt x="694" y="0"/>
                </a:moveTo>
                <a:lnTo>
                  <a:pt x="694" y="5"/>
                </a:lnTo>
                <a:lnTo>
                  <a:pt x="694" y="106"/>
                </a:lnTo>
                <a:lnTo>
                  <a:pt x="764" y="106"/>
                </a:lnTo>
                <a:lnTo>
                  <a:pt x="768" y="106"/>
                </a:lnTo>
                <a:lnTo>
                  <a:pt x="768" y="110"/>
                </a:lnTo>
                <a:lnTo>
                  <a:pt x="768" y="319"/>
                </a:lnTo>
                <a:lnTo>
                  <a:pt x="768" y="324"/>
                </a:lnTo>
                <a:lnTo>
                  <a:pt x="764" y="324"/>
                </a:lnTo>
                <a:lnTo>
                  <a:pt x="694" y="324"/>
                </a:lnTo>
                <a:lnTo>
                  <a:pt x="694" y="425"/>
                </a:lnTo>
                <a:lnTo>
                  <a:pt x="694" y="429"/>
                </a:lnTo>
                <a:lnTo>
                  <a:pt x="690" y="429"/>
                </a:lnTo>
                <a:lnTo>
                  <a:pt x="5" y="429"/>
                </a:lnTo>
                <a:lnTo>
                  <a:pt x="0" y="429"/>
                </a:lnTo>
                <a:lnTo>
                  <a:pt x="0" y="425"/>
                </a:lnTo>
                <a:lnTo>
                  <a:pt x="0" y="5"/>
                </a:lnTo>
                <a:lnTo>
                  <a:pt x="0" y="0"/>
                </a:lnTo>
                <a:lnTo>
                  <a:pt x="5" y="0"/>
                </a:lnTo>
                <a:lnTo>
                  <a:pt x="690" y="0"/>
                </a:lnTo>
                <a:lnTo>
                  <a:pt x="694" y="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90" name="Freeform 189"/>
          <p:cNvSpPr>
            <a:spLocks noEditPoints="1"/>
          </p:cNvSpPr>
          <p:nvPr/>
        </p:nvSpPr>
        <p:spPr bwMode="auto">
          <a:xfrm>
            <a:off x="4504136" y="2436019"/>
            <a:ext cx="129778" cy="176214"/>
          </a:xfrm>
          <a:custGeom>
            <a:avLst/>
            <a:gdLst>
              <a:gd name="T0" fmla="*/ 465 w 573"/>
              <a:gd name="T1" fmla="*/ 525 h 777"/>
              <a:gd name="T2" fmla="*/ 450 w 573"/>
              <a:gd name="T3" fmla="*/ 540 h 777"/>
              <a:gd name="T4" fmla="*/ 110 w 573"/>
              <a:gd name="T5" fmla="*/ 540 h 777"/>
              <a:gd name="T6" fmla="*/ 95 w 573"/>
              <a:gd name="T7" fmla="*/ 525 h 777"/>
              <a:gd name="T8" fmla="*/ 110 w 573"/>
              <a:gd name="T9" fmla="*/ 510 h 777"/>
              <a:gd name="T10" fmla="*/ 450 w 573"/>
              <a:gd name="T11" fmla="*/ 510 h 777"/>
              <a:gd name="T12" fmla="*/ 465 w 573"/>
              <a:gd name="T13" fmla="*/ 525 h 777"/>
              <a:gd name="T14" fmla="*/ 465 w 573"/>
              <a:gd name="T15" fmla="*/ 426 h 777"/>
              <a:gd name="T16" fmla="*/ 450 w 573"/>
              <a:gd name="T17" fmla="*/ 441 h 777"/>
              <a:gd name="T18" fmla="*/ 110 w 573"/>
              <a:gd name="T19" fmla="*/ 441 h 777"/>
              <a:gd name="T20" fmla="*/ 95 w 573"/>
              <a:gd name="T21" fmla="*/ 426 h 777"/>
              <a:gd name="T22" fmla="*/ 110 w 573"/>
              <a:gd name="T23" fmla="*/ 411 h 777"/>
              <a:gd name="T24" fmla="*/ 450 w 573"/>
              <a:gd name="T25" fmla="*/ 411 h 777"/>
              <a:gd name="T26" fmla="*/ 465 w 573"/>
              <a:gd name="T27" fmla="*/ 426 h 777"/>
              <a:gd name="T28" fmla="*/ 465 w 573"/>
              <a:gd name="T29" fmla="*/ 329 h 777"/>
              <a:gd name="T30" fmla="*/ 450 w 573"/>
              <a:gd name="T31" fmla="*/ 344 h 777"/>
              <a:gd name="T32" fmla="*/ 110 w 573"/>
              <a:gd name="T33" fmla="*/ 344 h 777"/>
              <a:gd name="T34" fmla="*/ 95 w 573"/>
              <a:gd name="T35" fmla="*/ 329 h 777"/>
              <a:gd name="T36" fmla="*/ 110 w 573"/>
              <a:gd name="T37" fmla="*/ 314 h 777"/>
              <a:gd name="T38" fmla="*/ 450 w 573"/>
              <a:gd name="T39" fmla="*/ 314 h 777"/>
              <a:gd name="T40" fmla="*/ 465 w 573"/>
              <a:gd name="T41" fmla="*/ 329 h 777"/>
              <a:gd name="T42" fmla="*/ 110 w 573"/>
              <a:gd name="T43" fmla="*/ 213 h 777"/>
              <a:gd name="T44" fmla="*/ 450 w 573"/>
              <a:gd name="T45" fmla="*/ 213 h 777"/>
              <a:gd name="T46" fmla="*/ 465 w 573"/>
              <a:gd name="T47" fmla="*/ 228 h 777"/>
              <a:gd name="T48" fmla="*/ 450 w 573"/>
              <a:gd name="T49" fmla="*/ 243 h 777"/>
              <a:gd name="T50" fmla="*/ 110 w 573"/>
              <a:gd name="T51" fmla="*/ 243 h 777"/>
              <a:gd name="T52" fmla="*/ 95 w 573"/>
              <a:gd name="T53" fmla="*/ 228 h 777"/>
              <a:gd name="T54" fmla="*/ 110 w 573"/>
              <a:gd name="T55" fmla="*/ 213 h 777"/>
              <a:gd name="T56" fmla="*/ 533 w 573"/>
              <a:gd name="T57" fmla="*/ 729 h 777"/>
              <a:gd name="T58" fmla="*/ 526 w 573"/>
              <a:gd name="T59" fmla="*/ 737 h 777"/>
              <a:gd name="T60" fmla="*/ 47 w 573"/>
              <a:gd name="T61" fmla="*/ 737 h 777"/>
              <a:gd name="T62" fmla="*/ 40 w 573"/>
              <a:gd name="T63" fmla="*/ 729 h 777"/>
              <a:gd name="T64" fmla="*/ 40 w 573"/>
              <a:gd name="T65" fmla="*/ 48 h 777"/>
              <a:gd name="T66" fmla="*/ 47 w 573"/>
              <a:gd name="T67" fmla="*/ 40 h 777"/>
              <a:gd name="T68" fmla="*/ 409 w 573"/>
              <a:gd name="T69" fmla="*/ 40 h 777"/>
              <a:gd name="T70" fmla="*/ 409 w 573"/>
              <a:gd name="T71" fmla="*/ 156 h 777"/>
              <a:gd name="T72" fmla="*/ 429 w 573"/>
              <a:gd name="T73" fmla="*/ 176 h 777"/>
              <a:gd name="T74" fmla="*/ 533 w 573"/>
              <a:gd name="T75" fmla="*/ 176 h 777"/>
              <a:gd name="T76" fmla="*/ 533 w 573"/>
              <a:gd name="T77" fmla="*/ 729 h 777"/>
              <a:gd name="T78" fmla="*/ 449 w 573"/>
              <a:gd name="T79" fmla="*/ 72 h 777"/>
              <a:gd name="T80" fmla="*/ 508 w 573"/>
              <a:gd name="T81" fmla="*/ 136 h 777"/>
              <a:gd name="T82" fmla="*/ 449 w 573"/>
              <a:gd name="T83" fmla="*/ 136 h 777"/>
              <a:gd name="T84" fmla="*/ 449 w 573"/>
              <a:gd name="T85" fmla="*/ 72 h 777"/>
              <a:gd name="T86" fmla="*/ 438 w 573"/>
              <a:gd name="T87" fmla="*/ 0 h 777"/>
              <a:gd name="T88" fmla="*/ 47 w 573"/>
              <a:gd name="T89" fmla="*/ 0 h 777"/>
              <a:gd name="T90" fmla="*/ 0 w 573"/>
              <a:gd name="T91" fmla="*/ 48 h 777"/>
              <a:gd name="T92" fmla="*/ 0 w 573"/>
              <a:gd name="T93" fmla="*/ 729 h 777"/>
              <a:gd name="T94" fmla="*/ 47 w 573"/>
              <a:gd name="T95" fmla="*/ 777 h 777"/>
              <a:gd name="T96" fmla="*/ 526 w 573"/>
              <a:gd name="T97" fmla="*/ 777 h 777"/>
              <a:gd name="T98" fmla="*/ 573 w 573"/>
              <a:gd name="T99" fmla="*/ 729 h 777"/>
              <a:gd name="T100" fmla="*/ 573 w 573"/>
              <a:gd name="T101" fmla="*/ 148 h 777"/>
              <a:gd name="T102" fmla="*/ 438 w 573"/>
              <a:gd name="T103" fmla="*/ 0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3" h="777">
                <a:moveTo>
                  <a:pt x="465" y="525"/>
                </a:moveTo>
                <a:cubicBezTo>
                  <a:pt x="465" y="533"/>
                  <a:pt x="458" y="540"/>
                  <a:pt x="450" y="540"/>
                </a:cubicBezTo>
                <a:lnTo>
                  <a:pt x="110" y="540"/>
                </a:lnTo>
                <a:cubicBezTo>
                  <a:pt x="102" y="540"/>
                  <a:pt x="95" y="533"/>
                  <a:pt x="95" y="525"/>
                </a:cubicBezTo>
                <a:cubicBezTo>
                  <a:pt x="95" y="517"/>
                  <a:pt x="102" y="510"/>
                  <a:pt x="110" y="510"/>
                </a:cubicBezTo>
                <a:lnTo>
                  <a:pt x="450" y="510"/>
                </a:lnTo>
                <a:cubicBezTo>
                  <a:pt x="458" y="510"/>
                  <a:pt x="465" y="517"/>
                  <a:pt x="465" y="525"/>
                </a:cubicBezTo>
                <a:close/>
                <a:moveTo>
                  <a:pt x="465" y="426"/>
                </a:moveTo>
                <a:cubicBezTo>
                  <a:pt x="465" y="434"/>
                  <a:pt x="458" y="441"/>
                  <a:pt x="450" y="441"/>
                </a:cubicBezTo>
                <a:lnTo>
                  <a:pt x="110" y="441"/>
                </a:lnTo>
                <a:cubicBezTo>
                  <a:pt x="102" y="441"/>
                  <a:pt x="95" y="434"/>
                  <a:pt x="95" y="426"/>
                </a:cubicBezTo>
                <a:cubicBezTo>
                  <a:pt x="95" y="418"/>
                  <a:pt x="102" y="411"/>
                  <a:pt x="110" y="411"/>
                </a:cubicBezTo>
                <a:lnTo>
                  <a:pt x="450" y="411"/>
                </a:lnTo>
                <a:cubicBezTo>
                  <a:pt x="458" y="411"/>
                  <a:pt x="465" y="418"/>
                  <a:pt x="465" y="426"/>
                </a:cubicBezTo>
                <a:close/>
                <a:moveTo>
                  <a:pt x="465" y="329"/>
                </a:moveTo>
                <a:cubicBezTo>
                  <a:pt x="465" y="337"/>
                  <a:pt x="458" y="344"/>
                  <a:pt x="450" y="344"/>
                </a:cubicBezTo>
                <a:lnTo>
                  <a:pt x="110" y="344"/>
                </a:lnTo>
                <a:cubicBezTo>
                  <a:pt x="102" y="344"/>
                  <a:pt x="95" y="337"/>
                  <a:pt x="95" y="329"/>
                </a:cubicBezTo>
                <a:cubicBezTo>
                  <a:pt x="95" y="320"/>
                  <a:pt x="102" y="314"/>
                  <a:pt x="110" y="314"/>
                </a:cubicBezTo>
                <a:lnTo>
                  <a:pt x="450" y="314"/>
                </a:lnTo>
                <a:cubicBezTo>
                  <a:pt x="458" y="314"/>
                  <a:pt x="465" y="320"/>
                  <a:pt x="465" y="329"/>
                </a:cubicBezTo>
                <a:close/>
                <a:moveTo>
                  <a:pt x="110" y="213"/>
                </a:moveTo>
                <a:lnTo>
                  <a:pt x="450" y="213"/>
                </a:lnTo>
                <a:cubicBezTo>
                  <a:pt x="458" y="213"/>
                  <a:pt x="465" y="220"/>
                  <a:pt x="465" y="228"/>
                </a:cubicBezTo>
                <a:cubicBezTo>
                  <a:pt x="465" y="236"/>
                  <a:pt x="458" y="243"/>
                  <a:pt x="450" y="243"/>
                </a:cubicBezTo>
                <a:lnTo>
                  <a:pt x="110" y="243"/>
                </a:lnTo>
                <a:cubicBezTo>
                  <a:pt x="102" y="243"/>
                  <a:pt x="95" y="236"/>
                  <a:pt x="95" y="228"/>
                </a:cubicBezTo>
                <a:cubicBezTo>
                  <a:pt x="95" y="220"/>
                  <a:pt x="102" y="213"/>
                  <a:pt x="110" y="213"/>
                </a:cubicBezTo>
                <a:close/>
                <a:moveTo>
                  <a:pt x="533" y="729"/>
                </a:moveTo>
                <a:cubicBezTo>
                  <a:pt x="533" y="733"/>
                  <a:pt x="530" y="737"/>
                  <a:pt x="526" y="737"/>
                </a:cubicBezTo>
                <a:lnTo>
                  <a:pt x="47" y="737"/>
                </a:lnTo>
                <a:cubicBezTo>
                  <a:pt x="43" y="737"/>
                  <a:pt x="40" y="733"/>
                  <a:pt x="40" y="729"/>
                </a:cubicBezTo>
                <a:lnTo>
                  <a:pt x="40" y="48"/>
                </a:lnTo>
                <a:cubicBezTo>
                  <a:pt x="40" y="44"/>
                  <a:pt x="43" y="40"/>
                  <a:pt x="47" y="40"/>
                </a:cubicBezTo>
                <a:lnTo>
                  <a:pt x="409" y="40"/>
                </a:lnTo>
                <a:lnTo>
                  <a:pt x="409" y="156"/>
                </a:lnTo>
                <a:cubicBezTo>
                  <a:pt x="409" y="167"/>
                  <a:pt x="418" y="176"/>
                  <a:pt x="429" y="176"/>
                </a:cubicBezTo>
                <a:lnTo>
                  <a:pt x="533" y="176"/>
                </a:lnTo>
                <a:lnTo>
                  <a:pt x="533" y="729"/>
                </a:lnTo>
                <a:close/>
                <a:moveTo>
                  <a:pt x="449" y="72"/>
                </a:moveTo>
                <a:lnTo>
                  <a:pt x="508" y="136"/>
                </a:lnTo>
                <a:lnTo>
                  <a:pt x="449" y="136"/>
                </a:lnTo>
                <a:lnTo>
                  <a:pt x="449" y="72"/>
                </a:lnTo>
                <a:close/>
                <a:moveTo>
                  <a:pt x="438" y="0"/>
                </a:moveTo>
                <a:lnTo>
                  <a:pt x="47" y="0"/>
                </a:lnTo>
                <a:cubicBezTo>
                  <a:pt x="21" y="0"/>
                  <a:pt x="0" y="22"/>
                  <a:pt x="0" y="48"/>
                </a:cubicBezTo>
                <a:lnTo>
                  <a:pt x="0" y="729"/>
                </a:lnTo>
                <a:cubicBezTo>
                  <a:pt x="0" y="755"/>
                  <a:pt x="21" y="777"/>
                  <a:pt x="47" y="777"/>
                </a:cubicBezTo>
                <a:lnTo>
                  <a:pt x="526" y="777"/>
                </a:lnTo>
                <a:cubicBezTo>
                  <a:pt x="552" y="777"/>
                  <a:pt x="573" y="755"/>
                  <a:pt x="573" y="729"/>
                </a:cubicBezTo>
                <a:lnTo>
                  <a:pt x="573" y="148"/>
                </a:lnTo>
                <a:lnTo>
                  <a:pt x="438" y="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91" name="Freeform 190"/>
          <p:cNvSpPr>
            <a:spLocks noEditPoints="1"/>
          </p:cNvSpPr>
          <p:nvPr/>
        </p:nvSpPr>
        <p:spPr bwMode="auto">
          <a:xfrm>
            <a:off x="4482705" y="2721770"/>
            <a:ext cx="172640" cy="152400"/>
          </a:xfrm>
          <a:custGeom>
            <a:avLst/>
            <a:gdLst>
              <a:gd name="T0" fmla="*/ 88 w 757"/>
              <a:gd name="T1" fmla="*/ 656 h 672"/>
              <a:gd name="T2" fmla="*/ 284 w 757"/>
              <a:gd name="T3" fmla="*/ 421 h 672"/>
              <a:gd name="T4" fmla="*/ 88 w 757"/>
              <a:gd name="T5" fmla="*/ 263 h 672"/>
              <a:gd name="T6" fmla="*/ 88 w 757"/>
              <a:gd name="T7" fmla="*/ 656 h 672"/>
              <a:gd name="T8" fmla="*/ 0 w 757"/>
              <a:gd name="T9" fmla="*/ 672 h 672"/>
              <a:gd name="T10" fmla="*/ 2 w 757"/>
              <a:gd name="T11" fmla="*/ 672 h 672"/>
              <a:gd name="T12" fmla="*/ 2 w 757"/>
              <a:gd name="T13" fmla="*/ 671 h 672"/>
              <a:gd name="T14" fmla="*/ 0 w 757"/>
              <a:gd name="T15" fmla="*/ 672 h 672"/>
              <a:gd name="T16" fmla="*/ 297 w 757"/>
              <a:gd name="T17" fmla="*/ 101 h 672"/>
              <a:gd name="T18" fmla="*/ 304 w 757"/>
              <a:gd name="T19" fmla="*/ 95 h 672"/>
              <a:gd name="T20" fmla="*/ 312 w 757"/>
              <a:gd name="T21" fmla="*/ 89 h 672"/>
              <a:gd name="T22" fmla="*/ 422 w 757"/>
              <a:gd name="T23" fmla="*/ 0 h 672"/>
              <a:gd name="T24" fmla="*/ 533 w 757"/>
              <a:gd name="T25" fmla="*/ 89 h 672"/>
              <a:gd name="T26" fmla="*/ 541 w 757"/>
              <a:gd name="T27" fmla="*/ 95 h 672"/>
              <a:gd name="T28" fmla="*/ 548 w 757"/>
              <a:gd name="T29" fmla="*/ 101 h 672"/>
              <a:gd name="T30" fmla="*/ 741 w 757"/>
              <a:gd name="T31" fmla="*/ 256 h 672"/>
              <a:gd name="T32" fmla="*/ 104 w 757"/>
              <a:gd name="T33" fmla="*/ 256 h 672"/>
              <a:gd name="T34" fmla="*/ 297 w 757"/>
              <a:gd name="T35" fmla="*/ 101 h 672"/>
              <a:gd name="T36" fmla="*/ 548 w 757"/>
              <a:gd name="T37" fmla="*/ 411 h 672"/>
              <a:gd name="T38" fmla="*/ 541 w 757"/>
              <a:gd name="T39" fmla="*/ 417 h 672"/>
              <a:gd name="T40" fmla="*/ 533 w 757"/>
              <a:gd name="T41" fmla="*/ 423 h 672"/>
              <a:gd name="T42" fmla="*/ 422 w 757"/>
              <a:gd name="T43" fmla="*/ 512 h 672"/>
              <a:gd name="T44" fmla="*/ 312 w 757"/>
              <a:gd name="T45" fmla="*/ 423 h 672"/>
              <a:gd name="T46" fmla="*/ 304 w 757"/>
              <a:gd name="T47" fmla="*/ 417 h 672"/>
              <a:gd name="T48" fmla="*/ 297 w 757"/>
              <a:gd name="T49" fmla="*/ 411 h 672"/>
              <a:gd name="T50" fmla="*/ 104 w 757"/>
              <a:gd name="T51" fmla="*/ 256 h 672"/>
              <a:gd name="T52" fmla="*/ 741 w 757"/>
              <a:gd name="T53" fmla="*/ 256 h 672"/>
              <a:gd name="T54" fmla="*/ 548 w 757"/>
              <a:gd name="T55" fmla="*/ 411 h 672"/>
              <a:gd name="T56" fmla="*/ 745 w 757"/>
              <a:gd name="T57" fmla="*/ 672 h 672"/>
              <a:gd name="T58" fmla="*/ 744 w 757"/>
              <a:gd name="T59" fmla="*/ 671 h 672"/>
              <a:gd name="T60" fmla="*/ 545 w 757"/>
              <a:gd name="T61" fmla="*/ 433 h 672"/>
              <a:gd name="T62" fmla="*/ 422 w 757"/>
              <a:gd name="T63" fmla="*/ 532 h 672"/>
              <a:gd name="T64" fmla="*/ 299 w 757"/>
              <a:gd name="T65" fmla="*/ 433 h 672"/>
              <a:gd name="T66" fmla="*/ 101 w 757"/>
              <a:gd name="T67" fmla="*/ 671 h 672"/>
              <a:gd name="T68" fmla="*/ 100 w 757"/>
              <a:gd name="T69" fmla="*/ 672 h 672"/>
              <a:gd name="T70" fmla="*/ 745 w 757"/>
              <a:gd name="T71" fmla="*/ 672 h 672"/>
              <a:gd name="T72" fmla="*/ 88 w 757"/>
              <a:gd name="T73" fmla="*/ 672 h 672"/>
              <a:gd name="T74" fmla="*/ 90 w 757"/>
              <a:gd name="T75" fmla="*/ 672 h 672"/>
              <a:gd name="T76" fmla="*/ 88 w 757"/>
              <a:gd name="T77" fmla="*/ 671 h 672"/>
              <a:gd name="T78" fmla="*/ 88 w 757"/>
              <a:gd name="T79" fmla="*/ 672 h 672"/>
              <a:gd name="T80" fmla="*/ 755 w 757"/>
              <a:gd name="T81" fmla="*/ 672 h 672"/>
              <a:gd name="T82" fmla="*/ 757 w 757"/>
              <a:gd name="T83" fmla="*/ 672 h 672"/>
              <a:gd name="T84" fmla="*/ 757 w 757"/>
              <a:gd name="T85" fmla="*/ 671 h 672"/>
              <a:gd name="T86" fmla="*/ 755 w 757"/>
              <a:gd name="T87" fmla="*/ 672 h 672"/>
              <a:gd name="T88" fmla="*/ 757 w 757"/>
              <a:gd name="T89" fmla="*/ 656 h 672"/>
              <a:gd name="T90" fmla="*/ 757 w 757"/>
              <a:gd name="T91" fmla="*/ 263 h 672"/>
              <a:gd name="T92" fmla="*/ 561 w 757"/>
              <a:gd name="T93" fmla="*/ 421 h 672"/>
              <a:gd name="T94" fmla="*/ 757 w 757"/>
              <a:gd name="T95" fmla="*/ 656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57" h="672">
                <a:moveTo>
                  <a:pt x="88" y="656"/>
                </a:moveTo>
                <a:lnTo>
                  <a:pt x="284" y="421"/>
                </a:lnTo>
                <a:lnTo>
                  <a:pt x="88" y="263"/>
                </a:lnTo>
                <a:lnTo>
                  <a:pt x="88" y="656"/>
                </a:lnTo>
                <a:close/>
                <a:moveTo>
                  <a:pt x="0" y="672"/>
                </a:moveTo>
                <a:lnTo>
                  <a:pt x="2" y="672"/>
                </a:lnTo>
                <a:lnTo>
                  <a:pt x="2" y="671"/>
                </a:lnTo>
                <a:lnTo>
                  <a:pt x="0" y="672"/>
                </a:lnTo>
                <a:close/>
                <a:moveTo>
                  <a:pt x="297" y="101"/>
                </a:moveTo>
                <a:lnTo>
                  <a:pt x="304" y="95"/>
                </a:lnTo>
                <a:lnTo>
                  <a:pt x="312" y="89"/>
                </a:lnTo>
                <a:lnTo>
                  <a:pt x="422" y="0"/>
                </a:lnTo>
                <a:lnTo>
                  <a:pt x="533" y="89"/>
                </a:lnTo>
                <a:lnTo>
                  <a:pt x="541" y="95"/>
                </a:lnTo>
                <a:lnTo>
                  <a:pt x="548" y="101"/>
                </a:lnTo>
                <a:lnTo>
                  <a:pt x="741" y="256"/>
                </a:lnTo>
                <a:lnTo>
                  <a:pt x="104" y="256"/>
                </a:lnTo>
                <a:lnTo>
                  <a:pt x="297" y="101"/>
                </a:lnTo>
                <a:close/>
                <a:moveTo>
                  <a:pt x="548" y="411"/>
                </a:moveTo>
                <a:lnTo>
                  <a:pt x="541" y="417"/>
                </a:lnTo>
                <a:lnTo>
                  <a:pt x="533" y="423"/>
                </a:lnTo>
                <a:lnTo>
                  <a:pt x="422" y="512"/>
                </a:lnTo>
                <a:lnTo>
                  <a:pt x="312" y="423"/>
                </a:lnTo>
                <a:lnTo>
                  <a:pt x="304" y="417"/>
                </a:lnTo>
                <a:lnTo>
                  <a:pt x="297" y="411"/>
                </a:lnTo>
                <a:lnTo>
                  <a:pt x="104" y="256"/>
                </a:lnTo>
                <a:lnTo>
                  <a:pt x="741" y="256"/>
                </a:lnTo>
                <a:lnTo>
                  <a:pt x="548" y="411"/>
                </a:lnTo>
                <a:close/>
                <a:moveTo>
                  <a:pt x="745" y="672"/>
                </a:moveTo>
                <a:lnTo>
                  <a:pt x="744" y="671"/>
                </a:lnTo>
                <a:lnTo>
                  <a:pt x="545" y="433"/>
                </a:lnTo>
                <a:lnTo>
                  <a:pt x="422" y="532"/>
                </a:lnTo>
                <a:lnTo>
                  <a:pt x="299" y="433"/>
                </a:lnTo>
                <a:lnTo>
                  <a:pt x="101" y="671"/>
                </a:lnTo>
                <a:lnTo>
                  <a:pt x="100" y="672"/>
                </a:lnTo>
                <a:lnTo>
                  <a:pt x="745" y="672"/>
                </a:lnTo>
                <a:close/>
                <a:moveTo>
                  <a:pt x="88" y="672"/>
                </a:moveTo>
                <a:lnTo>
                  <a:pt x="90" y="672"/>
                </a:lnTo>
                <a:lnTo>
                  <a:pt x="88" y="671"/>
                </a:lnTo>
                <a:lnTo>
                  <a:pt x="88" y="672"/>
                </a:lnTo>
                <a:close/>
                <a:moveTo>
                  <a:pt x="755" y="672"/>
                </a:moveTo>
                <a:lnTo>
                  <a:pt x="757" y="672"/>
                </a:lnTo>
                <a:lnTo>
                  <a:pt x="757" y="671"/>
                </a:lnTo>
                <a:lnTo>
                  <a:pt x="755" y="672"/>
                </a:lnTo>
                <a:close/>
                <a:moveTo>
                  <a:pt x="757" y="656"/>
                </a:moveTo>
                <a:lnTo>
                  <a:pt x="757" y="263"/>
                </a:lnTo>
                <a:lnTo>
                  <a:pt x="561" y="421"/>
                </a:lnTo>
                <a:lnTo>
                  <a:pt x="757" y="656"/>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92" name="Freeform 191"/>
          <p:cNvSpPr>
            <a:spLocks noEditPoints="1"/>
          </p:cNvSpPr>
          <p:nvPr/>
        </p:nvSpPr>
        <p:spPr bwMode="auto">
          <a:xfrm>
            <a:off x="6868715" y="1254921"/>
            <a:ext cx="133350" cy="134540"/>
          </a:xfrm>
          <a:custGeom>
            <a:avLst/>
            <a:gdLst>
              <a:gd name="T0" fmla="*/ 577 w 590"/>
              <a:gd name="T1" fmla="*/ 251 h 590"/>
              <a:gd name="T2" fmla="*/ 541 w 590"/>
              <a:gd name="T3" fmla="*/ 251 h 590"/>
              <a:gd name="T4" fmla="*/ 498 w 590"/>
              <a:gd name="T5" fmla="*/ 151 h 590"/>
              <a:gd name="T6" fmla="*/ 523 w 590"/>
              <a:gd name="T7" fmla="*/ 126 h 590"/>
              <a:gd name="T8" fmla="*/ 527 w 590"/>
              <a:gd name="T9" fmla="*/ 117 h 590"/>
              <a:gd name="T10" fmla="*/ 523 w 590"/>
              <a:gd name="T11" fmla="*/ 108 h 590"/>
              <a:gd name="T12" fmla="*/ 480 w 590"/>
              <a:gd name="T13" fmla="*/ 64 h 590"/>
              <a:gd name="T14" fmla="*/ 461 w 590"/>
              <a:gd name="T15" fmla="*/ 64 h 590"/>
              <a:gd name="T16" fmla="*/ 435 w 590"/>
              <a:gd name="T17" fmla="*/ 90 h 590"/>
              <a:gd name="T18" fmla="*/ 338 w 590"/>
              <a:gd name="T19" fmla="*/ 50 h 590"/>
              <a:gd name="T20" fmla="*/ 338 w 590"/>
              <a:gd name="T21" fmla="*/ 13 h 590"/>
              <a:gd name="T22" fmla="*/ 325 w 590"/>
              <a:gd name="T23" fmla="*/ 0 h 590"/>
              <a:gd name="T24" fmla="*/ 263 w 590"/>
              <a:gd name="T25" fmla="*/ 0 h 590"/>
              <a:gd name="T26" fmla="*/ 249 w 590"/>
              <a:gd name="T27" fmla="*/ 13 h 590"/>
              <a:gd name="T28" fmla="*/ 249 w 590"/>
              <a:gd name="T29" fmla="*/ 50 h 590"/>
              <a:gd name="T30" fmla="*/ 151 w 590"/>
              <a:gd name="T31" fmla="*/ 90 h 590"/>
              <a:gd name="T32" fmla="*/ 126 w 590"/>
              <a:gd name="T33" fmla="*/ 65 h 590"/>
              <a:gd name="T34" fmla="*/ 107 w 590"/>
              <a:gd name="T35" fmla="*/ 65 h 590"/>
              <a:gd name="T36" fmla="*/ 64 w 590"/>
              <a:gd name="T37" fmla="*/ 109 h 590"/>
              <a:gd name="T38" fmla="*/ 60 w 590"/>
              <a:gd name="T39" fmla="*/ 118 h 590"/>
              <a:gd name="T40" fmla="*/ 64 w 590"/>
              <a:gd name="T41" fmla="*/ 127 h 590"/>
              <a:gd name="T42" fmla="*/ 88 w 590"/>
              <a:gd name="T43" fmla="*/ 152 h 590"/>
              <a:gd name="T44" fmla="*/ 46 w 590"/>
              <a:gd name="T45" fmla="*/ 251 h 590"/>
              <a:gd name="T46" fmla="*/ 13 w 590"/>
              <a:gd name="T47" fmla="*/ 251 h 590"/>
              <a:gd name="T48" fmla="*/ 0 w 590"/>
              <a:gd name="T49" fmla="*/ 264 h 590"/>
              <a:gd name="T50" fmla="*/ 0 w 590"/>
              <a:gd name="T51" fmla="*/ 326 h 590"/>
              <a:gd name="T52" fmla="*/ 13 w 590"/>
              <a:gd name="T53" fmla="*/ 339 h 590"/>
              <a:gd name="T54" fmla="*/ 45 w 590"/>
              <a:gd name="T55" fmla="*/ 339 h 590"/>
              <a:gd name="T56" fmla="*/ 85 w 590"/>
              <a:gd name="T57" fmla="*/ 440 h 590"/>
              <a:gd name="T58" fmla="*/ 62 w 590"/>
              <a:gd name="T59" fmla="*/ 463 h 590"/>
              <a:gd name="T60" fmla="*/ 62 w 590"/>
              <a:gd name="T61" fmla="*/ 481 h 590"/>
              <a:gd name="T62" fmla="*/ 106 w 590"/>
              <a:gd name="T63" fmla="*/ 525 h 590"/>
              <a:gd name="T64" fmla="*/ 115 w 590"/>
              <a:gd name="T65" fmla="*/ 529 h 590"/>
              <a:gd name="T66" fmla="*/ 125 w 590"/>
              <a:gd name="T67" fmla="*/ 525 h 590"/>
              <a:gd name="T68" fmla="*/ 147 w 590"/>
              <a:gd name="T69" fmla="*/ 503 h 590"/>
              <a:gd name="T70" fmla="*/ 249 w 590"/>
              <a:gd name="T71" fmla="*/ 546 h 590"/>
              <a:gd name="T72" fmla="*/ 249 w 590"/>
              <a:gd name="T73" fmla="*/ 577 h 590"/>
              <a:gd name="T74" fmla="*/ 263 w 590"/>
              <a:gd name="T75" fmla="*/ 590 h 590"/>
              <a:gd name="T76" fmla="*/ 325 w 590"/>
              <a:gd name="T77" fmla="*/ 590 h 590"/>
              <a:gd name="T78" fmla="*/ 338 w 590"/>
              <a:gd name="T79" fmla="*/ 577 h 590"/>
              <a:gd name="T80" fmla="*/ 338 w 590"/>
              <a:gd name="T81" fmla="*/ 546 h 590"/>
              <a:gd name="T82" fmla="*/ 439 w 590"/>
              <a:gd name="T83" fmla="*/ 503 h 590"/>
              <a:gd name="T84" fmla="*/ 462 w 590"/>
              <a:gd name="T85" fmla="*/ 526 h 590"/>
              <a:gd name="T86" fmla="*/ 481 w 590"/>
              <a:gd name="T87" fmla="*/ 526 h 590"/>
              <a:gd name="T88" fmla="*/ 525 w 590"/>
              <a:gd name="T89" fmla="*/ 483 h 590"/>
              <a:gd name="T90" fmla="*/ 525 w 590"/>
              <a:gd name="T91" fmla="*/ 464 h 590"/>
              <a:gd name="T92" fmla="*/ 501 w 590"/>
              <a:gd name="T93" fmla="*/ 441 h 590"/>
              <a:gd name="T94" fmla="*/ 542 w 590"/>
              <a:gd name="T95" fmla="*/ 339 h 590"/>
              <a:gd name="T96" fmla="*/ 577 w 590"/>
              <a:gd name="T97" fmla="*/ 339 h 590"/>
              <a:gd name="T98" fmla="*/ 590 w 590"/>
              <a:gd name="T99" fmla="*/ 326 h 590"/>
              <a:gd name="T100" fmla="*/ 590 w 590"/>
              <a:gd name="T101" fmla="*/ 264 h 590"/>
              <a:gd name="T102" fmla="*/ 577 w 590"/>
              <a:gd name="T103" fmla="*/ 251 h 590"/>
              <a:gd name="T104" fmla="*/ 347 w 590"/>
              <a:gd name="T105" fmla="*/ 295 h 590"/>
              <a:gd name="T106" fmla="*/ 295 w 590"/>
              <a:gd name="T107" fmla="*/ 347 h 590"/>
              <a:gd name="T108" fmla="*/ 243 w 590"/>
              <a:gd name="T109" fmla="*/ 295 h 590"/>
              <a:gd name="T110" fmla="*/ 295 w 590"/>
              <a:gd name="T111" fmla="*/ 243 h 590"/>
              <a:gd name="T112" fmla="*/ 347 w 590"/>
              <a:gd name="T113" fmla="*/ 295 h 590"/>
              <a:gd name="T114" fmla="*/ 295 w 590"/>
              <a:gd name="T115" fmla="*/ 433 h 590"/>
              <a:gd name="T116" fmla="*/ 158 w 590"/>
              <a:gd name="T117" fmla="*/ 295 h 590"/>
              <a:gd name="T118" fmla="*/ 295 w 590"/>
              <a:gd name="T119" fmla="*/ 158 h 590"/>
              <a:gd name="T120" fmla="*/ 433 w 590"/>
              <a:gd name="T121" fmla="*/ 295 h 590"/>
              <a:gd name="T122" fmla="*/ 295 w 590"/>
              <a:gd name="T123" fmla="*/ 433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90" h="590">
                <a:moveTo>
                  <a:pt x="577" y="251"/>
                </a:moveTo>
                <a:lnTo>
                  <a:pt x="541" y="251"/>
                </a:lnTo>
                <a:cubicBezTo>
                  <a:pt x="534" y="215"/>
                  <a:pt x="520" y="181"/>
                  <a:pt x="498" y="151"/>
                </a:cubicBezTo>
                <a:lnTo>
                  <a:pt x="523" y="126"/>
                </a:lnTo>
                <a:cubicBezTo>
                  <a:pt x="526" y="124"/>
                  <a:pt x="527" y="121"/>
                  <a:pt x="527" y="117"/>
                </a:cubicBezTo>
                <a:cubicBezTo>
                  <a:pt x="527" y="114"/>
                  <a:pt x="526" y="110"/>
                  <a:pt x="523" y="108"/>
                </a:cubicBezTo>
                <a:lnTo>
                  <a:pt x="480" y="64"/>
                </a:lnTo>
                <a:cubicBezTo>
                  <a:pt x="475" y="59"/>
                  <a:pt x="466" y="59"/>
                  <a:pt x="461" y="64"/>
                </a:cubicBezTo>
                <a:lnTo>
                  <a:pt x="435" y="90"/>
                </a:lnTo>
                <a:cubicBezTo>
                  <a:pt x="406" y="70"/>
                  <a:pt x="373" y="56"/>
                  <a:pt x="338" y="50"/>
                </a:cubicBezTo>
                <a:lnTo>
                  <a:pt x="338" y="13"/>
                </a:lnTo>
                <a:cubicBezTo>
                  <a:pt x="338" y="6"/>
                  <a:pt x="332" y="0"/>
                  <a:pt x="325" y="0"/>
                </a:cubicBezTo>
                <a:lnTo>
                  <a:pt x="263" y="0"/>
                </a:lnTo>
                <a:cubicBezTo>
                  <a:pt x="255" y="0"/>
                  <a:pt x="249" y="6"/>
                  <a:pt x="249" y="13"/>
                </a:cubicBezTo>
                <a:lnTo>
                  <a:pt x="249" y="50"/>
                </a:lnTo>
                <a:cubicBezTo>
                  <a:pt x="214" y="56"/>
                  <a:pt x="181" y="70"/>
                  <a:pt x="151" y="90"/>
                </a:cubicBezTo>
                <a:lnTo>
                  <a:pt x="126" y="65"/>
                </a:lnTo>
                <a:cubicBezTo>
                  <a:pt x="121" y="60"/>
                  <a:pt x="112" y="60"/>
                  <a:pt x="107" y="65"/>
                </a:cubicBezTo>
                <a:lnTo>
                  <a:pt x="64" y="109"/>
                </a:lnTo>
                <a:cubicBezTo>
                  <a:pt x="61" y="111"/>
                  <a:pt x="60" y="115"/>
                  <a:pt x="60" y="118"/>
                </a:cubicBezTo>
                <a:cubicBezTo>
                  <a:pt x="60" y="122"/>
                  <a:pt x="61" y="125"/>
                  <a:pt x="64" y="127"/>
                </a:cubicBezTo>
                <a:lnTo>
                  <a:pt x="88" y="152"/>
                </a:lnTo>
                <a:cubicBezTo>
                  <a:pt x="67" y="182"/>
                  <a:pt x="53" y="216"/>
                  <a:pt x="46" y="251"/>
                </a:cubicBezTo>
                <a:lnTo>
                  <a:pt x="13" y="251"/>
                </a:lnTo>
                <a:cubicBezTo>
                  <a:pt x="6" y="251"/>
                  <a:pt x="0" y="257"/>
                  <a:pt x="0" y="264"/>
                </a:cubicBezTo>
                <a:lnTo>
                  <a:pt x="0" y="326"/>
                </a:lnTo>
                <a:cubicBezTo>
                  <a:pt x="0" y="333"/>
                  <a:pt x="6" y="339"/>
                  <a:pt x="13" y="339"/>
                </a:cubicBezTo>
                <a:lnTo>
                  <a:pt x="45" y="339"/>
                </a:lnTo>
                <a:cubicBezTo>
                  <a:pt x="51" y="375"/>
                  <a:pt x="65" y="410"/>
                  <a:pt x="85" y="440"/>
                </a:cubicBezTo>
                <a:lnTo>
                  <a:pt x="62" y="463"/>
                </a:lnTo>
                <a:cubicBezTo>
                  <a:pt x="57" y="468"/>
                  <a:pt x="57" y="476"/>
                  <a:pt x="62" y="481"/>
                </a:cubicBezTo>
                <a:lnTo>
                  <a:pt x="106" y="525"/>
                </a:lnTo>
                <a:cubicBezTo>
                  <a:pt x="109" y="528"/>
                  <a:pt x="112" y="529"/>
                  <a:pt x="115" y="529"/>
                </a:cubicBezTo>
                <a:cubicBezTo>
                  <a:pt x="119" y="529"/>
                  <a:pt x="122" y="528"/>
                  <a:pt x="125" y="525"/>
                </a:cubicBezTo>
                <a:lnTo>
                  <a:pt x="147" y="503"/>
                </a:lnTo>
                <a:cubicBezTo>
                  <a:pt x="178" y="525"/>
                  <a:pt x="213" y="539"/>
                  <a:pt x="249" y="546"/>
                </a:cubicBezTo>
                <a:lnTo>
                  <a:pt x="249" y="577"/>
                </a:lnTo>
                <a:cubicBezTo>
                  <a:pt x="249" y="584"/>
                  <a:pt x="255" y="590"/>
                  <a:pt x="263" y="590"/>
                </a:cubicBezTo>
                <a:lnTo>
                  <a:pt x="325" y="590"/>
                </a:lnTo>
                <a:cubicBezTo>
                  <a:pt x="332" y="590"/>
                  <a:pt x="338" y="584"/>
                  <a:pt x="338" y="577"/>
                </a:cubicBezTo>
                <a:lnTo>
                  <a:pt x="338" y="546"/>
                </a:lnTo>
                <a:cubicBezTo>
                  <a:pt x="374" y="540"/>
                  <a:pt x="409" y="525"/>
                  <a:pt x="439" y="503"/>
                </a:cubicBezTo>
                <a:lnTo>
                  <a:pt x="462" y="526"/>
                </a:lnTo>
                <a:cubicBezTo>
                  <a:pt x="467" y="531"/>
                  <a:pt x="476" y="531"/>
                  <a:pt x="481" y="526"/>
                </a:cubicBezTo>
                <a:lnTo>
                  <a:pt x="525" y="483"/>
                </a:lnTo>
                <a:cubicBezTo>
                  <a:pt x="530" y="477"/>
                  <a:pt x="530" y="469"/>
                  <a:pt x="525" y="464"/>
                </a:cubicBezTo>
                <a:lnTo>
                  <a:pt x="501" y="441"/>
                </a:lnTo>
                <a:cubicBezTo>
                  <a:pt x="522" y="410"/>
                  <a:pt x="536" y="375"/>
                  <a:pt x="542" y="339"/>
                </a:cubicBezTo>
                <a:lnTo>
                  <a:pt x="577" y="339"/>
                </a:lnTo>
                <a:cubicBezTo>
                  <a:pt x="584" y="339"/>
                  <a:pt x="590" y="333"/>
                  <a:pt x="590" y="326"/>
                </a:cubicBezTo>
                <a:lnTo>
                  <a:pt x="590" y="264"/>
                </a:lnTo>
                <a:cubicBezTo>
                  <a:pt x="590" y="257"/>
                  <a:pt x="584" y="251"/>
                  <a:pt x="577" y="251"/>
                </a:cubicBezTo>
                <a:close/>
                <a:moveTo>
                  <a:pt x="347" y="295"/>
                </a:moveTo>
                <a:cubicBezTo>
                  <a:pt x="347" y="324"/>
                  <a:pt x="324" y="347"/>
                  <a:pt x="295" y="347"/>
                </a:cubicBezTo>
                <a:cubicBezTo>
                  <a:pt x="266" y="347"/>
                  <a:pt x="243" y="324"/>
                  <a:pt x="243" y="295"/>
                </a:cubicBezTo>
                <a:cubicBezTo>
                  <a:pt x="243" y="266"/>
                  <a:pt x="266" y="243"/>
                  <a:pt x="295" y="243"/>
                </a:cubicBezTo>
                <a:cubicBezTo>
                  <a:pt x="324" y="243"/>
                  <a:pt x="347" y="266"/>
                  <a:pt x="347" y="295"/>
                </a:cubicBezTo>
                <a:close/>
                <a:moveTo>
                  <a:pt x="295" y="433"/>
                </a:moveTo>
                <a:cubicBezTo>
                  <a:pt x="219" y="433"/>
                  <a:pt x="158" y="371"/>
                  <a:pt x="158" y="295"/>
                </a:cubicBezTo>
                <a:cubicBezTo>
                  <a:pt x="158" y="219"/>
                  <a:pt x="219" y="158"/>
                  <a:pt x="295" y="158"/>
                </a:cubicBezTo>
                <a:cubicBezTo>
                  <a:pt x="371" y="158"/>
                  <a:pt x="433" y="219"/>
                  <a:pt x="433" y="295"/>
                </a:cubicBezTo>
                <a:cubicBezTo>
                  <a:pt x="433" y="371"/>
                  <a:pt x="371" y="433"/>
                  <a:pt x="295" y="43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93" name="Freeform 192"/>
          <p:cNvSpPr>
            <a:spLocks noEditPoints="1"/>
          </p:cNvSpPr>
          <p:nvPr/>
        </p:nvSpPr>
        <p:spPr bwMode="auto">
          <a:xfrm>
            <a:off x="5913835" y="2466976"/>
            <a:ext cx="166689" cy="114300"/>
          </a:xfrm>
          <a:custGeom>
            <a:avLst/>
            <a:gdLst>
              <a:gd name="T0" fmla="*/ 640 w 735"/>
              <a:gd name="T1" fmla="*/ 155 h 501"/>
              <a:gd name="T2" fmla="*/ 564 w 735"/>
              <a:gd name="T3" fmla="*/ 31 h 501"/>
              <a:gd name="T4" fmla="*/ 448 w 735"/>
              <a:gd name="T5" fmla="*/ 0 h 501"/>
              <a:gd name="T6" fmla="*/ 379 w 735"/>
              <a:gd name="T7" fmla="*/ 27 h 501"/>
              <a:gd name="T8" fmla="*/ 341 w 735"/>
              <a:gd name="T9" fmla="*/ 84 h 501"/>
              <a:gd name="T10" fmla="*/ 308 w 735"/>
              <a:gd name="T11" fmla="*/ 57 h 501"/>
              <a:gd name="T12" fmla="*/ 188 w 735"/>
              <a:gd name="T13" fmla="*/ 45 h 501"/>
              <a:gd name="T14" fmla="*/ 101 w 735"/>
              <a:gd name="T15" fmla="*/ 136 h 501"/>
              <a:gd name="T16" fmla="*/ 76 w 735"/>
              <a:gd name="T17" fmla="*/ 228 h 501"/>
              <a:gd name="T18" fmla="*/ 7 w 735"/>
              <a:gd name="T19" fmla="*/ 312 h 501"/>
              <a:gd name="T20" fmla="*/ 25 w 735"/>
              <a:gd name="T21" fmla="*/ 437 h 501"/>
              <a:gd name="T22" fmla="*/ 144 w 735"/>
              <a:gd name="T23" fmla="*/ 501 h 501"/>
              <a:gd name="T24" fmla="*/ 322 w 735"/>
              <a:gd name="T25" fmla="*/ 501 h 501"/>
              <a:gd name="T26" fmla="*/ 445 w 735"/>
              <a:gd name="T27" fmla="*/ 501 h 501"/>
              <a:gd name="T28" fmla="*/ 551 w 735"/>
              <a:gd name="T29" fmla="*/ 501 h 501"/>
              <a:gd name="T30" fmla="*/ 589 w 735"/>
              <a:gd name="T31" fmla="*/ 501 h 501"/>
              <a:gd name="T32" fmla="*/ 692 w 735"/>
              <a:gd name="T33" fmla="*/ 458 h 501"/>
              <a:gd name="T34" fmla="*/ 733 w 735"/>
              <a:gd name="T35" fmla="*/ 332 h 501"/>
              <a:gd name="T36" fmla="*/ 673 w 735"/>
              <a:gd name="T37" fmla="*/ 239 h 501"/>
              <a:gd name="T38" fmla="*/ 498 w 735"/>
              <a:gd name="T39" fmla="*/ 472 h 501"/>
              <a:gd name="T40" fmla="*/ 404 w 735"/>
              <a:gd name="T41" fmla="*/ 472 h 501"/>
              <a:gd name="T42" fmla="*/ 370 w 735"/>
              <a:gd name="T43" fmla="*/ 472 h 501"/>
              <a:gd name="T44" fmla="*/ 413 w 735"/>
              <a:gd name="T45" fmla="*/ 428 h 501"/>
              <a:gd name="T46" fmla="*/ 482 w 735"/>
              <a:gd name="T47" fmla="*/ 360 h 501"/>
              <a:gd name="T48" fmla="*/ 491 w 735"/>
              <a:gd name="T49" fmla="*/ 346 h 501"/>
              <a:gd name="T50" fmla="*/ 448 w 735"/>
              <a:gd name="T51" fmla="*/ 340 h 501"/>
              <a:gd name="T52" fmla="*/ 430 w 735"/>
              <a:gd name="T53" fmla="*/ 339 h 501"/>
              <a:gd name="T54" fmla="*/ 430 w 735"/>
              <a:gd name="T55" fmla="*/ 283 h 501"/>
              <a:gd name="T56" fmla="*/ 430 w 735"/>
              <a:gd name="T57" fmla="*/ 173 h 501"/>
              <a:gd name="T58" fmla="*/ 418 w 735"/>
              <a:gd name="T59" fmla="*/ 168 h 501"/>
              <a:gd name="T60" fmla="*/ 341 w 735"/>
              <a:gd name="T61" fmla="*/ 168 h 501"/>
              <a:gd name="T62" fmla="*/ 293 w 735"/>
              <a:gd name="T63" fmla="*/ 170 h 501"/>
              <a:gd name="T64" fmla="*/ 290 w 735"/>
              <a:gd name="T65" fmla="*/ 207 h 501"/>
              <a:gd name="T66" fmla="*/ 290 w 735"/>
              <a:gd name="T67" fmla="*/ 317 h 501"/>
              <a:gd name="T68" fmla="*/ 288 w 735"/>
              <a:gd name="T69" fmla="*/ 340 h 501"/>
              <a:gd name="T70" fmla="*/ 244 w 735"/>
              <a:gd name="T71" fmla="*/ 340 h 501"/>
              <a:gd name="T72" fmla="*/ 236 w 735"/>
              <a:gd name="T73" fmla="*/ 353 h 501"/>
              <a:gd name="T74" fmla="*/ 306 w 735"/>
              <a:gd name="T75" fmla="*/ 422 h 501"/>
              <a:gd name="T76" fmla="*/ 354 w 735"/>
              <a:gd name="T77" fmla="*/ 470 h 501"/>
              <a:gd name="T78" fmla="*/ 272 w 735"/>
              <a:gd name="T79" fmla="*/ 472 h 501"/>
              <a:gd name="T80" fmla="*/ 199 w 735"/>
              <a:gd name="T81" fmla="*/ 472 h 501"/>
              <a:gd name="T82" fmla="*/ 178 w 735"/>
              <a:gd name="T83" fmla="*/ 472 h 501"/>
              <a:gd name="T84" fmla="*/ 73 w 735"/>
              <a:gd name="T85" fmla="*/ 417 h 501"/>
              <a:gd name="T86" fmla="*/ 57 w 735"/>
              <a:gd name="T87" fmla="*/ 312 h 501"/>
              <a:gd name="T88" fmla="*/ 119 w 735"/>
              <a:gd name="T89" fmla="*/ 243 h 501"/>
              <a:gd name="T90" fmla="*/ 131 w 735"/>
              <a:gd name="T91" fmla="*/ 186 h 501"/>
              <a:gd name="T92" fmla="*/ 194 w 735"/>
              <a:gd name="T93" fmla="*/ 97 h 501"/>
              <a:gd name="T94" fmla="*/ 304 w 735"/>
              <a:gd name="T95" fmla="*/ 97 h 501"/>
              <a:gd name="T96" fmla="*/ 350 w 735"/>
              <a:gd name="T97" fmla="*/ 141 h 501"/>
              <a:gd name="T98" fmla="*/ 368 w 735"/>
              <a:gd name="T99" fmla="*/ 97 h 501"/>
              <a:gd name="T100" fmla="*/ 441 w 735"/>
              <a:gd name="T101" fmla="*/ 52 h 501"/>
              <a:gd name="T102" fmla="*/ 559 w 735"/>
              <a:gd name="T103" fmla="*/ 95 h 501"/>
              <a:gd name="T104" fmla="*/ 598 w 735"/>
              <a:gd name="T105" fmla="*/ 218 h 501"/>
              <a:gd name="T106" fmla="*/ 646 w 735"/>
              <a:gd name="T107" fmla="*/ 262 h 501"/>
              <a:gd name="T108" fmla="*/ 687 w 735"/>
              <a:gd name="T109" fmla="*/ 351 h 501"/>
              <a:gd name="T110" fmla="*/ 632 w 735"/>
              <a:gd name="T111" fmla="*/ 45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35" h="501">
                <a:moveTo>
                  <a:pt x="632" y="219"/>
                </a:moveTo>
                <a:lnTo>
                  <a:pt x="635" y="209"/>
                </a:lnTo>
                <a:lnTo>
                  <a:pt x="639" y="196"/>
                </a:lnTo>
                <a:lnTo>
                  <a:pt x="640" y="173"/>
                </a:lnTo>
                <a:lnTo>
                  <a:pt x="640" y="155"/>
                </a:lnTo>
                <a:lnTo>
                  <a:pt x="637" y="139"/>
                </a:lnTo>
                <a:lnTo>
                  <a:pt x="626" y="107"/>
                </a:lnTo>
                <a:lnTo>
                  <a:pt x="610" y="77"/>
                </a:lnTo>
                <a:lnTo>
                  <a:pt x="589" y="52"/>
                </a:lnTo>
                <a:lnTo>
                  <a:pt x="564" y="31"/>
                </a:lnTo>
                <a:lnTo>
                  <a:pt x="534" y="13"/>
                </a:lnTo>
                <a:lnTo>
                  <a:pt x="502" y="4"/>
                </a:lnTo>
                <a:lnTo>
                  <a:pt x="486" y="0"/>
                </a:lnTo>
                <a:lnTo>
                  <a:pt x="468" y="0"/>
                </a:lnTo>
                <a:lnTo>
                  <a:pt x="448" y="0"/>
                </a:lnTo>
                <a:lnTo>
                  <a:pt x="430" y="4"/>
                </a:lnTo>
                <a:lnTo>
                  <a:pt x="414" y="8"/>
                </a:lnTo>
                <a:lnTo>
                  <a:pt x="400" y="13"/>
                </a:lnTo>
                <a:lnTo>
                  <a:pt x="388" y="20"/>
                </a:lnTo>
                <a:lnTo>
                  <a:pt x="379" y="27"/>
                </a:lnTo>
                <a:lnTo>
                  <a:pt x="363" y="41"/>
                </a:lnTo>
                <a:lnTo>
                  <a:pt x="352" y="57"/>
                </a:lnTo>
                <a:lnTo>
                  <a:pt x="345" y="72"/>
                </a:lnTo>
                <a:lnTo>
                  <a:pt x="341" y="81"/>
                </a:lnTo>
                <a:lnTo>
                  <a:pt x="341" y="84"/>
                </a:lnTo>
                <a:lnTo>
                  <a:pt x="341" y="84"/>
                </a:lnTo>
                <a:lnTo>
                  <a:pt x="340" y="82"/>
                </a:lnTo>
                <a:lnTo>
                  <a:pt x="333" y="75"/>
                </a:lnTo>
                <a:lnTo>
                  <a:pt x="322" y="66"/>
                </a:lnTo>
                <a:lnTo>
                  <a:pt x="308" y="57"/>
                </a:lnTo>
                <a:lnTo>
                  <a:pt x="290" y="49"/>
                </a:lnTo>
                <a:lnTo>
                  <a:pt x="269" y="41"/>
                </a:lnTo>
                <a:lnTo>
                  <a:pt x="244" y="36"/>
                </a:lnTo>
                <a:lnTo>
                  <a:pt x="215" y="38"/>
                </a:lnTo>
                <a:lnTo>
                  <a:pt x="188" y="45"/>
                </a:lnTo>
                <a:lnTo>
                  <a:pt x="164" y="57"/>
                </a:lnTo>
                <a:lnTo>
                  <a:pt x="144" y="72"/>
                </a:lnTo>
                <a:lnTo>
                  <a:pt x="126" y="91"/>
                </a:lnTo>
                <a:lnTo>
                  <a:pt x="112" y="113"/>
                </a:lnTo>
                <a:lnTo>
                  <a:pt x="101" y="136"/>
                </a:lnTo>
                <a:lnTo>
                  <a:pt x="96" y="161"/>
                </a:lnTo>
                <a:lnTo>
                  <a:pt x="92" y="187"/>
                </a:lnTo>
                <a:lnTo>
                  <a:pt x="94" y="203"/>
                </a:lnTo>
                <a:lnTo>
                  <a:pt x="98" y="219"/>
                </a:lnTo>
                <a:lnTo>
                  <a:pt x="76" y="228"/>
                </a:lnTo>
                <a:lnTo>
                  <a:pt x="59" y="241"/>
                </a:lnTo>
                <a:lnTo>
                  <a:pt x="42" y="255"/>
                </a:lnTo>
                <a:lnTo>
                  <a:pt x="26" y="271"/>
                </a:lnTo>
                <a:lnTo>
                  <a:pt x="16" y="291"/>
                </a:lnTo>
                <a:lnTo>
                  <a:pt x="7" y="312"/>
                </a:lnTo>
                <a:lnTo>
                  <a:pt x="2" y="333"/>
                </a:lnTo>
                <a:lnTo>
                  <a:pt x="0" y="355"/>
                </a:lnTo>
                <a:lnTo>
                  <a:pt x="2" y="385"/>
                </a:lnTo>
                <a:lnTo>
                  <a:pt x="10" y="412"/>
                </a:lnTo>
                <a:lnTo>
                  <a:pt x="25" y="437"/>
                </a:lnTo>
                <a:lnTo>
                  <a:pt x="42" y="458"/>
                </a:lnTo>
                <a:lnTo>
                  <a:pt x="64" y="476"/>
                </a:lnTo>
                <a:lnTo>
                  <a:pt x="89" y="488"/>
                </a:lnTo>
                <a:lnTo>
                  <a:pt x="115" y="497"/>
                </a:lnTo>
                <a:lnTo>
                  <a:pt x="144" y="501"/>
                </a:lnTo>
                <a:lnTo>
                  <a:pt x="185" y="501"/>
                </a:lnTo>
                <a:lnTo>
                  <a:pt x="222" y="501"/>
                </a:lnTo>
                <a:lnTo>
                  <a:pt x="258" y="501"/>
                </a:lnTo>
                <a:lnTo>
                  <a:pt x="292" y="501"/>
                </a:lnTo>
                <a:lnTo>
                  <a:pt x="322" y="501"/>
                </a:lnTo>
                <a:lnTo>
                  <a:pt x="350" y="501"/>
                </a:lnTo>
                <a:lnTo>
                  <a:pt x="377" y="501"/>
                </a:lnTo>
                <a:lnTo>
                  <a:pt x="402" y="501"/>
                </a:lnTo>
                <a:lnTo>
                  <a:pt x="423" y="501"/>
                </a:lnTo>
                <a:lnTo>
                  <a:pt x="445" y="501"/>
                </a:lnTo>
                <a:lnTo>
                  <a:pt x="464" y="501"/>
                </a:lnTo>
                <a:lnTo>
                  <a:pt x="480" y="501"/>
                </a:lnTo>
                <a:lnTo>
                  <a:pt x="511" y="501"/>
                </a:lnTo>
                <a:lnTo>
                  <a:pt x="534" y="501"/>
                </a:lnTo>
                <a:lnTo>
                  <a:pt x="551" y="501"/>
                </a:lnTo>
                <a:lnTo>
                  <a:pt x="566" y="501"/>
                </a:lnTo>
                <a:lnTo>
                  <a:pt x="576" y="501"/>
                </a:lnTo>
                <a:lnTo>
                  <a:pt x="582" y="501"/>
                </a:lnTo>
                <a:lnTo>
                  <a:pt x="587" y="501"/>
                </a:lnTo>
                <a:lnTo>
                  <a:pt x="589" y="501"/>
                </a:lnTo>
                <a:lnTo>
                  <a:pt x="589" y="501"/>
                </a:lnTo>
                <a:lnTo>
                  <a:pt x="619" y="497"/>
                </a:lnTo>
                <a:lnTo>
                  <a:pt x="646" y="488"/>
                </a:lnTo>
                <a:lnTo>
                  <a:pt x="671" y="476"/>
                </a:lnTo>
                <a:lnTo>
                  <a:pt x="692" y="458"/>
                </a:lnTo>
                <a:lnTo>
                  <a:pt x="710" y="437"/>
                </a:lnTo>
                <a:lnTo>
                  <a:pt x="722" y="412"/>
                </a:lnTo>
                <a:lnTo>
                  <a:pt x="731" y="385"/>
                </a:lnTo>
                <a:lnTo>
                  <a:pt x="735" y="355"/>
                </a:lnTo>
                <a:lnTo>
                  <a:pt x="733" y="332"/>
                </a:lnTo>
                <a:lnTo>
                  <a:pt x="726" y="308"/>
                </a:lnTo>
                <a:lnTo>
                  <a:pt x="717" y="289"/>
                </a:lnTo>
                <a:lnTo>
                  <a:pt x="706" y="269"/>
                </a:lnTo>
                <a:lnTo>
                  <a:pt x="690" y="253"/>
                </a:lnTo>
                <a:lnTo>
                  <a:pt x="673" y="239"/>
                </a:lnTo>
                <a:lnTo>
                  <a:pt x="653" y="228"/>
                </a:lnTo>
                <a:lnTo>
                  <a:pt x="632" y="219"/>
                </a:lnTo>
                <a:close/>
                <a:moveTo>
                  <a:pt x="560" y="472"/>
                </a:moveTo>
                <a:lnTo>
                  <a:pt x="527" y="472"/>
                </a:lnTo>
                <a:lnTo>
                  <a:pt x="498" y="472"/>
                </a:lnTo>
                <a:lnTo>
                  <a:pt x="471" y="472"/>
                </a:lnTo>
                <a:lnTo>
                  <a:pt x="450" y="472"/>
                </a:lnTo>
                <a:lnTo>
                  <a:pt x="432" y="472"/>
                </a:lnTo>
                <a:lnTo>
                  <a:pt x="416" y="472"/>
                </a:lnTo>
                <a:lnTo>
                  <a:pt x="404" y="472"/>
                </a:lnTo>
                <a:lnTo>
                  <a:pt x="393" y="472"/>
                </a:lnTo>
                <a:lnTo>
                  <a:pt x="386" y="472"/>
                </a:lnTo>
                <a:lnTo>
                  <a:pt x="379" y="472"/>
                </a:lnTo>
                <a:lnTo>
                  <a:pt x="372" y="472"/>
                </a:lnTo>
                <a:lnTo>
                  <a:pt x="370" y="472"/>
                </a:lnTo>
                <a:lnTo>
                  <a:pt x="370" y="472"/>
                </a:lnTo>
                <a:lnTo>
                  <a:pt x="374" y="467"/>
                </a:lnTo>
                <a:lnTo>
                  <a:pt x="379" y="461"/>
                </a:lnTo>
                <a:lnTo>
                  <a:pt x="393" y="445"/>
                </a:lnTo>
                <a:lnTo>
                  <a:pt x="413" y="428"/>
                </a:lnTo>
                <a:lnTo>
                  <a:pt x="432" y="406"/>
                </a:lnTo>
                <a:lnTo>
                  <a:pt x="454" y="387"/>
                </a:lnTo>
                <a:lnTo>
                  <a:pt x="470" y="371"/>
                </a:lnTo>
                <a:lnTo>
                  <a:pt x="477" y="365"/>
                </a:lnTo>
                <a:lnTo>
                  <a:pt x="482" y="360"/>
                </a:lnTo>
                <a:lnTo>
                  <a:pt x="486" y="356"/>
                </a:lnTo>
                <a:lnTo>
                  <a:pt x="486" y="355"/>
                </a:lnTo>
                <a:lnTo>
                  <a:pt x="487" y="353"/>
                </a:lnTo>
                <a:lnTo>
                  <a:pt x="491" y="348"/>
                </a:lnTo>
                <a:lnTo>
                  <a:pt x="491" y="346"/>
                </a:lnTo>
                <a:lnTo>
                  <a:pt x="491" y="344"/>
                </a:lnTo>
                <a:lnTo>
                  <a:pt x="487" y="342"/>
                </a:lnTo>
                <a:lnTo>
                  <a:pt x="482" y="340"/>
                </a:lnTo>
                <a:lnTo>
                  <a:pt x="466" y="340"/>
                </a:lnTo>
                <a:lnTo>
                  <a:pt x="448" y="340"/>
                </a:lnTo>
                <a:lnTo>
                  <a:pt x="441" y="340"/>
                </a:lnTo>
                <a:lnTo>
                  <a:pt x="436" y="340"/>
                </a:lnTo>
                <a:lnTo>
                  <a:pt x="432" y="340"/>
                </a:lnTo>
                <a:lnTo>
                  <a:pt x="430" y="340"/>
                </a:lnTo>
                <a:lnTo>
                  <a:pt x="430" y="339"/>
                </a:lnTo>
                <a:lnTo>
                  <a:pt x="430" y="335"/>
                </a:lnTo>
                <a:lnTo>
                  <a:pt x="430" y="328"/>
                </a:lnTo>
                <a:lnTo>
                  <a:pt x="430" y="317"/>
                </a:lnTo>
                <a:lnTo>
                  <a:pt x="430" y="303"/>
                </a:lnTo>
                <a:lnTo>
                  <a:pt x="430" y="283"/>
                </a:lnTo>
                <a:lnTo>
                  <a:pt x="430" y="244"/>
                </a:lnTo>
                <a:lnTo>
                  <a:pt x="430" y="223"/>
                </a:lnTo>
                <a:lnTo>
                  <a:pt x="430" y="203"/>
                </a:lnTo>
                <a:lnTo>
                  <a:pt x="430" y="187"/>
                </a:lnTo>
                <a:lnTo>
                  <a:pt x="430" y="173"/>
                </a:lnTo>
                <a:lnTo>
                  <a:pt x="430" y="173"/>
                </a:lnTo>
                <a:lnTo>
                  <a:pt x="429" y="171"/>
                </a:lnTo>
                <a:lnTo>
                  <a:pt x="427" y="170"/>
                </a:lnTo>
                <a:lnTo>
                  <a:pt x="420" y="168"/>
                </a:lnTo>
                <a:lnTo>
                  <a:pt x="418" y="168"/>
                </a:lnTo>
                <a:lnTo>
                  <a:pt x="413" y="168"/>
                </a:lnTo>
                <a:lnTo>
                  <a:pt x="400" y="168"/>
                </a:lnTo>
                <a:lnTo>
                  <a:pt x="382" y="168"/>
                </a:lnTo>
                <a:lnTo>
                  <a:pt x="361" y="168"/>
                </a:lnTo>
                <a:lnTo>
                  <a:pt x="341" y="168"/>
                </a:lnTo>
                <a:lnTo>
                  <a:pt x="322" y="168"/>
                </a:lnTo>
                <a:lnTo>
                  <a:pt x="308" y="168"/>
                </a:lnTo>
                <a:lnTo>
                  <a:pt x="302" y="168"/>
                </a:lnTo>
                <a:lnTo>
                  <a:pt x="299" y="168"/>
                </a:lnTo>
                <a:lnTo>
                  <a:pt x="293" y="170"/>
                </a:lnTo>
                <a:lnTo>
                  <a:pt x="292" y="173"/>
                </a:lnTo>
                <a:lnTo>
                  <a:pt x="290" y="177"/>
                </a:lnTo>
                <a:lnTo>
                  <a:pt x="290" y="178"/>
                </a:lnTo>
                <a:lnTo>
                  <a:pt x="290" y="191"/>
                </a:lnTo>
                <a:lnTo>
                  <a:pt x="290" y="207"/>
                </a:lnTo>
                <a:lnTo>
                  <a:pt x="290" y="225"/>
                </a:lnTo>
                <a:lnTo>
                  <a:pt x="290" y="244"/>
                </a:lnTo>
                <a:lnTo>
                  <a:pt x="290" y="283"/>
                </a:lnTo>
                <a:lnTo>
                  <a:pt x="290" y="303"/>
                </a:lnTo>
                <a:lnTo>
                  <a:pt x="290" y="317"/>
                </a:lnTo>
                <a:lnTo>
                  <a:pt x="290" y="328"/>
                </a:lnTo>
                <a:lnTo>
                  <a:pt x="290" y="335"/>
                </a:lnTo>
                <a:lnTo>
                  <a:pt x="290" y="339"/>
                </a:lnTo>
                <a:lnTo>
                  <a:pt x="290" y="340"/>
                </a:lnTo>
                <a:lnTo>
                  <a:pt x="288" y="340"/>
                </a:lnTo>
                <a:lnTo>
                  <a:pt x="285" y="340"/>
                </a:lnTo>
                <a:lnTo>
                  <a:pt x="277" y="340"/>
                </a:lnTo>
                <a:lnTo>
                  <a:pt x="269" y="340"/>
                </a:lnTo>
                <a:lnTo>
                  <a:pt x="253" y="340"/>
                </a:lnTo>
                <a:lnTo>
                  <a:pt x="244" y="340"/>
                </a:lnTo>
                <a:lnTo>
                  <a:pt x="238" y="340"/>
                </a:lnTo>
                <a:lnTo>
                  <a:pt x="235" y="342"/>
                </a:lnTo>
                <a:lnTo>
                  <a:pt x="233" y="344"/>
                </a:lnTo>
                <a:lnTo>
                  <a:pt x="233" y="348"/>
                </a:lnTo>
                <a:lnTo>
                  <a:pt x="236" y="353"/>
                </a:lnTo>
                <a:lnTo>
                  <a:pt x="238" y="355"/>
                </a:lnTo>
                <a:lnTo>
                  <a:pt x="258" y="376"/>
                </a:lnTo>
                <a:lnTo>
                  <a:pt x="277" y="394"/>
                </a:lnTo>
                <a:lnTo>
                  <a:pt x="292" y="410"/>
                </a:lnTo>
                <a:lnTo>
                  <a:pt x="306" y="422"/>
                </a:lnTo>
                <a:lnTo>
                  <a:pt x="317" y="435"/>
                </a:lnTo>
                <a:lnTo>
                  <a:pt x="327" y="444"/>
                </a:lnTo>
                <a:lnTo>
                  <a:pt x="340" y="458"/>
                </a:lnTo>
                <a:lnTo>
                  <a:pt x="349" y="465"/>
                </a:lnTo>
                <a:lnTo>
                  <a:pt x="354" y="470"/>
                </a:lnTo>
                <a:lnTo>
                  <a:pt x="356" y="472"/>
                </a:lnTo>
                <a:lnTo>
                  <a:pt x="356" y="472"/>
                </a:lnTo>
                <a:lnTo>
                  <a:pt x="324" y="472"/>
                </a:lnTo>
                <a:lnTo>
                  <a:pt x="297" y="472"/>
                </a:lnTo>
                <a:lnTo>
                  <a:pt x="272" y="472"/>
                </a:lnTo>
                <a:lnTo>
                  <a:pt x="253" y="472"/>
                </a:lnTo>
                <a:lnTo>
                  <a:pt x="235" y="472"/>
                </a:lnTo>
                <a:lnTo>
                  <a:pt x="220" y="472"/>
                </a:lnTo>
                <a:lnTo>
                  <a:pt x="208" y="472"/>
                </a:lnTo>
                <a:lnTo>
                  <a:pt x="199" y="472"/>
                </a:lnTo>
                <a:lnTo>
                  <a:pt x="192" y="472"/>
                </a:lnTo>
                <a:lnTo>
                  <a:pt x="187" y="472"/>
                </a:lnTo>
                <a:lnTo>
                  <a:pt x="180" y="472"/>
                </a:lnTo>
                <a:lnTo>
                  <a:pt x="178" y="472"/>
                </a:lnTo>
                <a:lnTo>
                  <a:pt x="178" y="472"/>
                </a:lnTo>
                <a:lnTo>
                  <a:pt x="151" y="469"/>
                </a:lnTo>
                <a:lnTo>
                  <a:pt x="128" y="461"/>
                </a:lnTo>
                <a:lnTo>
                  <a:pt x="107" y="451"/>
                </a:lnTo>
                <a:lnTo>
                  <a:pt x="87" y="437"/>
                </a:lnTo>
                <a:lnTo>
                  <a:pt x="73" y="417"/>
                </a:lnTo>
                <a:lnTo>
                  <a:pt x="60" y="397"/>
                </a:lnTo>
                <a:lnTo>
                  <a:pt x="53" y="374"/>
                </a:lnTo>
                <a:lnTo>
                  <a:pt x="51" y="351"/>
                </a:lnTo>
                <a:lnTo>
                  <a:pt x="53" y="330"/>
                </a:lnTo>
                <a:lnTo>
                  <a:pt x="57" y="312"/>
                </a:lnTo>
                <a:lnTo>
                  <a:pt x="66" y="294"/>
                </a:lnTo>
                <a:lnTo>
                  <a:pt x="75" y="278"/>
                </a:lnTo>
                <a:lnTo>
                  <a:pt x="87" y="264"/>
                </a:lnTo>
                <a:lnTo>
                  <a:pt x="103" y="251"/>
                </a:lnTo>
                <a:lnTo>
                  <a:pt x="119" y="243"/>
                </a:lnTo>
                <a:lnTo>
                  <a:pt x="135" y="234"/>
                </a:lnTo>
                <a:lnTo>
                  <a:pt x="133" y="226"/>
                </a:lnTo>
                <a:lnTo>
                  <a:pt x="131" y="219"/>
                </a:lnTo>
                <a:lnTo>
                  <a:pt x="130" y="205"/>
                </a:lnTo>
                <a:lnTo>
                  <a:pt x="131" y="186"/>
                </a:lnTo>
                <a:lnTo>
                  <a:pt x="139" y="164"/>
                </a:lnTo>
                <a:lnTo>
                  <a:pt x="147" y="145"/>
                </a:lnTo>
                <a:lnTo>
                  <a:pt x="160" y="127"/>
                </a:lnTo>
                <a:lnTo>
                  <a:pt x="176" y="111"/>
                </a:lnTo>
                <a:lnTo>
                  <a:pt x="194" y="97"/>
                </a:lnTo>
                <a:lnTo>
                  <a:pt x="215" y="86"/>
                </a:lnTo>
                <a:lnTo>
                  <a:pt x="238" y="79"/>
                </a:lnTo>
                <a:lnTo>
                  <a:pt x="263" y="81"/>
                </a:lnTo>
                <a:lnTo>
                  <a:pt x="285" y="88"/>
                </a:lnTo>
                <a:lnTo>
                  <a:pt x="304" y="97"/>
                </a:lnTo>
                <a:lnTo>
                  <a:pt x="320" y="109"/>
                </a:lnTo>
                <a:lnTo>
                  <a:pt x="334" y="120"/>
                </a:lnTo>
                <a:lnTo>
                  <a:pt x="343" y="130"/>
                </a:lnTo>
                <a:lnTo>
                  <a:pt x="349" y="138"/>
                </a:lnTo>
                <a:lnTo>
                  <a:pt x="350" y="141"/>
                </a:lnTo>
                <a:lnTo>
                  <a:pt x="350" y="139"/>
                </a:lnTo>
                <a:lnTo>
                  <a:pt x="350" y="138"/>
                </a:lnTo>
                <a:lnTo>
                  <a:pt x="354" y="127"/>
                </a:lnTo>
                <a:lnTo>
                  <a:pt x="359" y="113"/>
                </a:lnTo>
                <a:lnTo>
                  <a:pt x="368" y="97"/>
                </a:lnTo>
                <a:lnTo>
                  <a:pt x="381" y="79"/>
                </a:lnTo>
                <a:lnTo>
                  <a:pt x="400" y="65"/>
                </a:lnTo>
                <a:lnTo>
                  <a:pt x="413" y="59"/>
                </a:lnTo>
                <a:lnTo>
                  <a:pt x="425" y="56"/>
                </a:lnTo>
                <a:lnTo>
                  <a:pt x="441" y="52"/>
                </a:lnTo>
                <a:lnTo>
                  <a:pt x="459" y="52"/>
                </a:lnTo>
                <a:lnTo>
                  <a:pt x="487" y="54"/>
                </a:lnTo>
                <a:lnTo>
                  <a:pt x="514" y="63"/>
                </a:lnTo>
                <a:lnTo>
                  <a:pt x="537" y="77"/>
                </a:lnTo>
                <a:lnTo>
                  <a:pt x="559" y="95"/>
                </a:lnTo>
                <a:lnTo>
                  <a:pt x="575" y="116"/>
                </a:lnTo>
                <a:lnTo>
                  <a:pt x="587" y="141"/>
                </a:lnTo>
                <a:lnTo>
                  <a:pt x="596" y="168"/>
                </a:lnTo>
                <a:lnTo>
                  <a:pt x="598" y="196"/>
                </a:lnTo>
                <a:lnTo>
                  <a:pt x="598" y="218"/>
                </a:lnTo>
                <a:lnTo>
                  <a:pt x="596" y="226"/>
                </a:lnTo>
                <a:lnTo>
                  <a:pt x="594" y="234"/>
                </a:lnTo>
                <a:lnTo>
                  <a:pt x="612" y="241"/>
                </a:lnTo>
                <a:lnTo>
                  <a:pt x="630" y="250"/>
                </a:lnTo>
                <a:lnTo>
                  <a:pt x="646" y="262"/>
                </a:lnTo>
                <a:lnTo>
                  <a:pt x="660" y="276"/>
                </a:lnTo>
                <a:lnTo>
                  <a:pt x="671" y="292"/>
                </a:lnTo>
                <a:lnTo>
                  <a:pt x="680" y="310"/>
                </a:lnTo>
                <a:lnTo>
                  <a:pt x="685" y="330"/>
                </a:lnTo>
                <a:lnTo>
                  <a:pt x="687" y="351"/>
                </a:lnTo>
                <a:lnTo>
                  <a:pt x="685" y="374"/>
                </a:lnTo>
                <a:lnTo>
                  <a:pt x="678" y="397"/>
                </a:lnTo>
                <a:lnTo>
                  <a:pt x="665" y="417"/>
                </a:lnTo>
                <a:lnTo>
                  <a:pt x="651" y="437"/>
                </a:lnTo>
                <a:lnTo>
                  <a:pt x="632" y="451"/>
                </a:lnTo>
                <a:lnTo>
                  <a:pt x="610" y="461"/>
                </a:lnTo>
                <a:lnTo>
                  <a:pt x="587" y="469"/>
                </a:lnTo>
                <a:lnTo>
                  <a:pt x="560" y="472"/>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94" name="Freeform 193"/>
          <p:cNvSpPr>
            <a:spLocks/>
          </p:cNvSpPr>
          <p:nvPr/>
        </p:nvSpPr>
        <p:spPr bwMode="auto">
          <a:xfrm>
            <a:off x="6547248" y="3564733"/>
            <a:ext cx="148828" cy="132159"/>
          </a:xfrm>
          <a:custGeom>
            <a:avLst/>
            <a:gdLst>
              <a:gd name="T0" fmla="*/ 656 w 658"/>
              <a:gd name="T1" fmla="*/ 209 h 583"/>
              <a:gd name="T2" fmla="*/ 642 w 658"/>
              <a:gd name="T3" fmla="*/ 164 h 583"/>
              <a:gd name="T4" fmla="*/ 617 w 658"/>
              <a:gd name="T5" fmla="*/ 123 h 583"/>
              <a:gd name="T6" fmla="*/ 581 w 658"/>
              <a:gd name="T7" fmla="*/ 86 h 583"/>
              <a:gd name="T8" fmla="*/ 536 w 658"/>
              <a:gd name="T9" fmla="*/ 53 h 583"/>
              <a:gd name="T10" fmla="*/ 483 w 658"/>
              <a:gd name="T11" fmla="*/ 28 h 583"/>
              <a:gd name="T12" fmla="*/ 425 w 658"/>
              <a:gd name="T13" fmla="*/ 11 h 583"/>
              <a:gd name="T14" fmla="*/ 362 w 658"/>
              <a:gd name="T15" fmla="*/ 0 h 583"/>
              <a:gd name="T16" fmla="*/ 294 w 658"/>
              <a:gd name="T17" fmla="*/ 0 h 583"/>
              <a:gd name="T18" fmla="*/ 229 w 658"/>
              <a:gd name="T19" fmla="*/ 11 h 583"/>
              <a:gd name="T20" fmla="*/ 170 w 658"/>
              <a:gd name="T21" fmla="*/ 28 h 583"/>
              <a:gd name="T22" fmla="*/ 117 w 658"/>
              <a:gd name="T23" fmla="*/ 53 h 583"/>
              <a:gd name="T24" fmla="*/ 73 w 658"/>
              <a:gd name="T25" fmla="*/ 86 h 583"/>
              <a:gd name="T26" fmla="*/ 39 w 658"/>
              <a:gd name="T27" fmla="*/ 123 h 583"/>
              <a:gd name="T28" fmla="*/ 13 w 658"/>
              <a:gd name="T29" fmla="*/ 164 h 583"/>
              <a:gd name="T30" fmla="*/ 1 w 658"/>
              <a:gd name="T31" fmla="*/ 209 h 583"/>
              <a:gd name="T32" fmla="*/ 3 w 658"/>
              <a:gd name="T33" fmla="*/ 267 h 583"/>
              <a:gd name="T34" fmla="*/ 27 w 658"/>
              <a:gd name="T35" fmla="*/ 330 h 583"/>
              <a:gd name="T36" fmla="*/ 75 w 658"/>
              <a:gd name="T37" fmla="*/ 383 h 583"/>
              <a:gd name="T38" fmla="*/ 140 w 658"/>
              <a:gd name="T39" fmla="*/ 426 h 583"/>
              <a:gd name="T40" fmla="*/ 179 w 658"/>
              <a:gd name="T41" fmla="*/ 452 h 583"/>
              <a:gd name="T42" fmla="*/ 176 w 658"/>
              <a:gd name="T43" fmla="*/ 479 h 583"/>
              <a:gd name="T44" fmla="*/ 158 w 658"/>
              <a:gd name="T45" fmla="*/ 515 h 583"/>
              <a:gd name="T46" fmla="*/ 124 w 658"/>
              <a:gd name="T47" fmla="*/ 558 h 583"/>
              <a:gd name="T48" fmla="*/ 102 w 658"/>
              <a:gd name="T49" fmla="*/ 582 h 583"/>
              <a:gd name="T50" fmla="*/ 116 w 658"/>
              <a:gd name="T51" fmla="*/ 578 h 583"/>
              <a:gd name="T52" fmla="*/ 140 w 658"/>
              <a:gd name="T53" fmla="*/ 570 h 583"/>
              <a:gd name="T54" fmla="*/ 191 w 658"/>
              <a:gd name="T55" fmla="*/ 553 h 583"/>
              <a:gd name="T56" fmla="*/ 273 w 658"/>
              <a:gd name="T57" fmla="*/ 515 h 583"/>
              <a:gd name="T58" fmla="*/ 348 w 658"/>
              <a:gd name="T59" fmla="*/ 467 h 583"/>
              <a:gd name="T60" fmla="*/ 411 w 658"/>
              <a:gd name="T61" fmla="*/ 458 h 583"/>
              <a:gd name="T62" fmla="*/ 470 w 658"/>
              <a:gd name="T63" fmla="*/ 443 h 583"/>
              <a:gd name="T64" fmla="*/ 523 w 658"/>
              <a:gd name="T65" fmla="*/ 421 h 583"/>
              <a:gd name="T66" fmla="*/ 567 w 658"/>
              <a:gd name="T67" fmla="*/ 392 h 583"/>
              <a:gd name="T68" fmla="*/ 605 w 658"/>
              <a:gd name="T69" fmla="*/ 358 h 583"/>
              <a:gd name="T70" fmla="*/ 634 w 658"/>
              <a:gd name="T71" fmla="*/ 320 h 583"/>
              <a:gd name="T72" fmla="*/ 651 w 658"/>
              <a:gd name="T73" fmla="*/ 277 h 583"/>
              <a:gd name="T74" fmla="*/ 658 w 658"/>
              <a:gd name="T75" fmla="*/ 233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58" h="583">
                <a:moveTo>
                  <a:pt x="658" y="233"/>
                </a:moveTo>
                <a:lnTo>
                  <a:pt x="656" y="209"/>
                </a:lnTo>
                <a:lnTo>
                  <a:pt x="651" y="187"/>
                </a:lnTo>
                <a:lnTo>
                  <a:pt x="642" y="164"/>
                </a:lnTo>
                <a:lnTo>
                  <a:pt x="630" y="144"/>
                </a:lnTo>
                <a:lnTo>
                  <a:pt x="617" y="123"/>
                </a:lnTo>
                <a:lnTo>
                  <a:pt x="600" y="105"/>
                </a:lnTo>
                <a:lnTo>
                  <a:pt x="581" y="86"/>
                </a:lnTo>
                <a:lnTo>
                  <a:pt x="560" y="69"/>
                </a:lnTo>
                <a:lnTo>
                  <a:pt x="536" y="53"/>
                </a:lnTo>
                <a:lnTo>
                  <a:pt x="511" y="40"/>
                </a:lnTo>
                <a:lnTo>
                  <a:pt x="483" y="28"/>
                </a:lnTo>
                <a:lnTo>
                  <a:pt x="454" y="19"/>
                </a:lnTo>
                <a:lnTo>
                  <a:pt x="425" y="11"/>
                </a:lnTo>
                <a:lnTo>
                  <a:pt x="394" y="4"/>
                </a:lnTo>
                <a:lnTo>
                  <a:pt x="362" y="0"/>
                </a:lnTo>
                <a:lnTo>
                  <a:pt x="328" y="0"/>
                </a:lnTo>
                <a:lnTo>
                  <a:pt x="294" y="0"/>
                </a:lnTo>
                <a:lnTo>
                  <a:pt x="261" y="4"/>
                </a:lnTo>
                <a:lnTo>
                  <a:pt x="229" y="11"/>
                </a:lnTo>
                <a:lnTo>
                  <a:pt x="200" y="19"/>
                </a:lnTo>
                <a:lnTo>
                  <a:pt x="170" y="28"/>
                </a:lnTo>
                <a:lnTo>
                  <a:pt x="143" y="40"/>
                </a:lnTo>
                <a:lnTo>
                  <a:pt x="117" y="53"/>
                </a:lnTo>
                <a:lnTo>
                  <a:pt x="95" y="69"/>
                </a:lnTo>
                <a:lnTo>
                  <a:pt x="73" y="86"/>
                </a:lnTo>
                <a:lnTo>
                  <a:pt x="54" y="105"/>
                </a:lnTo>
                <a:lnTo>
                  <a:pt x="39" y="123"/>
                </a:lnTo>
                <a:lnTo>
                  <a:pt x="25" y="144"/>
                </a:lnTo>
                <a:lnTo>
                  <a:pt x="13" y="164"/>
                </a:lnTo>
                <a:lnTo>
                  <a:pt x="6" y="187"/>
                </a:lnTo>
                <a:lnTo>
                  <a:pt x="1" y="209"/>
                </a:lnTo>
                <a:lnTo>
                  <a:pt x="0" y="233"/>
                </a:lnTo>
                <a:lnTo>
                  <a:pt x="3" y="267"/>
                </a:lnTo>
                <a:lnTo>
                  <a:pt x="11" y="300"/>
                </a:lnTo>
                <a:lnTo>
                  <a:pt x="27" y="330"/>
                </a:lnTo>
                <a:lnTo>
                  <a:pt x="49" y="358"/>
                </a:lnTo>
                <a:lnTo>
                  <a:pt x="75" y="383"/>
                </a:lnTo>
                <a:lnTo>
                  <a:pt x="106" y="406"/>
                </a:lnTo>
                <a:lnTo>
                  <a:pt x="140" y="426"/>
                </a:lnTo>
                <a:lnTo>
                  <a:pt x="177" y="441"/>
                </a:lnTo>
                <a:lnTo>
                  <a:pt x="179" y="452"/>
                </a:lnTo>
                <a:lnTo>
                  <a:pt x="179" y="465"/>
                </a:lnTo>
                <a:lnTo>
                  <a:pt x="176" y="479"/>
                </a:lnTo>
                <a:lnTo>
                  <a:pt x="169" y="496"/>
                </a:lnTo>
                <a:lnTo>
                  <a:pt x="158" y="515"/>
                </a:lnTo>
                <a:lnTo>
                  <a:pt x="145" y="535"/>
                </a:lnTo>
                <a:lnTo>
                  <a:pt x="124" y="558"/>
                </a:lnTo>
                <a:lnTo>
                  <a:pt x="100" y="583"/>
                </a:lnTo>
                <a:lnTo>
                  <a:pt x="102" y="582"/>
                </a:lnTo>
                <a:lnTo>
                  <a:pt x="107" y="580"/>
                </a:lnTo>
                <a:lnTo>
                  <a:pt x="116" y="578"/>
                </a:lnTo>
                <a:lnTo>
                  <a:pt x="128" y="575"/>
                </a:lnTo>
                <a:lnTo>
                  <a:pt x="140" y="570"/>
                </a:lnTo>
                <a:lnTo>
                  <a:pt x="155" y="564"/>
                </a:lnTo>
                <a:lnTo>
                  <a:pt x="191" y="553"/>
                </a:lnTo>
                <a:lnTo>
                  <a:pt x="232" y="535"/>
                </a:lnTo>
                <a:lnTo>
                  <a:pt x="273" y="515"/>
                </a:lnTo>
                <a:lnTo>
                  <a:pt x="312" y="493"/>
                </a:lnTo>
                <a:lnTo>
                  <a:pt x="348" y="467"/>
                </a:lnTo>
                <a:lnTo>
                  <a:pt x="379" y="464"/>
                </a:lnTo>
                <a:lnTo>
                  <a:pt x="411" y="458"/>
                </a:lnTo>
                <a:lnTo>
                  <a:pt x="441" y="452"/>
                </a:lnTo>
                <a:lnTo>
                  <a:pt x="470" y="443"/>
                </a:lnTo>
                <a:lnTo>
                  <a:pt x="497" y="433"/>
                </a:lnTo>
                <a:lnTo>
                  <a:pt x="523" y="421"/>
                </a:lnTo>
                <a:lnTo>
                  <a:pt x="547" y="407"/>
                </a:lnTo>
                <a:lnTo>
                  <a:pt x="567" y="392"/>
                </a:lnTo>
                <a:lnTo>
                  <a:pt x="588" y="375"/>
                </a:lnTo>
                <a:lnTo>
                  <a:pt x="605" y="358"/>
                </a:lnTo>
                <a:lnTo>
                  <a:pt x="620" y="339"/>
                </a:lnTo>
                <a:lnTo>
                  <a:pt x="634" y="320"/>
                </a:lnTo>
                <a:lnTo>
                  <a:pt x="644" y="300"/>
                </a:lnTo>
                <a:lnTo>
                  <a:pt x="651" y="277"/>
                </a:lnTo>
                <a:lnTo>
                  <a:pt x="656" y="255"/>
                </a:lnTo>
                <a:lnTo>
                  <a:pt x="658" y="233"/>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95" name="Freeform 194"/>
          <p:cNvSpPr>
            <a:spLocks noEditPoints="1"/>
          </p:cNvSpPr>
          <p:nvPr/>
        </p:nvSpPr>
        <p:spPr bwMode="auto">
          <a:xfrm>
            <a:off x="3401617" y="3814764"/>
            <a:ext cx="140494" cy="136923"/>
          </a:xfrm>
          <a:custGeom>
            <a:avLst/>
            <a:gdLst>
              <a:gd name="T0" fmla="*/ 110 w 619"/>
              <a:gd name="T1" fmla="*/ 373 h 602"/>
              <a:gd name="T2" fmla="*/ 158 w 619"/>
              <a:gd name="T3" fmla="*/ 325 h 602"/>
              <a:gd name="T4" fmla="*/ 189 w 619"/>
              <a:gd name="T5" fmla="*/ 300 h 602"/>
              <a:gd name="T6" fmla="*/ 255 w 619"/>
              <a:gd name="T7" fmla="*/ 293 h 602"/>
              <a:gd name="T8" fmla="*/ 275 w 619"/>
              <a:gd name="T9" fmla="*/ 283 h 602"/>
              <a:gd name="T10" fmla="*/ 295 w 619"/>
              <a:gd name="T11" fmla="*/ 299 h 602"/>
              <a:gd name="T12" fmla="*/ 312 w 619"/>
              <a:gd name="T13" fmla="*/ 303 h 602"/>
              <a:gd name="T14" fmla="*/ 319 w 619"/>
              <a:gd name="T15" fmla="*/ 323 h 602"/>
              <a:gd name="T16" fmla="*/ 323 w 619"/>
              <a:gd name="T17" fmla="*/ 342 h 602"/>
              <a:gd name="T18" fmla="*/ 314 w 619"/>
              <a:gd name="T19" fmla="*/ 376 h 602"/>
              <a:gd name="T20" fmla="*/ 244 w 619"/>
              <a:gd name="T21" fmla="*/ 483 h 602"/>
              <a:gd name="T22" fmla="*/ 175 w 619"/>
              <a:gd name="T23" fmla="*/ 553 h 602"/>
              <a:gd name="T24" fmla="*/ 150 w 619"/>
              <a:gd name="T25" fmla="*/ 577 h 602"/>
              <a:gd name="T26" fmla="*/ 86 w 619"/>
              <a:gd name="T27" fmla="*/ 602 h 602"/>
              <a:gd name="T28" fmla="*/ 15 w 619"/>
              <a:gd name="T29" fmla="*/ 565 h 602"/>
              <a:gd name="T30" fmla="*/ 7 w 619"/>
              <a:gd name="T31" fmla="*/ 484 h 602"/>
              <a:gd name="T32" fmla="*/ 359 w 619"/>
              <a:gd name="T33" fmla="*/ 347 h 602"/>
              <a:gd name="T34" fmla="*/ 337 w 619"/>
              <a:gd name="T35" fmla="*/ 409 h 602"/>
              <a:gd name="T36" fmla="*/ 189 w 619"/>
              <a:gd name="T37" fmla="*/ 263 h 602"/>
              <a:gd name="T38" fmla="*/ 258 w 619"/>
              <a:gd name="T39" fmla="*/ 246 h 602"/>
              <a:gd name="T40" fmla="*/ 350 w 619"/>
              <a:gd name="T41" fmla="*/ 314 h 602"/>
              <a:gd name="T42" fmla="*/ 328 w 619"/>
              <a:gd name="T43" fmla="*/ 308 h 602"/>
              <a:gd name="T44" fmla="*/ 312 w 619"/>
              <a:gd name="T45" fmla="*/ 291 h 602"/>
              <a:gd name="T46" fmla="*/ 295 w 619"/>
              <a:gd name="T47" fmla="*/ 289 h 602"/>
              <a:gd name="T48" fmla="*/ 286 w 619"/>
              <a:gd name="T49" fmla="*/ 266 h 602"/>
              <a:gd name="T50" fmla="*/ 303 w 619"/>
              <a:gd name="T51" fmla="*/ 245 h 602"/>
              <a:gd name="T52" fmla="*/ 319 w 619"/>
              <a:gd name="T53" fmla="*/ 181 h 602"/>
              <a:gd name="T54" fmla="*/ 415 w 619"/>
              <a:gd name="T55" fmla="*/ 82 h 602"/>
              <a:gd name="T56" fmla="*/ 463 w 619"/>
              <a:gd name="T57" fmla="*/ 34 h 602"/>
              <a:gd name="T58" fmla="*/ 487 w 619"/>
              <a:gd name="T59" fmla="*/ 12 h 602"/>
              <a:gd name="T60" fmla="*/ 566 w 619"/>
              <a:gd name="T61" fmla="*/ 5 h 602"/>
              <a:gd name="T62" fmla="*/ 617 w 619"/>
              <a:gd name="T63" fmla="*/ 68 h 602"/>
              <a:gd name="T64" fmla="*/ 596 w 619"/>
              <a:gd name="T65" fmla="*/ 142 h 602"/>
              <a:gd name="T66" fmla="*/ 500 w 619"/>
              <a:gd name="T67" fmla="*/ 238 h 602"/>
              <a:gd name="T68" fmla="*/ 461 w 619"/>
              <a:gd name="T69" fmla="*/ 277 h 602"/>
              <a:gd name="T70" fmla="*/ 432 w 619"/>
              <a:gd name="T71" fmla="*/ 300 h 602"/>
              <a:gd name="T72" fmla="*/ 374 w 619"/>
              <a:gd name="T73" fmla="*/ 308 h 602"/>
              <a:gd name="T74" fmla="*/ 583 w 619"/>
              <a:gd name="T75" fmla="*/ 101 h 602"/>
              <a:gd name="T76" fmla="*/ 569 w 619"/>
              <a:gd name="T77" fmla="*/ 49 h 602"/>
              <a:gd name="T78" fmla="*/ 518 w 619"/>
              <a:gd name="T79" fmla="*/ 36 h 602"/>
              <a:gd name="T80" fmla="*/ 444 w 619"/>
              <a:gd name="T81" fmla="*/ 96 h 602"/>
              <a:gd name="T82" fmla="*/ 380 w 619"/>
              <a:gd name="T83" fmla="*/ 158 h 602"/>
              <a:gd name="T84" fmla="*/ 359 w 619"/>
              <a:gd name="T85" fmla="*/ 179 h 602"/>
              <a:gd name="T86" fmla="*/ 356 w 619"/>
              <a:gd name="T87" fmla="*/ 200 h 602"/>
              <a:gd name="T88" fmla="*/ 413 w 619"/>
              <a:gd name="T89" fmla="*/ 240 h 602"/>
              <a:gd name="T90" fmla="*/ 391 w 619"/>
              <a:gd name="T91" fmla="*/ 274 h 602"/>
              <a:gd name="T92" fmla="*/ 438 w 619"/>
              <a:gd name="T93" fmla="*/ 258 h 602"/>
              <a:gd name="T94" fmla="*/ 83 w 619"/>
              <a:gd name="T95" fmla="*/ 567 h 602"/>
              <a:gd name="T96" fmla="*/ 133 w 619"/>
              <a:gd name="T97" fmla="*/ 551 h 602"/>
              <a:gd name="T98" fmla="*/ 218 w 619"/>
              <a:gd name="T99" fmla="*/ 466 h 602"/>
              <a:gd name="T100" fmla="*/ 258 w 619"/>
              <a:gd name="T101" fmla="*/ 426 h 602"/>
              <a:gd name="T102" fmla="*/ 277 w 619"/>
              <a:gd name="T103" fmla="*/ 396 h 602"/>
              <a:gd name="T104" fmla="*/ 258 w 619"/>
              <a:gd name="T105" fmla="*/ 406 h 602"/>
              <a:gd name="T106" fmla="*/ 210 w 619"/>
              <a:gd name="T107" fmla="*/ 418 h 602"/>
              <a:gd name="T108" fmla="*/ 196 w 619"/>
              <a:gd name="T109" fmla="*/ 350 h 602"/>
              <a:gd name="T110" fmla="*/ 223 w 619"/>
              <a:gd name="T111" fmla="*/ 325 h 602"/>
              <a:gd name="T112" fmla="*/ 181 w 619"/>
              <a:gd name="T113" fmla="*/ 341 h 602"/>
              <a:gd name="T114" fmla="*/ 96 w 619"/>
              <a:gd name="T115" fmla="*/ 426 h 602"/>
              <a:gd name="T116" fmla="*/ 57 w 619"/>
              <a:gd name="T117" fmla="*/ 464 h 602"/>
              <a:gd name="T118" fmla="*/ 38 w 619"/>
              <a:gd name="T119" fmla="*/ 500 h 602"/>
              <a:gd name="T120" fmla="*/ 54 w 619"/>
              <a:gd name="T121" fmla="*/ 551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9" h="602">
                <a:moveTo>
                  <a:pt x="28" y="457"/>
                </a:moveTo>
                <a:lnTo>
                  <a:pt x="52" y="432"/>
                </a:lnTo>
                <a:lnTo>
                  <a:pt x="75" y="409"/>
                </a:lnTo>
                <a:lnTo>
                  <a:pt x="94" y="390"/>
                </a:lnTo>
                <a:lnTo>
                  <a:pt x="110" y="373"/>
                </a:lnTo>
                <a:lnTo>
                  <a:pt x="123" y="361"/>
                </a:lnTo>
                <a:lnTo>
                  <a:pt x="136" y="348"/>
                </a:lnTo>
                <a:lnTo>
                  <a:pt x="145" y="339"/>
                </a:lnTo>
                <a:lnTo>
                  <a:pt x="153" y="331"/>
                </a:lnTo>
                <a:lnTo>
                  <a:pt x="158" y="325"/>
                </a:lnTo>
                <a:lnTo>
                  <a:pt x="162" y="320"/>
                </a:lnTo>
                <a:lnTo>
                  <a:pt x="168" y="316"/>
                </a:lnTo>
                <a:lnTo>
                  <a:pt x="170" y="314"/>
                </a:lnTo>
                <a:lnTo>
                  <a:pt x="170" y="314"/>
                </a:lnTo>
                <a:lnTo>
                  <a:pt x="189" y="300"/>
                </a:lnTo>
                <a:lnTo>
                  <a:pt x="209" y="291"/>
                </a:lnTo>
                <a:lnTo>
                  <a:pt x="219" y="289"/>
                </a:lnTo>
                <a:lnTo>
                  <a:pt x="230" y="288"/>
                </a:lnTo>
                <a:lnTo>
                  <a:pt x="243" y="289"/>
                </a:lnTo>
                <a:lnTo>
                  <a:pt x="255" y="293"/>
                </a:lnTo>
                <a:lnTo>
                  <a:pt x="264" y="283"/>
                </a:lnTo>
                <a:lnTo>
                  <a:pt x="269" y="279"/>
                </a:lnTo>
                <a:lnTo>
                  <a:pt x="271" y="277"/>
                </a:lnTo>
                <a:lnTo>
                  <a:pt x="271" y="277"/>
                </a:lnTo>
                <a:lnTo>
                  <a:pt x="275" y="283"/>
                </a:lnTo>
                <a:lnTo>
                  <a:pt x="280" y="289"/>
                </a:lnTo>
                <a:lnTo>
                  <a:pt x="284" y="296"/>
                </a:lnTo>
                <a:lnTo>
                  <a:pt x="286" y="297"/>
                </a:lnTo>
                <a:lnTo>
                  <a:pt x="286" y="297"/>
                </a:lnTo>
                <a:lnTo>
                  <a:pt x="295" y="299"/>
                </a:lnTo>
                <a:lnTo>
                  <a:pt x="302" y="300"/>
                </a:lnTo>
                <a:lnTo>
                  <a:pt x="306" y="302"/>
                </a:lnTo>
                <a:lnTo>
                  <a:pt x="309" y="302"/>
                </a:lnTo>
                <a:lnTo>
                  <a:pt x="312" y="303"/>
                </a:lnTo>
                <a:lnTo>
                  <a:pt x="312" y="303"/>
                </a:lnTo>
                <a:lnTo>
                  <a:pt x="314" y="310"/>
                </a:lnTo>
                <a:lnTo>
                  <a:pt x="315" y="316"/>
                </a:lnTo>
                <a:lnTo>
                  <a:pt x="317" y="322"/>
                </a:lnTo>
                <a:lnTo>
                  <a:pt x="317" y="323"/>
                </a:lnTo>
                <a:lnTo>
                  <a:pt x="319" y="323"/>
                </a:lnTo>
                <a:lnTo>
                  <a:pt x="325" y="330"/>
                </a:lnTo>
                <a:lnTo>
                  <a:pt x="328" y="333"/>
                </a:lnTo>
                <a:lnTo>
                  <a:pt x="328" y="334"/>
                </a:lnTo>
                <a:lnTo>
                  <a:pt x="328" y="334"/>
                </a:lnTo>
                <a:lnTo>
                  <a:pt x="323" y="342"/>
                </a:lnTo>
                <a:lnTo>
                  <a:pt x="319" y="347"/>
                </a:lnTo>
                <a:lnTo>
                  <a:pt x="314" y="353"/>
                </a:lnTo>
                <a:lnTo>
                  <a:pt x="312" y="356"/>
                </a:lnTo>
                <a:lnTo>
                  <a:pt x="312" y="356"/>
                </a:lnTo>
                <a:lnTo>
                  <a:pt x="314" y="376"/>
                </a:lnTo>
                <a:lnTo>
                  <a:pt x="312" y="398"/>
                </a:lnTo>
                <a:lnTo>
                  <a:pt x="305" y="418"/>
                </a:lnTo>
                <a:lnTo>
                  <a:pt x="292" y="435"/>
                </a:lnTo>
                <a:lnTo>
                  <a:pt x="266" y="460"/>
                </a:lnTo>
                <a:lnTo>
                  <a:pt x="244" y="483"/>
                </a:lnTo>
                <a:lnTo>
                  <a:pt x="226" y="502"/>
                </a:lnTo>
                <a:lnTo>
                  <a:pt x="209" y="517"/>
                </a:lnTo>
                <a:lnTo>
                  <a:pt x="195" y="531"/>
                </a:lnTo>
                <a:lnTo>
                  <a:pt x="184" y="543"/>
                </a:lnTo>
                <a:lnTo>
                  <a:pt x="175" y="553"/>
                </a:lnTo>
                <a:lnTo>
                  <a:pt x="167" y="560"/>
                </a:lnTo>
                <a:lnTo>
                  <a:pt x="161" y="567"/>
                </a:lnTo>
                <a:lnTo>
                  <a:pt x="156" y="570"/>
                </a:lnTo>
                <a:lnTo>
                  <a:pt x="151" y="576"/>
                </a:lnTo>
                <a:lnTo>
                  <a:pt x="150" y="577"/>
                </a:lnTo>
                <a:lnTo>
                  <a:pt x="150" y="577"/>
                </a:lnTo>
                <a:lnTo>
                  <a:pt x="134" y="588"/>
                </a:lnTo>
                <a:lnTo>
                  <a:pt x="119" y="596"/>
                </a:lnTo>
                <a:lnTo>
                  <a:pt x="103" y="601"/>
                </a:lnTo>
                <a:lnTo>
                  <a:pt x="86" y="602"/>
                </a:lnTo>
                <a:lnTo>
                  <a:pt x="71" y="601"/>
                </a:lnTo>
                <a:lnTo>
                  <a:pt x="55" y="596"/>
                </a:lnTo>
                <a:lnTo>
                  <a:pt x="40" y="588"/>
                </a:lnTo>
                <a:lnTo>
                  <a:pt x="28" y="577"/>
                </a:lnTo>
                <a:lnTo>
                  <a:pt x="15" y="565"/>
                </a:lnTo>
                <a:lnTo>
                  <a:pt x="7" y="550"/>
                </a:lnTo>
                <a:lnTo>
                  <a:pt x="1" y="534"/>
                </a:lnTo>
                <a:lnTo>
                  <a:pt x="0" y="517"/>
                </a:lnTo>
                <a:lnTo>
                  <a:pt x="1" y="500"/>
                </a:lnTo>
                <a:lnTo>
                  <a:pt x="7" y="484"/>
                </a:lnTo>
                <a:lnTo>
                  <a:pt x="15" y="469"/>
                </a:lnTo>
                <a:lnTo>
                  <a:pt x="28" y="457"/>
                </a:lnTo>
                <a:close/>
                <a:moveTo>
                  <a:pt x="421" y="330"/>
                </a:moveTo>
                <a:lnTo>
                  <a:pt x="421" y="347"/>
                </a:lnTo>
                <a:lnTo>
                  <a:pt x="359" y="347"/>
                </a:lnTo>
                <a:lnTo>
                  <a:pt x="359" y="330"/>
                </a:lnTo>
                <a:lnTo>
                  <a:pt x="421" y="330"/>
                </a:lnTo>
                <a:close/>
                <a:moveTo>
                  <a:pt x="354" y="347"/>
                </a:moveTo>
                <a:lnTo>
                  <a:pt x="354" y="409"/>
                </a:lnTo>
                <a:lnTo>
                  <a:pt x="337" y="409"/>
                </a:lnTo>
                <a:lnTo>
                  <a:pt x="337" y="347"/>
                </a:lnTo>
                <a:lnTo>
                  <a:pt x="354" y="347"/>
                </a:lnTo>
                <a:close/>
                <a:moveTo>
                  <a:pt x="254" y="251"/>
                </a:moveTo>
                <a:lnTo>
                  <a:pt x="254" y="263"/>
                </a:lnTo>
                <a:lnTo>
                  <a:pt x="189" y="263"/>
                </a:lnTo>
                <a:lnTo>
                  <a:pt x="189" y="251"/>
                </a:lnTo>
                <a:lnTo>
                  <a:pt x="254" y="251"/>
                </a:lnTo>
                <a:close/>
                <a:moveTo>
                  <a:pt x="275" y="184"/>
                </a:moveTo>
                <a:lnTo>
                  <a:pt x="275" y="246"/>
                </a:lnTo>
                <a:lnTo>
                  <a:pt x="258" y="246"/>
                </a:lnTo>
                <a:lnTo>
                  <a:pt x="258" y="184"/>
                </a:lnTo>
                <a:lnTo>
                  <a:pt x="275" y="184"/>
                </a:lnTo>
                <a:close/>
                <a:moveTo>
                  <a:pt x="363" y="305"/>
                </a:moveTo>
                <a:lnTo>
                  <a:pt x="354" y="311"/>
                </a:lnTo>
                <a:lnTo>
                  <a:pt x="350" y="314"/>
                </a:lnTo>
                <a:lnTo>
                  <a:pt x="348" y="314"/>
                </a:lnTo>
                <a:lnTo>
                  <a:pt x="348" y="316"/>
                </a:lnTo>
                <a:lnTo>
                  <a:pt x="340" y="311"/>
                </a:lnTo>
                <a:lnTo>
                  <a:pt x="333" y="310"/>
                </a:lnTo>
                <a:lnTo>
                  <a:pt x="328" y="308"/>
                </a:lnTo>
                <a:lnTo>
                  <a:pt x="325" y="306"/>
                </a:lnTo>
                <a:lnTo>
                  <a:pt x="322" y="305"/>
                </a:lnTo>
                <a:lnTo>
                  <a:pt x="322" y="305"/>
                </a:lnTo>
                <a:lnTo>
                  <a:pt x="315" y="296"/>
                </a:lnTo>
                <a:lnTo>
                  <a:pt x="312" y="291"/>
                </a:lnTo>
                <a:lnTo>
                  <a:pt x="312" y="289"/>
                </a:lnTo>
                <a:lnTo>
                  <a:pt x="311" y="289"/>
                </a:lnTo>
                <a:lnTo>
                  <a:pt x="302" y="289"/>
                </a:lnTo>
                <a:lnTo>
                  <a:pt x="297" y="289"/>
                </a:lnTo>
                <a:lnTo>
                  <a:pt x="295" y="289"/>
                </a:lnTo>
                <a:lnTo>
                  <a:pt x="295" y="289"/>
                </a:lnTo>
                <a:lnTo>
                  <a:pt x="292" y="280"/>
                </a:lnTo>
                <a:lnTo>
                  <a:pt x="289" y="274"/>
                </a:lnTo>
                <a:lnTo>
                  <a:pt x="288" y="269"/>
                </a:lnTo>
                <a:lnTo>
                  <a:pt x="286" y="266"/>
                </a:lnTo>
                <a:lnTo>
                  <a:pt x="286" y="263"/>
                </a:lnTo>
                <a:lnTo>
                  <a:pt x="284" y="263"/>
                </a:lnTo>
                <a:lnTo>
                  <a:pt x="292" y="257"/>
                </a:lnTo>
                <a:lnTo>
                  <a:pt x="297" y="251"/>
                </a:lnTo>
                <a:lnTo>
                  <a:pt x="303" y="245"/>
                </a:lnTo>
                <a:lnTo>
                  <a:pt x="306" y="243"/>
                </a:lnTo>
                <a:lnTo>
                  <a:pt x="306" y="241"/>
                </a:lnTo>
                <a:lnTo>
                  <a:pt x="305" y="221"/>
                </a:lnTo>
                <a:lnTo>
                  <a:pt x="309" y="201"/>
                </a:lnTo>
                <a:lnTo>
                  <a:pt x="319" y="181"/>
                </a:lnTo>
                <a:lnTo>
                  <a:pt x="333" y="164"/>
                </a:lnTo>
                <a:lnTo>
                  <a:pt x="357" y="139"/>
                </a:lnTo>
                <a:lnTo>
                  <a:pt x="379" y="118"/>
                </a:lnTo>
                <a:lnTo>
                  <a:pt x="399" y="99"/>
                </a:lnTo>
                <a:lnTo>
                  <a:pt x="415" y="82"/>
                </a:lnTo>
                <a:lnTo>
                  <a:pt x="428" y="68"/>
                </a:lnTo>
                <a:lnTo>
                  <a:pt x="439" y="57"/>
                </a:lnTo>
                <a:lnTo>
                  <a:pt x="449" y="48"/>
                </a:lnTo>
                <a:lnTo>
                  <a:pt x="456" y="40"/>
                </a:lnTo>
                <a:lnTo>
                  <a:pt x="463" y="34"/>
                </a:lnTo>
                <a:lnTo>
                  <a:pt x="467" y="31"/>
                </a:lnTo>
                <a:lnTo>
                  <a:pt x="472" y="25"/>
                </a:lnTo>
                <a:lnTo>
                  <a:pt x="475" y="23"/>
                </a:lnTo>
                <a:lnTo>
                  <a:pt x="475" y="23"/>
                </a:lnTo>
                <a:lnTo>
                  <a:pt x="487" y="12"/>
                </a:lnTo>
                <a:lnTo>
                  <a:pt x="501" y="5"/>
                </a:lnTo>
                <a:lnTo>
                  <a:pt x="517" y="1"/>
                </a:lnTo>
                <a:lnTo>
                  <a:pt x="534" y="0"/>
                </a:lnTo>
                <a:lnTo>
                  <a:pt x="549" y="1"/>
                </a:lnTo>
                <a:lnTo>
                  <a:pt x="566" y="5"/>
                </a:lnTo>
                <a:lnTo>
                  <a:pt x="582" y="12"/>
                </a:lnTo>
                <a:lnTo>
                  <a:pt x="596" y="23"/>
                </a:lnTo>
                <a:lnTo>
                  <a:pt x="607" y="37"/>
                </a:lnTo>
                <a:lnTo>
                  <a:pt x="613" y="53"/>
                </a:lnTo>
                <a:lnTo>
                  <a:pt x="617" y="68"/>
                </a:lnTo>
                <a:lnTo>
                  <a:pt x="619" y="85"/>
                </a:lnTo>
                <a:lnTo>
                  <a:pt x="617" y="101"/>
                </a:lnTo>
                <a:lnTo>
                  <a:pt x="613" y="116"/>
                </a:lnTo>
                <a:lnTo>
                  <a:pt x="607" y="130"/>
                </a:lnTo>
                <a:lnTo>
                  <a:pt x="596" y="142"/>
                </a:lnTo>
                <a:lnTo>
                  <a:pt x="571" y="167"/>
                </a:lnTo>
                <a:lnTo>
                  <a:pt x="549" y="190"/>
                </a:lnTo>
                <a:lnTo>
                  <a:pt x="529" y="209"/>
                </a:lnTo>
                <a:lnTo>
                  <a:pt x="514" y="224"/>
                </a:lnTo>
                <a:lnTo>
                  <a:pt x="500" y="238"/>
                </a:lnTo>
                <a:lnTo>
                  <a:pt x="489" y="249"/>
                </a:lnTo>
                <a:lnTo>
                  <a:pt x="478" y="258"/>
                </a:lnTo>
                <a:lnTo>
                  <a:pt x="472" y="266"/>
                </a:lnTo>
                <a:lnTo>
                  <a:pt x="466" y="272"/>
                </a:lnTo>
                <a:lnTo>
                  <a:pt x="461" y="277"/>
                </a:lnTo>
                <a:lnTo>
                  <a:pt x="456" y="282"/>
                </a:lnTo>
                <a:lnTo>
                  <a:pt x="453" y="283"/>
                </a:lnTo>
                <a:lnTo>
                  <a:pt x="453" y="283"/>
                </a:lnTo>
                <a:lnTo>
                  <a:pt x="442" y="293"/>
                </a:lnTo>
                <a:lnTo>
                  <a:pt x="432" y="300"/>
                </a:lnTo>
                <a:lnTo>
                  <a:pt x="421" y="305"/>
                </a:lnTo>
                <a:lnTo>
                  <a:pt x="408" y="308"/>
                </a:lnTo>
                <a:lnTo>
                  <a:pt x="398" y="310"/>
                </a:lnTo>
                <a:lnTo>
                  <a:pt x="385" y="310"/>
                </a:lnTo>
                <a:lnTo>
                  <a:pt x="374" y="308"/>
                </a:lnTo>
                <a:lnTo>
                  <a:pt x="363" y="305"/>
                </a:lnTo>
                <a:close/>
                <a:moveTo>
                  <a:pt x="565" y="133"/>
                </a:moveTo>
                <a:lnTo>
                  <a:pt x="572" y="122"/>
                </a:lnTo>
                <a:lnTo>
                  <a:pt x="579" y="111"/>
                </a:lnTo>
                <a:lnTo>
                  <a:pt x="583" y="101"/>
                </a:lnTo>
                <a:lnTo>
                  <a:pt x="585" y="88"/>
                </a:lnTo>
                <a:lnTo>
                  <a:pt x="583" y="77"/>
                </a:lnTo>
                <a:lnTo>
                  <a:pt x="582" y="66"/>
                </a:lnTo>
                <a:lnTo>
                  <a:pt x="576" y="57"/>
                </a:lnTo>
                <a:lnTo>
                  <a:pt x="569" y="49"/>
                </a:lnTo>
                <a:lnTo>
                  <a:pt x="560" y="42"/>
                </a:lnTo>
                <a:lnTo>
                  <a:pt x="551" y="37"/>
                </a:lnTo>
                <a:lnTo>
                  <a:pt x="540" y="34"/>
                </a:lnTo>
                <a:lnTo>
                  <a:pt x="529" y="34"/>
                </a:lnTo>
                <a:lnTo>
                  <a:pt x="518" y="36"/>
                </a:lnTo>
                <a:lnTo>
                  <a:pt x="506" y="40"/>
                </a:lnTo>
                <a:lnTo>
                  <a:pt x="495" y="46"/>
                </a:lnTo>
                <a:lnTo>
                  <a:pt x="486" y="54"/>
                </a:lnTo>
                <a:lnTo>
                  <a:pt x="463" y="76"/>
                </a:lnTo>
                <a:lnTo>
                  <a:pt x="444" y="96"/>
                </a:lnTo>
                <a:lnTo>
                  <a:pt x="427" y="113"/>
                </a:lnTo>
                <a:lnTo>
                  <a:pt x="411" y="127"/>
                </a:lnTo>
                <a:lnTo>
                  <a:pt x="399" y="139"/>
                </a:lnTo>
                <a:lnTo>
                  <a:pt x="390" y="149"/>
                </a:lnTo>
                <a:lnTo>
                  <a:pt x="380" y="158"/>
                </a:lnTo>
                <a:lnTo>
                  <a:pt x="374" y="164"/>
                </a:lnTo>
                <a:lnTo>
                  <a:pt x="365" y="173"/>
                </a:lnTo>
                <a:lnTo>
                  <a:pt x="360" y="178"/>
                </a:lnTo>
                <a:lnTo>
                  <a:pt x="359" y="179"/>
                </a:lnTo>
                <a:lnTo>
                  <a:pt x="359" y="179"/>
                </a:lnTo>
                <a:lnTo>
                  <a:pt x="351" y="184"/>
                </a:lnTo>
                <a:lnTo>
                  <a:pt x="346" y="190"/>
                </a:lnTo>
                <a:lnTo>
                  <a:pt x="343" y="198"/>
                </a:lnTo>
                <a:lnTo>
                  <a:pt x="343" y="206"/>
                </a:lnTo>
                <a:lnTo>
                  <a:pt x="356" y="200"/>
                </a:lnTo>
                <a:lnTo>
                  <a:pt x="371" y="198"/>
                </a:lnTo>
                <a:lnTo>
                  <a:pt x="387" y="201"/>
                </a:lnTo>
                <a:lnTo>
                  <a:pt x="401" y="210"/>
                </a:lnTo>
                <a:lnTo>
                  <a:pt x="410" y="224"/>
                </a:lnTo>
                <a:lnTo>
                  <a:pt x="413" y="240"/>
                </a:lnTo>
                <a:lnTo>
                  <a:pt x="410" y="255"/>
                </a:lnTo>
                <a:lnTo>
                  <a:pt x="401" y="268"/>
                </a:lnTo>
                <a:lnTo>
                  <a:pt x="394" y="271"/>
                </a:lnTo>
                <a:lnTo>
                  <a:pt x="391" y="272"/>
                </a:lnTo>
                <a:lnTo>
                  <a:pt x="391" y="274"/>
                </a:lnTo>
                <a:lnTo>
                  <a:pt x="390" y="274"/>
                </a:lnTo>
                <a:lnTo>
                  <a:pt x="402" y="272"/>
                </a:lnTo>
                <a:lnTo>
                  <a:pt x="416" y="269"/>
                </a:lnTo>
                <a:lnTo>
                  <a:pt x="428" y="265"/>
                </a:lnTo>
                <a:lnTo>
                  <a:pt x="438" y="258"/>
                </a:lnTo>
                <a:lnTo>
                  <a:pt x="565" y="133"/>
                </a:lnTo>
                <a:close/>
                <a:moveTo>
                  <a:pt x="54" y="551"/>
                </a:moveTo>
                <a:lnTo>
                  <a:pt x="63" y="559"/>
                </a:lnTo>
                <a:lnTo>
                  <a:pt x="72" y="563"/>
                </a:lnTo>
                <a:lnTo>
                  <a:pt x="83" y="567"/>
                </a:lnTo>
                <a:lnTo>
                  <a:pt x="94" y="567"/>
                </a:lnTo>
                <a:lnTo>
                  <a:pt x="105" y="567"/>
                </a:lnTo>
                <a:lnTo>
                  <a:pt x="114" y="563"/>
                </a:lnTo>
                <a:lnTo>
                  <a:pt x="125" y="559"/>
                </a:lnTo>
                <a:lnTo>
                  <a:pt x="133" y="551"/>
                </a:lnTo>
                <a:lnTo>
                  <a:pt x="156" y="529"/>
                </a:lnTo>
                <a:lnTo>
                  <a:pt x="175" y="509"/>
                </a:lnTo>
                <a:lnTo>
                  <a:pt x="192" y="492"/>
                </a:lnTo>
                <a:lnTo>
                  <a:pt x="207" y="478"/>
                </a:lnTo>
                <a:lnTo>
                  <a:pt x="218" y="466"/>
                </a:lnTo>
                <a:lnTo>
                  <a:pt x="229" y="455"/>
                </a:lnTo>
                <a:lnTo>
                  <a:pt x="237" y="447"/>
                </a:lnTo>
                <a:lnTo>
                  <a:pt x="244" y="440"/>
                </a:lnTo>
                <a:lnTo>
                  <a:pt x="254" y="432"/>
                </a:lnTo>
                <a:lnTo>
                  <a:pt x="258" y="426"/>
                </a:lnTo>
                <a:lnTo>
                  <a:pt x="260" y="424"/>
                </a:lnTo>
                <a:lnTo>
                  <a:pt x="260" y="424"/>
                </a:lnTo>
                <a:lnTo>
                  <a:pt x="267" y="416"/>
                </a:lnTo>
                <a:lnTo>
                  <a:pt x="272" y="406"/>
                </a:lnTo>
                <a:lnTo>
                  <a:pt x="277" y="396"/>
                </a:lnTo>
                <a:lnTo>
                  <a:pt x="281" y="387"/>
                </a:lnTo>
                <a:lnTo>
                  <a:pt x="272" y="395"/>
                </a:lnTo>
                <a:lnTo>
                  <a:pt x="266" y="399"/>
                </a:lnTo>
                <a:lnTo>
                  <a:pt x="261" y="404"/>
                </a:lnTo>
                <a:lnTo>
                  <a:pt x="258" y="406"/>
                </a:lnTo>
                <a:lnTo>
                  <a:pt x="255" y="409"/>
                </a:lnTo>
                <a:lnTo>
                  <a:pt x="255" y="409"/>
                </a:lnTo>
                <a:lnTo>
                  <a:pt x="241" y="418"/>
                </a:lnTo>
                <a:lnTo>
                  <a:pt x="226" y="421"/>
                </a:lnTo>
                <a:lnTo>
                  <a:pt x="210" y="418"/>
                </a:lnTo>
                <a:lnTo>
                  <a:pt x="196" y="409"/>
                </a:lnTo>
                <a:lnTo>
                  <a:pt x="187" y="395"/>
                </a:lnTo>
                <a:lnTo>
                  <a:pt x="185" y="379"/>
                </a:lnTo>
                <a:lnTo>
                  <a:pt x="187" y="364"/>
                </a:lnTo>
                <a:lnTo>
                  <a:pt x="196" y="350"/>
                </a:lnTo>
                <a:lnTo>
                  <a:pt x="206" y="342"/>
                </a:lnTo>
                <a:lnTo>
                  <a:pt x="212" y="336"/>
                </a:lnTo>
                <a:lnTo>
                  <a:pt x="216" y="331"/>
                </a:lnTo>
                <a:lnTo>
                  <a:pt x="219" y="327"/>
                </a:lnTo>
                <a:lnTo>
                  <a:pt x="223" y="325"/>
                </a:lnTo>
                <a:lnTo>
                  <a:pt x="223" y="323"/>
                </a:lnTo>
                <a:lnTo>
                  <a:pt x="212" y="325"/>
                </a:lnTo>
                <a:lnTo>
                  <a:pt x="199" y="328"/>
                </a:lnTo>
                <a:lnTo>
                  <a:pt x="190" y="333"/>
                </a:lnTo>
                <a:lnTo>
                  <a:pt x="181" y="341"/>
                </a:lnTo>
                <a:lnTo>
                  <a:pt x="159" y="362"/>
                </a:lnTo>
                <a:lnTo>
                  <a:pt x="139" y="382"/>
                </a:lnTo>
                <a:lnTo>
                  <a:pt x="122" y="399"/>
                </a:lnTo>
                <a:lnTo>
                  <a:pt x="108" y="413"/>
                </a:lnTo>
                <a:lnTo>
                  <a:pt x="96" y="426"/>
                </a:lnTo>
                <a:lnTo>
                  <a:pt x="85" y="435"/>
                </a:lnTo>
                <a:lnTo>
                  <a:pt x="77" y="444"/>
                </a:lnTo>
                <a:lnTo>
                  <a:pt x="69" y="450"/>
                </a:lnTo>
                <a:lnTo>
                  <a:pt x="62" y="460"/>
                </a:lnTo>
                <a:lnTo>
                  <a:pt x="57" y="464"/>
                </a:lnTo>
                <a:lnTo>
                  <a:pt x="54" y="466"/>
                </a:lnTo>
                <a:lnTo>
                  <a:pt x="54" y="466"/>
                </a:lnTo>
                <a:lnTo>
                  <a:pt x="48" y="477"/>
                </a:lnTo>
                <a:lnTo>
                  <a:pt x="41" y="488"/>
                </a:lnTo>
                <a:lnTo>
                  <a:pt x="38" y="500"/>
                </a:lnTo>
                <a:lnTo>
                  <a:pt x="37" y="511"/>
                </a:lnTo>
                <a:lnTo>
                  <a:pt x="37" y="522"/>
                </a:lnTo>
                <a:lnTo>
                  <a:pt x="40" y="532"/>
                </a:lnTo>
                <a:lnTo>
                  <a:pt x="46" y="543"/>
                </a:lnTo>
                <a:lnTo>
                  <a:pt x="54" y="551"/>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96" name="Freeform 195"/>
          <p:cNvSpPr>
            <a:spLocks noEditPoints="1"/>
          </p:cNvSpPr>
          <p:nvPr/>
        </p:nvSpPr>
        <p:spPr bwMode="auto">
          <a:xfrm>
            <a:off x="5381626" y="1244203"/>
            <a:ext cx="103584" cy="155973"/>
          </a:xfrm>
          <a:custGeom>
            <a:avLst/>
            <a:gdLst>
              <a:gd name="T0" fmla="*/ 170 w 457"/>
              <a:gd name="T1" fmla="*/ 560 h 688"/>
              <a:gd name="T2" fmla="*/ 64 w 457"/>
              <a:gd name="T3" fmla="*/ 560 h 688"/>
              <a:gd name="T4" fmla="*/ 38 w 457"/>
              <a:gd name="T5" fmla="*/ 560 h 688"/>
              <a:gd name="T6" fmla="*/ 38 w 457"/>
              <a:gd name="T7" fmla="*/ 371 h 688"/>
              <a:gd name="T8" fmla="*/ 38 w 457"/>
              <a:gd name="T9" fmla="*/ 239 h 688"/>
              <a:gd name="T10" fmla="*/ 38 w 457"/>
              <a:gd name="T11" fmla="*/ 124 h 688"/>
              <a:gd name="T12" fmla="*/ 38 w 457"/>
              <a:gd name="T13" fmla="*/ 87 h 688"/>
              <a:gd name="T14" fmla="*/ 218 w 457"/>
              <a:gd name="T15" fmla="*/ 85 h 688"/>
              <a:gd name="T16" fmla="*/ 326 w 457"/>
              <a:gd name="T17" fmla="*/ 85 h 688"/>
              <a:gd name="T18" fmla="*/ 352 w 457"/>
              <a:gd name="T19" fmla="*/ 85 h 688"/>
              <a:gd name="T20" fmla="*/ 352 w 457"/>
              <a:gd name="T21" fmla="*/ 162 h 688"/>
              <a:gd name="T22" fmla="*/ 352 w 457"/>
              <a:gd name="T23" fmla="*/ 186 h 688"/>
              <a:gd name="T24" fmla="*/ 388 w 457"/>
              <a:gd name="T25" fmla="*/ 186 h 688"/>
              <a:gd name="T26" fmla="*/ 390 w 457"/>
              <a:gd name="T27" fmla="*/ 109 h 688"/>
              <a:gd name="T28" fmla="*/ 390 w 457"/>
              <a:gd name="T29" fmla="*/ 60 h 688"/>
              <a:gd name="T30" fmla="*/ 384 w 457"/>
              <a:gd name="T31" fmla="*/ 34 h 688"/>
              <a:gd name="T32" fmla="*/ 335 w 457"/>
              <a:gd name="T33" fmla="*/ 0 h 688"/>
              <a:gd name="T34" fmla="*/ 141 w 457"/>
              <a:gd name="T35" fmla="*/ 0 h 688"/>
              <a:gd name="T36" fmla="*/ 62 w 457"/>
              <a:gd name="T37" fmla="*/ 0 h 688"/>
              <a:gd name="T38" fmla="*/ 38 w 457"/>
              <a:gd name="T39" fmla="*/ 0 h 688"/>
              <a:gd name="T40" fmla="*/ 0 w 457"/>
              <a:gd name="T41" fmla="*/ 43 h 688"/>
              <a:gd name="T42" fmla="*/ 0 w 457"/>
              <a:gd name="T43" fmla="*/ 246 h 688"/>
              <a:gd name="T44" fmla="*/ 0 w 457"/>
              <a:gd name="T45" fmla="*/ 421 h 688"/>
              <a:gd name="T46" fmla="*/ 0 w 457"/>
              <a:gd name="T47" fmla="*/ 536 h 688"/>
              <a:gd name="T48" fmla="*/ 0 w 457"/>
              <a:gd name="T49" fmla="*/ 622 h 688"/>
              <a:gd name="T50" fmla="*/ 0 w 457"/>
              <a:gd name="T51" fmla="*/ 649 h 688"/>
              <a:gd name="T52" fmla="*/ 47 w 457"/>
              <a:gd name="T53" fmla="*/ 688 h 688"/>
              <a:gd name="T54" fmla="*/ 243 w 457"/>
              <a:gd name="T55" fmla="*/ 688 h 688"/>
              <a:gd name="T56" fmla="*/ 320 w 457"/>
              <a:gd name="T57" fmla="*/ 688 h 688"/>
              <a:gd name="T58" fmla="*/ 346 w 457"/>
              <a:gd name="T59" fmla="*/ 686 h 688"/>
              <a:gd name="T60" fmla="*/ 390 w 457"/>
              <a:gd name="T61" fmla="*/ 639 h 688"/>
              <a:gd name="T62" fmla="*/ 390 w 457"/>
              <a:gd name="T63" fmla="*/ 493 h 688"/>
              <a:gd name="T64" fmla="*/ 390 w 457"/>
              <a:gd name="T65" fmla="*/ 433 h 688"/>
              <a:gd name="T66" fmla="*/ 376 w 457"/>
              <a:gd name="T67" fmla="*/ 421 h 688"/>
              <a:gd name="T68" fmla="*/ 352 w 457"/>
              <a:gd name="T69" fmla="*/ 421 h 688"/>
              <a:gd name="T70" fmla="*/ 264 w 457"/>
              <a:gd name="T71" fmla="*/ 399 h 688"/>
              <a:gd name="T72" fmla="*/ 303 w 457"/>
              <a:gd name="T73" fmla="*/ 32 h 688"/>
              <a:gd name="T74" fmla="*/ 318 w 457"/>
              <a:gd name="T75" fmla="*/ 51 h 688"/>
              <a:gd name="T76" fmla="*/ 297 w 457"/>
              <a:gd name="T77" fmla="*/ 55 h 688"/>
              <a:gd name="T78" fmla="*/ 299 w 457"/>
              <a:gd name="T79" fmla="*/ 32 h 688"/>
              <a:gd name="T80" fmla="*/ 190 w 457"/>
              <a:gd name="T81" fmla="*/ 38 h 688"/>
              <a:gd name="T82" fmla="*/ 245 w 457"/>
              <a:gd name="T83" fmla="*/ 38 h 688"/>
              <a:gd name="T84" fmla="*/ 262 w 457"/>
              <a:gd name="T85" fmla="*/ 47 h 688"/>
              <a:gd name="T86" fmla="*/ 217 w 457"/>
              <a:gd name="T87" fmla="*/ 53 h 688"/>
              <a:gd name="T88" fmla="*/ 151 w 457"/>
              <a:gd name="T89" fmla="*/ 53 h 688"/>
              <a:gd name="T90" fmla="*/ 128 w 457"/>
              <a:gd name="T91" fmla="*/ 53 h 688"/>
              <a:gd name="T92" fmla="*/ 200 w 457"/>
              <a:gd name="T93" fmla="*/ 634 h 688"/>
              <a:gd name="T94" fmla="*/ 139 w 457"/>
              <a:gd name="T95" fmla="*/ 634 h 688"/>
              <a:gd name="T96" fmla="*/ 134 w 457"/>
              <a:gd name="T97" fmla="*/ 613 h 688"/>
              <a:gd name="T98" fmla="*/ 155 w 457"/>
              <a:gd name="T99" fmla="*/ 598 h 688"/>
              <a:gd name="T100" fmla="*/ 226 w 457"/>
              <a:gd name="T101" fmla="*/ 598 h 688"/>
              <a:gd name="T102" fmla="*/ 256 w 457"/>
              <a:gd name="T103" fmla="*/ 598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57" h="688">
                <a:moveTo>
                  <a:pt x="352" y="560"/>
                </a:moveTo>
                <a:lnTo>
                  <a:pt x="296" y="560"/>
                </a:lnTo>
                <a:lnTo>
                  <a:pt x="249" y="560"/>
                </a:lnTo>
                <a:lnTo>
                  <a:pt x="205" y="560"/>
                </a:lnTo>
                <a:lnTo>
                  <a:pt x="170" y="560"/>
                </a:lnTo>
                <a:lnTo>
                  <a:pt x="139" y="560"/>
                </a:lnTo>
                <a:lnTo>
                  <a:pt x="113" y="560"/>
                </a:lnTo>
                <a:lnTo>
                  <a:pt x="92" y="560"/>
                </a:lnTo>
                <a:lnTo>
                  <a:pt x="77" y="560"/>
                </a:lnTo>
                <a:lnTo>
                  <a:pt x="64" y="560"/>
                </a:lnTo>
                <a:lnTo>
                  <a:pt x="53" y="560"/>
                </a:lnTo>
                <a:lnTo>
                  <a:pt x="47" y="560"/>
                </a:lnTo>
                <a:lnTo>
                  <a:pt x="42" y="560"/>
                </a:lnTo>
                <a:lnTo>
                  <a:pt x="38" y="560"/>
                </a:lnTo>
                <a:lnTo>
                  <a:pt x="38" y="560"/>
                </a:lnTo>
                <a:lnTo>
                  <a:pt x="38" y="517"/>
                </a:lnTo>
                <a:lnTo>
                  <a:pt x="38" y="476"/>
                </a:lnTo>
                <a:lnTo>
                  <a:pt x="38" y="438"/>
                </a:lnTo>
                <a:lnTo>
                  <a:pt x="38" y="402"/>
                </a:lnTo>
                <a:lnTo>
                  <a:pt x="38" y="371"/>
                </a:lnTo>
                <a:lnTo>
                  <a:pt x="38" y="340"/>
                </a:lnTo>
                <a:lnTo>
                  <a:pt x="38" y="312"/>
                </a:lnTo>
                <a:lnTo>
                  <a:pt x="38" y="286"/>
                </a:lnTo>
                <a:lnTo>
                  <a:pt x="38" y="261"/>
                </a:lnTo>
                <a:lnTo>
                  <a:pt x="38" y="239"/>
                </a:lnTo>
                <a:lnTo>
                  <a:pt x="38" y="220"/>
                </a:lnTo>
                <a:lnTo>
                  <a:pt x="38" y="201"/>
                </a:lnTo>
                <a:lnTo>
                  <a:pt x="38" y="169"/>
                </a:lnTo>
                <a:lnTo>
                  <a:pt x="38" y="145"/>
                </a:lnTo>
                <a:lnTo>
                  <a:pt x="38" y="124"/>
                </a:lnTo>
                <a:lnTo>
                  <a:pt x="38" y="109"/>
                </a:lnTo>
                <a:lnTo>
                  <a:pt x="38" y="100"/>
                </a:lnTo>
                <a:lnTo>
                  <a:pt x="38" y="92"/>
                </a:lnTo>
                <a:lnTo>
                  <a:pt x="38" y="89"/>
                </a:lnTo>
                <a:lnTo>
                  <a:pt x="38" y="87"/>
                </a:lnTo>
                <a:lnTo>
                  <a:pt x="38" y="85"/>
                </a:lnTo>
                <a:lnTo>
                  <a:pt x="92" y="85"/>
                </a:lnTo>
                <a:lnTo>
                  <a:pt x="141" y="85"/>
                </a:lnTo>
                <a:lnTo>
                  <a:pt x="183" y="85"/>
                </a:lnTo>
                <a:lnTo>
                  <a:pt x="218" y="85"/>
                </a:lnTo>
                <a:lnTo>
                  <a:pt x="250" y="85"/>
                </a:lnTo>
                <a:lnTo>
                  <a:pt x="275" y="85"/>
                </a:lnTo>
                <a:lnTo>
                  <a:pt x="296" y="85"/>
                </a:lnTo>
                <a:lnTo>
                  <a:pt x="312" y="85"/>
                </a:lnTo>
                <a:lnTo>
                  <a:pt x="326" y="85"/>
                </a:lnTo>
                <a:lnTo>
                  <a:pt x="335" y="85"/>
                </a:lnTo>
                <a:lnTo>
                  <a:pt x="343" y="85"/>
                </a:lnTo>
                <a:lnTo>
                  <a:pt x="346" y="85"/>
                </a:lnTo>
                <a:lnTo>
                  <a:pt x="352" y="85"/>
                </a:lnTo>
                <a:lnTo>
                  <a:pt x="352" y="85"/>
                </a:lnTo>
                <a:lnTo>
                  <a:pt x="352" y="104"/>
                </a:lnTo>
                <a:lnTo>
                  <a:pt x="352" y="119"/>
                </a:lnTo>
                <a:lnTo>
                  <a:pt x="352" y="132"/>
                </a:lnTo>
                <a:lnTo>
                  <a:pt x="352" y="143"/>
                </a:lnTo>
                <a:lnTo>
                  <a:pt x="352" y="162"/>
                </a:lnTo>
                <a:lnTo>
                  <a:pt x="352" y="173"/>
                </a:lnTo>
                <a:lnTo>
                  <a:pt x="352" y="181"/>
                </a:lnTo>
                <a:lnTo>
                  <a:pt x="352" y="184"/>
                </a:lnTo>
                <a:lnTo>
                  <a:pt x="352" y="186"/>
                </a:lnTo>
                <a:lnTo>
                  <a:pt x="352" y="186"/>
                </a:lnTo>
                <a:lnTo>
                  <a:pt x="363" y="186"/>
                </a:lnTo>
                <a:lnTo>
                  <a:pt x="373" y="186"/>
                </a:lnTo>
                <a:lnTo>
                  <a:pt x="380" y="186"/>
                </a:lnTo>
                <a:lnTo>
                  <a:pt x="384" y="186"/>
                </a:lnTo>
                <a:lnTo>
                  <a:pt x="388" y="186"/>
                </a:lnTo>
                <a:lnTo>
                  <a:pt x="390" y="186"/>
                </a:lnTo>
                <a:lnTo>
                  <a:pt x="390" y="164"/>
                </a:lnTo>
                <a:lnTo>
                  <a:pt x="390" y="143"/>
                </a:lnTo>
                <a:lnTo>
                  <a:pt x="390" y="124"/>
                </a:lnTo>
                <a:lnTo>
                  <a:pt x="390" y="109"/>
                </a:lnTo>
                <a:lnTo>
                  <a:pt x="390" y="96"/>
                </a:lnTo>
                <a:lnTo>
                  <a:pt x="390" y="85"/>
                </a:lnTo>
                <a:lnTo>
                  <a:pt x="390" y="77"/>
                </a:lnTo>
                <a:lnTo>
                  <a:pt x="390" y="70"/>
                </a:lnTo>
                <a:lnTo>
                  <a:pt x="390" y="60"/>
                </a:lnTo>
                <a:lnTo>
                  <a:pt x="390" y="55"/>
                </a:lnTo>
                <a:lnTo>
                  <a:pt x="390" y="53"/>
                </a:lnTo>
                <a:lnTo>
                  <a:pt x="390" y="53"/>
                </a:lnTo>
                <a:lnTo>
                  <a:pt x="388" y="43"/>
                </a:lnTo>
                <a:lnTo>
                  <a:pt x="384" y="34"/>
                </a:lnTo>
                <a:lnTo>
                  <a:pt x="373" y="17"/>
                </a:lnTo>
                <a:lnTo>
                  <a:pt x="365" y="10"/>
                </a:lnTo>
                <a:lnTo>
                  <a:pt x="356" y="4"/>
                </a:lnTo>
                <a:lnTo>
                  <a:pt x="346" y="0"/>
                </a:lnTo>
                <a:lnTo>
                  <a:pt x="335" y="0"/>
                </a:lnTo>
                <a:lnTo>
                  <a:pt x="284" y="0"/>
                </a:lnTo>
                <a:lnTo>
                  <a:pt x="241" y="0"/>
                </a:lnTo>
                <a:lnTo>
                  <a:pt x="202" y="0"/>
                </a:lnTo>
                <a:lnTo>
                  <a:pt x="170" y="0"/>
                </a:lnTo>
                <a:lnTo>
                  <a:pt x="141" y="0"/>
                </a:lnTo>
                <a:lnTo>
                  <a:pt x="119" y="0"/>
                </a:lnTo>
                <a:lnTo>
                  <a:pt x="100" y="0"/>
                </a:lnTo>
                <a:lnTo>
                  <a:pt x="85" y="0"/>
                </a:lnTo>
                <a:lnTo>
                  <a:pt x="72" y="0"/>
                </a:lnTo>
                <a:lnTo>
                  <a:pt x="62" y="0"/>
                </a:lnTo>
                <a:lnTo>
                  <a:pt x="57" y="0"/>
                </a:lnTo>
                <a:lnTo>
                  <a:pt x="53" y="0"/>
                </a:lnTo>
                <a:lnTo>
                  <a:pt x="49" y="0"/>
                </a:lnTo>
                <a:lnTo>
                  <a:pt x="47" y="0"/>
                </a:lnTo>
                <a:lnTo>
                  <a:pt x="38" y="0"/>
                </a:lnTo>
                <a:lnTo>
                  <a:pt x="29" y="4"/>
                </a:lnTo>
                <a:lnTo>
                  <a:pt x="21" y="10"/>
                </a:lnTo>
                <a:lnTo>
                  <a:pt x="14" y="17"/>
                </a:lnTo>
                <a:lnTo>
                  <a:pt x="4" y="34"/>
                </a:lnTo>
                <a:lnTo>
                  <a:pt x="0" y="43"/>
                </a:lnTo>
                <a:lnTo>
                  <a:pt x="0" y="53"/>
                </a:lnTo>
                <a:lnTo>
                  <a:pt x="0" y="107"/>
                </a:lnTo>
                <a:lnTo>
                  <a:pt x="0" y="156"/>
                </a:lnTo>
                <a:lnTo>
                  <a:pt x="0" y="203"/>
                </a:lnTo>
                <a:lnTo>
                  <a:pt x="0" y="246"/>
                </a:lnTo>
                <a:lnTo>
                  <a:pt x="0" y="288"/>
                </a:lnTo>
                <a:lnTo>
                  <a:pt x="0" y="325"/>
                </a:lnTo>
                <a:lnTo>
                  <a:pt x="0" y="359"/>
                </a:lnTo>
                <a:lnTo>
                  <a:pt x="0" y="393"/>
                </a:lnTo>
                <a:lnTo>
                  <a:pt x="0" y="421"/>
                </a:lnTo>
                <a:lnTo>
                  <a:pt x="0" y="449"/>
                </a:lnTo>
                <a:lnTo>
                  <a:pt x="0" y="474"/>
                </a:lnTo>
                <a:lnTo>
                  <a:pt x="0" y="496"/>
                </a:lnTo>
                <a:lnTo>
                  <a:pt x="0" y="517"/>
                </a:lnTo>
                <a:lnTo>
                  <a:pt x="0" y="536"/>
                </a:lnTo>
                <a:lnTo>
                  <a:pt x="0" y="551"/>
                </a:lnTo>
                <a:lnTo>
                  <a:pt x="0" y="566"/>
                </a:lnTo>
                <a:lnTo>
                  <a:pt x="0" y="590"/>
                </a:lnTo>
                <a:lnTo>
                  <a:pt x="0" y="609"/>
                </a:lnTo>
                <a:lnTo>
                  <a:pt x="0" y="622"/>
                </a:lnTo>
                <a:lnTo>
                  <a:pt x="0" y="630"/>
                </a:lnTo>
                <a:lnTo>
                  <a:pt x="0" y="636"/>
                </a:lnTo>
                <a:lnTo>
                  <a:pt x="0" y="639"/>
                </a:lnTo>
                <a:lnTo>
                  <a:pt x="0" y="639"/>
                </a:lnTo>
                <a:lnTo>
                  <a:pt x="0" y="649"/>
                </a:lnTo>
                <a:lnTo>
                  <a:pt x="4" y="658"/>
                </a:lnTo>
                <a:lnTo>
                  <a:pt x="14" y="673"/>
                </a:lnTo>
                <a:lnTo>
                  <a:pt x="29" y="685"/>
                </a:lnTo>
                <a:lnTo>
                  <a:pt x="38" y="686"/>
                </a:lnTo>
                <a:lnTo>
                  <a:pt x="47" y="688"/>
                </a:lnTo>
                <a:lnTo>
                  <a:pt x="98" y="688"/>
                </a:lnTo>
                <a:lnTo>
                  <a:pt x="143" y="688"/>
                </a:lnTo>
                <a:lnTo>
                  <a:pt x="181" y="688"/>
                </a:lnTo>
                <a:lnTo>
                  <a:pt x="215" y="688"/>
                </a:lnTo>
                <a:lnTo>
                  <a:pt x="243" y="688"/>
                </a:lnTo>
                <a:lnTo>
                  <a:pt x="265" y="688"/>
                </a:lnTo>
                <a:lnTo>
                  <a:pt x="284" y="688"/>
                </a:lnTo>
                <a:lnTo>
                  <a:pt x="299" y="688"/>
                </a:lnTo>
                <a:lnTo>
                  <a:pt x="312" y="688"/>
                </a:lnTo>
                <a:lnTo>
                  <a:pt x="320" y="688"/>
                </a:lnTo>
                <a:lnTo>
                  <a:pt x="327" y="688"/>
                </a:lnTo>
                <a:lnTo>
                  <a:pt x="331" y="688"/>
                </a:lnTo>
                <a:lnTo>
                  <a:pt x="335" y="688"/>
                </a:lnTo>
                <a:lnTo>
                  <a:pt x="335" y="688"/>
                </a:lnTo>
                <a:lnTo>
                  <a:pt x="346" y="686"/>
                </a:lnTo>
                <a:lnTo>
                  <a:pt x="356" y="685"/>
                </a:lnTo>
                <a:lnTo>
                  <a:pt x="373" y="673"/>
                </a:lnTo>
                <a:lnTo>
                  <a:pt x="384" y="658"/>
                </a:lnTo>
                <a:lnTo>
                  <a:pt x="388" y="649"/>
                </a:lnTo>
                <a:lnTo>
                  <a:pt x="390" y="639"/>
                </a:lnTo>
                <a:lnTo>
                  <a:pt x="390" y="602"/>
                </a:lnTo>
                <a:lnTo>
                  <a:pt x="390" y="568"/>
                </a:lnTo>
                <a:lnTo>
                  <a:pt x="390" y="538"/>
                </a:lnTo>
                <a:lnTo>
                  <a:pt x="390" y="513"/>
                </a:lnTo>
                <a:lnTo>
                  <a:pt x="390" y="493"/>
                </a:lnTo>
                <a:lnTo>
                  <a:pt x="390" y="474"/>
                </a:lnTo>
                <a:lnTo>
                  <a:pt x="390" y="461"/>
                </a:lnTo>
                <a:lnTo>
                  <a:pt x="390" y="448"/>
                </a:lnTo>
                <a:lnTo>
                  <a:pt x="390" y="440"/>
                </a:lnTo>
                <a:lnTo>
                  <a:pt x="390" y="433"/>
                </a:lnTo>
                <a:lnTo>
                  <a:pt x="390" y="427"/>
                </a:lnTo>
                <a:lnTo>
                  <a:pt x="390" y="425"/>
                </a:lnTo>
                <a:lnTo>
                  <a:pt x="390" y="421"/>
                </a:lnTo>
                <a:lnTo>
                  <a:pt x="390" y="421"/>
                </a:lnTo>
                <a:lnTo>
                  <a:pt x="376" y="421"/>
                </a:lnTo>
                <a:lnTo>
                  <a:pt x="367" y="421"/>
                </a:lnTo>
                <a:lnTo>
                  <a:pt x="361" y="421"/>
                </a:lnTo>
                <a:lnTo>
                  <a:pt x="356" y="421"/>
                </a:lnTo>
                <a:lnTo>
                  <a:pt x="352" y="421"/>
                </a:lnTo>
                <a:lnTo>
                  <a:pt x="352" y="421"/>
                </a:lnTo>
                <a:lnTo>
                  <a:pt x="352" y="560"/>
                </a:lnTo>
                <a:close/>
                <a:moveTo>
                  <a:pt x="166" y="399"/>
                </a:moveTo>
                <a:lnTo>
                  <a:pt x="202" y="399"/>
                </a:lnTo>
                <a:lnTo>
                  <a:pt x="166" y="480"/>
                </a:lnTo>
                <a:lnTo>
                  <a:pt x="264" y="399"/>
                </a:lnTo>
                <a:lnTo>
                  <a:pt x="457" y="399"/>
                </a:lnTo>
                <a:lnTo>
                  <a:pt x="457" y="201"/>
                </a:lnTo>
                <a:lnTo>
                  <a:pt x="166" y="201"/>
                </a:lnTo>
                <a:lnTo>
                  <a:pt x="166" y="399"/>
                </a:lnTo>
                <a:close/>
                <a:moveTo>
                  <a:pt x="303" y="32"/>
                </a:moveTo>
                <a:lnTo>
                  <a:pt x="309" y="32"/>
                </a:lnTo>
                <a:lnTo>
                  <a:pt x="314" y="36"/>
                </a:lnTo>
                <a:lnTo>
                  <a:pt x="318" y="42"/>
                </a:lnTo>
                <a:lnTo>
                  <a:pt x="320" y="47"/>
                </a:lnTo>
                <a:lnTo>
                  <a:pt x="318" y="51"/>
                </a:lnTo>
                <a:lnTo>
                  <a:pt x="314" y="55"/>
                </a:lnTo>
                <a:lnTo>
                  <a:pt x="309" y="57"/>
                </a:lnTo>
                <a:lnTo>
                  <a:pt x="303" y="58"/>
                </a:lnTo>
                <a:lnTo>
                  <a:pt x="299" y="57"/>
                </a:lnTo>
                <a:lnTo>
                  <a:pt x="297" y="55"/>
                </a:lnTo>
                <a:lnTo>
                  <a:pt x="294" y="51"/>
                </a:lnTo>
                <a:lnTo>
                  <a:pt x="294" y="47"/>
                </a:lnTo>
                <a:lnTo>
                  <a:pt x="294" y="42"/>
                </a:lnTo>
                <a:lnTo>
                  <a:pt x="297" y="36"/>
                </a:lnTo>
                <a:lnTo>
                  <a:pt x="299" y="32"/>
                </a:lnTo>
                <a:lnTo>
                  <a:pt x="303" y="32"/>
                </a:lnTo>
                <a:close/>
                <a:moveTo>
                  <a:pt x="128" y="38"/>
                </a:moveTo>
                <a:lnTo>
                  <a:pt x="151" y="38"/>
                </a:lnTo>
                <a:lnTo>
                  <a:pt x="171" y="38"/>
                </a:lnTo>
                <a:lnTo>
                  <a:pt x="190" y="38"/>
                </a:lnTo>
                <a:lnTo>
                  <a:pt x="205" y="38"/>
                </a:lnTo>
                <a:lnTo>
                  <a:pt x="218" y="38"/>
                </a:lnTo>
                <a:lnTo>
                  <a:pt x="228" y="38"/>
                </a:lnTo>
                <a:lnTo>
                  <a:pt x="237" y="38"/>
                </a:lnTo>
                <a:lnTo>
                  <a:pt x="245" y="38"/>
                </a:lnTo>
                <a:lnTo>
                  <a:pt x="254" y="38"/>
                </a:lnTo>
                <a:lnTo>
                  <a:pt x="260" y="38"/>
                </a:lnTo>
                <a:lnTo>
                  <a:pt x="262" y="38"/>
                </a:lnTo>
                <a:lnTo>
                  <a:pt x="262" y="38"/>
                </a:lnTo>
                <a:lnTo>
                  <a:pt x="262" y="47"/>
                </a:lnTo>
                <a:lnTo>
                  <a:pt x="262" y="51"/>
                </a:lnTo>
                <a:lnTo>
                  <a:pt x="262" y="53"/>
                </a:lnTo>
                <a:lnTo>
                  <a:pt x="262" y="53"/>
                </a:lnTo>
                <a:lnTo>
                  <a:pt x="237" y="53"/>
                </a:lnTo>
                <a:lnTo>
                  <a:pt x="217" y="53"/>
                </a:lnTo>
                <a:lnTo>
                  <a:pt x="200" y="53"/>
                </a:lnTo>
                <a:lnTo>
                  <a:pt x="185" y="53"/>
                </a:lnTo>
                <a:lnTo>
                  <a:pt x="171" y="53"/>
                </a:lnTo>
                <a:lnTo>
                  <a:pt x="160" y="53"/>
                </a:lnTo>
                <a:lnTo>
                  <a:pt x="151" y="53"/>
                </a:lnTo>
                <a:lnTo>
                  <a:pt x="145" y="53"/>
                </a:lnTo>
                <a:lnTo>
                  <a:pt x="136" y="53"/>
                </a:lnTo>
                <a:lnTo>
                  <a:pt x="130" y="53"/>
                </a:lnTo>
                <a:lnTo>
                  <a:pt x="128" y="53"/>
                </a:lnTo>
                <a:lnTo>
                  <a:pt x="128" y="53"/>
                </a:lnTo>
                <a:lnTo>
                  <a:pt x="128" y="38"/>
                </a:lnTo>
                <a:close/>
                <a:moveTo>
                  <a:pt x="256" y="634"/>
                </a:moveTo>
                <a:lnTo>
                  <a:pt x="233" y="634"/>
                </a:lnTo>
                <a:lnTo>
                  <a:pt x="215" y="634"/>
                </a:lnTo>
                <a:lnTo>
                  <a:pt x="200" y="634"/>
                </a:lnTo>
                <a:lnTo>
                  <a:pt x="185" y="634"/>
                </a:lnTo>
                <a:lnTo>
                  <a:pt x="173" y="634"/>
                </a:lnTo>
                <a:lnTo>
                  <a:pt x="164" y="634"/>
                </a:lnTo>
                <a:lnTo>
                  <a:pt x="149" y="634"/>
                </a:lnTo>
                <a:lnTo>
                  <a:pt x="139" y="634"/>
                </a:lnTo>
                <a:lnTo>
                  <a:pt x="136" y="634"/>
                </a:lnTo>
                <a:lnTo>
                  <a:pt x="134" y="634"/>
                </a:lnTo>
                <a:lnTo>
                  <a:pt x="134" y="634"/>
                </a:lnTo>
                <a:lnTo>
                  <a:pt x="134" y="622"/>
                </a:lnTo>
                <a:lnTo>
                  <a:pt x="134" y="613"/>
                </a:lnTo>
                <a:lnTo>
                  <a:pt x="134" y="606"/>
                </a:lnTo>
                <a:lnTo>
                  <a:pt x="134" y="602"/>
                </a:lnTo>
                <a:lnTo>
                  <a:pt x="134" y="598"/>
                </a:lnTo>
                <a:lnTo>
                  <a:pt x="134" y="598"/>
                </a:lnTo>
                <a:lnTo>
                  <a:pt x="155" y="598"/>
                </a:lnTo>
                <a:lnTo>
                  <a:pt x="173" y="598"/>
                </a:lnTo>
                <a:lnTo>
                  <a:pt x="190" y="598"/>
                </a:lnTo>
                <a:lnTo>
                  <a:pt x="203" y="598"/>
                </a:lnTo>
                <a:lnTo>
                  <a:pt x="217" y="598"/>
                </a:lnTo>
                <a:lnTo>
                  <a:pt x="226" y="598"/>
                </a:lnTo>
                <a:lnTo>
                  <a:pt x="241" y="598"/>
                </a:lnTo>
                <a:lnTo>
                  <a:pt x="249" y="598"/>
                </a:lnTo>
                <a:lnTo>
                  <a:pt x="254" y="598"/>
                </a:lnTo>
                <a:lnTo>
                  <a:pt x="256" y="598"/>
                </a:lnTo>
                <a:lnTo>
                  <a:pt x="256" y="598"/>
                </a:lnTo>
                <a:lnTo>
                  <a:pt x="256" y="634"/>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97" name="Freeform 196"/>
          <p:cNvSpPr>
            <a:spLocks noEditPoints="1"/>
          </p:cNvSpPr>
          <p:nvPr/>
        </p:nvSpPr>
        <p:spPr bwMode="auto">
          <a:xfrm>
            <a:off x="4505326" y="3819527"/>
            <a:ext cx="127398" cy="127398"/>
          </a:xfrm>
          <a:custGeom>
            <a:avLst/>
            <a:gdLst>
              <a:gd name="T0" fmla="*/ 146 w 563"/>
              <a:gd name="T1" fmla="*/ 33 h 560"/>
              <a:gd name="T2" fmla="*/ 33 w 563"/>
              <a:gd name="T3" fmla="*/ 145 h 560"/>
              <a:gd name="T4" fmla="*/ 1 w 563"/>
              <a:gd name="T5" fmla="*/ 309 h 560"/>
              <a:gd name="T6" fmla="*/ 64 w 563"/>
              <a:gd name="T7" fmla="*/ 458 h 560"/>
              <a:gd name="T8" fmla="*/ 197 w 563"/>
              <a:gd name="T9" fmla="*/ 547 h 560"/>
              <a:gd name="T10" fmla="*/ 363 w 563"/>
              <a:gd name="T11" fmla="*/ 547 h 560"/>
              <a:gd name="T12" fmla="*/ 498 w 563"/>
              <a:gd name="T13" fmla="*/ 458 h 560"/>
              <a:gd name="T14" fmla="*/ 562 w 563"/>
              <a:gd name="T15" fmla="*/ 309 h 560"/>
              <a:gd name="T16" fmla="*/ 528 w 563"/>
              <a:gd name="T17" fmla="*/ 145 h 560"/>
              <a:gd name="T18" fmla="*/ 414 w 563"/>
              <a:gd name="T19" fmla="*/ 33 h 560"/>
              <a:gd name="T20" fmla="*/ 269 w 563"/>
              <a:gd name="T21" fmla="*/ 283 h 560"/>
              <a:gd name="T22" fmla="*/ 282 w 563"/>
              <a:gd name="T23" fmla="*/ 276 h 560"/>
              <a:gd name="T24" fmla="*/ 269 w 563"/>
              <a:gd name="T25" fmla="*/ 283 h 560"/>
              <a:gd name="T26" fmla="*/ 221 w 563"/>
              <a:gd name="T27" fmla="*/ 339 h 560"/>
              <a:gd name="T28" fmla="*/ 204 w 563"/>
              <a:gd name="T29" fmla="*/ 381 h 560"/>
              <a:gd name="T30" fmla="*/ 257 w 563"/>
              <a:gd name="T31" fmla="*/ 340 h 560"/>
              <a:gd name="T32" fmla="*/ 297 w 563"/>
              <a:gd name="T33" fmla="*/ 310 h 560"/>
              <a:gd name="T34" fmla="*/ 307 w 563"/>
              <a:gd name="T35" fmla="*/ 296 h 560"/>
              <a:gd name="T36" fmla="*/ 351 w 563"/>
              <a:gd name="T37" fmla="*/ 191 h 560"/>
              <a:gd name="T38" fmla="*/ 372 w 563"/>
              <a:gd name="T39" fmla="*/ 145 h 560"/>
              <a:gd name="T40" fmla="*/ 304 w 563"/>
              <a:gd name="T41" fmla="*/ 211 h 560"/>
              <a:gd name="T42" fmla="*/ 261 w 563"/>
              <a:gd name="T43" fmla="*/ 253 h 560"/>
              <a:gd name="T44" fmla="*/ 246 w 563"/>
              <a:gd name="T45" fmla="*/ 277 h 560"/>
              <a:gd name="T46" fmla="*/ 291 w 563"/>
              <a:gd name="T47" fmla="*/ 288 h 560"/>
              <a:gd name="T48" fmla="*/ 265 w 563"/>
              <a:gd name="T49" fmla="*/ 288 h 560"/>
              <a:gd name="T50" fmla="*/ 295 w 563"/>
              <a:gd name="T51" fmla="*/ 500 h 560"/>
              <a:gd name="T52" fmla="*/ 295 w 563"/>
              <a:gd name="T53" fmla="*/ 468 h 560"/>
              <a:gd name="T54" fmla="*/ 264 w 563"/>
              <a:gd name="T55" fmla="*/ 468 h 560"/>
              <a:gd name="T56" fmla="*/ 263 w 563"/>
              <a:gd name="T57" fmla="*/ 496 h 560"/>
              <a:gd name="T58" fmla="*/ 162 w 563"/>
              <a:gd name="T59" fmla="*/ 467 h 560"/>
              <a:gd name="T60" fmla="*/ 127 w 563"/>
              <a:gd name="T61" fmla="*/ 441 h 560"/>
              <a:gd name="T62" fmla="*/ 115 w 563"/>
              <a:gd name="T63" fmla="*/ 426 h 560"/>
              <a:gd name="T64" fmla="*/ 68 w 563"/>
              <a:gd name="T65" fmla="*/ 349 h 560"/>
              <a:gd name="T66" fmla="*/ 83 w 563"/>
              <a:gd name="T67" fmla="*/ 298 h 560"/>
              <a:gd name="T68" fmla="*/ 91 w 563"/>
              <a:gd name="T69" fmla="*/ 280 h 560"/>
              <a:gd name="T70" fmla="*/ 81 w 563"/>
              <a:gd name="T71" fmla="*/ 266 h 560"/>
              <a:gd name="T72" fmla="*/ 60 w 563"/>
              <a:gd name="T73" fmla="*/ 266 h 560"/>
              <a:gd name="T74" fmla="*/ 99 w 563"/>
              <a:gd name="T75" fmla="*/ 155 h 560"/>
              <a:gd name="T76" fmla="*/ 185 w 563"/>
              <a:gd name="T77" fmla="*/ 80 h 560"/>
              <a:gd name="T78" fmla="*/ 263 w 563"/>
              <a:gd name="T79" fmla="*/ 79 h 560"/>
              <a:gd name="T80" fmla="*/ 273 w 563"/>
              <a:gd name="T81" fmla="*/ 92 h 560"/>
              <a:gd name="T82" fmla="*/ 295 w 563"/>
              <a:gd name="T83" fmla="*/ 92 h 560"/>
              <a:gd name="T84" fmla="*/ 295 w 563"/>
              <a:gd name="T85" fmla="*/ 60 h 560"/>
              <a:gd name="T86" fmla="*/ 383 w 563"/>
              <a:gd name="T87" fmla="*/ 87 h 560"/>
              <a:gd name="T88" fmla="*/ 401 w 563"/>
              <a:gd name="T89" fmla="*/ 96 h 560"/>
              <a:gd name="T90" fmla="*/ 415 w 563"/>
              <a:gd name="T91" fmla="*/ 106 h 560"/>
              <a:gd name="T92" fmla="*/ 426 w 563"/>
              <a:gd name="T93" fmla="*/ 117 h 560"/>
              <a:gd name="T94" fmla="*/ 436 w 563"/>
              <a:gd name="T95" fmla="*/ 126 h 560"/>
              <a:gd name="T96" fmla="*/ 449 w 563"/>
              <a:gd name="T97" fmla="*/ 139 h 560"/>
              <a:gd name="T98" fmla="*/ 457 w 563"/>
              <a:gd name="T99" fmla="*/ 151 h 560"/>
              <a:gd name="T100" fmla="*/ 472 w 563"/>
              <a:gd name="T101" fmla="*/ 172 h 560"/>
              <a:gd name="T102" fmla="*/ 496 w 563"/>
              <a:gd name="T103" fmla="*/ 242 h 560"/>
              <a:gd name="T104" fmla="*/ 470 w 563"/>
              <a:gd name="T105" fmla="*/ 266 h 560"/>
              <a:gd name="T106" fmla="*/ 470 w 563"/>
              <a:gd name="T107" fmla="*/ 297 h 560"/>
              <a:gd name="T108" fmla="*/ 495 w 563"/>
              <a:gd name="T109" fmla="*/ 298 h 560"/>
              <a:gd name="T110" fmla="*/ 481 w 563"/>
              <a:gd name="T111" fmla="*/ 373 h 560"/>
              <a:gd name="T112" fmla="*/ 391 w 563"/>
              <a:gd name="T113" fmla="*/ 47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63" h="560">
                <a:moveTo>
                  <a:pt x="281" y="0"/>
                </a:moveTo>
                <a:lnTo>
                  <a:pt x="252" y="2"/>
                </a:lnTo>
                <a:lnTo>
                  <a:pt x="223" y="6"/>
                </a:lnTo>
                <a:lnTo>
                  <a:pt x="197" y="12"/>
                </a:lnTo>
                <a:lnTo>
                  <a:pt x="171" y="21"/>
                </a:lnTo>
                <a:lnTo>
                  <a:pt x="146" y="33"/>
                </a:lnTo>
                <a:lnTo>
                  <a:pt x="123" y="47"/>
                </a:lnTo>
                <a:lnTo>
                  <a:pt x="102" y="63"/>
                </a:lnTo>
                <a:lnTo>
                  <a:pt x="81" y="81"/>
                </a:lnTo>
                <a:lnTo>
                  <a:pt x="64" y="101"/>
                </a:lnTo>
                <a:lnTo>
                  <a:pt x="47" y="123"/>
                </a:lnTo>
                <a:lnTo>
                  <a:pt x="33" y="145"/>
                </a:lnTo>
                <a:lnTo>
                  <a:pt x="21" y="170"/>
                </a:lnTo>
                <a:lnTo>
                  <a:pt x="12" y="196"/>
                </a:lnTo>
                <a:lnTo>
                  <a:pt x="5" y="223"/>
                </a:lnTo>
                <a:lnTo>
                  <a:pt x="1" y="251"/>
                </a:lnTo>
                <a:lnTo>
                  <a:pt x="0" y="280"/>
                </a:lnTo>
                <a:lnTo>
                  <a:pt x="1" y="309"/>
                </a:lnTo>
                <a:lnTo>
                  <a:pt x="5" y="336"/>
                </a:lnTo>
                <a:lnTo>
                  <a:pt x="12" y="364"/>
                </a:lnTo>
                <a:lnTo>
                  <a:pt x="21" y="390"/>
                </a:lnTo>
                <a:lnTo>
                  <a:pt x="33" y="413"/>
                </a:lnTo>
                <a:lnTo>
                  <a:pt x="47" y="437"/>
                </a:lnTo>
                <a:lnTo>
                  <a:pt x="64" y="458"/>
                </a:lnTo>
                <a:lnTo>
                  <a:pt x="81" y="477"/>
                </a:lnTo>
                <a:lnTo>
                  <a:pt x="102" y="496"/>
                </a:lnTo>
                <a:lnTo>
                  <a:pt x="123" y="511"/>
                </a:lnTo>
                <a:lnTo>
                  <a:pt x="146" y="526"/>
                </a:lnTo>
                <a:lnTo>
                  <a:pt x="171" y="538"/>
                </a:lnTo>
                <a:lnTo>
                  <a:pt x="197" y="547"/>
                </a:lnTo>
                <a:lnTo>
                  <a:pt x="223" y="553"/>
                </a:lnTo>
                <a:lnTo>
                  <a:pt x="252" y="558"/>
                </a:lnTo>
                <a:lnTo>
                  <a:pt x="281" y="560"/>
                </a:lnTo>
                <a:lnTo>
                  <a:pt x="310" y="558"/>
                </a:lnTo>
                <a:lnTo>
                  <a:pt x="337" y="553"/>
                </a:lnTo>
                <a:lnTo>
                  <a:pt x="363" y="547"/>
                </a:lnTo>
                <a:lnTo>
                  <a:pt x="389" y="538"/>
                </a:lnTo>
                <a:lnTo>
                  <a:pt x="414" y="526"/>
                </a:lnTo>
                <a:lnTo>
                  <a:pt x="438" y="511"/>
                </a:lnTo>
                <a:lnTo>
                  <a:pt x="459" y="496"/>
                </a:lnTo>
                <a:lnTo>
                  <a:pt x="479" y="477"/>
                </a:lnTo>
                <a:lnTo>
                  <a:pt x="498" y="458"/>
                </a:lnTo>
                <a:lnTo>
                  <a:pt x="513" y="437"/>
                </a:lnTo>
                <a:lnTo>
                  <a:pt x="528" y="413"/>
                </a:lnTo>
                <a:lnTo>
                  <a:pt x="540" y="390"/>
                </a:lnTo>
                <a:lnTo>
                  <a:pt x="550" y="364"/>
                </a:lnTo>
                <a:lnTo>
                  <a:pt x="557" y="336"/>
                </a:lnTo>
                <a:lnTo>
                  <a:pt x="562" y="309"/>
                </a:lnTo>
                <a:lnTo>
                  <a:pt x="563" y="280"/>
                </a:lnTo>
                <a:lnTo>
                  <a:pt x="562" y="251"/>
                </a:lnTo>
                <a:lnTo>
                  <a:pt x="557" y="223"/>
                </a:lnTo>
                <a:lnTo>
                  <a:pt x="550" y="196"/>
                </a:lnTo>
                <a:lnTo>
                  <a:pt x="540" y="170"/>
                </a:lnTo>
                <a:lnTo>
                  <a:pt x="528" y="145"/>
                </a:lnTo>
                <a:lnTo>
                  <a:pt x="513" y="123"/>
                </a:lnTo>
                <a:lnTo>
                  <a:pt x="498" y="101"/>
                </a:lnTo>
                <a:lnTo>
                  <a:pt x="479" y="81"/>
                </a:lnTo>
                <a:lnTo>
                  <a:pt x="459" y="63"/>
                </a:lnTo>
                <a:lnTo>
                  <a:pt x="438" y="47"/>
                </a:lnTo>
                <a:lnTo>
                  <a:pt x="414" y="33"/>
                </a:lnTo>
                <a:lnTo>
                  <a:pt x="389" y="21"/>
                </a:lnTo>
                <a:lnTo>
                  <a:pt x="363" y="12"/>
                </a:lnTo>
                <a:lnTo>
                  <a:pt x="337" y="6"/>
                </a:lnTo>
                <a:lnTo>
                  <a:pt x="310" y="2"/>
                </a:lnTo>
                <a:lnTo>
                  <a:pt x="281" y="0"/>
                </a:lnTo>
                <a:close/>
                <a:moveTo>
                  <a:pt x="269" y="283"/>
                </a:moveTo>
                <a:lnTo>
                  <a:pt x="269" y="279"/>
                </a:lnTo>
                <a:lnTo>
                  <a:pt x="270" y="276"/>
                </a:lnTo>
                <a:lnTo>
                  <a:pt x="273" y="275"/>
                </a:lnTo>
                <a:lnTo>
                  <a:pt x="277" y="275"/>
                </a:lnTo>
                <a:lnTo>
                  <a:pt x="280" y="275"/>
                </a:lnTo>
                <a:lnTo>
                  <a:pt x="282" y="276"/>
                </a:lnTo>
                <a:lnTo>
                  <a:pt x="285" y="283"/>
                </a:lnTo>
                <a:lnTo>
                  <a:pt x="282" y="288"/>
                </a:lnTo>
                <a:lnTo>
                  <a:pt x="277" y="291"/>
                </a:lnTo>
                <a:lnTo>
                  <a:pt x="270" y="288"/>
                </a:lnTo>
                <a:lnTo>
                  <a:pt x="269" y="285"/>
                </a:lnTo>
                <a:lnTo>
                  <a:pt x="269" y="283"/>
                </a:lnTo>
                <a:close/>
                <a:moveTo>
                  <a:pt x="246" y="277"/>
                </a:moveTo>
                <a:lnTo>
                  <a:pt x="246" y="277"/>
                </a:lnTo>
                <a:lnTo>
                  <a:pt x="238" y="296"/>
                </a:lnTo>
                <a:lnTo>
                  <a:pt x="231" y="313"/>
                </a:lnTo>
                <a:lnTo>
                  <a:pt x="226" y="326"/>
                </a:lnTo>
                <a:lnTo>
                  <a:pt x="221" y="339"/>
                </a:lnTo>
                <a:lnTo>
                  <a:pt x="217" y="348"/>
                </a:lnTo>
                <a:lnTo>
                  <a:pt x="214" y="357"/>
                </a:lnTo>
                <a:lnTo>
                  <a:pt x="210" y="364"/>
                </a:lnTo>
                <a:lnTo>
                  <a:pt x="209" y="370"/>
                </a:lnTo>
                <a:lnTo>
                  <a:pt x="205" y="377"/>
                </a:lnTo>
                <a:lnTo>
                  <a:pt x="204" y="381"/>
                </a:lnTo>
                <a:lnTo>
                  <a:pt x="204" y="382"/>
                </a:lnTo>
                <a:lnTo>
                  <a:pt x="204" y="383"/>
                </a:lnTo>
                <a:lnTo>
                  <a:pt x="219" y="370"/>
                </a:lnTo>
                <a:lnTo>
                  <a:pt x="235" y="358"/>
                </a:lnTo>
                <a:lnTo>
                  <a:pt x="247" y="349"/>
                </a:lnTo>
                <a:lnTo>
                  <a:pt x="257" y="340"/>
                </a:lnTo>
                <a:lnTo>
                  <a:pt x="266" y="334"/>
                </a:lnTo>
                <a:lnTo>
                  <a:pt x="274" y="327"/>
                </a:lnTo>
                <a:lnTo>
                  <a:pt x="281" y="322"/>
                </a:lnTo>
                <a:lnTo>
                  <a:pt x="286" y="318"/>
                </a:lnTo>
                <a:lnTo>
                  <a:pt x="293" y="313"/>
                </a:lnTo>
                <a:lnTo>
                  <a:pt x="297" y="310"/>
                </a:lnTo>
                <a:lnTo>
                  <a:pt x="298" y="310"/>
                </a:lnTo>
                <a:lnTo>
                  <a:pt x="298" y="309"/>
                </a:lnTo>
                <a:lnTo>
                  <a:pt x="298" y="309"/>
                </a:lnTo>
                <a:lnTo>
                  <a:pt x="303" y="305"/>
                </a:lnTo>
                <a:lnTo>
                  <a:pt x="306" y="300"/>
                </a:lnTo>
                <a:lnTo>
                  <a:pt x="307" y="296"/>
                </a:lnTo>
                <a:lnTo>
                  <a:pt x="307" y="291"/>
                </a:lnTo>
                <a:lnTo>
                  <a:pt x="319" y="266"/>
                </a:lnTo>
                <a:lnTo>
                  <a:pt x="329" y="242"/>
                </a:lnTo>
                <a:lnTo>
                  <a:pt x="338" y="223"/>
                </a:lnTo>
                <a:lnTo>
                  <a:pt x="345" y="206"/>
                </a:lnTo>
                <a:lnTo>
                  <a:pt x="351" y="191"/>
                </a:lnTo>
                <a:lnTo>
                  <a:pt x="357" y="179"/>
                </a:lnTo>
                <a:lnTo>
                  <a:pt x="362" y="170"/>
                </a:lnTo>
                <a:lnTo>
                  <a:pt x="364" y="162"/>
                </a:lnTo>
                <a:lnTo>
                  <a:pt x="367" y="156"/>
                </a:lnTo>
                <a:lnTo>
                  <a:pt x="370" y="152"/>
                </a:lnTo>
                <a:lnTo>
                  <a:pt x="372" y="145"/>
                </a:lnTo>
                <a:lnTo>
                  <a:pt x="374" y="144"/>
                </a:lnTo>
                <a:lnTo>
                  <a:pt x="374" y="144"/>
                </a:lnTo>
                <a:lnTo>
                  <a:pt x="353" y="164"/>
                </a:lnTo>
                <a:lnTo>
                  <a:pt x="334" y="182"/>
                </a:lnTo>
                <a:lnTo>
                  <a:pt x="319" y="196"/>
                </a:lnTo>
                <a:lnTo>
                  <a:pt x="304" y="211"/>
                </a:lnTo>
                <a:lnTo>
                  <a:pt x="294" y="221"/>
                </a:lnTo>
                <a:lnTo>
                  <a:pt x="283" y="230"/>
                </a:lnTo>
                <a:lnTo>
                  <a:pt x="276" y="238"/>
                </a:lnTo>
                <a:lnTo>
                  <a:pt x="270" y="245"/>
                </a:lnTo>
                <a:lnTo>
                  <a:pt x="265" y="249"/>
                </a:lnTo>
                <a:lnTo>
                  <a:pt x="261" y="253"/>
                </a:lnTo>
                <a:lnTo>
                  <a:pt x="257" y="257"/>
                </a:lnTo>
                <a:lnTo>
                  <a:pt x="256" y="258"/>
                </a:lnTo>
                <a:lnTo>
                  <a:pt x="255" y="259"/>
                </a:lnTo>
                <a:lnTo>
                  <a:pt x="248" y="266"/>
                </a:lnTo>
                <a:lnTo>
                  <a:pt x="247" y="271"/>
                </a:lnTo>
                <a:lnTo>
                  <a:pt x="246" y="277"/>
                </a:lnTo>
                <a:close/>
                <a:moveTo>
                  <a:pt x="280" y="268"/>
                </a:moveTo>
                <a:lnTo>
                  <a:pt x="283" y="270"/>
                </a:lnTo>
                <a:lnTo>
                  <a:pt x="287" y="272"/>
                </a:lnTo>
                <a:lnTo>
                  <a:pt x="291" y="276"/>
                </a:lnTo>
                <a:lnTo>
                  <a:pt x="293" y="281"/>
                </a:lnTo>
                <a:lnTo>
                  <a:pt x="291" y="288"/>
                </a:lnTo>
                <a:lnTo>
                  <a:pt x="287" y="292"/>
                </a:lnTo>
                <a:lnTo>
                  <a:pt x="283" y="294"/>
                </a:lnTo>
                <a:lnTo>
                  <a:pt x="280" y="296"/>
                </a:lnTo>
                <a:lnTo>
                  <a:pt x="273" y="294"/>
                </a:lnTo>
                <a:lnTo>
                  <a:pt x="268" y="292"/>
                </a:lnTo>
                <a:lnTo>
                  <a:pt x="265" y="288"/>
                </a:lnTo>
                <a:lnTo>
                  <a:pt x="265" y="281"/>
                </a:lnTo>
                <a:lnTo>
                  <a:pt x="265" y="276"/>
                </a:lnTo>
                <a:lnTo>
                  <a:pt x="268" y="272"/>
                </a:lnTo>
                <a:lnTo>
                  <a:pt x="273" y="270"/>
                </a:lnTo>
                <a:lnTo>
                  <a:pt x="280" y="268"/>
                </a:lnTo>
                <a:close/>
                <a:moveTo>
                  <a:pt x="295" y="500"/>
                </a:moveTo>
                <a:lnTo>
                  <a:pt x="295" y="489"/>
                </a:lnTo>
                <a:lnTo>
                  <a:pt x="295" y="481"/>
                </a:lnTo>
                <a:lnTo>
                  <a:pt x="295" y="476"/>
                </a:lnTo>
                <a:lnTo>
                  <a:pt x="295" y="472"/>
                </a:lnTo>
                <a:lnTo>
                  <a:pt x="295" y="470"/>
                </a:lnTo>
                <a:lnTo>
                  <a:pt x="295" y="468"/>
                </a:lnTo>
                <a:lnTo>
                  <a:pt x="295" y="468"/>
                </a:lnTo>
                <a:lnTo>
                  <a:pt x="285" y="468"/>
                </a:lnTo>
                <a:lnTo>
                  <a:pt x="277" y="468"/>
                </a:lnTo>
                <a:lnTo>
                  <a:pt x="270" y="468"/>
                </a:lnTo>
                <a:lnTo>
                  <a:pt x="266" y="468"/>
                </a:lnTo>
                <a:lnTo>
                  <a:pt x="264" y="468"/>
                </a:lnTo>
                <a:lnTo>
                  <a:pt x="264" y="468"/>
                </a:lnTo>
                <a:lnTo>
                  <a:pt x="263" y="468"/>
                </a:lnTo>
                <a:lnTo>
                  <a:pt x="263" y="479"/>
                </a:lnTo>
                <a:lnTo>
                  <a:pt x="263" y="487"/>
                </a:lnTo>
                <a:lnTo>
                  <a:pt x="263" y="492"/>
                </a:lnTo>
                <a:lnTo>
                  <a:pt x="263" y="496"/>
                </a:lnTo>
                <a:lnTo>
                  <a:pt x="263" y="498"/>
                </a:lnTo>
                <a:lnTo>
                  <a:pt x="263" y="500"/>
                </a:lnTo>
                <a:lnTo>
                  <a:pt x="263" y="500"/>
                </a:lnTo>
                <a:lnTo>
                  <a:pt x="226" y="494"/>
                </a:lnTo>
                <a:lnTo>
                  <a:pt x="193" y="483"/>
                </a:lnTo>
                <a:lnTo>
                  <a:pt x="162" y="467"/>
                </a:lnTo>
                <a:lnTo>
                  <a:pt x="133" y="445"/>
                </a:lnTo>
                <a:lnTo>
                  <a:pt x="133" y="445"/>
                </a:lnTo>
                <a:lnTo>
                  <a:pt x="132" y="445"/>
                </a:lnTo>
                <a:lnTo>
                  <a:pt x="129" y="445"/>
                </a:lnTo>
                <a:lnTo>
                  <a:pt x="128" y="442"/>
                </a:lnTo>
                <a:lnTo>
                  <a:pt x="127" y="441"/>
                </a:lnTo>
                <a:lnTo>
                  <a:pt x="125" y="438"/>
                </a:lnTo>
                <a:lnTo>
                  <a:pt x="124" y="436"/>
                </a:lnTo>
                <a:lnTo>
                  <a:pt x="121" y="436"/>
                </a:lnTo>
                <a:lnTo>
                  <a:pt x="117" y="433"/>
                </a:lnTo>
                <a:lnTo>
                  <a:pt x="116" y="430"/>
                </a:lnTo>
                <a:lnTo>
                  <a:pt x="115" y="426"/>
                </a:lnTo>
                <a:lnTo>
                  <a:pt x="115" y="426"/>
                </a:lnTo>
                <a:lnTo>
                  <a:pt x="114" y="426"/>
                </a:lnTo>
                <a:lnTo>
                  <a:pt x="111" y="426"/>
                </a:lnTo>
                <a:lnTo>
                  <a:pt x="91" y="398"/>
                </a:lnTo>
                <a:lnTo>
                  <a:pt x="74" y="366"/>
                </a:lnTo>
                <a:lnTo>
                  <a:pt x="68" y="349"/>
                </a:lnTo>
                <a:lnTo>
                  <a:pt x="64" y="332"/>
                </a:lnTo>
                <a:lnTo>
                  <a:pt x="60" y="315"/>
                </a:lnTo>
                <a:lnTo>
                  <a:pt x="60" y="298"/>
                </a:lnTo>
                <a:lnTo>
                  <a:pt x="70" y="298"/>
                </a:lnTo>
                <a:lnTo>
                  <a:pt x="78" y="298"/>
                </a:lnTo>
                <a:lnTo>
                  <a:pt x="83" y="298"/>
                </a:lnTo>
                <a:lnTo>
                  <a:pt x="87" y="298"/>
                </a:lnTo>
                <a:lnTo>
                  <a:pt x="90" y="298"/>
                </a:lnTo>
                <a:lnTo>
                  <a:pt x="91" y="298"/>
                </a:lnTo>
                <a:lnTo>
                  <a:pt x="91" y="298"/>
                </a:lnTo>
                <a:lnTo>
                  <a:pt x="91" y="288"/>
                </a:lnTo>
                <a:lnTo>
                  <a:pt x="91" y="280"/>
                </a:lnTo>
                <a:lnTo>
                  <a:pt x="91" y="274"/>
                </a:lnTo>
                <a:lnTo>
                  <a:pt x="91" y="270"/>
                </a:lnTo>
                <a:lnTo>
                  <a:pt x="91" y="267"/>
                </a:lnTo>
                <a:lnTo>
                  <a:pt x="91" y="267"/>
                </a:lnTo>
                <a:lnTo>
                  <a:pt x="91" y="266"/>
                </a:lnTo>
                <a:lnTo>
                  <a:pt x="81" y="266"/>
                </a:lnTo>
                <a:lnTo>
                  <a:pt x="73" y="266"/>
                </a:lnTo>
                <a:lnTo>
                  <a:pt x="68" y="266"/>
                </a:lnTo>
                <a:lnTo>
                  <a:pt x="64" y="266"/>
                </a:lnTo>
                <a:lnTo>
                  <a:pt x="61" y="266"/>
                </a:lnTo>
                <a:lnTo>
                  <a:pt x="60" y="266"/>
                </a:lnTo>
                <a:lnTo>
                  <a:pt x="60" y="266"/>
                </a:lnTo>
                <a:lnTo>
                  <a:pt x="63" y="246"/>
                </a:lnTo>
                <a:lnTo>
                  <a:pt x="66" y="226"/>
                </a:lnTo>
                <a:lnTo>
                  <a:pt x="72" y="207"/>
                </a:lnTo>
                <a:lnTo>
                  <a:pt x="80" y="189"/>
                </a:lnTo>
                <a:lnTo>
                  <a:pt x="89" y="172"/>
                </a:lnTo>
                <a:lnTo>
                  <a:pt x="99" y="155"/>
                </a:lnTo>
                <a:lnTo>
                  <a:pt x="110" y="139"/>
                </a:lnTo>
                <a:lnTo>
                  <a:pt x="123" y="125"/>
                </a:lnTo>
                <a:lnTo>
                  <a:pt x="137" y="111"/>
                </a:lnTo>
                <a:lnTo>
                  <a:pt x="153" y="100"/>
                </a:lnTo>
                <a:lnTo>
                  <a:pt x="168" y="89"/>
                </a:lnTo>
                <a:lnTo>
                  <a:pt x="185" y="80"/>
                </a:lnTo>
                <a:lnTo>
                  <a:pt x="204" y="72"/>
                </a:lnTo>
                <a:lnTo>
                  <a:pt x="222" y="67"/>
                </a:lnTo>
                <a:lnTo>
                  <a:pt x="243" y="62"/>
                </a:lnTo>
                <a:lnTo>
                  <a:pt x="263" y="59"/>
                </a:lnTo>
                <a:lnTo>
                  <a:pt x="263" y="70"/>
                </a:lnTo>
                <a:lnTo>
                  <a:pt x="263" y="79"/>
                </a:lnTo>
                <a:lnTo>
                  <a:pt x="263" y="84"/>
                </a:lnTo>
                <a:lnTo>
                  <a:pt x="263" y="88"/>
                </a:lnTo>
                <a:lnTo>
                  <a:pt x="263" y="91"/>
                </a:lnTo>
                <a:lnTo>
                  <a:pt x="263" y="92"/>
                </a:lnTo>
                <a:lnTo>
                  <a:pt x="263" y="92"/>
                </a:lnTo>
                <a:lnTo>
                  <a:pt x="273" y="92"/>
                </a:lnTo>
                <a:lnTo>
                  <a:pt x="281" y="92"/>
                </a:lnTo>
                <a:lnTo>
                  <a:pt x="287" y="92"/>
                </a:lnTo>
                <a:lnTo>
                  <a:pt x="291" y="92"/>
                </a:lnTo>
                <a:lnTo>
                  <a:pt x="294" y="92"/>
                </a:lnTo>
                <a:lnTo>
                  <a:pt x="295" y="92"/>
                </a:lnTo>
                <a:lnTo>
                  <a:pt x="295" y="92"/>
                </a:lnTo>
                <a:lnTo>
                  <a:pt x="295" y="81"/>
                </a:lnTo>
                <a:lnTo>
                  <a:pt x="295" y="74"/>
                </a:lnTo>
                <a:lnTo>
                  <a:pt x="295" y="67"/>
                </a:lnTo>
                <a:lnTo>
                  <a:pt x="295" y="63"/>
                </a:lnTo>
                <a:lnTo>
                  <a:pt x="295" y="62"/>
                </a:lnTo>
                <a:lnTo>
                  <a:pt x="295" y="60"/>
                </a:lnTo>
                <a:lnTo>
                  <a:pt x="295" y="59"/>
                </a:lnTo>
                <a:lnTo>
                  <a:pt x="319" y="64"/>
                </a:lnTo>
                <a:lnTo>
                  <a:pt x="341" y="70"/>
                </a:lnTo>
                <a:lnTo>
                  <a:pt x="383" y="83"/>
                </a:lnTo>
                <a:lnTo>
                  <a:pt x="383" y="85"/>
                </a:lnTo>
                <a:lnTo>
                  <a:pt x="383" y="87"/>
                </a:lnTo>
                <a:lnTo>
                  <a:pt x="383" y="87"/>
                </a:lnTo>
                <a:lnTo>
                  <a:pt x="387" y="88"/>
                </a:lnTo>
                <a:lnTo>
                  <a:pt x="389" y="91"/>
                </a:lnTo>
                <a:lnTo>
                  <a:pt x="397" y="96"/>
                </a:lnTo>
                <a:lnTo>
                  <a:pt x="400" y="96"/>
                </a:lnTo>
                <a:lnTo>
                  <a:pt x="401" y="96"/>
                </a:lnTo>
                <a:lnTo>
                  <a:pt x="401" y="96"/>
                </a:lnTo>
                <a:lnTo>
                  <a:pt x="405" y="98"/>
                </a:lnTo>
                <a:lnTo>
                  <a:pt x="408" y="101"/>
                </a:lnTo>
                <a:lnTo>
                  <a:pt x="412" y="102"/>
                </a:lnTo>
                <a:lnTo>
                  <a:pt x="415" y="105"/>
                </a:lnTo>
                <a:lnTo>
                  <a:pt x="415" y="106"/>
                </a:lnTo>
                <a:lnTo>
                  <a:pt x="417" y="108"/>
                </a:lnTo>
                <a:lnTo>
                  <a:pt x="419" y="109"/>
                </a:lnTo>
                <a:lnTo>
                  <a:pt x="419" y="110"/>
                </a:lnTo>
                <a:lnTo>
                  <a:pt x="422" y="113"/>
                </a:lnTo>
                <a:lnTo>
                  <a:pt x="425" y="114"/>
                </a:lnTo>
                <a:lnTo>
                  <a:pt x="426" y="117"/>
                </a:lnTo>
                <a:lnTo>
                  <a:pt x="429" y="119"/>
                </a:lnTo>
                <a:lnTo>
                  <a:pt x="431" y="119"/>
                </a:lnTo>
                <a:lnTo>
                  <a:pt x="432" y="122"/>
                </a:lnTo>
                <a:lnTo>
                  <a:pt x="434" y="123"/>
                </a:lnTo>
                <a:lnTo>
                  <a:pt x="434" y="123"/>
                </a:lnTo>
                <a:lnTo>
                  <a:pt x="436" y="126"/>
                </a:lnTo>
                <a:lnTo>
                  <a:pt x="440" y="128"/>
                </a:lnTo>
                <a:lnTo>
                  <a:pt x="442" y="130"/>
                </a:lnTo>
                <a:lnTo>
                  <a:pt x="443" y="132"/>
                </a:lnTo>
                <a:lnTo>
                  <a:pt x="446" y="134"/>
                </a:lnTo>
                <a:lnTo>
                  <a:pt x="447" y="136"/>
                </a:lnTo>
                <a:lnTo>
                  <a:pt x="449" y="139"/>
                </a:lnTo>
                <a:lnTo>
                  <a:pt x="452" y="142"/>
                </a:lnTo>
                <a:lnTo>
                  <a:pt x="452" y="143"/>
                </a:lnTo>
                <a:lnTo>
                  <a:pt x="452" y="144"/>
                </a:lnTo>
                <a:lnTo>
                  <a:pt x="453" y="147"/>
                </a:lnTo>
                <a:lnTo>
                  <a:pt x="456" y="147"/>
                </a:lnTo>
                <a:lnTo>
                  <a:pt x="457" y="151"/>
                </a:lnTo>
                <a:lnTo>
                  <a:pt x="460" y="153"/>
                </a:lnTo>
                <a:lnTo>
                  <a:pt x="466" y="161"/>
                </a:lnTo>
                <a:lnTo>
                  <a:pt x="466" y="161"/>
                </a:lnTo>
                <a:lnTo>
                  <a:pt x="466" y="162"/>
                </a:lnTo>
                <a:lnTo>
                  <a:pt x="466" y="165"/>
                </a:lnTo>
                <a:lnTo>
                  <a:pt x="472" y="172"/>
                </a:lnTo>
                <a:lnTo>
                  <a:pt x="474" y="175"/>
                </a:lnTo>
                <a:lnTo>
                  <a:pt x="476" y="179"/>
                </a:lnTo>
                <a:lnTo>
                  <a:pt x="476" y="179"/>
                </a:lnTo>
                <a:lnTo>
                  <a:pt x="485" y="199"/>
                </a:lnTo>
                <a:lnTo>
                  <a:pt x="491" y="221"/>
                </a:lnTo>
                <a:lnTo>
                  <a:pt x="496" y="242"/>
                </a:lnTo>
                <a:lnTo>
                  <a:pt x="498" y="266"/>
                </a:lnTo>
                <a:lnTo>
                  <a:pt x="489" y="266"/>
                </a:lnTo>
                <a:lnTo>
                  <a:pt x="482" y="266"/>
                </a:lnTo>
                <a:lnTo>
                  <a:pt x="477" y="266"/>
                </a:lnTo>
                <a:lnTo>
                  <a:pt x="474" y="266"/>
                </a:lnTo>
                <a:lnTo>
                  <a:pt x="470" y="266"/>
                </a:lnTo>
                <a:lnTo>
                  <a:pt x="470" y="266"/>
                </a:lnTo>
                <a:lnTo>
                  <a:pt x="470" y="276"/>
                </a:lnTo>
                <a:lnTo>
                  <a:pt x="470" y="284"/>
                </a:lnTo>
                <a:lnTo>
                  <a:pt x="470" y="291"/>
                </a:lnTo>
                <a:lnTo>
                  <a:pt x="470" y="294"/>
                </a:lnTo>
                <a:lnTo>
                  <a:pt x="470" y="297"/>
                </a:lnTo>
                <a:lnTo>
                  <a:pt x="470" y="298"/>
                </a:lnTo>
                <a:lnTo>
                  <a:pt x="470" y="298"/>
                </a:lnTo>
                <a:lnTo>
                  <a:pt x="479" y="298"/>
                </a:lnTo>
                <a:lnTo>
                  <a:pt x="486" y="298"/>
                </a:lnTo>
                <a:lnTo>
                  <a:pt x="491" y="298"/>
                </a:lnTo>
                <a:lnTo>
                  <a:pt x="495" y="298"/>
                </a:lnTo>
                <a:lnTo>
                  <a:pt x="498" y="298"/>
                </a:lnTo>
                <a:lnTo>
                  <a:pt x="498" y="298"/>
                </a:lnTo>
                <a:lnTo>
                  <a:pt x="496" y="318"/>
                </a:lnTo>
                <a:lnTo>
                  <a:pt x="493" y="336"/>
                </a:lnTo>
                <a:lnTo>
                  <a:pt x="487" y="355"/>
                </a:lnTo>
                <a:lnTo>
                  <a:pt x="481" y="373"/>
                </a:lnTo>
                <a:lnTo>
                  <a:pt x="472" y="390"/>
                </a:lnTo>
                <a:lnTo>
                  <a:pt x="461" y="406"/>
                </a:lnTo>
                <a:lnTo>
                  <a:pt x="449" y="421"/>
                </a:lnTo>
                <a:lnTo>
                  <a:pt x="436" y="436"/>
                </a:lnTo>
                <a:lnTo>
                  <a:pt x="406" y="460"/>
                </a:lnTo>
                <a:lnTo>
                  <a:pt x="391" y="470"/>
                </a:lnTo>
                <a:lnTo>
                  <a:pt x="372" y="479"/>
                </a:lnTo>
                <a:lnTo>
                  <a:pt x="354" y="487"/>
                </a:lnTo>
                <a:lnTo>
                  <a:pt x="336" y="493"/>
                </a:lnTo>
                <a:lnTo>
                  <a:pt x="316" y="497"/>
                </a:lnTo>
                <a:lnTo>
                  <a:pt x="295" y="50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98" name="Freeform 197"/>
          <p:cNvSpPr>
            <a:spLocks noEditPoints="1"/>
          </p:cNvSpPr>
          <p:nvPr/>
        </p:nvSpPr>
        <p:spPr bwMode="auto">
          <a:xfrm>
            <a:off x="3973117" y="3829051"/>
            <a:ext cx="111919" cy="109539"/>
          </a:xfrm>
          <a:custGeom>
            <a:avLst/>
            <a:gdLst>
              <a:gd name="T0" fmla="*/ 176 w 495"/>
              <a:gd name="T1" fmla="*/ 243 h 480"/>
              <a:gd name="T2" fmla="*/ 233 w 495"/>
              <a:gd name="T3" fmla="*/ 192 h 480"/>
              <a:gd name="T4" fmla="*/ 368 w 495"/>
              <a:gd name="T5" fmla="*/ 0 h 480"/>
              <a:gd name="T6" fmla="*/ 415 w 495"/>
              <a:gd name="T7" fmla="*/ 69 h 480"/>
              <a:gd name="T8" fmla="*/ 368 w 495"/>
              <a:gd name="T9" fmla="*/ 0 h 480"/>
              <a:gd name="T10" fmla="*/ 94 w 495"/>
              <a:gd name="T11" fmla="*/ 69 h 480"/>
              <a:gd name="T12" fmla="*/ 136 w 495"/>
              <a:gd name="T13" fmla="*/ 0 h 480"/>
              <a:gd name="T14" fmla="*/ 495 w 495"/>
              <a:gd name="T15" fmla="*/ 36 h 480"/>
              <a:gd name="T16" fmla="*/ 426 w 495"/>
              <a:gd name="T17" fmla="*/ 83 h 480"/>
              <a:gd name="T18" fmla="*/ 359 w 495"/>
              <a:gd name="T19" fmla="*/ 36 h 480"/>
              <a:gd name="T20" fmla="*/ 148 w 495"/>
              <a:gd name="T21" fmla="*/ 83 h 480"/>
              <a:gd name="T22" fmla="*/ 78 w 495"/>
              <a:gd name="T23" fmla="*/ 36 h 480"/>
              <a:gd name="T24" fmla="*/ 0 w 495"/>
              <a:gd name="T25" fmla="*/ 480 h 480"/>
              <a:gd name="T26" fmla="*/ 460 w 495"/>
              <a:gd name="T27" fmla="*/ 480 h 480"/>
              <a:gd name="T28" fmla="*/ 495 w 495"/>
              <a:gd name="T29" fmla="*/ 36 h 480"/>
              <a:gd name="T30" fmla="*/ 38 w 495"/>
              <a:gd name="T31" fmla="*/ 442 h 480"/>
              <a:gd name="T32" fmla="*/ 460 w 495"/>
              <a:gd name="T33" fmla="*/ 161 h 480"/>
              <a:gd name="T34" fmla="*/ 350 w 495"/>
              <a:gd name="T35" fmla="*/ 353 h 480"/>
              <a:gd name="T36" fmla="*/ 406 w 495"/>
              <a:gd name="T37" fmla="*/ 400 h 480"/>
              <a:gd name="T38" fmla="*/ 350 w 495"/>
              <a:gd name="T39" fmla="*/ 353 h 480"/>
              <a:gd name="T40" fmla="*/ 265 w 495"/>
              <a:gd name="T41" fmla="*/ 400 h 480"/>
              <a:gd name="T42" fmla="*/ 321 w 495"/>
              <a:gd name="T43" fmla="*/ 353 h 480"/>
              <a:gd name="T44" fmla="*/ 91 w 495"/>
              <a:gd name="T45" fmla="*/ 353 h 480"/>
              <a:gd name="T46" fmla="*/ 148 w 495"/>
              <a:gd name="T47" fmla="*/ 400 h 480"/>
              <a:gd name="T48" fmla="*/ 91 w 495"/>
              <a:gd name="T49" fmla="*/ 353 h 480"/>
              <a:gd name="T50" fmla="*/ 91 w 495"/>
              <a:gd name="T51" fmla="*/ 322 h 480"/>
              <a:gd name="T52" fmla="*/ 142 w 495"/>
              <a:gd name="T53" fmla="*/ 275 h 480"/>
              <a:gd name="T54" fmla="*/ 176 w 495"/>
              <a:gd name="T55" fmla="*/ 353 h 480"/>
              <a:gd name="T56" fmla="*/ 233 w 495"/>
              <a:gd name="T57" fmla="*/ 400 h 480"/>
              <a:gd name="T58" fmla="*/ 176 w 495"/>
              <a:gd name="T59" fmla="*/ 353 h 480"/>
              <a:gd name="T60" fmla="*/ 350 w 495"/>
              <a:gd name="T61" fmla="*/ 322 h 480"/>
              <a:gd name="T62" fmla="*/ 406 w 495"/>
              <a:gd name="T63" fmla="*/ 275 h 480"/>
              <a:gd name="T64" fmla="*/ 265 w 495"/>
              <a:gd name="T65" fmla="*/ 275 h 480"/>
              <a:gd name="T66" fmla="*/ 321 w 495"/>
              <a:gd name="T67" fmla="*/ 322 h 480"/>
              <a:gd name="T68" fmla="*/ 265 w 495"/>
              <a:gd name="T69" fmla="*/ 275 h 480"/>
              <a:gd name="T70" fmla="*/ 176 w 495"/>
              <a:gd name="T71" fmla="*/ 322 h 480"/>
              <a:gd name="T72" fmla="*/ 233 w 495"/>
              <a:gd name="T73" fmla="*/ 275 h 480"/>
              <a:gd name="T74" fmla="*/ 350 w 495"/>
              <a:gd name="T75" fmla="*/ 192 h 480"/>
              <a:gd name="T76" fmla="*/ 406 w 495"/>
              <a:gd name="T77" fmla="*/ 243 h 480"/>
              <a:gd name="T78" fmla="*/ 350 w 495"/>
              <a:gd name="T79" fmla="*/ 192 h 480"/>
              <a:gd name="T80" fmla="*/ 265 w 495"/>
              <a:gd name="T81" fmla="*/ 243 h 480"/>
              <a:gd name="T82" fmla="*/ 321 w 495"/>
              <a:gd name="T83" fmla="*/ 192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5" h="480">
                <a:moveTo>
                  <a:pt x="176" y="192"/>
                </a:moveTo>
                <a:lnTo>
                  <a:pt x="176" y="243"/>
                </a:lnTo>
                <a:lnTo>
                  <a:pt x="233" y="243"/>
                </a:lnTo>
                <a:lnTo>
                  <a:pt x="233" y="192"/>
                </a:lnTo>
                <a:lnTo>
                  <a:pt x="176" y="192"/>
                </a:lnTo>
                <a:close/>
                <a:moveTo>
                  <a:pt x="368" y="0"/>
                </a:moveTo>
                <a:lnTo>
                  <a:pt x="368" y="69"/>
                </a:lnTo>
                <a:lnTo>
                  <a:pt x="415" y="69"/>
                </a:lnTo>
                <a:lnTo>
                  <a:pt x="415" y="0"/>
                </a:lnTo>
                <a:lnTo>
                  <a:pt x="368" y="0"/>
                </a:lnTo>
                <a:close/>
                <a:moveTo>
                  <a:pt x="94" y="0"/>
                </a:moveTo>
                <a:lnTo>
                  <a:pt x="94" y="69"/>
                </a:lnTo>
                <a:lnTo>
                  <a:pt x="136" y="69"/>
                </a:lnTo>
                <a:lnTo>
                  <a:pt x="136" y="0"/>
                </a:lnTo>
                <a:lnTo>
                  <a:pt x="94" y="0"/>
                </a:lnTo>
                <a:close/>
                <a:moveTo>
                  <a:pt x="495" y="36"/>
                </a:moveTo>
                <a:lnTo>
                  <a:pt x="426" y="36"/>
                </a:lnTo>
                <a:lnTo>
                  <a:pt x="426" y="83"/>
                </a:lnTo>
                <a:lnTo>
                  <a:pt x="359" y="83"/>
                </a:lnTo>
                <a:lnTo>
                  <a:pt x="359" y="36"/>
                </a:lnTo>
                <a:lnTo>
                  <a:pt x="148" y="36"/>
                </a:lnTo>
                <a:lnTo>
                  <a:pt x="148" y="83"/>
                </a:lnTo>
                <a:lnTo>
                  <a:pt x="78" y="83"/>
                </a:lnTo>
                <a:lnTo>
                  <a:pt x="78" y="36"/>
                </a:lnTo>
                <a:lnTo>
                  <a:pt x="0" y="36"/>
                </a:lnTo>
                <a:lnTo>
                  <a:pt x="0" y="480"/>
                </a:lnTo>
                <a:lnTo>
                  <a:pt x="38" y="480"/>
                </a:lnTo>
                <a:lnTo>
                  <a:pt x="460" y="480"/>
                </a:lnTo>
                <a:lnTo>
                  <a:pt x="495" y="480"/>
                </a:lnTo>
                <a:lnTo>
                  <a:pt x="495" y="36"/>
                </a:lnTo>
                <a:close/>
                <a:moveTo>
                  <a:pt x="460" y="442"/>
                </a:moveTo>
                <a:lnTo>
                  <a:pt x="38" y="442"/>
                </a:lnTo>
                <a:lnTo>
                  <a:pt x="38" y="161"/>
                </a:lnTo>
                <a:lnTo>
                  <a:pt x="460" y="161"/>
                </a:lnTo>
                <a:lnTo>
                  <a:pt x="460" y="442"/>
                </a:lnTo>
                <a:close/>
                <a:moveTo>
                  <a:pt x="350" y="353"/>
                </a:moveTo>
                <a:lnTo>
                  <a:pt x="350" y="400"/>
                </a:lnTo>
                <a:lnTo>
                  <a:pt x="406" y="400"/>
                </a:lnTo>
                <a:lnTo>
                  <a:pt x="406" y="353"/>
                </a:lnTo>
                <a:lnTo>
                  <a:pt x="350" y="353"/>
                </a:lnTo>
                <a:close/>
                <a:moveTo>
                  <a:pt x="265" y="353"/>
                </a:moveTo>
                <a:lnTo>
                  <a:pt x="265" y="400"/>
                </a:lnTo>
                <a:lnTo>
                  <a:pt x="321" y="400"/>
                </a:lnTo>
                <a:lnTo>
                  <a:pt x="321" y="353"/>
                </a:lnTo>
                <a:lnTo>
                  <a:pt x="265" y="353"/>
                </a:lnTo>
                <a:close/>
                <a:moveTo>
                  <a:pt x="91" y="353"/>
                </a:moveTo>
                <a:lnTo>
                  <a:pt x="91" y="400"/>
                </a:lnTo>
                <a:lnTo>
                  <a:pt x="148" y="400"/>
                </a:lnTo>
                <a:lnTo>
                  <a:pt x="148" y="353"/>
                </a:lnTo>
                <a:lnTo>
                  <a:pt x="91" y="353"/>
                </a:lnTo>
                <a:close/>
                <a:moveTo>
                  <a:pt x="91" y="275"/>
                </a:moveTo>
                <a:lnTo>
                  <a:pt x="91" y="322"/>
                </a:lnTo>
                <a:lnTo>
                  <a:pt x="142" y="322"/>
                </a:lnTo>
                <a:lnTo>
                  <a:pt x="142" y="275"/>
                </a:lnTo>
                <a:lnTo>
                  <a:pt x="91" y="275"/>
                </a:lnTo>
                <a:close/>
                <a:moveTo>
                  <a:pt x="176" y="353"/>
                </a:moveTo>
                <a:lnTo>
                  <a:pt x="176" y="400"/>
                </a:lnTo>
                <a:lnTo>
                  <a:pt x="233" y="400"/>
                </a:lnTo>
                <a:lnTo>
                  <a:pt x="233" y="353"/>
                </a:lnTo>
                <a:lnTo>
                  <a:pt x="176" y="353"/>
                </a:lnTo>
                <a:close/>
                <a:moveTo>
                  <a:pt x="350" y="275"/>
                </a:moveTo>
                <a:lnTo>
                  <a:pt x="350" y="322"/>
                </a:lnTo>
                <a:lnTo>
                  <a:pt x="406" y="322"/>
                </a:lnTo>
                <a:lnTo>
                  <a:pt x="406" y="275"/>
                </a:lnTo>
                <a:lnTo>
                  <a:pt x="350" y="275"/>
                </a:lnTo>
                <a:close/>
                <a:moveTo>
                  <a:pt x="265" y="275"/>
                </a:moveTo>
                <a:lnTo>
                  <a:pt x="265" y="322"/>
                </a:lnTo>
                <a:lnTo>
                  <a:pt x="321" y="322"/>
                </a:lnTo>
                <a:lnTo>
                  <a:pt x="321" y="275"/>
                </a:lnTo>
                <a:lnTo>
                  <a:pt x="265" y="275"/>
                </a:lnTo>
                <a:close/>
                <a:moveTo>
                  <a:pt x="176" y="275"/>
                </a:moveTo>
                <a:lnTo>
                  <a:pt x="176" y="322"/>
                </a:lnTo>
                <a:lnTo>
                  <a:pt x="233" y="322"/>
                </a:lnTo>
                <a:lnTo>
                  <a:pt x="233" y="275"/>
                </a:lnTo>
                <a:lnTo>
                  <a:pt x="176" y="275"/>
                </a:lnTo>
                <a:close/>
                <a:moveTo>
                  <a:pt x="350" y="192"/>
                </a:moveTo>
                <a:lnTo>
                  <a:pt x="350" y="243"/>
                </a:lnTo>
                <a:lnTo>
                  <a:pt x="406" y="243"/>
                </a:lnTo>
                <a:lnTo>
                  <a:pt x="406" y="192"/>
                </a:lnTo>
                <a:lnTo>
                  <a:pt x="350" y="192"/>
                </a:lnTo>
                <a:close/>
                <a:moveTo>
                  <a:pt x="265" y="192"/>
                </a:moveTo>
                <a:lnTo>
                  <a:pt x="265" y="243"/>
                </a:lnTo>
                <a:lnTo>
                  <a:pt x="321" y="243"/>
                </a:lnTo>
                <a:lnTo>
                  <a:pt x="321" y="192"/>
                </a:lnTo>
                <a:lnTo>
                  <a:pt x="265" y="192"/>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99" name="Freeform 198"/>
          <p:cNvSpPr>
            <a:spLocks noEditPoints="1"/>
          </p:cNvSpPr>
          <p:nvPr/>
        </p:nvSpPr>
        <p:spPr bwMode="auto">
          <a:xfrm>
            <a:off x="9182102" y="1728788"/>
            <a:ext cx="158353" cy="166689"/>
          </a:xfrm>
          <a:custGeom>
            <a:avLst/>
            <a:gdLst>
              <a:gd name="T0" fmla="*/ 219 w 703"/>
              <a:gd name="T1" fmla="*/ 531 h 734"/>
              <a:gd name="T2" fmla="*/ 223 w 703"/>
              <a:gd name="T3" fmla="*/ 493 h 734"/>
              <a:gd name="T4" fmla="*/ 183 w 703"/>
              <a:gd name="T5" fmla="*/ 377 h 734"/>
              <a:gd name="T6" fmla="*/ 165 w 703"/>
              <a:gd name="T7" fmla="*/ 317 h 734"/>
              <a:gd name="T8" fmla="*/ 156 w 703"/>
              <a:gd name="T9" fmla="*/ 292 h 734"/>
              <a:gd name="T10" fmla="*/ 150 w 703"/>
              <a:gd name="T11" fmla="*/ 281 h 734"/>
              <a:gd name="T12" fmla="*/ 114 w 703"/>
              <a:gd name="T13" fmla="*/ 281 h 734"/>
              <a:gd name="T14" fmla="*/ 54 w 703"/>
              <a:gd name="T15" fmla="*/ 299 h 734"/>
              <a:gd name="T16" fmla="*/ 43 w 703"/>
              <a:gd name="T17" fmla="*/ 303 h 734"/>
              <a:gd name="T18" fmla="*/ 16 w 703"/>
              <a:gd name="T19" fmla="*/ 325 h 734"/>
              <a:gd name="T20" fmla="*/ 2 w 703"/>
              <a:gd name="T21" fmla="*/ 381 h 734"/>
              <a:gd name="T22" fmla="*/ 22 w 703"/>
              <a:gd name="T23" fmla="*/ 441 h 734"/>
              <a:gd name="T24" fmla="*/ 32 w 703"/>
              <a:gd name="T25" fmla="*/ 475 h 734"/>
              <a:gd name="T26" fmla="*/ 38 w 703"/>
              <a:gd name="T27" fmla="*/ 488 h 734"/>
              <a:gd name="T28" fmla="*/ 78 w 703"/>
              <a:gd name="T29" fmla="*/ 528 h 734"/>
              <a:gd name="T30" fmla="*/ 118 w 703"/>
              <a:gd name="T31" fmla="*/ 528 h 734"/>
              <a:gd name="T32" fmla="*/ 137 w 703"/>
              <a:gd name="T33" fmla="*/ 533 h 734"/>
              <a:gd name="T34" fmla="*/ 165 w 703"/>
              <a:gd name="T35" fmla="*/ 587 h 734"/>
              <a:gd name="T36" fmla="*/ 188 w 703"/>
              <a:gd name="T37" fmla="*/ 665 h 734"/>
              <a:gd name="T38" fmla="*/ 201 w 703"/>
              <a:gd name="T39" fmla="*/ 703 h 734"/>
              <a:gd name="T40" fmla="*/ 205 w 703"/>
              <a:gd name="T41" fmla="*/ 716 h 734"/>
              <a:gd name="T42" fmla="*/ 219 w 703"/>
              <a:gd name="T43" fmla="*/ 732 h 734"/>
              <a:gd name="T44" fmla="*/ 237 w 703"/>
              <a:gd name="T45" fmla="*/ 732 h 734"/>
              <a:gd name="T46" fmla="*/ 272 w 703"/>
              <a:gd name="T47" fmla="*/ 707 h 734"/>
              <a:gd name="T48" fmla="*/ 266 w 703"/>
              <a:gd name="T49" fmla="*/ 676 h 734"/>
              <a:gd name="T50" fmla="*/ 252 w 703"/>
              <a:gd name="T51" fmla="*/ 631 h 734"/>
              <a:gd name="T52" fmla="*/ 224 w 703"/>
              <a:gd name="T53" fmla="*/ 578 h 734"/>
              <a:gd name="T54" fmla="*/ 703 w 703"/>
              <a:gd name="T55" fmla="*/ 212 h 734"/>
              <a:gd name="T56" fmla="*/ 599 w 703"/>
              <a:gd name="T57" fmla="*/ 312 h 734"/>
              <a:gd name="T58" fmla="*/ 599 w 703"/>
              <a:gd name="T59" fmla="*/ 312 h 734"/>
              <a:gd name="T60" fmla="*/ 570 w 703"/>
              <a:gd name="T61" fmla="*/ 182 h 734"/>
              <a:gd name="T62" fmla="*/ 574 w 703"/>
              <a:gd name="T63" fmla="*/ 281 h 734"/>
              <a:gd name="T64" fmla="*/ 551 w 703"/>
              <a:gd name="T65" fmla="*/ 207 h 734"/>
              <a:gd name="T66" fmla="*/ 494 w 703"/>
              <a:gd name="T67" fmla="*/ 131 h 734"/>
              <a:gd name="T68" fmla="*/ 467 w 703"/>
              <a:gd name="T69" fmla="*/ 55 h 734"/>
              <a:gd name="T70" fmla="*/ 455 w 703"/>
              <a:gd name="T71" fmla="*/ 20 h 734"/>
              <a:gd name="T72" fmla="*/ 449 w 703"/>
              <a:gd name="T73" fmla="*/ 4 h 734"/>
              <a:gd name="T74" fmla="*/ 436 w 703"/>
              <a:gd name="T75" fmla="*/ 13 h 734"/>
              <a:gd name="T76" fmla="*/ 411 w 703"/>
              <a:gd name="T77" fmla="*/ 78 h 734"/>
              <a:gd name="T78" fmla="*/ 337 w 703"/>
              <a:gd name="T79" fmla="*/ 171 h 734"/>
              <a:gd name="T80" fmla="*/ 255 w 703"/>
              <a:gd name="T81" fmla="*/ 225 h 734"/>
              <a:gd name="T82" fmla="*/ 197 w 703"/>
              <a:gd name="T83" fmla="*/ 249 h 734"/>
              <a:gd name="T84" fmla="*/ 177 w 703"/>
              <a:gd name="T85" fmla="*/ 259 h 734"/>
              <a:gd name="T86" fmla="*/ 177 w 703"/>
              <a:gd name="T87" fmla="*/ 279 h 734"/>
              <a:gd name="T88" fmla="*/ 203 w 703"/>
              <a:gd name="T89" fmla="*/ 357 h 734"/>
              <a:gd name="T90" fmla="*/ 223 w 703"/>
              <a:gd name="T91" fmla="*/ 417 h 734"/>
              <a:gd name="T92" fmla="*/ 232 w 703"/>
              <a:gd name="T93" fmla="*/ 444 h 734"/>
              <a:gd name="T94" fmla="*/ 241 w 703"/>
              <a:gd name="T95" fmla="*/ 459 h 734"/>
              <a:gd name="T96" fmla="*/ 261 w 703"/>
              <a:gd name="T97" fmla="*/ 464 h 734"/>
              <a:gd name="T98" fmla="*/ 375 w 703"/>
              <a:gd name="T99" fmla="*/ 439 h 734"/>
              <a:gd name="T100" fmla="*/ 491 w 703"/>
              <a:gd name="T101" fmla="*/ 446 h 734"/>
              <a:gd name="T102" fmla="*/ 569 w 703"/>
              <a:gd name="T103" fmla="*/ 473 h 734"/>
              <a:gd name="T104" fmla="*/ 603 w 703"/>
              <a:gd name="T105" fmla="*/ 497 h 734"/>
              <a:gd name="T106" fmla="*/ 614 w 703"/>
              <a:gd name="T107" fmla="*/ 504 h 734"/>
              <a:gd name="T108" fmla="*/ 616 w 703"/>
              <a:gd name="T109" fmla="*/ 491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03" h="734">
                <a:moveTo>
                  <a:pt x="217" y="544"/>
                </a:moveTo>
                <a:lnTo>
                  <a:pt x="217" y="542"/>
                </a:lnTo>
                <a:lnTo>
                  <a:pt x="219" y="537"/>
                </a:lnTo>
                <a:lnTo>
                  <a:pt x="219" y="531"/>
                </a:lnTo>
                <a:lnTo>
                  <a:pt x="221" y="522"/>
                </a:lnTo>
                <a:lnTo>
                  <a:pt x="223" y="506"/>
                </a:lnTo>
                <a:lnTo>
                  <a:pt x="223" y="499"/>
                </a:lnTo>
                <a:lnTo>
                  <a:pt x="223" y="493"/>
                </a:lnTo>
                <a:lnTo>
                  <a:pt x="210" y="459"/>
                </a:lnTo>
                <a:lnTo>
                  <a:pt x="201" y="428"/>
                </a:lnTo>
                <a:lnTo>
                  <a:pt x="192" y="401"/>
                </a:lnTo>
                <a:lnTo>
                  <a:pt x="183" y="377"/>
                </a:lnTo>
                <a:lnTo>
                  <a:pt x="177" y="357"/>
                </a:lnTo>
                <a:lnTo>
                  <a:pt x="172" y="341"/>
                </a:lnTo>
                <a:lnTo>
                  <a:pt x="166" y="328"/>
                </a:lnTo>
                <a:lnTo>
                  <a:pt x="165" y="317"/>
                </a:lnTo>
                <a:lnTo>
                  <a:pt x="161" y="308"/>
                </a:lnTo>
                <a:lnTo>
                  <a:pt x="159" y="303"/>
                </a:lnTo>
                <a:lnTo>
                  <a:pt x="156" y="296"/>
                </a:lnTo>
                <a:lnTo>
                  <a:pt x="156" y="292"/>
                </a:lnTo>
                <a:lnTo>
                  <a:pt x="156" y="292"/>
                </a:lnTo>
                <a:lnTo>
                  <a:pt x="156" y="292"/>
                </a:lnTo>
                <a:lnTo>
                  <a:pt x="154" y="288"/>
                </a:lnTo>
                <a:lnTo>
                  <a:pt x="150" y="281"/>
                </a:lnTo>
                <a:lnTo>
                  <a:pt x="141" y="276"/>
                </a:lnTo>
                <a:lnTo>
                  <a:pt x="136" y="274"/>
                </a:lnTo>
                <a:lnTo>
                  <a:pt x="128" y="276"/>
                </a:lnTo>
                <a:lnTo>
                  <a:pt x="114" y="281"/>
                </a:lnTo>
                <a:lnTo>
                  <a:pt x="99" y="285"/>
                </a:lnTo>
                <a:lnTo>
                  <a:pt x="80" y="292"/>
                </a:lnTo>
                <a:lnTo>
                  <a:pt x="65" y="296"/>
                </a:lnTo>
                <a:lnTo>
                  <a:pt x="54" y="299"/>
                </a:lnTo>
                <a:lnTo>
                  <a:pt x="49" y="301"/>
                </a:lnTo>
                <a:lnTo>
                  <a:pt x="45" y="303"/>
                </a:lnTo>
                <a:lnTo>
                  <a:pt x="43" y="303"/>
                </a:lnTo>
                <a:lnTo>
                  <a:pt x="43" y="303"/>
                </a:lnTo>
                <a:lnTo>
                  <a:pt x="41" y="305"/>
                </a:lnTo>
                <a:lnTo>
                  <a:pt x="34" y="308"/>
                </a:lnTo>
                <a:lnTo>
                  <a:pt x="25" y="316"/>
                </a:lnTo>
                <a:lnTo>
                  <a:pt x="16" y="325"/>
                </a:lnTo>
                <a:lnTo>
                  <a:pt x="7" y="337"/>
                </a:lnTo>
                <a:lnTo>
                  <a:pt x="2" y="354"/>
                </a:lnTo>
                <a:lnTo>
                  <a:pt x="0" y="372"/>
                </a:lnTo>
                <a:lnTo>
                  <a:pt x="2" y="381"/>
                </a:lnTo>
                <a:lnTo>
                  <a:pt x="5" y="394"/>
                </a:lnTo>
                <a:lnTo>
                  <a:pt x="11" y="408"/>
                </a:lnTo>
                <a:lnTo>
                  <a:pt x="14" y="421"/>
                </a:lnTo>
                <a:lnTo>
                  <a:pt x="22" y="441"/>
                </a:lnTo>
                <a:lnTo>
                  <a:pt x="27" y="457"/>
                </a:lnTo>
                <a:lnTo>
                  <a:pt x="31" y="466"/>
                </a:lnTo>
                <a:lnTo>
                  <a:pt x="32" y="471"/>
                </a:lnTo>
                <a:lnTo>
                  <a:pt x="32" y="475"/>
                </a:lnTo>
                <a:lnTo>
                  <a:pt x="32" y="477"/>
                </a:lnTo>
                <a:lnTo>
                  <a:pt x="32" y="477"/>
                </a:lnTo>
                <a:lnTo>
                  <a:pt x="34" y="480"/>
                </a:lnTo>
                <a:lnTo>
                  <a:pt x="38" y="488"/>
                </a:lnTo>
                <a:lnTo>
                  <a:pt x="43" y="499"/>
                </a:lnTo>
                <a:lnTo>
                  <a:pt x="52" y="509"/>
                </a:lnTo>
                <a:lnTo>
                  <a:pt x="63" y="520"/>
                </a:lnTo>
                <a:lnTo>
                  <a:pt x="78" y="528"/>
                </a:lnTo>
                <a:lnTo>
                  <a:pt x="96" y="531"/>
                </a:lnTo>
                <a:lnTo>
                  <a:pt x="105" y="529"/>
                </a:lnTo>
                <a:lnTo>
                  <a:pt x="116" y="528"/>
                </a:lnTo>
                <a:lnTo>
                  <a:pt x="118" y="528"/>
                </a:lnTo>
                <a:lnTo>
                  <a:pt x="121" y="526"/>
                </a:lnTo>
                <a:lnTo>
                  <a:pt x="127" y="528"/>
                </a:lnTo>
                <a:lnTo>
                  <a:pt x="132" y="529"/>
                </a:lnTo>
                <a:lnTo>
                  <a:pt x="137" y="533"/>
                </a:lnTo>
                <a:lnTo>
                  <a:pt x="145" y="538"/>
                </a:lnTo>
                <a:lnTo>
                  <a:pt x="150" y="548"/>
                </a:lnTo>
                <a:lnTo>
                  <a:pt x="156" y="560"/>
                </a:lnTo>
                <a:lnTo>
                  <a:pt x="165" y="587"/>
                </a:lnTo>
                <a:lnTo>
                  <a:pt x="172" y="613"/>
                </a:lnTo>
                <a:lnTo>
                  <a:pt x="179" y="633"/>
                </a:lnTo>
                <a:lnTo>
                  <a:pt x="185" y="651"/>
                </a:lnTo>
                <a:lnTo>
                  <a:pt x="188" y="665"/>
                </a:lnTo>
                <a:lnTo>
                  <a:pt x="194" y="678"/>
                </a:lnTo>
                <a:lnTo>
                  <a:pt x="197" y="689"/>
                </a:lnTo>
                <a:lnTo>
                  <a:pt x="199" y="698"/>
                </a:lnTo>
                <a:lnTo>
                  <a:pt x="201" y="703"/>
                </a:lnTo>
                <a:lnTo>
                  <a:pt x="203" y="709"/>
                </a:lnTo>
                <a:lnTo>
                  <a:pt x="205" y="714"/>
                </a:lnTo>
                <a:lnTo>
                  <a:pt x="205" y="716"/>
                </a:lnTo>
                <a:lnTo>
                  <a:pt x="205" y="716"/>
                </a:lnTo>
                <a:lnTo>
                  <a:pt x="206" y="718"/>
                </a:lnTo>
                <a:lnTo>
                  <a:pt x="206" y="720"/>
                </a:lnTo>
                <a:lnTo>
                  <a:pt x="212" y="727"/>
                </a:lnTo>
                <a:lnTo>
                  <a:pt x="219" y="732"/>
                </a:lnTo>
                <a:lnTo>
                  <a:pt x="226" y="734"/>
                </a:lnTo>
                <a:lnTo>
                  <a:pt x="233" y="734"/>
                </a:lnTo>
                <a:lnTo>
                  <a:pt x="233" y="734"/>
                </a:lnTo>
                <a:lnTo>
                  <a:pt x="237" y="732"/>
                </a:lnTo>
                <a:lnTo>
                  <a:pt x="244" y="730"/>
                </a:lnTo>
                <a:lnTo>
                  <a:pt x="255" y="725"/>
                </a:lnTo>
                <a:lnTo>
                  <a:pt x="264" y="718"/>
                </a:lnTo>
                <a:lnTo>
                  <a:pt x="272" y="707"/>
                </a:lnTo>
                <a:lnTo>
                  <a:pt x="273" y="702"/>
                </a:lnTo>
                <a:lnTo>
                  <a:pt x="273" y="694"/>
                </a:lnTo>
                <a:lnTo>
                  <a:pt x="272" y="685"/>
                </a:lnTo>
                <a:lnTo>
                  <a:pt x="266" y="676"/>
                </a:lnTo>
                <a:lnTo>
                  <a:pt x="259" y="665"/>
                </a:lnTo>
                <a:lnTo>
                  <a:pt x="250" y="654"/>
                </a:lnTo>
                <a:lnTo>
                  <a:pt x="253" y="644"/>
                </a:lnTo>
                <a:lnTo>
                  <a:pt x="252" y="631"/>
                </a:lnTo>
                <a:lnTo>
                  <a:pt x="246" y="618"/>
                </a:lnTo>
                <a:lnTo>
                  <a:pt x="239" y="605"/>
                </a:lnTo>
                <a:lnTo>
                  <a:pt x="232" y="593"/>
                </a:lnTo>
                <a:lnTo>
                  <a:pt x="224" y="578"/>
                </a:lnTo>
                <a:lnTo>
                  <a:pt x="219" y="562"/>
                </a:lnTo>
                <a:lnTo>
                  <a:pt x="217" y="544"/>
                </a:lnTo>
                <a:close/>
                <a:moveTo>
                  <a:pt x="598" y="241"/>
                </a:moveTo>
                <a:lnTo>
                  <a:pt x="703" y="212"/>
                </a:lnTo>
                <a:lnTo>
                  <a:pt x="697" y="200"/>
                </a:lnTo>
                <a:lnTo>
                  <a:pt x="594" y="227"/>
                </a:lnTo>
                <a:lnTo>
                  <a:pt x="598" y="241"/>
                </a:lnTo>
                <a:close/>
                <a:moveTo>
                  <a:pt x="599" y="312"/>
                </a:moveTo>
                <a:lnTo>
                  <a:pt x="688" y="365"/>
                </a:lnTo>
                <a:lnTo>
                  <a:pt x="697" y="354"/>
                </a:lnTo>
                <a:lnTo>
                  <a:pt x="603" y="298"/>
                </a:lnTo>
                <a:lnTo>
                  <a:pt x="599" y="312"/>
                </a:lnTo>
                <a:close/>
                <a:moveTo>
                  <a:pt x="632" y="95"/>
                </a:moveTo>
                <a:lnTo>
                  <a:pt x="623" y="91"/>
                </a:lnTo>
                <a:lnTo>
                  <a:pt x="561" y="176"/>
                </a:lnTo>
                <a:lnTo>
                  <a:pt x="570" y="182"/>
                </a:lnTo>
                <a:lnTo>
                  <a:pt x="632" y="95"/>
                </a:lnTo>
                <a:close/>
                <a:moveTo>
                  <a:pt x="552" y="314"/>
                </a:moveTo>
                <a:lnTo>
                  <a:pt x="567" y="299"/>
                </a:lnTo>
                <a:lnTo>
                  <a:pt x="574" y="281"/>
                </a:lnTo>
                <a:lnTo>
                  <a:pt x="576" y="261"/>
                </a:lnTo>
                <a:lnTo>
                  <a:pt x="570" y="241"/>
                </a:lnTo>
                <a:lnTo>
                  <a:pt x="563" y="221"/>
                </a:lnTo>
                <a:lnTo>
                  <a:pt x="551" y="207"/>
                </a:lnTo>
                <a:lnTo>
                  <a:pt x="534" y="196"/>
                </a:lnTo>
                <a:lnTo>
                  <a:pt x="514" y="191"/>
                </a:lnTo>
                <a:lnTo>
                  <a:pt x="503" y="160"/>
                </a:lnTo>
                <a:lnTo>
                  <a:pt x="494" y="131"/>
                </a:lnTo>
                <a:lnTo>
                  <a:pt x="485" y="107"/>
                </a:lnTo>
                <a:lnTo>
                  <a:pt x="478" y="87"/>
                </a:lnTo>
                <a:lnTo>
                  <a:pt x="473" y="69"/>
                </a:lnTo>
                <a:lnTo>
                  <a:pt x="467" y="55"/>
                </a:lnTo>
                <a:lnTo>
                  <a:pt x="464" y="44"/>
                </a:lnTo>
                <a:lnTo>
                  <a:pt x="460" y="35"/>
                </a:lnTo>
                <a:lnTo>
                  <a:pt x="458" y="26"/>
                </a:lnTo>
                <a:lnTo>
                  <a:pt x="455" y="20"/>
                </a:lnTo>
                <a:lnTo>
                  <a:pt x="453" y="15"/>
                </a:lnTo>
                <a:lnTo>
                  <a:pt x="453" y="11"/>
                </a:lnTo>
                <a:lnTo>
                  <a:pt x="453" y="11"/>
                </a:lnTo>
                <a:lnTo>
                  <a:pt x="449" y="4"/>
                </a:lnTo>
                <a:lnTo>
                  <a:pt x="447" y="0"/>
                </a:lnTo>
                <a:lnTo>
                  <a:pt x="444" y="0"/>
                </a:lnTo>
                <a:lnTo>
                  <a:pt x="442" y="4"/>
                </a:lnTo>
                <a:lnTo>
                  <a:pt x="436" y="13"/>
                </a:lnTo>
                <a:lnTo>
                  <a:pt x="436" y="15"/>
                </a:lnTo>
                <a:lnTo>
                  <a:pt x="435" y="17"/>
                </a:lnTo>
                <a:lnTo>
                  <a:pt x="426" y="49"/>
                </a:lnTo>
                <a:lnTo>
                  <a:pt x="411" y="78"/>
                </a:lnTo>
                <a:lnTo>
                  <a:pt x="397" y="105"/>
                </a:lnTo>
                <a:lnTo>
                  <a:pt x="378" y="129"/>
                </a:lnTo>
                <a:lnTo>
                  <a:pt x="359" y="151"/>
                </a:lnTo>
                <a:lnTo>
                  <a:pt x="337" y="171"/>
                </a:lnTo>
                <a:lnTo>
                  <a:pt x="317" y="187"/>
                </a:lnTo>
                <a:lnTo>
                  <a:pt x="295" y="201"/>
                </a:lnTo>
                <a:lnTo>
                  <a:pt x="275" y="214"/>
                </a:lnTo>
                <a:lnTo>
                  <a:pt x="255" y="225"/>
                </a:lnTo>
                <a:lnTo>
                  <a:pt x="237" y="234"/>
                </a:lnTo>
                <a:lnTo>
                  <a:pt x="221" y="241"/>
                </a:lnTo>
                <a:lnTo>
                  <a:pt x="208" y="245"/>
                </a:lnTo>
                <a:lnTo>
                  <a:pt x="197" y="249"/>
                </a:lnTo>
                <a:lnTo>
                  <a:pt x="190" y="252"/>
                </a:lnTo>
                <a:lnTo>
                  <a:pt x="188" y="252"/>
                </a:lnTo>
                <a:lnTo>
                  <a:pt x="181" y="254"/>
                </a:lnTo>
                <a:lnTo>
                  <a:pt x="177" y="259"/>
                </a:lnTo>
                <a:lnTo>
                  <a:pt x="176" y="263"/>
                </a:lnTo>
                <a:lnTo>
                  <a:pt x="174" y="269"/>
                </a:lnTo>
                <a:lnTo>
                  <a:pt x="176" y="276"/>
                </a:lnTo>
                <a:lnTo>
                  <a:pt x="177" y="279"/>
                </a:lnTo>
                <a:lnTo>
                  <a:pt x="177" y="279"/>
                </a:lnTo>
                <a:lnTo>
                  <a:pt x="186" y="308"/>
                </a:lnTo>
                <a:lnTo>
                  <a:pt x="195" y="336"/>
                </a:lnTo>
                <a:lnTo>
                  <a:pt x="203" y="357"/>
                </a:lnTo>
                <a:lnTo>
                  <a:pt x="210" y="377"/>
                </a:lnTo>
                <a:lnTo>
                  <a:pt x="215" y="394"/>
                </a:lnTo>
                <a:lnTo>
                  <a:pt x="219" y="406"/>
                </a:lnTo>
                <a:lnTo>
                  <a:pt x="223" y="417"/>
                </a:lnTo>
                <a:lnTo>
                  <a:pt x="226" y="426"/>
                </a:lnTo>
                <a:lnTo>
                  <a:pt x="228" y="433"/>
                </a:lnTo>
                <a:lnTo>
                  <a:pt x="230" y="439"/>
                </a:lnTo>
                <a:lnTo>
                  <a:pt x="232" y="444"/>
                </a:lnTo>
                <a:lnTo>
                  <a:pt x="233" y="446"/>
                </a:lnTo>
                <a:lnTo>
                  <a:pt x="233" y="448"/>
                </a:lnTo>
                <a:lnTo>
                  <a:pt x="237" y="455"/>
                </a:lnTo>
                <a:lnTo>
                  <a:pt x="241" y="459"/>
                </a:lnTo>
                <a:lnTo>
                  <a:pt x="244" y="462"/>
                </a:lnTo>
                <a:lnTo>
                  <a:pt x="250" y="464"/>
                </a:lnTo>
                <a:lnTo>
                  <a:pt x="257" y="464"/>
                </a:lnTo>
                <a:lnTo>
                  <a:pt x="261" y="464"/>
                </a:lnTo>
                <a:lnTo>
                  <a:pt x="261" y="464"/>
                </a:lnTo>
                <a:lnTo>
                  <a:pt x="301" y="451"/>
                </a:lnTo>
                <a:lnTo>
                  <a:pt x="339" y="442"/>
                </a:lnTo>
                <a:lnTo>
                  <a:pt x="375" y="439"/>
                </a:lnTo>
                <a:lnTo>
                  <a:pt x="407" y="437"/>
                </a:lnTo>
                <a:lnTo>
                  <a:pt x="438" y="437"/>
                </a:lnTo>
                <a:lnTo>
                  <a:pt x="465" y="441"/>
                </a:lnTo>
                <a:lnTo>
                  <a:pt x="491" y="446"/>
                </a:lnTo>
                <a:lnTo>
                  <a:pt x="514" y="451"/>
                </a:lnTo>
                <a:lnTo>
                  <a:pt x="536" y="459"/>
                </a:lnTo>
                <a:lnTo>
                  <a:pt x="552" y="466"/>
                </a:lnTo>
                <a:lnTo>
                  <a:pt x="569" y="473"/>
                </a:lnTo>
                <a:lnTo>
                  <a:pt x="581" y="480"/>
                </a:lnTo>
                <a:lnTo>
                  <a:pt x="590" y="488"/>
                </a:lnTo>
                <a:lnTo>
                  <a:pt x="598" y="493"/>
                </a:lnTo>
                <a:lnTo>
                  <a:pt x="603" y="497"/>
                </a:lnTo>
                <a:lnTo>
                  <a:pt x="603" y="497"/>
                </a:lnTo>
                <a:lnTo>
                  <a:pt x="605" y="499"/>
                </a:lnTo>
                <a:lnTo>
                  <a:pt x="607" y="500"/>
                </a:lnTo>
                <a:lnTo>
                  <a:pt x="614" y="504"/>
                </a:lnTo>
                <a:lnTo>
                  <a:pt x="616" y="504"/>
                </a:lnTo>
                <a:lnTo>
                  <a:pt x="618" y="502"/>
                </a:lnTo>
                <a:lnTo>
                  <a:pt x="618" y="499"/>
                </a:lnTo>
                <a:lnTo>
                  <a:pt x="616" y="491"/>
                </a:lnTo>
                <a:lnTo>
                  <a:pt x="552" y="314"/>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00" name="Freeform 199"/>
          <p:cNvSpPr>
            <a:spLocks noEditPoints="1"/>
          </p:cNvSpPr>
          <p:nvPr/>
        </p:nvSpPr>
        <p:spPr bwMode="auto">
          <a:xfrm>
            <a:off x="3960019" y="4610102"/>
            <a:ext cx="136923" cy="138114"/>
          </a:xfrm>
          <a:custGeom>
            <a:avLst/>
            <a:gdLst>
              <a:gd name="T0" fmla="*/ 75 w 605"/>
              <a:gd name="T1" fmla="*/ 441 h 606"/>
              <a:gd name="T2" fmla="*/ 0 w 605"/>
              <a:gd name="T3" fmla="*/ 606 h 606"/>
              <a:gd name="T4" fmla="*/ 167 w 605"/>
              <a:gd name="T5" fmla="*/ 534 h 606"/>
              <a:gd name="T6" fmla="*/ 167 w 605"/>
              <a:gd name="T7" fmla="*/ 534 h 606"/>
              <a:gd name="T8" fmla="*/ 75 w 605"/>
              <a:gd name="T9" fmla="*/ 437 h 606"/>
              <a:gd name="T10" fmla="*/ 75 w 605"/>
              <a:gd name="T11" fmla="*/ 441 h 606"/>
              <a:gd name="T12" fmla="*/ 583 w 605"/>
              <a:gd name="T13" fmla="*/ 19 h 606"/>
              <a:gd name="T14" fmla="*/ 567 w 605"/>
              <a:gd name="T15" fmla="*/ 7 h 606"/>
              <a:gd name="T16" fmla="*/ 552 w 605"/>
              <a:gd name="T17" fmla="*/ 2 h 606"/>
              <a:gd name="T18" fmla="*/ 538 w 605"/>
              <a:gd name="T19" fmla="*/ 0 h 606"/>
              <a:gd name="T20" fmla="*/ 526 w 605"/>
              <a:gd name="T21" fmla="*/ 2 h 606"/>
              <a:gd name="T22" fmla="*/ 514 w 605"/>
              <a:gd name="T23" fmla="*/ 6 h 606"/>
              <a:gd name="T24" fmla="*/ 506 w 605"/>
              <a:gd name="T25" fmla="*/ 9 h 606"/>
              <a:gd name="T26" fmla="*/ 500 w 605"/>
              <a:gd name="T27" fmla="*/ 12 h 606"/>
              <a:gd name="T28" fmla="*/ 499 w 605"/>
              <a:gd name="T29" fmla="*/ 14 h 606"/>
              <a:gd name="T30" fmla="*/ 514 w 605"/>
              <a:gd name="T31" fmla="*/ 30 h 606"/>
              <a:gd name="T32" fmla="*/ 530 w 605"/>
              <a:gd name="T33" fmla="*/ 43 h 606"/>
              <a:gd name="T34" fmla="*/ 542 w 605"/>
              <a:gd name="T35" fmla="*/ 55 h 606"/>
              <a:gd name="T36" fmla="*/ 552 w 605"/>
              <a:gd name="T37" fmla="*/ 67 h 606"/>
              <a:gd name="T38" fmla="*/ 569 w 605"/>
              <a:gd name="T39" fmla="*/ 83 h 606"/>
              <a:gd name="T40" fmla="*/ 581 w 605"/>
              <a:gd name="T41" fmla="*/ 93 h 606"/>
              <a:gd name="T42" fmla="*/ 588 w 605"/>
              <a:gd name="T43" fmla="*/ 100 h 606"/>
              <a:gd name="T44" fmla="*/ 592 w 605"/>
              <a:gd name="T45" fmla="*/ 104 h 606"/>
              <a:gd name="T46" fmla="*/ 593 w 605"/>
              <a:gd name="T47" fmla="*/ 105 h 606"/>
              <a:gd name="T48" fmla="*/ 593 w 605"/>
              <a:gd name="T49" fmla="*/ 105 h 606"/>
              <a:gd name="T50" fmla="*/ 593 w 605"/>
              <a:gd name="T51" fmla="*/ 104 h 606"/>
              <a:gd name="T52" fmla="*/ 597 w 605"/>
              <a:gd name="T53" fmla="*/ 97 h 606"/>
              <a:gd name="T54" fmla="*/ 602 w 605"/>
              <a:gd name="T55" fmla="*/ 90 h 606"/>
              <a:gd name="T56" fmla="*/ 604 w 605"/>
              <a:gd name="T57" fmla="*/ 78 h 606"/>
              <a:gd name="T58" fmla="*/ 605 w 605"/>
              <a:gd name="T59" fmla="*/ 66 h 606"/>
              <a:gd name="T60" fmla="*/ 604 w 605"/>
              <a:gd name="T61" fmla="*/ 50 h 606"/>
              <a:gd name="T62" fmla="*/ 597 w 605"/>
              <a:gd name="T63" fmla="*/ 35 h 606"/>
              <a:gd name="T64" fmla="*/ 590 w 605"/>
              <a:gd name="T65" fmla="*/ 28 h 606"/>
              <a:gd name="T66" fmla="*/ 583 w 605"/>
              <a:gd name="T67" fmla="*/ 19 h 606"/>
              <a:gd name="T68" fmla="*/ 531 w 605"/>
              <a:gd name="T69" fmla="*/ 97 h 606"/>
              <a:gd name="T70" fmla="*/ 151 w 605"/>
              <a:gd name="T71" fmla="*/ 472 h 606"/>
              <a:gd name="T72" fmla="*/ 191 w 605"/>
              <a:gd name="T73" fmla="*/ 513 h 606"/>
              <a:gd name="T74" fmla="*/ 567 w 605"/>
              <a:gd name="T75" fmla="*/ 133 h 606"/>
              <a:gd name="T76" fmla="*/ 531 w 605"/>
              <a:gd name="T77" fmla="*/ 97 h 606"/>
              <a:gd name="T78" fmla="*/ 471 w 605"/>
              <a:gd name="T79" fmla="*/ 33 h 606"/>
              <a:gd name="T80" fmla="*/ 96 w 605"/>
              <a:gd name="T81" fmla="*/ 417 h 606"/>
              <a:gd name="T82" fmla="*/ 132 w 605"/>
              <a:gd name="T83" fmla="*/ 458 h 606"/>
              <a:gd name="T84" fmla="*/ 511 w 605"/>
              <a:gd name="T85" fmla="*/ 73 h 606"/>
              <a:gd name="T86" fmla="*/ 471 w 605"/>
              <a:gd name="T87" fmla="*/ 33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5" h="606">
                <a:moveTo>
                  <a:pt x="75" y="441"/>
                </a:moveTo>
                <a:lnTo>
                  <a:pt x="0" y="606"/>
                </a:lnTo>
                <a:lnTo>
                  <a:pt x="167" y="534"/>
                </a:lnTo>
                <a:lnTo>
                  <a:pt x="167" y="534"/>
                </a:lnTo>
                <a:lnTo>
                  <a:pt x="75" y="437"/>
                </a:lnTo>
                <a:lnTo>
                  <a:pt x="75" y="441"/>
                </a:lnTo>
                <a:close/>
                <a:moveTo>
                  <a:pt x="583" y="19"/>
                </a:moveTo>
                <a:lnTo>
                  <a:pt x="567" y="7"/>
                </a:lnTo>
                <a:lnTo>
                  <a:pt x="552" y="2"/>
                </a:lnTo>
                <a:lnTo>
                  <a:pt x="538" y="0"/>
                </a:lnTo>
                <a:lnTo>
                  <a:pt x="526" y="2"/>
                </a:lnTo>
                <a:lnTo>
                  <a:pt x="514" y="6"/>
                </a:lnTo>
                <a:lnTo>
                  <a:pt x="506" y="9"/>
                </a:lnTo>
                <a:lnTo>
                  <a:pt x="500" y="12"/>
                </a:lnTo>
                <a:lnTo>
                  <a:pt x="499" y="14"/>
                </a:lnTo>
                <a:lnTo>
                  <a:pt x="514" y="30"/>
                </a:lnTo>
                <a:lnTo>
                  <a:pt x="530" y="43"/>
                </a:lnTo>
                <a:lnTo>
                  <a:pt x="542" y="55"/>
                </a:lnTo>
                <a:lnTo>
                  <a:pt x="552" y="67"/>
                </a:lnTo>
                <a:lnTo>
                  <a:pt x="569" y="83"/>
                </a:lnTo>
                <a:lnTo>
                  <a:pt x="581" y="93"/>
                </a:lnTo>
                <a:lnTo>
                  <a:pt x="588" y="100"/>
                </a:lnTo>
                <a:lnTo>
                  <a:pt x="592" y="104"/>
                </a:lnTo>
                <a:lnTo>
                  <a:pt x="593" y="105"/>
                </a:lnTo>
                <a:lnTo>
                  <a:pt x="593" y="105"/>
                </a:lnTo>
                <a:lnTo>
                  <a:pt x="593" y="104"/>
                </a:lnTo>
                <a:lnTo>
                  <a:pt x="597" y="97"/>
                </a:lnTo>
                <a:lnTo>
                  <a:pt x="602" y="90"/>
                </a:lnTo>
                <a:lnTo>
                  <a:pt x="604" y="78"/>
                </a:lnTo>
                <a:lnTo>
                  <a:pt x="605" y="66"/>
                </a:lnTo>
                <a:lnTo>
                  <a:pt x="604" y="50"/>
                </a:lnTo>
                <a:lnTo>
                  <a:pt x="597" y="35"/>
                </a:lnTo>
                <a:lnTo>
                  <a:pt x="590" y="28"/>
                </a:lnTo>
                <a:lnTo>
                  <a:pt x="583" y="19"/>
                </a:lnTo>
                <a:close/>
                <a:moveTo>
                  <a:pt x="531" y="97"/>
                </a:moveTo>
                <a:lnTo>
                  <a:pt x="151" y="472"/>
                </a:lnTo>
                <a:lnTo>
                  <a:pt x="191" y="513"/>
                </a:lnTo>
                <a:lnTo>
                  <a:pt x="567" y="133"/>
                </a:lnTo>
                <a:lnTo>
                  <a:pt x="531" y="97"/>
                </a:lnTo>
                <a:close/>
                <a:moveTo>
                  <a:pt x="471" y="33"/>
                </a:moveTo>
                <a:lnTo>
                  <a:pt x="96" y="417"/>
                </a:lnTo>
                <a:lnTo>
                  <a:pt x="132" y="458"/>
                </a:lnTo>
                <a:lnTo>
                  <a:pt x="511" y="73"/>
                </a:lnTo>
                <a:lnTo>
                  <a:pt x="471" y="33"/>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01" name="Freeform 200"/>
          <p:cNvSpPr>
            <a:spLocks noEditPoints="1"/>
          </p:cNvSpPr>
          <p:nvPr/>
        </p:nvSpPr>
        <p:spPr bwMode="auto">
          <a:xfrm>
            <a:off x="6868715" y="3826670"/>
            <a:ext cx="133350" cy="114300"/>
          </a:xfrm>
          <a:custGeom>
            <a:avLst/>
            <a:gdLst>
              <a:gd name="T0" fmla="*/ 299 w 590"/>
              <a:gd name="T1" fmla="*/ 349 h 502"/>
              <a:gd name="T2" fmla="*/ 241 w 590"/>
              <a:gd name="T3" fmla="*/ 288 h 502"/>
              <a:gd name="T4" fmla="*/ 241 w 590"/>
              <a:gd name="T5" fmla="*/ 288 h 502"/>
              <a:gd name="T6" fmla="*/ 190 w 590"/>
              <a:gd name="T7" fmla="*/ 397 h 502"/>
              <a:gd name="T8" fmla="*/ 299 w 590"/>
              <a:gd name="T9" fmla="*/ 349 h 502"/>
              <a:gd name="T10" fmla="*/ 299 w 590"/>
              <a:gd name="T11" fmla="*/ 354 h 502"/>
              <a:gd name="T12" fmla="*/ 302 w 590"/>
              <a:gd name="T13" fmla="*/ 354 h 502"/>
              <a:gd name="T14" fmla="*/ 302 w 590"/>
              <a:gd name="T15" fmla="*/ 349 h 502"/>
              <a:gd name="T16" fmla="*/ 299 w 590"/>
              <a:gd name="T17" fmla="*/ 349 h 502"/>
              <a:gd name="T18" fmla="*/ 449 w 590"/>
              <a:gd name="T19" fmla="*/ 444 h 502"/>
              <a:gd name="T20" fmla="*/ 61 w 590"/>
              <a:gd name="T21" fmla="*/ 444 h 502"/>
              <a:gd name="T22" fmla="*/ 61 w 590"/>
              <a:gd name="T23" fmla="*/ 61 h 502"/>
              <a:gd name="T24" fmla="*/ 421 w 590"/>
              <a:gd name="T25" fmla="*/ 61 h 502"/>
              <a:gd name="T26" fmla="*/ 489 w 590"/>
              <a:gd name="T27" fmla="*/ 0 h 502"/>
              <a:gd name="T28" fmla="*/ 0 w 590"/>
              <a:gd name="T29" fmla="*/ 0 h 502"/>
              <a:gd name="T30" fmla="*/ 0 w 590"/>
              <a:gd name="T31" fmla="*/ 502 h 502"/>
              <a:gd name="T32" fmla="*/ 510 w 590"/>
              <a:gd name="T33" fmla="*/ 502 h 502"/>
              <a:gd name="T34" fmla="*/ 510 w 590"/>
              <a:gd name="T35" fmla="*/ 186 h 502"/>
              <a:gd name="T36" fmla="*/ 449 w 590"/>
              <a:gd name="T37" fmla="*/ 247 h 502"/>
              <a:gd name="T38" fmla="*/ 449 w 590"/>
              <a:gd name="T39" fmla="*/ 444 h 502"/>
              <a:gd name="T40" fmla="*/ 575 w 590"/>
              <a:gd name="T41" fmla="*/ 13 h 502"/>
              <a:gd name="T42" fmla="*/ 567 w 590"/>
              <a:gd name="T43" fmla="*/ 7 h 502"/>
              <a:gd name="T44" fmla="*/ 556 w 590"/>
              <a:gd name="T45" fmla="*/ 3 h 502"/>
              <a:gd name="T46" fmla="*/ 548 w 590"/>
              <a:gd name="T47" fmla="*/ 3 h 502"/>
              <a:gd name="T48" fmla="*/ 539 w 590"/>
              <a:gd name="T49" fmla="*/ 4 h 502"/>
              <a:gd name="T50" fmla="*/ 530 w 590"/>
              <a:gd name="T51" fmla="*/ 7 h 502"/>
              <a:gd name="T52" fmla="*/ 524 w 590"/>
              <a:gd name="T53" fmla="*/ 10 h 502"/>
              <a:gd name="T54" fmla="*/ 522 w 590"/>
              <a:gd name="T55" fmla="*/ 13 h 502"/>
              <a:gd name="T56" fmla="*/ 520 w 590"/>
              <a:gd name="T57" fmla="*/ 13 h 502"/>
              <a:gd name="T58" fmla="*/ 539 w 590"/>
              <a:gd name="T59" fmla="*/ 32 h 502"/>
              <a:gd name="T60" fmla="*/ 554 w 590"/>
              <a:gd name="T61" fmla="*/ 47 h 502"/>
              <a:gd name="T62" fmla="*/ 565 w 590"/>
              <a:gd name="T63" fmla="*/ 57 h 502"/>
              <a:gd name="T64" fmla="*/ 572 w 590"/>
              <a:gd name="T65" fmla="*/ 64 h 502"/>
              <a:gd name="T66" fmla="*/ 577 w 590"/>
              <a:gd name="T67" fmla="*/ 67 h 502"/>
              <a:gd name="T68" fmla="*/ 578 w 590"/>
              <a:gd name="T69" fmla="*/ 70 h 502"/>
              <a:gd name="T70" fmla="*/ 580 w 590"/>
              <a:gd name="T71" fmla="*/ 71 h 502"/>
              <a:gd name="T72" fmla="*/ 581 w 590"/>
              <a:gd name="T73" fmla="*/ 70 h 502"/>
              <a:gd name="T74" fmla="*/ 583 w 590"/>
              <a:gd name="T75" fmla="*/ 67 h 502"/>
              <a:gd name="T76" fmla="*/ 586 w 590"/>
              <a:gd name="T77" fmla="*/ 61 h 502"/>
              <a:gd name="T78" fmla="*/ 588 w 590"/>
              <a:gd name="T79" fmla="*/ 54 h 502"/>
              <a:gd name="T80" fmla="*/ 590 w 590"/>
              <a:gd name="T81" fmla="*/ 47 h 502"/>
              <a:gd name="T82" fmla="*/ 588 w 590"/>
              <a:gd name="T83" fmla="*/ 36 h 502"/>
              <a:gd name="T84" fmla="*/ 584 w 590"/>
              <a:gd name="T85" fmla="*/ 25 h 502"/>
              <a:gd name="T86" fmla="*/ 575 w 590"/>
              <a:gd name="T87" fmla="*/ 13 h 502"/>
              <a:gd name="T88" fmla="*/ 291 w 590"/>
              <a:gd name="T89" fmla="*/ 311 h 502"/>
              <a:gd name="T90" fmla="*/ 315 w 590"/>
              <a:gd name="T91" fmla="*/ 336 h 502"/>
              <a:gd name="T92" fmla="*/ 567 w 590"/>
              <a:gd name="T93" fmla="*/ 92 h 502"/>
              <a:gd name="T94" fmla="*/ 542 w 590"/>
              <a:gd name="T95" fmla="*/ 61 h 502"/>
              <a:gd name="T96" fmla="*/ 291 w 590"/>
              <a:gd name="T97" fmla="*/ 311 h 502"/>
              <a:gd name="T98" fmla="*/ 501 w 590"/>
              <a:gd name="T99" fmla="*/ 25 h 502"/>
              <a:gd name="T100" fmla="*/ 255 w 590"/>
              <a:gd name="T101" fmla="*/ 271 h 502"/>
              <a:gd name="T102" fmla="*/ 278 w 590"/>
              <a:gd name="T103" fmla="*/ 295 h 502"/>
              <a:gd name="T104" fmla="*/ 526 w 590"/>
              <a:gd name="T105" fmla="*/ 51 h 502"/>
              <a:gd name="T106" fmla="*/ 501 w 590"/>
              <a:gd name="T107" fmla="*/ 25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0" h="502">
                <a:moveTo>
                  <a:pt x="299" y="349"/>
                </a:moveTo>
                <a:lnTo>
                  <a:pt x="241" y="288"/>
                </a:lnTo>
                <a:lnTo>
                  <a:pt x="241" y="288"/>
                </a:lnTo>
                <a:lnTo>
                  <a:pt x="190" y="397"/>
                </a:lnTo>
                <a:lnTo>
                  <a:pt x="299" y="349"/>
                </a:lnTo>
                <a:lnTo>
                  <a:pt x="299" y="354"/>
                </a:lnTo>
                <a:lnTo>
                  <a:pt x="302" y="354"/>
                </a:lnTo>
                <a:lnTo>
                  <a:pt x="302" y="349"/>
                </a:lnTo>
                <a:lnTo>
                  <a:pt x="299" y="349"/>
                </a:lnTo>
                <a:close/>
                <a:moveTo>
                  <a:pt x="449" y="444"/>
                </a:moveTo>
                <a:lnTo>
                  <a:pt x="61" y="444"/>
                </a:lnTo>
                <a:lnTo>
                  <a:pt x="61" y="61"/>
                </a:lnTo>
                <a:lnTo>
                  <a:pt x="421" y="61"/>
                </a:lnTo>
                <a:lnTo>
                  <a:pt x="489" y="0"/>
                </a:lnTo>
                <a:lnTo>
                  <a:pt x="0" y="0"/>
                </a:lnTo>
                <a:lnTo>
                  <a:pt x="0" y="502"/>
                </a:lnTo>
                <a:lnTo>
                  <a:pt x="510" y="502"/>
                </a:lnTo>
                <a:lnTo>
                  <a:pt x="510" y="186"/>
                </a:lnTo>
                <a:lnTo>
                  <a:pt x="449" y="247"/>
                </a:lnTo>
                <a:lnTo>
                  <a:pt x="449" y="444"/>
                </a:lnTo>
                <a:close/>
                <a:moveTo>
                  <a:pt x="575" y="13"/>
                </a:moveTo>
                <a:lnTo>
                  <a:pt x="567" y="7"/>
                </a:lnTo>
                <a:lnTo>
                  <a:pt x="556" y="3"/>
                </a:lnTo>
                <a:lnTo>
                  <a:pt x="548" y="3"/>
                </a:lnTo>
                <a:lnTo>
                  <a:pt x="539" y="4"/>
                </a:lnTo>
                <a:lnTo>
                  <a:pt x="530" y="7"/>
                </a:lnTo>
                <a:lnTo>
                  <a:pt x="524" y="10"/>
                </a:lnTo>
                <a:lnTo>
                  <a:pt x="522" y="13"/>
                </a:lnTo>
                <a:lnTo>
                  <a:pt x="520" y="13"/>
                </a:lnTo>
                <a:lnTo>
                  <a:pt x="539" y="32"/>
                </a:lnTo>
                <a:lnTo>
                  <a:pt x="554" y="47"/>
                </a:lnTo>
                <a:lnTo>
                  <a:pt x="565" y="57"/>
                </a:lnTo>
                <a:lnTo>
                  <a:pt x="572" y="64"/>
                </a:lnTo>
                <a:lnTo>
                  <a:pt x="577" y="67"/>
                </a:lnTo>
                <a:lnTo>
                  <a:pt x="578" y="70"/>
                </a:lnTo>
                <a:lnTo>
                  <a:pt x="580" y="71"/>
                </a:lnTo>
                <a:lnTo>
                  <a:pt x="581" y="70"/>
                </a:lnTo>
                <a:lnTo>
                  <a:pt x="583" y="67"/>
                </a:lnTo>
                <a:lnTo>
                  <a:pt x="586" y="61"/>
                </a:lnTo>
                <a:lnTo>
                  <a:pt x="588" y="54"/>
                </a:lnTo>
                <a:lnTo>
                  <a:pt x="590" y="47"/>
                </a:lnTo>
                <a:lnTo>
                  <a:pt x="588" y="36"/>
                </a:lnTo>
                <a:lnTo>
                  <a:pt x="584" y="25"/>
                </a:lnTo>
                <a:lnTo>
                  <a:pt x="575" y="13"/>
                </a:lnTo>
                <a:close/>
                <a:moveTo>
                  <a:pt x="291" y="311"/>
                </a:moveTo>
                <a:lnTo>
                  <a:pt x="315" y="336"/>
                </a:lnTo>
                <a:lnTo>
                  <a:pt x="567" y="92"/>
                </a:lnTo>
                <a:lnTo>
                  <a:pt x="542" y="61"/>
                </a:lnTo>
                <a:lnTo>
                  <a:pt x="291" y="311"/>
                </a:lnTo>
                <a:close/>
                <a:moveTo>
                  <a:pt x="501" y="25"/>
                </a:moveTo>
                <a:lnTo>
                  <a:pt x="255" y="271"/>
                </a:lnTo>
                <a:lnTo>
                  <a:pt x="278" y="295"/>
                </a:lnTo>
                <a:lnTo>
                  <a:pt x="526" y="51"/>
                </a:lnTo>
                <a:lnTo>
                  <a:pt x="501" y="25"/>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02" name="Freeform 201"/>
          <p:cNvSpPr>
            <a:spLocks noEditPoints="1"/>
          </p:cNvSpPr>
          <p:nvPr/>
        </p:nvSpPr>
        <p:spPr bwMode="auto">
          <a:xfrm>
            <a:off x="4774407" y="3818336"/>
            <a:ext cx="122634" cy="130969"/>
          </a:xfrm>
          <a:custGeom>
            <a:avLst/>
            <a:gdLst>
              <a:gd name="T0" fmla="*/ 465 w 543"/>
              <a:gd name="T1" fmla="*/ 297 h 574"/>
              <a:gd name="T2" fmla="*/ 534 w 543"/>
              <a:gd name="T3" fmla="*/ 168 h 574"/>
              <a:gd name="T4" fmla="*/ 543 w 543"/>
              <a:gd name="T5" fmla="*/ 112 h 574"/>
              <a:gd name="T6" fmla="*/ 543 w 543"/>
              <a:gd name="T7" fmla="*/ 90 h 574"/>
              <a:gd name="T8" fmla="*/ 524 w 543"/>
              <a:gd name="T9" fmla="*/ 50 h 574"/>
              <a:gd name="T10" fmla="*/ 474 w 543"/>
              <a:gd name="T11" fmla="*/ 43 h 574"/>
              <a:gd name="T12" fmla="*/ 453 w 543"/>
              <a:gd name="T13" fmla="*/ 63 h 574"/>
              <a:gd name="T14" fmla="*/ 428 w 543"/>
              <a:gd name="T15" fmla="*/ 61 h 574"/>
              <a:gd name="T16" fmla="*/ 431 w 543"/>
              <a:gd name="T17" fmla="*/ 3 h 574"/>
              <a:gd name="T18" fmla="*/ 271 w 543"/>
              <a:gd name="T19" fmla="*/ 11 h 574"/>
              <a:gd name="T20" fmla="*/ 149 w 543"/>
              <a:gd name="T21" fmla="*/ 5 h 574"/>
              <a:gd name="T22" fmla="*/ 115 w 543"/>
              <a:gd name="T23" fmla="*/ 13 h 574"/>
              <a:gd name="T24" fmla="*/ 115 w 543"/>
              <a:gd name="T25" fmla="*/ 65 h 574"/>
              <a:gd name="T26" fmla="*/ 96 w 543"/>
              <a:gd name="T27" fmla="*/ 65 h 574"/>
              <a:gd name="T28" fmla="*/ 79 w 543"/>
              <a:gd name="T29" fmla="*/ 44 h 574"/>
              <a:gd name="T30" fmla="*/ 33 w 543"/>
              <a:gd name="T31" fmla="*/ 45 h 574"/>
              <a:gd name="T32" fmla="*/ 1 w 543"/>
              <a:gd name="T33" fmla="*/ 88 h 574"/>
              <a:gd name="T34" fmla="*/ 0 w 543"/>
              <a:gd name="T35" fmla="*/ 111 h 574"/>
              <a:gd name="T36" fmla="*/ 6 w 543"/>
              <a:gd name="T37" fmla="*/ 152 h 574"/>
              <a:gd name="T38" fmla="*/ 62 w 543"/>
              <a:gd name="T39" fmla="*/ 273 h 574"/>
              <a:gd name="T40" fmla="*/ 197 w 543"/>
              <a:gd name="T41" fmla="*/ 394 h 574"/>
              <a:gd name="T42" fmla="*/ 237 w 543"/>
              <a:gd name="T43" fmla="*/ 414 h 574"/>
              <a:gd name="T44" fmla="*/ 248 w 543"/>
              <a:gd name="T45" fmla="*/ 440 h 574"/>
              <a:gd name="T46" fmla="*/ 228 w 543"/>
              <a:gd name="T47" fmla="*/ 445 h 574"/>
              <a:gd name="T48" fmla="*/ 245 w 543"/>
              <a:gd name="T49" fmla="*/ 462 h 574"/>
              <a:gd name="T50" fmla="*/ 248 w 543"/>
              <a:gd name="T51" fmla="*/ 485 h 574"/>
              <a:gd name="T52" fmla="*/ 239 w 543"/>
              <a:gd name="T53" fmla="*/ 506 h 574"/>
              <a:gd name="T54" fmla="*/ 218 w 543"/>
              <a:gd name="T55" fmla="*/ 528 h 574"/>
              <a:gd name="T56" fmla="*/ 195 w 543"/>
              <a:gd name="T57" fmla="*/ 535 h 574"/>
              <a:gd name="T58" fmla="*/ 185 w 543"/>
              <a:gd name="T59" fmla="*/ 563 h 574"/>
              <a:gd name="T60" fmla="*/ 220 w 543"/>
              <a:gd name="T61" fmla="*/ 574 h 574"/>
              <a:gd name="T62" fmla="*/ 322 w 543"/>
              <a:gd name="T63" fmla="*/ 574 h 574"/>
              <a:gd name="T64" fmla="*/ 350 w 543"/>
              <a:gd name="T65" fmla="*/ 570 h 574"/>
              <a:gd name="T66" fmla="*/ 363 w 543"/>
              <a:gd name="T67" fmla="*/ 551 h 574"/>
              <a:gd name="T68" fmla="*/ 338 w 543"/>
              <a:gd name="T69" fmla="*/ 530 h 574"/>
              <a:gd name="T70" fmla="*/ 316 w 543"/>
              <a:gd name="T71" fmla="*/ 506 h 574"/>
              <a:gd name="T72" fmla="*/ 298 w 543"/>
              <a:gd name="T73" fmla="*/ 500 h 574"/>
              <a:gd name="T74" fmla="*/ 294 w 543"/>
              <a:gd name="T75" fmla="*/ 466 h 574"/>
              <a:gd name="T76" fmla="*/ 309 w 543"/>
              <a:gd name="T77" fmla="*/ 461 h 574"/>
              <a:gd name="T78" fmla="*/ 305 w 543"/>
              <a:gd name="T79" fmla="*/ 440 h 574"/>
              <a:gd name="T80" fmla="*/ 294 w 543"/>
              <a:gd name="T81" fmla="*/ 421 h 574"/>
              <a:gd name="T82" fmla="*/ 338 w 543"/>
              <a:gd name="T83" fmla="*/ 403 h 574"/>
              <a:gd name="T84" fmla="*/ 452 w 543"/>
              <a:gd name="T85" fmla="*/ 90 h 574"/>
              <a:gd name="T86" fmla="*/ 477 w 543"/>
              <a:gd name="T87" fmla="*/ 72 h 574"/>
              <a:gd name="T88" fmla="*/ 497 w 543"/>
              <a:gd name="T89" fmla="*/ 79 h 574"/>
              <a:gd name="T90" fmla="*/ 499 w 543"/>
              <a:gd name="T91" fmla="*/ 106 h 574"/>
              <a:gd name="T92" fmla="*/ 498 w 543"/>
              <a:gd name="T93" fmla="*/ 120 h 574"/>
              <a:gd name="T94" fmla="*/ 476 w 543"/>
              <a:gd name="T95" fmla="*/ 183 h 574"/>
              <a:gd name="T96" fmla="*/ 403 w 543"/>
              <a:gd name="T97" fmla="*/ 285 h 574"/>
              <a:gd name="T98" fmla="*/ 418 w 543"/>
              <a:gd name="T99" fmla="*/ 208 h 574"/>
              <a:gd name="T100" fmla="*/ 134 w 543"/>
              <a:gd name="T101" fmla="*/ 289 h 574"/>
              <a:gd name="T102" fmla="*/ 60 w 543"/>
              <a:gd name="T103" fmla="*/ 187 h 574"/>
              <a:gd name="T104" fmla="*/ 40 w 543"/>
              <a:gd name="T105" fmla="*/ 125 h 574"/>
              <a:gd name="T106" fmla="*/ 39 w 543"/>
              <a:gd name="T107" fmla="*/ 100 h 574"/>
              <a:gd name="T108" fmla="*/ 41 w 543"/>
              <a:gd name="T109" fmla="*/ 82 h 574"/>
              <a:gd name="T110" fmla="*/ 60 w 543"/>
              <a:gd name="T111" fmla="*/ 72 h 574"/>
              <a:gd name="T112" fmla="*/ 86 w 543"/>
              <a:gd name="T113" fmla="*/ 94 h 574"/>
              <a:gd name="T114" fmla="*/ 108 w 543"/>
              <a:gd name="T115" fmla="*/ 123 h 574"/>
              <a:gd name="T116" fmla="*/ 144 w 543"/>
              <a:gd name="T117" fmla="*/ 29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43" h="574">
                <a:moveTo>
                  <a:pt x="350" y="393"/>
                </a:moveTo>
                <a:lnTo>
                  <a:pt x="368" y="382"/>
                </a:lnTo>
                <a:lnTo>
                  <a:pt x="385" y="370"/>
                </a:lnTo>
                <a:lnTo>
                  <a:pt x="415" y="346"/>
                </a:lnTo>
                <a:lnTo>
                  <a:pt x="442" y="322"/>
                </a:lnTo>
                <a:lnTo>
                  <a:pt x="465" y="297"/>
                </a:lnTo>
                <a:lnTo>
                  <a:pt x="483" y="273"/>
                </a:lnTo>
                <a:lnTo>
                  <a:pt x="499" y="250"/>
                </a:lnTo>
                <a:lnTo>
                  <a:pt x="511" y="227"/>
                </a:lnTo>
                <a:lnTo>
                  <a:pt x="521" y="206"/>
                </a:lnTo>
                <a:lnTo>
                  <a:pt x="529" y="186"/>
                </a:lnTo>
                <a:lnTo>
                  <a:pt x="534" y="168"/>
                </a:lnTo>
                <a:lnTo>
                  <a:pt x="538" y="152"/>
                </a:lnTo>
                <a:lnTo>
                  <a:pt x="540" y="139"/>
                </a:lnTo>
                <a:lnTo>
                  <a:pt x="541" y="126"/>
                </a:lnTo>
                <a:lnTo>
                  <a:pt x="543" y="118"/>
                </a:lnTo>
                <a:lnTo>
                  <a:pt x="543" y="113"/>
                </a:lnTo>
                <a:lnTo>
                  <a:pt x="543" y="112"/>
                </a:lnTo>
                <a:lnTo>
                  <a:pt x="543" y="105"/>
                </a:lnTo>
                <a:lnTo>
                  <a:pt x="543" y="99"/>
                </a:lnTo>
                <a:lnTo>
                  <a:pt x="543" y="95"/>
                </a:lnTo>
                <a:lnTo>
                  <a:pt x="543" y="93"/>
                </a:lnTo>
                <a:lnTo>
                  <a:pt x="543" y="90"/>
                </a:lnTo>
                <a:lnTo>
                  <a:pt x="543" y="90"/>
                </a:lnTo>
                <a:lnTo>
                  <a:pt x="543" y="88"/>
                </a:lnTo>
                <a:lnTo>
                  <a:pt x="541" y="83"/>
                </a:lnTo>
                <a:lnTo>
                  <a:pt x="540" y="76"/>
                </a:lnTo>
                <a:lnTo>
                  <a:pt x="537" y="67"/>
                </a:lnTo>
                <a:lnTo>
                  <a:pt x="532" y="57"/>
                </a:lnTo>
                <a:lnTo>
                  <a:pt x="524" y="50"/>
                </a:lnTo>
                <a:lnTo>
                  <a:pt x="514" y="45"/>
                </a:lnTo>
                <a:lnTo>
                  <a:pt x="499" y="43"/>
                </a:lnTo>
                <a:lnTo>
                  <a:pt x="491" y="43"/>
                </a:lnTo>
                <a:lnTo>
                  <a:pt x="482" y="43"/>
                </a:lnTo>
                <a:lnTo>
                  <a:pt x="476" y="43"/>
                </a:lnTo>
                <a:lnTo>
                  <a:pt x="474" y="43"/>
                </a:lnTo>
                <a:lnTo>
                  <a:pt x="468" y="44"/>
                </a:lnTo>
                <a:lnTo>
                  <a:pt x="461" y="47"/>
                </a:lnTo>
                <a:lnTo>
                  <a:pt x="458" y="50"/>
                </a:lnTo>
                <a:lnTo>
                  <a:pt x="455" y="54"/>
                </a:lnTo>
                <a:lnTo>
                  <a:pt x="453" y="61"/>
                </a:lnTo>
                <a:lnTo>
                  <a:pt x="453" y="63"/>
                </a:lnTo>
                <a:lnTo>
                  <a:pt x="453" y="65"/>
                </a:lnTo>
                <a:lnTo>
                  <a:pt x="451" y="65"/>
                </a:lnTo>
                <a:lnTo>
                  <a:pt x="446" y="66"/>
                </a:lnTo>
                <a:lnTo>
                  <a:pt x="438" y="68"/>
                </a:lnTo>
                <a:lnTo>
                  <a:pt x="428" y="68"/>
                </a:lnTo>
                <a:lnTo>
                  <a:pt x="428" y="61"/>
                </a:lnTo>
                <a:lnTo>
                  <a:pt x="428" y="50"/>
                </a:lnTo>
                <a:lnTo>
                  <a:pt x="429" y="39"/>
                </a:lnTo>
                <a:lnTo>
                  <a:pt x="429" y="28"/>
                </a:lnTo>
                <a:lnTo>
                  <a:pt x="430" y="17"/>
                </a:lnTo>
                <a:lnTo>
                  <a:pt x="431" y="9"/>
                </a:lnTo>
                <a:lnTo>
                  <a:pt x="431" y="3"/>
                </a:lnTo>
                <a:lnTo>
                  <a:pt x="431" y="0"/>
                </a:lnTo>
                <a:lnTo>
                  <a:pt x="396" y="4"/>
                </a:lnTo>
                <a:lnTo>
                  <a:pt x="361" y="8"/>
                </a:lnTo>
                <a:lnTo>
                  <a:pt x="329" y="10"/>
                </a:lnTo>
                <a:lnTo>
                  <a:pt x="299" y="11"/>
                </a:lnTo>
                <a:lnTo>
                  <a:pt x="271" y="11"/>
                </a:lnTo>
                <a:lnTo>
                  <a:pt x="245" y="11"/>
                </a:lnTo>
                <a:lnTo>
                  <a:pt x="222" y="10"/>
                </a:lnTo>
                <a:lnTo>
                  <a:pt x="200" y="10"/>
                </a:lnTo>
                <a:lnTo>
                  <a:pt x="180" y="9"/>
                </a:lnTo>
                <a:lnTo>
                  <a:pt x="163" y="7"/>
                </a:lnTo>
                <a:lnTo>
                  <a:pt x="149" y="5"/>
                </a:lnTo>
                <a:lnTo>
                  <a:pt x="137" y="4"/>
                </a:lnTo>
                <a:lnTo>
                  <a:pt x="128" y="2"/>
                </a:lnTo>
                <a:lnTo>
                  <a:pt x="121" y="2"/>
                </a:lnTo>
                <a:lnTo>
                  <a:pt x="117" y="0"/>
                </a:lnTo>
                <a:lnTo>
                  <a:pt x="115" y="0"/>
                </a:lnTo>
                <a:lnTo>
                  <a:pt x="115" y="13"/>
                </a:lnTo>
                <a:lnTo>
                  <a:pt x="115" y="22"/>
                </a:lnTo>
                <a:lnTo>
                  <a:pt x="115" y="32"/>
                </a:lnTo>
                <a:lnTo>
                  <a:pt x="115" y="39"/>
                </a:lnTo>
                <a:lnTo>
                  <a:pt x="115" y="51"/>
                </a:lnTo>
                <a:lnTo>
                  <a:pt x="115" y="60"/>
                </a:lnTo>
                <a:lnTo>
                  <a:pt x="115" y="65"/>
                </a:lnTo>
                <a:lnTo>
                  <a:pt x="115" y="67"/>
                </a:lnTo>
                <a:lnTo>
                  <a:pt x="115" y="68"/>
                </a:lnTo>
                <a:lnTo>
                  <a:pt x="115" y="68"/>
                </a:lnTo>
                <a:lnTo>
                  <a:pt x="105" y="68"/>
                </a:lnTo>
                <a:lnTo>
                  <a:pt x="98" y="66"/>
                </a:lnTo>
                <a:lnTo>
                  <a:pt x="96" y="65"/>
                </a:lnTo>
                <a:lnTo>
                  <a:pt x="94" y="65"/>
                </a:lnTo>
                <a:lnTo>
                  <a:pt x="94" y="63"/>
                </a:lnTo>
                <a:lnTo>
                  <a:pt x="93" y="61"/>
                </a:lnTo>
                <a:lnTo>
                  <a:pt x="89" y="54"/>
                </a:lnTo>
                <a:lnTo>
                  <a:pt x="83" y="47"/>
                </a:lnTo>
                <a:lnTo>
                  <a:pt x="79" y="44"/>
                </a:lnTo>
                <a:lnTo>
                  <a:pt x="73" y="43"/>
                </a:lnTo>
                <a:lnTo>
                  <a:pt x="70" y="43"/>
                </a:lnTo>
                <a:lnTo>
                  <a:pt x="65" y="43"/>
                </a:lnTo>
                <a:lnTo>
                  <a:pt x="57" y="43"/>
                </a:lnTo>
                <a:lnTo>
                  <a:pt x="47" y="43"/>
                </a:lnTo>
                <a:lnTo>
                  <a:pt x="33" y="45"/>
                </a:lnTo>
                <a:lnTo>
                  <a:pt x="22" y="50"/>
                </a:lnTo>
                <a:lnTo>
                  <a:pt x="13" y="57"/>
                </a:lnTo>
                <a:lnTo>
                  <a:pt x="8" y="67"/>
                </a:lnTo>
                <a:lnTo>
                  <a:pt x="3" y="76"/>
                </a:lnTo>
                <a:lnTo>
                  <a:pt x="2" y="83"/>
                </a:lnTo>
                <a:lnTo>
                  <a:pt x="1" y="88"/>
                </a:lnTo>
                <a:lnTo>
                  <a:pt x="0" y="90"/>
                </a:lnTo>
                <a:lnTo>
                  <a:pt x="0" y="97"/>
                </a:lnTo>
                <a:lnTo>
                  <a:pt x="0" y="102"/>
                </a:lnTo>
                <a:lnTo>
                  <a:pt x="0" y="106"/>
                </a:lnTo>
                <a:lnTo>
                  <a:pt x="0" y="108"/>
                </a:lnTo>
                <a:lnTo>
                  <a:pt x="0" y="111"/>
                </a:lnTo>
                <a:lnTo>
                  <a:pt x="0" y="112"/>
                </a:lnTo>
                <a:lnTo>
                  <a:pt x="0" y="113"/>
                </a:lnTo>
                <a:lnTo>
                  <a:pt x="1" y="118"/>
                </a:lnTo>
                <a:lnTo>
                  <a:pt x="1" y="126"/>
                </a:lnTo>
                <a:lnTo>
                  <a:pt x="2" y="139"/>
                </a:lnTo>
                <a:lnTo>
                  <a:pt x="6" y="152"/>
                </a:lnTo>
                <a:lnTo>
                  <a:pt x="9" y="168"/>
                </a:lnTo>
                <a:lnTo>
                  <a:pt x="16" y="186"/>
                </a:lnTo>
                <a:lnTo>
                  <a:pt x="23" y="206"/>
                </a:lnTo>
                <a:lnTo>
                  <a:pt x="34" y="227"/>
                </a:lnTo>
                <a:lnTo>
                  <a:pt x="46" y="250"/>
                </a:lnTo>
                <a:lnTo>
                  <a:pt x="62" y="273"/>
                </a:lnTo>
                <a:lnTo>
                  <a:pt x="81" y="297"/>
                </a:lnTo>
                <a:lnTo>
                  <a:pt x="104" y="322"/>
                </a:lnTo>
                <a:lnTo>
                  <a:pt x="131" y="346"/>
                </a:lnTo>
                <a:lnTo>
                  <a:pt x="161" y="370"/>
                </a:lnTo>
                <a:lnTo>
                  <a:pt x="196" y="393"/>
                </a:lnTo>
                <a:lnTo>
                  <a:pt x="197" y="394"/>
                </a:lnTo>
                <a:lnTo>
                  <a:pt x="201" y="397"/>
                </a:lnTo>
                <a:lnTo>
                  <a:pt x="205" y="400"/>
                </a:lnTo>
                <a:lnTo>
                  <a:pt x="211" y="404"/>
                </a:lnTo>
                <a:lnTo>
                  <a:pt x="218" y="409"/>
                </a:lnTo>
                <a:lnTo>
                  <a:pt x="228" y="411"/>
                </a:lnTo>
                <a:lnTo>
                  <a:pt x="237" y="414"/>
                </a:lnTo>
                <a:lnTo>
                  <a:pt x="248" y="415"/>
                </a:lnTo>
                <a:lnTo>
                  <a:pt x="248" y="423"/>
                </a:lnTo>
                <a:lnTo>
                  <a:pt x="248" y="429"/>
                </a:lnTo>
                <a:lnTo>
                  <a:pt x="248" y="434"/>
                </a:lnTo>
                <a:lnTo>
                  <a:pt x="248" y="438"/>
                </a:lnTo>
                <a:lnTo>
                  <a:pt x="248" y="440"/>
                </a:lnTo>
                <a:lnTo>
                  <a:pt x="248" y="440"/>
                </a:lnTo>
                <a:lnTo>
                  <a:pt x="247" y="440"/>
                </a:lnTo>
                <a:lnTo>
                  <a:pt x="245" y="440"/>
                </a:lnTo>
                <a:lnTo>
                  <a:pt x="237" y="440"/>
                </a:lnTo>
                <a:lnTo>
                  <a:pt x="230" y="443"/>
                </a:lnTo>
                <a:lnTo>
                  <a:pt x="228" y="445"/>
                </a:lnTo>
                <a:lnTo>
                  <a:pt x="226" y="449"/>
                </a:lnTo>
                <a:lnTo>
                  <a:pt x="228" y="455"/>
                </a:lnTo>
                <a:lnTo>
                  <a:pt x="230" y="459"/>
                </a:lnTo>
                <a:lnTo>
                  <a:pt x="234" y="461"/>
                </a:lnTo>
                <a:lnTo>
                  <a:pt x="237" y="462"/>
                </a:lnTo>
                <a:lnTo>
                  <a:pt x="245" y="462"/>
                </a:lnTo>
                <a:lnTo>
                  <a:pt x="247" y="462"/>
                </a:lnTo>
                <a:lnTo>
                  <a:pt x="248" y="462"/>
                </a:lnTo>
                <a:lnTo>
                  <a:pt x="248" y="471"/>
                </a:lnTo>
                <a:lnTo>
                  <a:pt x="248" y="477"/>
                </a:lnTo>
                <a:lnTo>
                  <a:pt x="248" y="482"/>
                </a:lnTo>
                <a:lnTo>
                  <a:pt x="248" y="485"/>
                </a:lnTo>
                <a:lnTo>
                  <a:pt x="248" y="488"/>
                </a:lnTo>
                <a:lnTo>
                  <a:pt x="248" y="488"/>
                </a:lnTo>
                <a:lnTo>
                  <a:pt x="247" y="489"/>
                </a:lnTo>
                <a:lnTo>
                  <a:pt x="247" y="491"/>
                </a:lnTo>
                <a:lnTo>
                  <a:pt x="245" y="498"/>
                </a:lnTo>
                <a:lnTo>
                  <a:pt x="239" y="506"/>
                </a:lnTo>
                <a:lnTo>
                  <a:pt x="235" y="508"/>
                </a:lnTo>
                <a:lnTo>
                  <a:pt x="231" y="509"/>
                </a:lnTo>
                <a:lnTo>
                  <a:pt x="230" y="517"/>
                </a:lnTo>
                <a:lnTo>
                  <a:pt x="226" y="522"/>
                </a:lnTo>
                <a:lnTo>
                  <a:pt x="223" y="525"/>
                </a:lnTo>
                <a:lnTo>
                  <a:pt x="218" y="528"/>
                </a:lnTo>
                <a:lnTo>
                  <a:pt x="209" y="530"/>
                </a:lnTo>
                <a:lnTo>
                  <a:pt x="206" y="530"/>
                </a:lnTo>
                <a:lnTo>
                  <a:pt x="205" y="530"/>
                </a:lnTo>
                <a:lnTo>
                  <a:pt x="205" y="531"/>
                </a:lnTo>
                <a:lnTo>
                  <a:pt x="202" y="531"/>
                </a:lnTo>
                <a:lnTo>
                  <a:pt x="195" y="535"/>
                </a:lnTo>
                <a:lnTo>
                  <a:pt x="188" y="541"/>
                </a:lnTo>
                <a:lnTo>
                  <a:pt x="185" y="546"/>
                </a:lnTo>
                <a:lnTo>
                  <a:pt x="184" y="552"/>
                </a:lnTo>
                <a:lnTo>
                  <a:pt x="184" y="553"/>
                </a:lnTo>
                <a:lnTo>
                  <a:pt x="184" y="555"/>
                </a:lnTo>
                <a:lnTo>
                  <a:pt x="185" y="563"/>
                </a:lnTo>
                <a:lnTo>
                  <a:pt x="188" y="566"/>
                </a:lnTo>
                <a:lnTo>
                  <a:pt x="191" y="570"/>
                </a:lnTo>
                <a:lnTo>
                  <a:pt x="197" y="572"/>
                </a:lnTo>
                <a:lnTo>
                  <a:pt x="205" y="574"/>
                </a:lnTo>
                <a:lnTo>
                  <a:pt x="212" y="574"/>
                </a:lnTo>
                <a:lnTo>
                  <a:pt x="220" y="574"/>
                </a:lnTo>
                <a:lnTo>
                  <a:pt x="240" y="574"/>
                </a:lnTo>
                <a:lnTo>
                  <a:pt x="262" y="574"/>
                </a:lnTo>
                <a:lnTo>
                  <a:pt x="285" y="574"/>
                </a:lnTo>
                <a:lnTo>
                  <a:pt x="305" y="574"/>
                </a:lnTo>
                <a:lnTo>
                  <a:pt x="314" y="574"/>
                </a:lnTo>
                <a:lnTo>
                  <a:pt x="322" y="574"/>
                </a:lnTo>
                <a:lnTo>
                  <a:pt x="328" y="574"/>
                </a:lnTo>
                <a:lnTo>
                  <a:pt x="333" y="574"/>
                </a:lnTo>
                <a:lnTo>
                  <a:pt x="337" y="574"/>
                </a:lnTo>
                <a:lnTo>
                  <a:pt x="338" y="574"/>
                </a:lnTo>
                <a:lnTo>
                  <a:pt x="345" y="572"/>
                </a:lnTo>
                <a:lnTo>
                  <a:pt x="350" y="570"/>
                </a:lnTo>
                <a:lnTo>
                  <a:pt x="355" y="566"/>
                </a:lnTo>
                <a:lnTo>
                  <a:pt x="358" y="563"/>
                </a:lnTo>
                <a:lnTo>
                  <a:pt x="362" y="555"/>
                </a:lnTo>
                <a:lnTo>
                  <a:pt x="362" y="553"/>
                </a:lnTo>
                <a:lnTo>
                  <a:pt x="363" y="552"/>
                </a:lnTo>
                <a:lnTo>
                  <a:pt x="363" y="551"/>
                </a:lnTo>
                <a:lnTo>
                  <a:pt x="362" y="548"/>
                </a:lnTo>
                <a:lnTo>
                  <a:pt x="360" y="541"/>
                </a:lnTo>
                <a:lnTo>
                  <a:pt x="357" y="537"/>
                </a:lnTo>
                <a:lnTo>
                  <a:pt x="352" y="534"/>
                </a:lnTo>
                <a:lnTo>
                  <a:pt x="346" y="531"/>
                </a:lnTo>
                <a:lnTo>
                  <a:pt x="338" y="530"/>
                </a:lnTo>
                <a:lnTo>
                  <a:pt x="331" y="530"/>
                </a:lnTo>
                <a:lnTo>
                  <a:pt x="325" y="526"/>
                </a:lnTo>
                <a:lnTo>
                  <a:pt x="321" y="523"/>
                </a:lnTo>
                <a:lnTo>
                  <a:pt x="318" y="518"/>
                </a:lnTo>
                <a:lnTo>
                  <a:pt x="316" y="509"/>
                </a:lnTo>
                <a:lnTo>
                  <a:pt x="316" y="506"/>
                </a:lnTo>
                <a:lnTo>
                  <a:pt x="316" y="505"/>
                </a:lnTo>
                <a:lnTo>
                  <a:pt x="315" y="506"/>
                </a:lnTo>
                <a:lnTo>
                  <a:pt x="312" y="506"/>
                </a:lnTo>
                <a:lnTo>
                  <a:pt x="305" y="505"/>
                </a:lnTo>
                <a:lnTo>
                  <a:pt x="302" y="502"/>
                </a:lnTo>
                <a:lnTo>
                  <a:pt x="298" y="500"/>
                </a:lnTo>
                <a:lnTo>
                  <a:pt x="295" y="495"/>
                </a:lnTo>
                <a:lnTo>
                  <a:pt x="294" y="488"/>
                </a:lnTo>
                <a:lnTo>
                  <a:pt x="294" y="479"/>
                </a:lnTo>
                <a:lnTo>
                  <a:pt x="294" y="473"/>
                </a:lnTo>
                <a:lnTo>
                  <a:pt x="294" y="468"/>
                </a:lnTo>
                <a:lnTo>
                  <a:pt x="294" y="466"/>
                </a:lnTo>
                <a:lnTo>
                  <a:pt x="294" y="462"/>
                </a:lnTo>
                <a:lnTo>
                  <a:pt x="294" y="462"/>
                </a:lnTo>
                <a:lnTo>
                  <a:pt x="295" y="462"/>
                </a:lnTo>
                <a:lnTo>
                  <a:pt x="298" y="462"/>
                </a:lnTo>
                <a:lnTo>
                  <a:pt x="305" y="462"/>
                </a:lnTo>
                <a:lnTo>
                  <a:pt x="309" y="461"/>
                </a:lnTo>
                <a:lnTo>
                  <a:pt x="312" y="459"/>
                </a:lnTo>
                <a:lnTo>
                  <a:pt x="315" y="455"/>
                </a:lnTo>
                <a:lnTo>
                  <a:pt x="316" y="449"/>
                </a:lnTo>
                <a:lnTo>
                  <a:pt x="315" y="445"/>
                </a:lnTo>
                <a:lnTo>
                  <a:pt x="312" y="443"/>
                </a:lnTo>
                <a:lnTo>
                  <a:pt x="305" y="440"/>
                </a:lnTo>
                <a:lnTo>
                  <a:pt x="298" y="440"/>
                </a:lnTo>
                <a:lnTo>
                  <a:pt x="295" y="440"/>
                </a:lnTo>
                <a:lnTo>
                  <a:pt x="294" y="440"/>
                </a:lnTo>
                <a:lnTo>
                  <a:pt x="294" y="432"/>
                </a:lnTo>
                <a:lnTo>
                  <a:pt x="294" y="426"/>
                </a:lnTo>
                <a:lnTo>
                  <a:pt x="294" y="421"/>
                </a:lnTo>
                <a:lnTo>
                  <a:pt x="294" y="419"/>
                </a:lnTo>
                <a:lnTo>
                  <a:pt x="294" y="415"/>
                </a:lnTo>
                <a:lnTo>
                  <a:pt x="294" y="415"/>
                </a:lnTo>
                <a:lnTo>
                  <a:pt x="310" y="414"/>
                </a:lnTo>
                <a:lnTo>
                  <a:pt x="325" y="409"/>
                </a:lnTo>
                <a:lnTo>
                  <a:pt x="338" y="403"/>
                </a:lnTo>
                <a:lnTo>
                  <a:pt x="350" y="393"/>
                </a:lnTo>
                <a:close/>
                <a:moveTo>
                  <a:pt x="431" y="90"/>
                </a:moveTo>
                <a:lnTo>
                  <a:pt x="436" y="90"/>
                </a:lnTo>
                <a:lnTo>
                  <a:pt x="443" y="90"/>
                </a:lnTo>
                <a:lnTo>
                  <a:pt x="449" y="90"/>
                </a:lnTo>
                <a:lnTo>
                  <a:pt x="452" y="90"/>
                </a:lnTo>
                <a:lnTo>
                  <a:pt x="453" y="90"/>
                </a:lnTo>
                <a:lnTo>
                  <a:pt x="460" y="89"/>
                </a:lnTo>
                <a:lnTo>
                  <a:pt x="465" y="87"/>
                </a:lnTo>
                <a:lnTo>
                  <a:pt x="470" y="83"/>
                </a:lnTo>
                <a:lnTo>
                  <a:pt x="474" y="79"/>
                </a:lnTo>
                <a:lnTo>
                  <a:pt x="477" y="72"/>
                </a:lnTo>
                <a:lnTo>
                  <a:pt x="478" y="70"/>
                </a:lnTo>
                <a:lnTo>
                  <a:pt x="478" y="68"/>
                </a:lnTo>
                <a:lnTo>
                  <a:pt x="486" y="70"/>
                </a:lnTo>
                <a:lnTo>
                  <a:pt x="491" y="72"/>
                </a:lnTo>
                <a:lnTo>
                  <a:pt x="494" y="76"/>
                </a:lnTo>
                <a:lnTo>
                  <a:pt x="497" y="79"/>
                </a:lnTo>
                <a:lnTo>
                  <a:pt x="499" y="87"/>
                </a:lnTo>
                <a:lnTo>
                  <a:pt x="499" y="89"/>
                </a:lnTo>
                <a:lnTo>
                  <a:pt x="499" y="90"/>
                </a:lnTo>
                <a:lnTo>
                  <a:pt x="499" y="97"/>
                </a:lnTo>
                <a:lnTo>
                  <a:pt x="499" y="102"/>
                </a:lnTo>
                <a:lnTo>
                  <a:pt x="499" y="106"/>
                </a:lnTo>
                <a:lnTo>
                  <a:pt x="499" y="108"/>
                </a:lnTo>
                <a:lnTo>
                  <a:pt x="499" y="111"/>
                </a:lnTo>
                <a:lnTo>
                  <a:pt x="499" y="112"/>
                </a:lnTo>
                <a:lnTo>
                  <a:pt x="499" y="113"/>
                </a:lnTo>
                <a:lnTo>
                  <a:pt x="499" y="116"/>
                </a:lnTo>
                <a:lnTo>
                  <a:pt x="498" y="120"/>
                </a:lnTo>
                <a:lnTo>
                  <a:pt x="497" y="128"/>
                </a:lnTo>
                <a:lnTo>
                  <a:pt x="494" y="135"/>
                </a:lnTo>
                <a:lnTo>
                  <a:pt x="492" y="146"/>
                </a:lnTo>
                <a:lnTo>
                  <a:pt x="487" y="157"/>
                </a:lnTo>
                <a:lnTo>
                  <a:pt x="482" y="169"/>
                </a:lnTo>
                <a:lnTo>
                  <a:pt x="476" y="183"/>
                </a:lnTo>
                <a:lnTo>
                  <a:pt x="468" y="198"/>
                </a:lnTo>
                <a:lnTo>
                  <a:pt x="458" y="214"/>
                </a:lnTo>
                <a:lnTo>
                  <a:pt x="447" y="231"/>
                </a:lnTo>
                <a:lnTo>
                  <a:pt x="435" y="248"/>
                </a:lnTo>
                <a:lnTo>
                  <a:pt x="420" y="266"/>
                </a:lnTo>
                <a:lnTo>
                  <a:pt x="403" y="285"/>
                </a:lnTo>
                <a:lnTo>
                  <a:pt x="384" y="303"/>
                </a:lnTo>
                <a:lnTo>
                  <a:pt x="389" y="295"/>
                </a:lnTo>
                <a:lnTo>
                  <a:pt x="394" y="285"/>
                </a:lnTo>
                <a:lnTo>
                  <a:pt x="402" y="262"/>
                </a:lnTo>
                <a:lnTo>
                  <a:pt x="411" y="237"/>
                </a:lnTo>
                <a:lnTo>
                  <a:pt x="418" y="208"/>
                </a:lnTo>
                <a:lnTo>
                  <a:pt x="423" y="179"/>
                </a:lnTo>
                <a:lnTo>
                  <a:pt x="428" y="148"/>
                </a:lnTo>
                <a:lnTo>
                  <a:pt x="430" y="118"/>
                </a:lnTo>
                <a:lnTo>
                  <a:pt x="431" y="90"/>
                </a:lnTo>
                <a:close/>
                <a:moveTo>
                  <a:pt x="154" y="308"/>
                </a:moveTo>
                <a:lnTo>
                  <a:pt x="134" y="289"/>
                </a:lnTo>
                <a:lnTo>
                  <a:pt x="117" y="271"/>
                </a:lnTo>
                <a:lnTo>
                  <a:pt x="102" y="253"/>
                </a:lnTo>
                <a:lnTo>
                  <a:pt x="89" y="234"/>
                </a:lnTo>
                <a:lnTo>
                  <a:pt x="77" y="219"/>
                </a:lnTo>
                <a:lnTo>
                  <a:pt x="69" y="202"/>
                </a:lnTo>
                <a:lnTo>
                  <a:pt x="60" y="187"/>
                </a:lnTo>
                <a:lnTo>
                  <a:pt x="54" y="174"/>
                </a:lnTo>
                <a:lnTo>
                  <a:pt x="49" y="160"/>
                </a:lnTo>
                <a:lnTo>
                  <a:pt x="46" y="150"/>
                </a:lnTo>
                <a:lnTo>
                  <a:pt x="43" y="140"/>
                </a:lnTo>
                <a:lnTo>
                  <a:pt x="41" y="131"/>
                </a:lnTo>
                <a:lnTo>
                  <a:pt x="40" y="125"/>
                </a:lnTo>
                <a:lnTo>
                  <a:pt x="39" y="120"/>
                </a:lnTo>
                <a:lnTo>
                  <a:pt x="39" y="117"/>
                </a:lnTo>
                <a:lnTo>
                  <a:pt x="39" y="116"/>
                </a:lnTo>
                <a:lnTo>
                  <a:pt x="39" y="108"/>
                </a:lnTo>
                <a:lnTo>
                  <a:pt x="39" y="103"/>
                </a:lnTo>
                <a:lnTo>
                  <a:pt x="39" y="100"/>
                </a:lnTo>
                <a:lnTo>
                  <a:pt x="39" y="97"/>
                </a:lnTo>
                <a:lnTo>
                  <a:pt x="39" y="95"/>
                </a:lnTo>
                <a:lnTo>
                  <a:pt x="39" y="94"/>
                </a:lnTo>
                <a:lnTo>
                  <a:pt x="39" y="93"/>
                </a:lnTo>
                <a:lnTo>
                  <a:pt x="39" y="90"/>
                </a:lnTo>
                <a:lnTo>
                  <a:pt x="41" y="82"/>
                </a:lnTo>
                <a:lnTo>
                  <a:pt x="43" y="77"/>
                </a:lnTo>
                <a:lnTo>
                  <a:pt x="47" y="72"/>
                </a:lnTo>
                <a:lnTo>
                  <a:pt x="53" y="70"/>
                </a:lnTo>
                <a:lnTo>
                  <a:pt x="60" y="68"/>
                </a:lnTo>
                <a:lnTo>
                  <a:pt x="60" y="70"/>
                </a:lnTo>
                <a:lnTo>
                  <a:pt x="60" y="72"/>
                </a:lnTo>
                <a:lnTo>
                  <a:pt x="63" y="82"/>
                </a:lnTo>
                <a:lnTo>
                  <a:pt x="66" y="87"/>
                </a:lnTo>
                <a:lnTo>
                  <a:pt x="71" y="90"/>
                </a:lnTo>
                <a:lnTo>
                  <a:pt x="77" y="93"/>
                </a:lnTo>
                <a:lnTo>
                  <a:pt x="86" y="94"/>
                </a:lnTo>
                <a:lnTo>
                  <a:pt x="86" y="94"/>
                </a:lnTo>
                <a:lnTo>
                  <a:pt x="88" y="94"/>
                </a:lnTo>
                <a:lnTo>
                  <a:pt x="94" y="94"/>
                </a:lnTo>
                <a:lnTo>
                  <a:pt x="102" y="94"/>
                </a:lnTo>
                <a:lnTo>
                  <a:pt x="105" y="94"/>
                </a:lnTo>
                <a:lnTo>
                  <a:pt x="106" y="94"/>
                </a:lnTo>
                <a:lnTo>
                  <a:pt x="108" y="123"/>
                </a:lnTo>
                <a:lnTo>
                  <a:pt x="110" y="152"/>
                </a:lnTo>
                <a:lnTo>
                  <a:pt x="115" y="182"/>
                </a:lnTo>
                <a:lnTo>
                  <a:pt x="121" y="213"/>
                </a:lnTo>
                <a:lnTo>
                  <a:pt x="128" y="240"/>
                </a:lnTo>
                <a:lnTo>
                  <a:pt x="136" y="267"/>
                </a:lnTo>
                <a:lnTo>
                  <a:pt x="144" y="290"/>
                </a:lnTo>
                <a:lnTo>
                  <a:pt x="149" y="300"/>
                </a:lnTo>
                <a:lnTo>
                  <a:pt x="154" y="308"/>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03" name="Freeform 202"/>
          <p:cNvSpPr>
            <a:spLocks/>
          </p:cNvSpPr>
          <p:nvPr/>
        </p:nvSpPr>
        <p:spPr bwMode="auto">
          <a:xfrm>
            <a:off x="8916590" y="2452689"/>
            <a:ext cx="136923" cy="141684"/>
          </a:xfrm>
          <a:custGeom>
            <a:avLst/>
            <a:gdLst>
              <a:gd name="T0" fmla="*/ 529 w 600"/>
              <a:gd name="T1" fmla="*/ 248 h 621"/>
              <a:gd name="T2" fmla="*/ 585 w 600"/>
              <a:gd name="T3" fmla="*/ 248 h 621"/>
              <a:gd name="T4" fmla="*/ 600 w 600"/>
              <a:gd name="T5" fmla="*/ 248 h 621"/>
              <a:gd name="T6" fmla="*/ 549 w 600"/>
              <a:gd name="T7" fmla="*/ 144 h 621"/>
              <a:gd name="T8" fmla="*/ 423 w 600"/>
              <a:gd name="T9" fmla="*/ 42 h 621"/>
              <a:gd name="T10" fmla="*/ 325 w 600"/>
              <a:gd name="T11" fmla="*/ 10 h 621"/>
              <a:gd name="T12" fmla="*/ 285 w 600"/>
              <a:gd name="T13" fmla="*/ 4 h 621"/>
              <a:gd name="T14" fmla="*/ 200 w 600"/>
              <a:gd name="T15" fmla="*/ 32 h 621"/>
              <a:gd name="T16" fmla="*/ 97 w 600"/>
              <a:gd name="T17" fmla="*/ 90 h 621"/>
              <a:gd name="T18" fmla="*/ 15 w 600"/>
              <a:gd name="T19" fmla="*/ 203 h 621"/>
              <a:gd name="T20" fmla="*/ 79 w 600"/>
              <a:gd name="T21" fmla="*/ 248 h 621"/>
              <a:gd name="T22" fmla="*/ 150 w 600"/>
              <a:gd name="T23" fmla="*/ 248 h 621"/>
              <a:gd name="T24" fmla="*/ 170 w 600"/>
              <a:gd name="T25" fmla="*/ 248 h 621"/>
              <a:gd name="T26" fmla="*/ 183 w 600"/>
              <a:gd name="T27" fmla="*/ 154 h 621"/>
              <a:gd name="T28" fmla="*/ 222 w 600"/>
              <a:gd name="T29" fmla="*/ 72 h 621"/>
              <a:gd name="T30" fmla="*/ 267 w 600"/>
              <a:gd name="T31" fmla="*/ 25 h 621"/>
              <a:gd name="T32" fmla="*/ 256 w 600"/>
              <a:gd name="T33" fmla="*/ 46 h 621"/>
              <a:gd name="T34" fmla="*/ 206 w 600"/>
              <a:gd name="T35" fmla="*/ 146 h 621"/>
              <a:gd name="T36" fmla="*/ 192 w 600"/>
              <a:gd name="T37" fmla="*/ 229 h 621"/>
              <a:gd name="T38" fmla="*/ 208 w 600"/>
              <a:gd name="T39" fmla="*/ 248 h 621"/>
              <a:gd name="T40" fmla="*/ 259 w 600"/>
              <a:gd name="T41" fmla="*/ 248 h 621"/>
              <a:gd name="T42" fmla="*/ 280 w 600"/>
              <a:gd name="T43" fmla="*/ 248 h 621"/>
              <a:gd name="T44" fmla="*/ 280 w 600"/>
              <a:gd name="T45" fmla="*/ 364 h 621"/>
              <a:gd name="T46" fmla="*/ 280 w 600"/>
              <a:gd name="T47" fmla="*/ 486 h 621"/>
              <a:gd name="T48" fmla="*/ 280 w 600"/>
              <a:gd name="T49" fmla="*/ 533 h 621"/>
              <a:gd name="T50" fmla="*/ 280 w 600"/>
              <a:gd name="T51" fmla="*/ 546 h 621"/>
              <a:gd name="T52" fmla="*/ 280 w 600"/>
              <a:gd name="T53" fmla="*/ 563 h 621"/>
              <a:gd name="T54" fmla="*/ 283 w 600"/>
              <a:gd name="T55" fmla="*/ 589 h 621"/>
              <a:gd name="T56" fmla="*/ 321 w 600"/>
              <a:gd name="T57" fmla="*/ 620 h 621"/>
              <a:gd name="T58" fmla="*/ 369 w 600"/>
              <a:gd name="T59" fmla="*/ 605 h 621"/>
              <a:gd name="T60" fmla="*/ 385 w 600"/>
              <a:gd name="T61" fmla="*/ 562 h 621"/>
              <a:gd name="T62" fmla="*/ 385 w 600"/>
              <a:gd name="T63" fmla="*/ 546 h 621"/>
              <a:gd name="T64" fmla="*/ 347 w 600"/>
              <a:gd name="T65" fmla="*/ 546 h 621"/>
              <a:gd name="T66" fmla="*/ 346 w 600"/>
              <a:gd name="T67" fmla="*/ 554 h 621"/>
              <a:gd name="T68" fmla="*/ 346 w 600"/>
              <a:gd name="T69" fmla="*/ 567 h 621"/>
              <a:gd name="T70" fmla="*/ 325 w 600"/>
              <a:gd name="T71" fmla="*/ 585 h 621"/>
              <a:gd name="T72" fmla="*/ 315 w 600"/>
              <a:gd name="T73" fmla="*/ 557 h 621"/>
              <a:gd name="T74" fmla="*/ 315 w 600"/>
              <a:gd name="T75" fmla="*/ 547 h 621"/>
              <a:gd name="T76" fmla="*/ 315 w 600"/>
              <a:gd name="T77" fmla="*/ 496 h 621"/>
              <a:gd name="T78" fmla="*/ 315 w 600"/>
              <a:gd name="T79" fmla="*/ 411 h 621"/>
              <a:gd name="T80" fmla="*/ 315 w 600"/>
              <a:gd name="T81" fmla="*/ 292 h 621"/>
              <a:gd name="T82" fmla="*/ 315 w 600"/>
              <a:gd name="T83" fmla="*/ 252 h 621"/>
              <a:gd name="T84" fmla="*/ 359 w 600"/>
              <a:gd name="T85" fmla="*/ 248 h 621"/>
              <a:gd name="T86" fmla="*/ 405 w 600"/>
              <a:gd name="T87" fmla="*/ 248 h 621"/>
              <a:gd name="T88" fmla="*/ 411 w 600"/>
              <a:gd name="T89" fmla="*/ 244 h 621"/>
              <a:gd name="T90" fmla="*/ 408 w 600"/>
              <a:gd name="T91" fmla="*/ 194 h 621"/>
              <a:gd name="T92" fmla="*/ 373 w 600"/>
              <a:gd name="T93" fmla="*/ 88 h 621"/>
              <a:gd name="T94" fmla="*/ 333 w 600"/>
              <a:gd name="T95" fmla="*/ 22 h 621"/>
              <a:gd name="T96" fmla="*/ 363 w 600"/>
              <a:gd name="T97" fmla="*/ 51 h 621"/>
              <a:gd name="T98" fmla="*/ 405 w 600"/>
              <a:gd name="T99" fmla="*/ 117 h 621"/>
              <a:gd name="T100" fmla="*/ 431 w 600"/>
              <a:gd name="T101" fmla="*/ 222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00" h="621">
                <a:moveTo>
                  <a:pt x="433" y="248"/>
                </a:moveTo>
                <a:lnTo>
                  <a:pt x="462" y="248"/>
                </a:lnTo>
                <a:lnTo>
                  <a:pt x="488" y="248"/>
                </a:lnTo>
                <a:lnTo>
                  <a:pt x="510" y="248"/>
                </a:lnTo>
                <a:lnTo>
                  <a:pt x="529" y="248"/>
                </a:lnTo>
                <a:lnTo>
                  <a:pt x="545" y="248"/>
                </a:lnTo>
                <a:lnTo>
                  <a:pt x="559" y="248"/>
                </a:lnTo>
                <a:lnTo>
                  <a:pt x="569" y="248"/>
                </a:lnTo>
                <a:lnTo>
                  <a:pt x="578" y="248"/>
                </a:lnTo>
                <a:lnTo>
                  <a:pt x="585" y="248"/>
                </a:lnTo>
                <a:lnTo>
                  <a:pt x="591" y="248"/>
                </a:lnTo>
                <a:lnTo>
                  <a:pt x="594" y="248"/>
                </a:lnTo>
                <a:lnTo>
                  <a:pt x="597" y="248"/>
                </a:lnTo>
                <a:lnTo>
                  <a:pt x="598" y="248"/>
                </a:lnTo>
                <a:lnTo>
                  <a:pt x="600" y="248"/>
                </a:lnTo>
                <a:lnTo>
                  <a:pt x="592" y="226"/>
                </a:lnTo>
                <a:lnTo>
                  <a:pt x="584" y="205"/>
                </a:lnTo>
                <a:lnTo>
                  <a:pt x="574" y="183"/>
                </a:lnTo>
                <a:lnTo>
                  <a:pt x="562" y="162"/>
                </a:lnTo>
                <a:lnTo>
                  <a:pt x="549" y="144"/>
                </a:lnTo>
                <a:lnTo>
                  <a:pt x="534" y="125"/>
                </a:lnTo>
                <a:lnTo>
                  <a:pt x="502" y="91"/>
                </a:lnTo>
                <a:lnTo>
                  <a:pt x="465" y="64"/>
                </a:lnTo>
                <a:lnTo>
                  <a:pt x="444" y="52"/>
                </a:lnTo>
                <a:lnTo>
                  <a:pt x="423" y="42"/>
                </a:lnTo>
                <a:lnTo>
                  <a:pt x="401" y="33"/>
                </a:lnTo>
                <a:lnTo>
                  <a:pt x="379" y="26"/>
                </a:lnTo>
                <a:lnTo>
                  <a:pt x="356" y="20"/>
                </a:lnTo>
                <a:lnTo>
                  <a:pt x="333" y="17"/>
                </a:lnTo>
                <a:lnTo>
                  <a:pt x="325" y="10"/>
                </a:lnTo>
                <a:lnTo>
                  <a:pt x="318" y="4"/>
                </a:lnTo>
                <a:lnTo>
                  <a:pt x="311" y="1"/>
                </a:lnTo>
                <a:lnTo>
                  <a:pt x="302" y="0"/>
                </a:lnTo>
                <a:lnTo>
                  <a:pt x="292" y="1"/>
                </a:lnTo>
                <a:lnTo>
                  <a:pt x="285" y="4"/>
                </a:lnTo>
                <a:lnTo>
                  <a:pt x="277" y="10"/>
                </a:lnTo>
                <a:lnTo>
                  <a:pt x="272" y="17"/>
                </a:lnTo>
                <a:lnTo>
                  <a:pt x="247" y="20"/>
                </a:lnTo>
                <a:lnTo>
                  <a:pt x="222" y="26"/>
                </a:lnTo>
                <a:lnTo>
                  <a:pt x="200" y="32"/>
                </a:lnTo>
                <a:lnTo>
                  <a:pt x="177" y="41"/>
                </a:lnTo>
                <a:lnTo>
                  <a:pt x="155" y="51"/>
                </a:lnTo>
                <a:lnTo>
                  <a:pt x="135" y="62"/>
                </a:lnTo>
                <a:lnTo>
                  <a:pt x="116" y="75"/>
                </a:lnTo>
                <a:lnTo>
                  <a:pt x="97" y="90"/>
                </a:lnTo>
                <a:lnTo>
                  <a:pt x="64" y="123"/>
                </a:lnTo>
                <a:lnTo>
                  <a:pt x="50" y="142"/>
                </a:lnTo>
                <a:lnTo>
                  <a:pt x="36" y="161"/>
                </a:lnTo>
                <a:lnTo>
                  <a:pt x="25" y="181"/>
                </a:lnTo>
                <a:lnTo>
                  <a:pt x="15" y="203"/>
                </a:lnTo>
                <a:lnTo>
                  <a:pt x="6" y="225"/>
                </a:lnTo>
                <a:lnTo>
                  <a:pt x="0" y="248"/>
                </a:lnTo>
                <a:lnTo>
                  <a:pt x="29" y="248"/>
                </a:lnTo>
                <a:lnTo>
                  <a:pt x="55" y="248"/>
                </a:lnTo>
                <a:lnTo>
                  <a:pt x="79" y="248"/>
                </a:lnTo>
                <a:lnTo>
                  <a:pt x="99" y="248"/>
                </a:lnTo>
                <a:lnTo>
                  <a:pt x="115" y="248"/>
                </a:lnTo>
                <a:lnTo>
                  <a:pt x="129" y="248"/>
                </a:lnTo>
                <a:lnTo>
                  <a:pt x="140" y="248"/>
                </a:lnTo>
                <a:lnTo>
                  <a:pt x="150" y="248"/>
                </a:lnTo>
                <a:lnTo>
                  <a:pt x="155" y="248"/>
                </a:lnTo>
                <a:lnTo>
                  <a:pt x="161" y="248"/>
                </a:lnTo>
                <a:lnTo>
                  <a:pt x="166" y="248"/>
                </a:lnTo>
                <a:lnTo>
                  <a:pt x="167" y="248"/>
                </a:lnTo>
                <a:lnTo>
                  <a:pt x="170" y="248"/>
                </a:lnTo>
                <a:lnTo>
                  <a:pt x="170" y="248"/>
                </a:lnTo>
                <a:lnTo>
                  <a:pt x="171" y="222"/>
                </a:lnTo>
                <a:lnTo>
                  <a:pt x="174" y="199"/>
                </a:lnTo>
                <a:lnTo>
                  <a:pt x="179" y="176"/>
                </a:lnTo>
                <a:lnTo>
                  <a:pt x="183" y="154"/>
                </a:lnTo>
                <a:lnTo>
                  <a:pt x="190" y="135"/>
                </a:lnTo>
                <a:lnTo>
                  <a:pt x="198" y="117"/>
                </a:lnTo>
                <a:lnTo>
                  <a:pt x="206" y="100"/>
                </a:lnTo>
                <a:lnTo>
                  <a:pt x="214" y="86"/>
                </a:lnTo>
                <a:lnTo>
                  <a:pt x="222" y="72"/>
                </a:lnTo>
                <a:lnTo>
                  <a:pt x="231" y="61"/>
                </a:lnTo>
                <a:lnTo>
                  <a:pt x="240" y="51"/>
                </a:lnTo>
                <a:lnTo>
                  <a:pt x="248" y="42"/>
                </a:lnTo>
                <a:lnTo>
                  <a:pt x="261" y="29"/>
                </a:lnTo>
                <a:lnTo>
                  <a:pt x="267" y="25"/>
                </a:lnTo>
                <a:lnTo>
                  <a:pt x="272" y="22"/>
                </a:lnTo>
                <a:lnTo>
                  <a:pt x="272" y="22"/>
                </a:lnTo>
                <a:lnTo>
                  <a:pt x="272" y="23"/>
                </a:lnTo>
                <a:lnTo>
                  <a:pt x="272" y="26"/>
                </a:lnTo>
                <a:lnTo>
                  <a:pt x="256" y="46"/>
                </a:lnTo>
                <a:lnTo>
                  <a:pt x="241" y="68"/>
                </a:lnTo>
                <a:lnTo>
                  <a:pt x="230" y="88"/>
                </a:lnTo>
                <a:lnTo>
                  <a:pt x="219" y="109"/>
                </a:lnTo>
                <a:lnTo>
                  <a:pt x="212" y="128"/>
                </a:lnTo>
                <a:lnTo>
                  <a:pt x="206" y="146"/>
                </a:lnTo>
                <a:lnTo>
                  <a:pt x="198" y="180"/>
                </a:lnTo>
                <a:lnTo>
                  <a:pt x="195" y="194"/>
                </a:lnTo>
                <a:lnTo>
                  <a:pt x="193" y="207"/>
                </a:lnTo>
                <a:lnTo>
                  <a:pt x="192" y="221"/>
                </a:lnTo>
                <a:lnTo>
                  <a:pt x="192" y="229"/>
                </a:lnTo>
                <a:lnTo>
                  <a:pt x="192" y="238"/>
                </a:lnTo>
                <a:lnTo>
                  <a:pt x="192" y="244"/>
                </a:lnTo>
                <a:lnTo>
                  <a:pt x="192" y="248"/>
                </a:lnTo>
                <a:lnTo>
                  <a:pt x="192" y="248"/>
                </a:lnTo>
                <a:lnTo>
                  <a:pt x="208" y="248"/>
                </a:lnTo>
                <a:lnTo>
                  <a:pt x="221" y="248"/>
                </a:lnTo>
                <a:lnTo>
                  <a:pt x="232" y="248"/>
                </a:lnTo>
                <a:lnTo>
                  <a:pt x="243" y="248"/>
                </a:lnTo>
                <a:lnTo>
                  <a:pt x="251" y="248"/>
                </a:lnTo>
                <a:lnTo>
                  <a:pt x="259" y="248"/>
                </a:lnTo>
                <a:lnTo>
                  <a:pt x="269" y="248"/>
                </a:lnTo>
                <a:lnTo>
                  <a:pt x="275" y="248"/>
                </a:lnTo>
                <a:lnTo>
                  <a:pt x="279" y="248"/>
                </a:lnTo>
                <a:lnTo>
                  <a:pt x="279" y="248"/>
                </a:lnTo>
                <a:lnTo>
                  <a:pt x="280" y="248"/>
                </a:lnTo>
                <a:lnTo>
                  <a:pt x="280" y="276"/>
                </a:lnTo>
                <a:lnTo>
                  <a:pt x="280" y="299"/>
                </a:lnTo>
                <a:lnTo>
                  <a:pt x="280" y="322"/>
                </a:lnTo>
                <a:lnTo>
                  <a:pt x="280" y="344"/>
                </a:lnTo>
                <a:lnTo>
                  <a:pt x="280" y="364"/>
                </a:lnTo>
                <a:lnTo>
                  <a:pt x="280" y="383"/>
                </a:lnTo>
                <a:lnTo>
                  <a:pt x="280" y="415"/>
                </a:lnTo>
                <a:lnTo>
                  <a:pt x="280" y="444"/>
                </a:lnTo>
                <a:lnTo>
                  <a:pt x="280" y="467"/>
                </a:lnTo>
                <a:lnTo>
                  <a:pt x="280" y="486"/>
                </a:lnTo>
                <a:lnTo>
                  <a:pt x="280" y="501"/>
                </a:lnTo>
                <a:lnTo>
                  <a:pt x="280" y="514"/>
                </a:lnTo>
                <a:lnTo>
                  <a:pt x="280" y="522"/>
                </a:lnTo>
                <a:lnTo>
                  <a:pt x="280" y="528"/>
                </a:lnTo>
                <a:lnTo>
                  <a:pt x="280" y="533"/>
                </a:lnTo>
                <a:lnTo>
                  <a:pt x="280" y="536"/>
                </a:lnTo>
                <a:lnTo>
                  <a:pt x="280" y="537"/>
                </a:lnTo>
                <a:lnTo>
                  <a:pt x="280" y="537"/>
                </a:lnTo>
                <a:lnTo>
                  <a:pt x="280" y="543"/>
                </a:lnTo>
                <a:lnTo>
                  <a:pt x="280" y="546"/>
                </a:lnTo>
                <a:lnTo>
                  <a:pt x="280" y="546"/>
                </a:lnTo>
                <a:lnTo>
                  <a:pt x="280" y="546"/>
                </a:lnTo>
                <a:lnTo>
                  <a:pt x="280" y="553"/>
                </a:lnTo>
                <a:lnTo>
                  <a:pt x="280" y="559"/>
                </a:lnTo>
                <a:lnTo>
                  <a:pt x="280" y="563"/>
                </a:lnTo>
                <a:lnTo>
                  <a:pt x="280" y="566"/>
                </a:lnTo>
                <a:lnTo>
                  <a:pt x="280" y="567"/>
                </a:lnTo>
                <a:lnTo>
                  <a:pt x="280" y="567"/>
                </a:lnTo>
                <a:lnTo>
                  <a:pt x="280" y="579"/>
                </a:lnTo>
                <a:lnTo>
                  <a:pt x="283" y="589"/>
                </a:lnTo>
                <a:lnTo>
                  <a:pt x="288" y="598"/>
                </a:lnTo>
                <a:lnTo>
                  <a:pt x="295" y="605"/>
                </a:lnTo>
                <a:lnTo>
                  <a:pt x="302" y="612"/>
                </a:lnTo>
                <a:lnTo>
                  <a:pt x="311" y="617"/>
                </a:lnTo>
                <a:lnTo>
                  <a:pt x="321" y="620"/>
                </a:lnTo>
                <a:lnTo>
                  <a:pt x="333" y="621"/>
                </a:lnTo>
                <a:lnTo>
                  <a:pt x="341" y="620"/>
                </a:lnTo>
                <a:lnTo>
                  <a:pt x="351" y="617"/>
                </a:lnTo>
                <a:lnTo>
                  <a:pt x="360" y="612"/>
                </a:lnTo>
                <a:lnTo>
                  <a:pt x="369" y="605"/>
                </a:lnTo>
                <a:lnTo>
                  <a:pt x="375" y="598"/>
                </a:lnTo>
                <a:lnTo>
                  <a:pt x="380" y="589"/>
                </a:lnTo>
                <a:lnTo>
                  <a:pt x="383" y="579"/>
                </a:lnTo>
                <a:lnTo>
                  <a:pt x="385" y="567"/>
                </a:lnTo>
                <a:lnTo>
                  <a:pt x="385" y="562"/>
                </a:lnTo>
                <a:lnTo>
                  <a:pt x="385" y="556"/>
                </a:lnTo>
                <a:lnTo>
                  <a:pt x="385" y="551"/>
                </a:lnTo>
                <a:lnTo>
                  <a:pt x="385" y="549"/>
                </a:lnTo>
                <a:lnTo>
                  <a:pt x="385" y="547"/>
                </a:lnTo>
                <a:lnTo>
                  <a:pt x="385" y="546"/>
                </a:lnTo>
                <a:lnTo>
                  <a:pt x="372" y="546"/>
                </a:lnTo>
                <a:lnTo>
                  <a:pt x="362" y="546"/>
                </a:lnTo>
                <a:lnTo>
                  <a:pt x="354" y="546"/>
                </a:lnTo>
                <a:lnTo>
                  <a:pt x="350" y="546"/>
                </a:lnTo>
                <a:lnTo>
                  <a:pt x="347" y="546"/>
                </a:lnTo>
                <a:lnTo>
                  <a:pt x="346" y="546"/>
                </a:lnTo>
                <a:lnTo>
                  <a:pt x="346" y="546"/>
                </a:lnTo>
                <a:lnTo>
                  <a:pt x="346" y="551"/>
                </a:lnTo>
                <a:lnTo>
                  <a:pt x="346" y="554"/>
                </a:lnTo>
                <a:lnTo>
                  <a:pt x="346" y="554"/>
                </a:lnTo>
                <a:lnTo>
                  <a:pt x="346" y="554"/>
                </a:lnTo>
                <a:lnTo>
                  <a:pt x="346" y="563"/>
                </a:lnTo>
                <a:lnTo>
                  <a:pt x="346" y="566"/>
                </a:lnTo>
                <a:lnTo>
                  <a:pt x="346" y="567"/>
                </a:lnTo>
                <a:lnTo>
                  <a:pt x="346" y="567"/>
                </a:lnTo>
                <a:lnTo>
                  <a:pt x="344" y="575"/>
                </a:lnTo>
                <a:lnTo>
                  <a:pt x="343" y="581"/>
                </a:lnTo>
                <a:lnTo>
                  <a:pt x="338" y="585"/>
                </a:lnTo>
                <a:lnTo>
                  <a:pt x="333" y="586"/>
                </a:lnTo>
                <a:lnTo>
                  <a:pt x="325" y="585"/>
                </a:lnTo>
                <a:lnTo>
                  <a:pt x="320" y="581"/>
                </a:lnTo>
                <a:lnTo>
                  <a:pt x="317" y="575"/>
                </a:lnTo>
                <a:lnTo>
                  <a:pt x="315" y="567"/>
                </a:lnTo>
                <a:lnTo>
                  <a:pt x="315" y="560"/>
                </a:lnTo>
                <a:lnTo>
                  <a:pt x="315" y="557"/>
                </a:lnTo>
                <a:lnTo>
                  <a:pt x="315" y="556"/>
                </a:lnTo>
                <a:lnTo>
                  <a:pt x="315" y="554"/>
                </a:lnTo>
                <a:lnTo>
                  <a:pt x="315" y="550"/>
                </a:lnTo>
                <a:lnTo>
                  <a:pt x="315" y="547"/>
                </a:lnTo>
                <a:lnTo>
                  <a:pt x="315" y="547"/>
                </a:lnTo>
                <a:lnTo>
                  <a:pt x="315" y="546"/>
                </a:lnTo>
                <a:lnTo>
                  <a:pt x="315" y="528"/>
                </a:lnTo>
                <a:lnTo>
                  <a:pt x="315" y="514"/>
                </a:lnTo>
                <a:lnTo>
                  <a:pt x="315" y="504"/>
                </a:lnTo>
                <a:lnTo>
                  <a:pt x="315" y="496"/>
                </a:lnTo>
                <a:lnTo>
                  <a:pt x="315" y="492"/>
                </a:lnTo>
                <a:lnTo>
                  <a:pt x="315" y="491"/>
                </a:lnTo>
                <a:lnTo>
                  <a:pt x="315" y="489"/>
                </a:lnTo>
                <a:lnTo>
                  <a:pt x="315" y="447"/>
                </a:lnTo>
                <a:lnTo>
                  <a:pt x="315" y="411"/>
                </a:lnTo>
                <a:lnTo>
                  <a:pt x="315" y="377"/>
                </a:lnTo>
                <a:lnTo>
                  <a:pt x="315" y="350"/>
                </a:lnTo>
                <a:lnTo>
                  <a:pt x="315" y="326"/>
                </a:lnTo>
                <a:lnTo>
                  <a:pt x="315" y="308"/>
                </a:lnTo>
                <a:lnTo>
                  <a:pt x="315" y="292"/>
                </a:lnTo>
                <a:lnTo>
                  <a:pt x="315" y="279"/>
                </a:lnTo>
                <a:lnTo>
                  <a:pt x="315" y="268"/>
                </a:lnTo>
                <a:lnTo>
                  <a:pt x="315" y="261"/>
                </a:lnTo>
                <a:lnTo>
                  <a:pt x="315" y="257"/>
                </a:lnTo>
                <a:lnTo>
                  <a:pt x="315" y="252"/>
                </a:lnTo>
                <a:lnTo>
                  <a:pt x="315" y="250"/>
                </a:lnTo>
                <a:lnTo>
                  <a:pt x="315" y="248"/>
                </a:lnTo>
                <a:lnTo>
                  <a:pt x="331" y="248"/>
                </a:lnTo>
                <a:lnTo>
                  <a:pt x="347" y="248"/>
                </a:lnTo>
                <a:lnTo>
                  <a:pt x="359" y="248"/>
                </a:lnTo>
                <a:lnTo>
                  <a:pt x="370" y="248"/>
                </a:lnTo>
                <a:lnTo>
                  <a:pt x="379" y="248"/>
                </a:lnTo>
                <a:lnTo>
                  <a:pt x="388" y="248"/>
                </a:lnTo>
                <a:lnTo>
                  <a:pt x="399" y="248"/>
                </a:lnTo>
                <a:lnTo>
                  <a:pt x="405" y="248"/>
                </a:lnTo>
                <a:lnTo>
                  <a:pt x="410" y="248"/>
                </a:lnTo>
                <a:lnTo>
                  <a:pt x="411" y="248"/>
                </a:lnTo>
                <a:lnTo>
                  <a:pt x="411" y="248"/>
                </a:lnTo>
                <a:lnTo>
                  <a:pt x="411" y="248"/>
                </a:lnTo>
                <a:lnTo>
                  <a:pt x="411" y="244"/>
                </a:lnTo>
                <a:lnTo>
                  <a:pt x="411" y="238"/>
                </a:lnTo>
                <a:lnTo>
                  <a:pt x="411" y="229"/>
                </a:lnTo>
                <a:lnTo>
                  <a:pt x="411" y="221"/>
                </a:lnTo>
                <a:lnTo>
                  <a:pt x="411" y="207"/>
                </a:lnTo>
                <a:lnTo>
                  <a:pt x="408" y="194"/>
                </a:lnTo>
                <a:lnTo>
                  <a:pt x="407" y="180"/>
                </a:lnTo>
                <a:lnTo>
                  <a:pt x="398" y="146"/>
                </a:lnTo>
                <a:lnTo>
                  <a:pt x="391" y="128"/>
                </a:lnTo>
                <a:lnTo>
                  <a:pt x="383" y="109"/>
                </a:lnTo>
                <a:lnTo>
                  <a:pt x="373" y="88"/>
                </a:lnTo>
                <a:lnTo>
                  <a:pt x="362" y="68"/>
                </a:lnTo>
                <a:lnTo>
                  <a:pt x="349" y="46"/>
                </a:lnTo>
                <a:lnTo>
                  <a:pt x="333" y="26"/>
                </a:lnTo>
                <a:lnTo>
                  <a:pt x="333" y="23"/>
                </a:lnTo>
                <a:lnTo>
                  <a:pt x="333" y="22"/>
                </a:lnTo>
                <a:lnTo>
                  <a:pt x="333" y="22"/>
                </a:lnTo>
                <a:lnTo>
                  <a:pt x="335" y="25"/>
                </a:lnTo>
                <a:lnTo>
                  <a:pt x="341" y="29"/>
                </a:lnTo>
                <a:lnTo>
                  <a:pt x="356" y="42"/>
                </a:lnTo>
                <a:lnTo>
                  <a:pt x="363" y="51"/>
                </a:lnTo>
                <a:lnTo>
                  <a:pt x="372" y="61"/>
                </a:lnTo>
                <a:lnTo>
                  <a:pt x="380" y="72"/>
                </a:lnTo>
                <a:lnTo>
                  <a:pt x="389" y="86"/>
                </a:lnTo>
                <a:lnTo>
                  <a:pt x="398" y="100"/>
                </a:lnTo>
                <a:lnTo>
                  <a:pt x="405" y="117"/>
                </a:lnTo>
                <a:lnTo>
                  <a:pt x="412" y="135"/>
                </a:lnTo>
                <a:lnTo>
                  <a:pt x="420" y="154"/>
                </a:lnTo>
                <a:lnTo>
                  <a:pt x="425" y="176"/>
                </a:lnTo>
                <a:lnTo>
                  <a:pt x="430" y="199"/>
                </a:lnTo>
                <a:lnTo>
                  <a:pt x="431" y="222"/>
                </a:lnTo>
                <a:lnTo>
                  <a:pt x="433" y="248"/>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04" name="Freeform 203"/>
          <p:cNvSpPr>
            <a:spLocks noEditPoints="1"/>
          </p:cNvSpPr>
          <p:nvPr/>
        </p:nvSpPr>
        <p:spPr bwMode="auto">
          <a:xfrm>
            <a:off x="8024815" y="1740695"/>
            <a:ext cx="177403" cy="142875"/>
          </a:xfrm>
          <a:custGeom>
            <a:avLst/>
            <a:gdLst>
              <a:gd name="T0" fmla="*/ 294 w 778"/>
              <a:gd name="T1" fmla="*/ 88 h 628"/>
              <a:gd name="T2" fmla="*/ 189 w 778"/>
              <a:gd name="T3" fmla="*/ 180 h 628"/>
              <a:gd name="T4" fmla="*/ 96 w 778"/>
              <a:gd name="T5" fmla="*/ 260 h 628"/>
              <a:gd name="T6" fmla="*/ 20 w 778"/>
              <a:gd name="T7" fmla="*/ 326 h 628"/>
              <a:gd name="T8" fmla="*/ 0 w 778"/>
              <a:gd name="T9" fmla="*/ 343 h 628"/>
              <a:gd name="T10" fmla="*/ 10 w 778"/>
              <a:gd name="T11" fmla="*/ 356 h 628"/>
              <a:gd name="T12" fmla="*/ 51 w 778"/>
              <a:gd name="T13" fmla="*/ 361 h 628"/>
              <a:gd name="T14" fmla="*/ 87 w 778"/>
              <a:gd name="T15" fmla="*/ 336 h 628"/>
              <a:gd name="T16" fmla="*/ 106 w 778"/>
              <a:gd name="T17" fmla="*/ 318 h 628"/>
              <a:gd name="T18" fmla="*/ 106 w 778"/>
              <a:gd name="T19" fmla="*/ 414 h 628"/>
              <a:gd name="T20" fmla="*/ 106 w 778"/>
              <a:gd name="T21" fmla="*/ 537 h 628"/>
              <a:gd name="T22" fmla="*/ 106 w 778"/>
              <a:gd name="T23" fmla="*/ 593 h 628"/>
              <a:gd name="T24" fmla="*/ 106 w 778"/>
              <a:gd name="T25" fmla="*/ 607 h 628"/>
              <a:gd name="T26" fmla="*/ 106 w 778"/>
              <a:gd name="T27" fmla="*/ 617 h 628"/>
              <a:gd name="T28" fmla="*/ 122 w 778"/>
              <a:gd name="T29" fmla="*/ 628 h 628"/>
              <a:gd name="T30" fmla="*/ 161 w 778"/>
              <a:gd name="T31" fmla="*/ 628 h 628"/>
              <a:gd name="T32" fmla="*/ 259 w 778"/>
              <a:gd name="T33" fmla="*/ 628 h 628"/>
              <a:gd name="T34" fmla="*/ 307 w 778"/>
              <a:gd name="T35" fmla="*/ 628 h 628"/>
              <a:gd name="T36" fmla="*/ 315 w 778"/>
              <a:gd name="T37" fmla="*/ 575 h 628"/>
              <a:gd name="T38" fmla="*/ 315 w 778"/>
              <a:gd name="T39" fmla="*/ 505 h 628"/>
              <a:gd name="T40" fmla="*/ 315 w 778"/>
              <a:gd name="T41" fmla="*/ 474 h 628"/>
              <a:gd name="T42" fmla="*/ 315 w 778"/>
              <a:gd name="T43" fmla="*/ 464 h 628"/>
              <a:gd name="T44" fmla="*/ 325 w 778"/>
              <a:gd name="T45" fmla="*/ 445 h 628"/>
              <a:gd name="T46" fmla="*/ 367 w 778"/>
              <a:gd name="T47" fmla="*/ 440 h 628"/>
              <a:gd name="T48" fmla="*/ 411 w 778"/>
              <a:gd name="T49" fmla="*/ 440 h 628"/>
              <a:gd name="T50" fmla="*/ 421 w 778"/>
              <a:gd name="T51" fmla="*/ 440 h 628"/>
              <a:gd name="T52" fmla="*/ 449 w 778"/>
              <a:gd name="T53" fmla="*/ 453 h 628"/>
              <a:gd name="T54" fmla="*/ 452 w 778"/>
              <a:gd name="T55" fmla="*/ 494 h 628"/>
              <a:gd name="T56" fmla="*/ 449 w 778"/>
              <a:gd name="T57" fmla="*/ 575 h 628"/>
              <a:gd name="T58" fmla="*/ 447 w 778"/>
              <a:gd name="T59" fmla="*/ 614 h 628"/>
              <a:gd name="T60" fmla="*/ 447 w 778"/>
              <a:gd name="T61" fmla="*/ 628 h 628"/>
              <a:gd name="T62" fmla="*/ 473 w 778"/>
              <a:gd name="T63" fmla="*/ 628 h 628"/>
              <a:gd name="T64" fmla="*/ 569 w 778"/>
              <a:gd name="T65" fmla="*/ 628 h 628"/>
              <a:gd name="T66" fmla="*/ 634 w 778"/>
              <a:gd name="T67" fmla="*/ 628 h 628"/>
              <a:gd name="T68" fmla="*/ 658 w 778"/>
              <a:gd name="T69" fmla="*/ 615 h 628"/>
              <a:gd name="T70" fmla="*/ 661 w 778"/>
              <a:gd name="T71" fmla="*/ 576 h 628"/>
              <a:gd name="T72" fmla="*/ 661 w 778"/>
              <a:gd name="T73" fmla="*/ 435 h 628"/>
              <a:gd name="T74" fmla="*/ 661 w 778"/>
              <a:gd name="T75" fmla="*/ 349 h 628"/>
              <a:gd name="T76" fmla="*/ 661 w 778"/>
              <a:gd name="T77" fmla="*/ 318 h 628"/>
              <a:gd name="T78" fmla="*/ 671 w 778"/>
              <a:gd name="T79" fmla="*/ 323 h 628"/>
              <a:gd name="T80" fmla="*/ 690 w 778"/>
              <a:gd name="T81" fmla="*/ 344 h 628"/>
              <a:gd name="T82" fmla="*/ 731 w 778"/>
              <a:gd name="T83" fmla="*/ 361 h 628"/>
              <a:gd name="T84" fmla="*/ 773 w 778"/>
              <a:gd name="T85" fmla="*/ 349 h 628"/>
              <a:gd name="T86" fmla="*/ 340 w 778"/>
              <a:gd name="T87" fmla="*/ 297 h 628"/>
              <a:gd name="T88" fmla="*/ 366 w 778"/>
              <a:gd name="T89" fmla="*/ 258 h 628"/>
              <a:gd name="T90" fmla="*/ 401 w 778"/>
              <a:gd name="T91" fmla="*/ 258 h 628"/>
              <a:gd name="T92" fmla="*/ 429 w 778"/>
              <a:gd name="T93" fmla="*/ 297 h 628"/>
              <a:gd name="T94" fmla="*/ 401 w 778"/>
              <a:gd name="T95" fmla="*/ 336 h 628"/>
              <a:gd name="T96" fmla="*/ 366 w 778"/>
              <a:gd name="T97" fmla="*/ 336 h 628"/>
              <a:gd name="T98" fmla="*/ 340 w 778"/>
              <a:gd name="T99" fmla="*/ 297 h 628"/>
              <a:gd name="T100" fmla="*/ 612 w 778"/>
              <a:gd name="T101" fmla="*/ 166 h 628"/>
              <a:gd name="T102" fmla="*/ 353 w 778"/>
              <a:gd name="T103" fmla="*/ 374 h 628"/>
              <a:gd name="T104" fmla="*/ 307 w 778"/>
              <a:gd name="T105" fmla="*/ 330 h 628"/>
              <a:gd name="T106" fmla="*/ 307 w 778"/>
              <a:gd name="T107" fmla="*/ 266 h 628"/>
              <a:gd name="T108" fmla="*/ 353 w 778"/>
              <a:gd name="T109" fmla="*/ 219 h 628"/>
              <a:gd name="T110" fmla="*/ 418 w 778"/>
              <a:gd name="T111" fmla="*/ 219 h 628"/>
              <a:gd name="T112" fmla="*/ 461 w 778"/>
              <a:gd name="T113" fmla="*/ 266 h 628"/>
              <a:gd name="T114" fmla="*/ 461 w 778"/>
              <a:gd name="T115" fmla="*/ 330 h 628"/>
              <a:gd name="T116" fmla="*/ 418 w 778"/>
              <a:gd name="T117" fmla="*/ 374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78" h="628">
                <a:moveTo>
                  <a:pt x="397" y="0"/>
                </a:moveTo>
                <a:lnTo>
                  <a:pt x="361" y="31"/>
                </a:lnTo>
                <a:lnTo>
                  <a:pt x="327" y="60"/>
                </a:lnTo>
                <a:lnTo>
                  <a:pt x="294" y="88"/>
                </a:lnTo>
                <a:lnTo>
                  <a:pt x="265" y="114"/>
                </a:lnTo>
                <a:lnTo>
                  <a:pt x="237" y="137"/>
                </a:lnTo>
                <a:lnTo>
                  <a:pt x="213" y="159"/>
                </a:lnTo>
                <a:lnTo>
                  <a:pt x="189" y="180"/>
                </a:lnTo>
                <a:lnTo>
                  <a:pt x="168" y="198"/>
                </a:lnTo>
                <a:lnTo>
                  <a:pt x="147" y="216"/>
                </a:lnTo>
                <a:lnTo>
                  <a:pt x="129" y="232"/>
                </a:lnTo>
                <a:lnTo>
                  <a:pt x="96" y="260"/>
                </a:lnTo>
                <a:lnTo>
                  <a:pt x="70" y="283"/>
                </a:lnTo>
                <a:lnTo>
                  <a:pt x="49" y="300"/>
                </a:lnTo>
                <a:lnTo>
                  <a:pt x="33" y="315"/>
                </a:lnTo>
                <a:lnTo>
                  <a:pt x="20" y="326"/>
                </a:lnTo>
                <a:lnTo>
                  <a:pt x="12" y="333"/>
                </a:lnTo>
                <a:lnTo>
                  <a:pt x="5" y="339"/>
                </a:lnTo>
                <a:lnTo>
                  <a:pt x="2" y="341"/>
                </a:lnTo>
                <a:lnTo>
                  <a:pt x="0" y="343"/>
                </a:lnTo>
                <a:lnTo>
                  <a:pt x="0" y="344"/>
                </a:lnTo>
                <a:lnTo>
                  <a:pt x="0" y="346"/>
                </a:lnTo>
                <a:lnTo>
                  <a:pt x="5" y="351"/>
                </a:lnTo>
                <a:lnTo>
                  <a:pt x="10" y="356"/>
                </a:lnTo>
                <a:lnTo>
                  <a:pt x="18" y="361"/>
                </a:lnTo>
                <a:lnTo>
                  <a:pt x="30" y="364"/>
                </a:lnTo>
                <a:lnTo>
                  <a:pt x="43" y="364"/>
                </a:lnTo>
                <a:lnTo>
                  <a:pt x="51" y="361"/>
                </a:lnTo>
                <a:lnTo>
                  <a:pt x="59" y="357"/>
                </a:lnTo>
                <a:lnTo>
                  <a:pt x="67" y="351"/>
                </a:lnTo>
                <a:lnTo>
                  <a:pt x="77" y="344"/>
                </a:lnTo>
                <a:lnTo>
                  <a:pt x="87" y="336"/>
                </a:lnTo>
                <a:lnTo>
                  <a:pt x="93" y="330"/>
                </a:lnTo>
                <a:lnTo>
                  <a:pt x="99" y="325"/>
                </a:lnTo>
                <a:lnTo>
                  <a:pt x="103" y="322"/>
                </a:lnTo>
                <a:lnTo>
                  <a:pt x="106" y="318"/>
                </a:lnTo>
                <a:lnTo>
                  <a:pt x="106" y="318"/>
                </a:lnTo>
                <a:lnTo>
                  <a:pt x="106" y="344"/>
                </a:lnTo>
                <a:lnTo>
                  <a:pt x="106" y="370"/>
                </a:lnTo>
                <a:lnTo>
                  <a:pt x="106" y="414"/>
                </a:lnTo>
                <a:lnTo>
                  <a:pt x="106" y="453"/>
                </a:lnTo>
                <a:lnTo>
                  <a:pt x="106" y="486"/>
                </a:lnTo>
                <a:lnTo>
                  <a:pt x="106" y="513"/>
                </a:lnTo>
                <a:lnTo>
                  <a:pt x="106" y="537"/>
                </a:lnTo>
                <a:lnTo>
                  <a:pt x="106" y="557"/>
                </a:lnTo>
                <a:lnTo>
                  <a:pt x="106" y="572"/>
                </a:lnTo>
                <a:lnTo>
                  <a:pt x="106" y="583"/>
                </a:lnTo>
                <a:lnTo>
                  <a:pt x="106" y="593"/>
                </a:lnTo>
                <a:lnTo>
                  <a:pt x="106" y="599"/>
                </a:lnTo>
                <a:lnTo>
                  <a:pt x="106" y="602"/>
                </a:lnTo>
                <a:lnTo>
                  <a:pt x="106" y="606"/>
                </a:lnTo>
                <a:lnTo>
                  <a:pt x="106" y="607"/>
                </a:lnTo>
                <a:lnTo>
                  <a:pt x="106" y="607"/>
                </a:lnTo>
                <a:lnTo>
                  <a:pt x="106" y="609"/>
                </a:lnTo>
                <a:lnTo>
                  <a:pt x="106" y="611"/>
                </a:lnTo>
                <a:lnTo>
                  <a:pt x="106" y="617"/>
                </a:lnTo>
                <a:lnTo>
                  <a:pt x="108" y="622"/>
                </a:lnTo>
                <a:lnTo>
                  <a:pt x="111" y="625"/>
                </a:lnTo>
                <a:lnTo>
                  <a:pt x="116" y="627"/>
                </a:lnTo>
                <a:lnTo>
                  <a:pt x="122" y="628"/>
                </a:lnTo>
                <a:lnTo>
                  <a:pt x="127" y="628"/>
                </a:lnTo>
                <a:lnTo>
                  <a:pt x="137" y="628"/>
                </a:lnTo>
                <a:lnTo>
                  <a:pt x="147" y="628"/>
                </a:lnTo>
                <a:lnTo>
                  <a:pt x="161" y="628"/>
                </a:lnTo>
                <a:lnTo>
                  <a:pt x="176" y="628"/>
                </a:lnTo>
                <a:lnTo>
                  <a:pt x="192" y="628"/>
                </a:lnTo>
                <a:lnTo>
                  <a:pt x="226" y="628"/>
                </a:lnTo>
                <a:lnTo>
                  <a:pt x="259" y="628"/>
                </a:lnTo>
                <a:lnTo>
                  <a:pt x="275" y="628"/>
                </a:lnTo>
                <a:lnTo>
                  <a:pt x="288" y="628"/>
                </a:lnTo>
                <a:lnTo>
                  <a:pt x="299" y="628"/>
                </a:lnTo>
                <a:lnTo>
                  <a:pt x="307" y="628"/>
                </a:lnTo>
                <a:lnTo>
                  <a:pt x="314" y="628"/>
                </a:lnTo>
                <a:lnTo>
                  <a:pt x="315" y="628"/>
                </a:lnTo>
                <a:lnTo>
                  <a:pt x="315" y="599"/>
                </a:lnTo>
                <a:lnTo>
                  <a:pt x="315" y="575"/>
                </a:lnTo>
                <a:lnTo>
                  <a:pt x="315" y="552"/>
                </a:lnTo>
                <a:lnTo>
                  <a:pt x="315" y="534"/>
                </a:lnTo>
                <a:lnTo>
                  <a:pt x="315" y="518"/>
                </a:lnTo>
                <a:lnTo>
                  <a:pt x="315" y="505"/>
                </a:lnTo>
                <a:lnTo>
                  <a:pt x="315" y="495"/>
                </a:lnTo>
                <a:lnTo>
                  <a:pt x="315" y="486"/>
                </a:lnTo>
                <a:lnTo>
                  <a:pt x="315" y="479"/>
                </a:lnTo>
                <a:lnTo>
                  <a:pt x="315" y="474"/>
                </a:lnTo>
                <a:lnTo>
                  <a:pt x="315" y="468"/>
                </a:lnTo>
                <a:lnTo>
                  <a:pt x="315" y="466"/>
                </a:lnTo>
                <a:lnTo>
                  <a:pt x="315" y="466"/>
                </a:lnTo>
                <a:lnTo>
                  <a:pt x="315" y="464"/>
                </a:lnTo>
                <a:lnTo>
                  <a:pt x="315" y="461"/>
                </a:lnTo>
                <a:lnTo>
                  <a:pt x="319" y="453"/>
                </a:lnTo>
                <a:lnTo>
                  <a:pt x="322" y="448"/>
                </a:lnTo>
                <a:lnTo>
                  <a:pt x="325" y="445"/>
                </a:lnTo>
                <a:lnTo>
                  <a:pt x="332" y="442"/>
                </a:lnTo>
                <a:lnTo>
                  <a:pt x="340" y="440"/>
                </a:lnTo>
                <a:lnTo>
                  <a:pt x="354" y="440"/>
                </a:lnTo>
                <a:lnTo>
                  <a:pt x="367" y="440"/>
                </a:lnTo>
                <a:lnTo>
                  <a:pt x="379" y="440"/>
                </a:lnTo>
                <a:lnTo>
                  <a:pt x="387" y="440"/>
                </a:lnTo>
                <a:lnTo>
                  <a:pt x="401" y="440"/>
                </a:lnTo>
                <a:lnTo>
                  <a:pt x="411" y="440"/>
                </a:lnTo>
                <a:lnTo>
                  <a:pt x="418" y="440"/>
                </a:lnTo>
                <a:lnTo>
                  <a:pt x="421" y="440"/>
                </a:lnTo>
                <a:lnTo>
                  <a:pt x="421" y="440"/>
                </a:lnTo>
                <a:lnTo>
                  <a:pt x="421" y="440"/>
                </a:lnTo>
                <a:lnTo>
                  <a:pt x="432" y="442"/>
                </a:lnTo>
                <a:lnTo>
                  <a:pt x="439" y="445"/>
                </a:lnTo>
                <a:lnTo>
                  <a:pt x="445" y="448"/>
                </a:lnTo>
                <a:lnTo>
                  <a:pt x="449" y="453"/>
                </a:lnTo>
                <a:lnTo>
                  <a:pt x="452" y="461"/>
                </a:lnTo>
                <a:lnTo>
                  <a:pt x="452" y="464"/>
                </a:lnTo>
                <a:lnTo>
                  <a:pt x="452" y="466"/>
                </a:lnTo>
                <a:lnTo>
                  <a:pt x="452" y="494"/>
                </a:lnTo>
                <a:lnTo>
                  <a:pt x="450" y="520"/>
                </a:lnTo>
                <a:lnTo>
                  <a:pt x="450" y="541"/>
                </a:lnTo>
                <a:lnTo>
                  <a:pt x="449" y="560"/>
                </a:lnTo>
                <a:lnTo>
                  <a:pt x="449" y="575"/>
                </a:lnTo>
                <a:lnTo>
                  <a:pt x="449" y="588"/>
                </a:lnTo>
                <a:lnTo>
                  <a:pt x="449" y="599"/>
                </a:lnTo>
                <a:lnTo>
                  <a:pt x="449" y="607"/>
                </a:lnTo>
                <a:lnTo>
                  <a:pt x="447" y="614"/>
                </a:lnTo>
                <a:lnTo>
                  <a:pt x="447" y="619"/>
                </a:lnTo>
                <a:lnTo>
                  <a:pt x="447" y="625"/>
                </a:lnTo>
                <a:lnTo>
                  <a:pt x="447" y="627"/>
                </a:lnTo>
                <a:lnTo>
                  <a:pt x="447" y="628"/>
                </a:lnTo>
                <a:lnTo>
                  <a:pt x="449" y="628"/>
                </a:lnTo>
                <a:lnTo>
                  <a:pt x="455" y="628"/>
                </a:lnTo>
                <a:lnTo>
                  <a:pt x="463" y="628"/>
                </a:lnTo>
                <a:lnTo>
                  <a:pt x="473" y="628"/>
                </a:lnTo>
                <a:lnTo>
                  <a:pt x="487" y="628"/>
                </a:lnTo>
                <a:lnTo>
                  <a:pt x="502" y="628"/>
                </a:lnTo>
                <a:lnTo>
                  <a:pt x="535" y="628"/>
                </a:lnTo>
                <a:lnTo>
                  <a:pt x="569" y="628"/>
                </a:lnTo>
                <a:lnTo>
                  <a:pt x="599" y="628"/>
                </a:lnTo>
                <a:lnTo>
                  <a:pt x="612" y="628"/>
                </a:lnTo>
                <a:lnTo>
                  <a:pt x="624" y="628"/>
                </a:lnTo>
                <a:lnTo>
                  <a:pt x="634" y="628"/>
                </a:lnTo>
                <a:lnTo>
                  <a:pt x="640" y="628"/>
                </a:lnTo>
                <a:lnTo>
                  <a:pt x="647" y="627"/>
                </a:lnTo>
                <a:lnTo>
                  <a:pt x="651" y="623"/>
                </a:lnTo>
                <a:lnTo>
                  <a:pt x="658" y="615"/>
                </a:lnTo>
                <a:lnTo>
                  <a:pt x="660" y="607"/>
                </a:lnTo>
                <a:lnTo>
                  <a:pt x="661" y="604"/>
                </a:lnTo>
                <a:lnTo>
                  <a:pt x="661" y="602"/>
                </a:lnTo>
                <a:lnTo>
                  <a:pt x="661" y="576"/>
                </a:lnTo>
                <a:lnTo>
                  <a:pt x="661" y="552"/>
                </a:lnTo>
                <a:lnTo>
                  <a:pt x="661" y="507"/>
                </a:lnTo>
                <a:lnTo>
                  <a:pt x="661" y="469"/>
                </a:lnTo>
                <a:lnTo>
                  <a:pt x="661" y="435"/>
                </a:lnTo>
                <a:lnTo>
                  <a:pt x="661" y="408"/>
                </a:lnTo>
                <a:lnTo>
                  <a:pt x="661" y="385"/>
                </a:lnTo>
                <a:lnTo>
                  <a:pt x="661" y="365"/>
                </a:lnTo>
                <a:lnTo>
                  <a:pt x="661" y="349"/>
                </a:lnTo>
                <a:lnTo>
                  <a:pt x="661" y="338"/>
                </a:lnTo>
                <a:lnTo>
                  <a:pt x="661" y="328"/>
                </a:lnTo>
                <a:lnTo>
                  <a:pt x="661" y="323"/>
                </a:lnTo>
                <a:lnTo>
                  <a:pt x="661" y="318"/>
                </a:lnTo>
                <a:lnTo>
                  <a:pt x="661" y="315"/>
                </a:lnTo>
                <a:lnTo>
                  <a:pt x="661" y="313"/>
                </a:lnTo>
                <a:lnTo>
                  <a:pt x="661" y="313"/>
                </a:lnTo>
                <a:lnTo>
                  <a:pt x="671" y="323"/>
                </a:lnTo>
                <a:lnTo>
                  <a:pt x="679" y="331"/>
                </a:lnTo>
                <a:lnTo>
                  <a:pt x="684" y="336"/>
                </a:lnTo>
                <a:lnTo>
                  <a:pt x="687" y="341"/>
                </a:lnTo>
                <a:lnTo>
                  <a:pt x="690" y="344"/>
                </a:lnTo>
                <a:lnTo>
                  <a:pt x="690" y="344"/>
                </a:lnTo>
                <a:lnTo>
                  <a:pt x="702" y="351"/>
                </a:lnTo>
                <a:lnTo>
                  <a:pt x="713" y="356"/>
                </a:lnTo>
                <a:lnTo>
                  <a:pt x="731" y="361"/>
                </a:lnTo>
                <a:lnTo>
                  <a:pt x="746" y="362"/>
                </a:lnTo>
                <a:lnTo>
                  <a:pt x="757" y="359"/>
                </a:lnTo>
                <a:lnTo>
                  <a:pt x="767" y="354"/>
                </a:lnTo>
                <a:lnTo>
                  <a:pt x="773" y="349"/>
                </a:lnTo>
                <a:lnTo>
                  <a:pt x="776" y="346"/>
                </a:lnTo>
                <a:lnTo>
                  <a:pt x="778" y="344"/>
                </a:lnTo>
                <a:lnTo>
                  <a:pt x="397" y="0"/>
                </a:lnTo>
                <a:close/>
                <a:moveTo>
                  <a:pt x="340" y="297"/>
                </a:moveTo>
                <a:lnTo>
                  <a:pt x="340" y="287"/>
                </a:lnTo>
                <a:lnTo>
                  <a:pt x="343" y="281"/>
                </a:lnTo>
                <a:lnTo>
                  <a:pt x="353" y="266"/>
                </a:lnTo>
                <a:lnTo>
                  <a:pt x="366" y="258"/>
                </a:lnTo>
                <a:lnTo>
                  <a:pt x="375" y="255"/>
                </a:lnTo>
                <a:lnTo>
                  <a:pt x="384" y="255"/>
                </a:lnTo>
                <a:lnTo>
                  <a:pt x="393" y="255"/>
                </a:lnTo>
                <a:lnTo>
                  <a:pt x="401" y="258"/>
                </a:lnTo>
                <a:lnTo>
                  <a:pt x="416" y="266"/>
                </a:lnTo>
                <a:lnTo>
                  <a:pt x="424" y="281"/>
                </a:lnTo>
                <a:lnTo>
                  <a:pt x="427" y="287"/>
                </a:lnTo>
                <a:lnTo>
                  <a:pt x="429" y="297"/>
                </a:lnTo>
                <a:lnTo>
                  <a:pt x="427" y="305"/>
                </a:lnTo>
                <a:lnTo>
                  <a:pt x="424" y="313"/>
                </a:lnTo>
                <a:lnTo>
                  <a:pt x="416" y="326"/>
                </a:lnTo>
                <a:lnTo>
                  <a:pt x="401" y="336"/>
                </a:lnTo>
                <a:lnTo>
                  <a:pt x="393" y="338"/>
                </a:lnTo>
                <a:lnTo>
                  <a:pt x="384" y="339"/>
                </a:lnTo>
                <a:lnTo>
                  <a:pt x="375" y="338"/>
                </a:lnTo>
                <a:lnTo>
                  <a:pt x="366" y="336"/>
                </a:lnTo>
                <a:lnTo>
                  <a:pt x="353" y="326"/>
                </a:lnTo>
                <a:lnTo>
                  <a:pt x="343" y="313"/>
                </a:lnTo>
                <a:lnTo>
                  <a:pt x="340" y="305"/>
                </a:lnTo>
                <a:lnTo>
                  <a:pt x="340" y="297"/>
                </a:lnTo>
                <a:close/>
                <a:moveTo>
                  <a:pt x="689" y="234"/>
                </a:moveTo>
                <a:lnTo>
                  <a:pt x="689" y="76"/>
                </a:lnTo>
                <a:lnTo>
                  <a:pt x="612" y="76"/>
                </a:lnTo>
                <a:lnTo>
                  <a:pt x="612" y="166"/>
                </a:lnTo>
                <a:lnTo>
                  <a:pt x="689" y="234"/>
                </a:lnTo>
                <a:close/>
                <a:moveTo>
                  <a:pt x="387" y="380"/>
                </a:moveTo>
                <a:lnTo>
                  <a:pt x="369" y="378"/>
                </a:lnTo>
                <a:lnTo>
                  <a:pt x="353" y="374"/>
                </a:lnTo>
                <a:lnTo>
                  <a:pt x="338" y="365"/>
                </a:lnTo>
                <a:lnTo>
                  <a:pt x="325" y="356"/>
                </a:lnTo>
                <a:lnTo>
                  <a:pt x="315" y="344"/>
                </a:lnTo>
                <a:lnTo>
                  <a:pt x="307" y="330"/>
                </a:lnTo>
                <a:lnTo>
                  <a:pt x="301" y="315"/>
                </a:lnTo>
                <a:lnTo>
                  <a:pt x="299" y="299"/>
                </a:lnTo>
                <a:lnTo>
                  <a:pt x="301" y="281"/>
                </a:lnTo>
                <a:lnTo>
                  <a:pt x="307" y="266"/>
                </a:lnTo>
                <a:lnTo>
                  <a:pt x="315" y="252"/>
                </a:lnTo>
                <a:lnTo>
                  <a:pt x="325" y="239"/>
                </a:lnTo>
                <a:lnTo>
                  <a:pt x="338" y="227"/>
                </a:lnTo>
                <a:lnTo>
                  <a:pt x="353" y="219"/>
                </a:lnTo>
                <a:lnTo>
                  <a:pt x="369" y="214"/>
                </a:lnTo>
                <a:lnTo>
                  <a:pt x="387" y="213"/>
                </a:lnTo>
                <a:lnTo>
                  <a:pt x="403" y="214"/>
                </a:lnTo>
                <a:lnTo>
                  <a:pt x="418" y="219"/>
                </a:lnTo>
                <a:lnTo>
                  <a:pt x="432" y="227"/>
                </a:lnTo>
                <a:lnTo>
                  <a:pt x="444" y="239"/>
                </a:lnTo>
                <a:lnTo>
                  <a:pt x="453" y="252"/>
                </a:lnTo>
                <a:lnTo>
                  <a:pt x="461" y="266"/>
                </a:lnTo>
                <a:lnTo>
                  <a:pt x="466" y="281"/>
                </a:lnTo>
                <a:lnTo>
                  <a:pt x="468" y="299"/>
                </a:lnTo>
                <a:lnTo>
                  <a:pt x="466" y="315"/>
                </a:lnTo>
                <a:lnTo>
                  <a:pt x="461" y="330"/>
                </a:lnTo>
                <a:lnTo>
                  <a:pt x="453" y="344"/>
                </a:lnTo>
                <a:lnTo>
                  <a:pt x="444" y="356"/>
                </a:lnTo>
                <a:lnTo>
                  <a:pt x="432" y="365"/>
                </a:lnTo>
                <a:lnTo>
                  <a:pt x="418" y="374"/>
                </a:lnTo>
                <a:lnTo>
                  <a:pt x="403" y="378"/>
                </a:lnTo>
                <a:lnTo>
                  <a:pt x="387" y="38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05" name="Freeform 204"/>
          <p:cNvSpPr>
            <a:spLocks noEditPoints="1"/>
          </p:cNvSpPr>
          <p:nvPr/>
        </p:nvSpPr>
        <p:spPr bwMode="auto">
          <a:xfrm>
            <a:off x="6553200" y="1514477"/>
            <a:ext cx="136923" cy="135731"/>
          </a:xfrm>
          <a:custGeom>
            <a:avLst/>
            <a:gdLst>
              <a:gd name="T0" fmla="*/ 51 w 601"/>
              <a:gd name="T1" fmla="*/ 131 h 597"/>
              <a:gd name="T2" fmla="*/ 36 w 601"/>
              <a:gd name="T3" fmla="*/ 440 h 597"/>
              <a:gd name="T4" fmla="*/ 301 w 601"/>
              <a:gd name="T5" fmla="*/ 597 h 597"/>
              <a:gd name="T6" fmla="*/ 564 w 601"/>
              <a:gd name="T7" fmla="*/ 440 h 597"/>
              <a:gd name="T8" fmla="*/ 550 w 601"/>
              <a:gd name="T9" fmla="*/ 131 h 597"/>
              <a:gd name="T10" fmla="*/ 415 w 601"/>
              <a:gd name="T11" fmla="*/ 118 h 597"/>
              <a:gd name="T12" fmla="*/ 429 w 601"/>
              <a:gd name="T13" fmla="*/ 75 h 597"/>
              <a:gd name="T14" fmla="*/ 440 w 601"/>
              <a:gd name="T15" fmla="*/ 138 h 597"/>
              <a:gd name="T16" fmla="*/ 235 w 601"/>
              <a:gd name="T17" fmla="*/ 383 h 597"/>
              <a:gd name="T18" fmla="*/ 195 w 601"/>
              <a:gd name="T19" fmla="*/ 453 h 597"/>
              <a:gd name="T20" fmla="*/ 198 w 601"/>
              <a:gd name="T21" fmla="*/ 494 h 597"/>
              <a:gd name="T22" fmla="*/ 164 w 601"/>
              <a:gd name="T23" fmla="*/ 525 h 597"/>
              <a:gd name="T24" fmla="*/ 132 w 601"/>
              <a:gd name="T25" fmla="*/ 453 h 597"/>
              <a:gd name="T26" fmla="*/ 101 w 601"/>
              <a:gd name="T27" fmla="*/ 419 h 597"/>
              <a:gd name="T28" fmla="*/ 78 w 601"/>
              <a:gd name="T29" fmla="*/ 347 h 597"/>
              <a:gd name="T30" fmla="*/ 76 w 601"/>
              <a:gd name="T31" fmla="*/ 309 h 597"/>
              <a:gd name="T32" fmla="*/ 54 w 601"/>
              <a:gd name="T33" fmla="*/ 273 h 597"/>
              <a:gd name="T34" fmla="*/ 69 w 601"/>
              <a:gd name="T35" fmla="*/ 181 h 597"/>
              <a:gd name="T36" fmla="*/ 181 w 601"/>
              <a:gd name="T37" fmla="*/ 75 h 597"/>
              <a:gd name="T38" fmla="*/ 182 w 601"/>
              <a:gd name="T39" fmla="*/ 102 h 597"/>
              <a:gd name="T40" fmla="*/ 145 w 601"/>
              <a:gd name="T41" fmla="*/ 114 h 597"/>
              <a:gd name="T42" fmla="*/ 152 w 601"/>
              <a:gd name="T43" fmla="*/ 144 h 597"/>
              <a:gd name="T44" fmla="*/ 156 w 601"/>
              <a:gd name="T45" fmla="*/ 118 h 597"/>
              <a:gd name="T46" fmla="*/ 225 w 601"/>
              <a:gd name="T47" fmla="*/ 132 h 597"/>
              <a:gd name="T48" fmla="*/ 218 w 601"/>
              <a:gd name="T49" fmla="*/ 187 h 597"/>
              <a:gd name="T50" fmla="*/ 205 w 601"/>
              <a:gd name="T51" fmla="*/ 159 h 597"/>
              <a:gd name="T52" fmla="*/ 193 w 601"/>
              <a:gd name="T53" fmla="*/ 184 h 597"/>
              <a:gd name="T54" fmla="*/ 170 w 601"/>
              <a:gd name="T55" fmla="*/ 238 h 597"/>
              <a:gd name="T56" fmla="*/ 161 w 601"/>
              <a:gd name="T57" fmla="*/ 277 h 597"/>
              <a:gd name="T58" fmla="*/ 122 w 601"/>
              <a:gd name="T59" fmla="*/ 254 h 597"/>
              <a:gd name="T60" fmla="*/ 69 w 601"/>
              <a:gd name="T61" fmla="*/ 259 h 597"/>
              <a:gd name="T62" fmla="*/ 81 w 601"/>
              <a:gd name="T63" fmla="*/ 286 h 597"/>
              <a:gd name="T64" fmla="*/ 135 w 601"/>
              <a:gd name="T65" fmla="*/ 308 h 597"/>
              <a:gd name="T66" fmla="*/ 200 w 601"/>
              <a:gd name="T67" fmla="*/ 327 h 597"/>
              <a:gd name="T68" fmla="*/ 235 w 601"/>
              <a:gd name="T69" fmla="*/ 380 h 597"/>
              <a:gd name="T70" fmla="*/ 274 w 601"/>
              <a:gd name="T71" fmla="*/ 110 h 597"/>
              <a:gd name="T72" fmla="*/ 220 w 601"/>
              <a:gd name="T73" fmla="*/ 74 h 597"/>
              <a:gd name="T74" fmla="*/ 296 w 601"/>
              <a:gd name="T75" fmla="*/ 42 h 597"/>
              <a:gd name="T76" fmla="*/ 537 w 601"/>
              <a:gd name="T77" fmla="*/ 311 h 597"/>
              <a:gd name="T78" fmla="*/ 482 w 601"/>
              <a:gd name="T79" fmla="*/ 487 h 597"/>
              <a:gd name="T80" fmla="*/ 451 w 601"/>
              <a:gd name="T81" fmla="*/ 478 h 597"/>
              <a:gd name="T82" fmla="*/ 455 w 601"/>
              <a:gd name="T83" fmla="*/ 425 h 597"/>
              <a:gd name="T84" fmla="*/ 420 w 601"/>
              <a:gd name="T85" fmla="*/ 403 h 597"/>
              <a:gd name="T86" fmla="*/ 342 w 601"/>
              <a:gd name="T87" fmla="*/ 407 h 597"/>
              <a:gd name="T88" fmla="*/ 334 w 601"/>
              <a:gd name="T89" fmla="*/ 298 h 597"/>
              <a:gd name="T90" fmla="*/ 416 w 601"/>
              <a:gd name="T91" fmla="*/ 299 h 597"/>
              <a:gd name="T92" fmla="*/ 483 w 601"/>
              <a:gd name="T93" fmla="*/ 288 h 597"/>
              <a:gd name="T94" fmla="*/ 522 w 601"/>
              <a:gd name="T95" fmla="*/ 256 h 597"/>
              <a:gd name="T96" fmla="*/ 521 w 601"/>
              <a:gd name="T97" fmla="*/ 219 h 597"/>
              <a:gd name="T98" fmla="*/ 462 w 601"/>
              <a:gd name="T99" fmla="*/ 206 h 597"/>
              <a:gd name="T100" fmla="*/ 455 w 601"/>
              <a:gd name="T101" fmla="*/ 259 h 597"/>
              <a:gd name="T102" fmla="*/ 395 w 601"/>
              <a:gd name="T103" fmla="*/ 244 h 597"/>
              <a:gd name="T104" fmla="*/ 348 w 601"/>
              <a:gd name="T105" fmla="*/ 235 h 597"/>
              <a:gd name="T106" fmla="*/ 380 w 601"/>
              <a:gd name="T107" fmla="*/ 205 h 597"/>
              <a:gd name="T108" fmla="*/ 411 w 601"/>
              <a:gd name="T109" fmla="*/ 162 h 597"/>
              <a:gd name="T110" fmla="*/ 465 w 601"/>
              <a:gd name="T111" fmla="*/ 176 h 597"/>
              <a:gd name="T112" fmla="*/ 518 w 601"/>
              <a:gd name="T113" fmla="*/ 181 h 597"/>
              <a:gd name="T114" fmla="*/ 526 w 601"/>
              <a:gd name="T115" fmla="*/ 159 h 597"/>
              <a:gd name="T116" fmla="*/ 561 w 601"/>
              <a:gd name="T117" fmla="*/ 288 h 597"/>
              <a:gd name="T118" fmla="*/ 515 w 601"/>
              <a:gd name="T119" fmla="*/ 283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01" h="597">
                <a:moveTo>
                  <a:pt x="301" y="0"/>
                </a:moveTo>
                <a:lnTo>
                  <a:pt x="270" y="1"/>
                </a:lnTo>
                <a:lnTo>
                  <a:pt x="239" y="6"/>
                </a:lnTo>
                <a:lnTo>
                  <a:pt x="211" y="13"/>
                </a:lnTo>
                <a:lnTo>
                  <a:pt x="184" y="24"/>
                </a:lnTo>
                <a:lnTo>
                  <a:pt x="157" y="36"/>
                </a:lnTo>
                <a:lnTo>
                  <a:pt x="132" y="50"/>
                </a:lnTo>
                <a:lnTo>
                  <a:pt x="108" y="68"/>
                </a:lnTo>
                <a:lnTo>
                  <a:pt x="88" y="88"/>
                </a:lnTo>
                <a:lnTo>
                  <a:pt x="68" y="109"/>
                </a:lnTo>
                <a:lnTo>
                  <a:pt x="51" y="131"/>
                </a:lnTo>
                <a:lnTo>
                  <a:pt x="36" y="156"/>
                </a:lnTo>
                <a:lnTo>
                  <a:pt x="23" y="183"/>
                </a:lnTo>
                <a:lnTo>
                  <a:pt x="12" y="210"/>
                </a:lnTo>
                <a:lnTo>
                  <a:pt x="5" y="238"/>
                </a:lnTo>
                <a:lnTo>
                  <a:pt x="1" y="267"/>
                </a:lnTo>
                <a:lnTo>
                  <a:pt x="0" y="298"/>
                </a:lnTo>
                <a:lnTo>
                  <a:pt x="1" y="329"/>
                </a:lnTo>
                <a:lnTo>
                  <a:pt x="5" y="358"/>
                </a:lnTo>
                <a:lnTo>
                  <a:pt x="12" y="387"/>
                </a:lnTo>
                <a:lnTo>
                  <a:pt x="23" y="414"/>
                </a:lnTo>
                <a:lnTo>
                  <a:pt x="36" y="440"/>
                </a:lnTo>
                <a:lnTo>
                  <a:pt x="51" y="465"/>
                </a:lnTo>
                <a:lnTo>
                  <a:pt x="68" y="487"/>
                </a:lnTo>
                <a:lnTo>
                  <a:pt x="88" y="510"/>
                </a:lnTo>
                <a:lnTo>
                  <a:pt x="108" y="528"/>
                </a:lnTo>
                <a:lnTo>
                  <a:pt x="132" y="546"/>
                </a:lnTo>
                <a:lnTo>
                  <a:pt x="157" y="561"/>
                </a:lnTo>
                <a:lnTo>
                  <a:pt x="184" y="574"/>
                </a:lnTo>
                <a:lnTo>
                  <a:pt x="211" y="584"/>
                </a:lnTo>
                <a:lnTo>
                  <a:pt x="239" y="591"/>
                </a:lnTo>
                <a:lnTo>
                  <a:pt x="270" y="595"/>
                </a:lnTo>
                <a:lnTo>
                  <a:pt x="301" y="597"/>
                </a:lnTo>
                <a:lnTo>
                  <a:pt x="331" y="595"/>
                </a:lnTo>
                <a:lnTo>
                  <a:pt x="360" y="591"/>
                </a:lnTo>
                <a:lnTo>
                  <a:pt x="390" y="584"/>
                </a:lnTo>
                <a:lnTo>
                  <a:pt x="416" y="574"/>
                </a:lnTo>
                <a:lnTo>
                  <a:pt x="443" y="561"/>
                </a:lnTo>
                <a:lnTo>
                  <a:pt x="468" y="546"/>
                </a:lnTo>
                <a:lnTo>
                  <a:pt x="491" y="528"/>
                </a:lnTo>
                <a:lnTo>
                  <a:pt x="512" y="510"/>
                </a:lnTo>
                <a:lnTo>
                  <a:pt x="532" y="487"/>
                </a:lnTo>
                <a:lnTo>
                  <a:pt x="550" y="465"/>
                </a:lnTo>
                <a:lnTo>
                  <a:pt x="564" y="440"/>
                </a:lnTo>
                <a:lnTo>
                  <a:pt x="578" y="414"/>
                </a:lnTo>
                <a:lnTo>
                  <a:pt x="587" y="387"/>
                </a:lnTo>
                <a:lnTo>
                  <a:pt x="594" y="358"/>
                </a:lnTo>
                <a:lnTo>
                  <a:pt x="599" y="329"/>
                </a:lnTo>
                <a:lnTo>
                  <a:pt x="601" y="298"/>
                </a:lnTo>
                <a:lnTo>
                  <a:pt x="599" y="267"/>
                </a:lnTo>
                <a:lnTo>
                  <a:pt x="594" y="238"/>
                </a:lnTo>
                <a:lnTo>
                  <a:pt x="587" y="210"/>
                </a:lnTo>
                <a:lnTo>
                  <a:pt x="578" y="183"/>
                </a:lnTo>
                <a:lnTo>
                  <a:pt x="564" y="156"/>
                </a:lnTo>
                <a:lnTo>
                  <a:pt x="550" y="131"/>
                </a:lnTo>
                <a:lnTo>
                  <a:pt x="532" y="109"/>
                </a:lnTo>
                <a:lnTo>
                  <a:pt x="512" y="88"/>
                </a:lnTo>
                <a:lnTo>
                  <a:pt x="491" y="68"/>
                </a:lnTo>
                <a:lnTo>
                  <a:pt x="468" y="50"/>
                </a:lnTo>
                <a:lnTo>
                  <a:pt x="443" y="36"/>
                </a:lnTo>
                <a:lnTo>
                  <a:pt x="416" y="24"/>
                </a:lnTo>
                <a:lnTo>
                  <a:pt x="390" y="13"/>
                </a:lnTo>
                <a:lnTo>
                  <a:pt x="360" y="6"/>
                </a:lnTo>
                <a:lnTo>
                  <a:pt x="331" y="1"/>
                </a:lnTo>
                <a:lnTo>
                  <a:pt x="301" y="0"/>
                </a:lnTo>
                <a:close/>
                <a:moveTo>
                  <a:pt x="415" y="118"/>
                </a:moveTo>
                <a:lnTo>
                  <a:pt x="422" y="114"/>
                </a:lnTo>
                <a:lnTo>
                  <a:pt x="427" y="110"/>
                </a:lnTo>
                <a:lnTo>
                  <a:pt x="430" y="107"/>
                </a:lnTo>
                <a:lnTo>
                  <a:pt x="433" y="106"/>
                </a:lnTo>
                <a:lnTo>
                  <a:pt x="436" y="105"/>
                </a:lnTo>
                <a:lnTo>
                  <a:pt x="436" y="105"/>
                </a:lnTo>
                <a:lnTo>
                  <a:pt x="436" y="103"/>
                </a:lnTo>
                <a:lnTo>
                  <a:pt x="434" y="100"/>
                </a:lnTo>
                <a:lnTo>
                  <a:pt x="431" y="92"/>
                </a:lnTo>
                <a:lnTo>
                  <a:pt x="429" y="81"/>
                </a:lnTo>
                <a:lnTo>
                  <a:pt x="429" y="75"/>
                </a:lnTo>
                <a:lnTo>
                  <a:pt x="430" y="70"/>
                </a:lnTo>
                <a:lnTo>
                  <a:pt x="433" y="70"/>
                </a:lnTo>
                <a:lnTo>
                  <a:pt x="437" y="71"/>
                </a:lnTo>
                <a:lnTo>
                  <a:pt x="447" y="77"/>
                </a:lnTo>
                <a:lnTo>
                  <a:pt x="459" y="86"/>
                </a:lnTo>
                <a:lnTo>
                  <a:pt x="470" y="99"/>
                </a:lnTo>
                <a:lnTo>
                  <a:pt x="466" y="114"/>
                </a:lnTo>
                <a:lnTo>
                  <a:pt x="461" y="124"/>
                </a:lnTo>
                <a:lnTo>
                  <a:pt x="454" y="131"/>
                </a:lnTo>
                <a:lnTo>
                  <a:pt x="447" y="137"/>
                </a:lnTo>
                <a:lnTo>
                  <a:pt x="440" y="138"/>
                </a:lnTo>
                <a:lnTo>
                  <a:pt x="436" y="139"/>
                </a:lnTo>
                <a:lnTo>
                  <a:pt x="431" y="139"/>
                </a:lnTo>
                <a:lnTo>
                  <a:pt x="430" y="139"/>
                </a:lnTo>
                <a:lnTo>
                  <a:pt x="430" y="139"/>
                </a:lnTo>
                <a:lnTo>
                  <a:pt x="427" y="138"/>
                </a:lnTo>
                <a:lnTo>
                  <a:pt x="420" y="137"/>
                </a:lnTo>
                <a:lnTo>
                  <a:pt x="418" y="134"/>
                </a:lnTo>
                <a:lnTo>
                  <a:pt x="416" y="131"/>
                </a:lnTo>
                <a:lnTo>
                  <a:pt x="415" y="125"/>
                </a:lnTo>
                <a:lnTo>
                  <a:pt x="415" y="118"/>
                </a:lnTo>
                <a:close/>
                <a:moveTo>
                  <a:pt x="235" y="383"/>
                </a:moveTo>
                <a:lnTo>
                  <a:pt x="231" y="389"/>
                </a:lnTo>
                <a:lnTo>
                  <a:pt x="227" y="397"/>
                </a:lnTo>
                <a:lnTo>
                  <a:pt x="224" y="407"/>
                </a:lnTo>
                <a:lnTo>
                  <a:pt x="220" y="418"/>
                </a:lnTo>
                <a:lnTo>
                  <a:pt x="216" y="425"/>
                </a:lnTo>
                <a:lnTo>
                  <a:pt x="213" y="429"/>
                </a:lnTo>
                <a:lnTo>
                  <a:pt x="205" y="437"/>
                </a:lnTo>
                <a:lnTo>
                  <a:pt x="199" y="442"/>
                </a:lnTo>
                <a:lnTo>
                  <a:pt x="196" y="447"/>
                </a:lnTo>
                <a:lnTo>
                  <a:pt x="195" y="451"/>
                </a:lnTo>
                <a:lnTo>
                  <a:pt x="195" y="453"/>
                </a:lnTo>
                <a:lnTo>
                  <a:pt x="193" y="460"/>
                </a:lnTo>
                <a:lnTo>
                  <a:pt x="192" y="464"/>
                </a:lnTo>
                <a:lnTo>
                  <a:pt x="191" y="468"/>
                </a:lnTo>
                <a:lnTo>
                  <a:pt x="191" y="469"/>
                </a:lnTo>
                <a:lnTo>
                  <a:pt x="191" y="472"/>
                </a:lnTo>
                <a:lnTo>
                  <a:pt x="189" y="472"/>
                </a:lnTo>
                <a:lnTo>
                  <a:pt x="191" y="474"/>
                </a:lnTo>
                <a:lnTo>
                  <a:pt x="191" y="476"/>
                </a:lnTo>
                <a:lnTo>
                  <a:pt x="193" y="483"/>
                </a:lnTo>
                <a:lnTo>
                  <a:pt x="196" y="492"/>
                </a:lnTo>
                <a:lnTo>
                  <a:pt x="198" y="494"/>
                </a:lnTo>
                <a:lnTo>
                  <a:pt x="200" y="497"/>
                </a:lnTo>
                <a:lnTo>
                  <a:pt x="199" y="503"/>
                </a:lnTo>
                <a:lnTo>
                  <a:pt x="198" y="510"/>
                </a:lnTo>
                <a:lnTo>
                  <a:pt x="192" y="526"/>
                </a:lnTo>
                <a:lnTo>
                  <a:pt x="189" y="533"/>
                </a:lnTo>
                <a:lnTo>
                  <a:pt x="188" y="540"/>
                </a:lnTo>
                <a:lnTo>
                  <a:pt x="185" y="546"/>
                </a:lnTo>
                <a:lnTo>
                  <a:pt x="185" y="547"/>
                </a:lnTo>
                <a:lnTo>
                  <a:pt x="175" y="542"/>
                </a:lnTo>
                <a:lnTo>
                  <a:pt x="168" y="535"/>
                </a:lnTo>
                <a:lnTo>
                  <a:pt x="164" y="525"/>
                </a:lnTo>
                <a:lnTo>
                  <a:pt x="160" y="517"/>
                </a:lnTo>
                <a:lnTo>
                  <a:pt x="159" y="511"/>
                </a:lnTo>
                <a:lnTo>
                  <a:pt x="156" y="506"/>
                </a:lnTo>
                <a:lnTo>
                  <a:pt x="153" y="499"/>
                </a:lnTo>
                <a:lnTo>
                  <a:pt x="153" y="496"/>
                </a:lnTo>
                <a:lnTo>
                  <a:pt x="154" y="493"/>
                </a:lnTo>
                <a:lnTo>
                  <a:pt x="153" y="483"/>
                </a:lnTo>
                <a:lnTo>
                  <a:pt x="149" y="476"/>
                </a:lnTo>
                <a:lnTo>
                  <a:pt x="145" y="471"/>
                </a:lnTo>
                <a:lnTo>
                  <a:pt x="139" y="468"/>
                </a:lnTo>
                <a:lnTo>
                  <a:pt x="132" y="453"/>
                </a:lnTo>
                <a:lnTo>
                  <a:pt x="131" y="447"/>
                </a:lnTo>
                <a:lnTo>
                  <a:pt x="129" y="443"/>
                </a:lnTo>
                <a:lnTo>
                  <a:pt x="129" y="440"/>
                </a:lnTo>
                <a:lnTo>
                  <a:pt x="128" y="439"/>
                </a:lnTo>
                <a:lnTo>
                  <a:pt x="122" y="433"/>
                </a:lnTo>
                <a:lnTo>
                  <a:pt x="117" y="429"/>
                </a:lnTo>
                <a:lnTo>
                  <a:pt x="115" y="428"/>
                </a:lnTo>
                <a:lnTo>
                  <a:pt x="114" y="428"/>
                </a:lnTo>
                <a:lnTo>
                  <a:pt x="114" y="428"/>
                </a:lnTo>
                <a:lnTo>
                  <a:pt x="111" y="425"/>
                </a:lnTo>
                <a:lnTo>
                  <a:pt x="101" y="419"/>
                </a:lnTo>
                <a:lnTo>
                  <a:pt x="92" y="414"/>
                </a:lnTo>
                <a:lnTo>
                  <a:pt x="88" y="409"/>
                </a:lnTo>
                <a:lnTo>
                  <a:pt x="85" y="408"/>
                </a:lnTo>
                <a:lnTo>
                  <a:pt x="81" y="401"/>
                </a:lnTo>
                <a:lnTo>
                  <a:pt x="78" y="393"/>
                </a:lnTo>
                <a:lnTo>
                  <a:pt x="75" y="382"/>
                </a:lnTo>
                <a:lnTo>
                  <a:pt x="75" y="373"/>
                </a:lnTo>
                <a:lnTo>
                  <a:pt x="75" y="369"/>
                </a:lnTo>
                <a:lnTo>
                  <a:pt x="75" y="364"/>
                </a:lnTo>
                <a:lnTo>
                  <a:pt x="76" y="352"/>
                </a:lnTo>
                <a:lnTo>
                  <a:pt x="78" y="347"/>
                </a:lnTo>
                <a:lnTo>
                  <a:pt x="79" y="343"/>
                </a:lnTo>
                <a:lnTo>
                  <a:pt x="79" y="340"/>
                </a:lnTo>
                <a:lnTo>
                  <a:pt x="79" y="338"/>
                </a:lnTo>
                <a:lnTo>
                  <a:pt x="81" y="337"/>
                </a:lnTo>
                <a:lnTo>
                  <a:pt x="83" y="333"/>
                </a:lnTo>
                <a:lnTo>
                  <a:pt x="86" y="327"/>
                </a:lnTo>
                <a:lnTo>
                  <a:pt x="86" y="325"/>
                </a:lnTo>
                <a:lnTo>
                  <a:pt x="85" y="323"/>
                </a:lnTo>
                <a:lnTo>
                  <a:pt x="81" y="320"/>
                </a:lnTo>
                <a:lnTo>
                  <a:pt x="79" y="318"/>
                </a:lnTo>
                <a:lnTo>
                  <a:pt x="76" y="309"/>
                </a:lnTo>
                <a:lnTo>
                  <a:pt x="75" y="301"/>
                </a:lnTo>
                <a:lnTo>
                  <a:pt x="75" y="299"/>
                </a:lnTo>
                <a:lnTo>
                  <a:pt x="75" y="298"/>
                </a:lnTo>
                <a:lnTo>
                  <a:pt x="68" y="293"/>
                </a:lnTo>
                <a:lnTo>
                  <a:pt x="65" y="290"/>
                </a:lnTo>
                <a:lnTo>
                  <a:pt x="65" y="288"/>
                </a:lnTo>
                <a:lnTo>
                  <a:pt x="64" y="288"/>
                </a:lnTo>
                <a:lnTo>
                  <a:pt x="64" y="288"/>
                </a:lnTo>
                <a:lnTo>
                  <a:pt x="62" y="286"/>
                </a:lnTo>
                <a:lnTo>
                  <a:pt x="58" y="280"/>
                </a:lnTo>
                <a:lnTo>
                  <a:pt x="54" y="273"/>
                </a:lnTo>
                <a:lnTo>
                  <a:pt x="50" y="269"/>
                </a:lnTo>
                <a:lnTo>
                  <a:pt x="50" y="262"/>
                </a:lnTo>
                <a:lnTo>
                  <a:pt x="50" y="256"/>
                </a:lnTo>
                <a:lnTo>
                  <a:pt x="51" y="252"/>
                </a:lnTo>
                <a:lnTo>
                  <a:pt x="54" y="248"/>
                </a:lnTo>
                <a:lnTo>
                  <a:pt x="54" y="244"/>
                </a:lnTo>
                <a:lnTo>
                  <a:pt x="51" y="235"/>
                </a:lnTo>
                <a:lnTo>
                  <a:pt x="50" y="228"/>
                </a:lnTo>
                <a:lnTo>
                  <a:pt x="50" y="223"/>
                </a:lnTo>
                <a:lnTo>
                  <a:pt x="60" y="202"/>
                </a:lnTo>
                <a:lnTo>
                  <a:pt x="69" y="181"/>
                </a:lnTo>
                <a:lnTo>
                  <a:pt x="81" y="163"/>
                </a:lnTo>
                <a:lnTo>
                  <a:pt x="92" y="148"/>
                </a:lnTo>
                <a:lnTo>
                  <a:pt x="103" y="134"/>
                </a:lnTo>
                <a:lnTo>
                  <a:pt x="114" y="121"/>
                </a:lnTo>
                <a:lnTo>
                  <a:pt x="125" y="112"/>
                </a:lnTo>
                <a:lnTo>
                  <a:pt x="136" y="102"/>
                </a:lnTo>
                <a:lnTo>
                  <a:pt x="146" y="95"/>
                </a:lnTo>
                <a:lnTo>
                  <a:pt x="156" y="89"/>
                </a:lnTo>
                <a:lnTo>
                  <a:pt x="171" y="79"/>
                </a:lnTo>
                <a:lnTo>
                  <a:pt x="177" y="77"/>
                </a:lnTo>
                <a:lnTo>
                  <a:pt x="181" y="75"/>
                </a:lnTo>
                <a:lnTo>
                  <a:pt x="184" y="74"/>
                </a:lnTo>
                <a:lnTo>
                  <a:pt x="185" y="74"/>
                </a:lnTo>
                <a:lnTo>
                  <a:pt x="186" y="82"/>
                </a:lnTo>
                <a:lnTo>
                  <a:pt x="188" y="89"/>
                </a:lnTo>
                <a:lnTo>
                  <a:pt x="189" y="93"/>
                </a:lnTo>
                <a:lnTo>
                  <a:pt x="189" y="96"/>
                </a:lnTo>
                <a:lnTo>
                  <a:pt x="189" y="99"/>
                </a:lnTo>
                <a:lnTo>
                  <a:pt x="189" y="99"/>
                </a:lnTo>
                <a:lnTo>
                  <a:pt x="189" y="99"/>
                </a:lnTo>
                <a:lnTo>
                  <a:pt x="188" y="100"/>
                </a:lnTo>
                <a:lnTo>
                  <a:pt x="182" y="102"/>
                </a:lnTo>
                <a:lnTo>
                  <a:pt x="175" y="103"/>
                </a:lnTo>
                <a:lnTo>
                  <a:pt x="170" y="105"/>
                </a:lnTo>
                <a:lnTo>
                  <a:pt x="163" y="102"/>
                </a:lnTo>
                <a:lnTo>
                  <a:pt x="159" y="100"/>
                </a:lnTo>
                <a:lnTo>
                  <a:pt x="156" y="99"/>
                </a:lnTo>
                <a:lnTo>
                  <a:pt x="154" y="99"/>
                </a:lnTo>
                <a:lnTo>
                  <a:pt x="152" y="105"/>
                </a:lnTo>
                <a:lnTo>
                  <a:pt x="149" y="107"/>
                </a:lnTo>
                <a:lnTo>
                  <a:pt x="146" y="113"/>
                </a:lnTo>
                <a:lnTo>
                  <a:pt x="145" y="114"/>
                </a:lnTo>
                <a:lnTo>
                  <a:pt x="145" y="114"/>
                </a:lnTo>
                <a:lnTo>
                  <a:pt x="145" y="116"/>
                </a:lnTo>
                <a:lnTo>
                  <a:pt x="142" y="120"/>
                </a:lnTo>
                <a:lnTo>
                  <a:pt x="140" y="124"/>
                </a:lnTo>
                <a:lnTo>
                  <a:pt x="139" y="130"/>
                </a:lnTo>
                <a:lnTo>
                  <a:pt x="140" y="134"/>
                </a:lnTo>
                <a:lnTo>
                  <a:pt x="142" y="138"/>
                </a:lnTo>
                <a:lnTo>
                  <a:pt x="145" y="142"/>
                </a:lnTo>
                <a:lnTo>
                  <a:pt x="145" y="144"/>
                </a:lnTo>
                <a:lnTo>
                  <a:pt x="146" y="144"/>
                </a:lnTo>
                <a:lnTo>
                  <a:pt x="147" y="144"/>
                </a:lnTo>
                <a:lnTo>
                  <a:pt x="152" y="144"/>
                </a:lnTo>
                <a:lnTo>
                  <a:pt x="157" y="142"/>
                </a:lnTo>
                <a:lnTo>
                  <a:pt x="159" y="141"/>
                </a:lnTo>
                <a:lnTo>
                  <a:pt x="160" y="139"/>
                </a:lnTo>
                <a:lnTo>
                  <a:pt x="160" y="132"/>
                </a:lnTo>
                <a:lnTo>
                  <a:pt x="160" y="130"/>
                </a:lnTo>
                <a:lnTo>
                  <a:pt x="160" y="130"/>
                </a:lnTo>
                <a:lnTo>
                  <a:pt x="157" y="123"/>
                </a:lnTo>
                <a:lnTo>
                  <a:pt x="156" y="120"/>
                </a:lnTo>
                <a:lnTo>
                  <a:pt x="154" y="120"/>
                </a:lnTo>
                <a:lnTo>
                  <a:pt x="154" y="118"/>
                </a:lnTo>
                <a:lnTo>
                  <a:pt x="156" y="118"/>
                </a:lnTo>
                <a:lnTo>
                  <a:pt x="157" y="118"/>
                </a:lnTo>
                <a:lnTo>
                  <a:pt x="161" y="118"/>
                </a:lnTo>
                <a:lnTo>
                  <a:pt x="166" y="117"/>
                </a:lnTo>
                <a:lnTo>
                  <a:pt x="172" y="117"/>
                </a:lnTo>
                <a:lnTo>
                  <a:pt x="179" y="117"/>
                </a:lnTo>
                <a:lnTo>
                  <a:pt x="189" y="117"/>
                </a:lnTo>
                <a:lnTo>
                  <a:pt x="200" y="118"/>
                </a:lnTo>
                <a:lnTo>
                  <a:pt x="210" y="120"/>
                </a:lnTo>
                <a:lnTo>
                  <a:pt x="218" y="123"/>
                </a:lnTo>
                <a:lnTo>
                  <a:pt x="223" y="127"/>
                </a:lnTo>
                <a:lnTo>
                  <a:pt x="225" y="132"/>
                </a:lnTo>
                <a:lnTo>
                  <a:pt x="228" y="142"/>
                </a:lnTo>
                <a:lnTo>
                  <a:pt x="231" y="146"/>
                </a:lnTo>
                <a:lnTo>
                  <a:pt x="235" y="149"/>
                </a:lnTo>
                <a:lnTo>
                  <a:pt x="239" y="152"/>
                </a:lnTo>
                <a:lnTo>
                  <a:pt x="239" y="155"/>
                </a:lnTo>
                <a:lnTo>
                  <a:pt x="238" y="159"/>
                </a:lnTo>
                <a:lnTo>
                  <a:pt x="235" y="164"/>
                </a:lnTo>
                <a:lnTo>
                  <a:pt x="227" y="174"/>
                </a:lnTo>
                <a:lnTo>
                  <a:pt x="223" y="180"/>
                </a:lnTo>
                <a:lnTo>
                  <a:pt x="220" y="184"/>
                </a:lnTo>
                <a:lnTo>
                  <a:pt x="218" y="187"/>
                </a:lnTo>
                <a:lnTo>
                  <a:pt x="216" y="185"/>
                </a:lnTo>
                <a:lnTo>
                  <a:pt x="213" y="184"/>
                </a:lnTo>
                <a:lnTo>
                  <a:pt x="210" y="180"/>
                </a:lnTo>
                <a:lnTo>
                  <a:pt x="206" y="173"/>
                </a:lnTo>
                <a:lnTo>
                  <a:pt x="206" y="170"/>
                </a:lnTo>
                <a:lnTo>
                  <a:pt x="205" y="169"/>
                </a:lnTo>
                <a:lnTo>
                  <a:pt x="206" y="167"/>
                </a:lnTo>
                <a:lnTo>
                  <a:pt x="207" y="164"/>
                </a:lnTo>
                <a:lnTo>
                  <a:pt x="209" y="162"/>
                </a:lnTo>
                <a:lnTo>
                  <a:pt x="207" y="160"/>
                </a:lnTo>
                <a:lnTo>
                  <a:pt x="205" y="159"/>
                </a:lnTo>
                <a:lnTo>
                  <a:pt x="200" y="159"/>
                </a:lnTo>
                <a:lnTo>
                  <a:pt x="195" y="159"/>
                </a:lnTo>
                <a:lnTo>
                  <a:pt x="189" y="160"/>
                </a:lnTo>
                <a:lnTo>
                  <a:pt x="186" y="163"/>
                </a:lnTo>
                <a:lnTo>
                  <a:pt x="182" y="167"/>
                </a:lnTo>
                <a:lnTo>
                  <a:pt x="181" y="171"/>
                </a:lnTo>
                <a:lnTo>
                  <a:pt x="181" y="176"/>
                </a:lnTo>
                <a:lnTo>
                  <a:pt x="182" y="178"/>
                </a:lnTo>
                <a:lnTo>
                  <a:pt x="185" y="178"/>
                </a:lnTo>
                <a:lnTo>
                  <a:pt x="189" y="181"/>
                </a:lnTo>
                <a:lnTo>
                  <a:pt x="193" y="184"/>
                </a:lnTo>
                <a:lnTo>
                  <a:pt x="196" y="189"/>
                </a:lnTo>
                <a:lnTo>
                  <a:pt x="195" y="194"/>
                </a:lnTo>
                <a:lnTo>
                  <a:pt x="195" y="196"/>
                </a:lnTo>
                <a:lnTo>
                  <a:pt x="195" y="201"/>
                </a:lnTo>
                <a:lnTo>
                  <a:pt x="193" y="205"/>
                </a:lnTo>
                <a:lnTo>
                  <a:pt x="192" y="209"/>
                </a:lnTo>
                <a:lnTo>
                  <a:pt x="189" y="213"/>
                </a:lnTo>
                <a:lnTo>
                  <a:pt x="182" y="224"/>
                </a:lnTo>
                <a:lnTo>
                  <a:pt x="177" y="231"/>
                </a:lnTo>
                <a:lnTo>
                  <a:pt x="171" y="237"/>
                </a:lnTo>
                <a:lnTo>
                  <a:pt x="170" y="238"/>
                </a:lnTo>
                <a:lnTo>
                  <a:pt x="168" y="238"/>
                </a:lnTo>
                <a:lnTo>
                  <a:pt x="166" y="237"/>
                </a:lnTo>
                <a:lnTo>
                  <a:pt x="164" y="238"/>
                </a:lnTo>
                <a:lnTo>
                  <a:pt x="164" y="241"/>
                </a:lnTo>
                <a:lnTo>
                  <a:pt x="164" y="244"/>
                </a:lnTo>
                <a:lnTo>
                  <a:pt x="167" y="252"/>
                </a:lnTo>
                <a:lnTo>
                  <a:pt x="167" y="260"/>
                </a:lnTo>
                <a:lnTo>
                  <a:pt x="166" y="267"/>
                </a:lnTo>
                <a:lnTo>
                  <a:pt x="164" y="273"/>
                </a:lnTo>
                <a:lnTo>
                  <a:pt x="164" y="276"/>
                </a:lnTo>
                <a:lnTo>
                  <a:pt x="161" y="277"/>
                </a:lnTo>
                <a:lnTo>
                  <a:pt x="159" y="276"/>
                </a:lnTo>
                <a:lnTo>
                  <a:pt x="154" y="273"/>
                </a:lnTo>
                <a:lnTo>
                  <a:pt x="147" y="265"/>
                </a:lnTo>
                <a:lnTo>
                  <a:pt x="146" y="259"/>
                </a:lnTo>
                <a:lnTo>
                  <a:pt x="145" y="254"/>
                </a:lnTo>
                <a:lnTo>
                  <a:pt x="142" y="249"/>
                </a:lnTo>
                <a:lnTo>
                  <a:pt x="139" y="247"/>
                </a:lnTo>
                <a:lnTo>
                  <a:pt x="136" y="247"/>
                </a:lnTo>
                <a:lnTo>
                  <a:pt x="132" y="248"/>
                </a:lnTo>
                <a:lnTo>
                  <a:pt x="125" y="251"/>
                </a:lnTo>
                <a:lnTo>
                  <a:pt x="122" y="254"/>
                </a:lnTo>
                <a:lnTo>
                  <a:pt x="120" y="254"/>
                </a:lnTo>
                <a:lnTo>
                  <a:pt x="115" y="252"/>
                </a:lnTo>
                <a:lnTo>
                  <a:pt x="110" y="251"/>
                </a:lnTo>
                <a:lnTo>
                  <a:pt x="106" y="247"/>
                </a:lnTo>
                <a:lnTo>
                  <a:pt x="104" y="244"/>
                </a:lnTo>
                <a:lnTo>
                  <a:pt x="101" y="242"/>
                </a:lnTo>
                <a:lnTo>
                  <a:pt x="97" y="244"/>
                </a:lnTo>
                <a:lnTo>
                  <a:pt x="88" y="249"/>
                </a:lnTo>
                <a:lnTo>
                  <a:pt x="76" y="255"/>
                </a:lnTo>
                <a:lnTo>
                  <a:pt x="72" y="258"/>
                </a:lnTo>
                <a:lnTo>
                  <a:pt x="69" y="259"/>
                </a:lnTo>
                <a:lnTo>
                  <a:pt x="67" y="263"/>
                </a:lnTo>
                <a:lnTo>
                  <a:pt x="67" y="267"/>
                </a:lnTo>
                <a:lnTo>
                  <a:pt x="69" y="270"/>
                </a:lnTo>
                <a:lnTo>
                  <a:pt x="75" y="269"/>
                </a:lnTo>
                <a:lnTo>
                  <a:pt x="82" y="266"/>
                </a:lnTo>
                <a:lnTo>
                  <a:pt x="89" y="267"/>
                </a:lnTo>
                <a:lnTo>
                  <a:pt x="93" y="272"/>
                </a:lnTo>
                <a:lnTo>
                  <a:pt x="95" y="279"/>
                </a:lnTo>
                <a:lnTo>
                  <a:pt x="90" y="283"/>
                </a:lnTo>
                <a:lnTo>
                  <a:pt x="85" y="286"/>
                </a:lnTo>
                <a:lnTo>
                  <a:pt x="81" y="286"/>
                </a:lnTo>
                <a:lnTo>
                  <a:pt x="79" y="288"/>
                </a:lnTo>
                <a:lnTo>
                  <a:pt x="83" y="295"/>
                </a:lnTo>
                <a:lnTo>
                  <a:pt x="89" y="301"/>
                </a:lnTo>
                <a:lnTo>
                  <a:pt x="93" y="306"/>
                </a:lnTo>
                <a:lnTo>
                  <a:pt x="95" y="313"/>
                </a:lnTo>
                <a:lnTo>
                  <a:pt x="97" y="316"/>
                </a:lnTo>
                <a:lnTo>
                  <a:pt x="101" y="318"/>
                </a:lnTo>
                <a:lnTo>
                  <a:pt x="113" y="316"/>
                </a:lnTo>
                <a:lnTo>
                  <a:pt x="125" y="312"/>
                </a:lnTo>
                <a:lnTo>
                  <a:pt x="131" y="311"/>
                </a:lnTo>
                <a:lnTo>
                  <a:pt x="135" y="308"/>
                </a:lnTo>
                <a:lnTo>
                  <a:pt x="138" y="308"/>
                </a:lnTo>
                <a:lnTo>
                  <a:pt x="142" y="308"/>
                </a:lnTo>
                <a:lnTo>
                  <a:pt x="152" y="306"/>
                </a:lnTo>
                <a:lnTo>
                  <a:pt x="161" y="308"/>
                </a:lnTo>
                <a:lnTo>
                  <a:pt x="164" y="311"/>
                </a:lnTo>
                <a:lnTo>
                  <a:pt x="164" y="313"/>
                </a:lnTo>
                <a:lnTo>
                  <a:pt x="167" y="316"/>
                </a:lnTo>
                <a:lnTo>
                  <a:pt x="171" y="320"/>
                </a:lnTo>
                <a:lnTo>
                  <a:pt x="184" y="325"/>
                </a:lnTo>
                <a:lnTo>
                  <a:pt x="195" y="327"/>
                </a:lnTo>
                <a:lnTo>
                  <a:pt x="200" y="327"/>
                </a:lnTo>
                <a:lnTo>
                  <a:pt x="205" y="329"/>
                </a:lnTo>
                <a:lnTo>
                  <a:pt x="213" y="332"/>
                </a:lnTo>
                <a:lnTo>
                  <a:pt x="223" y="334"/>
                </a:lnTo>
                <a:lnTo>
                  <a:pt x="234" y="337"/>
                </a:lnTo>
                <a:lnTo>
                  <a:pt x="245" y="343"/>
                </a:lnTo>
                <a:lnTo>
                  <a:pt x="248" y="350"/>
                </a:lnTo>
                <a:lnTo>
                  <a:pt x="248" y="355"/>
                </a:lnTo>
                <a:lnTo>
                  <a:pt x="246" y="361"/>
                </a:lnTo>
                <a:lnTo>
                  <a:pt x="243" y="366"/>
                </a:lnTo>
                <a:lnTo>
                  <a:pt x="238" y="376"/>
                </a:lnTo>
                <a:lnTo>
                  <a:pt x="235" y="380"/>
                </a:lnTo>
                <a:lnTo>
                  <a:pt x="235" y="383"/>
                </a:lnTo>
                <a:close/>
                <a:moveTo>
                  <a:pt x="295" y="70"/>
                </a:moveTo>
                <a:lnTo>
                  <a:pt x="292" y="75"/>
                </a:lnTo>
                <a:lnTo>
                  <a:pt x="289" y="81"/>
                </a:lnTo>
                <a:lnTo>
                  <a:pt x="281" y="91"/>
                </a:lnTo>
                <a:lnTo>
                  <a:pt x="278" y="95"/>
                </a:lnTo>
                <a:lnTo>
                  <a:pt x="276" y="99"/>
                </a:lnTo>
                <a:lnTo>
                  <a:pt x="274" y="102"/>
                </a:lnTo>
                <a:lnTo>
                  <a:pt x="276" y="105"/>
                </a:lnTo>
                <a:lnTo>
                  <a:pt x="276" y="107"/>
                </a:lnTo>
                <a:lnTo>
                  <a:pt x="274" y="110"/>
                </a:lnTo>
                <a:lnTo>
                  <a:pt x="273" y="118"/>
                </a:lnTo>
                <a:lnTo>
                  <a:pt x="270" y="121"/>
                </a:lnTo>
                <a:lnTo>
                  <a:pt x="267" y="121"/>
                </a:lnTo>
                <a:lnTo>
                  <a:pt x="262" y="120"/>
                </a:lnTo>
                <a:lnTo>
                  <a:pt x="255" y="114"/>
                </a:lnTo>
                <a:lnTo>
                  <a:pt x="241" y="102"/>
                </a:lnTo>
                <a:lnTo>
                  <a:pt x="228" y="92"/>
                </a:lnTo>
                <a:lnTo>
                  <a:pt x="224" y="88"/>
                </a:lnTo>
                <a:lnTo>
                  <a:pt x="220" y="84"/>
                </a:lnTo>
                <a:lnTo>
                  <a:pt x="220" y="79"/>
                </a:lnTo>
                <a:lnTo>
                  <a:pt x="220" y="74"/>
                </a:lnTo>
                <a:lnTo>
                  <a:pt x="221" y="73"/>
                </a:lnTo>
                <a:lnTo>
                  <a:pt x="223" y="71"/>
                </a:lnTo>
                <a:lnTo>
                  <a:pt x="230" y="70"/>
                </a:lnTo>
                <a:lnTo>
                  <a:pt x="237" y="67"/>
                </a:lnTo>
                <a:lnTo>
                  <a:pt x="239" y="66"/>
                </a:lnTo>
                <a:lnTo>
                  <a:pt x="239" y="64"/>
                </a:lnTo>
                <a:lnTo>
                  <a:pt x="250" y="54"/>
                </a:lnTo>
                <a:lnTo>
                  <a:pt x="262" y="47"/>
                </a:lnTo>
                <a:lnTo>
                  <a:pt x="274" y="43"/>
                </a:lnTo>
                <a:lnTo>
                  <a:pt x="285" y="42"/>
                </a:lnTo>
                <a:lnTo>
                  <a:pt x="296" y="42"/>
                </a:lnTo>
                <a:lnTo>
                  <a:pt x="305" y="43"/>
                </a:lnTo>
                <a:lnTo>
                  <a:pt x="312" y="46"/>
                </a:lnTo>
                <a:lnTo>
                  <a:pt x="315" y="49"/>
                </a:lnTo>
                <a:lnTo>
                  <a:pt x="312" y="53"/>
                </a:lnTo>
                <a:lnTo>
                  <a:pt x="308" y="54"/>
                </a:lnTo>
                <a:lnTo>
                  <a:pt x="302" y="57"/>
                </a:lnTo>
                <a:lnTo>
                  <a:pt x="296" y="61"/>
                </a:lnTo>
                <a:lnTo>
                  <a:pt x="295" y="64"/>
                </a:lnTo>
                <a:lnTo>
                  <a:pt x="295" y="70"/>
                </a:lnTo>
                <a:close/>
                <a:moveTo>
                  <a:pt x="536" y="308"/>
                </a:moveTo>
                <a:lnTo>
                  <a:pt x="537" y="311"/>
                </a:lnTo>
                <a:lnTo>
                  <a:pt x="543" y="316"/>
                </a:lnTo>
                <a:lnTo>
                  <a:pt x="550" y="320"/>
                </a:lnTo>
                <a:lnTo>
                  <a:pt x="561" y="323"/>
                </a:lnTo>
                <a:lnTo>
                  <a:pt x="558" y="343"/>
                </a:lnTo>
                <a:lnTo>
                  <a:pt x="554" y="362"/>
                </a:lnTo>
                <a:lnTo>
                  <a:pt x="541" y="398"/>
                </a:lnTo>
                <a:lnTo>
                  <a:pt x="525" y="429"/>
                </a:lnTo>
                <a:lnTo>
                  <a:pt x="507" y="457"/>
                </a:lnTo>
                <a:lnTo>
                  <a:pt x="498" y="468"/>
                </a:lnTo>
                <a:lnTo>
                  <a:pt x="490" y="478"/>
                </a:lnTo>
                <a:lnTo>
                  <a:pt x="482" y="487"/>
                </a:lnTo>
                <a:lnTo>
                  <a:pt x="475" y="494"/>
                </a:lnTo>
                <a:lnTo>
                  <a:pt x="469" y="500"/>
                </a:lnTo>
                <a:lnTo>
                  <a:pt x="465" y="504"/>
                </a:lnTo>
                <a:lnTo>
                  <a:pt x="462" y="507"/>
                </a:lnTo>
                <a:lnTo>
                  <a:pt x="461" y="507"/>
                </a:lnTo>
                <a:lnTo>
                  <a:pt x="455" y="501"/>
                </a:lnTo>
                <a:lnTo>
                  <a:pt x="452" y="496"/>
                </a:lnTo>
                <a:lnTo>
                  <a:pt x="450" y="487"/>
                </a:lnTo>
                <a:lnTo>
                  <a:pt x="450" y="481"/>
                </a:lnTo>
                <a:lnTo>
                  <a:pt x="450" y="478"/>
                </a:lnTo>
                <a:lnTo>
                  <a:pt x="451" y="478"/>
                </a:lnTo>
                <a:lnTo>
                  <a:pt x="452" y="471"/>
                </a:lnTo>
                <a:lnTo>
                  <a:pt x="454" y="467"/>
                </a:lnTo>
                <a:lnTo>
                  <a:pt x="454" y="462"/>
                </a:lnTo>
                <a:lnTo>
                  <a:pt x="455" y="460"/>
                </a:lnTo>
                <a:lnTo>
                  <a:pt x="455" y="458"/>
                </a:lnTo>
                <a:lnTo>
                  <a:pt x="455" y="458"/>
                </a:lnTo>
                <a:lnTo>
                  <a:pt x="455" y="446"/>
                </a:lnTo>
                <a:lnTo>
                  <a:pt x="455" y="437"/>
                </a:lnTo>
                <a:lnTo>
                  <a:pt x="455" y="432"/>
                </a:lnTo>
                <a:lnTo>
                  <a:pt x="455" y="428"/>
                </a:lnTo>
                <a:lnTo>
                  <a:pt x="455" y="425"/>
                </a:lnTo>
                <a:lnTo>
                  <a:pt x="455" y="423"/>
                </a:lnTo>
                <a:lnTo>
                  <a:pt x="455" y="422"/>
                </a:lnTo>
                <a:lnTo>
                  <a:pt x="455" y="421"/>
                </a:lnTo>
                <a:lnTo>
                  <a:pt x="455" y="416"/>
                </a:lnTo>
                <a:lnTo>
                  <a:pt x="454" y="411"/>
                </a:lnTo>
                <a:lnTo>
                  <a:pt x="451" y="405"/>
                </a:lnTo>
                <a:lnTo>
                  <a:pt x="447" y="400"/>
                </a:lnTo>
                <a:lnTo>
                  <a:pt x="441" y="397"/>
                </a:lnTo>
                <a:lnTo>
                  <a:pt x="431" y="398"/>
                </a:lnTo>
                <a:lnTo>
                  <a:pt x="427" y="400"/>
                </a:lnTo>
                <a:lnTo>
                  <a:pt x="420" y="403"/>
                </a:lnTo>
                <a:lnTo>
                  <a:pt x="409" y="407"/>
                </a:lnTo>
                <a:lnTo>
                  <a:pt x="402" y="408"/>
                </a:lnTo>
                <a:lnTo>
                  <a:pt x="397" y="411"/>
                </a:lnTo>
                <a:lnTo>
                  <a:pt x="392" y="411"/>
                </a:lnTo>
                <a:lnTo>
                  <a:pt x="388" y="412"/>
                </a:lnTo>
                <a:lnTo>
                  <a:pt x="381" y="412"/>
                </a:lnTo>
                <a:lnTo>
                  <a:pt x="373" y="412"/>
                </a:lnTo>
                <a:lnTo>
                  <a:pt x="360" y="412"/>
                </a:lnTo>
                <a:lnTo>
                  <a:pt x="354" y="412"/>
                </a:lnTo>
                <a:lnTo>
                  <a:pt x="348" y="411"/>
                </a:lnTo>
                <a:lnTo>
                  <a:pt x="342" y="407"/>
                </a:lnTo>
                <a:lnTo>
                  <a:pt x="338" y="403"/>
                </a:lnTo>
                <a:lnTo>
                  <a:pt x="333" y="390"/>
                </a:lnTo>
                <a:lnTo>
                  <a:pt x="330" y="375"/>
                </a:lnTo>
                <a:lnTo>
                  <a:pt x="328" y="359"/>
                </a:lnTo>
                <a:lnTo>
                  <a:pt x="330" y="347"/>
                </a:lnTo>
                <a:lnTo>
                  <a:pt x="330" y="341"/>
                </a:lnTo>
                <a:lnTo>
                  <a:pt x="330" y="337"/>
                </a:lnTo>
                <a:lnTo>
                  <a:pt x="330" y="334"/>
                </a:lnTo>
                <a:lnTo>
                  <a:pt x="330" y="333"/>
                </a:lnTo>
                <a:lnTo>
                  <a:pt x="331" y="313"/>
                </a:lnTo>
                <a:lnTo>
                  <a:pt x="334" y="298"/>
                </a:lnTo>
                <a:lnTo>
                  <a:pt x="338" y="286"/>
                </a:lnTo>
                <a:lnTo>
                  <a:pt x="344" y="279"/>
                </a:lnTo>
                <a:lnTo>
                  <a:pt x="351" y="273"/>
                </a:lnTo>
                <a:lnTo>
                  <a:pt x="359" y="272"/>
                </a:lnTo>
                <a:lnTo>
                  <a:pt x="367" y="272"/>
                </a:lnTo>
                <a:lnTo>
                  <a:pt x="376" y="273"/>
                </a:lnTo>
                <a:lnTo>
                  <a:pt x="384" y="277"/>
                </a:lnTo>
                <a:lnTo>
                  <a:pt x="392" y="281"/>
                </a:lnTo>
                <a:lnTo>
                  <a:pt x="406" y="291"/>
                </a:lnTo>
                <a:lnTo>
                  <a:pt x="412" y="295"/>
                </a:lnTo>
                <a:lnTo>
                  <a:pt x="416" y="299"/>
                </a:lnTo>
                <a:lnTo>
                  <a:pt x="419" y="302"/>
                </a:lnTo>
                <a:lnTo>
                  <a:pt x="420" y="304"/>
                </a:lnTo>
                <a:lnTo>
                  <a:pt x="430" y="309"/>
                </a:lnTo>
                <a:lnTo>
                  <a:pt x="438" y="313"/>
                </a:lnTo>
                <a:lnTo>
                  <a:pt x="447" y="316"/>
                </a:lnTo>
                <a:lnTo>
                  <a:pt x="454" y="316"/>
                </a:lnTo>
                <a:lnTo>
                  <a:pt x="459" y="315"/>
                </a:lnTo>
                <a:lnTo>
                  <a:pt x="465" y="313"/>
                </a:lnTo>
                <a:lnTo>
                  <a:pt x="473" y="306"/>
                </a:lnTo>
                <a:lnTo>
                  <a:pt x="479" y="297"/>
                </a:lnTo>
                <a:lnTo>
                  <a:pt x="483" y="288"/>
                </a:lnTo>
                <a:lnTo>
                  <a:pt x="484" y="281"/>
                </a:lnTo>
                <a:lnTo>
                  <a:pt x="486" y="279"/>
                </a:lnTo>
                <a:lnTo>
                  <a:pt x="486" y="279"/>
                </a:lnTo>
                <a:lnTo>
                  <a:pt x="497" y="273"/>
                </a:lnTo>
                <a:lnTo>
                  <a:pt x="505" y="270"/>
                </a:lnTo>
                <a:lnTo>
                  <a:pt x="512" y="267"/>
                </a:lnTo>
                <a:lnTo>
                  <a:pt x="516" y="265"/>
                </a:lnTo>
                <a:lnTo>
                  <a:pt x="519" y="265"/>
                </a:lnTo>
                <a:lnTo>
                  <a:pt x="521" y="263"/>
                </a:lnTo>
                <a:lnTo>
                  <a:pt x="521" y="263"/>
                </a:lnTo>
                <a:lnTo>
                  <a:pt x="522" y="256"/>
                </a:lnTo>
                <a:lnTo>
                  <a:pt x="523" y="252"/>
                </a:lnTo>
                <a:lnTo>
                  <a:pt x="525" y="248"/>
                </a:lnTo>
                <a:lnTo>
                  <a:pt x="525" y="247"/>
                </a:lnTo>
                <a:lnTo>
                  <a:pt x="526" y="244"/>
                </a:lnTo>
                <a:lnTo>
                  <a:pt x="526" y="244"/>
                </a:lnTo>
                <a:lnTo>
                  <a:pt x="523" y="235"/>
                </a:lnTo>
                <a:lnTo>
                  <a:pt x="523" y="230"/>
                </a:lnTo>
                <a:lnTo>
                  <a:pt x="522" y="224"/>
                </a:lnTo>
                <a:lnTo>
                  <a:pt x="522" y="222"/>
                </a:lnTo>
                <a:lnTo>
                  <a:pt x="521" y="219"/>
                </a:lnTo>
                <a:lnTo>
                  <a:pt x="521" y="219"/>
                </a:lnTo>
                <a:lnTo>
                  <a:pt x="502" y="210"/>
                </a:lnTo>
                <a:lnTo>
                  <a:pt x="489" y="205"/>
                </a:lnTo>
                <a:lnTo>
                  <a:pt x="479" y="199"/>
                </a:lnTo>
                <a:lnTo>
                  <a:pt x="472" y="196"/>
                </a:lnTo>
                <a:lnTo>
                  <a:pt x="469" y="195"/>
                </a:lnTo>
                <a:lnTo>
                  <a:pt x="466" y="194"/>
                </a:lnTo>
                <a:lnTo>
                  <a:pt x="465" y="194"/>
                </a:lnTo>
                <a:lnTo>
                  <a:pt x="465" y="195"/>
                </a:lnTo>
                <a:lnTo>
                  <a:pt x="465" y="198"/>
                </a:lnTo>
                <a:lnTo>
                  <a:pt x="464" y="202"/>
                </a:lnTo>
                <a:lnTo>
                  <a:pt x="462" y="206"/>
                </a:lnTo>
                <a:lnTo>
                  <a:pt x="462" y="213"/>
                </a:lnTo>
                <a:lnTo>
                  <a:pt x="464" y="222"/>
                </a:lnTo>
                <a:lnTo>
                  <a:pt x="466" y="230"/>
                </a:lnTo>
                <a:lnTo>
                  <a:pt x="470" y="238"/>
                </a:lnTo>
                <a:lnTo>
                  <a:pt x="470" y="240"/>
                </a:lnTo>
                <a:lnTo>
                  <a:pt x="469" y="242"/>
                </a:lnTo>
                <a:lnTo>
                  <a:pt x="466" y="251"/>
                </a:lnTo>
                <a:lnTo>
                  <a:pt x="465" y="255"/>
                </a:lnTo>
                <a:lnTo>
                  <a:pt x="462" y="258"/>
                </a:lnTo>
                <a:lnTo>
                  <a:pt x="459" y="259"/>
                </a:lnTo>
                <a:lnTo>
                  <a:pt x="455" y="259"/>
                </a:lnTo>
                <a:lnTo>
                  <a:pt x="444" y="252"/>
                </a:lnTo>
                <a:lnTo>
                  <a:pt x="436" y="247"/>
                </a:lnTo>
                <a:lnTo>
                  <a:pt x="429" y="244"/>
                </a:lnTo>
                <a:lnTo>
                  <a:pt x="425" y="241"/>
                </a:lnTo>
                <a:lnTo>
                  <a:pt x="422" y="240"/>
                </a:lnTo>
                <a:lnTo>
                  <a:pt x="420" y="238"/>
                </a:lnTo>
                <a:lnTo>
                  <a:pt x="420" y="238"/>
                </a:lnTo>
                <a:lnTo>
                  <a:pt x="419" y="238"/>
                </a:lnTo>
                <a:lnTo>
                  <a:pt x="413" y="237"/>
                </a:lnTo>
                <a:lnTo>
                  <a:pt x="405" y="238"/>
                </a:lnTo>
                <a:lnTo>
                  <a:pt x="395" y="244"/>
                </a:lnTo>
                <a:lnTo>
                  <a:pt x="387" y="248"/>
                </a:lnTo>
                <a:lnTo>
                  <a:pt x="379" y="249"/>
                </a:lnTo>
                <a:lnTo>
                  <a:pt x="370" y="251"/>
                </a:lnTo>
                <a:lnTo>
                  <a:pt x="363" y="249"/>
                </a:lnTo>
                <a:lnTo>
                  <a:pt x="356" y="248"/>
                </a:lnTo>
                <a:lnTo>
                  <a:pt x="351" y="245"/>
                </a:lnTo>
                <a:lnTo>
                  <a:pt x="347" y="244"/>
                </a:lnTo>
                <a:lnTo>
                  <a:pt x="345" y="244"/>
                </a:lnTo>
                <a:lnTo>
                  <a:pt x="345" y="242"/>
                </a:lnTo>
                <a:lnTo>
                  <a:pt x="345" y="241"/>
                </a:lnTo>
                <a:lnTo>
                  <a:pt x="348" y="235"/>
                </a:lnTo>
                <a:lnTo>
                  <a:pt x="351" y="231"/>
                </a:lnTo>
                <a:lnTo>
                  <a:pt x="354" y="227"/>
                </a:lnTo>
                <a:lnTo>
                  <a:pt x="359" y="223"/>
                </a:lnTo>
                <a:lnTo>
                  <a:pt x="365" y="219"/>
                </a:lnTo>
                <a:lnTo>
                  <a:pt x="370" y="216"/>
                </a:lnTo>
                <a:lnTo>
                  <a:pt x="374" y="213"/>
                </a:lnTo>
                <a:lnTo>
                  <a:pt x="379" y="210"/>
                </a:lnTo>
                <a:lnTo>
                  <a:pt x="380" y="209"/>
                </a:lnTo>
                <a:lnTo>
                  <a:pt x="380" y="209"/>
                </a:lnTo>
                <a:lnTo>
                  <a:pt x="380" y="208"/>
                </a:lnTo>
                <a:lnTo>
                  <a:pt x="380" y="205"/>
                </a:lnTo>
                <a:lnTo>
                  <a:pt x="379" y="196"/>
                </a:lnTo>
                <a:lnTo>
                  <a:pt x="379" y="185"/>
                </a:lnTo>
                <a:lnTo>
                  <a:pt x="380" y="174"/>
                </a:lnTo>
                <a:lnTo>
                  <a:pt x="383" y="170"/>
                </a:lnTo>
                <a:lnTo>
                  <a:pt x="384" y="167"/>
                </a:lnTo>
                <a:lnTo>
                  <a:pt x="387" y="167"/>
                </a:lnTo>
                <a:lnTo>
                  <a:pt x="390" y="167"/>
                </a:lnTo>
                <a:lnTo>
                  <a:pt x="395" y="167"/>
                </a:lnTo>
                <a:lnTo>
                  <a:pt x="401" y="167"/>
                </a:lnTo>
                <a:lnTo>
                  <a:pt x="405" y="164"/>
                </a:lnTo>
                <a:lnTo>
                  <a:pt x="411" y="162"/>
                </a:lnTo>
                <a:lnTo>
                  <a:pt x="416" y="163"/>
                </a:lnTo>
                <a:lnTo>
                  <a:pt x="420" y="166"/>
                </a:lnTo>
                <a:lnTo>
                  <a:pt x="426" y="170"/>
                </a:lnTo>
                <a:lnTo>
                  <a:pt x="431" y="174"/>
                </a:lnTo>
                <a:lnTo>
                  <a:pt x="437" y="177"/>
                </a:lnTo>
                <a:lnTo>
                  <a:pt x="444" y="180"/>
                </a:lnTo>
                <a:lnTo>
                  <a:pt x="451" y="178"/>
                </a:lnTo>
                <a:lnTo>
                  <a:pt x="457" y="178"/>
                </a:lnTo>
                <a:lnTo>
                  <a:pt x="461" y="178"/>
                </a:lnTo>
                <a:lnTo>
                  <a:pt x="464" y="177"/>
                </a:lnTo>
                <a:lnTo>
                  <a:pt x="465" y="176"/>
                </a:lnTo>
                <a:lnTo>
                  <a:pt x="468" y="170"/>
                </a:lnTo>
                <a:lnTo>
                  <a:pt x="470" y="167"/>
                </a:lnTo>
                <a:lnTo>
                  <a:pt x="476" y="164"/>
                </a:lnTo>
                <a:lnTo>
                  <a:pt x="480" y="163"/>
                </a:lnTo>
                <a:lnTo>
                  <a:pt x="486" y="164"/>
                </a:lnTo>
                <a:lnTo>
                  <a:pt x="494" y="170"/>
                </a:lnTo>
                <a:lnTo>
                  <a:pt x="498" y="176"/>
                </a:lnTo>
                <a:lnTo>
                  <a:pt x="500" y="178"/>
                </a:lnTo>
                <a:lnTo>
                  <a:pt x="501" y="178"/>
                </a:lnTo>
                <a:lnTo>
                  <a:pt x="511" y="181"/>
                </a:lnTo>
                <a:lnTo>
                  <a:pt x="518" y="181"/>
                </a:lnTo>
                <a:lnTo>
                  <a:pt x="523" y="183"/>
                </a:lnTo>
                <a:lnTo>
                  <a:pt x="528" y="184"/>
                </a:lnTo>
                <a:lnTo>
                  <a:pt x="529" y="184"/>
                </a:lnTo>
                <a:lnTo>
                  <a:pt x="530" y="184"/>
                </a:lnTo>
                <a:lnTo>
                  <a:pt x="530" y="184"/>
                </a:lnTo>
                <a:lnTo>
                  <a:pt x="530" y="183"/>
                </a:lnTo>
                <a:lnTo>
                  <a:pt x="530" y="178"/>
                </a:lnTo>
                <a:lnTo>
                  <a:pt x="529" y="173"/>
                </a:lnTo>
                <a:lnTo>
                  <a:pt x="528" y="167"/>
                </a:lnTo>
                <a:lnTo>
                  <a:pt x="528" y="163"/>
                </a:lnTo>
                <a:lnTo>
                  <a:pt x="526" y="159"/>
                </a:lnTo>
                <a:lnTo>
                  <a:pt x="526" y="157"/>
                </a:lnTo>
                <a:lnTo>
                  <a:pt x="526" y="159"/>
                </a:lnTo>
                <a:lnTo>
                  <a:pt x="533" y="173"/>
                </a:lnTo>
                <a:lnTo>
                  <a:pt x="541" y="189"/>
                </a:lnTo>
                <a:lnTo>
                  <a:pt x="548" y="209"/>
                </a:lnTo>
                <a:lnTo>
                  <a:pt x="554" y="230"/>
                </a:lnTo>
                <a:lnTo>
                  <a:pt x="560" y="248"/>
                </a:lnTo>
                <a:lnTo>
                  <a:pt x="562" y="266"/>
                </a:lnTo>
                <a:lnTo>
                  <a:pt x="562" y="280"/>
                </a:lnTo>
                <a:lnTo>
                  <a:pt x="562" y="284"/>
                </a:lnTo>
                <a:lnTo>
                  <a:pt x="561" y="288"/>
                </a:lnTo>
                <a:lnTo>
                  <a:pt x="557" y="286"/>
                </a:lnTo>
                <a:lnTo>
                  <a:pt x="554" y="284"/>
                </a:lnTo>
                <a:lnTo>
                  <a:pt x="551" y="284"/>
                </a:lnTo>
                <a:lnTo>
                  <a:pt x="551" y="283"/>
                </a:lnTo>
                <a:lnTo>
                  <a:pt x="539" y="283"/>
                </a:lnTo>
                <a:lnTo>
                  <a:pt x="530" y="283"/>
                </a:lnTo>
                <a:lnTo>
                  <a:pt x="525" y="283"/>
                </a:lnTo>
                <a:lnTo>
                  <a:pt x="521" y="283"/>
                </a:lnTo>
                <a:lnTo>
                  <a:pt x="518" y="283"/>
                </a:lnTo>
                <a:lnTo>
                  <a:pt x="516" y="283"/>
                </a:lnTo>
                <a:lnTo>
                  <a:pt x="515" y="283"/>
                </a:lnTo>
                <a:lnTo>
                  <a:pt x="536" y="308"/>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06" name="Freeform 206"/>
          <p:cNvSpPr>
            <a:spLocks noEditPoints="1"/>
          </p:cNvSpPr>
          <p:nvPr/>
        </p:nvSpPr>
        <p:spPr bwMode="auto">
          <a:xfrm>
            <a:off x="5057777" y="1250159"/>
            <a:ext cx="127398" cy="144065"/>
          </a:xfrm>
          <a:custGeom>
            <a:avLst/>
            <a:gdLst>
              <a:gd name="T0" fmla="*/ 258 w 562"/>
              <a:gd name="T1" fmla="*/ 244 h 635"/>
              <a:gd name="T2" fmla="*/ 258 w 562"/>
              <a:gd name="T3" fmla="*/ 113 h 635"/>
              <a:gd name="T4" fmla="*/ 258 w 562"/>
              <a:gd name="T5" fmla="*/ 33 h 635"/>
              <a:gd name="T6" fmla="*/ 226 w 562"/>
              <a:gd name="T7" fmla="*/ 0 h 635"/>
              <a:gd name="T8" fmla="*/ 65 w 562"/>
              <a:gd name="T9" fmla="*/ 0 h 635"/>
              <a:gd name="T10" fmla="*/ 31 w 562"/>
              <a:gd name="T11" fmla="*/ 0 h 635"/>
              <a:gd name="T12" fmla="*/ 0 w 562"/>
              <a:gd name="T13" fmla="*/ 100 h 635"/>
              <a:gd name="T14" fmla="*/ 0 w 562"/>
              <a:gd name="T15" fmla="*/ 281 h 635"/>
              <a:gd name="T16" fmla="*/ 0 w 562"/>
              <a:gd name="T17" fmla="*/ 394 h 635"/>
              <a:gd name="T18" fmla="*/ 1 w 562"/>
              <a:gd name="T19" fmla="*/ 439 h 635"/>
              <a:gd name="T20" fmla="*/ 144 w 562"/>
              <a:gd name="T21" fmla="*/ 460 h 635"/>
              <a:gd name="T22" fmla="*/ 220 w 562"/>
              <a:gd name="T23" fmla="*/ 460 h 635"/>
              <a:gd name="T24" fmla="*/ 258 w 562"/>
              <a:gd name="T25" fmla="*/ 428 h 635"/>
              <a:gd name="T26" fmla="*/ 268 w 562"/>
              <a:gd name="T27" fmla="*/ 582 h 635"/>
              <a:gd name="T28" fmla="*/ 403 w 562"/>
              <a:gd name="T29" fmla="*/ 23 h 635"/>
              <a:gd name="T30" fmla="*/ 461 w 562"/>
              <a:gd name="T31" fmla="*/ 176 h 635"/>
              <a:gd name="T32" fmla="*/ 349 w 562"/>
              <a:gd name="T33" fmla="*/ 176 h 635"/>
              <a:gd name="T34" fmla="*/ 309 w 562"/>
              <a:gd name="T35" fmla="*/ 185 h 635"/>
              <a:gd name="T36" fmla="*/ 298 w 562"/>
              <a:gd name="T37" fmla="*/ 338 h 635"/>
              <a:gd name="T38" fmla="*/ 298 w 562"/>
              <a:gd name="T39" fmla="*/ 490 h 635"/>
              <a:gd name="T40" fmla="*/ 298 w 562"/>
              <a:gd name="T41" fmla="*/ 597 h 635"/>
              <a:gd name="T42" fmla="*/ 320 w 562"/>
              <a:gd name="T43" fmla="*/ 632 h 635"/>
              <a:gd name="T44" fmla="*/ 479 w 562"/>
              <a:gd name="T45" fmla="*/ 635 h 635"/>
              <a:gd name="T46" fmla="*/ 526 w 562"/>
              <a:gd name="T47" fmla="*/ 635 h 635"/>
              <a:gd name="T48" fmla="*/ 562 w 562"/>
              <a:gd name="T49" fmla="*/ 533 h 635"/>
              <a:gd name="T50" fmla="*/ 562 w 562"/>
              <a:gd name="T51" fmla="*/ 354 h 635"/>
              <a:gd name="T52" fmla="*/ 562 w 562"/>
              <a:gd name="T53" fmla="*/ 227 h 635"/>
              <a:gd name="T54" fmla="*/ 552 w 562"/>
              <a:gd name="T55" fmla="*/ 185 h 635"/>
              <a:gd name="T56" fmla="*/ 515 w 562"/>
              <a:gd name="T57" fmla="*/ 207 h 635"/>
              <a:gd name="T58" fmla="*/ 495 w 562"/>
              <a:gd name="T59" fmla="*/ 202 h 635"/>
              <a:gd name="T60" fmla="*/ 427 w 562"/>
              <a:gd name="T61" fmla="*/ 201 h 635"/>
              <a:gd name="T62" fmla="*/ 473 w 562"/>
              <a:gd name="T63" fmla="*/ 201 h 635"/>
              <a:gd name="T64" fmla="*/ 432 w 562"/>
              <a:gd name="T65" fmla="*/ 207 h 635"/>
              <a:gd name="T66" fmla="*/ 386 w 562"/>
              <a:gd name="T67" fmla="*/ 207 h 635"/>
              <a:gd name="T68" fmla="*/ 406 w 562"/>
              <a:gd name="T69" fmla="*/ 578 h 635"/>
              <a:gd name="T70" fmla="*/ 451 w 562"/>
              <a:gd name="T71" fmla="*/ 571 h 635"/>
              <a:gd name="T72" fmla="*/ 498 w 562"/>
              <a:gd name="T73" fmla="*/ 525 h 635"/>
              <a:gd name="T74" fmla="*/ 351 w 562"/>
              <a:gd name="T75" fmla="*/ 525 h 635"/>
              <a:gd name="T76" fmla="*/ 323 w 562"/>
              <a:gd name="T77" fmla="*/ 499 h 635"/>
              <a:gd name="T78" fmla="*/ 323 w 562"/>
              <a:gd name="T79" fmla="*/ 327 h 635"/>
              <a:gd name="T80" fmla="*/ 323 w 562"/>
              <a:gd name="T81" fmla="*/ 237 h 635"/>
              <a:gd name="T82" fmla="*/ 447 w 562"/>
              <a:gd name="T83" fmla="*/ 233 h 635"/>
              <a:gd name="T84" fmla="*/ 530 w 562"/>
              <a:gd name="T85" fmla="*/ 233 h 635"/>
              <a:gd name="T86" fmla="*/ 208 w 562"/>
              <a:gd name="T87" fmla="*/ 23 h 635"/>
              <a:gd name="T88" fmla="*/ 197 w 562"/>
              <a:gd name="T89" fmla="*/ 35 h 635"/>
              <a:gd name="T90" fmla="*/ 99 w 562"/>
              <a:gd name="T91" fmla="*/ 25 h 635"/>
              <a:gd name="T92" fmla="*/ 170 w 562"/>
              <a:gd name="T93" fmla="*/ 25 h 635"/>
              <a:gd name="T94" fmla="*/ 159 w 562"/>
              <a:gd name="T95" fmla="*/ 30 h 635"/>
              <a:gd name="T96" fmla="*/ 87 w 562"/>
              <a:gd name="T97" fmla="*/ 30 h 635"/>
              <a:gd name="T98" fmla="*/ 20 w 562"/>
              <a:gd name="T99" fmla="*/ 298 h 635"/>
              <a:gd name="T100" fmla="*/ 20 w 562"/>
              <a:gd name="T101" fmla="*/ 128 h 635"/>
              <a:gd name="T102" fmla="*/ 20 w 562"/>
              <a:gd name="T103" fmla="*/ 58 h 635"/>
              <a:gd name="T104" fmla="*/ 163 w 562"/>
              <a:gd name="T105" fmla="*/ 57 h 635"/>
              <a:gd name="T106" fmla="*/ 229 w 562"/>
              <a:gd name="T107" fmla="*/ 57 h 635"/>
              <a:gd name="T108" fmla="*/ 231 w 562"/>
              <a:gd name="T109" fmla="*/ 175 h 635"/>
              <a:gd name="T110" fmla="*/ 231 w 562"/>
              <a:gd name="T111" fmla="*/ 326 h 635"/>
              <a:gd name="T112" fmla="*/ 20 w 562"/>
              <a:gd name="T113" fmla="*/ 351 h 635"/>
              <a:gd name="T114" fmla="*/ 114 w 562"/>
              <a:gd name="T115" fmla="*/ 389 h 635"/>
              <a:gd name="T116" fmla="*/ 147 w 562"/>
              <a:gd name="T117" fmla="*/ 413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2" h="635">
                <a:moveTo>
                  <a:pt x="258" y="428"/>
                </a:moveTo>
                <a:lnTo>
                  <a:pt x="258" y="393"/>
                </a:lnTo>
                <a:lnTo>
                  <a:pt x="258" y="358"/>
                </a:lnTo>
                <a:lnTo>
                  <a:pt x="258" y="326"/>
                </a:lnTo>
                <a:lnTo>
                  <a:pt x="258" y="297"/>
                </a:lnTo>
                <a:lnTo>
                  <a:pt x="258" y="269"/>
                </a:lnTo>
                <a:lnTo>
                  <a:pt x="258" y="244"/>
                </a:lnTo>
                <a:lnTo>
                  <a:pt x="258" y="220"/>
                </a:lnTo>
                <a:lnTo>
                  <a:pt x="258" y="198"/>
                </a:lnTo>
                <a:lnTo>
                  <a:pt x="258" y="177"/>
                </a:lnTo>
                <a:lnTo>
                  <a:pt x="258" y="160"/>
                </a:lnTo>
                <a:lnTo>
                  <a:pt x="258" y="143"/>
                </a:lnTo>
                <a:lnTo>
                  <a:pt x="258" y="128"/>
                </a:lnTo>
                <a:lnTo>
                  <a:pt x="258" y="113"/>
                </a:lnTo>
                <a:lnTo>
                  <a:pt x="258" y="102"/>
                </a:lnTo>
                <a:lnTo>
                  <a:pt x="258" y="80"/>
                </a:lnTo>
                <a:lnTo>
                  <a:pt x="258" y="64"/>
                </a:lnTo>
                <a:lnTo>
                  <a:pt x="258" y="51"/>
                </a:lnTo>
                <a:lnTo>
                  <a:pt x="258" y="42"/>
                </a:lnTo>
                <a:lnTo>
                  <a:pt x="258" y="36"/>
                </a:lnTo>
                <a:lnTo>
                  <a:pt x="258" y="33"/>
                </a:lnTo>
                <a:lnTo>
                  <a:pt x="258" y="32"/>
                </a:lnTo>
                <a:lnTo>
                  <a:pt x="258" y="30"/>
                </a:lnTo>
                <a:lnTo>
                  <a:pt x="255" y="19"/>
                </a:lnTo>
                <a:lnTo>
                  <a:pt x="247" y="9"/>
                </a:lnTo>
                <a:lnTo>
                  <a:pt x="237" y="1"/>
                </a:lnTo>
                <a:lnTo>
                  <a:pt x="231" y="0"/>
                </a:lnTo>
                <a:lnTo>
                  <a:pt x="226" y="0"/>
                </a:lnTo>
                <a:lnTo>
                  <a:pt x="192" y="0"/>
                </a:lnTo>
                <a:lnTo>
                  <a:pt x="162" y="0"/>
                </a:lnTo>
                <a:lnTo>
                  <a:pt x="135" y="0"/>
                </a:lnTo>
                <a:lnTo>
                  <a:pt x="114" y="0"/>
                </a:lnTo>
                <a:lnTo>
                  <a:pt x="95" y="0"/>
                </a:lnTo>
                <a:lnTo>
                  <a:pt x="79" y="0"/>
                </a:lnTo>
                <a:lnTo>
                  <a:pt x="65" y="0"/>
                </a:lnTo>
                <a:lnTo>
                  <a:pt x="55" y="0"/>
                </a:lnTo>
                <a:lnTo>
                  <a:pt x="47" y="0"/>
                </a:lnTo>
                <a:lnTo>
                  <a:pt x="41" y="0"/>
                </a:lnTo>
                <a:lnTo>
                  <a:pt x="36" y="0"/>
                </a:lnTo>
                <a:lnTo>
                  <a:pt x="33" y="0"/>
                </a:lnTo>
                <a:lnTo>
                  <a:pt x="31" y="0"/>
                </a:lnTo>
                <a:lnTo>
                  <a:pt x="31" y="0"/>
                </a:lnTo>
                <a:lnTo>
                  <a:pt x="25" y="0"/>
                </a:lnTo>
                <a:lnTo>
                  <a:pt x="19" y="1"/>
                </a:lnTo>
                <a:lnTo>
                  <a:pt x="9" y="9"/>
                </a:lnTo>
                <a:lnTo>
                  <a:pt x="1" y="19"/>
                </a:lnTo>
                <a:lnTo>
                  <a:pt x="0" y="30"/>
                </a:lnTo>
                <a:lnTo>
                  <a:pt x="0" y="67"/>
                </a:lnTo>
                <a:lnTo>
                  <a:pt x="0" y="100"/>
                </a:lnTo>
                <a:lnTo>
                  <a:pt x="0" y="132"/>
                </a:lnTo>
                <a:lnTo>
                  <a:pt x="0" y="161"/>
                </a:lnTo>
                <a:lnTo>
                  <a:pt x="0" y="189"/>
                </a:lnTo>
                <a:lnTo>
                  <a:pt x="0" y="215"/>
                </a:lnTo>
                <a:lnTo>
                  <a:pt x="0" y="239"/>
                </a:lnTo>
                <a:lnTo>
                  <a:pt x="0" y="260"/>
                </a:lnTo>
                <a:lnTo>
                  <a:pt x="0" y="281"/>
                </a:lnTo>
                <a:lnTo>
                  <a:pt x="0" y="300"/>
                </a:lnTo>
                <a:lnTo>
                  <a:pt x="0" y="316"/>
                </a:lnTo>
                <a:lnTo>
                  <a:pt x="0" y="332"/>
                </a:lnTo>
                <a:lnTo>
                  <a:pt x="0" y="345"/>
                </a:lnTo>
                <a:lnTo>
                  <a:pt x="0" y="358"/>
                </a:lnTo>
                <a:lnTo>
                  <a:pt x="0" y="378"/>
                </a:lnTo>
                <a:lnTo>
                  <a:pt x="0" y="394"/>
                </a:lnTo>
                <a:lnTo>
                  <a:pt x="0" y="407"/>
                </a:lnTo>
                <a:lnTo>
                  <a:pt x="0" y="416"/>
                </a:lnTo>
                <a:lnTo>
                  <a:pt x="0" y="422"/>
                </a:lnTo>
                <a:lnTo>
                  <a:pt x="0" y="426"/>
                </a:lnTo>
                <a:lnTo>
                  <a:pt x="0" y="428"/>
                </a:lnTo>
                <a:lnTo>
                  <a:pt x="0" y="428"/>
                </a:lnTo>
                <a:lnTo>
                  <a:pt x="1" y="439"/>
                </a:lnTo>
                <a:lnTo>
                  <a:pt x="9" y="450"/>
                </a:lnTo>
                <a:lnTo>
                  <a:pt x="19" y="457"/>
                </a:lnTo>
                <a:lnTo>
                  <a:pt x="31" y="460"/>
                </a:lnTo>
                <a:lnTo>
                  <a:pt x="65" y="460"/>
                </a:lnTo>
                <a:lnTo>
                  <a:pt x="95" y="460"/>
                </a:lnTo>
                <a:lnTo>
                  <a:pt x="121" y="460"/>
                </a:lnTo>
                <a:lnTo>
                  <a:pt x="144" y="460"/>
                </a:lnTo>
                <a:lnTo>
                  <a:pt x="163" y="460"/>
                </a:lnTo>
                <a:lnTo>
                  <a:pt x="179" y="460"/>
                </a:lnTo>
                <a:lnTo>
                  <a:pt x="192" y="460"/>
                </a:lnTo>
                <a:lnTo>
                  <a:pt x="202" y="460"/>
                </a:lnTo>
                <a:lnTo>
                  <a:pt x="210" y="460"/>
                </a:lnTo>
                <a:lnTo>
                  <a:pt x="215" y="460"/>
                </a:lnTo>
                <a:lnTo>
                  <a:pt x="220" y="460"/>
                </a:lnTo>
                <a:lnTo>
                  <a:pt x="223" y="460"/>
                </a:lnTo>
                <a:lnTo>
                  <a:pt x="226" y="460"/>
                </a:lnTo>
                <a:lnTo>
                  <a:pt x="226" y="460"/>
                </a:lnTo>
                <a:lnTo>
                  <a:pt x="237" y="457"/>
                </a:lnTo>
                <a:lnTo>
                  <a:pt x="247" y="450"/>
                </a:lnTo>
                <a:lnTo>
                  <a:pt x="255" y="439"/>
                </a:lnTo>
                <a:lnTo>
                  <a:pt x="258" y="428"/>
                </a:lnTo>
                <a:close/>
                <a:moveTo>
                  <a:pt x="172" y="489"/>
                </a:moveTo>
                <a:lnTo>
                  <a:pt x="140" y="489"/>
                </a:lnTo>
                <a:lnTo>
                  <a:pt x="140" y="582"/>
                </a:lnTo>
                <a:lnTo>
                  <a:pt x="140" y="619"/>
                </a:lnTo>
                <a:lnTo>
                  <a:pt x="172" y="619"/>
                </a:lnTo>
                <a:lnTo>
                  <a:pt x="268" y="619"/>
                </a:lnTo>
                <a:lnTo>
                  <a:pt x="268" y="582"/>
                </a:lnTo>
                <a:lnTo>
                  <a:pt x="172" y="582"/>
                </a:lnTo>
                <a:lnTo>
                  <a:pt x="172" y="489"/>
                </a:lnTo>
                <a:close/>
                <a:moveTo>
                  <a:pt x="403" y="156"/>
                </a:moveTo>
                <a:lnTo>
                  <a:pt x="434" y="156"/>
                </a:lnTo>
                <a:lnTo>
                  <a:pt x="434" y="60"/>
                </a:lnTo>
                <a:lnTo>
                  <a:pt x="434" y="23"/>
                </a:lnTo>
                <a:lnTo>
                  <a:pt x="403" y="23"/>
                </a:lnTo>
                <a:lnTo>
                  <a:pt x="278" y="23"/>
                </a:lnTo>
                <a:lnTo>
                  <a:pt x="278" y="60"/>
                </a:lnTo>
                <a:lnTo>
                  <a:pt x="403" y="60"/>
                </a:lnTo>
                <a:lnTo>
                  <a:pt x="403" y="156"/>
                </a:lnTo>
                <a:close/>
                <a:moveTo>
                  <a:pt x="526" y="176"/>
                </a:moveTo>
                <a:lnTo>
                  <a:pt x="492" y="176"/>
                </a:lnTo>
                <a:lnTo>
                  <a:pt x="461" y="176"/>
                </a:lnTo>
                <a:lnTo>
                  <a:pt x="437" y="176"/>
                </a:lnTo>
                <a:lnTo>
                  <a:pt x="415" y="176"/>
                </a:lnTo>
                <a:lnTo>
                  <a:pt x="396" y="176"/>
                </a:lnTo>
                <a:lnTo>
                  <a:pt x="381" y="176"/>
                </a:lnTo>
                <a:lnTo>
                  <a:pt x="368" y="176"/>
                </a:lnTo>
                <a:lnTo>
                  <a:pt x="358" y="176"/>
                </a:lnTo>
                <a:lnTo>
                  <a:pt x="349" y="176"/>
                </a:lnTo>
                <a:lnTo>
                  <a:pt x="344" y="176"/>
                </a:lnTo>
                <a:lnTo>
                  <a:pt x="339" y="176"/>
                </a:lnTo>
                <a:lnTo>
                  <a:pt x="338" y="176"/>
                </a:lnTo>
                <a:lnTo>
                  <a:pt x="335" y="176"/>
                </a:lnTo>
                <a:lnTo>
                  <a:pt x="333" y="176"/>
                </a:lnTo>
                <a:lnTo>
                  <a:pt x="320" y="177"/>
                </a:lnTo>
                <a:lnTo>
                  <a:pt x="309" y="185"/>
                </a:lnTo>
                <a:lnTo>
                  <a:pt x="300" y="195"/>
                </a:lnTo>
                <a:lnTo>
                  <a:pt x="298" y="201"/>
                </a:lnTo>
                <a:lnTo>
                  <a:pt x="298" y="207"/>
                </a:lnTo>
                <a:lnTo>
                  <a:pt x="298" y="243"/>
                </a:lnTo>
                <a:lnTo>
                  <a:pt x="298" y="276"/>
                </a:lnTo>
                <a:lnTo>
                  <a:pt x="298" y="308"/>
                </a:lnTo>
                <a:lnTo>
                  <a:pt x="298" y="338"/>
                </a:lnTo>
                <a:lnTo>
                  <a:pt x="298" y="365"/>
                </a:lnTo>
                <a:lnTo>
                  <a:pt x="298" y="390"/>
                </a:lnTo>
                <a:lnTo>
                  <a:pt x="298" y="413"/>
                </a:lnTo>
                <a:lnTo>
                  <a:pt x="298" y="435"/>
                </a:lnTo>
                <a:lnTo>
                  <a:pt x="298" y="456"/>
                </a:lnTo>
                <a:lnTo>
                  <a:pt x="298" y="474"/>
                </a:lnTo>
                <a:lnTo>
                  <a:pt x="298" y="490"/>
                </a:lnTo>
                <a:lnTo>
                  <a:pt x="298" y="506"/>
                </a:lnTo>
                <a:lnTo>
                  <a:pt x="298" y="533"/>
                </a:lnTo>
                <a:lnTo>
                  <a:pt x="298" y="553"/>
                </a:lnTo>
                <a:lnTo>
                  <a:pt x="298" y="571"/>
                </a:lnTo>
                <a:lnTo>
                  <a:pt x="298" y="582"/>
                </a:lnTo>
                <a:lnTo>
                  <a:pt x="298" y="591"/>
                </a:lnTo>
                <a:lnTo>
                  <a:pt x="298" y="597"/>
                </a:lnTo>
                <a:lnTo>
                  <a:pt x="298" y="601"/>
                </a:lnTo>
                <a:lnTo>
                  <a:pt x="298" y="603"/>
                </a:lnTo>
                <a:lnTo>
                  <a:pt x="298" y="603"/>
                </a:lnTo>
                <a:lnTo>
                  <a:pt x="298" y="608"/>
                </a:lnTo>
                <a:lnTo>
                  <a:pt x="300" y="614"/>
                </a:lnTo>
                <a:lnTo>
                  <a:pt x="309" y="624"/>
                </a:lnTo>
                <a:lnTo>
                  <a:pt x="320" y="632"/>
                </a:lnTo>
                <a:lnTo>
                  <a:pt x="333" y="635"/>
                </a:lnTo>
                <a:lnTo>
                  <a:pt x="368" y="635"/>
                </a:lnTo>
                <a:lnTo>
                  <a:pt x="397" y="635"/>
                </a:lnTo>
                <a:lnTo>
                  <a:pt x="422" y="635"/>
                </a:lnTo>
                <a:lnTo>
                  <a:pt x="444" y="635"/>
                </a:lnTo>
                <a:lnTo>
                  <a:pt x="463" y="635"/>
                </a:lnTo>
                <a:lnTo>
                  <a:pt x="479" y="635"/>
                </a:lnTo>
                <a:lnTo>
                  <a:pt x="491" y="635"/>
                </a:lnTo>
                <a:lnTo>
                  <a:pt x="501" y="635"/>
                </a:lnTo>
                <a:lnTo>
                  <a:pt x="510" y="635"/>
                </a:lnTo>
                <a:lnTo>
                  <a:pt x="515" y="635"/>
                </a:lnTo>
                <a:lnTo>
                  <a:pt x="520" y="635"/>
                </a:lnTo>
                <a:lnTo>
                  <a:pt x="523" y="635"/>
                </a:lnTo>
                <a:lnTo>
                  <a:pt x="526" y="635"/>
                </a:lnTo>
                <a:lnTo>
                  <a:pt x="526" y="635"/>
                </a:lnTo>
                <a:lnTo>
                  <a:pt x="540" y="632"/>
                </a:lnTo>
                <a:lnTo>
                  <a:pt x="552" y="624"/>
                </a:lnTo>
                <a:lnTo>
                  <a:pt x="559" y="614"/>
                </a:lnTo>
                <a:lnTo>
                  <a:pt x="562" y="603"/>
                </a:lnTo>
                <a:lnTo>
                  <a:pt x="562" y="568"/>
                </a:lnTo>
                <a:lnTo>
                  <a:pt x="562" y="533"/>
                </a:lnTo>
                <a:lnTo>
                  <a:pt x="562" y="502"/>
                </a:lnTo>
                <a:lnTo>
                  <a:pt x="562" y="472"/>
                </a:lnTo>
                <a:lnTo>
                  <a:pt x="562" y="445"/>
                </a:lnTo>
                <a:lnTo>
                  <a:pt x="562" y="419"/>
                </a:lnTo>
                <a:lnTo>
                  <a:pt x="562" y="396"/>
                </a:lnTo>
                <a:lnTo>
                  <a:pt x="562" y="374"/>
                </a:lnTo>
                <a:lnTo>
                  <a:pt x="562" y="354"/>
                </a:lnTo>
                <a:lnTo>
                  <a:pt x="562" y="335"/>
                </a:lnTo>
                <a:lnTo>
                  <a:pt x="562" y="319"/>
                </a:lnTo>
                <a:lnTo>
                  <a:pt x="562" y="303"/>
                </a:lnTo>
                <a:lnTo>
                  <a:pt x="562" y="276"/>
                </a:lnTo>
                <a:lnTo>
                  <a:pt x="562" y="256"/>
                </a:lnTo>
                <a:lnTo>
                  <a:pt x="562" y="240"/>
                </a:lnTo>
                <a:lnTo>
                  <a:pt x="562" y="227"/>
                </a:lnTo>
                <a:lnTo>
                  <a:pt x="562" y="218"/>
                </a:lnTo>
                <a:lnTo>
                  <a:pt x="562" y="212"/>
                </a:lnTo>
                <a:lnTo>
                  <a:pt x="562" y="209"/>
                </a:lnTo>
                <a:lnTo>
                  <a:pt x="562" y="207"/>
                </a:lnTo>
                <a:lnTo>
                  <a:pt x="562" y="207"/>
                </a:lnTo>
                <a:lnTo>
                  <a:pt x="559" y="195"/>
                </a:lnTo>
                <a:lnTo>
                  <a:pt x="552" y="185"/>
                </a:lnTo>
                <a:lnTo>
                  <a:pt x="540" y="177"/>
                </a:lnTo>
                <a:lnTo>
                  <a:pt x="526" y="176"/>
                </a:lnTo>
                <a:close/>
                <a:moveTo>
                  <a:pt x="505" y="196"/>
                </a:moveTo>
                <a:lnTo>
                  <a:pt x="508" y="196"/>
                </a:lnTo>
                <a:lnTo>
                  <a:pt x="512" y="199"/>
                </a:lnTo>
                <a:lnTo>
                  <a:pt x="514" y="202"/>
                </a:lnTo>
                <a:lnTo>
                  <a:pt x="515" y="207"/>
                </a:lnTo>
                <a:lnTo>
                  <a:pt x="514" y="209"/>
                </a:lnTo>
                <a:lnTo>
                  <a:pt x="512" y="211"/>
                </a:lnTo>
                <a:lnTo>
                  <a:pt x="505" y="211"/>
                </a:lnTo>
                <a:lnTo>
                  <a:pt x="498" y="211"/>
                </a:lnTo>
                <a:lnTo>
                  <a:pt x="495" y="209"/>
                </a:lnTo>
                <a:lnTo>
                  <a:pt x="493" y="207"/>
                </a:lnTo>
                <a:lnTo>
                  <a:pt x="495" y="202"/>
                </a:lnTo>
                <a:lnTo>
                  <a:pt x="498" y="199"/>
                </a:lnTo>
                <a:lnTo>
                  <a:pt x="501" y="196"/>
                </a:lnTo>
                <a:lnTo>
                  <a:pt x="505" y="196"/>
                </a:lnTo>
                <a:close/>
                <a:moveTo>
                  <a:pt x="386" y="201"/>
                </a:moveTo>
                <a:lnTo>
                  <a:pt x="402" y="201"/>
                </a:lnTo>
                <a:lnTo>
                  <a:pt x="415" y="201"/>
                </a:lnTo>
                <a:lnTo>
                  <a:pt x="427" y="201"/>
                </a:lnTo>
                <a:lnTo>
                  <a:pt x="437" y="201"/>
                </a:lnTo>
                <a:lnTo>
                  <a:pt x="445" y="201"/>
                </a:lnTo>
                <a:lnTo>
                  <a:pt x="453" y="201"/>
                </a:lnTo>
                <a:lnTo>
                  <a:pt x="463" y="201"/>
                </a:lnTo>
                <a:lnTo>
                  <a:pt x="469" y="201"/>
                </a:lnTo>
                <a:lnTo>
                  <a:pt x="472" y="201"/>
                </a:lnTo>
                <a:lnTo>
                  <a:pt x="473" y="201"/>
                </a:lnTo>
                <a:lnTo>
                  <a:pt x="473" y="201"/>
                </a:lnTo>
                <a:lnTo>
                  <a:pt x="473" y="204"/>
                </a:lnTo>
                <a:lnTo>
                  <a:pt x="473" y="205"/>
                </a:lnTo>
                <a:lnTo>
                  <a:pt x="473" y="207"/>
                </a:lnTo>
                <a:lnTo>
                  <a:pt x="459" y="207"/>
                </a:lnTo>
                <a:lnTo>
                  <a:pt x="444" y="207"/>
                </a:lnTo>
                <a:lnTo>
                  <a:pt x="432" y="207"/>
                </a:lnTo>
                <a:lnTo>
                  <a:pt x="422" y="207"/>
                </a:lnTo>
                <a:lnTo>
                  <a:pt x="415" y="207"/>
                </a:lnTo>
                <a:lnTo>
                  <a:pt x="408" y="207"/>
                </a:lnTo>
                <a:lnTo>
                  <a:pt x="397" y="207"/>
                </a:lnTo>
                <a:lnTo>
                  <a:pt x="390" y="207"/>
                </a:lnTo>
                <a:lnTo>
                  <a:pt x="387" y="207"/>
                </a:lnTo>
                <a:lnTo>
                  <a:pt x="386" y="207"/>
                </a:lnTo>
                <a:lnTo>
                  <a:pt x="386" y="207"/>
                </a:lnTo>
                <a:lnTo>
                  <a:pt x="386" y="201"/>
                </a:lnTo>
                <a:close/>
                <a:moveTo>
                  <a:pt x="432" y="603"/>
                </a:moveTo>
                <a:lnTo>
                  <a:pt x="422" y="601"/>
                </a:lnTo>
                <a:lnTo>
                  <a:pt x="413" y="597"/>
                </a:lnTo>
                <a:lnTo>
                  <a:pt x="408" y="588"/>
                </a:lnTo>
                <a:lnTo>
                  <a:pt x="406" y="578"/>
                </a:lnTo>
                <a:lnTo>
                  <a:pt x="408" y="571"/>
                </a:lnTo>
                <a:lnTo>
                  <a:pt x="413" y="563"/>
                </a:lnTo>
                <a:lnTo>
                  <a:pt x="422" y="559"/>
                </a:lnTo>
                <a:lnTo>
                  <a:pt x="432" y="557"/>
                </a:lnTo>
                <a:lnTo>
                  <a:pt x="440" y="559"/>
                </a:lnTo>
                <a:lnTo>
                  <a:pt x="447" y="563"/>
                </a:lnTo>
                <a:lnTo>
                  <a:pt x="451" y="571"/>
                </a:lnTo>
                <a:lnTo>
                  <a:pt x="453" y="578"/>
                </a:lnTo>
                <a:lnTo>
                  <a:pt x="451" y="588"/>
                </a:lnTo>
                <a:lnTo>
                  <a:pt x="447" y="597"/>
                </a:lnTo>
                <a:lnTo>
                  <a:pt x="440" y="601"/>
                </a:lnTo>
                <a:lnTo>
                  <a:pt x="432" y="603"/>
                </a:lnTo>
                <a:close/>
                <a:moveTo>
                  <a:pt x="536" y="525"/>
                </a:moveTo>
                <a:lnTo>
                  <a:pt x="498" y="525"/>
                </a:lnTo>
                <a:lnTo>
                  <a:pt x="466" y="525"/>
                </a:lnTo>
                <a:lnTo>
                  <a:pt x="437" y="525"/>
                </a:lnTo>
                <a:lnTo>
                  <a:pt x="413" y="525"/>
                </a:lnTo>
                <a:lnTo>
                  <a:pt x="393" y="525"/>
                </a:lnTo>
                <a:lnTo>
                  <a:pt x="376" y="525"/>
                </a:lnTo>
                <a:lnTo>
                  <a:pt x="361" y="525"/>
                </a:lnTo>
                <a:lnTo>
                  <a:pt x="351" y="525"/>
                </a:lnTo>
                <a:lnTo>
                  <a:pt x="342" y="525"/>
                </a:lnTo>
                <a:lnTo>
                  <a:pt x="335" y="525"/>
                </a:lnTo>
                <a:lnTo>
                  <a:pt x="330" y="525"/>
                </a:lnTo>
                <a:lnTo>
                  <a:pt x="328" y="525"/>
                </a:lnTo>
                <a:lnTo>
                  <a:pt x="325" y="525"/>
                </a:lnTo>
                <a:lnTo>
                  <a:pt x="323" y="525"/>
                </a:lnTo>
                <a:lnTo>
                  <a:pt x="323" y="499"/>
                </a:lnTo>
                <a:lnTo>
                  <a:pt x="323" y="474"/>
                </a:lnTo>
                <a:lnTo>
                  <a:pt x="323" y="451"/>
                </a:lnTo>
                <a:lnTo>
                  <a:pt x="323" y="429"/>
                </a:lnTo>
                <a:lnTo>
                  <a:pt x="323" y="409"/>
                </a:lnTo>
                <a:lnTo>
                  <a:pt x="323" y="390"/>
                </a:lnTo>
                <a:lnTo>
                  <a:pt x="323" y="357"/>
                </a:lnTo>
                <a:lnTo>
                  <a:pt x="323" y="327"/>
                </a:lnTo>
                <a:lnTo>
                  <a:pt x="323" y="304"/>
                </a:lnTo>
                <a:lnTo>
                  <a:pt x="323" y="285"/>
                </a:lnTo>
                <a:lnTo>
                  <a:pt x="323" y="269"/>
                </a:lnTo>
                <a:lnTo>
                  <a:pt x="323" y="256"/>
                </a:lnTo>
                <a:lnTo>
                  <a:pt x="323" y="247"/>
                </a:lnTo>
                <a:lnTo>
                  <a:pt x="323" y="242"/>
                </a:lnTo>
                <a:lnTo>
                  <a:pt x="323" y="237"/>
                </a:lnTo>
                <a:lnTo>
                  <a:pt x="323" y="234"/>
                </a:lnTo>
                <a:lnTo>
                  <a:pt x="323" y="233"/>
                </a:lnTo>
                <a:lnTo>
                  <a:pt x="323" y="233"/>
                </a:lnTo>
                <a:lnTo>
                  <a:pt x="361" y="233"/>
                </a:lnTo>
                <a:lnTo>
                  <a:pt x="393" y="233"/>
                </a:lnTo>
                <a:lnTo>
                  <a:pt x="422" y="233"/>
                </a:lnTo>
                <a:lnTo>
                  <a:pt x="447" y="233"/>
                </a:lnTo>
                <a:lnTo>
                  <a:pt x="467" y="233"/>
                </a:lnTo>
                <a:lnTo>
                  <a:pt x="483" y="233"/>
                </a:lnTo>
                <a:lnTo>
                  <a:pt x="498" y="233"/>
                </a:lnTo>
                <a:lnTo>
                  <a:pt x="510" y="233"/>
                </a:lnTo>
                <a:lnTo>
                  <a:pt x="518" y="233"/>
                </a:lnTo>
                <a:lnTo>
                  <a:pt x="524" y="233"/>
                </a:lnTo>
                <a:lnTo>
                  <a:pt x="530" y="233"/>
                </a:lnTo>
                <a:lnTo>
                  <a:pt x="533" y="233"/>
                </a:lnTo>
                <a:lnTo>
                  <a:pt x="536" y="233"/>
                </a:lnTo>
                <a:lnTo>
                  <a:pt x="536" y="233"/>
                </a:lnTo>
                <a:lnTo>
                  <a:pt x="536" y="525"/>
                </a:lnTo>
                <a:close/>
                <a:moveTo>
                  <a:pt x="201" y="20"/>
                </a:moveTo>
                <a:lnTo>
                  <a:pt x="204" y="20"/>
                </a:lnTo>
                <a:lnTo>
                  <a:pt x="208" y="23"/>
                </a:lnTo>
                <a:lnTo>
                  <a:pt x="210" y="26"/>
                </a:lnTo>
                <a:lnTo>
                  <a:pt x="211" y="30"/>
                </a:lnTo>
                <a:lnTo>
                  <a:pt x="210" y="33"/>
                </a:lnTo>
                <a:lnTo>
                  <a:pt x="208" y="35"/>
                </a:lnTo>
                <a:lnTo>
                  <a:pt x="201" y="35"/>
                </a:lnTo>
                <a:lnTo>
                  <a:pt x="198" y="35"/>
                </a:lnTo>
                <a:lnTo>
                  <a:pt x="197" y="35"/>
                </a:lnTo>
                <a:lnTo>
                  <a:pt x="195" y="33"/>
                </a:lnTo>
                <a:lnTo>
                  <a:pt x="195" y="30"/>
                </a:lnTo>
                <a:lnTo>
                  <a:pt x="197" y="23"/>
                </a:lnTo>
                <a:lnTo>
                  <a:pt x="198" y="20"/>
                </a:lnTo>
                <a:lnTo>
                  <a:pt x="201" y="20"/>
                </a:lnTo>
                <a:close/>
                <a:moveTo>
                  <a:pt x="82" y="25"/>
                </a:moveTo>
                <a:lnTo>
                  <a:pt x="99" y="25"/>
                </a:lnTo>
                <a:lnTo>
                  <a:pt x="112" y="25"/>
                </a:lnTo>
                <a:lnTo>
                  <a:pt x="125" y="25"/>
                </a:lnTo>
                <a:lnTo>
                  <a:pt x="135" y="25"/>
                </a:lnTo>
                <a:lnTo>
                  <a:pt x="144" y="25"/>
                </a:lnTo>
                <a:lnTo>
                  <a:pt x="151" y="25"/>
                </a:lnTo>
                <a:lnTo>
                  <a:pt x="163" y="25"/>
                </a:lnTo>
                <a:lnTo>
                  <a:pt x="170" y="25"/>
                </a:lnTo>
                <a:lnTo>
                  <a:pt x="173" y="25"/>
                </a:lnTo>
                <a:lnTo>
                  <a:pt x="175" y="25"/>
                </a:lnTo>
                <a:lnTo>
                  <a:pt x="175" y="25"/>
                </a:lnTo>
                <a:lnTo>
                  <a:pt x="175" y="28"/>
                </a:lnTo>
                <a:lnTo>
                  <a:pt x="175" y="30"/>
                </a:lnTo>
                <a:lnTo>
                  <a:pt x="175" y="30"/>
                </a:lnTo>
                <a:lnTo>
                  <a:pt x="159" y="30"/>
                </a:lnTo>
                <a:lnTo>
                  <a:pt x="144" y="30"/>
                </a:lnTo>
                <a:lnTo>
                  <a:pt x="131" y="30"/>
                </a:lnTo>
                <a:lnTo>
                  <a:pt x="121" y="30"/>
                </a:lnTo>
                <a:lnTo>
                  <a:pt x="112" y="30"/>
                </a:lnTo>
                <a:lnTo>
                  <a:pt x="105" y="30"/>
                </a:lnTo>
                <a:lnTo>
                  <a:pt x="93" y="30"/>
                </a:lnTo>
                <a:lnTo>
                  <a:pt x="87" y="30"/>
                </a:lnTo>
                <a:lnTo>
                  <a:pt x="83" y="30"/>
                </a:lnTo>
                <a:lnTo>
                  <a:pt x="82" y="30"/>
                </a:lnTo>
                <a:lnTo>
                  <a:pt x="82" y="30"/>
                </a:lnTo>
                <a:lnTo>
                  <a:pt x="82" y="25"/>
                </a:lnTo>
                <a:close/>
                <a:moveTo>
                  <a:pt x="20" y="351"/>
                </a:moveTo>
                <a:lnTo>
                  <a:pt x="20" y="324"/>
                </a:lnTo>
                <a:lnTo>
                  <a:pt x="20" y="298"/>
                </a:lnTo>
                <a:lnTo>
                  <a:pt x="20" y="275"/>
                </a:lnTo>
                <a:lnTo>
                  <a:pt x="20" y="253"/>
                </a:lnTo>
                <a:lnTo>
                  <a:pt x="20" y="233"/>
                </a:lnTo>
                <a:lnTo>
                  <a:pt x="20" y="214"/>
                </a:lnTo>
                <a:lnTo>
                  <a:pt x="20" y="180"/>
                </a:lnTo>
                <a:lnTo>
                  <a:pt x="20" y="151"/>
                </a:lnTo>
                <a:lnTo>
                  <a:pt x="20" y="128"/>
                </a:lnTo>
                <a:lnTo>
                  <a:pt x="20" y="109"/>
                </a:lnTo>
                <a:lnTo>
                  <a:pt x="20" y="93"/>
                </a:lnTo>
                <a:lnTo>
                  <a:pt x="20" y="81"/>
                </a:lnTo>
                <a:lnTo>
                  <a:pt x="20" y="71"/>
                </a:lnTo>
                <a:lnTo>
                  <a:pt x="20" y="65"/>
                </a:lnTo>
                <a:lnTo>
                  <a:pt x="20" y="61"/>
                </a:lnTo>
                <a:lnTo>
                  <a:pt x="20" y="58"/>
                </a:lnTo>
                <a:lnTo>
                  <a:pt x="20" y="57"/>
                </a:lnTo>
                <a:lnTo>
                  <a:pt x="20" y="57"/>
                </a:lnTo>
                <a:lnTo>
                  <a:pt x="57" y="57"/>
                </a:lnTo>
                <a:lnTo>
                  <a:pt x="90" y="57"/>
                </a:lnTo>
                <a:lnTo>
                  <a:pt x="118" y="57"/>
                </a:lnTo>
                <a:lnTo>
                  <a:pt x="143" y="57"/>
                </a:lnTo>
                <a:lnTo>
                  <a:pt x="163" y="57"/>
                </a:lnTo>
                <a:lnTo>
                  <a:pt x="181" y="57"/>
                </a:lnTo>
                <a:lnTo>
                  <a:pt x="194" y="57"/>
                </a:lnTo>
                <a:lnTo>
                  <a:pt x="205" y="57"/>
                </a:lnTo>
                <a:lnTo>
                  <a:pt x="214" y="57"/>
                </a:lnTo>
                <a:lnTo>
                  <a:pt x="220" y="57"/>
                </a:lnTo>
                <a:lnTo>
                  <a:pt x="226" y="57"/>
                </a:lnTo>
                <a:lnTo>
                  <a:pt x="229" y="57"/>
                </a:lnTo>
                <a:lnTo>
                  <a:pt x="231" y="57"/>
                </a:lnTo>
                <a:lnTo>
                  <a:pt x="231" y="57"/>
                </a:lnTo>
                <a:lnTo>
                  <a:pt x="231" y="83"/>
                </a:lnTo>
                <a:lnTo>
                  <a:pt x="231" y="108"/>
                </a:lnTo>
                <a:lnTo>
                  <a:pt x="231" y="131"/>
                </a:lnTo>
                <a:lnTo>
                  <a:pt x="231" y="154"/>
                </a:lnTo>
                <a:lnTo>
                  <a:pt x="231" y="175"/>
                </a:lnTo>
                <a:lnTo>
                  <a:pt x="231" y="193"/>
                </a:lnTo>
                <a:lnTo>
                  <a:pt x="231" y="227"/>
                </a:lnTo>
                <a:lnTo>
                  <a:pt x="231" y="255"/>
                </a:lnTo>
                <a:lnTo>
                  <a:pt x="231" y="279"/>
                </a:lnTo>
                <a:lnTo>
                  <a:pt x="231" y="298"/>
                </a:lnTo>
                <a:lnTo>
                  <a:pt x="231" y="314"/>
                </a:lnTo>
                <a:lnTo>
                  <a:pt x="231" y="326"/>
                </a:lnTo>
                <a:lnTo>
                  <a:pt x="231" y="335"/>
                </a:lnTo>
                <a:lnTo>
                  <a:pt x="231" y="342"/>
                </a:lnTo>
                <a:lnTo>
                  <a:pt x="231" y="346"/>
                </a:lnTo>
                <a:lnTo>
                  <a:pt x="231" y="349"/>
                </a:lnTo>
                <a:lnTo>
                  <a:pt x="231" y="351"/>
                </a:lnTo>
                <a:lnTo>
                  <a:pt x="231" y="351"/>
                </a:lnTo>
                <a:lnTo>
                  <a:pt x="20" y="351"/>
                </a:lnTo>
                <a:close/>
                <a:moveTo>
                  <a:pt x="128" y="428"/>
                </a:moveTo>
                <a:lnTo>
                  <a:pt x="121" y="426"/>
                </a:lnTo>
                <a:lnTo>
                  <a:pt x="114" y="421"/>
                </a:lnTo>
                <a:lnTo>
                  <a:pt x="109" y="413"/>
                </a:lnTo>
                <a:lnTo>
                  <a:pt x="108" y="403"/>
                </a:lnTo>
                <a:lnTo>
                  <a:pt x="109" y="394"/>
                </a:lnTo>
                <a:lnTo>
                  <a:pt x="114" y="389"/>
                </a:lnTo>
                <a:lnTo>
                  <a:pt x="121" y="384"/>
                </a:lnTo>
                <a:lnTo>
                  <a:pt x="128" y="381"/>
                </a:lnTo>
                <a:lnTo>
                  <a:pt x="135" y="384"/>
                </a:lnTo>
                <a:lnTo>
                  <a:pt x="143" y="389"/>
                </a:lnTo>
                <a:lnTo>
                  <a:pt x="147" y="394"/>
                </a:lnTo>
                <a:lnTo>
                  <a:pt x="148" y="403"/>
                </a:lnTo>
                <a:lnTo>
                  <a:pt x="147" y="413"/>
                </a:lnTo>
                <a:lnTo>
                  <a:pt x="143" y="421"/>
                </a:lnTo>
                <a:lnTo>
                  <a:pt x="135" y="426"/>
                </a:lnTo>
                <a:lnTo>
                  <a:pt x="128" y="428"/>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07" name="Freeform 207"/>
          <p:cNvSpPr>
            <a:spLocks noEditPoints="1"/>
          </p:cNvSpPr>
          <p:nvPr/>
        </p:nvSpPr>
        <p:spPr bwMode="auto">
          <a:xfrm>
            <a:off x="3668317" y="2431258"/>
            <a:ext cx="138114" cy="184548"/>
          </a:xfrm>
          <a:custGeom>
            <a:avLst/>
            <a:gdLst>
              <a:gd name="T0" fmla="*/ 609 w 609"/>
              <a:gd name="T1" fmla="*/ 813 h 813"/>
              <a:gd name="T2" fmla="*/ 0 w 609"/>
              <a:gd name="T3" fmla="*/ 813 h 813"/>
              <a:gd name="T4" fmla="*/ 0 w 609"/>
              <a:gd name="T5" fmla="*/ 102 h 813"/>
              <a:gd name="T6" fmla="*/ 78 w 609"/>
              <a:gd name="T7" fmla="*/ 102 h 813"/>
              <a:gd name="T8" fmla="*/ 102 w 609"/>
              <a:gd name="T9" fmla="*/ 102 h 813"/>
              <a:gd name="T10" fmla="*/ 153 w 609"/>
              <a:gd name="T11" fmla="*/ 102 h 813"/>
              <a:gd name="T12" fmla="*/ 153 w 609"/>
              <a:gd name="T13" fmla="*/ 51 h 813"/>
              <a:gd name="T14" fmla="*/ 232 w 609"/>
              <a:gd name="T15" fmla="*/ 51 h 813"/>
              <a:gd name="T16" fmla="*/ 304 w 609"/>
              <a:gd name="T17" fmla="*/ 0 h 813"/>
              <a:gd name="T18" fmla="*/ 376 w 609"/>
              <a:gd name="T19" fmla="*/ 51 h 813"/>
              <a:gd name="T20" fmla="*/ 456 w 609"/>
              <a:gd name="T21" fmla="*/ 51 h 813"/>
              <a:gd name="T22" fmla="*/ 456 w 609"/>
              <a:gd name="T23" fmla="*/ 102 h 813"/>
              <a:gd name="T24" fmla="*/ 506 w 609"/>
              <a:gd name="T25" fmla="*/ 102 h 813"/>
              <a:gd name="T26" fmla="*/ 525 w 609"/>
              <a:gd name="T27" fmla="*/ 102 h 813"/>
              <a:gd name="T28" fmla="*/ 609 w 609"/>
              <a:gd name="T29" fmla="*/ 102 h 813"/>
              <a:gd name="T30" fmla="*/ 609 w 609"/>
              <a:gd name="T31" fmla="*/ 813 h 813"/>
              <a:gd name="T32" fmla="*/ 456 w 609"/>
              <a:gd name="T33" fmla="*/ 357 h 813"/>
              <a:gd name="T34" fmla="*/ 152 w 609"/>
              <a:gd name="T35" fmla="*/ 357 h 813"/>
              <a:gd name="T36" fmla="*/ 152 w 609"/>
              <a:gd name="T37" fmla="*/ 307 h 813"/>
              <a:gd name="T38" fmla="*/ 456 w 609"/>
              <a:gd name="T39" fmla="*/ 307 h 813"/>
              <a:gd name="T40" fmla="*/ 456 w 609"/>
              <a:gd name="T41" fmla="*/ 357 h 813"/>
              <a:gd name="T42" fmla="*/ 456 w 609"/>
              <a:gd name="T43" fmla="*/ 153 h 813"/>
              <a:gd name="T44" fmla="*/ 456 w 609"/>
              <a:gd name="T45" fmla="*/ 204 h 813"/>
              <a:gd name="T46" fmla="*/ 153 w 609"/>
              <a:gd name="T47" fmla="*/ 204 h 813"/>
              <a:gd name="T48" fmla="*/ 153 w 609"/>
              <a:gd name="T49" fmla="*/ 153 h 813"/>
              <a:gd name="T50" fmla="*/ 102 w 609"/>
              <a:gd name="T51" fmla="*/ 153 h 813"/>
              <a:gd name="T52" fmla="*/ 102 w 609"/>
              <a:gd name="T53" fmla="*/ 153 h 813"/>
              <a:gd name="T54" fmla="*/ 51 w 609"/>
              <a:gd name="T55" fmla="*/ 153 h 813"/>
              <a:gd name="T56" fmla="*/ 51 w 609"/>
              <a:gd name="T57" fmla="*/ 762 h 813"/>
              <a:gd name="T58" fmla="*/ 558 w 609"/>
              <a:gd name="T59" fmla="*/ 762 h 813"/>
              <a:gd name="T60" fmla="*/ 558 w 609"/>
              <a:gd name="T61" fmla="*/ 153 h 813"/>
              <a:gd name="T62" fmla="*/ 506 w 609"/>
              <a:gd name="T63" fmla="*/ 153 h 813"/>
              <a:gd name="T64" fmla="*/ 506 w 609"/>
              <a:gd name="T65" fmla="*/ 153 h 813"/>
              <a:gd name="T66" fmla="*/ 456 w 609"/>
              <a:gd name="T67" fmla="*/ 153 h 813"/>
              <a:gd name="T68" fmla="*/ 456 w 609"/>
              <a:gd name="T69" fmla="*/ 660 h 813"/>
              <a:gd name="T70" fmla="*/ 152 w 609"/>
              <a:gd name="T71" fmla="*/ 660 h 813"/>
              <a:gd name="T72" fmla="*/ 152 w 609"/>
              <a:gd name="T73" fmla="*/ 610 h 813"/>
              <a:gd name="T74" fmla="*/ 456 w 609"/>
              <a:gd name="T75" fmla="*/ 610 h 813"/>
              <a:gd name="T76" fmla="*/ 456 w 609"/>
              <a:gd name="T77" fmla="*/ 660 h 813"/>
              <a:gd name="T78" fmla="*/ 456 w 609"/>
              <a:gd name="T79" fmla="*/ 559 h 813"/>
              <a:gd name="T80" fmla="*/ 152 w 609"/>
              <a:gd name="T81" fmla="*/ 559 h 813"/>
              <a:gd name="T82" fmla="*/ 152 w 609"/>
              <a:gd name="T83" fmla="*/ 508 h 813"/>
              <a:gd name="T84" fmla="*/ 456 w 609"/>
              <a:gd name="T85" fmla="*/ 508 h 813"/>
              <a:gd name="T86" fmla="*/ 456 w 609"/>
              <a:gd name="T87" fmla="*/ 559 h 813"/>
              <a:gd name="T88" fmla="*/ 456 w 609"/>
              <a:gd name="T89" fmla="*/ 457 h 813"/>
              <a:gd name="T90" fmla="*/ 152 w 609"/>
              <a:gd name="T91" fmla="*/ 457 h 813"/>
              <a:gd name="T92" fmla="*/ 152 w 609"/>
              <a:gd name="T93" fmla="*/ 407 h 813"/>
              <a:gd name="T94" fmla="*/ 456 w 609"/>
              <a:gd name="T95" fmla="*/ 407 h 813"/>
              <a:gd name="T96" fmla="*/ 456 w 609"/>
              <a:gd name="T97" fmla="*/ 457 h 813"/>
              <a:gd name="T98" fmla="*/ 204 w 609"/>
              <a:gd name="T99" fmla="*/ 153 h 813"/>
              <a:gd name="T100" fmla="*/ 405 w 609"/>
              <a:gd name="T101" fmla="*/ 153 h 813"/>
              <a:gd name="T102" fmla="*/ 405 w 609"/>
              <a:gd name="T103" fmla="*/ 102 h 813"/>
              <a:gd name="T104" fmla="*/ 330 w 609"/>
              <a:gd name="T105" fmla="*/ 102 h 813"/>
              <a:gd name="T106" fmla="*/ 330 w 609"/>
              <a:gd name="T107" fmla="*/ 77 h 813"/>
              <a:gd name="T108" fmla="*/ 304 w 609"/>
              <a:gd name="T109" fmla="*/ 51 h 813"/>
              <a:gd name="T110" fmla="*/ 279 w 609"/>
              <a:gd name="T111" fmla="*/ 77 h 813"/>
              <a:gd name="T112" fmla="*/ 279 w 609"/>
              <a:gd name="T113" fmla="*/ 102 h 813"/>
              <a:gd name="T114" fmla="*/ 204 w 609"/>
              <a:gd name="T115" fmla="*/ 102 h 813"/>
              <a:gd name="T116" fmla="*/ 204 w 609"/>
              <a:gd name="T117" fmla="*/ 153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09" h="813">
                <a:moveTo>
                  <a:pt x="609" y="813"/>
                </a:moveTo>
                <a:lnTo>
                  <a:pt x="0" y="813"/>
                </a:lnTo>
                <a:lnTo>
                  <a:pt x="0" y="102"/>
                </a:lnTo>
                <a:lnTo>
                  <a:pt x="78" y="102"/>
                </a:lnTo>
                <a:lnTo>
                  <a:pt x="102" y="102"/>
                </a:lnTo>
                <a:lnTo>
                  <a:pt x="153" y="102"/>
                </a:lnTo>
                <a:lnTo>
                  <a:pt x="153" y="51"/>
                </a:lnTo>
                <a:lnTo>
                  <a:pt x="232" y="51"/>
                </a:lnTo>
                <a:cubicBezTo>
                  <a:pt x="243" y="22"/>
                  <a:pt x="271" y="0"/>
                  <a:pt x="304" y="0"/>
                </a:cubicBezTo>
                <a:cubicBezTo>
                  <a:pt x="337" y="0"/>
                  <a:pt x="366" y="22"/>
                  <a:pt x="376" y="51"/>
                </a:cubicBezTo>
                <a:lnTo>
                  <a:pt x="456" y="51"/>
                </a:lnTo>
                <a:lnTo>
                  <a:pt x="456" y="102"/>
                </a:lnTo>
                <a:lnTo>
                  <a:pt x="506" y="102"/>
                </a:lnTo>
                <a:lnTo>
                  <a:pt x="525" y="102"/>
                </a:lnTo>
                <a:lnTo>
                  <a:pt x="609" y="102"/>
                </a:lnTo>
                <a:lnTo>
                  <a:pt x="609" y="813"/>
                </a:lnTo>
                <a:close/>
                <a:moveTo>
                  <a:pt x="456" y="357"/>
                </a:moveTo>
                <a:lnTo>
                  <a:pt x="152" y="357"/>
                </a:lnTo>
                <a:lnTo>
                  <a:pt x="152" y="307"/>
                </a:lnTo>
                <a:lnTo>
                  <a:pt x="456" y="307"/>
                </a:lnTo>
                <a:lnTo>
                  <a:pt x="456" y="357"/>
                </a:lnTo>
                <a:close/>
                <a:moveTo>
                  <a:pt x="456" y="153"/>
                </a:moveTo>
                <a:lnTo>
                  <a:pt x="456" y="204"/>
                </a:lnTo>
                <a:lnTo>
                  <a:pt x="153" y="204"/>
                </a:lnTo>
                <a:lnTo>
                  <a:pt x="153" y="153"/>
                </a:lnTo>
                <a:lnTo>
                  <a:pt x="102" y="153"/>
                </a:lnTo>
                <a:lnTo>
                  <a:pt x="102" y="153"/>
                </a:lnTo>
                <a:lnTo>
                  <a:pt x="51" y="153"/>
                </a:lnTo>
                <a:lnTo>
                  <a:pt x="51" y="762"/>
                </a:lnTo>
                <a:lnTo>
                  <a:pt x="558" y="762"/>
                </a:lnTo>
                <a:lnTo>
                  <a:pt x="558" y="153"/>
                </a:lnTo>
                <a:lnTo>
                  <a:pt x="506" y="153"/>
                </a:lnTo>
                <a:lnTo>
                  <a:pt x="506" y="153"/>
                </a:lnTo>
                <a:lnTo>
                  <a:pt x="456" y="153"/>
                </a:lnTo>
                <a:close/>
                <a:moveTo>
                  <a:pt x="456" y="660"/>
                </a:moveTo>
                <a:lnTo>
                  <a:pt x="152" y="660"/>
                </a:lnTo>
                <a:lnTo>
                  <a:pt x="152" y="610"/>
                </a:lnTo>
                <a:lnTo>
                  <a:pt x="456" y="610"/>
                </a:lnTo>
                <a:lnTo>
                  <a:pt x="456" y="660"/>
                </a:lnTo>
                <a:close/>
                <a:moveTo>
                  <a:pt x="456" y="559"/>
                </a:moveTo>
                <a:lnTo>
                  <a:pt x="152" y="559"/>
                </a:lnTo>
                <a:lnTo>
                  <a:pt x="152" y="508"/>
                </a:lnTo>
                <a:lnTo>
                  <a:pt x="456" y="508"/>
                </a:lnTo>
                <a:lnTo>
                  <a:pt x="456" y="559"/>
                </a:lnTo>
                <a:close/>
                <a:moveTo>
                  <a:pt x="456" y="457"/>
                </a:moveTo>
                <a:lnTo>
                  <a:pt x="152" y="457"/>
                </a:lnTo>
                <a:lnTo>
                  <a:pt x="152" y="407"/>
                </a:lnTo>
                <a:lnTo>
                  <a:pt x="456" y="407"/>
                </a:lnTo>
                <a:lnTo>
                  <a:pt x="456" y="457"/>
                </a:lnTo>
                <a:close/>
                <a:moveTo>
                  <a:pt x="204" y="153"/>
                </a:moveTo>
                <a:lnTo>
                  <a:pt x="405" y="153"/>
                </a:lnTo>
                <a:lnTo>
                  <a:pt x="405" y="102"/>
                </a:lnTo>
                <a:lnTo>
                  <a:pt x="330" y="102"/>
                </a:lnTo>
                <a:lnTo>
                  <a:pt x="330" y="77"/>
                </a:lnTo>
                <a:cubicBezTo>
                  <a:pt x="330" y="63"/>
                  <a:pt x="318" y="51"/>
                  <a:pt x="304" y="51"/>
                </a:cubicBezTo>
                <a:cubicBezTo>
                  <a:pt x="290" y="51"/>
                  <a:pt x="279" y="63"/>
                  <a:pt x="279" y="77"/>
                </a:cubicBezTo>
                <a:lnTo>
                  <a:pt x="279" y="102"/>
                </a:lnTo>
                <a:lnTo>
                  <a:pt x="204" y="102"/>
                </a:lnTo>
                <a:lnTo>
                  <a:pt x="204" y="153"/>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08" name="Freeform 208"/>
          <p:cNvSpPr>
            <a:spLocks noEditPoints="1"/>
          </p:cNvSpPr>
          <p:nvPr/>
        </p:nvSpPr>
        <p:spPr bwMode="auto">
          <a:xfrm>
            <a:off x="5356625" y="2440783"/>
            <a:ext cx="154781" cy="165498"/>
          </a:xfrm>
          <a:custGeom>
            <a:avLst/>
            <a:gdLst>
              <a:gd name="T0" fmla="*/ 318 w 682"/>
              <a:gd name="T1" fmla="*/ 522 h 727"/>
              <a:gd name="T2" fmla="*/ 318 w 682"/>
              <a:gd name="T3" fmla="*/ 113 h 727"/>
              <a:gd name="T4" fmla="*/ 250 w 682"/>
              <a:gd name="T5" fmla="*/ 45 h 727"/>
              <a:gd name="T6" fmla="*/ 45 w 682"/>
              <a:gd name="T7" fmla="*/ 45 h 727"/>
              <a:gd name="T8" fmla="*/ 45 w 682"/>
              <a:gd name="T9" fmla="*/ 523 h 727"/>
              <a:gd name="T10" fmla="*/ 179 w 682"/>
              <a:gd name="T11" fmla="*/ 523 h 727"/>
              <a:gd name="T12" fmla="*/ 179 w 682"/>
              <a:gd name="T13" fmla="*/ 522 h 727"/>
              <a:gd name="T14" fmla="*/ 318 w 682"/>
              <a:gd name="T15" fmla="*/ 522 h 727"/>
              <a:gd name="T16" fmla="*/ 179 w 682"/>
              <a:gd name="T17" fmla="*/ 568 h 727"/>
              <a:gd name="T18" fmla="*/ 0 w 682"/>
              <a:gd name="T19" fmla="*/ 568 h 727"/>
              <a:gd name="T20" fmla="*/ 0 w 682"/>
              <a:gd name="T21" fmla="*/ 0 h 727"/>
              <a:gd name="T22" fmla="*/ 250 w 682"/>
              <a:gd name="T23" fmla="*/ 0 h 727"/>
              <a:gd name="T24" fmla="*/ 341 w 682"/>
              <a:gd name="T25" fmla="*/ 45 h 727"/>
              <a:gd name="T26" fmla="*/ 432 w 682"/>
              <a:gd name="T27" fmla="*/ 0 h 727"/>
              <a:gd name="T28" fmla="*/ 682 w 682"/>
              <a:gd name="T29" fmla="*/ 0 h 727"/>
              <a:gd name="T30" fmla="*/ 682 w 682"/>
              <a:gd name="T31" fmla="*/ 568 h 727"/>
              <a:gd name="T32" fmla="*/ 441 w 682"/>
              <a:gd name="T33" fmla="*/ 568 h 727"/>
              <a:gd name="T34" fmla="*/ 441 w 682"/>
              <a:gd name="T35" fmla="*/ 569 h 727"/>
              <a:gd name="T36" fmla="*/ 179 w 682"/>
              <a:gd name="T37" fmla="*/ 569 h 727"/>
              <a:gd name="T38" fmla="*/ 179 w 682"/>
              <a:gd name="T39" fmla="*/ 568 h 727"/>
              <a:gd name="T40" fmla="*/ 441 w 682"/>
              <a:gd name="T41" fmla="*/ 523 h 727"/>
              <a:gd name="T42" fmla="*/ 636 w 682"/>
              <a:gd name="T43" fmla="*/ 523 h 727"/>
              <a:gd name="T44" fmla="*/ 636 w 682"/>
              <a:gd name="T45" fmla="*/ 45 h 727"/>
              <a:gd name="T46" fmla="*/ 432 w 682"/>
              <a:gd name="T47" fmla="*/ 45 h 727"/>
              <a:gd name="T48" fmla="*/ 364 w 682"/>
              <a:gd name="T49" fmla="*/ 113 h 727"/>
              <a:gd name="T50" fmla="*/ 364 w 682"/>
              <a:gd name="T51" fmla="*/ 522 h 727"/>
              <a:gd name="T52" fmla="*/ 441 w 682"/>
              <a:gd name="T53" fmla="*/ 522 h 727"/>
              <a:gd name="T54" fmla="*/ 441 w 682"/>
              <a:gd name="T55" fmla="*/ 523 h 727"/>
              <a:gd name="T56" fmla="*/ 341 w 682"/>
              <a:gd name="T57" fmla="*/ 659 h 727"/>
              <a:gd name="T58" fmla="*/ 432 w 682"/>
              <a:gd name="T59" fmla="*/ 614 h 727"/>
              <a:gd name="T60" fmla="*/ 682 w 682"/>
              <a:gd name="T61" fmla="*/ 614 h 727"/>
              <a:gd name="T62" fmla="*/ 682 w 682"/>
              <a:gd name="T63" fmla="*/ 659 h 727"/>
              <a:gd name="T64" fmla="*/ 432 w 682"/>
              <a:gd name="T65" fmla="*/ 659 h 727"/>
              <a:gd name="T66" fmla="*/ 364 w 682"/>
              <a:gd name="T67" fmla="*/ 727 h 727"/>
              <a:gd name="T68" fmla="*/ 318 w 682"/>
              <a:gd name="T69" fmla="*/ 727 h 727"/>
              <a:gd name="T70" fmla="*/ 250 w 682"/>
              <a:gd name="T71" fmla="*/ 659 h 727"/>
              <a:gd name="T72" fmla="*/ 0 w 682"/>
              <a:gd name="T73" fmla="*/ 659 h 727"/>
              <a:gd name="T74" fmla="*/ 0 w 682"/>
              <a:gd name="T75" fmla="*/ 614 h 727"/>
              <a:gd name="T76" fmla="*/ 250 w 682"/>
              <a:gd name="T77" fmla="*/ 614 h 727"/>
              <a:gd name="T78" fmla="*/ 341 w 682"/>
              <a:gd name="T79" fmla="*/ 659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2" h="727">
                <a:moveTo>
                  <a:pt x="318" y="522"/>
                </a:moveTo>
                <a:lnTo>
                  <a:pt x="318" y="113"/>
                </a:lnTo>
                <a:cubicBezTo>
                  <a:pt x="318" y="76"/>
                  <a:pt x="287" y="45"/>
                  <a:pt x="250" y="45"/>
                </a:cubicBezTo>
                <a:lnTo>
                  <a:pt x="45" y="45"/>
                </a:lnTo>
                <a:lnTo>
                  <a:pt x="45" y="523"/>
                </a:lnTo>
                <a:lnTo>
                  <a:pt x="179" y="523"/>
                </a:lnTo>
                <a:lnTo>
                  <a:pt x="179" y="522"/>
                </a:lnTo>
                <a:lnTo>
                  <a:pt x="318" y="522"/>
                </a:lnTo>
                <a:close/>
                <a:moveTo>
                  <a:pt x="179" y="568"/>
                </a:moveTo>
                <a:lnTo>
                  <a:pt x="0" y="568"/>
                </a:lnTo>
                <a:lnTo>
                  <a:pt x="0" y="0"/>
                </a:lnTo>
                <a:lnTo>
                  <a:pt x="250" y="0"/>
                </a:lnTo>
                <a:cubicBezTo>
                  <a:pt x="287" y="0"/>
                  <a:pt x="320" y="17"/>
                  <a:pt x="341" y="45"/>
                </a:cubicBezTo>
                <a:cubicBezTo>
                  <a:pt x="362" y="17"/>
                  <a:pt x="395" y="0"/>
                  <a:pt x="432" y="0"/>
                </a:cubicBezTo>
                <a:lnTo>
                  <a:pt x="682" y="0"/>
                </a:lnTo>
                <a:lnTo>
                  <a:pt x="682" y="568"/>
                </a:lnTo>
                <a:lnTo>
                  <a:pt x="441" y="568"/>
                </a:lnTo>
                <a:lnTo>
                  <a:pt x="441" y="569"/>
                </a:lnTo>
                <a:lnTo>
                  <a:pt x="179" y="569"/>
                </a:lnTo>
                <a:lnTo>
                  <a:pt x="179" y="568"/>
                </a:lnTo>
                <a:close/>
                <a:moveTo>
                  <a:pt x="441" y="523"/>
                </a:moveTo>
                <a:lnTo>
                  <a:pt x="636" y="523"/>
                </a:lnTo>
                <a:lnTo>
                  <a:pt x="636" y="45"/>
                </a:lnTo>
                <a:lnTo>
                  <a:pt x="432" y="45"/>
                </a:lnTo>
                <a:cubicBezTo>
                  <a:pt x="394" y="45"/>
                  <a:pt x="364" y="76"/>
                  <a:pt x="364" y="113"/>
                </a:cubicBezTo>
                <a:lnTo>
                  <a:pt x="364" y="522"/>
                </a:lnTo>
                <a:lnTo>
                  <a:pt x="441" y="522"/>
                </a:lnTo>
                <a:lnTo>
                  <a:pt x="441" y="523"/>
                </a:lnTo>
                <a:close/>
                <a:moveTo>
                  <a:pt x="341" y="659"/>
                </a:moveTo>
                <a:cubicBezTo>
                  <a:pt x="362" y="632"/>
                  <a:pt x="395" y="614"/>
                  <a:pt x="432" y="614"/>
                </a:cubicBezTo>
                <a:lnTo>
                  <a:pt x="682" y="614"/>
                </a:lnTo>
                <a:lnTo>
                  <a:pt x="682" y="659"/>
                </a:lnTo>
                <a:lnTo>
                  <a:pt x="432" y="659"/>
                </a:lnTo>
                <a:cubicBezTo>
                  <a:pt x="394" y="659"/>
                  <a:pt x="364" y="690"/>
                  <a:pt x="364" y="727"/>
                </a:cubicBezTo>
                <a:lnTo>
                  <a:pt x="318" y="727"/>
                </a:lnTo>
                <a:cubicBezTo>
                  <a:pt x="318" y="690"/>
                  <a:pt x="287" y="659"/>
                  <a:pt x="250" y="659"/>
                </a:cubicBezTo>
                <a:lnTo>
                  <a:pt x="0" y="659"/>
                </a:lnTo>
                <a:lnTo>
                  <a:pt x="0" y="614"/>
                </a:lnTo>
                <a:lnTo>
                  <a:pt x="250" y="614"/>
                </a:lnTo>
                <a:cubicBezTo>
                  <a:pt x="287" y="614"/>
                  <a:pt x="320" y="632"/>
                  <a:pt x="341" y="65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09" name="Freeform 209"/>
          <p:cNvSpPr>
            <a:spLocks noEditPoints="1"/>
          </p:cNvSpPr>
          <p:nvPr/>
        </p:nvSpPr>
        <p:spPr bwMode="auto">
          <a:xfrm>
            <a:off x="3960019" y="2431258"/>
            <a:ext cx="138114" cy="184548"/>
          </a:xfrm>
          <a:custGeom>
            <a:avLst/>
            <a:gdLst>
              <a:gd name="T0" fmla="*/ 609 w 609"/>
              <a:gd name="T1" fmla="*/ 813 h 813"/>
              <a:gd name="T2" fmla="*/ 0 w 609"/>
              <a:gd name="T3" fmla="*/ 813 h 813"/>
              <a:gd name="T4" fmla="*/ 0 w 609"/>
              <a:gd name="T5" fmla="*/ 102 h 813"/>
              <a:gd name="T6" fmla="*/ 78 w 609"/>
              <a:gd name="T7" fmla="*/ 102 h 813"/>
              <a:gd name="T8" fmla="*/ 78 w 609"/>
              <a:gd name="T9" fmla="*/ 102 h 813"/>
              <a:gd name="T10" fmla="*/ 153 w 609"/>
              <a:gd name="T11" fmla="*/ 102 h 813"/>
              <a:gd name="T12" fmla="*/ 153 w 609"/>
              <a:gd name="T13" fmla="*/ 51 h 813"/>
              <a:gd name="T14" fmla="*/ 233 w 609"/>
              <a:gd name="T15" fmla="*/ 51 h 813"/>
              <a:gd name="T16" fmla="*/ 304 w 609"/>
              <a:gd name="T17" fmla="*/ 0 h 813"/>
              <a:gd name="T18" fmla="*/ 376 w 609"/>
              <a:gd name="T19" fmla="*/ 51 h 813"/>
              <a:gd name="T20" fmla="*/ 456 w 609"/>
              <a:gd name="T21" fmla="*/ 51 h 813"/>
              <a:gd name="T22" fmla="*/ 456 w 609"/>
              <a:gd name="T23" fmla="*/ 102 h 813"/>
              <a:gd name="T24" fmla="*/ 512 w 609"/>
              <a:gd name="T25" fmla="*/ 102 h 813"/>
              <a:gd name="T26" fmla="*/ 512 w 609"/>
              <a:gd name="T27" fmla="*/ 102 h 813"/>
              <a:gd name="T28" fmla="*/ 609 w 609"/>
              <a:gd name="T29" fmla="*/ 102 h 813"/>
              <a:gd name="T30" fmla="*/ 609 w 609"/>
              <a:gd name="T31" fmla="*/ 813 h 813"/>
              <a:gd name="T32" fmla="*/ 456 w 609"/>
              <a:gd name="T33" fmla="*/ 153 h 813"/>
              <a:gd name="T34" fmla="*/ 456 w 609"/>
              <a:gd name="T35" fmla="*/ 204 h 813"/>
              <a:gd name="T36" fmla="*/ 153 w 609"/>
              <a:gd name="T37" fmla="*/ 204 h 813"/>
              <a:gd name="T38" fmla="*/ 153 w 609"/>
              <a:gd name="T39" fmla="*/ 153 h 813"/>
              <a:gd name="T40" fmla="*/ 78 w 609"/>
              <a:gd name="T41" fmla="*/ 153 h 813"/>
              <a:gd name="T42" fmla="*/ 78 w 609"/>
              <a:gd name="T43" fmla="*/ 153 h 813"/>
              <a:gd name="T44" fmla="*/ 51 w 609"/>
              <a:gd name="T45" fmla="*/ 153 h 813"/>
              <a:gd name="T46" fmla="*/ 51 w 609"/>
              <a:gd name="T47" fmla="*/ 762 h 813"/>
              <a:gd name="T48" fmla="*/ 558 w 609"/>
              <a:gd name="T49" fmla="*/ 762 h 813"/>
              <a:gd name="T50" fmla="*/ 558 w 609"/>
              <a:gd name="T51" fmla="*/ 153 h 813"/>
              <a:gd name="T52" fmla="*/ 512 w 609"/>
              <a:gd name="T53" fmla="*/ 153 h 813"/>
              <a:gd name="T54" fmla="*/ 512 w 609"/>
              <a:gd name="T55" fmla="*/ 153 h 813"/>
              <a:gd name="T56" fmla="*/ 456 w 609"/>
              <a:gd name="T57" fmla="*/ 153 h 813"/>
              <a:gd name="T58" fmla="*/ 120 w 609"/>
              <a:gd name="T59" fmla="*/ 686 h 813"/>
              <a:gd name="T60" fmla="*/ 171 w 609"/>
              <a:gd name="T61" fmla="*/ 686 h 813"/>
              <a:gd name="T62" fmla="*/ 171 w 609"/>
              <a:gd name="T63" fmla="*/ 356 h 813"/>
              <a:gd name="T64" fmla="*/ 120 w 609"/>
              <a:gd name="T65" fmla="*/ 356 h 813"/>
              <a:gd name="T66" fmla="*/ 120 w 609"/>
              <a:gd name="T67" fmla="*/ 686 h 813"/>
              <a:gd name="T68" fmla="*/ 222 w 609"/>
              <a:gd name="T69" fmla="*/ 686 h 813"/>
              <a:gd name="T70" fmla="*/ 273 w 609"/>
              <a:gd name="T71" fmla="*/ 686 h 813"/>
              <a:gd name="T72" fmla="*/ 273 w 609"/>
              <a:gd name="T73" fmla="*/ 280 h 813"/>
              <a:gd name="T74" fmla="*/ 222 w 609"/>
              <a:gd name="T75" fmla="*/ 280 h 813"/>
              <a:gd name="T76" fmla="*/ 222 w 609"/>
              <a:gd name="T77" fmla="*/ 686 h 813"/>
              <a:gd name="T78" fmla="*/ 482 w 609"/>
              <a:gd name="T79" fmla="*/ 686 h 813"/>
              <a:gd name="T80" fmla="*/ 431 w 609"/>
              <a:gd name="T81" fmla="*/ 686 h 813"/>
              <a:gd name="T82" fmla="*/ 431 w 609"/>
              <a:gd name="T83" fmla="*/ 356 h 813"/>
              <a:gd name="T84" fmla="*/ 482 w 609"/>
              <a:gd name="T85" fmla="*/ 356 h 813"/>
              <a:gd name="T86" fmla="*/ 482 w 609"/>
              <a:gd name="T87" fmla="*/ 686 h 813"/>
              <a:gd name="T88" fmla="*/ 381 w 609"/>
              <a:gd name="T89" fmla="*/ 686 h 813"/>
              <a:gd name="T90" fmla="*/ 330 w 609"/>
              <a:gd name="T91" fmla="*/ 686 h 813"/>
              <a:gd name="T92" fmla="*/ 330 w 609"/>
              <a:gd name="T93" fmla="*/ 280 h 813"/>
              <a:gd name="T94" fmla="*/ 381 w 609"/>
              <a:gd name="T95" fmla="*/ 280 h 813"/>
              <a:gd name="T96" fmla="*/ 381 w 609"/>
              <a:gd name="T97" fmla="*/ 686 h 813"/>
              <a:gd name="T98" fmla="*/ 204 w 609"/>
              <a:gd name="T99" fmla="*/ 153 h 813"/>
              <a:gd name="T100" fmla="*/ 405 w 609"/>
              <a:gd name="T101" fmla="*/ 153 h 813"/>
              <a:gd name="T102" fmla="*/ 405 w 609"/>
              <a:gd name="T103" fmla="*/ 102 h 813"/>
              <a:gd name="T104" fmla="*/ 330 w 609"/>
              <a:gd name="T105" fmla="*/ 102 h 813"/>
              <a:gd name="T106" fmla="*/ 330 w 609"/>
              <a:gd name="T107" fmla="*/ 77 h 813"/>
              <a:gd name="T108" fmla="*/ 304 w 609"/>
              <a:gd name="T109" fmla="*/ 51 h 813"/>
              <a:gd name="T110" fmla="*/ 279 w 609"/>
              <a:gd name="T111" fmla="*/ 77 h 813"/>
              <a:gd name="T112" fmla="*/ 279 w 609"/>
              <a:gd name="T113" fmla="*/ 102 h 813"/>
              <a:gd name="T114" fmla="*/ 204 w 609"/>
              <a:gd name="T115" fmla="*/ 102 h 813"/>
              <a:gd name="T116" fmla="*/ 204 w 609"/>
              <a:gd name="T117" fmla="*/ 153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09" h="813">
                <a:moveTo>
                  <a:pt x="609" y="813"/>
                </a:moveTo>
                <a:lnTo>
                  <a:pt x="0" y="813"/>
                </a:lnTo>
                <a:lnTo>
                  <a:pt x="0" y="102"/>
                </a:lnTo>
                <a:lnTo>
                  <a:pt x="78" y="102"/>
                </a:lnTo>
                <a:lnTo>
                  <a:pt x="78" y="102"/>
                </a:lnTo>
                <a:lnTo>
                  <a:pt x="153" y="102"/>
                </a:lnTo>
                <a:lnTo>
                  <a:pt x="153" y="51"/>
                </a:lnTo>
                <a:lnTo>
                  <a:pt x="233" y="51"/>
                </a:lnTo>
                <a:cubicBezTo>
                  <a:pt x="243" y="22"/>
                  <a:pt x="271" y="0"/>
                  <a:pt x="304" y="0"/>
                </a:cubicBezTo>
                <a:cubicBezTo>
                  <a:pt x="338" y="0"/>
                  <a:pt x="366" y="22"/>
                  <a:pt x="376" y="51"/>
                </a:cubicBezTo>
                <a:lnTo>
                  <a:pt x="456" y="51"/>
                </a:lnTo>
                <a:lnTo>
                  <a:pt x="456" y="102"/>
                </a:lnTo>
                <a:lnTo>
                  <a:pt x="512" y="102"/>
                </a:lnTo>
                <a:lnTo>
                  <a:pt x="512" y="102"/>
                </a:lnTo>
                <a:lnTo>
                  <a:pt x="609" y="102"/>
                </a:lnTo>
                <a:lnTo>
                  <a:pt x="609" y="813"/>
                </a:lnTo>
                <a:close/>
                <a:moveTo>
                  <a:pt x="456" y="153"/>
                </a:moveTo>
                <a:lnTo>
                  <a:pt x="456" y="204"/>
                </a:lnTo>
                <a:lnTo>
                  <a:pt x="153" y="204"/>
                </a:lnTo>
                <a:lnTo>
                  <a:pt x="153" y="153"/>
                </a:lnTo>
                <a:lnTo>
                  <a:pt x="78" y="153"/>
                </a:lnTo>
                <a:lnTo>
                  <a:pt x="78" y="153"/>
                </a:lnTo>
                <a:lnTo>
                  <a:pt x="51" y="153"/>
                </a:lnTo>
                <a:lnTo>
                  <a:pt x="51" y="762"/>
                </a:lnTo>
                <a:lnTo>
                  <a:pt x="558" y="762"/>
                </a:lnTo>
                <a:lnTo>
                  <a:pt x="558" y="153"/>
                </a:lnTo>
                <a:lnTo>
                  <a:pt x="512" y="153"/>
                </a:lnTo>
                <a:lnTo>
                  <a:pt x="512" y="153"/>
                </a:lnTo>
                <a:lnTo>
                  <a:pt x="456" y="153"/>
                </a:lnTo>
                <a:close/>
                <a:moveTo>
                  <a:pt x="120" y="686"/>
                </a:moveTo>
                <a:lnTo>
                  <a:pt x="171" y="686"/>
                </a:lnTo>
                <a:lnTo>
                  <a:pt x="171" y="356"/>
                </a:lnTo>
                <a:lnTo>
                  <a:pt x="120" y="356"/>
                </a:lnTo>
                <a:lnTo>
                  <a:pt x="120" y="686"/>
                </a:lnTo>
                <a:close/>
                <a:moveTo>
                  <a:pt x="222" y="686"/>
                </a:moveTo>
                <a:lnTo>
                  <a:pt x="273" y="686"/>
                </a:lnTo>
                <a:lnTo>
                  <a:pt x="273" y="280"/>
                </a:lnTo>
                <a:lnTo>
                  <a:pt x="222" y="280"/>
                </a:lnTo>
                <a:lnTo>
                  <a:pt x="222" y="686"/>
                </a:lnTo>
                <a:close/>
                <a:moveTo>
                  <a:pt x="482" y="686"/>
                </a:moveTo>
                <a:lnTo>
                  <a:pt x="431" y="686"/>
                </a:lnTo>
                <a:lnTo>
                  <a:pt x="431" y="356"/>
                </a:lnTo>
                <a:lnTo>
                  <a:pt x="482" y="356"/>
                </a:lnTo>
                <a:lnTo>
                  <a:pt x="482" y="686"/>
                </a:lnTo>
                <a:close/>
                <a:moveTo>
                  <a:pt x="381" y="686"/>
                </a:moveTo>
                <a:lnTo>
                  <a:pt x="330" y="686"/>
                </a:lnTo>
                <a:lnTo>
                  <a:pt x="330" y="280"/>
                </a:lnTo>
                <a:lnTo>
                  <a:pt x="381" y="280"/>
                </a:lnTo>
                <a:lnTo>
                  <a:pt x="381" y="686"/>
                </a:lnTo>
                <a:close/>
                <a:moveTo>
                  <a:pt x="204" y="153"/>
                </a:moveTo>
                <a:lnTo>
                  <a:pt x="405" y="153"/>
                </a:lnTo>
                <a:lnTo>
                  <a:pt x="405" y="102"/>
                </a:lnTo>
                <a:lnTo>
                  <a:pt x="330" y="102"/>
                </a:lnTo>
                <a:lnTo>
                  <a:pt x="330" y="77"/>
                </a:lnTo>
                <a:cubicBezTo>
                  <a:pt x="330" y="63"/>
                  <a:pt x="318" y="51"/>
                  <a:pt x="304" y="51"/>
                </a:cubicBezTo>
                <a:cubicBezTo>
                  <a:pt x="290" y="51"/>
                  <a:pt x="279" y="63"/>
                  <a:pt x="279" y="77"/>
                </a:cubicBezTo>
                <a:lnTo>
                  <a:pt x="279" y="102"/>
                </a:lnTo>
                <a:lnTo>
                  <a:pt x="204" y="102"/>
                </a:lnTo>
                <a:lnTo>
                  <a:pt x="204" y="153"/>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10" name="Freeform 210"/>
          <p:cNvSpPr>
            <a:spLocks/>
          </p:cNvSpPr>
          <p:nvPr/>
        </p:nvSpPr>
        <p:spPr bwMode="auto">
          <a:xfrm>
            <a:off x="8315327" y="3561161"/>
            <a:ext cx="150019" cy="140494"/>
          </a:xfrm>
          <a:custGeom>
            <a:avLst/>
            <a:gdLst>
              <a:gd name="T0" fmla="*/ 206 w 661"/>
              <a:gd name="T1" fmla="*/ 620 h 620"/>
              <a:gd name="T2" fmla="*/ 60 w 661"/>
              <a:gd name="T3" fmla="*/ 559 h 620"/>
              <a:gd name="T4" fmla="*/ 0 w 661"/>
              <a:gd name="T5" fmla="*/ 413 h 620"/>
              <a:gd name="T6" fmla="*/ 60 w 661"/>
              <a:gd name="T7" fmla="*/ 267 h 620"/>
              <a:gd name="T8" fmla="*/ 299 w 661"/>
              <a:gd name="T9" fmla="*/ 11 h 620"/>
              <a:gd name="T10" fmla="*/ 329 w 661"/>
              <a:gd name="T11" fmla="*/ 39 h 620"/>
              <a:gd name="T12" fmla="*/ 90 w 661"/>
              <a:gd name="T13" fmla="*/ 296 h 620"/>
              <a:gd name="T14" fmla="*/ 41 w 661"/>
              <a:gd name="T15" fmla="*/ 413 h 620"/>
              <a:gd name="T16" fmla="*/ 89 w 661"/>
              <a:gd name="T17" fmla="*/ 530 h 620"/>
              <a:gd name="T18" fmla="*/ 206 w 661"/>
              <a:gd name="T19" fmla="*/ 578 h 620"/>
              <a:gd name="T20" fmla="*/ 323 w 661"/>
              <a:gd name="T21" fmla="*/ 530 h 620"/>
              <a:gd name="T22" fmla="*/ 583 w 661"/>
              <a:gd name="T23" fmla="*/ 253 h 620"/>
              <a:gd name="T24" fmla="*/ 619 w 661"/>
              <a:gd name="T25" fmla="*/ 165 h 620"/>
              <a:gd name="T26" fmla="*/ 583 w 661"/>
              <a:gd name="T27" fmla="*/ 78 h 620"/>
              <a:gd name="T28" fmla="*/ 495 w 661"/>
              <a:gd name="T29" fmla="*/ 41 h 620"/>
              <a:gd name="T30" fmla="*/ 408 w 661"/>
              <a:gd name="T31" fmla="*/ 78 h 620"/>
              <a:gd name="T32" fmla="*/ 148 w 661"/>
              <a:gd name="T33" fmla="*/ 354 h 620"/>
              <a:gd name="T34" fmla="*/ 148 w 661"/>
              <a:gd name="T35" fmla="*/ 472 h 620"/>
              <a:gd name="T36" fmla="*/ 206 w 661"/>
              <a:gd name="T37" fmla="*/ 496 h 620"/>
              <a:gd name="T38" fmla="*/ 206 w 661"/>
              <a:gd name="T39" fmla="*/ 496 h 620"/>
              <a:gd name="T40" fmla="*/ 265 w 661"/>
              <a:gd name="T41" fmla="*/ 472 h 620"/>
              <a:gd name="T42" fmla="*/ 514 w 661"/>
              <a:gd name="T43" fmla="*/ 212 h 620"/>
              <a:gd name="T44" fmla="*/ 544 w 661"/>
              <a:gd name="T45" fmla="*/ 240 h 620"/>
              <a:gd name="T46" fmla="*/ 294 w 661"/>
              <a:gd name="T47" fmla="*/ 500 h 620"/>
              <a:gd name="T48" fmla="*/ 206 w 661"/>
              <a:gd name="T49" fmla="*/ 537 h 620"/>
              <a:gd name="T50" fmla="*/ 206 w 661"/>
              <a:gd name="T51" fmla="*/ 537 h 620"/>
              <a:gd name="T52" fmla="*/ 118 w 661"/>
              <a:gd name="T53" fmla="*/ 501 h 620"/>
              <a:gd name="T54" fmla="*/ 119 w 661"/>
              <a:gd name="T55" fmla="*/ 325 h 620"/>
              <a:gd name="T56" fmla="*/ 378 w 661"/>
              <a:gd name="T57" fmla="*/ 49 h 620"/>
              <a:gd name="T58" fmla="*/ 495 w 661"/>
              <a:gd name="T59" fmla="*/ 0 h 620"/>
              <a:gd name="T60" fmla="*/ 612 w 661"/>
              <a:gd name="T61" fmla="*/ 48 h 620"/>
              <a:gd name="T62" fmla="*/ 661 w 661"/>
              <a:gd name="T63" fmla="*/ 165 h 620"/>
              <a:gd name="T64" fmla="*/ 612 w 661"/>
              <a:gd name="T65" fmla="*/ 282 h 620"/>
              <a:gd name="T66" fmla="*/ 353 w 661"/>
              <a:gd name="T67" fmla="*/ 559 h 620"/>
              <a:gd name="T68" fmla="*/ 206 w 661"/>
              <a:gd name="T69" fmla="*/ 62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1" h="620">
                <a:moveTo>
                  <a:pt x="206" y="620"/>
                </a:moveTo>
                <a:cubicBezTo>
                  <a:pt x="151" y="620"/>
                  <a:pt x="99" y="598"/>
                  <a:pt x="60" y="559"/>
                </a:cubicBezTo>
                <a:cubicBezTo>
                  <a:pt x="21" y="520"/>
                  <a:pt x="0" y="468"/>
                  <a:pt x="0" y="413"/>
                </a:cubicBezTo>
                <a:cubicBezTo>
                  <a:pt x="0" y="358"/>
                  <a:pt x="21" y="306"/>
                  <a:pt x="60" y="267"/>
                </a:cubicBezTo>
                <a:lnTo>
                  <a:pt x="299" y="11"/>
                </a:lnTo>
                <a:lnTo>
                  <a:pt x="329" y="39"/>
                </a:lnTo>
                <a:lnTo>
                  <a:pt x="90" y="296"/>
                </a:lnTo>
                <a:cubicBezTo>
                  <a:pt x="58" y="327"/>
                  <a:pt x="41" y="369"/>
                  <a:pt x="41" y="413"/>
                </a:cubicBezTo>
                <a:cubicBezTo>
                  <a:pt x="41" y="457"/>
                  <a:pt x="58" y="499"/>
                  <a:pt x="89" y="530"/>
                </a:cubicBezTo>
                <a:cubicBezTo>
                  <a:pt x="121" y="561"/>
                  <a:pt x="162" y="578"/>
                  <a:pt x="206" y="578"/>
                </a:cubicBezTo>
                <a:cubicBezTo>
                  <a:pt x="250" y="578"/>
                  <a:pt x="292" y="561"/>
                  <a:pt x="323" y="530"/>
                </a:cubicBezTo>
                <a:lnTo>
                  <a:pt x="583" y="253"/>
                </a:lnTo>
                <a:cubicBezTo>
                  <a:pt x="607" y="229"/>
                  <a:pt x="619" y="198"/>
                  <a:pt x="619" y="165"/>
                </a:cubicBezTo>
                <a:cubicBezTo>
                  <a:pt x="619" y="132"/>
                  <a:pt x="607" y="101"/>
                  <a:pt x="583" y="78"/>
                </a:cubicBezTo>
                <a:cubicBezTo>
                  <a:pt x="560" y="54"/>
                  <a:pt x="529" y="41"/>
                  <a:pt x="495" y="41"/>
                </a:cubicBezTo>
                <a:cubicBezTo>
                  <a:pt x="462" y="41"/>
                  <a:pt x="431" y="54"/>
                  <a:pt x="408" y="78"/>
                </a:cubicBezTo>
                <a:lnTo>
                  <a:pt x="148" y="354"/>
                </a:lnTo>
                <a:cubicBezTo>
                  <a:pt x="116" y="387"/>
                  <a:pt x="115" y="440"/>
                  <a:pt x="148" y="472"/>
                </a:cubicBezTo>
                <a:cubicBezTo>
                  <a:pt x="163" y="487"/>
                  <a:pt x="184" y="496"/>
                  <a:pt x="206" y="496"/>
                </a:cubicBezTo>
                <a:cubicBezTo>
                  <a:pt x="206" y="496"/>
                  <a:pt x="206" y="496"/>
                  <a:pt x="206" y="496"/>
                </a:cubicBezTo>
                <a:cubicBezTo>
                  <a:pt x="228" y="496"/>
                  <a:pt x="249" y="487"/>
                  <a:pt x="265" y="472"/>
                </a:cubicBezTo>
                <a:lnTo>
                  <a:pt x="514" y="212"/>
                </a:lnTo>
                <a:lnTo>
                  <a:pt x="544" y="240"/>
                </a:lnTo>
                <a:lnTo>
                  <a:pt x="294" y="500"/>
                </a:lnTo>
                <a:cubicBezTo>
                  <a:pt x="271" y="524"/>
                  <a:pt x="239" y="537"/>
                  <a:pt x="206" y="537"/>
                </a:cubicBezTo>
                <a:cubicBezTo>
                  <a:pt x="206" y="537"/>
                  <a:pt x="206" y="537"/>
                  <a:pt x="206" y="537"/>
                </a:cubicBezTo>
                <a:cubicBezTo>
                  <a:pt x="173" y="537"/>
                  <a:pt x="142" y="524"/>
                  <a:pt x="118" y="501"/>
                </a:cubicBezTo>
                <a:cubicBezTo>
                  <a:pt x="70" y="453"/>
                  <a:pt x="70" y="374"/>
                  <a:pt x="119" y="325"/>
                </a:cubicBezTo>
                <a:lnTo>
                  <a:pt x="378" y="49"/>
                </a:lnTo>
                <a:cubicBezTo>
                  <a:pt x="410" y="17"/>
                  <a:pt x="451" y="0"/>
                  <a:pt x="495" y="0"/>
                </a:cubicBezTo>
                <a:cubicBezTo>
                  <a:pt x="540" y="0"/>
                  <a:pt x="581" y="17"/>
                  <a:pt x="612" y="48"/>
                </a:cubicBezTo>
                <a:cubicBezTo>
                  <a:pt x="644" y="80"/>
                  <a:pt x="661" y="121"/>
                  <a:pt x="661" y="165"/>
                </a:cubicBezTo>
                <a:cubicBezTo>
                  <a:pt x="661" y="209"/>
                  <a:pt x="644" y="251"/>
                  <a:pt x="612" y="282"/>
                </a:cubicBezTo>
                <a:lnTo>
                  <a:pt x="353" y="559"/>
                </a:lnTo>
                <a:cubicBezTo>
                  <a:pt x="313" y="598"/>
                  <a:pt x="261" y="620"/>
                  <a:pt x="206" y="62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11" name="Freeform 211"/>
          <p:cNvSpPr>
            <a:spLocks noEditPoints="1"/>
          </p:cNvSpPr>
          <p:nvPr/>
        </p:nvSpPr>
        <p:spPr bwMode="auto">
          <a:xfrm>
            <a:off x="5378056" y="1987155"/>
            <a:ext cx="111919" cy="139303"/>
          </a:xfrm>
          <a:custGeom>
            <a:avLst/>
            <a:gdLst>
              <a:gd name="T0" fmla="*/ 454 w 496"/>
              <a:gd name="T1" fmla="*/ 612 h 612"/>
              <a:gd name="T2" fmla="*/ 41 w 496"/>
              <a:gd name="T3" fmla="*/ 612 h 612"/>
              <a:gd name="T4" fmla="*/ 41 w 496"/>
              <a:gd name="T5" fmla="*/ 145 h 612"/>
              <a:gd name="T6" fmla="*/ 0 w 496"/>
              <a:gd name="T7" fmla="*/ 145 h 612"/>
              <a:gd name="T8" fmla="*/ 0 w 496"/>
              <a:gd name="T9" fmla="*/ 104 h 612"/>
              <a:gd name="T10" fmla="*/ 144 w 496"/>
              <a:gd name="T11" fmla="*/ 104 h 612"/>
              <a:gd name="T12" fmla="*/ 144 w 496"/>
              <a:gd name="T13" fmla="*/ 0 h 612"/>
              <a:gd name="T14" fmla="*/ 351 w 496"/>
              <a:gd name="T15" fmla="*/ 0 h 612"/>
              <a:gd name="T16" fmla="*/ 351 w 496"/>
              <a:gd name="T17" fmla="*/ 104 h 612"/>
              <a:gd name="T18" fmla="*/ 496 w 496"/>
              <a:gd name="T19" fmla="*/ 104 h 612"/>
              <a:gd name="T20" fmla="*/ 496 w 496"/>
              <a:gd name="T21" fmla="*/ 145 h 612"/>
              <a:gd name="T22" fmla="*/ 454 w 496"/>
              <a:gd name="T23" fmla="*/ 145 h 612"/>
              <a:gd name="T24" fmla="*/ 454 w 496"/>
              <a:gd name="T25" fmla="*/ 612 h 612"/>
              <a:gd name="T26" fmla="*/ 330 w 496"/>
              <a:gd name="T27" fmla="*/ 488 h 612"/>
              <a:gd name="T28" fmla="*/ 289 w 496"/>
              <a:gd name="T29" fmla="*/ 488 h 612"/>
              <a:gd name="T30" fmla="*/ 289 w 496"/>
              <a:gd name="T31" fmla="*/ 199 h 612"/>
              <a:gd name="T32" fmla="*/ 330 w 496"/>
              <a:gd name="T33" fmla="*/ 199 h 612"/>
              <a:gd name="T34" fmla="*/ 330 w 496"/>
              <a:gd name="T35" fmla="*/ 488 h 612"/>
              <a:gd name="T36" fmla="*/ 206 w 496"/>
              <a:gd name="T37" fmla="*/ 488 h 612"/>
              <a:gd name="T38" fmla="*/ 165 w 496"/>
              <a:gd name="T39" fmla="*/ 488 h 612"/>
              <a:gd name="T40" fmla="*/ 165 w 496"/>
              <a:gd name="T41" fmla="*/ 199 h 612"/>
              <a:gd name="T42" fmla="*/ 206 w 496"/>
              <a:gd name="T43" fmla="*/ 199 h 612"/>
              <a:gd name="T44" fmla="*/ 206 w 496"/>
              <a:gd name="T45" fmla="*/ 488 h 612"/>
              <a:gd name="T46" fmla="*/ 186 w 496"/>
              <a:gd name="T47" fmla="*/ 104 h 612"/>
              <a:gd name="T48" fmla="*/ 310 w 496"/>
              <a:gd name="T49" fmla="*/ 104 h 612"/>
              <a:gd name="T50" fmla="*/ 310 w 496"/>
              <a:gd name="T51" fmla="*/ 42 h 612"/>
              <a:gd name="T52" fmla="*/ 186 w 496"/>
              <a:gd name="T53" fmla="*/ 42 h 612"/>
              <a:gd name="T54" fmla="*/ 186 w 496"/>
              <a:gd name="T55" fmla="*/ 104 h 612"/>
              <a:gd name="T56" fmla="*/ 83 w 496"/>
              <a:gd name="T57" fmla="*/ 145 h 612"/>
              <a:gd name="T58" fmla="*/ 83 w 496"/>
              <a:gd name="T59" fmla="*/ 571 h 612"/>
              <a:gd name="T60" fmla="*/ 413 w 496"/>
              <a:gd name="T61" fmla="*/ 571 h 612"/>
              <a:gd name="T62" fmla="*/ 413 w 496"/>
              <a:gd name="T63" fmla="*/ 145 h 612"/>
              <a:gd name="T64" fmla="*/ 351 w 496"/>
              <a:gd name="T65" fmla="*/ 145 h 612"/>
              <a:gd name="T66" fmla="*/ 144 w 496"/>
              <a:gd name="T67" fmla="*/ 145 h 612"/>
              <a:gd name="T68" fmla="*/ 83 w 496"/>
              <a:gd name="T69" fmla="*/ 145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6" h="612">
                <a:moveTo>
                  <a:pt x="454" y="612"/>
                </a:moveTo>
                <a:lnTo>
                  <a:pt x="41" y="612"/>
                </a:lnTo>
                <a:lnTo>
                  <a:pt x="41" y="145"/>
                </a:lnTo>
                <a:lnTo>
                  <a:pt x="0" y="145"/>
                </a:lnTo>
                <a:lnTo>
                  <a:pt x="0" y="104"/>
                </a:lnTo>
                <a:lnTo>
                  <a:pt x="144" y="104"/>
                </a:lnTo>
                <a:lnTo>
                  <a:pt x="144" y="0"/>
                </a:lnTo>
                <a:lnTo>
                  <a:pt x="351" y="0"/>
                </a:lnTo>
                <a:lnTo>
                  <a:pt x="351" y="104"/>
                </a:lnTo>
                <a:lnTo>
                  <a:pt x="496" y="104"/>
                </a:lnTo>
                <a:lnTo>
                  <a:pt x="496" y="145"/>
                </a:lnTo>
                <a:lnTo>
                  <a:pt x="454" y="145"/>
                </a:lnTo>
                <a:lnTo>
                  <a:pt x="454" y="612"/>
                </a:lnTo>
                <a:close/>
                <a:moveTo>
                  <a:pt x="330" y="488"/>
                </a:moveTo>
                <a:lnTo>
                  <a:pt x="289" y="488"/>
                </a:lnTo>
                <a:lnTo>
                  <a:pt x="289" y="199"/>
                </a:lnTo>
                <a:lnTo>
                  <a:pt x="330" y="199"/>
                </a:lnTo>
                <a:lnTo>
                  <a:pt x="330" y="488"/>
                </a:lnTo>
                <a:close/>
                <a:moveTo>
                  <a:pt x="206" y="488"/>
                </a:moveTo>
                <a:lnTo>
                  <a:pt x="165" y="488"/>
                </a:lnTo>
                <a:lnTo>
                  <a:pt x="165" y="199"/>
                </a:lnTo>
                <a:lnTo>
                  <a:pt x="206" y="199"/>
                </a:lnTo>
                <a:lnTo>
                  <a:pt x="206" y="488"/>
                </a:lnTo>
                <a:close/>
                <a:moveTo>
                  <a:pt x="186" y="104"/>
                </a:moveTo>
                <a:lnTo>
                  <a:pt x="310" y="104"/>
                </a:lnTo>
                <a:lnTo>
                  <a:pt x="310" y="42"/>
                </a:lnTo>
                <a:lnTo>
                  <a:pt x="186" y="42"/>
                </a:lnTo>
                <a:lnTo>
                  <a:pt x="186" y="104"/>
                </a:lnTo>
                <a:close/>
                <a:moveTo>
                  <a:pt x="83" y="145"/>
                </a:moveTo>
                <a:lnTo>
                  <a:pt x="83" y="571"/>
                </a:lnTo>
                <a:lnTo>
                  <a:pt x="413" y="571"/>
                </a:lnTo>
                <a:lnTo>
                  <a:pt x="413" y="145"/>
                </a:lnTo>
                <a:lnTo>
                  <a:pt x="351" y="145"/>
                </a:lnTo>
                <a:lnTo>
                  <a:pt x="144" y="145"/>
                </a:lnTo>
                <a:lnTo>
                  <a:pt x="83" y="145"/>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12" name="Freeform 212"/>
          <p:cNvSpPr>
            <a:spLocks noEditPoints="1"/>
          </p:cNvSpPr>
          <p:nvPr/>
        </p:nvSpPr>
        <p:spPr bwMode="auto">
          <a:xfrm>
            <a:off x="4204098" y="4918472"/>
            <a:ext cx="175023" cy="122634"/>
          </a:xfrm>
          <a:custGeom>
            <a:avLst/>
            <a:gdLst>
              <a:gd name="T0" fmla="*/ 121 w 772"/>
              <a:gd name="T1" fmla="*/ 306 h 544"/>
              <a:gd name="T2" fmla="*/ 48 w 772"/>
              <a:gd name="T3" fmla="*/ 400 h 544"/>
              <a:gd name="T4" fmla="*/ 121 w 772"/>
              <a:gd name="T5" fmla="*/ 493 h 544"/>
              <a:gd name="T6" fmla="*/ 121 w 772"/>
              <a:gd name="T7" fmla="*/ 306 h 544"/>
              <a:gd name="T8" fmla="*/ 603 w 772"/>
              <a:gd name="T9" fmla="*/ 265 h 544"/>
              <a:gd name="T10" fmla="*/ 386 w 772"/>
              <a:gd name="T11" fmla="*/ 48 h 544"/>
              <a:gd name="T12" fmla="*/ 169 w 772"/>
              <a:gd name="T13" fmla="*/ 265 h 544"/>
              <a:gd name="T14" fmla="*/ 169 w 772"/>
              <a:gd name="T15" fmla="*/ 544 h 544"/>
              <a:gd name="T16" fmla="*/ 145 w 772"/>
              <a:gd name="T17" fmla="*/ 544 h 544"/>
              <a:gd name="T18" fmla="*/ 0 w 772"/>
              <a:gd name="T19" fmla="*/ 400 h 544"/>
              <a:gd name="T20" fmla="*/ 121 w 772"/>
              <a:gd name="T21" fmla="*/ 257 h 544"/>
              <a:gd name="T22" fmla="*/ 386 w 772"/>
              <a:gd name="T23" fmla="*/ 0 h 544"/>
              <a:gd name="T24" fmla="*/ 651 w 772"/>
              <a:gd name="T25" fmla="*/ 257 h 544"/>
              <a:gd name="T26" fmla="*/ 772 w 772"/>
              <a:gd name="T27" fmla="*/ 400 h 544"/>
              <a:gd name="T28" fmla="*/ 627 w 772"/>
              <a:gd name="T29" fmla="*/ 544 h 544"/>
              <a:gd name="T30" fmla="*/ 603 w 772"/>
              <a:gd name="T31" fmla="*/ 544 h 544"/>
              <a:gd name="T32" fmla="*/ 603 w 772"/>
              <a:gd name="T33" fmla="*/ 265 h 544"/>
              <a:gd name="T34" fmla="*/ 652 w 772"/>
              <a:gd name="T35" fmla="*/ 306 h 544"/>
              <a:gd name="T36" fmla="*/ 652 w 772"/>
              <a:gd name="T37" fmla="*/ 493 h 544"/>
              <a:gd name="T38" fmla="*/ 724 w 772"/>
              <a:gd name="T39" fmla="*/ 400 h 544"/>
              <a:gd name="T40" fmla="*/ 652 w 772"/>
              <a:gd name="T41" fmla="*/ 30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2" h="544">
                <a:moveTo>
                  <a:pt x="121" y="306"/>
                </a:moveTo>
                <a:cubicBezTo>
                  <a:pt x="78" y="316"/>
                  <a:pt x="48" y="352"/>
                  <a:pt x="48" y="400"/>
                </a:cubicBezTo>
                <a:cubicBezTo>
                  <a:pt x="48" y="447"/>
                  <a:pt x="78" y="483"/>
                  <a:pt x="121" y="493"/>
                </a:cubicBezTo>
                <a:lnTo>
                  <a:pt x="121" y="306"/>
                </a:lnTo>
                <a:close/>
                <a:moveTo>
                  <a:pt x="603" y="265"/>
                </a:moveTo>
                <a:cubicBezTo>
                  <a:pt x="603" y="146"/>
                  <a:pt x="506" y="48"/>
                  <a:pt x="386" y="48"/>
                </a:cubicBezTo>
                <a:cubicBezTo>
                  <a:pt x="266" y="48"/>
                  <a:pt x="169" y="146"/>
                  <a:pt x="169" y="265"/>
                </a:cubicBezTo>
                <a:lnTo>
                  <a:pt x="169" y="544"/>
                </a:lnTo>
                <a:lnTo>
                  <a:pt x="145" y="544"/>
                </a:lnTo>
                <a:cubicBezTo>
                  <a:pt x="62" y="544"/>
                  <a:pt x="0" y="482"/>
                  <a:pt x="0" y="400"/>
                </a:cubicBezTo>
                <a:cubicBezTo>
                  <a:pt x="0" y="325"/>
                  <a:pt x="51" y="267"/>
                  <a:pt x="121" y="257"/>
                </a:cubicBezTo>
                <a:cubicBezTo>
                  <a:pt x="126" y="114"/>
                  <a:pt x="243" y="0"/>
                  <a:pt x="386" y="0"/>
                </a:cubicBezTo>
                <a:cubicBezTo>
                  <a:pt x="529" y="0"/>
                  <a:pt x="647" y="114"/>
                  <a:pt x="651" y="257"/>
                </a:cubicBezTo>
                <a:cubicBezTo>
                  <a:pt x="722" y="267"/>
                  <a:pt x="772" y="325"/>
                  <a:pt x="772" y="400"/>
                </a:cubicBezTo>
                <a:cubicBezTo>
                  <a:pt x="772" y="482"/>
                  <a:pt x="710" y="544"/>
                  <a:pt x="627" y="544"/>
                </a:cubicBezTo>
                <a:lnTo>
                  <a:pt x="603" y="544"/>
                </a:lnTo>
                <a:lnTo>
                  <a:pt x="603" y="265"/>
                </a:lnTo>
                <a:close/>
                <a:moveTo>
                  <a:pt x="652" y="306"/>
                </a:moveTo>
                <a:lnTo>
                  <a:pt x="652" y="493"/>
                </a:lnTo>
                <a:cubicBezTo>
                  <a:pt x="695" y="483"/>
                  <a:pt x="724" y="447"/>
                  <a:pt x="724" y="400"/>
                </a:cubicBezTo>
                <a:cubicBezTo>
                  <a:pt x="724" y="352"/>
                  <a:pt x="695" y="316"/>
                  <a:pt x="652" y="306"/>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13" name="Freeform 213"/>
          <p:cNvSpPr>
            <a:spLocks noEditPoints="1"/>
          </p:cNvSpPr>
          <p:nvPr/>
        </p:nvSpPr>
        <p:spPr bwMode="auto">
          <a:xfrm>
            <a:off x="8920165" y="3810001"/>
            <a:ext cx="134540" cy="147639"/>
          </a:xfrm>
          <a:custGeom>
            <a:avLst/>
            <a:gdLst>
              <a:gd name="T0" fmla="*/ 420 w 592"/>
              <a:gd name="T1" fmla="*/ 44 h 650"/>
              <a:gd name="T2" fmla="*/ 374 w 592"/>
              <a:gd name="T3" fmla="*/ 44 h 650"/>
              <a:gd name="T4" fmla="*/ 374 w 592"/>
              <a:gd name="T5" fmla="*/ 244 h 650"/>
              <a:gd name="T6" fmla="*/ 522 w 592"/>
              <a:gd name="T7" fmla="*/ 392 h 650"/>
              <a:gd name="T8" fmla="*/ 522 w 592"/>
              <a:gd name="T9" fmla="*/ 644 h 650"/>
              <a:gd name="T10" fmla="*/ 515 w 592"/>
              <a:gd name="T11" fmla="*/ 650 h 650"/>
              <a:gd name="T12" fmla="*/ 58 w 592"/>
              <a:gd name="T13" fmla="*/ 650 h 650"/>
              <a:gd name="T14" fmla="*/ 52 w 592"/>
              <a:gd name="T15" fmla="*/ 644 h 650"/>
              <a:gd name="T16" fmla="*/ 0 w 592"/>
              <a:gd name="T17" fmla="*/ 518 h 650"/>
              <a:gd name="T18" fmla="*/ 51 w 592"/>
              <a:gd name="T19" fmla="*/ 392 h 650"/>
              <a:gd name="T20" fmla="*/ 199 w 592"/>
              <a:gd name="T21" fmla="*/ 244 h 650"/>
              <a:gd name="T22" fmla="*/ 199 w 592"/>
              <a:gd name="T23" fmla="*/ 44 h 650"/>
              <a:gd name="T24" fmla="*/ 155 w 592"/>
              <a:gd name="T25" fmla="*/ 44 h 650"/>
              <a:gd name="T26" fmla="*/ 155 w 592"/>
              <a:gd name="T27" fmla="*/ 0 h 650"/>
              <a:gd name="T28" fmla="*/ 420 w 592"/>
              <a:gd name="T29" fmla="*/ 0 h 650"/>
              <a:gd name="T30" fmla="*/ 420 w 592"/>
              <a:gd name="T31" fmla="*/ 44 h 650"/>
              <a:gd name="T32" fmla="*/ 455 w 592"/>
              <a:gd name="T33" fmla="*/ 455 h 650"/>
              <a:gd name="T34" fmla="*/ 454 w 592"/>
              <a:gd name="T35" fmla="*/ 454 h 650"/>
              <a:gd name="T36" fmla="*/ 299 w 592"/>
              <a:gd name="T37" fmla="*/ 300 h 650"/>
              <a:gd name="T38" fmla="*/ 268 w 592"/>
              <a:gd name="T39" fmla="*/ 331 h 650"/>
              <a:gd name="T40" fmla="*/ 421 w 592"/>
              <a:gd name="T41" fmla="*/ 483 h 650"/>
              <a:gd name="T42" fmla="*/ 455 w 592"/>
              <a:gd name="T43" fmla="*/ 455 h 650"/>
              <a:gd name="T44" fmla="*/ 330 w 592"/>
              <a:gd name="T45" fmla="*/ 44 h 650"/>
              <a:gd name="T46" fmla="*/ 243 w 592"/>
              <a:gd name="T47" fmla="*/ 44 h 650"/>
              <a:gd name="T48" fmla="*/ 243 w 592"/>
              <a:gd name="T49" fmla="*/ 262 h 650"/>
              <a:gd name="T50" fmla="*/ 82 w 592"/>
              <a:gd name="T51" fmla="*/ 423 h 650"/>
              <a:gd name="T52" fmla="*/ 44 w 592"/>
              <a:gd name="T53" fmla="*/ 518 h 650"/>
              <a:gd name="T54" fmla="*/ 77 w 592"/>
              <a:gd name="T55" fmla="*/ 606 h 650"/>
              <a:gd name="T56" fmla="*/ 497 w 592"/>
              <a:gd name="T57" fmla="*/ 606 h 650"/>
              <a:gd name="T58" fmla="*/ 491 w 592"/>
              <a:gd name="T59" fmla="*/ 423 h 650"/>
              <a:gd name="T60" fmla="*/ 330 w 592"/>
              <a:gd name="T61" fmla="*/ 262 h 650"/>
              <a:gd name="T62" fmla="*/ 330 w 592"/>
              <a:gd name="T63" fmla="*/ 44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2" h="650">
                <a:moveTo>
                  <a:pt x="420" y="44"/>
                </a:moveTo>
                <a:lnTo>
                  <a:pt x="374" y="44"/>
                </a:lnTo>
                <a:lnTo>
                  <a:pt x="374" y="244"/>
                </a:lnTo>
                <a:lnTo>
                  <a:pt x="522" y="392"/>
                </a:lnTo>
                <a:cubicBezTo>
                  <a:pt x="592" y="461"/>
                  <a:pt x="591" y="574"/>
                  <a:pt x="522" y="644"/>
                </a:cubicBezTo>
                <a:lnTo>
                  <a:pt x="515" y="650"/>
                </a:lnTo>
                <a:lnTo>
                  <a:pt x="58" y="650"/>
                </a:lnTo>
                <a:lnTo>
                  <a:pt x="52" y="644"/>
                </a:lnTo>
                <a:cubicBezTo>
                  <a:pt x="18" y="611"/>
                  <a:pt x="0" y="566"/>
                  <a:pt x="0" y="518"/>
                </a:cubicBezTo>
                <a:cubicBezTo>
                  <a:pt x="0" y="470"/>
                  <a:pt x="18" y="425"/>
                  <a:pt x="51" y="392"/>
                </a:cubicBezTo>
                <a:lnTo>
                  <a:pt x="199" y="244"/>
                </a:lnTo>
                <a:lnTo>
                  <a:pt x="199" y="44"/>
                </a:lnTo>
                <a:lnTo>
                  <a:pt x="155" y="44"/>
                </a:lnTo>
                <a:lnTo>
                  <a:pt x="155" y="0"/>
                </a:lnTo>
                <a:lnTo>
                  <a:pt x="420" y="0"/>
                </a:lnTo>
                <a:lnTo>
                  <a:pt x="420" y="44"/>
                </a:lnTo>
                <a:close/>
                <a:moveTo>
                  <a:pt x="455" y="455"/>
                </a:moveTo>
                <a:lnTo>
                  <a:pt x="454" y="454"/>
                </a:lnTo>
                <a:lnTo>
                  <a:pt x="299" y="300"/>
                </a:lnTo>
                <a:lnTo>
                  <a:pt x="268" y="331"/>
                </a:lnTo>
                <a:lnTo>
                  <a:pt x="421" y="483"/>
                </a:lnTo>
                <a:lnTo>
                  <a:pt x="455" y="455"/>
                </a:lnTo>
                <a:close/>
                <a:moveTo>
                  <a:pt x="330" y="44"/>
                </a:moveTo>
                <a:lnTo>
                  <a:pt x="243" y="44"/>
                </a:lnTo>
                <a:lnTo>
                  <a:pt x="243" y="262"/>
                </a:lnTo>
                <a:lnTo>
                  <a:pt x="82" y="423"/>
                </a:lnTo>
                <a:cubicBezTo>
                  <a:pt x="57" y="448"/>
                  <a:pt x="44" y="482"/>
                  <a:pt x="44" y="518"/>
                </a:cubicBezTo>
                <a:cubicBezTo>
                  <a:pt x="44" y="551"/>
                  <a:pt x="56" y="582"/>
                  <a:pt x="77" y="606"/>
                </a:cubicBezTo>
                <a:lnTo>
                  <a:pt x="497" y="606"/>
                </a:lnTo>
                <a:cubicBezTo>
                  <a:pt x="542" y="554"/>
                  <a:pt x="540" y="472"/>
                  <a:pt x="491" y="423"/>
                </a:cubicBezTo>
                <a:lnTo>
                  <a:pt x="330" y="262"/>
                </a:lnTo>
                <a:lnTo>
                  <a:pt x="330" y="44"/>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14" name="Freeform 214"/>
          <p:cNvSpPr>
            <a:spLocks noEditPoints="1"/>
          </p:cNvSpPr>
          <p:nvPr/>
        </p:nvSpPr>
        <p:spPr bwMode="auto">
          <a:xfrm>
            <a:off x="8037911" y="3020617"/>
            <a:ext cx="151209" cy="138114"/>
          </a:xfrm>
          <a:custGeom>
            <a:avLst/>
            <a:gdLst>
              <a:gd name="T0" fmla="*/ 618 w 671"/>
              <a:gd name="T1" fmla="*/ 444 h 610"/>
              <a:gd name="T2" fmla="*/ 183 w 671"/>
              <a:gd name="T3" fmla="*/ 444 h 610"/>
              <a:gd name="T4" fmla="*/ 72 w 671"/>
              <a:gd name="T5" fmla="*/ 44 h 610"/>
              <a:gd name="T6" fmla="*/ 0 w 671"/>
              <a:gd name="T7" fmla="*/ 44 h 610"/>
              <a:gd name="T8" fmla="*/ 0 w 671"/>
              <a:gd name="T9" fmla="*/ 0 h 610"/>
              <a:gd name="T10" fmla="*/ 105 w 671"/>
              <a:gd name="T11" fmla="*/ 0 h 610"/>
              <a:gd name="T12" fmla="*/ 217 w 671"/>
              <a:gd name="T13" fmla="*/ 400 h 610"/>
              <a:gd name="T14" fmla="*/ 581 w 671"/>
              <a:gd name="T15" fmla="*/ 400 h 610"/>
              <a:gd name="T16" fmla="*/ 618 w 671"/>
              <a:gd name="T17" fmla="*/ 200 h 610"/>
              <a:gd name="T18" fmla="*/ 266 w 671"/>
              <a:gd name="T19" fmla="*/ 200 h 610"/>
              <a:gd name="T20" fmla="*/ 266 w 671"/>
              <a:gd name="T21" fmla="*/ 155 h 610"/>
              <a:gd name="T22" fmla="*/ 671 w 671"/>
              <a:gd name="T23" fmla="*/ 155 h 610"/>
              <a:gd name="T24" fmla="*/ 618 w 671"/>
              <a:gd name="T25" fmla="*/ 444 h 610"/>
              <a:gd name="T26" fmla="*/ 529 w 671"/>
              <a:gd name="T27" fmla="*/ 355 h 610"/>
              <a:gd name="T28" fmla="*/ 484 w 671"/>
              <a:gd name="T29" fmla="*/ 355 h 610"/>
              <a:gd name="T30" fmla="*/ 484 w 671"/>
              <a:gd name="T31" fmla="*/ 244 h 610"/>
              <a:gd name="T32" fmla="*/ 529 w 671"/>
              <a:gd name="T33" fmla="*/ 244 h 610"/>
              <a:gd name="T34" fmla="*/ 529 w 671"/>
              <a:gd name="T35" fmla="*/ 355 h 610"/>
              <a:gd name="T36" fmla="*/ 460 w 671"/>
              <a:gd name="T37" fmla="*/ 355 h 610"/>
              <a:gd name="T38" fmla="*/ 415 w 671"/>
              <a:gd name="T39" fmla="*/ 355 h 610"/>
              <a:gd name="T40" fmla="*/ 415 w 671"/>
              <a:gd name="T41" fmla="*/ 244 h 610"/>
              <a:gd name="T42" fmla="*/ 460 w 671"/>
              <a:gd name="T43" fmla="*/ 244 h 610"/>
              <a:gd name="T44" fmla="*/ 460 w 671"/>
              <a:gd name="T45" fmla="*/ 355 h 610"/>
              <a:gd name="T46" fmla="*/ 393 w 671"/>
              <a:gd name="T47" fmla="*/ 355 h 610"/>
              <a:gd name="T48" fmla="*/ 348 w 671"/>
              <a:gd name="T49" fmla="*/ 355 h 610"/>
              <a:gd name="T50" fmla="*/ 348 w 671"/>
              <a:gd name="T51" fmla="*/ 244 h 610"/>
              <a:gd name="T52" fmla="*/ 393 w 671"/>
              <a:gd name="T53" fmla="*/ 244 h 610"/>
              <a:gd name="T54" fmla="*/ 393 w 671"/>
              <a:gd name="T55" fmla="*/ 355 h 610"/>
              <a:gd name="T56" fmla="*/ 324 w 671"/>
              <a:gd name="T57" fmla="*/ 355 h 610"/>
              <a:gd name="T58" fmla="*/ 279 w 671"/>
              <a:gd name="T59" fmla="*/ 355 h 610"/>
              <a:gd name="T60" fmla="*/ 279 w 671"/>
              <a:gd name="T61" fmla="*/ 244 h 610"/>
              <a:gd name="T62" fmla="*/ 324 w 671"/>
              <a:gd name="T63" fmla="*/ 244 h 610"/>
              <a:gd name="T64" fmla="*/ 324 w 671"/>
              <a:gd name="T65" fmla="*/ 355 h 610"/>
              <a:gd name="T66" fmla="*/ 533 w 671"/>
              <a:gd name="T67" fmla="*/ 521 h 610"/>
              <a:gd name="T68" fmla="*/ 511 w 671"/>
              <a:gd name="T69" fmla="*/ 543 h 610"/>
              <a:gd name="T70" fmla="*/ 533 w 671"/>
              <a:gd name="T71" fmla="*/ 565 h 610"/>
              <a:gd name="T72" fmla="*/ 555 w 671"/>
              <a:gd name="T73" fmla="*/ 543 h 610"/>
              <a:gd name="T74" fmla="*/ 533 w 671"/>
              <a:gd name="T75" fmla="*/ 521 h 610"/>
              <a:gd name="T76" fmla="*/ 533 w 671"/>
              <a:gd name="T77" fmla="*/ 610 h 610"/>
              <a:gd name="T78" fmla="*/ 466 w 671"/>
              <a:gd name="T79" fmla="*/ 543 h 610"/>
              <a:gd name="T80" fmla="*/ 533 w 671"/>
              <a:gd name="T81" fmla="*/ 476 h 610"/>
              <a:gd name="T82" fmla="*/ 600 w 671"/>
              <a:gd name="T83" fmla="*/ 543 h 610"/>
              <a:gd name="T84" fmla="*/ 533 w 671"/>
              <a:gd name="T85" fmla="*/ 610 h 610"/>
              <a:gd name="T86" fmla="*/ 244 w 671"/>
              <a:gd name="T87" fmla="*/ 521 h 610"/>
              <a:gd name="T88" fmla="*/ 222 w 671"/>
              <a:gd name="T89" fmla="*/ 543 h 610"/>
              <a:gd name="T90" fmla="*/ 244 w 671"/>
              <a:gd name="T91" fmla="*/ 565 h 610"/>
              <a:gd name="T92" fmla="*/ 266 w 671"/>
              <a:gd name="T93" fmla="*/ 543 h 610"/>
              <a:gd name="T94" fmla="*/ 244 w 671"/>
              <a:gd name="T95" fmla="*/ 521 h 610"/>
              <a:gd name="T96" fmla="*/ 244 w 671"/>
              <a:gd name="T97" fmla="*/ 610 h 610"/>
              <a:gd name="T98" fmla="*/ 177 w 671"/>
              <a:gd name="T99" fmla="*/ 543 h 610"/>
              <a:gd name="T100" fmla="*/ 244 w 671"/>
              <a:gd name="T101" fmla="*/ 476 h 610"/>
              <a:gd name="T102" fmla="*/ 311 w 671"/>
              <a:gd name="T103" fmla="*/ 543 h 610"/>
              <a:gd name="T104" fmla="*/ 244 w 671"/>
              <a:gd name="T105" fmla="*/ 6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71" h="610">
                <a:moveTo>
                  <a:pt x="618" y="444"/>
                </a:moveTo>
                <a:lnTo>
                  <a:pt x="183" y="444"/>
                </a:lnTo>
                <a:lnTo>
                  <a:pt x="72" y="44"/>
                </a:lnTo>
                <a:lnTo>
                  <a:pt x="0" y="44"/>
                </a:lnTo>
                <a:lnTo>
                  <a:pt x="0" y="0"/>
                </a:lnTo>
                <a:lnTo>
                  <a:pt x="105" y="0"/>
                </a:lnTo>
                <a:lnTo>
                  <a:pt x="217" y="400"/>
                </a:lnTo>
                <a:lnTo>
                  <a:pt x="581" y="400"/>
                </a:lnTo>
                <a:lnTo>
                  <a:pt x="618" y="200"/>
                </a:lnTo>
                <a:lnTo>
                  <a:pt x="266" y="200"/>
                </a:lnTo>
                <a:lnTo>
                  <a:pt x="266" y="155"/>
                </a:lnTo>
                <a:lnTo>
                  <a:pt x="671" y="155"/>
                </a:lnTo>
                <a:lnTo>
                  <a:pt x="618" y="444"/>
                </a:lnTo>
                <a:close/>
                <a:moveTo>
                  <a:pt x="529" y="355"/>
                </a:moveTo>
                <a:lnTo>
                  <a:pt x="484" y="355"/>
                </a:lnTo>
                <a:lnTo>
                  <a:pt x="484" y="244"/>
                </a:lnTo>
                <a:lnTo>
                  <a:pt x="529" y="244"/>
                </a:lnTo>
                <a:lnTo>
                  <a:pt x="529" y="355"/>
                </a:lnTo>
                <a:close/>
                <a:moveTo>
                  <a:pt x="460" y="355"/>
                </a:moveTo>
                <a:lnTo>
                  <a:pt x="415" y="355"/>
                </a:lnTo>
                <a:lnTo>
                  <a:pt x="415" y="244"/>
                </a:lnTo>
                <a:lnTo>
                  <a:pt x="460" y="244"/>
                </a:lnTo>
                <a:lnTo>
                  <a:pt x="460" y="355"/>
                </a:lnTo>
                <a:close/>
                <a:moveTo>
                  <a:pt x="393" y="355"/>
                </a:moveTo>
                <a:lnTo>
                  <a:pt x="348" y="355"/>
                </a:lnTo>
                <a:lnTo>
                  <a:pt x="348" y="244"/>
                </a:lnTo>
                <a:lnTo>
                  <a:pt x="393" y="244"/>
                </a:lnTo>
                <a:lnTo>
                  <a:pt x="393" y="355"/>
                </a:lnTo>
                <a:close/>
                <a:moveTo>
                  <a:pt x="324" y="355"/>
                </a:moveTo>
                <a:lnTo>
                  <a:pt x="279" y="355"/>
                </a:lnTo>
                <a:lnTo>
                  <a:pt x="279" y="244"/>
                </a:lnTo>
                <a:lnTo>
                  <a:pt x="324" y="244"/>
                </a:lnTo>
                <a:lnTo>
                  <a:pt x="324" y="355"/>
                </a:lnTo>
                <a:close/>
                <a:moveTo>
                  <a:pt x="533" y="521"/>
                </a:moveTo>
                <a:cubicBezTo>
                  <a:pt x="521" y="521"/>
                  <a:pt x="511" y="531"/>
                  <a:pt x="511" y="543"/>
                </a:cubicBezTo>
                <a:cubicBezTo>
                  <a:pt x="511" y="555"/>
                  <a:pt x="521" y="565"/>
                  <a:pt x="533" y="565"/>
                </a:cubicBezTo>
                <a:cubicBezTo>
                  <a:pt x="545" y="565"/>
                  <a:pt x="555" y="555"/>
                  <a:pt x="555" y="543"/>
                </a:cubicBezTo>
                <a:cubicBezTo>
                  <a:pt x="555" y="531"/>
                  <a:pt x="545" y="521"/>
                  <a:pt x="533" y="521"/>
                </a:cubicBezTo>
                <a:close/>
                <a:moveTo>
                  <a:pt x="533" y="610"/>
                </a:moveTo>
                <a:cubicBezTo>
                  <a:pt x="496" y="610"/>
                  <a:pt x="466" y="580"/>
                  <a:pt x="466" y="543"/>
                </a:cubicBezTo>
                <a:cubicBezTo>
                  <a:pt x="466" y="506"/>
                  <a:pt x="496" y="476"/>
                  <a:pt x="533" y="476"/>
                </a:cubicBezTo>
                <a:cubicBezTo>
                  <a:pt x="570" y="476"/>
                  <a:pt x="600" y="506"/>
                  <a:pt x="600" y="543"/>
                </a:cubicBezTo>
                <a:cubicBezTo>
                  <a:pt x="600" y="580"/>
                  <a:pt x="570" y="610"/>
                  <a:pt x="533" y="610"/>
                </a:cubicBezTo>
                <a:close/>
                <a:moveTo>
                  <a:pt x="244" y="521"/>
                </a:moveTo>
                <a:cubicBezTo>
                  <a:pt x="232" y="521"/>
                  <a:pt x="222" y="531"/>
                  <a:pt x="222" y="543"/>
                </a:cubicBezTo>
                <a:cubicBezTo>
                  <a:pt x="222" y="555"/>
                  <a:pt x="232" y="565"/>
                  <a:pt x="244" y="565"/>
                </a:cubicBezTo>
                <a:cubicBezTo>
                  <a:pt x="256" y="565"/>
                  <a:pt x="266" y="555"/>
                  <a:pt x="266" y="543"/>
                </a:cubicBezTo>
                <a:cubicBezTo>
                  <a:pt x="266" y="531"/>
                  <a:pt x="256" y="521"/>
                  <a:pt x="244" y="521"/>
                </a:cubicBezTo>
                <a:close/>
                <a:moveTo>
                  <a:pt x="244" y="610"/>
                </a:moveTo>
                <a:cubicBezTo>
                  <a:pt x="207" y="610"/>
                  <a:pt x="177" y="580"/>
                  <a:pt x="177" y="543"/>
                </a:cubicBezTo>
                <a:cubicBezTo>
                  <a:pt x="177" y="506"/>
                  <a:pt x="207" y="476"/>
                  <a:pt x="244" y="476"/>
                </a:cubicBezTo>
                <a:cubicBezTo>
                  <a:pt x="281" y="476"/>
                  <a:pt x="311" y="506"/>
                  <a:pt x="311" y="543"/>
                </a:cubicBezTo>
                <a:cubicBezTo>
                  <a:pt x="311" y="580"/>
                  <a:pt x="281" y="610"/>
                  <a:pt x="244" y="61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15" name="Freeform 215"/>
          <p:cNvSpPr>
            <a:spLocks noEditPoints="1"/>
          </p:cNvSpPr>
          <p:nvPr/>
        </p:nvSpPr>
        <p:spPr bwMode="auto">
          <a:xfrm>
            <a:off x="3668317" y="4610101"/>
            <a:ext cx="138114" cy="136923"/>
          </a:xfrm>
          <a:custGeom>
            <a:avLst/>
            <a:gdLst>
              <a:gd name="T0" fmla="*/ 96 w 608"/>
              <a:gd name="T1" fmla="*/ 352 h 602"/>
              <a:gd name="T2" fmla="*/ 251 w 608"/>
              <a:gd name="T3" fmla="*/ 512 h 602"/>
              <a:gd name="T4" fmla="*/ 553 w 608"/>
              <a:gd name="T5" fmla="*/ 132 h 602"/>
              <a:gd name="T6" fmla="*/ 476 w 608"/>
              <a:gd name="T7" fmla="*/ 55 h 602"/>
              <a:gd name="T8" fmla="*/ 96 w 608"/>
              <a:gd name="T9" fmla="*/ 352 h 602"/>
              <a:gd name="T10" fmla="*/ 29 w 608"/>
              <a:gd name="T11" fmla="*/ 602 h 602"/>
              <a:gd name="T12" fmla="*/ 0 w 608"/>
              <a:gd name="T13" fmla="*/ 573 h 602"/>
              <a:gd name="T14" fmla="*/ 29 w 608"/>
              <a:gd name="T15" fmla="*/ 544 h 602"/>
              <a:gd name="T16" fmla="*/ 15 w 608"/>
              <a:gd name="T17" fmla="*/ 529 h 602"/>
              <a:gd name="T18" fmla="*/ 29 w 608"/>
              <a:gd name="T19" fmla="*/ 515 h 602"/>
              <a:gd name="T20" fmla="*/ 29 w 608"/>
              <a:gd name="T21" fmla="*/ 427 h 602"/>
              <a:gd name="T22" fmla="*/ 15 w 608"/>
              <a:gd name="T23" fmla="*/ 412 h 602"/>
              <a:gd name="T24" fmla="*/ 57 w 608"/>
              <a:gd name="T25" fmla="*/ 371 h 602"/>
              <a:gd name="T26" fmla="*/ 35 w 608"/>
              <a:gd name="T27" fmla="*/ 348 h 602"/>
              <a:gd name="T28" fmla="*/ 479 w 608"/>
              <a:gd name="T29" fmla="*/ 0 h 602"/>
              <a:gd name="T30" fmla="*/ 608 w 608"/>
              <a:gd name="T31" fmla="*/ 129 h 602"/>
              <a:gd name="T32" fmla="*/ 254 w 608"/>
              <a:gd name="T33" fmla="*/ 574 h 602"/>
              <a:gd name="T34" fmla="*/ 229 w 608"/>
              <a:gd name="T35" fmla="*/ 548 h 602"/>
              <a:gd name="T36" fmla="*/ 190 w 608"/>
              <a:gd name="T37" fmla="*/ 588 h 602"/>
              <a:gd name="T38" fmla="*/ 176 w 608"/>
              <a:gd name="T39" fmla="*/ 573 h 602"/>
              <a:gd name="T40" fmla="*/ 88 w 608"/>
              <a:gd name="T41" fmla="*/ 573 h 602"/>
              <a:gd name="T42" fmla="*/ 73 w 608"/>
              <a:gd name="T43" fmla="*/ 588 h 602"/>
              <a:gd name="T44" fmla="*/ 59 w 608"/>
              <a:gd name="T45" fmla="*/ 573 h 602"/>
              <a:gd name="T46" fmla="*/ 29 w 608"/>
              <a:gd name="T47" fmla="*/ 602 h 602"/>
              <a:gd name="T48" fmla="*/ 85 w 608"/>
              <a:gd name="T49" fmla="*/ 400 h 602"/>
              <a:gd name="T50" fmla="*/ 72 w 608"/>
              <a:gd name="T51" fmla="*/ 414 h 602"/>
              <a:gd name="T52" fmla="*/ 72 w 608"/>
              <a:gd name="T53" fmla="*/ 528 h 602"/>
              <a:gd name="T54" fmla="*/ 75 w 608"/>
              <a:gd name="T55" fmla="*/ 531 h 602"/>
              <a:gd name="T56" fmla="*/ 189 w 608"/>
              <a:gd name="T57" fmla="*/ 531 h 602"/>
              <a:gd name="T58" fmla="*/ 201 w 608"/>
              <a:gd name="T59" fmla="*/ 519 h 602"/>
              <a:gd name="T60" fmla="*/ 85 w 608"/>
              <a:gd name="T61" fmla="*/ 400 h 602"/>
              <a:gd name="T62" fmla="*/ 202 w 608"/>
              <a:gd name="T63" fmla="*/ 375 h 602"/>
              <a:gd name="T64" fmla="*/ 176 w 608"/>
              <a:gd name="T65" fmla="*/ 342 h 602"/>
              <a:gd name="T66" fmla="*/ 455 w 608"/>
              <a:gd name="T67" fmla="*/ 124 h 602"/>
              <a:gd name="T68" fmla="*/ 481 w 608"/>
              <a:gd name="T69" fmla="*/ 156 h 602"/>
              <a:gd name="T70" fmla="*/ 202 w 608"/>
              <a:gd name="T71" fmla="*/ 375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8" h="602">
                <a:moveTo>
                  <a:pt x="96" y="352"/>
                </a:moveTo>
                <a:lnTo>
                  <a:pt x="251" y="512"/>
                </a:lnTo>
                <a:lnTo>
                  <a:pt x="553" y="132"/>
                </a:lnTo>
                <a:lnTo>
                  <a:pt x="476" y="55"/>
                </a:lnTo>
                <a:lnTo>
                  <a:pt x="96" y="352"/>
                </a:lnTo>
                <a:close/>
                <a:moveTo>
                  <a:pt x="29" y="602"/>
                </a:moveTo>
                <a:lnTo>
                  <a:pt x="0" y="573"/>
                </a:lnTo>
                <a:lnTo>
                  <a:pt x="29" y="544"/>
                </a:lnTo>
                <a:lnTo>
                  <a:pt x="15" y="529"/>
                </a:lnTo>
                <a:lnTo>
                  <a:pt x="29" y="515"/>
                </a:lnTo>
                <a:cubicBezTo>
                  <a:pt x="54" y="491"/>
                  <a:pt x="54" y="451"/>
                  <a:pt x="29" y="427"/>
                </a:cubicBezTo>
                <a:lnTo>
                  <a:pt x="15" y="412"/>
                </a:lnTo>
                <a:lnTo>
                  <a:pt x="57" y="371"/>
                </a:lnTo>
                <a:lnTo>
                  <a:pt x="35" y="348"/>
                </a:lnTo>
                <a:lnTo>
                  <a:pt x="479" y="0"/>
                </a:lnTo>
                <a:lnTo>
                  <a:pt x="608" y="129"/>
                </a:lnTo>
                <a:lnTo>
                  <a:pt x="254" y="574"/>
                </a:lnTo>
                <a:lnTo>
                  <a:pt x="229" y="548"/>
                </a:lnTo>
                <a:lnTo>
                  <a:pt x="190" y="588"/>
                </a:lnTo>
                <a:lnTo>
                  <a:pt x="176" y="573"/>
                </a:lnTo>
                <a:cubicBezTo>
                  <a:pt x="151" y="549"/>
                  <a:pt x="112" y="549"/>
                  <a:pt x="88" y="573"/>
                </a:cubicBezTo>
                <a:lnTo>
                  <a:pt x="73" y="588"/>
                </a:lnTo>
                <a:lnTo>
                  <a:pt x="59" y="573"/>
                </a:lnTo>
                <a:lnTo>
                  <a:pt x="29" y="602"/>
                </a:lnTo>
                <a:close/>
                <a:moveTo>
                  <a:pt x="85" y="400"/>
                </a:moveTo>
                <a:lnTo>
                  <a:pt x="72" y="414"/>
                </a:lnTo>
                <a:cubicBezTo>
                  <a:pt x="95" y="448"/>
                  <a:pt x="95" y="493"/>
                  <a:pt x="72" y="528"/>
                </a:cubicBezTo>
                <a:lnTo>
                  <a:pt x="75" y="531"/>
                </a:lnTo>
                <a:cubicBezTo>
                  <a:pt x="109" y="508"/>
                  <a:pt x="154" y="508"/>
                  <a:pt x="189" y="531"/>
                </a:cubicBezTo>
                <a:lnTo>
                  <a:pt x="201" y="519"/>
                </a:lnTo>
                <a:lnTo>
                  <a:pt x="85" y="400"/>
                </a:lnTo>
                <a:close/>
                <a:moveTo>
                  <a:pt x="202" y="375"/>
                </a:moveTo>
                <a:lnTo>
                  <a:pt x="176" y="342"/>
                </a:lnTo>
                <a:lnTo>
                  <a:pt x="455" y="124"/>
                </a:lnTo>
                <a:lnTo>
                  <a:pt x="481" y="156"/>
                </a:lnTo>
                <a:lnTo>
                  <a:pt x="202" y="375"/>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16" name="Freeform 216"/>
          <p:cNvSpPr>
            <a:spLocks noEditPoints="1"/>
          </p:cNvSpPr>
          <p:nvPr/>
        </p:nvSpPr>
        <p:spPr bwMode="auto">
          <a:xfrm>
            <a:off x="3669510" y="2738438"/>
            <a:ext cx="135731" cy="119064"/>
          </a:xfrm>
          <a:custGeom>
            <a:avLst/>
            <a:gdLst>
              <a:gd name="T0" fmla="*/ 235 w 601"/>
              <a:gd name="T1" fmla="*/ 79 h 528"/>
              <a:gd name="T2" fmla="*/ 249 w 601"/>
              <a:gd name="T3" fmla="*/ 45 h 528"/>
              <a:gd name="T4" fmla="*/ 289 w 601"/>
              <a:gd name="T5" fmla="*/ 30 h 528"/>
              <a:gd name="T6" fmla="*/ 324 w 601"/>
              <a:gd name="T7" fmla="*/ 44 h 528"/>
              <a:gd name="T8" fmla="*/ 336 w 601"/>
              <a:gd name="T9" fmla="*/ 79 h 528"/>
              <a:gd name="T10" fmla="*/ 235 w 601"/>
              <a:gd name="T11" fmla="*/ 79 h 528"/>
              <a:gd name="T12" fmla="*/ 456 w 601"/>
              <a:gd name="T13" fmla="*/ 307 h 528"/>
              <a:gd name="T14" fmla="*/ 442 w 601"/>
              <a:gd name="T15" fmla="*/ 321 h 528"/>
              <a:gd name="T16" fmla="*/ 428 w 601"/>
              <a:gd name="T17" fmla="*/ 307 h 528"/>
              <a:gd name="T18" fmla="*/ 428 w 601"/>
              <a:gd name="T19" fmla="*/ 289 h 528"/>
              <a:gd name="T20" fmla="*/ 145 w 601"/>
              <a:gd name="T21" fmla="*/ 289 h 528"/>
              <a:gd name="T22" fmla="*/ 145 w 601"/>
              <a:gd name="T23" fmla="*/ 307 h 528"/>
              <a:gd name="T24" fmla="*/ 131 w 601"/>
              <a:gd name="T25" fmla="*/ 321 h 528"/>
              <a:gd name="T26" fmla="*/ 117 w 601"/>
              <a:gd name="T27" fmla="*/ 307 h 528"/>
              <a:gd name="T28" fmla="*/ 117 w 601"/>
              <a:gd name="T29" fmla="*/ 289 h 528"/>
              <a:gd name="T30" fmla="*/ 0 w 601"/>
              <a:gd name="T31" fmla="*/ 289 h 528"/>
              <a:gd name="T32" fmla="*/ 0 w 601"/>
              <a:gd name="T33" fmla="*/ 507 h 528"/>
              <a:gd name="T34" fmla="*/ 21 w 601"/>
              <a:gd name="T35" fmla="*/ 528 h 528"/>
              <a:gd name="T36" fmla="*/ 580 w 601"/>
              <a:gd name="T37" fmla="*/ 528 h 528"/>
              <a:gd name="T38" fmla="*/ 601 w 601"/>
              <a:gd name="T39" fmla="*/ 507 h 528"/>
              <a:gd name="T40" fmla="*/ 601 w 601"/>
              <a:gd name="T41" fmla="*/ 289 h 528"/>
              <a:gd name="T42" fmla="*/ 456 w 601"/>
              <a:gd name="T43" fmla="*/ 289 h 528"/>
              <a:gd name="T44" fmla="*/ 456 w 601"/>
              <a:gd name="T45" fmla="*/ 307 h 528"/>
              <a:gd name="T46" fmla="*/ 580 w 601"/>
              <a:gd name="T47" fmla="*/ 79 h 528"/>
              <a:gd name="T48" fmla="*/ 366 w 601"/>
              <a:gd name="T49" fmla="*/ 79 h 528"/>
              <a:gd name="T50" fmla="*/ 347 w 601"/>
              <a:gd name="T51" fmla="*/ 25 h 528"/>
              <a:gd name="T52" fmla="*/ 289 w 601"/>
              <a:gd name="T53" fmla="*/ 0 h 528"/>
              <a:gd name="T54" fmla="*/ 227 w 601"/>
              <a:gd name="T55" fmla="*/ 26 h 528"/>
              <a:gd name="T56" fmla="*/ 205 w 601"/>
              <a:gd name="T57" fmla="*/ 79 h 528"/>
              <a:gd name="T58" fmla="*/ 21 w 601"/>
              <a:gd name="T59" fmla="*/ 79 h 528"/>
              <a:gd name="T60" fmla="*/ 0 w 601"/>
              <a:gd name="T61" fmla="*/ 100 h 528"/>
              <a:gd name="T62" fmla="*/ 0 w 601"/>
              <a:gd name="T63" fmla="*/ 263 h 528"/>
              <a:gd name="T64" fmla="*/ 117 w 601"/>
              <a:gd name="T65" fmla="*/ 263 h 528"/>
              <a:gd name="T66" fmla="*/ 131 w 601"/>
              <a:gd name="T67" fmla="*/ 251 h 528"/>
              <a:gd name="T68" fmla="*/ 145 w 601"/>
              <a:gd name="T69" fmla="*/ 263 h 528"/>
              <a:gd name="T70" fmla="*/ 429 w 601"/>
              <a:gd name="T71" fmla="*/ 263 h 528"/>
              <a:gd name="T72" fmla="*/ 442 w 601"/>
              <a:gd name="T73" fmla="*/ 251 h 528"/>
              <a:gd name="T74" fmla="*/ 456 w 601"/>
              <a:gd name="T75" fmla="*/ 263 h 528"/>
              <a:gd name="T76" fmla="*/ 601 w 601"/>
              <a:gd name="T77" fmla="*/ 263 h 528"/>
              <a:gd name="T78" fmla="*/ 601 w 601"/>
              <a:gd name="T79" fmla="*/ 100 h 528"/>
              <a:gd name="T80" fmla="*/ 580 w 601"/>
              <a:gd name="T81" fmla="*/ 79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1" h="528">
                <a:moveTo>
                  <a:pt x="235" y="79"/>
                </a:moveTo>
                <a:cubicBezTo>
                  <a:pt x="237" y="67"/>
                  <a:pt x="241" y="55"/>
                  <a:pt x="249" y="45"/>
                </a:cubicBezTo>
                <a:cubicBezTo>
                  <a:pt x="258" y="35"/>
                  <a:pt x="271" y="30"/>
                  <a:pt x="289" y="30"/>
                </a:cubicBezTo>
                <a:cubicBezTo>
                  <a:pt x="304" y="30"/>
                  <a:pt x="316" y="34"/>
                  <a:pt x="324" y="44"/>
                </a:cubicBezTo>
                <a:cubicBezTo>
                  <a:pt x="331" y="53"/>
                  <a:pt x="335" y="66"/>
                  <a:pt x="336" y="79"/>
                </a:cubicBezTo>
                <a:lnTo>
                  <a:pt x="235" y="79"/>
                </a:lnTo>
                <a:close/>
                <a:moveTo>
                  <a:pt x="456" y="307"/>
                </a:moveTo>
                <a:cubicBezTo>
                  <a:pt x="456" y="315"/>
                  <a:pt x="450" y="321"/>
                  <a:pt x="442" y="321"/>
                </a:cubicBezTo>
                <a:cubicBezTo>
                  <a:pt x="435" y="321"/>
                  <a:pt x="428" y="315"/>
                  <a:pt x="428" y="307"/>
                </a:cubicBezTo>
                <a:lnTo>
                  <a:pt x="428" y="289"/>
                </a:lnTo>
                <a:lnTo>
                  <a:pt x="145" y="289"/>
                </a:lnTo>
                <a:lnTo>
                  <a:pt x="145" y="307"/>
                </a:lnTo>
                <a:cubicBezTo>
                  <a:pt x="145" y="315"/>
                  <a:pt x="139" y="321"/>
                  <a:pt x="131" y="321"/>
                </a:cubicBezTo>
                <a:cubicBezTo>
                  <a:pt x="123" y="321"/>
                  <a:pt x="117" y="315"/>
                  <a:pt x="117" y="307"/>
                </a:cubicBezTo>
                <a:lnTo>
                  <a:pt x="117" y="289"/>
                </a:lnTo>
                <a:lnTo>
                  <a:pt x="0" y="289"/>
                </a:lnTo>
                <a:lnTo>
                  <a:pt x="0" y="507"/>
                </a:lnTo>
                <a:cubicBezTo>
                  <a:pt x="0" y="519"/>
                  <a:pt x="9" y="528"/>
                  <a:pt x="21" y="528"/>
                </a:cubicBezTo>
                <a:lnTo>
                  <a:pt x="580" y="528"/>
                </a:lnTo>
                <a:cubicBezTo>
                  <a:pt x="592" y="528"/>
                  <a:pt x="601" y="519"/>
                  <a:pt x="601" y="507"/>
                </a:cubicBezTo>
                <a:lnTo>
                  <a:pt x="601" y="289"/>
                </a:lnTo>
                <a:lnTo>
                  <a:pt x="456" y="289"/>
                </a:lnTo>
                <a:lnTo>
                  <a:pt x="456" y="307"/>
                </a:lnTo>
                <a:close/>
                <a:moveTo>
                  <a:pt x="580" y="79"/>
                </a:moveTo>
                <a:lnTo>
                  <a:pt x="366" y="79"/>
                </a:lnTo>
                <a:cubicBezTo>
                  <a:pt x="364" y="61"/>
                  <a:pt x="359" y="41"/>
                  <a:pt x="347" y="25"/>
                </a:cubicBezTo>
                <a:cubicBezTo>
                  <a:pt x="333" y="8"/>
                  <a:pt x="314" y="0"/>
                  <a:pt x="289" y="0"/>
                </a:cubicBezTo>
                <a:cubicBezTo>
                  <a:pt x="262" y="0"/>
                  <a:pt x="241" y="9"/>
                  <a:pt x="227" y="26"/>
                </a:cubicBezTo>
                <a:cubicBezTo>
                  <a:pt x="213" y="42"/>
                  <a:pt x="207" y="62"/>
                  <a:pt x="205" y="79"/>
                </a:cubicBezTo>
                <a:lnTo>
                  <a:pt x="21" y="79"/>
                </a:lnTo>
                <a:cubicBezTo>
                  <a:pt x="9" y="79"/>
                  <a:pt x="0" y="89"/>
                  <a:pt x="0" y="100"/>
                </a:cubicBezTo>
                <a:lnTo>
                  <a:pt x="0" y="263"/>
                </a:lnTo>
                <a:lnTo>
                  <a:pt x="117" y="263"/>
                </a:lnTo>
                <a:cubicBezTo>
                  <a:pt x="118" y="256"/>
                  <a:pt x="124" y="251"/>
                  <a:pt x="131" y="251"/>
                </a:cubicBezTo>
                <a:cubicBezTo>
                  <a:pt x="138" y="251"/>
                  <a:pt x="144" y="256"/>
                  <a:pt x="145" y="263"/>
                </a:cubicBezTo>
                <a:lnTo>
                  <a:pt x="429" y="263"/>
                </a:lnTo>
                <a:cubicBezTo>
                  <a:pt x="430" y="256"/>
                  <a:pt x="435" y="251"/>
                  <a:pt x="442" y="251"/>
                </a:cubicBezTo>
                <a:cubicBezTo>
                  <a:pt x="449" y="251"/>
                  <a:pt x="455" y="256"/>
                  <a:pt x="456" y="263"/>
                </a:cubicBezTo>
                <a:lnTo>
                  <a:pt x="601" y="263"/>
                </a:lnTo>
                <a:lnTo>
                  <a:pt x="601" y="100"/>
                </a:lnTo>
                <a:cubicBezTo>
                  <a:pt x="601" y="89"/>
                  <a:pt x="592" y="79"/>
                  <a:pt x="580" y="7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17" name="Freeform 217"/>
          <p:cNvSpPr>
            <a:spLocks noEditPoints="1"/>
          </p:cNvSpPr>
          <p:nvPr/>
        </p:nvSpPr>
        <p:spPr bwMode="auto">
          <a:xfrm>
            <a:off x="4491039" y="4601768"/>
            <a:ext cx="155973" cy="153590"/>
          </a:xfrm>
          <a:custGeom>
            <a:avLst/>
            <a:gdLst>
              <a:gd name="T0" fmla="*/ 355 w 685"/>
              <a:gd name="T1" fmla="*/ 530 h 675"/>
              <a:gd name="T2" fmla="*/ 590 w 685"/>
              <a:gd name="T3" fmla="*/ 354 h 675"/>
              <a:gd name="T4" fmla="*/ 342 w 685"/>
              <a:gd name="T5" fmla="*/ 308 h 675"/>
              <a:gd name="T6" fmla="*/ 342 w 685"/>
              <a:gd name="T7" fmla="*/ 366 h 675"/>
              <a:gd name="T8" fmla="*/ 342 w 685"/>
              <a:gd name="T9" fmla="*/ 308 h 675"/>
              <a:gd name="T10" fmla="*/ 147 w 685"/>
              <a:gd name="T11" fmla="*/ 354 h 675"/>
              <a:gd name="T12" fmla="*/ 321 w 685"/>
              <a:gd name="T13" fmla="*/ 580 h 675"/>
              <a:gd name="T14" fmla="*/ 321 w 685"/>
              <a:gd name="T15" fmla="*/ 87 h 675"/>
              <a:gd name="T16" fmla="*/ 147 w 685"/>
              <a:gd name="T17" fmla="*/ 320 h 675"/>
              <a:gd name="T18" fmla="*/ 321 w 685"/>
              <a:gd name="T19" fmla="*/ 87 h 675"/>
              <a:gd name="T20" fmla="*/ 505 w 685"/>
              <a:gd name="T21" fmla="*/ 354 h 675"/>
              <a:gd name="T22" fmla="*/ 355 w 685"/>
              <a:gd name="T23" fmla="*/ 484 h 675"/>
              <a:gd name="T24" fmla="*/ 321 w 685"/>
              <a:gd name="T25" fmla="*/ 484 h 675"/>
              <a:gd name="T26" fmla="*/ 181 w 685"/>
              <a:gd name="T27" fmla="*/ 354 h 675"/>
              <a:gd name="T28" fmla="*/ 207 w 685"/>
              <a:gd name="T29" fmla="*/ 337 h 675"/>
              <a:gd name="T30" fmla="*/ 181 w 685"/>
              <a:gd name="T31" fmla="*/ 320 h 675"/>
              <a:gd name="T32" fmla="*/ 321 w 685"/>
              <a:gd name="T33" fmla="*/ 190 h 675"/>
              <a:gd name="T34" fmla="*/ 355 w 685"/>
              <a:gd name="T35" fmla="*/ 190 h 675"/>
              <a:gd name="T36" fmla="*/ 506 w 685"/>
              <a:gd name="T37" fmla="*/ 320 h 675"/>
              <a:gd name="T38" fmla="*/ 478 w 685"/>
              <a:gd name="T39" fmla="*/ 337 h 675"/>
              <a:gd name="T40" fmla="*/ 591 w 685"/>
              <a:gd name="T41" fmla="*/ 320 h 675"/>
              <a:gd name="T42" fmla="*/ 355 w 685"/>
              <a:gd name="T43" fmla="*/ 137 h 675"/>
              <a:gd name="T44" fmla="*/ 591 w 685"/>
              <a:gd name="T45" fmla="*/ 320 h 675"/>
              <a:gd name="T46" fmla="*/ 641 w 685"/>
              <a:gd name="T47" fmla="*/ 320 h 675"/>
              <a:gd name="T48" fmla="*/ 355 w 685"/>
              <a:gd name="T49" fmla="*/ 17 h 675"/>
              <a:gd name="T50" fmla="*/ 321 w 685"/>
              <a:gd name="T51" fmla="*/ 17 h 675"/>
              <a:gd name="T52" fmla="*/ 45 w 685"/>
              <a:gd name="T53" fmla="*/ 320 h 675"/>
              <a:gd name="T54" fmla="*/ 0 w 685"/>
              <a:gd name="T55" fmla="*/ 337 h 675"/>
              <a:gd name="T56" fmla="*/ 46 w 685"/>
              <a:gd name="T57" fmla="*/ 354 h 675"/>
              <a:gd name="T58" fmla="*/ 321 w 685"/>
              <a:gd name="T59" fmla="*/ 658 h 675"/>
              <a:gd name="T60" fmla="*/ 355 w 685"/>
              <a:gd name="T61" fmla="*/ 658 h 675"/>
              <a:gd name="T62" fmla="*/ 641 w 685"/>
              <a:gd name="T63" fmla="*/ 354 h 675"/>
              <a:gd name="T64" fmla="*/ 685 w 685"/>
              <a:gd name="T65" fmla="*/ 337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5" h="675">
                <a:moveTo>
                  <a:pt x="355" y="581"/>
                </a:moveTo>
                <a:lnTo>
                  <a:pt x="355" y="530"/>
                </a:lnTo>
                <a:cubicBezTo>
                  <a:pt x="451" y="524"/>
                  <a:pt x="529" y="449"/>
                  <a:pt x="539" y="354"/>
                </a:cubicBezTo>
                <a:lnTo>
                  <a:pt x="590" y="354"/>
                </a:lnTo>
                <a:cubicBezTo>
                  <a:pt x="580" y="477"/>
                  <a:pt x="479" y="575"/>
                  <a:pt x="355" y="581"/>
                </a:cubicBezTo>
                <a:close/>
                <a:moveTo>
                  <a:pt x="342" y="308"/>
                </a:moveTo>
                <a:cubicBezTo>
                  <a:pt x="359" y="308"/>
                  <a:pt x="372" y="321"/>
                  <a:pt x="372" y="337"/>
                </a:cubicBezTo>
                <a:cubicBezTo>
                  <a:pt x="372" y="353"/>
                  <a:pt x="359" y="366"/>
                  <a:pt x="342" y="366"/>
                </a:cubicBezTo>
                <a:cubicBezTo>
                  <a:pt x="326" y="366"/>
                  <a:pt x="313" y="353"/>
                  <a:pt x="313" y="337"/>
                </a:cubicBezTo>
                <a:cubicBezTo>
                  <a:pt x="313" y="321"/>
                  <a:pt x="326" y="308"/>
                  <a:pt x="342" y="308"/>
                </a:cubicBezTo>
                <a:close/>
                <a:moveTo>
                  <a:pt x="97" y="354"/>
                </a:moveTo>
                <a:lnTo>
                  <a:pt x="147" y="354"/>
                </a:lnTo>
                <a:cubicBezTo>
                  <a:pt x="157" y="446"/>
                  <a:pt x="229" y="518"/>
                  <a:pt x="321" y="529"/>
                </a:cubicBezTo>
                <a:lnTo>
                  <a:pt x="321" y="580"/>
                </a:lnTo>
                <a:cubicBezTo>
                  <a:pt x="201" y="569"/>
                  <a:pt x="107" y="474"/>
                  <a:pt x="97" y="354"/>
                </a:cubicBezTo>
                <a:close/>
                <a:moveTo>
                  <a:pt x="321" y="87"/>
                </a:moveTo>
                <a:lnTo>
                  <a:pt x="321" y="138"/>
                </a:lnTo>
                <a:cubicBezTo>
                  <a:pt x="227" y="148"/>
                  <a:pt x="153" y="225"/>
                  <a:pt x="147" y="320"/>
                </a:cubicBezTo>
                <a:lnTo>
                  <a:pt x="96" y="320"/>
                </a:lnTo>
                <a:cubicBezTo>
                  <a:pt x="102" y="197"/>
                  <a:pt x="199" y="98"/>
                  <a:pt x="321" y="87"/>
                </a:cubicBezTo>
                <a:close/>
                <a:moveTo>
                  <a:pt x="494" y="354"/>
                </a:moveTo>
                <a:lnTo>
                  <a:pt x="505" y="354"/>
                </a:lnTo>
                <a:cubicBezTo>
                  <a:pt x="495" y="431"/>
                  <a:pt x="433" y="491"/>
                  <a:pt x="355" y="496"/>
                </a:cubicBezTo>
                <a:lnTo>
                  <a:pt x="355" y="484"/>
                </a:lnTo>
                <a:cubicBezTo>
                  <a:pt x="355" y="475"/>
                  <a:pt x="347" y="467"/>
                  <a:pt x="338" y="467"/>
                </a:cubicBezTo>
                <a:cubicBezTo>
                  <a:pt x="328" y="467"/>
                  <a:pt x="321" y="475"/>
                  <a:pt x="321" y="484"/>
                </a:cubicBezTo>
                <a:lnTo>
                  <a:pt x="321" y="495"/>
                </a:lnTo>
                <a:cubicBezTo>
                  <a:pt x="248" y="485"/>
                  <a:pt x="191" y="427"/>
                  <a:pt x="181" y="354"/>
                </a:cubicBezTo>
                <a:lnTo>
                  <a:pt x="191" y="354"/>
                </a:lnTo>
                <a:cubicBezTo>
                  <a:pt x="200" y="354"/>
                  <a:pt x="207" y="347"/>
                  <a:pt x="207" y="337"/>
                </a:cubicBezTo>
                <a:cubicBezTo>
                  <a:pt x="207" y="328"/>
                  <a:pt x="200" y="320"/>
                  <a:pt x="190" y="320"/>
                </a:cubicBezTo>
                <a:lnTo>
                  <a:pt x="181" y="320"/>
                </a:lnTo>
                <a:cubicBezTo>
                  <a:pt x="187" y="244"/>
                  <a:pt x="245" y="182"/>
                  <a:pt x="321" y="172"/>
                </a:cubicBezTo>
                <a:lnTo>
                  <a:pt x="321" y="190"/>
                </a:lnTo>
                <a:cubicBezTo>
                  <a:pt x="321" y="199"/>
                  <a:pt x="328" y="207"/>
                  <a:pt x="338" y="207"/>
                </a:cubicBezTo>
                <a:cubicBezTo>
                  <a:pt x="347" y="207"/>
                  <a:pt x="355" y="199"/>
                  <a:pt x="355" y="190"/>
                </a:cubicBezTo>
                <a:lnTo>
                  <a:pt x="355" y="171"/>
                </a:lnTo>
                <a:cubicBezTo>
                  <a:pt x="435" y="176"/>
                  <a:pt x="499" y="240"/>
                  <a:pt x="506" y="320"/>
                </a:cubicBezTo>
                <a:lnTo>
                  <a:pt x="494" y="320"/>
                </a:lnTo>
                <a:cubicBezTo>
                  <a:pt x="485" y="320"/>
                  <a:pt x="478" y="328"/>
                  <a:pt x="478" y="337"/>
                </a:cubicBezTo>
                <a:cubicBezTo>
                  <a:pt x="478" y="347"/>
                  <a:pt x="485" y="354"/>
                  <a:pt x="494" y="354"/>
                </a:cubicBezTo>
                <a:close/>
                <a:moveTo>
                  <a:pt x="591" y="320"/>
                </a:moveTo>
                <a:lnTo>
                  <a:pt x="540" y="320"/>
                </a:lnTo>
                <a:cubicBezTo>
                  <a:pt x="533" y="221"/>
                  <a:pt x="454" y="143"/>
                  <a:pt x="355" y="137"/>
                </a:cubicBezTo>
                <a:lnTo>
                  <a:pt x="355" y="86"/>
                </a:lnTo>
                <a:cubicBezTo>
                  <a:pt x="482" y="92"/>
                  <a:pt x="584" y="193"/>
                  <a:pt x="591" y="320"/>
                </a:cubicBezTo>
                <a:close/>
                <a:moveTo>
                  <a:pt x="668" y="320"/>
                </a:moveTo>
                <a:lnTo>
                  <a:pt x="641" y="320"/>
                </a:lnTo>
                <a:cubicBezTo>
                  <a:pt x="635" y="165"/>
                  <a:pt x="510" y="41"/>
                  <a:pt x="355" y="35"/>
                </a:cubicBezTo>
                <a:lnTo>
                  <a:pt x="355" y="17"/>
                </a:lnTo>
                <a:cubicBezTo>
                  <a:pt x="355" y="7"/>
                  <a:pt x="347" y="0"/>
                  <a:pt x="338" y="0"/>
                </a:cubicBezTo>
                <a:cubicBezTo>
                  <a:pt x="328" y="0"/>
                  <a:pt x="321" y="7"/>
                  <a:pt x="321" y="17"/>
                </a:cubicBezTo>
                <a:lnTo>
                  <a:pt x="321" y="36"/>
                </a:lnTo>
                <a:cubicBezTo>
                  <a:pt x="171" y="47"/>
                  <a:pt x="51" y="169"/>
                  <a:pt x="45" y="320"/>
                </a:cubicBezTo>
                <a:lnTo>
                  <a:pt x="17" y="320"/>
                </a:lnTo>
                <a:cubicBezTo>
                  <a:pt x="8" y="320"/>
                  <a:pt x="0" y="328"/>
                  <a:pt x="0" y="337"/>
                </a:cubicBezTo>
                <a:cubicBezTo>
                  <a:pt x="0" y="347"/>
                  <a:pt x="8" y="354"/>
                  <a:pt x="17" y="354"/>
                </a:cubicBezTo>
                <a:lnTo>
                  <a:pt x="46" y="354"/>
                </a:lnTo>
                <a:cubicBezTo>
                  <a:pt x="56" y="502"/>
                  <a:pt x="173" y="620"/>
                  <a:pt x="321" y="631"/>
                </a:cubicBezTo>
                <a:lnTo>
                  <a:pt x="321" y="658"/>
                </a:lnTo>
                <a:cubicBezTo>
                  <a:pt x="321" y="667"/>
                  <a:pt x="328" y="675"/>
                  <a:pt x="338" y="675"/>
                </a:cubicBezTo>
                <a:cubicBezTo>
                  <a:pt x="347" y="675"/>
                  <a:pt x="355" y="667"/>
                  <a:pt x="355" y="658"/>
                </a:cubicBezTo>
                <a:lnTo>
                  <a:pt x="355" y="631"/>
                </a:lnTo>
                <a:cubicBezTo>
                  <a:pt x="507" y="626"/>
                  <a:pt x="630" y="505"/>
                  <a:pt x="641" y="354"/>
                </a:cubicBezTo>
                <a:lnTo>
                  <a:pt x="668" y="354"/>
                </a:lnTo>
                <a:cubicBezTo>
                  <a:pt x="677" y="354"/>
                  <a:pt x="685" y="347"/>
                  <a:pt x="685" y="337"/>
                </a:cubicBezTo>
                <a:cubicBezTo>
                  <a:pt x="685" y="328"/>
                  <a:pt x="677" y="320"/>
                  <a:pt x="668" y="32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18" name="Freeform 218"/>
          <p:cNvSpPr>
            <a:spLocks noEditPoints="1"/>
          </p:cNvSpPr>
          <p:nvPr/>
        </p:nvSpPr>
        <p:spPr bwMode="auto">
          <a:xfrm>
            <a:off x="5373292" y="3806429"/>
            <a:ext cx="121444" cy="152400"/>
          </a:xfrm>
          <a:custGeom>
            <a:avLst/>
            <a:gdLst>
              <a:gd name="T0" fmla="*/ 341 w 538"/>
              <a:gd name="T1" fmla="*/ 519 h 672"/>
              <a:gd name="T2" fmla="*/ 278 w 538"/>
              <a:gd name="T3" fmla="*/ 546 h 672"/>
              <a:gd name="T4" fmla="*/ 278 w 538"/>
              <a:gd name="T5" fmla="*/ 583 h 672"/>
              <a:gd name="T6" fmla="*/ 256 w 538"/>
              <a:gd name="T7" fmla="*/ 583 h 672"/>
              <a:gd name="T8" fmla="*/ 256 w 538"/>
              <a:gd name="T9" fmla="*/ 546 h 672"/>
              <a:gd name="T10" fmla="*/ 212 w 538"/>
              <a:gd name="T11" fmla="*/ 534 h 672"/>
              <a:gd name="T12" fmla="*/ 182 w 538"/>
              <a:gd name="T13" fmla="*/ 505 h 672"/>
              <a:gd name="T14" fmla="*/ 167 w 538"/>
              <a:gd name="T15" fmla="*/ 457 h 672"/>
              <a:gd name="T16" fmla="*/ 204 w 538"/>
              <a:gd name="T17" fmla="*/ 450 h 672"/>
              <a:gd name="T18" fmla="*/ 219 w 538"/>
              <a:gd name="T19" fmla="*/ 494 h 672"/>
              <a:gd name="T20" fmla="*/ 256 w 538"/>
              <a:gd name="T21" fmla="*/ 515 h 672"/>
              <a:gd name="T22" fmla="*/ 256 w 538"/>
              <a:gd name="T23" fmla="*/ 398 h 672"/>
              <a:gd name="T24" fmla="*/ 210 w 538"/>
              <a:gd name="T25" fmla="*/ 381 h 672"/>
              <a:gd name="T26" fmla="*/ 183 w 538"/>
              <a:gd name="T27" fmla="*/ 354 h 672"/>
              <a:gd name="T28" fmla="*/ 174 w 538"/>
              <a:gd name="T29" fmla="*/ 315 h 672"/>
              <a:gd name="T30" fmla="*/ 201 w 538"/>
              <a:gd name="T31" fmla="*/ 251 h 672"/>
              <a:gd name="T32" fmla="*/ 256 w 538"/>
              <a:gd name="T33" fmla="*/ 231 h 672"/>
              <a:gd name="T34" fmla="*/ 256 w 538"/>
              <a:gd name="T35" fmla="*/ 214 h 672"/>
              <a:gd name="T36" fmla="*/ 278 w 538"/>
              <a:gd name="T37" fmla="*/ 214 h 672"/>
              <a:gd name="T38" fmla="*/ 278 w 538"/>
              <a:gd name="T39" fmla="*/ 231 h 672"/>
              <a:gd name="T40" fmla="*/ 329 w 538"/>
              <a:gd name="T41" fmla="*/ 250 h 672"/>
              <a:gd name="T42" fmla="*/ 358 w 538"/>
              <a:gd name="T43" fmla="*/ 305 h 672"/>
              <a:gd name="T44" fmla="*/ 320 w 538"/>
              <a:gd name="T45" fmla="*/ 310 h 672"/>
              <a:gd name="T46" fmla="*/ 306 w 538"/>
              <a:gd name="T47" fmla="*/ 277 h 672"/>
              <a:gd name="T48" fmla="*/ 278 w 538"/>
              <a:gd name="T49" fmla="*/ 262 h 672"/>
              <a:gd name="T50" fmla="*/ 278 w 538"/>
              <a:gd name="T51" fmla="*/ 368 h 672"/>
              <a:gd name="T52" fmla="*/ 315 w 538"/>
              <a:gd name="T53" fmla="*/ 379 h 672"/>
              <a:gd name="T54" fmla="*/ 343 w 538"/>
              <a:gd name="T55" fmla="*/ 397 h 672"/>
              <a:gd name="T56" fmla="*/ 359 w 538"/>
              <a:gd name="T57" fmla="*/ 423 h 672"/>
              <a:gd name="T58" fmla="*/ 365 w 538"/>
              <a:gd name="T59" fmla="*/ 455 h 672"/>
              <a:gd name="T60" fmla="*/ 341 w 538"/>
              <a:gd name="T61" fmla="*/ 519 h 672"/>
              <a:gd name="T62" fmla="*/ 210 w 538"/>
              <a:gd name="T63" fmla="*/ 312 h 672"/>
              <a:gd name="T64" fmla="*/ 221 w 538"/>
              <a:gd name="T65" fmla="*/ 343 h 672"/>
              <a:gd name="T66" fmla="*/ 256 w 538"/>
              <a:gd name="T67" fmla="*/ 363 h 672"/>
              <a:gd name="T68" fmla="*/ 256 w 538"/>
              <a:gd name="T69" fmla="*/ 262 h 672"/>
              <a:gd name="T70" fmla="*/ 223 w 538"/>
              <a:gd name="T71" fmla="*/ 279 h 672"/>
              <a:gd name="T72" fmla="*/ 210 w 538"/>
              <a:gd name="T73" fmla="*/ 312 h 672"/>
              <a:gd name="T74" fmla="*/ 278 w 538"/>
              <a:gd name="T75" fmla="*/ 404 h 672"/>
              <a:gd name="T76" fmla="*/ 278 w 538"/>
              <a:gd name="T77" fmla="*/ 515 h 672"/>
              <a:gd name="T78" fmla="*/ 313 w 538"/>
              <a:gd name="T79" fmla="*/ 497 h 672"/>
              <a:gd name="T80" fmla="*/ 327 w 538"/>
              <a:gd name="T81" fmla="*/ 457 h 672"/>
              <a:gd name="T82" fmla="*/ 317 w 538"/>
              <a:gd name="T83" fmla="*/ 425 h 672"/>
              <a:gd name="T84" fmla="*/ 278 w 538"/>
              <a:gd name="T85" fmla="*/ 404 h 672"/>
              <a:gd name="T86" fmla="*/ 328 w 538"/>
              <a:gd name="T87" fmla="*/ 121 h 672"/>
              <a:gd name="T88" fmla="*/ 372 w 538"/>
              <a:gd name="T89" fmla="*/ 40 h 672"/>
              <a:gd name="T90" fmla="*/ 308 w 538"/>
              <a:gd name="T91" fmla="*/ 18 h 672"/>
              <a:gd name="T92" fmla="*/ 163 w 538"/>
              <a:gd name="T93" fmla="*/ 16 h 672"/>
              <a:gd name="T94" fmla="*/ 172 w 538"/>
              <a:gd name="T95" fmla="*/ 72 h 672"/>
              <a:gd name="T96" fmla="*/ 209 w 538"/>
              <a:gd name="T97" fmla="*/ 121 h 672"/>
              <a:gd name="T98" fmla="*/ 0 w 538"/>
              <a:gd name="T99" fmla="*/ 539 h 672"/>
              <a:gd name="T100" fmla="*/ 4 w 538"/>
              <a:gd name="T101" fmla="*/ 616 h 672"/>
              <a:gd name="T102" fmla="*/ 66 w 538"/>
              <a:gd name="T103" fmla="*/ 672 h 672"/>
              <a:gd name="T104" fmla="*/ 465 w 538"/>
              <a:gd name="T105" fmla="*/ 672 h 672"/>
              <a:gd name="T106" fmla="*/ 533 w 538"/>
              <a:gd name="T107" fmla="*/ 623 h 672"/>
              <a:gd name="T108" fmla="*/ 535 w 538"/>
              <a:gd name="T109" fmla="*/ 605 h 672"/>
              <a:gd name="T110" fmla="*/ 535 w 538"/>
              <a:gd name="T111" fmla="*/ 598 h 672"/>
              <a:gd name="T112" fmla="*/ 538 w 538"/>
              <a:gd name="T113" fmla="*/ 539 h 672"/>
              <a:gd name="T114" fmla="*/ 328 w 538"/>
              <a:gd name="T115" fmla="*/ 121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8" h="672">
                <a:moveTo>
                  <a:pt x="341" y="519"/>
                </a:moveTo>
                <a:cubicBezTo>
                  <a:pt x="325" y="536"/>
                  <a:pt x="304" y="545"/>
                  <a:pt x="278" y="546"/>
                </a:cubicBezTo>
                <a:lnTo>
                  <a:pt x="278" y="583"/>
                </a:lnTo>
                <a:lnTo>
                  <a:pt x="256" y="583"/>
                </a:lnTo>
                <a:lnTo>
                  <a:pt x="256" y="546"/>
                </a:lnTo>
                <a:cubicBezTo>
                  <a:pt x="238" y="544"/>
                  <a:pt x="223" y="540"/>
                  <a:pt x="212" y="534"/>
                </a:cubicBezTo>
                <a:cubicBezTo>
                  <a:pt x="200" y="528"/>
                  <a:pt x="190" y="519"/>
                  <a:pt x="182" y="505"/>
                </a:cubicBezTo>
                <a:cubicBezTo>
                  <a:pt x="174" y="492"/>
                  <a:pt x="169" y="476"/>
                  <a:pt x="167" y="457"/>
                </a:cubicBezTo>
                <a:lnTo>
                  <a:pt x="204" y="450"/>
                </a:lnTo>
                <a:cubicBezTo>
                  <a:pt x="207" y="470"/>
                  <a:pt x="212" y="484"/>
                  <a:pt x="219" y="494"/>
                </a:cubicBezTo>
                <a:cubicBezTo>
                  <a:pt x="230" y="507"/>
                  <a:pt x="242" y="514"/>
                  <a:pt x="256" y="515"/>
                </a:cubicBezTo>
                <a:lnTo>
                  <a:pt x="256" y="398"/>
                </a:lnTo>
                <a:cubicBezTo>
                  <a:pt x="241" y="396"/>
                  <a:pt x="226" y="390"/>
                  <a:pt x="210" y="381"/>
                </a:cubicBezTo>
                <a:cubicBezTo>
                  <a:pt x="198" y="375"/>
                  <a:pt x="189" y="365"/>
                  <a:pt x="183" y="354"/>
                </a:cubicBezTo>
                <a:cubicBezTo>
                  <a:pt x="177" y="342"/>
                  <a:pt x="174" y="329"/>
                  <a:pt x="174" y="315"/>
                </a:cubicBezTo>
                <a:cubicBezTo>
                  <a:pt x="174" y="288"/>
                  <a:pt x="183" y="267"/>
                  <a:pt x="201" y="251"/>
                </a:cubicBezTo>
                <a:cubicBezTo>
                  <a:pt x="214" y="240"/>
                  <a:pt x="232" y="234"/>
                  <a:pt x="256" y="231"/>
                </a:cubicBezTo>
                <a:lnTo>
                  <a:pt x="256" y="214"/>
                </a:lnTo>
                <a:lnTo>
                  <a:pt x="278" y="214"/>
                </a:lnTo>
                <a:lnTo>
                  <a:pt x="278" y="231"/>
                </a:lnTo>
                <a:cubicBezTo>
                  <a:pt x="299" y="233"/>
                  <a:pt x="316" y="239"/>
                  <a:pt x="329" y="250"/>
                </a:cubicBezTo>
                <a:cubicBezTo>
                  <a:pt x="345" y="263"/>
                  <a:pt x="354" y="282"/>
                  <a:pt x="358" y="305"/>
                </a:cubicBezTo>
                <a:lnTo>
                  <a:pt x="320" y="310"/>
                </a:lnTo>
                <a:cubicBezTo>
                  <a:pt x="318" y="296"/>
                  <a:pt x="313" y="285"/>
                  <a:pt x="306" y="277"/>
                </a:cubicBezTo>
                <a:cubicBezTo>
                  <a:pt x="299" y="270"/>
                  <a:pt x="290" y="265"/>
                  <a:pt x="278" y="262"/>
                </a:cubicBezTo>
                <a:lnTo>
                  <a:pt x="278" y="368"/>
                </a:lnTo>
                <a:cubicBezTo>
                  <a:pt x="297" y="372"/>
                  <a:pt x="309" y="376"/>
                  <a:pt x="315" y="379"/>
                </a:cubicBezTo>
                <a:cubicBezTo>
                  <a:pt x="326" y="384"/>
                  <a:pt x="335" y="390"/>
                  <a:pt x="343" y="397"/>
                </a:cubicBezTo>
                <a:cubicBezTo>
                  <a:pt x="350" y="404"/>
                  <a:pt x="355" y="413"/>
                  <a:pt x="359" y="423"/>
                </a:cubicBezTo>
                <a:cubicBezTo>
                  <a:pt x="363" y="433"/>
                  <a:pt x="365" y="444"/>
                  <a:pt x="365" y="455"/>
                </a:cubicBezTo>
                <a:cubicBezTo>
                  <a:pt x="365" y="480"/>
                  <a:pt x="357" y="502"/>
                  <a:pt x="341" y="519"/>
                </a:cubicBezTo>
                <a:close/>
                <a:moveTo>
                  <a:pt x="210" y="312"/>
                </a:moveTo>
                <a:cubicBezTo>
                  <a:pt x="210" y="324"/>
                  <a:pt x="214" y="335"/>
                  <a:pt x="221" y="343"/>
                </a:cubicBezTo>
                <a:cubicBezTo>
                  <a:pt x="228" y="352"/>
                  <a:pt x="240" y="358"/>
                  <a:pt x="256" y="363"/>
                </a:cubicBezTo>
                <a:lnTo>
                  <a:pt x="256" y="262"/>
                </a:lnTo>
                <a:cubicBezTo>
                  <a:pt x="242" y="264"/>
                  <a:pt x="231" y="270"/>
                  <a:pt x="223" y="279"/>
                </a:cubicBezTo>
                <a:cubicBezTo>
                  <a:pt x="214" y="288"/>
                  <a:pt x="210" y="299"/>
                  <a:pt x="210" y="312"/>
                </a:cubicBezTo>
                <a:close/>
                <a:moveTo>
                  <a:pt x="278" y="404"/>
                </a:moveTo>
                <a:lnTo>
                  <a:pt x="278" y="515"/>
                </a:lnTo>
                <a:cubicBezTo>
                  <a:pt x="292" y="514"/>
                  <a:pt x="304" y="508"/>
                  <a:pt x="313" y="497"/>
                </a:cubicBezTo>
                <a:cubicBezTo>
                  <a:pt x="323" y="486"/>
                  <a:pt x="327" y="473"/>
                  <a:pt x="327" y="457"/>
                </a:cubicBezTo>
                <a:cubicBezTo>
                  <a:pt x="327" y="444"/>
                  <a:pt x="324" y="434"/>
                  <a:pt x="317" y="425"/>
                </a:cubicBezTo>
                <a:cubicBezTo>
                  <a:pt x="311" y="417"/>
                  <a:pt x="298" y="410"/>
                  <a:pt x="278" y="404"/>
                </a:cubicBezTo>
                <a:close/>
                <a:moveTo>
                  <a:pt x="328" y="121"/>
                </a:moveTo>
                <a:cubicBezTo>
                  <a:pt x="332" y="94"/>
                  <a:pt x="346" y="60"/>
                  <a:pt x="372" y="40"/>
                </a:cubicBezTo>
                <a:cubicBezTo>
                  <a:pt x="407" y="11"/>
                  <a:pt x="348" y="14"/>
                  <a:pt x="308" y="18"/>
                </a:cubicBezTo>
                <a:cubicBezTo>
                  <a:pt x="268" y="23"/>
                  <a:pt x="181" y="0"/>
                  <a:pt x="163" y="16"/>
                </a:cubicBezTo>
                <a:cubicBezTo>
                  <a:pt x="144" y="33"/>
                  <a:pt x="151" y="58"/>
                  <a:pt x="172" y="72"/>
                </a:cubicBezTo>
                <a:cubicBezTo>
                  <a:pt x="184" y="81"/>
                  <a:pt x="199" y="103"/>
                  <a:pt x="209" y="121"/>
                </a:cubicBezTo>
                <a:cubicBezTo>
                  <a:pt x="89" y="164"/>
                  <a:pt x="0" y="335"/>
                  <a:pt x="0" y="539"/>
                </a:cubicBezTo>
                <a:cubicBezTo>
                  <a:pt x="0" y="565"/>
                  <a:pt x="1" y="591"/>
                  <a:pt x="4" y="616"/>
                </a:cubicBezTo>
                <a:cubicBezTo>
                  <a:pt x="9" y="632"/>
                  <a:pt x="25" y="672"/>
                  <a:pt x="66" y="672"/>
                </a:cubicBezTo>
                <a:cubicBezTo>
                  <a:pt x="118" y="672"/>
                  <a:pt x="465" y="672"/>
                  <a:pt x="465" y="672"/>
                </a:cubicBezTo>
                <a:cubicBezTo>
                  <a:pt x="465" y="672"/>
                  <a:pt x="522" y="670"/>
                  <a:pt x="533" y="623"/>
                </a:cubicBezTo>
                <a:cubicBezTo>
                  <a:pt x="534" y="617"/>
                  <a:pt x="534" y="611"/>
                  <a:pt x="535" y="605"/>
                </a:cubicBezTo>
                <a:cubicBezTo>
                  <a:pt x="535" y="602"/>
                  <a:pt x="535" y="600"/>
                  <a:pt x="535" y="598"/>
                </a:cubicBezTo>
                <a:cubicBezTo>
                  <a:pt x="537" y="579"/>
                  <a:pt x="538" y="559"/>
                  <a:pt x="538" y="539"/>
                </a:cubicBezTo>
                <a:cubicBezTo>
                  <a:pt x="538" y="335"/>
                  <a:pt x="448" y="164"/>
                  <a:pt x="328" y="12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19" name="Freeform 219"/>
          <p:cNvSpPr>
            <a:spLocks noEditPoints="1"/>
          </p:cNvSpPr>
          <p:nvPr/>
        </p:nvSpPr>
        <p:spPr bwMode="auto">
          <a:xfrm>
            <a:off x="5657852" y="4095752"/>
            <a:ext cx="139303" cy="138114"/>
          </a:xfrm>
          <a:custGeom>
            <a:avLst/>
            <a:gdLst>
              <a:gd name="T0" fmla="*/ 307 w 614"/>
              <a:gd name="T1" fmla="*/ 570 h 608"/>
              <a:gd name="T2" fmla="*/ 38 w 614"/>
              <a:gd name="T3" fmla="*/ 304 h 608"/>
              <a:gd name="T4" fmla="*/ 307 w 614"/>
              <a:gd name="T5" fmla="*/ 38 h 608"/>
              <a:gd name="T6" fmla="*/ 576 w 614"/>
              <a:gd name="T7" fmla="*/ 304 h 608"/>
              <a:gd name="T8" fmla="*/ 307 w 614"/>
              <a:gd name="T9" fmla="*/ 570 h 608"/>
              <a:gd name="T10" fmla="*/ 271 w 614"/>
              <a:gd name="T11" fmla="*/ 233 h 608"/>
              <a:gd name="T12" fmla="*/ 278 w 614"/>
              <a:gd name="T13" fmla="*/ 253 h 608"/>
              <a:gd name="T14" fmla="*/ 291 w 614"/>
              <a:gd name="T15" fmla="*/ 262 h 608"/>
              <a:gd name="T16" fmla="*/ 291 w 614"/>
              <a:gd name="T17" fmla="*/ 204 h 608"/>
              <a:gd name="T18" fmla="*/ 279 w 614"/>
              <a:gd name="T19" fmla="*/ 212 h 608"/>
              <a:gd name="T20" fmla="*/ 271 w 614"/>
              <a:gd name="T21" fmla="*/ 233 h 608"/>
              <a:gd name="T22" fmla="*/ 380 w 614"/>
              <a:gd name="T23" fmla="*/ 414 h 608"/>
              <a:gd name="T24" fmla="*/ 329 w 614"/>
              <a:gd name="T25" fmla="*/ 439 h 608"/>
              <a:gd name="T26" fmla="*/ 329 w 614"/>
              <a:gd name="T27" fmla="*/ 471 h 608"/>
              <a:gd name="T28" fmla="*/ 291 w 614"/>
              <a:gd name="T29" fmla="*/ 471 h 608"/>
              <a:gd name="T30" fmla="*/ 291 w 614"/>
              <a:gd name="T31" fmla="*/ 439 h 608"/>
              <a:gd name="T32" fmla="*/ 258 w 614"/>
              <a:gd name="T33" fmla="*/ 429 h 608"/>
              <a:gd name="T34" fmla="*/ 229 w 614"/>
              <a:gd name="T35" fmla="*/ 401 h 608"/>
              <a:gd name="T36" fmla="*/ 215 w 614"/>
              <a:gd name="T37" fmla="*/ 356 h 608"/>
              <a:gd name="T38" fmla="*/ 215 w 614"/>
              <a:gd name="T39" fmla="*/ 347 h 608"/>
              <a:gd name="T40" fmla="*/ 265 w 614"/>
              <a:gd name="T41" fmla="*/ 338 h 608"/>
              <a:gd name="T42" fmla="*/ 266 w 614"/>
              <a:gd name="T43" fmla="*/ 348 h 608"/>
              <a:gd name="T44" fmla="*/ 277 w 614"/>
              <a:gd name="T45" fmla="*/ 380 h 608"/>
              <a:gd name="T46" fmla="*/ 291 w 614"/>
              <a:gd name="T47" fmla="*/ 392 h 608"/>
              <a:gd name="T48" fmla="*/ 291 w 614"/>
              <a:gd name="T49" fmla="*/ 314 h 608"/>
              <a:gd name="T50" fmla="*/ 257 w 614"/>
              <a:gd name="T51" fmla="*/ 300 h 608"/>
              <a:gd name="T52" fmla="*/ 230 w 614"/>
              <a:gd name="T53" fmla="*/ 273 h 608"/>
              <a:gd name="T54" fmla="*/ 221 w 614"/>
              <a:gd name="T55" fmla="*/ 235 h 608"/>
              <a:gd name="T56" fmla="*/ 248 w 614"/>
              <a:gd name="T57" fmla="*/ 175 h 608"/>
              <a:gd name="T58" fmla="*/ 291 w 614"/>
              <a:gd name="T59" fmla="*/ 157 h 608"/>
              <a:gd name="T60" fmla="*/ 291 w 614"/>
              <a:gd name="T61" fmla="*/ 141 h 608"/>
              <a:gd name="T62" fmla="*/ 329 w 614"/>
              <a:gd name="T63" fmla="*/ 141 h 608"/>
              <a:gd name="T64" fmla="*/ 329 w 614"/>
              <a:gd name="T65" fmla="*/ 157 h 608"/>
              <a:gd name="T66" fmla="*/ 369 w 614"/>
              <a:gd name="T67" fmla="*/ 173 h 608"/>
              <a:gd name="T68" fmla="*/ 397 w 614"/>
              <a:gd name="T69" fmla="*/ 226 h 608"/>
              <a:gd name="T70" fmla="*/ 398 w 614"/>
              <a:gd name="T71" fmla="*/ 235 h 608"/>
              <a:gd name="T72" fmla="*/ 347 w 614"/>
              <a:gd name="T73" fmla="*/ 243 h 608"/>
              <a:gd name="T74" fmla="*/ 346 w 614"/>
              <a:gd name="T75" fmla="*/ 233 h 608"/>
              <a:gd name="T76" fmla="*/ 336 w 614"/>
              <a:gd name="T77" fmla="*/ 210 h 608"/>
              <a:gd name="T78" fmla="*/ 329 w 614"/>
              <a:gd name="T79" fmla="*/ 205 h 608"/>
              <a:gd name="T80" fmla="*/ 329 w 614"/>
              <a:gd name="T81" fmla="*/ 273 h 608"/>
              <a:gd name="T82" fmla="*/ 355 w 614"/>
              <a:gd name="T83" fmla="*/ 280 h 608"/>
              <a:gd name="T84" fmla="*/ 381 w 614"/>
              <a:gd name="T85" fmla="*/ 298 h 608"/>
              <a:gd name="T86" fmla="*/ 398 w 614"/>
              <a:gd name="T87" fmla="*/ 323 h 608"/>
              <a:gd name="T88" fmla="*/ 403 w 614"/>
              <a:gd name="T89" fmla="*/ 353 h 608"/>
              <a:gd name="T90" fmla="*/ 380 w 614"/>
              <a:gd name="T91" fmla="*/ 414 h 608"/>
              <a:gd name="T92" fmla="*/ 307 w 614"/>
              <a:gd name="T93" fmla="*/ 59 h 608"/>
              <a:gd name="T94" fmla="*/ 60 w 614"/>
              <a:gd name="T95" fmla="*/ 304 h 608"/>
              <a:gd name="T96" fmla="*/ 307 w 614"/>
              <a:gd name="T97" fmla="*/ 548 h 608"/>
              <a:gd name="T98" fmla="*/ 554 w 614"/>
              <a:gd name="T99" fmla="*/ 304 h 608"/>
              <a:gd name="T100" fmla="*/ 307 w 614"/>
              <a:gd name="T101" fmla="*/ 59 h 608"/>
              <a:gd name="T102" fmla="*/ 329 w 614"/>
              <a:gd name="T103" fmla="*/ 324 h 608"/>
              <a:gd name="T104" fmla="*/ 329 w 614"/>
              <a:gd name="T105" fmla="*/ 392 h 608"/>
              <a:gd name="T106" fmla="*/ 342 w 614"/>
              <a:gd name="T107" fmla="*/ 382 h 608"/>
              <a:gd name="T108" fmla="*/ 352 w 614"/>
              <a:gd name="T109" fmla="*/ 356 h 608"/>
              <a:gd name="T110" fmla="*/ 346 w 614"/>
              <a:gd name="T111" fmla="*/ 335 h 608"/>
              <a:gd name="T112" fmla="*/ 329 w 614"/>
              <a:gd name="T113" fmla="*/ 324 h 608"/>
              <a:gd name="T114" fmla="*/ 307 w 614"/>
              <a:gd name="T115" fmla="*/ 0 h 608"/>
              <a:gd name="T116" fmla="*/ 0 w 614"/>
              <a:gd name="T117" fmla="*/ 304 h 608"/>
              <a:gd name="T118" fmla="*/ 307 w 614"/>
              <a:gd name="T119" fmla="*/ 608 h 608"/>
              <a:gd name="T120" fmla="*/ 614 w 614"/>
              <a:gd name="T121" fmla="*/ 304 h 608"/>
              <a:gd name="T122" fmla="*/ 307 w 614"/>
              <a:gd name="T123"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4" h="608">
                <a:moveTo>
                  <a:pt x="307" y="570"/>
                </a:moveTo>
                <a:cubicBezTo>
                  <a:pt x="159" y="570"/>
                  <a:pt x="38" y="450"/>
                  <a:pt x="38" y="304"/>
                </a:cubicBezTo>
                <a:cubicBezTo>
                  <a:pt x="38" y="157"/>
                  <a:pt x="159" y="38"/>
                  <a:pt x="307" y="38"/>
                </a:cubicBezTo>
                <a:cubicBezTo>
                  <a:pt x="455" y="38"/>
                  <a:pt x="576" y="157"/>
                  <a:pt x="576" y="304"/>
                </a:cubicBezTo>
                <a:cubicBezTo>
                  <a:pt x="576" y="450"/>
                  <a:pt x="455" y="570"/>
                  <a:pt x="307" y="570"/>
                </a:cubicBezTo>
                <a:close/>
                <a:moveTo>
                  <a:pt x="271" y="233"/>
                </a:moveTo>
                <a:cubicBezTo>
                  <a:pt x="271" y="241"/>
                  <a:pt x="274" y="248"/>
                  <a:pt x="278" y="253"/>
                </a:cubicBezTo>
                <a:cubicBezTo>
                  <a:pt x="281" y="257"/>
                  <a:pt x="285" y="260"/>
                  <a:pt x="291" y="262"/>
                </a:cubicBezTo>
                <a:lnTo>
                  <a:pt x="291" y="204"/>
                </a:lnTo>
                <a:cubicBezTo>
                  <a:pt x="287" y="206"/>
                  <a:pt x="283" y="208"/>
                  <a:pt x="279" y="212"/>
                </a:cubicBezTo>
                <a:cubicBezTo>
                  <a:pt x="274" y="218"/>
                  <a:pt x="271" y="225"/>
                  <a:pt x="271" y="233"/>
                </a:cubicBezTo>
                <a:close/>
                <a:moveTo>
                  <a:pt x="380" y="414"/>
                </a:moveTo>
                <a:cubicBezTo>
                  <a:pt x="367" y="428"/>
                  <a:pt x="349" y="436"/>
                  <a:pt x="329" y="439"/>
                </a:cubicBezTo>
                <a:lnTo>
                  <a:pt x="329" y="471"/>
                </a:lnTo>
                <a:lnTo>
                  <a:pt x="291" y="471"/>
                </a:lnTo>
                <a:lnTo>
                  <a:pt x="291" y="439"/>
                </a:lnTo>
                <a:cubicBezTo>
                  <a:pt x="278" y="437"/>
                  <a:pt x="267" y="433"/>
                  <a:pt x="258" y="429"/>
                </a:cubicBezTo>
                <a:cubicBezTo>
                  <a:pt x="247" y="423"/>
                  <a:pt x="237" y="414"/>
                  <a:pt x="229" y="401"/>
                </a:cubicBezTo>
                <a:cubicBezTo>
                  <a:pt x="221" y="389"/>
                  <a:pt x="217" y="374"/>
                  <a:pt x="215" y="356"/>
                </a:cubicBezTo>
                <a:lnTo>
                  <a:pt x="215" y="347"/>
                </a:lnTo>
                <a:lnTo>
                  <a:pt x="265" y="338"/>
                </a:lnTo>
                <a:lnTo>
                  <a:pt x="266" y="348"/>
                </a:lnTo>
                <a:cubicBezTo>
                  <a:pt x="268" y="363"/>
                  <a:pt x="272" y="374"/>
                  <a:pt x="277" y="380"/>
                </a:cubicBezTo>
                <a:cubicBezTo>
                  <a:pt x="281" y="385"/>
                  <a:pt x="286" y="389"/>
                  <a:pt x="291" y="392"/>
                </a:cubicBezTo>
                <a:lnTo>
                  <a:pt x="291" y="314"/>
                </a:lnTo>
                <a:cubicBezTo>
                  <a:pt x="280" y="311"/>
                  <a:pt x="268" y="306"/>
                  <a:pt x="257" y="300"/>
                </a:cubicBezTo>
                <a:cubicBezTo>
                  <a:pt x="245" y="293"/>
                  <a:pt x="236" y="284"/>
                  <a:pt x="230" y="273"/>
                </a:cubicBezTo>
                <a:cubicBezTo>
                  <a:pt x="224" y="262"/>
                  <a:pt x="221" y="249"/>
                  <a:pt x="221" y="235"/>
                </a:cubicBezTo>
                <a:cubicBezTo>
                  <a:pt x="221" y="210"/>
                  <a:pt x="230" y="190"/>
                  <a:pt x="248" y="175"/>
                </a:cubicBezTo>
                <a:cubicBezTo>
                  <a:pt x="258" y="166"/>
                  <a:pt x="273" y="160"/>
                  <a:pt x="291" y="157"/>
                </a:cubicBezTo>
                <a:lnTo>
                  <a:pt x="291" y="141"/>
                </a:lnTo>
                <a:lnTo>
                  <a:pt x="329" y="141"/>
                </a:lnTo>
                <a:lnTo>
                  <a:pt x="329" y="157"/>
                </a:lnTo>
                <a:cubicBezTo>
                  <a:pt x="345" y="159"/>
                  <a:pt x="359" y="165"/>
                  <a:pt x="369" y="173"/>
                </a:cubicBezTo>
                <a:cubicBezTo>
                  <a:pt x="384" y="186"/>
                  <a:pt x="394" y="204"/>
                  <a:pt x="397" y="226"/>
                </a:cubicBezTo>
                <a:lnTo>
                  <a:pt x="398" y="235"/>
                </a:lnTo>
                <a:lnTo>
                  <a:pt x="347" y="243"/>
                </a:lnTo>
                <a:lnTo>
                  <a:pt x="346" y="233"/>
                </a:lnTo>
                <a:cubicBezTo>
                  <a:pt x="344" y="223"/>
                  <a:pt x="341" y="215"/>
                  <a:pt x="336" y="210"/>
                </a:cubicBezTo>
                <a:cubicBezTo>
                  <a:pt x="334" y="208"/>
                  <a:pt x="332" y="206"/>
                  <a:pt x="329" y="205"/>
                </a:cubicBezTo>
                <a:lnTo>
                  <a:pt x="329" y="273"/>
                </a:lnTo>
                <a:cubicBezTo>
                  <a:pt x="342" y="276"/>
                  <a:pt x="350" y="278"/>
                  <a:pt x="355" y="280"/>
                </a:cubicBezTo>
                <a:cubicBezTo>
                  <a:pt x="365" y="285"/>
                  <a:pt x="374" y="291"/>
                  <a:pt x="381" y="298"/>
                </a:cubicBezTo>
                <a:cubicBezTo>
                  <a:pt x="388" y="305"/>
                  <a:pt x="394" y="313"/>
                  <a:pt x="398" y="323"/>
                </a:cubicBezTo>
                <a:cubicBezTo>
                  <a:pt x="401" y="332"/>
                  <a:pt x="403" y="343"/>
                  <a:pt x="403" y="353"/>
                </a:cubicBezTo>
                <a:cubicBezTo>
                  <a:pt x="403" y="377"/>
                  <a:pt x="395" y="398"/>
                  <a:pt x="380" y="414"/>
                </a:cubicBezTo>
                <a:close/>
                <a:moveTo>
                  <a:pt x="307" y="59"/>
                </a:moveTo>
                <a:cubicBezTo>
                  <a:pt x="171" y="59"/>
                  <a:pt x="60" y="169"/>
                  <a:pt x="60" y="304"/>
                </a:cubicBezTo>
                <a:cubicBezTo>
                  <a:pt x="60" y="438"/>
                  <a:pt x="171" y="548"/>
                  <a:pt x="307" y="548"/>
                </a:cubicBezTo>
                <a:cubicBezTo>
                  <a:pt x="443" y="548"/>
                  <a:pt x="554" y="438"/>
                  <a:pt x="554" y="304"/>
                </a:cubicBezTo>
                <a:cubicBezTo>
                  <a:pt x="554" y="169"/>
                  <a:pt x="443" y="59"/>
                  <a:pt x="307" y="59"/>
                </a:cubicBezTo>
                <a:close/>
                <a:moveTo>
                  <a:pt x="329" y="324"/>
                </a:moveTo>
                <a:lnTo>
                  <a:pt x="329" y="392"/>
                </a:lnTo>
                <a:cubicBezTo>
                  <a:pt x="334" y="390"/>
                  <a:pt x="339" y="387"/>
                  <a:pt x="342" y="382"/>
                </a:cubicBezTo>
                <a:cubicBezTo>
                  <a:pt x="349" y="375"/>
                  <a:pt x="352" y="366"/>
                  <a:pt x="352" y="356"/>
                </a:cubicBezTo>
                <a:cubicBezTo>
                  <a:pt x="352" y="347"/>
                  <a:pt x="350" y="340"/>
                  <a:pt x="346" y="335"/>
                </a:cubicBezTo>
                <a:cubicBezTo>
                  <a:pt x="343" y="332"/>
                  <a:pt x="339" y="328"/>
                  <a:pt x="329" y="324"/>
                </a:cubicBezTo>
                <a:close/>
                <a:moveTo>
                  <a:pt x="307" y="0"/>
                </a:moveTo>
                <a:cubicBezTo>
                  <a:pt x="137" y="0"/>
                  <a:pt x="0" y="136"/>
                  <a:pt x="0" y="304"/>
                </a:cubicBezTo>
                <a:cubicBezTo>
                  <a:pt x="0" y="471"/>
                  <a:pt x="137" y="608"/>
                  <a:pt x="307" y="608"/>
                </a:cubicBezTo>
                <a:cubicBezTo>
                  <a:pt x="476" y="608"/>
                  <a:pt x="614" y="471"/>
                  <a:pt x="614" y="304"/>
                </a:cubicBezTo>
                <a:cubicBezTo>
                  <a:pt x="614" y="136"/>
                  <a:pt x="476" y="0"/>
                  <a:pt x="307"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20" name="Freeform 220"/>
          <p:cNvSpPr>
            <a:spLocks noEditPoints="1"/>
          </p:cNvSpPr>
          <p:nvPr/>
        </p:nvSpPr>
        <p:spPr bwMode="auto">
          <a:xfrm>
            <a:off x="5926934" y="4095752"/>
            <a:ext cx="139303" cy="138114"/>
          </a:xfrm>
          <a:custGeom>
            <a:avLst/>
            <a:gdLst>
              <a:gd name="T0" fmla="*/ 307 w 614"/>
              <a:gd name="T1" fmla="*/ 570 h 608"/>
              <a:gd name="T2" fmla="*/ 39 w 614"/>
              <a:gd name="T3" fmla="*/ 304 h 608"/>
              <a:gd name="T4" fmla="*/ 307 w 614"/>
              <a:gd name="T5" fmla="*/ 38 h 608"/>
              <a:gd name="T6" fmla="*/ 576 w 614"/>
              <a:gd name="T7" fmla="*/ 304 h 608"/>
              <a:gd name="T8" fmla="*/ 307 w 614"/>
              <a:gd name="T9" fmla="*/ 570 h 608"/>
              <a:gd name="T10" fmla="*/ 374 w 614"/>
              <a:gd name="T11" fmla="*/ 254 h 608"/>
              <a:gd name="T12" fmla="*/ 363 w 614"/>
              <a:gd name="T13" fmla="*/ 287 h 608"/>
              <a:gd name="T14" fmla="*/ 242 w 614"/>
              <a:gd name="T15" fmla="*/ 287 h 608"/>
              <a:gd name="T16" fmla="*/ 242 w 614"/>
              <a:gd name="T17" fmla="*/ 304 h 608"/>
              <a:gd name="T18" fmla="*/ 363 w 614"/>
              <a:gd name="T19" fmla="*/ 304 h 608"/>
              <a:gd name="T20" fmla="*/ 357 w 614"/>
              <a:gd name="T21" fmla="*/ 335 h 608"/>
              <a:gd name="T22" fmla="*/ 247 w 614"/>
              <a:gd name="T23" fmla="*/ 335 h 608"/>
              <a:gd name="T24" fmla="*/ 382 w 614"/>
              <a:gd name="T25" fmla="*/ 385 h 608"/>
              <a:gd name="T26" fmla="*/ 389 w 614"/>
              <a:gd name="T27" fmla="*/ 433 h 608"/>
              <a:gd name="T28" fmla="*/ 200 w 614"/>
              <a:gd name="T29" fmla="*/ 334 h 608"/>
              <a:gd name="T30" fmla="*/ 168 w 614"/>
              <a:gd name="T31" fmla="*/ 334 h 608"/>
              <a:gd name="T32" fmla="*/ 176 w 614"/>
              <a:gd name="T33" fmla="*/ 305 h 608"/>
              <a:gd name="T34" fmla="*/ 195 w 614"/>
              <a:gd name="T35" fmla="*/ 305 h 608"/>
              <a:gd name="T36" fmla="*/ 196 w 614"/>
              <a:gd name="T37" fmla="*/ 283 h 608"/>
              <a:gd name="T38" fmla="*/ 169 w 614"/>
              <a:gd name="T39" fmla="*/ 283 h 608"/>
              <a:gd name="T40" fmla="*/ 177 w 614"/>
              <a:gd name="T41" fmla="*/ 254 h 608"/>
              <a:gd name="T42" fmla="*/ 199 w 614"/>
              <a:gd name="T43" fmla="*/ 254 h 608"/>
              <a:gd name="T44" fmla="*/ 392 w 614"/>
              <a:gd name="T45" fmla="*/ 166 h 608"/>
              <a:gd name="T46" fmla="*/ 379 w 614"/>
              <a:gd name="T47" fmla="*/ 212 h 608"/>
              <a:gd name="T48" fmla="*/ 247 w 614"/>
              <a:gd name="T49" fmla="*/ 254 h 608"/>
              <a:gd name="T50" fmla="*/ 374 w 614"/>
              <a:gd name="T51" fmla="*/ 254 h 608"/>
              <a:gd name="T52" fmla="*/ 307 w 614"/>
              <a:gd name="T53" fmla="*/ 59 h 608"/>
              <a:gd name="T54" fmla="*/ 60 w 614"/>
              <a:gd name="T55" fmla="*/ 304 h 608"/>
              <a:gd name="T56" fmla="*/ 307 w 614"/>
              <a:gd name="T57" fmla="*/ 548 h 608"/>
              <a:gd name="T58" fmla="*/ 554 w 614"/>
              <a:gd name="T59" fmla="*/ 304 h 608"/>
              <a:gd name="T60" fmla="*/ 307 w 614"/>
              <a:gd name="T61" fmla="*/ 59 h 608"/>
              <a:gd name="T62" fmla="*/ 307 w 614"/>
              <a:gd name="T63" fmla="*/ 0 h 608"/>
              <a:gd name="T64" fmla="*/ 0 w 614"/>
              <a:gd name="T65" fmla="*/ 304 h 608"/>
              <a:gd name="T66" fmla="*/ 307 w 614"/>
              <a:gd name="T67" fmla="*/ 608 h 608"/>
              <a:gd name="T68" fmla="*/ 614 w 614"/>
              <a:gd name="T69" fmla="*/ 304 h 608"/>
              <a:gd name="T70" fmla="*/ 307 w 614"/>
              <a:gd name="T71"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4" h="608">
                <a:moveTo>
                  <a:pt x="307" y="570"/>
                </a:moveTo>
                <a:cubicBezTo>
                  <a:pt x="159" y="570"/>
                  <a:pt x="39" y="450"/>
                  <a:pt x="39" y="304"/>
                </a:cubicBezTo>
                <a:cubicBezTo>
                  <a:pt x="39" y="157"/>
                  <a:pt x="159" y="38"/>
                  <a:pt x="307" y="38"/>
                </a:cubicBezTo>
                <a:cubicBezTo>
                  <a:pt x="455" y="38"/>
                  <a:pt x="576" y="157"/>
                  <a:pt x="576" y="304"/>
                </a:cubicBezTo>
                <a:cubicBezTo>
                  <a:pt x="576" y="450"/>
                  <a:pt x="455" y="570"/>
                  <a:pt x="307" y="570"/>
                </a:cubicBezTo>
                <a:close/>
                <a:moveTo>
                  <a:pt x="374" y="254"/>
                </a:moveTo>
                <a:lnTo>
                  <a:pt x="363" y="287"/>
                </a:lnTo>
                <a:lnTo>
                  <a:pt x="242" y="287"/>
                </a:lnTo>
                <a:cubicBezTo>
                  <a:pt x="238" y="293"/>
                  <a:pt x="242" y="304"/>
                  <a:pt x="242" y="304"/>
                </a:cubicBezTo>
                <a:lnTo>
                  <a:pt x="363" y="304"/>
                </a:lnTo>
                <a:lnTo>
                  <a:pt x="357" y="335"/>
                </a:lnTo>
                <a:lnTo>
                  <a:pt x="247" y="335"/>
                </a:lnTo>
                <a:cubicBezTo>
                  <a:pt x="281" y="452"/>
                  <a:pt x="382" y="385"/>
                  <a:pt x="382" y="385"/>
                </a:cubicBezTo>
                <a:lnTo>
                  <a:pt x="389" y="433"/>
                </a:lnTo>
                <a:cubicBezTo>
                  <a:pt x="225" y="490"/>
                  <a:pt x="200" y="334"/>
                  <a:pt x="200" y="334"/>
                </a:cubicBezTo>
                <a:lnTo>
                  <a:pt x="168" y="334"/>
                </a:lnTo>
                <a:lnTo>
                  <a:pt x="176" y="305"/>
                </a:lnTo>
                <a:lnTo>
                  <a:pt x="195" y="305"/>
                </a:lnTo>
                <a:cubicBezTo>
                  <a:pt x="196" y="300"/>
                  <a:pt x="196" y="283"/>
                  <a:pt x="196" y="283"/>
                </a:cubicBezTo>
                <a:lnTo>
                  <a:pt x="169" y="283"/>
                </a:lnTo>
                <a:lnTo>
                  <a:pt x="177" y="254"/>
                </a:lnTo>
                <a:lnTo>
                  <a:pt x="199" y="254"/>
                </a:lnTo>
                <a:cubicBezTo>
                  <a:pt x="250" y="97"/>
                  <a:pt x="392" y="166"/>
                  <a:pt x="392" y="166"/>
                </a:cubicBezTo>
                <a:lnTo>
                  <a:pt x="379" y="212"/>
                </a:lnTo>
                <a:cubicBezTo>
                  <a:pt x="277" y="156"/>
                  <a:pt x="247" y="254"/>
                  <a:pt x="247" y="254"/>
                </a:cubicBezTo>
                <a:lnTo>
                  <a:pt x="374" y="254"/>
                </a:lnTo>
                <a:close/>
                <a:moveTo>
                  <a:pt x="307" y="59"/>
                </a:moveTo>
                <a:cubicBezTo>
                  <a:pt x="171" y="59"/>
                  <a:pt x="60" y="169"/>
                  <a:pt x="60" y="304"/>
                </a:cubicBezTo>
                <a:cubicBezTo>
                  <a:pt x="60" y="439"/>
                  <a:pt x="171" y="548"/>
                  <a:pt x="307" y="548"/>
                </a:cubicBezTo>
                <a:cubicBezTo>
                  <a:pt x="444" y="548"/>
                  <a:pt x="554" y="439"/>
                  <a:pt x="554" y="304"/>
                </a:cubicBezTo>
                <a:cubicBezTo>
                  <a:pt x="554" y="169"/>
                  <a:pt x="444" y="59"/>
                  <a:pt x="307" y="59"/>
                </a:cubicBezTo>
                <a:close/>
                <a:moveTo>
                  <a:pt x="307" y="0"/>
                </a:moveTo>
                <a:cubicBezTo>
                  <a:pt x="138" y="0"/>
                  <a:pt x="0" y="136"/>
                  <a:pt x="0" y="304"/>
                </a:cubicBezTo>
                <a:cubicBezTo>
                  <a:pt x="0" y="471"/>
                  <a:pt x="138" y="608"/>
                  <a:pt x="307" y="608"/>
                </a:cubicBezTo>
                <a:cubicBezTo>
                  <a:pt x="477" y="608"/>
                  <a:pt x="614" y="471"/>
                  <a:pt x="614" y="304"/>
                </a:cubicBezTo>
                <a:cubicBezTo>
                  <a:pt x="614" y="136"/>
                  <a:pt x="477" y="0"/>
                  <a:pt x="307"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21" name="Freeform 221"/>
          <p:cNvSpPr>
            <a:spLocks noEditPoints="1"/>
          </p:cNvSpPr>
          <p:nvPr/>
        </p:nvSpPr>
        <p:spPr bwMode="auto">
          <a:xfrm>
            <a:off x="6250784" y="4095752"/>
            <a:ext cx="139303" cy="138114"/>
          </a:xfrm>
          <a:custGeom>
            <a:avLst/>
            <a:gdLst>
              <a:gd name="T0" fmla="*/ 306 w 613"/>
              <a:gd name="T1" fmla="*/ 570 h 608"/>
              <a:gd name="T2" fmla="*/ 38 w 613"/>
              <a:gd name="T3" fmla="*/ 304 h 608"/>
              <a:gd name="T4" fmla="*/ 306 w 613"/>
              <a:gd name="T5" fmla="*/ 38 h 608"/>
              <a:gd name="T6" fmla="*/ 575 w 613"/>
              <a:gd name="T7" fmla="*/ 304 h 608"/>
              <a:gd name="T8" fmla="*/ 306 w 613"/>
              <a:gd name="T9" fmla="*/ 570 h 608"/>
              <a:gd name="T10" fmla="*/ 280 w 613"/>
              <a:gd name="T11" fmla="*/ 422 h 608"/>
              <a:gd name="T12" fmla="*/ 259 w 613"/>
              <a:gd name="T13" fmla="*/ 419 h 608"/>
              <a:gd name="T14" fmla="*/ 229 w 613"/>
              <a:gd name="T15" fmla="*/ 432 h 608"/>
              <a:gd name="T16" fmla="*/ 211 w 613"/>
              <a:gd name="T17" fmla="*/ 389 h 608"/>
              <a:gd name="T18" fmla="*/ 248 w 613"/>
              <a:gd name="T19" fmla="*/ 318 h 608"/>
              <a:gd name="T20" fmla="*/ 210 w 613"/>
              <a:gd name="T21" fmla="*/ 318 h 608"/>
              <a:gd name="T22" fmla="*/ 210 w 613"/>
              <a:gd name="T23" fmla="*/ 279 h 608"/>
              <a:gd name="T24" fmla="*/ 239 w 613"/>
              <a:gd name="T25" fmla="*/ 279 h 608"/>
              <a:gd name="T26" fmla="*/ 231 w 613"/>
              <a:gd name="T27" fmla="*/ 249 h 608"/>
              <a:gd name="T28" fmla="*/ 301 w 613"/>
              <a:gd name="T29" fmla="*/ 166 h 608"/>
              <a:gd name="T30" fmla="*/ 392 w 613"/>
              <a:gd name="T31" fmla="*/ 234 h 608"/>
              <a:gd name="T32" fmla="*/ 338 w 613"/>
              <a:gd name="T33" fmla="*/ 241 h 608"/>
              <a:gd name="T34" fmla="*/ 305 w 613"/>
              <a:gd name="T35" fmla="*/ 219 h 608"/>
              <a:gd name="T36" fmla="*/ 290 w 613"/>
              <a:gd name="T37" fmla="*/ 278 h 608"/>
              <a:gd name="T38" fmla="*/ 342 w 613"/>
              <a:gd name="T39" fmla="*/ 278 h 608"/>
              <a:gd name="T40" fmla="*/ 342 w 613"/>
              <a:gd name="T41" fmla="*/ 317 h 608"/>
              <a:gd name="T42" fmla="*/ 298 w 613"/>
              <a:gd name="T43" fmla="*/ 317 h 608"/>
              <a:gd name="T44" fmla="*/ 282 w 613"/>
              <a:gd name="T45" fmla="*/ 373 h 608"/>
              <a:gd name="T46" fmla="*/ 384 w 613"/>
              <a:gd name="T47" fmla="*/ 379 h 608"/>
              <a:gd name="T48" fmla="*/ 403 w 613"/>
              <a:gd name="T49" fmla="*/ 420 h 608"/>
              <a:gd name="T50" fmla="*/ 280 w 613"/>
              <a:gd name="T51" fmla="*/ 422 h 608"/>
              <a:gd name="T52" fmla="*/ 307 w 613"/>
              <a:gd name="T53" fmla="*/ 59 h 608"/>
              <a:gd name="T54" fmla="*/ 59 w 613"/>
              <a:gd name="T55" fmla="*/ 304 h 608"/>
              <a:gd name="T56" fmla="*/ 307 w 613"/>
              <a:gd name="T57" fmla="*/ 548 h 608"/>
              <a:gd name="T58" fmla="*/ 554 w 613"/>
              <a:gd name="T59" fmla="*/ 304 h 608"/>
              <a:gd name="T60" fmla="*/ 307 w 613"/>
              <a:gd name="T61" fmla="*/ 59 h 608"/>
              <a:gd name="T62" fmla="*/ 306 w 613"/>
              <a:gd name="T63" fmla="*/ 0 h 608"/>
              <a:gd name="T64" fmla="*/ 0 w 613"/>
              <a:gd name="T65" fmla="*/ 304 h 608"/>
              <a:gd name="T66" fmla="*/ 306 w 613"/>
              <a:gd name="T67" fmla="*/ 608 h 608"/>
              <a:gd name="T68" fmla="*/ 613 w 613"/>
              <a:gd name="T69" fmla="*/ 304 h 608"/>
              <a:gd name="T70" fmla="*/ 306 w 613"/>
              <a:gd name="T71"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3" h="608">
                <a:moveTo>
                  <a:pt x="306" y="570"/>
                </a:moveTo>
                <a:cubicBezTo>
                  <a:pt x="158" y="570"/>
                  <a:pt x="38" y="450"/>
                  <a:pt x="38" y="304"/>
                </a:cubicBezTo>
                <a:cubicBezTo>
                  <a:pt x="38" y="157"/>
                  <a:pt x="158" y="38"/>
                  <a:pt x="306" y="38"/>
                </a:cubicBezTo>
                <a:cubicBezTo>
                  <a:pt x="455" y="38"/>
                  <a:pt x="575" y="157"/>
                  <a:pt x="575" y="304"/>
                </a:cubicBezTo>
                <a:cubicBezTo>
                  <a:pt x="575" y="450"/>
                  <a:pt x="455" y="570"/>
                  <a:pt x="306" y="570"/>
                </a:cubicBezTo>
                <a:close/>
                <a:moveTo>
                  <a:pt x="280" y="422"/>
                </a:moveTo>
                <a:cubicBezTo>
                  <a:pt x="267" y="418"/>
                  <a:pt x="259" y="419"/>
                  <a:pt x="259" y="419"/>
                </a:cubicBezTo>
                <a:cubicBezTo>
                  <a:pt x="241" y="418"/>
                  <a:pt x="229" y="432"/>
                  <a:pt x="229" y="432"/>
                </a:cubicBezTo>
                <a:lnTo>
                  <a:pt x="211" y="389"/>
                </a:lnTo>
                <a:cubicBezTo>
                  <a:pt x="254" y="358"/>
                  <a:pt x="248" y="318"/>
                  <a:pt x="248" y="318"/>
                </a:cubicBezTo>
                <a:lnTo>
                  <a:pt x="210" y="318"/>
                </a:lnTo>
                <a:lnTo>
                  <a:pt x="210" y="279"/>
                </a:lnTo>
                <a:lnTo>
                  <a:pt x="239" y="279"/>
                </a:lnTo>
                <a:cubicBezTo>
                  <a:pt x="230" y="263"/>
                  <a:pt x="231" y="249"/>
                  <a:pt x="231" y="249"/>
                </a:cubicBezTo>
                <a:cubicBezTo>
                  <a:pt x="229" y="173"/>
                  <a:pt x="301" y="166"/>
                  <a:pt x="301" y="166"/>
                </a:cubicBezTo>
                <a:cubicBezTo>
                  <a:pt x="385" y="154"/>
                  <a:pt x="392" y="234"/>
                  <a:pt x="392" y="234"/>
                </a:cubicBezTo>
                <a:lnTo>
                  <a:pt x="338" y="241"/>
                </a:lnTo>
                <a:cubicBezTo>
                  <a:pt x="332" y="215"/>
                  <a:pt x="305" y="219"/>
                  <a:pt x="305" y="219"/>
                </a:cubicBezTo>
                <a:cubicBezTo>
                  <a:pt x="269" y="228"/>
                  <a:pt x="290" y="278"/>
                  <a:pt x="290" y="278"/>
                </a:cubicBezTo>
                <a:lnTo>
                  <a:pt x="342" y="278"/>
                </a:lnTo>
                <a:lnTo>
                  <a:pt x="342" y="317"/>
                </a:lnTo>
                <a:lnTo>
                  <a:pt x="298" y="317"/>
                </a:lnTo>
                <a:cubicBezTo>
                  <a:pt x="301" y="346"/>
                  <a:pt x="282" y="373"/>
                  <a:pt x="282" y="373"/>
                </a:cubicBezTo>
                <a:cubicBezTo>
                  <a:pt x="321" y="394"/>
                  <a:pt x="384" y="379"/>
                  <a:pt x="384" y="379"/>
                </a:cubicBezTo>
                <a:lnTo>
                  <a:pt x="403" y="420"/>
                </a:lnTo>
                <a:cubicBezTo>
                  <a:pt x="327" y="441"/>
                  <a:pt x="280" y="422"/>
                  <a:pt x="280" y="422"/>
                </a:cubicBezTo>
                <a:close/>
                <a:moveTo>
                  <a:pt x="307" y="59"/>
                </a:moveTo>
                <a:cubicBezTo>
                  <a:pt x="170" y="59"/>
                  <a:pt x="59" y="169"/>
                  <a:pt x="59" y="304"/>
                </a:cubicBezTo>
                <a:cubicBezTo>
                  <a:pt x="59" y="439"/>
                  <a:pt x="170" y="548"/>
                  <a:pt x="307" y="548"/>
                </a:cubicBezTo>
                <a:cubicBezTo>
                  <a:pt x="443" y="548"/>
                  <a:pt x="554" y="439"/>
                  <a:pt x="554" y="304"/>
                </a:cubicBezTo>
                <a:cubicBezTo>
                  <a:pt x="554" y="169"/>
                  <a:pt x="443" y="59"/>
                  <a:pt x="307" y="59"/>
                </a:cubicBezTo>
                <a:close/>
                <a:moveTo>
                  <a:pt x="306" y="0"/>
                </a:moveTo>
                <a:cubicBezTo>
                  <a:pt x="137" y="0"/>
                  <a:pt x="0" y="136"/>
                  <a:pt x="0" y="304"/>
                </a:cubicBezTo>
                <a:cubicBezTo>
                  <a:pt x="0" y="471"/>
                  <a:pt x="137" y="608"/>
                  <a:pt x="306" y="608"/>
                </a:cubicBezTo>
                <a:cubicBezTo>
                  <a:pt x="476" y="608"/>
                  <a:pt x="613" y="471"/>
                  <a:pt x="613" y="304"/>
                </a:cubicBezTo>
                <a:cubicBezTo>
                  <a:pt x="613" y="136"/>
                  <a:pt x="476" y="0"/>
                  <a:pt x="306"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22" name="Freeform 222"/>
          <p:cNvSpPr>
            <a:spLocks noEditPoints="1"/>
          </p:cNvSpPr>
          <p:nvPr/>
        </p:nvSpPr>
        <p:spPr bwMode="auto">
          <a:xfrm>
            <a:off x="6552011" y="4095752"/>
            <a:ext cx="139303" cy="138114"/>
          </a:xfrm>
          <a:custGeom>
            <a:avLst/>
            <a:gdLst>
              <a:gd name="T0" fmla="*/ 307 w 614"/>
              <a:gd name="T1" fmla="*/ 570 h 608"/>
              <a:gd name="T2" fmla="*/ 38 w 614"/>
              <a:gd name="T3" fmla="*/ 304 h 608"/>
              <a:gd name="T4" fmla="*/ 307 w 614"/>
              <a:gd name="T5" fmla="*/ 38 h 608"/>
              <a:gd name="T6" fmla="*/ 575 w 614"/>
              <a:gd name="T7" fmla="*/ 304 h 608"/>
              <a:gd name="T8" fmla="*/ 307 w 614"/>
              <a:gd name="T9" fmla="*/ 570 h 608"/>
              <a:gd name="T10" fmla="*/ 411 w 614"/>
              <a:gd name="T11" fmla="*/ 318 h 608"/>
              <a:gd name="T12" fmla="*/ 411 w 614"/>
              <a:gd name="T13" fmla="*/ 351 h 608"/>
              <a:gd name="T14" fmla="*/ 328 w 614"/>
              <a:gd name="T15" fmla="*/ 351 h 608"/>
              <a:gd name="T16" fmla="*/ 328 w 614"/>
              <a:gd name="T17" fmla="*/ 367 h 608"/>
              <a:gd name="T18" fmla="*/ 411 w 614"/>
              <a:gd name="T19" fmla="*/ 367 h 608"/>
              <a:gd name="T20" fmla="*/ 411 w 614"/>
              <a:gd name="T21" fmla="*/ 400 h 608"/>
              <a:gd name="T22" fmla="*/ 328 w 614"/>
              <a:gd name="T23" fmla="*/ 400 h 608"/>
              <a:gd name="T24" fmla="*/ 328 w 614"/>
              <a:gd name="T25" fmla="*/ 433 h 608"/>
              <a:gd name="T26" fmla="*/ 282 w 614"/>
              <a:gd name="T27" fmla="*/ 433 h 608"/>
              <a:gd name="T28" fmla="*/ 282 w 614"/>
              <a:gd name="T29" fmla="*/ 400 h 608"/>
              <a:gd name="T30" fmla="*/ 202 w 614"/>
              <a:gd name="T31" fmla="*/ 400 h 608"/>
              <a:gd name="T32" fmla="*/ 202 w 614"/>
              <a:gd name="T33" fmla="*/ 367 h 608"/>
              <a:gd name="T34" fmla="*/ 282 w 614"/>
              <a:gd name="T35" fmla="*/ 367 h 608"/>
              <a:gd name="T36" fmla="*/ 282 w 614"/>
              <a:gd name="T37" fmla="*/ 351 h 608"/>
              <a:gd name="T38" fmla="*/ 202 w 614"/>
              <a:gd name="T39" fmla="*/ 351 h 608"/>
              <a:gd name="T40" fmla="*/ 202 w 614"/>
              <a:gd name="T41" fmla="*/ 318 h 608"/>
              <a:gd name="T42" fmla="*/ 278 w 614"/>
              <a:gd name="T43" fmla="*/ 318 h 608"/>
              <a:gd name="T44" fmla="*/ 190 w 614"/>
              <a:gd name="T45" fmla="*/ 174 h 608"/>
              <a:gd name="T46" fmla="*/ 245 w 614"/>
              <a:gd name="T47" fmla="*/ 174 h 608"/>
              <a:gd name="T48" fmla="*/ 291 w 614"/>
              <a:gd name="T49" fmla="*/ 251 h 608"/>
              <a:gd name="T50" fmla="*/ 307 w 614"/>
              <a:gd name="T51" fmla="*/ 279 h 608"/>
              <a:gd name="T52" fmla="*/ 324 w 614"/>
              <a:gd name="T53" fmla="*/ 250 h 608"/>
              <a:gd name="T54" fmla="*/ 370 w 614"/>
              <a:gd name="T55" fmla="*/ 174 h 608"/>
              <a:gd name="T56" fmla="*/ 424 w 614"/>
              <a:gd name="T57" fmla="*/ 174 h 608"/>
              <a:gd name="T58" fmla="*/ 332 w 614"/>
              <a:gd name="T59" fmla="*/ 318 h 608"/>
              <a:gd name="T60" fmla="*/ 411 w 614"/>
              <a:gd name="T61" fmla="*/ 318 h 608"/>
              <a:gd name="T62" fmla="*/ 307 w 614"/>
              <a:gd name="T63" fmla="*/ 59 h 608"/>
              <a:gd name="T64" fmla="*/ 59 w 614"/>
              <a:gd name="T65" fmla="*/ 304 h 608"/>
              <a:gd name="T66" fmla="*/ 307 w 614"/>
              <a:gd name="T67" fmla="*/ 548 h 608"/>
              <a:gd name="T68" fmla="*/ 554 w 614"/>
              <a:gd name="T69" fmla="*/ 304 h 608"/>
              <a:gd name="T70" fmla="*/ 307 w 614"/>
              <a:gd name="T71" fmla="*/ 59 h 608"/>
              <a:gd name="T72" fmla="*/ 307 w 614"/>
              <a:gd name="T73" fmla="*/ 0 h 608"/>
              <a:gd name="T74" fmla="*/ 0 w 614"/>
              <a:gd name="T75" fmla="*/ 304 h 608"/>
              <a:gd name="T76" fmla="*/ 307 w 614"/>
              <a:gd name="T77" fmla="*/ 608 h 608"/>
              <a:gd name="T78" fmla="*/ 613 w 614"/>
              <a:gd name="T79" fmla="*/ 304 h 608"/>
              <a:gd name="T80" fmla="*/ 307 w 614"/>
              <a:gd name="T81"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4" h="608">
                <a:moveTo>
                  <a:pt x="307" y="570"/>
                </a:moveTo>
                <a:cubicBezTo>
                  <a:pt x="158" y="570"/>
                  <a:pt x="38" y="450"/>
                  <a:pt x="38" y="304"/>
                </a:cubicBezTo>
                <a:cubicBezTo>
                  <a:pt x="38" y="157"/>
                  <a:pt x="158" y="38"/>
                  <a:pt x="307" y="38"/>
                </a:cubicBezTo>
                <a:cubicBezTo>
                  <a:pt x="455" y="38"/>
                  <a:pt x="575" y="157"/>
                  <a:pt x="575" y="304"/>
                </a:cubicBezTo>
                <a:cubicBezTo>
                  <a:pt x="575" y="450"/>
                  <a:pt x="455" y="570"/>
                  <a:pt x="307" y="570"/>
                </a:cubicBezTo>
                <a:close/>
                <a:moveTo>
                  <a:pt x="411" y="318"/>
                </a:moveTo>
                <a:lnTo>
                  <a:pt x="411" y="351"/>
                </a:lnTo>
                <a:lnTo>
                  <a:pt x="328" y="351"/>
                </a:lnTo>
                <a:lnTo>
                  <a:pt x="328" y="367"/>
                </a:lnTo>
                <a:lnTo>
                  <a:pt x="411" y="367"/>
                </a:lnTo>
                <a:lnTo>
                  <a:pt x="411" y="400"/>
                </a:lnTo>
                <a:lnTo>
                  <a:pt x="328" y="400"/>
                </a:lnTo>
                <a:lnTo>
                  <a:pt x="328" y="433"/>
                </a:lnTo>
                <a:lnTo>
                  <a:pt x="282" y="433"/>
                </a:lnTo>
                <a:lnTo>
                  <a:pt x="282" y="400"/>
                </a:lnTo>
                <a:lnTo>
                  <a:pt x="202" y="400"/>
                </a:lnTo>
                <a:lnTo>
                  <a:pt x="202" y="367"/>
                </a:lnTo>
                <a:lnTo>
                  <a:pt x="282" y="367"/>
                </a:lnTo>
                <a:lnTo>
                  <a:pt x="282" y="351"/>
                </a:lnTo>
                <a:lnTo>
                  <a:pt x="202" y="351"/>
                </a:lnTo>
                <a:lnTo>
                  <a:pt x="202" y="318"/>
                </a:lnTo>
                <a:lnTo>
                  <a:pt x="278" y="318"/>
                </a:lnTo>
                <a:lnTo>
                  <a:pt x="190" y="174"/>
                </a:lnTo>
                <a:lnTo>
                  <a:pt x="245" y="174"/>
                </a:lnTo>
                <a:lnTo>
                  <a:pt x="291" y="251"/>
                </a:lnTo>
                <a:cubicBezTo>
                  <a:pt x="297" y="261"/>
                  <a:pt x="302" y="270"/>
                  <a:pt x="307" y="279"/>
                </a:cubicBezTo>
                <a:cubicBezTo>
                  <a:pt x="312" y="270"/>
                  <a:pt x="318" y="260"/>
                  <a:pt x="324" y="250"/>
                </a:cubicBezTo>
                <a:lnTo>
                  <a:pt x="370" y="174"/>
                </a:lnTo>
                <a:lnTo>
                  <a:pt x="424" y="174"/>
                </a:lnTo>
                <a:lnTo>
                  <a:pt x="332" y="318"/>
                </a:lnTo>
                <a:lnTo>
                  <a:pt x="411" y="318"/>
                </a:lnTo>
                <a:close/>
                <a:moveTo>
                  <a:pt x="307" y="59"/>
                </a:moveTo>
                <a:cubicBezTo>
                  <a:pt x="170" y="59"/>
                  <a:pt x="59" y="169"/>
                  <a:pt x="59" y="304"/>
                </a:cubicBezTo>
                <a:cubicBezTo>
                  <a:pt x="59" y="439"/>
                  <a:pt x="170" y="548"/>
                  <a:pt x="307" y="548"/>
                </a:cubicBezTo>
                <a:cubicBezTo>
                  <a:pt x="443" y="548"/>
                  <a:pt x="554" y="439"/>
                  <a:pt x="554" y="304"/>
                </a:cubicBezTo>
                <a:cubicBezTo>
                  <a:pt x="554" y="169"/>
                  <a:pt x="443" y="59"/>
                  <a:pt x="307" y="59"/>
                </a:cubicBezTo>
                <a:close/>
                <a:moveTo>
                  <a:pt x="307" y="0"/>
                </a:moveTo>
                <a:cubicBezTo>
                  <a:pt x="137" y="0"/>
                  <a:pt x="0" y="136"/>
                  <a:pt x="0" y="304"/>
                </a:cubicBezTo>
                <a:cubicBezTo>
                  <a:pt x="0" y="471"/>
                  <a:pt x="137" y="608"/>
                  <a:pt x="307" y="608"/>
                </a:cubicBezTo>
                <a:cubicBezTo>
                  <a:pt x="476" y="608"/>
                  <a:pt x="613" y="471"/>
                  <a:pt x="613" y="304"/>
                </a:cubicBezTo>
                <a:cubicBezTo>
                  <a:pt x="614" y="136"/>
                  <a:pt x="476" y="0"/>
                  <a:pt x="307"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23" name="Freeform 223"/>
          <p:cNvSpPr>
            <a:spLocks noEditPoints="1"/>
          </p:cNvSpPr>
          <p:nvPr/>
        </p:nvSpPr>
        <p:spPr bwMode="auto">
          <a:xfrm>
            <a:off x="6548439" y="1750221"/>
            <a:ext cx="146448" cy="122634"/>
          </a:xfrm>
          <a:custGeom>
            <a:avLst/>
            <a:gdLst>
              <a:gd name="T0" fmla="*/ 480 w 645"/>
              <a:gd name="T1" fmla="*/ 151 h 542"/>
              <a:gd name="T2" fmla="*/ 480 w 645"/>
              <a:gd name="T3" fmla="*/ 444 h 542"/>
              <a:gd name="T4" fmla="*/ 425 w 645"/>
              <a:gd name="T5" fmla="*/ 444 h 542"/>
              <a:gd name="T6" fmla="*/ 425 w 645"/>
              <a:gd name="T7" fmla="*/ 151 h 542"/>
              <a:gd name="T8" fmla="*/ 425 w 645"/>
              <a:gd name="T9" fmla="*/ 147 h 542"/>
              <a:gd name="T10" fmla="*/ 480 w 645"/>
              <a:gd name="T11" fmla="*/ 147 h 542"/>
              <a:gd name="T12" fmla="*/ 480 w 645"/>
              <a:gd name="T13" fmla="*/ 151 h 542"/>
              <a:gd name="T14" fmla="*/ 0 w 645"/>
              <a:gd name="T15" fmla="*/ 444 h 542"/>
              <a:gd name="T16" fmla="*/ 105 w 645"/>
              <a:gd name="T17" fmla="*/ 444 h 542"/>
              <a:gd name="T18" fmla="*/ 105 w 645"/>
              <a:gd name="T19" fmla="*/ 151 h 542"/>
              <a:gd name="T20" fmla="*/ 105 w 645"/>
              <a:gd name="T21" fmla="*/ 147 h 542"/>
              <a:gd name="T22" fmla="*/ 52 w 645"/>
              <a:gd name="T23" fmla="*/ 147 h 542"/>
              <a:gd name="T24" fmla="*/ 48 w 645"/>
              <a:gd name="T25" fmla="*/ 131 h 542"/>
              <a:gd name="T26" fmla="*/ 137 w 645"/>
              <a:gd name="T27" fmla="*/ 86 h 542"/>
              <a:gd name="T28" fmla="*/ 201 w 645"/>
              <a:gd name="T29" fmla="*/ 54 h 542"/>
              <a:gd name="T30" fmla="*/ 290 w 645"/>
              <a:gd name="T31" fmla="*/ 9 h 542"/>
              <a:gd name="T32" fmla="*/ 355 w 645"/>
              <a:gd name="T33" fmla="*/ 9 h 542"/>
              <a:gd name="T34" fmla="*/ 444 w 645"/>
              <a:gd name="T35" fmla="*/ 54 h 542"/>
              <a:gd name="T36" fmla="*/ 508 w 645"/>
              <a:gd name="T37" fmla="*/ 86 h 542"/>
              <a:gd name="T38" fmla="*/ 597 w 645"/>
              <a:gd name="T39" fmla="*/ 131 h 542"/>
              <a:gd name="T40" fmla="*/ 594 w 645"/>
              <a:gd name="T41" fmla="*/ 147 h 542"/>
              <a:gd name="T42" fmla="*/ 550 w 645"/>
              <a:gd name="T43" fmla="*/ 147 h 542"/>
              <a:gd name="T44" fmla="*/ 550 w 645"/>
              <a:gd name="T45" fmla="*/ 151 h 542"/>
              <a:gd name="T46" fmla="*/ 550 w 645"/>
              <a:gd name="T47" fmla="*/ 444 h 542"/>
              <a:gd name="T48" fmla="*/ 645 w 645"/>
              <a:gd name="T49" fmla="*/ 444 h 542"/>
              <a:gd name="T50" fmla="*/ 645 w 645"/>
              <a:gd name="T51" fmla="*/ 542 h 542"/>
              <a:gd name="T52" fmla="*/ 0 w 645"/>
              <a:gd name="T53" fmla="*/ 542 h 542"/>
              <a:gd name="T54" fmla="*/ 0 w 645"/>
              <a:gd name="T55" fmla="*/ 444 h 542"/>
              <a:gd name="T56" fmla="*/ 175 w 645"/>
              <a:gd name="T57" fmla="*/ 444 h 542"/>
              <a:gd name="T58" fmla="*/ 230 w 645"/>
              <a:gd name="T59" fmla="*/ 444 h 542"/>
              <a:gd name="T60" fmla="*/ 230 w 645"/>
              <a:gd name="T61" fmla="*/ 151 h 542"/>
              <a:gd name="T62" fmla="*/ 230 w 645"/>
              <a:gd name="T63" fmla="*/ 147 h 542"/>
              <a:gd name="T64" fmla="*/ 175 w 645"/>
              <a:gd name="T65" fmla="*/ 147 h 542"/>
              <a:gd name="T66" fmla="*/ 175 w 645"/>
              <a:gd name="T67" fmla="*/ 151 h 542"/>
              <a:gd name="T68" fmla="*/ 175 w 645"/>
              <a:gd name="T69" fmla="*/ 444 h 542"/>
              <a:gd name="T70" fmla="*/ 300 w 645"/>
              <a:gd name="T71" fmla="*/ 444 h 542"/>
              <a:gd name="T72" fmla="*/ 355 w 645"/>
              <a:gd name="T73" fmla="*/ 444 h 542"/>
              <a:gd name="T74" fmla="*/ 355 w 645"/>
              <a:gd name="T75" fmla="*/ 151 h 542"/>
              <a:gd name="T76" fmla="*/ 355 w 645"/>
              <a:gd name="T77" fmla="*/ 147 h 542"/>
              <a:gd name="T78" fmla="*/ 300 w 645"/>
              <a:gd name="T79" fmla="*/ 147 h 542"/>
              <a:gd name="T80" fmla="*/ 300 w 645"/>
              <a:gd name="T81" fmla="*/ 151 h 542"/>
              <a:gd name="T82" fmla="*/ 300 w 645"/>
              <a:gd name="T83" fmla="*/ 444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5" h="542">
                <a:moveTo>
                  <a:pt x="480" y="151"/>
                </a:moveTo>
                <a:lnTo>
                  <a:pt x="480" y="444"/>
                </a:lnTo>
                <a:lnTo>
                  <a:pt x="425" y="444"/>
                </a:lnTo>
                <a:lnTo>
                  <a:pt x="425" y="151"/>
                </a:lnTo>
                <a:lnTo>
                  <a:pt x="425" y="147"/>
                </a:lnTo>
                <a:lnTo>
                  <a:pt x="480" y="147"/>
                </a:lnTo>
                <a:lnTo>
                  <a:pt x="480" y="151"/>
                </a:lnTo>
                <a:close/>
                <a:moveTo>
                  <a:pt x="0" y="444"/>
                </a:moveTo>
                <a:lnTo>
                  <a:pt x="105" y="444"/>
                </a:lnTo>
                <a:lnTo>
                  <a:pt x="105" y="151"/>
                </a:lnTo>
                <a:lnTo>
                  <a:pt x="105" y="147"/>
                </a:lnTo>
                <a:lnTo>
                  <a:pt x="52" y="147"/>
                </a:lnTo>
                <a:cubicBezTo>
                  <a:pt x="32" y="147"/>
                  <a:pt x="30" y="140"/>
                  <a:pt x="48" y="131"/>
                </a:cubicBezTo>
                <a:lnTo>
                  <a:pt x="137" y="86"/>
                </a:lnTo>
                <a:cubicBezTo>
                  <a:pt x="155" y="77"/>
                  <a:pt x="184" y="63"/>
                  <a:pt x="201" y="54"/>
                </a:cubicBezTo>
                <a:lnTo>
                  <a:pt x="290" y="9"/>
                </a:lnTo>
                <a:cubicBezTo>
                  <a:pt x="308" y="0"/>
                  <a:pt x="337" y="0"/>
                  <a:pt x="355" y="9"/>
                </a:cubicBezTo>
                <a:lnTo>
                  <a:pt x="444" y="54"/>
                </a:lnTo>
                <a:cubicBezTo>
                  <a:pt x="462" y="63"/>
                  <a:pt x="491" y="77"/>
                  <a:pt x="508" y="86"/>
                </a:cubicBezTo>
                <a:lnTo>
                  <a:pt x="597" y="131"/>
                </a:lnTo>
                <a:cubicBezTo>
                  <a:pt x="615" y="140"/>
                  <a:pt x="613" y="147"/>
                  <a:pt x="594" y="147"/>
                </a:cubicBezTo>
                <a:lnTo>
                  <a:pt x="550" y="147"/>
                </a:lnTo>
                <a:lnTo>
                  <a:pt x="550" y="151"/>
                </a:lnTo>
                <a:lnTo>
                  <a:pt x="550" y="444"/>
                </a:lnTo>
                <a:lnTo>
                  <a:pt x="645" y="444"/>
                </a:lnTo>
                <a:lnTo>
                  <a:pt x="645" y="542"/>
                </a:lnTo>
                <a:lnTo>
                  <a:pt x="0" y="542"/>
                </a:lnTo>
                <a:lnTo>
                  <a:pt x="0" y="444"/>
                </a:lnTo>
                <a:close/>
                <a:moveTo>
                  <a:pt x="175" y="444"/>
                </a:moveTo>
                <a:lnTo>
                  <a:pt x="230" y="444"/>
                </a:lnTo>
                <a:lnTo>
                  <a:pt x="230" y="151"/>
                </a:lnTo>
                <a:lnTo>
                  <a:pt x="230" y="147"/>
                </a:lnTo>
                <a:lnTo>
                  <a:pt x="175" y="147"/>
                </a:lnTo>
                <a:lnTo>
                  <a:pt x="175" y="151"/>
                </a:lnTo>
                <a:lnTo>
                  <a:pt x="175" y="444"/>
                </a:lnTo>
                <a:close/>
                <a:moveTo>
                  <a:pt x="300" y="444"/>
                </a:moveTo>
                <a:lnTo>
                  <a:pt x="355" y="444"/>
                </a:lnTo>
                <a:lnTo>
                  <a:pt x="355" y="151"/>
                </a:lnTo>
                <a:lnTo>
                  <a:pt x="355" y="147"/>
                </a:lnTo>
                <a:cubicBezTo>
                  <a:pt x="339" y="147"/>
                  <a:pt x="318" y="147"/>
                  <a:pt x="300" y="147"/>
                </a:cubicBezTo>
                <a:lnTo>
                  <a:pt x="300" y="151"/>
                </a:lnTo>
                <a:lnTo>
                  <a:pt x="300" y="444"/>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24" name="Freeform 224"/>
          <p:cNvSpPr>
            <a:spLocks noEditPoints="1"/>
          </p:cNvSpPr>
          <p:nvPr/>
        </p:nvSpPr>
        <p:spPr bwMode="auto">
          <a:xfrm>
            <a:off x="4745833" y="4605338"/>
            <a:ext cx="170259" cy="147639"/>
          </a:xfrm>
          <a:custGeom>
            <a:avLst/>
            <a:gdLst>
              <a:gd name="T0" fmla="*/ 349 w 750"/>
              <a:gd name="T1" fmla="*/ 282 h 648"/>
              <a:gd name="T2" fmla="*/ 365 w 750"/>
              <a:gd name="T3" fmla="*/ 298 h 648"/>
              <a:gd name="T4" fmla="*/ 340 w 750"/>
              <a:gd name="T5" fmla="*/ 311 h 648"/>
              <a:gd name="T6" fmla="*/ 335 w 750"/>
              <a:gd name="T7" fmla="*/ 308 h 648"/>
              <a:gd name="T8" fmla="*/ 308 w 750"/>
              <a:gd name="T9" fmla="*/ 315 h 648"/>
              <a:gd name="T10" fmla="*/ 315 w 750"/>
              <a:gd name="T11" fmla="*/ 342 h 648"/>
              <a:gd name="T12" fmla="*/ 342 w 750"/>
              <a:gd name="T13" fmla="*/ 335 h 648"/>
              <a:gd name="T14" fmla="*/ 345 w 750"/>
              <a:gd name="T15" fmla="*/ 327 h 648"/>
              <a:gd name="T16" fmla="*/ 371 w 750"/>
              <a:gd name="T17" fmla="*/ 313 h 648"/>
              <a:gd name="T18" fmla="*/ 366 w 750"/>
              <a:gd name="T19" fmla="*/ 348 h 648"/>
              <a:gd name="T20" fmla="*/ 300 w 750"/>
              <a:gd name="T21" fmla="*/ 366 h 648"/>
              <a:gd name="T22" fmla="*/ 282 w 750"/>
              <a:gd name="T23" fmla="*/ 300 h 648"/>
              <a:gd name="T24" fmla="*/ 349 w 750"/>
              <a:gd name="T25" fmla="*/ 282 h 648"/>
              <a:gd name="T26" fmla="*/ 750 w 750"/>
              <a:gd name="T27" fmla="*/ 143 h 648"/>
              <a:gd name="T28" fmla="*/ 732 w 750"/>
              <a:gd name="T29" fmla="*/ 124 h 648"/>
              <a:gd name="T30" fmla="*/ 731 w 750"/>
              <a:gd name="T31" fmla="*/ 122 h 648"/>
              <a:gd name="T32" fmla="*/ 728 w 750"/>
              <a:gd name="T33" fmla="*/ 116 h 648"/>
              <a:gd name="T34" fmla="*/ 727 w 750"/>
              <a:gd name="T35" fmla="*/ 114 h 648"/>
              <a:gd name="T36" fmla="*/ 723 w 750"/>
              <a:gd name="T37" fmla="*/ 87 h 648"/>
              <a:gd name="T38" fmla="*/ 665 w 750"/>
              <a:gd name="T39" fmla="*/ 143 h 648"/>
              <a:gd name="T40" fmla="*/ 574 w 750"/>
              <a:gd name="T41" fmla="*/ 190 h 648"/>
              <a:gd name="T42" fmla="*/ 467 w 750"/>
              <a:gd name="T43" fmla="*/ 80 h 648"/>
              <a:gd name="T44" fmla="*/ 80 w 750"/>
              <a:gd name="T45" fmla="*/ 181 h 648"/>
              <a:gd name="T46" fmla="*/ 181 w 750"/>
              <a:gd name="T47" fmla="*/ 569 h 648"/>
              <a:gd name="T48" fmla="*/ 569 w 750"/>
              <a:gd name="T49" fmla="*/ 467 h 648"/>
              <a:gd name="T50" fmla="*/ 581 w 750"/>
              <a:gd name="T51" fmla="*/ 205 h 648"/>
              <a:gd name="T52" fmla="*/ 675 w 750"/>
              <a:gd name="T53" fmla="*/ 157 h 648"/>
              <a:gd name="T54" fmla="*/ 750 w 750"/>
              <a:gd name="T55" fmla="*/ 143 h 648"/>
              <a:gd name="T56" fmla="*/ 510 w 750"/>
              <a:gd name="T57" fmla="*/ 223 h 648"/>
              <a:gd name="T58" fmla="*/ 451 w 750"/>
              <a:gd name="T59" fmla="*/ 254 h 648"/>
              <a:gd name="T60" fmla="*/ 398 w 750"/>
              <a:gd name="T61" fmla="*/ 199 h 648"/>
              <a:gd name="T62" fmla="*/ 199 w 750"/>
              <a:gd name="T63" fmla="*/ 251 h 648"/>
              <a:gd name="T64" fmla="*/ 251 w 750"/>
              <a:gd name="T65" fmla="*/ 449 h 648"/>
              <a:gd name="T66" fmla="*/ 450 w 750"/>
              <a:gd name="T67" fmla="*/ 398 h 648"/>
              <a:gd name="T68" fmla="*/ 458 w 750"/>
              <a:gd name="T69" fmla="*/ 269 h 648"/>
              <a:gd name="T70" fmla="*/ 518 w 750"/>
              <a:gd name="T71" fmla="*/ 238 h 648"/>
              <a:gd name="T72" fmla="*/ 507 w 750"/>
              <a:gd name="T73" fmla="*/ 431 h 648"/>
              <a:gd name="T74" fmla="*/ 217 w 750"/>
              <a:gd name="T75" fmla="*/ 507 h 648"/>
              <a:gd name="T76" fmla="*/ 142 w 750"/>
              <a:gd name="T77" fmla="*/ 217 h 648"/>
              <a:gd name="T78" fmla="*/ 431 w 750"/>
              <a:gd name="T79" fmla="*/ 142 h 648"/>
              <a:gd name="T80" fmla="*/ 510 w 750"/>
              <a:gd name="T81" fmla="*/ 223 h 648"/>
              <a:gd name="T82" fmla="*/ 418 w 750"/>
              <a:gd name="T83" fmla="*/ 270 h 648"/>
              <a:gd name="T84" fmla="*/ 379 w 750"/>
              <a:gd name="T85" fmla="*/ 290 h 648"/>
              <a:gd name="T86" fmla="*/ 357 w 750"/>
              <a:gd name="T87" fmla="*/ 268 h 648"/>
              <a:gd name="T88" fmla="*/ 268 w 750"/>
              <a:gd name="T89" fmla="*/ 291 h 648"/>
              <a:gd name="T90" fmla="*/ 291 w 750"/>
              <a:gd name="T91" fmla="*/ 380 h 648"/>
              <a:gd name="T92" fmla="*/ 380 w 750"/>
              <a:gd name="T93" fmla="*/ 357 h 648"/>
              <a:gd name="T94" fmla="*/ 386 w 750"/>
              <a:gd name="T95" fmla="*/ 306 h 648"/>
              <a:gd name="T96" fmla="*/ 426 w 750"/>
              <a:gd name="T97" fmla="*/ 286 h 648"/>
              <a:gd name="T98" fmla="*/ 418 w 750"/>
              <a:gd name="T99" fmla="*/ 379 h 648"/>
              <a:gd name="T100" fmla="*/ 269 w 750"/>
              <a:gd name="T101" fmla="*/ 418 h 648"/>
              <a:gd name="T102" fmla="*/ 231 w 750"/>
              <a:gd name="T103" fmla="*/ 269 h 648"/>
              <a:gd name="T104" fmla="*/ 379 w 750"/>
              <a:gd name="T105" fmla="*/ 231 h 648"/>
              <a:gd name="T106" fmla="*/ 418 w 750"/>
              <a:gd name="T107" fmla="*/ 270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0" h="648">
                <a:moveTo>
                  <a:pt x="349" y="282"/>
                </a:moveTo>
                <a:cubicBezTo>
                  <a:pt x="355" y="286"/>
                  <a:pt x="361" y="292"/>
                  <a:pt x="365" y="298"/>
                </a:cubicBezTo>
                <a:lnTo>
                  <a:pt x="340" y="311"/>
                </a:lnTo>
                <a:cubicBezTo>
                  <a:pt x="338" y="310"/>
                  <a:pt x="337" y="309"/>
                  <a:pt x="335" y="308"/>
                </a:cubicBezTo>
                <a:cubicBezTo>
                  <a:pt x="326" y="302"/>
                  <a:pt x="314" y="305"/>
                  <a:pt x="308" y="315"/>
                </a:cubicBezTo>
                <a:cubicBezTo>
                  <a:pt x="302" y="324"/>
                  <a:pt x="306" y="336"/>
                  <a:pt x="315" y="342"/>
                </a:cubicBezTo>
                <a:cubicBezTo>
                  <a:pt x="325" y="347"/>
                  <a:pt x="337" y="344"/>
                  <a:pt x="342" y="335"/>
                </a:cubicBezTo>
                <a:cubicBezTo>
                  <a:pt x="344" y="332"/>
                  <a:pt x="345" y="330"/>
                  <a:pt x="345" y="327"/>
                </a:cubicBezTo>
                <a:lnTo>
                  <a:pt x="371" y="313"/>
                </a:lnTo>
                <a:cubicBezTo>
                  <a:pt x="374" y="325"/>
                  <a:pt x="372" y="338"/>
                  <a:pt x="366" y="348"/>
                </a:cubicBezTo>
                <a:cubicBezTo>
                  <a:pt x="352" y="372"/>
                  <a:pt x="323" y="379"/>
                  <a:pt x="300" y="366"/>
                </a:cubicBezTo>
                <a:cubicBezTo>
                  <a:pt x="277" y="352"/>
                  <a:pt x="269" y="323"/>
                  <a:pt x="282" y="300"/>
                </a:cubicBezTo>
                <a:cubicBezTo>
                  <a:pt x="296" y="277"/>
                  <a:pt x="326" y="269"/>
                  <a:pt x="349" y="282"/>
                </a:cubicBezTo>
                <a:close/>
                <a:moveTo>
                  <a:pt x="750" y="143"/>
                </a:moveTo>
                <a:cubicBezTo>
                  <a:pt x="750" y="143"/>
                  <a:pt x="745" y="127"/>
                  <a:pt x="732" y="124"/>
                </a:cubicBezTo>
                <a:lnTo>
                  <a:pt x="731" y="122"/>
                </a:lnTo>
                <a:lnTo>
                  <a:pt x="728" y="116"/>
                </a:lnTo>
                <a:lnTo>
                  <a:pt x="727" y="114"/>
                </a:lnTo>
                <a:cubicBezTo>
                  <a:pt x="733" y="101"/>
                  <a:pt x="723" y="87"/>
                  <a:pt x="723" y="87"/>
                </a:cubicBezTo>
                <a:cubicBezTo>
                  <a:pt x="687" y="101"/>
                  <a:pt x="671" y="129"/>
                  <a:pt x="665" y="143"/>
                </a:cubicBezTo>
                <a:lnTo>
                  <a:pt x="574" y="190"/>
                </a:lnTo>
                <a:cubicBezTo>
                  <a:pt x="550" y="146"/>
                  <a:pt x="514" y="107"/>
                  <a:pt x="467" y="80"/>
                </a:cubicBezTo>
                <a:cubicBezTo>
                  <a:pt x="332" y="0"/>
                  <a:pt x="159" y="46"/>
                  <a:pt x="80" y="181"/>
                </a:cubicBezTo>
                <a:cubicBezTo>
                  <a:pt x="0" y="316"/>
                  <a:pt x="46" y="490"/>
                  <a:pt x="181" y="569"/>
                </a:cubicBezTo>
                <a:cubicBezTo>
                  <a:pt x="316" y="648"/>
                  <a:pt x="490" y="603"/>
                  <a:pt x="569" y="467"/>
                </a:cubicBezTo>
                <a:cubicBezTo>
                  <a:pt x="617" y="384"/>
                  <a:pt x="619" y="286"/>
                  <a:pt x="581" y="205"/>
                </a:cubicBezTo>
                <a:lnTo>
                  <a:pt x="675" y="157"/>
                </a:lnTo>
                <a:cubicBezTo>
                  <a:pt x="691" y="160"/>
                  <a:pt x="720" y="162"/>
                  <a:pt x="750" y="143"/>
                </a:cubicBezTo>
                <a:close/>
                <a:moveTo>
                  <a:pt x="510" y="223"/>
                </a:moveTo>
                <a:lnTo>
                  <a:pt x="451" y="254"/>
                </a:lnTo>
                <a:cubicBezTo>
                  <a:pt x="439" y="232"/>
                  <a:pt x="421" y="212"/>
                  <a:pt x="398" y="199"/>
                </a:cubicBezTo>
                <a:cubicBezTo>
                  <a:pt x="328" y="158"/>
                  <a:pt x="239" y="181"/>
                  <a:pt x="199" y="251"/>
                </a:cubicBezTo>
                <a:cubicBezTo>
                  <a:pt x="158" y="320"/>
                  <a:pt x="181" y="409"/>
                  <a:pt x="251" y="449"/>
                </a:cubicBezTo>
                <a:cubicBezTo>
                  <a:pt x="320" y="490"/>
                  <a:pt x="409" y="467"/>
                  <a:pt x="450" y="398"/>
                </a:cubicBezTo>
                <a:cubicBezTo>
                  <a:pt x="474" y="357"/>
                  <a:pt x="475" y="309"/>
                  <a:pt x="458" y="269"/>
                </a:cubicBezTo>
                <a:lnTo>
                  <a:pt x="518" y="238"/>
                </a:lnTo>
                <a:cubicBezTo>
                  <a:pt x="544" y="298"/>
                  <a:pt x="543" y="370"/>
                  <a:pt x="507" y="431"/>
                </a:cubicBezTo>
                <a:cubicBezTo>
                  <a:pt x="448" y="532"/>
                  <a:pt x="318" y="566"/>
                  <a:pt x="217" y="507"/>
                </a:cubicBezTo>
                <a:cubicBezTo>
                  <a:pt x="116" y="448"/>
                  <a:pt x="82" y="318"/>
                  <a:pt x="142" y="217"/>
                </a:cubicBezTo>
                <a:cubicBezTo>
                  <a:pt x="201" y="116"/>
                  <a:pt x="330" y="82"/>
                  <a:pt x="431" y="142"/>
                </a:cubicBezTo>
                <a:cubicBezTo>
                  <a:pt x="466" y="162"/>
                  <a:pt x="492" y="190"/>
                  <a:pt x="510" y="223"/>
                </a:cubicBezTo>
                <a:close/>
                <a:moveTo>
                  <a:pt x="418" y="270"/>
                </a:moveTo>
                <a:lnTo>
                  <a:pt x="379" y="290"/>
                </a:lnTo>
                <a:cubicBezTo>
                  <a:pt x="374" y="282"/>
                  <a:pt x="366" y="274"/>
                  <a:pt x="357" y="268"/>
                </a:cubicBezTo>
                <a:cubicBezTo>
                  <a:pt x="326" y="250"/>
                  <a:pt x="286" y="260"/>
                  <a:pt x="268" y="291"/>
                </a:cubicBezTo>
                <a:cubicBezTo>
                  <a:pt x="250" y="322"/>
                  <a:pt x="261" y="362"/>
                  <a:pt x="291" y="380"/>
                </a:cubicBezTo>
                <a:cubicBezTo>
                  <a:pt x="322" y="398"/>
                  <a:pt x="362" y="388"/>
                  <a:pt x="380" y="357"/>
                </a:cubicBezTo>
                <a:cubicBezTo>
                  <a:pt x="389" y="341"/>
                  <a:pt x="391" y="322"/>
                  <a:pt x="386" y="306"/>
                </a:cubicBezTo>
                <a:lnTo>
                  <a:pt x="426" y="286"/>
                </a:lnTo>
                <a:cubicBezTo>
                  <a:pt x="437" y="315"/>
                  <a:pt x="435" y="349"/>
                  <a:pt x="418" y="379"/>
                </a:cubicBezTo>
                <a:cubicBezTo>
                  <a:pt x="387" y="431"/>
                  <a:pt x="321" y="448"/>
                  <a:pt x="269" y="418"/>
                </a:cubicBezTo>
                <a:cubicBezTo>
                  <a:pt x="218" y="388"/>
                  <a:pt x="200" y="321"/>
                  <a:pt x="231" y="269"/>
                </a:cubicBezTo>
                <a:cubicBezTo>
                  <a:pt x="261" y="218"/>
                  <a:pt x="327" y="200"/>
                  <a:pt x="379" y="231"/>
                </a:cubicBezTo>
                <a:cubicBezTo>
                  <a:pt x="396" y="241"/>
                  <a:pt x="409" y="254"/>
                  <a:pt x="418" y="27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25" name="Freeform 225"/>
          <p:cNvSpPr>
            <a:spLocks noEditPoints="1"/>
          </p:cNvSpPr>
          <p:nvPr/>
        </p:nvSpPr>
        <p:spPr bwMode="auto">
          <a:xfrm>
            <a:off x="7456886" y="2441972"/>
            <a:ext cx="145256" cy="170259"/>
          </a:xfrm>
          <a:custGeom>
            <a:avLst/>
            <a:gdLst>
              <a:gd name="T0" fmla="*/ 427 w 642"/>
              <a:gd name="T1" fmla="*/ 662 h 746"/>
              <a:gd name="T2" fmla="*/ 429 w 642"/>
              <a:gd name="T3" fmla="*/ 625 h 746"/>
              <a:gd name="T4" fmla="*/ 555 w 642"/>
              <a:gd name="T5" fmla="*/ 478 h 746"/>
              <a:gd name="T6" fmla="*/ 427 w 642"/>
              <a:gd name="T7" fmla="*/ 662 h 746"/>
              <a:gd name="T8" fmla="*/ 453 w 642"/>
              <a:gd name="T9" fmla="*/ 171 h 746"/>
              <a:gd name="T10" fmla="*/ 360 w 642"/>
              <a:gd name="T11" fmla="*/ 0 h 746"/>
              <a:gd name="T12" fmla="*/ 270 w 642"/>
              <a:gd name="T13" fmla="*/ 163 h 746"/>
              <a:gd name="T14" fmla="*/ 202 w 642"/>
              <a:gd name="T15" fmla="*/ 656 h 746"/>
              <a:gd name="T16" fmla="*/ 540 w 642"/>
              <a:gd name="T17" fmla="*/ 635 h 746"/>
              <a:gd name="T18" fmla="*/ 453 w 642"/>
              <a:gd name="T19" fmla="*/ 171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2" h="746">
                <a:moveTo>
                  <a:pt x="427" y="662"/>
                </a:moveTo>
                <a:cubicBezTo>
                  <a:pt x="406" y="654"/>
                  <a:pt x="400" y="642"/>
                  <a:pt x="429" y="625"/>
                </a:cubicBezTo>
                <a:cubicBezTo>
                  <a:pt x="457" y="608"/>
                  <a:pt x="501" y="578"/>
                  <a:pt x="555" y="478"/>
                </a:cubicBezTo>
                <a:cubicBezTo>
                  <a:pt x="555" y="478"/>
                  <a:pt x="545" y="627"/>
                  <a:pt x="427" y="662"/>
                </a:cubicBezTo>
                <a:close/>
                <a:moveTo>
                  <a:pt x="453" y="171"/>
                </a:moveTo>
                <a:cubicBezTo>
                  <a:pt x="390" y="104"/>
                  <a:pt x="360" y="0"/>
                  <a:pt x="360" y="0"/>
                </a:cubicBezTo>
                <a:cubicBezTo>
                  <a:pt x="360" y="0"/>
                  <a:pt x="322" y="103"/>
                  <a:pt x="270" y="163"/>
                </a:cubicBezTo>
                <a:cubicBezTo>
                  <a:pt x="219" y="223"/>
                  <a:pt x="0" y="463"/>
                  <a:pt x="202" y="656"/>
                </a:cubicBezTo>
                <a:cubicBezTo>
                  <a:pt x="309" y="746"/>
                  <a:pt x="463" y="733"/>
                  <a:pt x="540" y="635"/>
                </a:cubicBezTo>
                <a:cubicBezTo>
                  <a:pt x="617" y="536"/>
                  <a:pt x="642" y="377"/>
                  <a:pt x="453" y="17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26" name="Freeform 226"/>
          <p:cNvSpPr>
            <a:spLocks noEditPoints="1"/>
          </p:cNvSpPr>
          <p:nvPr/>
        </p:nvSpPr>
        <p:spPr bwMode="auto">
          <a:xfrm>
            <a:off x="6837761" y="4898234"/>
            <a:ext cx="170259" cy="163115"/>
          </a:xfrm>
          <a:custGeom>
            <a:avLst/>
            <a:gdLst>
              <a:gd name="T0" fmla="*/ 479 w 751"/>
              <a:gd name="T1" fmla="*/ 260 h 714"/>
              <a:gd name="T2" fmla="*/ 376 w 751"/>
              <a:gd name="T3" fmla="*/ 0 h 714"/>
              <a:gd name="T4" fmla="*/ 278 w 751"/>
              <a:gd name="T5" fmla="*/ 268 h 714"/>
              <a:gd name="T6" fmla="*/ 372 w 751"/>
              <a:gd name="T7" fmla="*/ 390 h 714"/>
              <a:gd name="T8" fmla="*/ 479 w 751"/>
              <a:gd name="T9" fmla="*/ 260 h 714"/>
              <a:gd name="T10" fmla="*/ 377 w 751"/>
              <a:gd name="T11" fmla="*/ 505 h 714"/>
              <a:gd name="T12" fmla="*/ 352 w 751"/>
              <a:gd name="T13" fmla="*/ 440 h 714"/>
              <a:gd name="T14" fmla="*/ 362 w 751"/>
              <a:gd name="T15" fmla="*/ 516 h 714"/>
              <a:gd name="T16" fmla="*/ 362 w 751"/>
              <a:gd name="T17" fmla="*/ 714 h 714"/>
              <a:gd name="T18" fmla="*/ 388 w 751"/>
              <a:gd name="T19" fmla="*/ 714 h 714"/>
              <a:gd name="T20" fmla="*/ 388 w 751"/>
              <a:gd name="T21" fmla="*/ 516 h 714"/>
              <a:gd name="T22" fmla="*/ 401 w 751"/>
              <a:gd name="T23" fmla="*/ 442 h 714"/>
              <a:gd name="T24" fmla="*/ 377 w 751"/>
              <a:gd name="T25" fmla="*/ 505 h 714"/>
              <a:gd name="T26" fmla="*/ 482 w 751"/>
              <a:gd name="T27" fmla="*/ 358 h 714"/>
              <a:gd name="T28" fmla="*/ 413 w 751"/>
              <a:gd name="T29" fmla="*/ 505 h 714"/>
              <a:gd name="T30" fmla="*/ 560 w 751"/>
              <a:gd name="T31" fmla="*/ 536 h 714"/>
              <a:gd name="T32" fmla="*/ 751 w 751"/>
              <a:gd name="T33" fmla="*/ 337 h 714"/>
              <a:gd name="T34" fmla="*/ 482 w 751"/>
              <a:gd name="T35" fmla="*/ 358 h 714"/>
              <a:gd name="T36" fmla="*/ 270 w 751"/>
              <a:gd name="T37" fmla="*/ 358 h 714"/>
              <a:gd name="T38" fmla="*/ 0 w 751"/>
              <a:gd name="T39" fmla="*/ 337 h 714"/>
              <a:gd name="T40" fmla="*/ 192 w 751"/>
              <a:gd name="T41" fmla="*/ 536 h 714"/>
              <a:gd name="T42" fmla="*/ 338 w 751"/>
              <a:gd name="T43" fmla="*/ 505 h 714"/>
              <a:gd name="T44" fmla="*/ 270 w 751"/>
              <a:gd name="T45" fmla="*/ 358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1" h="714">
                <a:moveTo>
                  <a:pt x="479" y="260"/>
                </a:moveTo>
                <a:cubicBezTo>
                  <a:pt x="522" y="118"/>
                  <a:pt x="376" y="0"/>
                  <a:pt x="376" y="0"/>
                </a:cubicBezTo>
                <a:cubicBezTo>
                  <a:pt x="376" y="0"/>
                  <a:pt x="219" y="134"/>
                  <a:pt x="278" y="268"/>
                </a:cubicBezTo>
                <a:cubicBezTo>
                  <a:pt x="278" y="268"/>
                  <a:pt x="329" y="366"/>
                  <a:pt x="372" y="390"/>
                </a:cubicBezTo>
                <a:cubicBezTo>
                  <a:pt x="439" y="355"/>
                  <a:pt x="463" y="311"/>
                  <a:pt x="479" y="260"/>
                </a:cubicBezTo>
                <a:close/>
                <a:moveTo>
                  <a:pt x="377" y="505"/>
                </a:moveTo>
                <a:cubicBezTo>
                  <a:pt x="377" y="505"/>
                  <a:pt x="375" y="472"/>
                  <a:pt x="352" y="440"/>
                </a:cubicBezTo>
                <a:cubicBezTo>
                  <a:pt x="360" y="455"/>
                  <a:pt x="364" y="496"/>
                  <a:pt x="362" y="516"/>
                </a:cubicBezTo>
                <a:lnTo>
                  <a:pt x="362" y="714"/>
                </a:lnTo>
                <a:lnTo>
                  <a:pt x="388" y="714"/>
                </a:lnTo>
                <a:lnTo>
                  <a:pt x="388" y="516"/>
                </a:lnTo>
                <a:cubicBezTo>
                  <a:pt x="388" y="516"/>
                  <a:pt x="386" y="479"/>
                  <a:pt x="401" y="442"/>
                </a:cubicBezTo>
                <a:cubicBezTo>
                  <a:pt x="390" y="461"/>
                  <a:pt x="377" y="505"/>
                  <a:pt x="377" y="505"/>
                </a:cubicBezTo>
                <a:close/>
                <a:moveTo>
                  <a:pt x="482" y="358"/>
                </a:moveTo>
                <a:cubicBezTo>
                  <a:pt x="444" y="393"/>
                  <a:pt x="416" y="432"/>
                  <a:pt x="413" y="505"/>
                </a:cubicBezTo>
                <a:cubicBezTo>
                  <a:pt x="452" y="533"/>
                  <a:pt x="560" y="536"/>
                  <a:pt x="560" y="536"/>
                </a:cubicBezTo>
                <a:cubicBezTo>
                  <a:pt x="701" y="531"/>
                  <a:pt x="751" y="337"/>
                  <a:pt x="751" y="337"/>
                </a:cubicBezTo>
                <a:cubicBezTo>
                  <a:pt x="751" y="337"/>
                  <a:pt x="587" y="259"/>
                  <a:pt x="482" y="358"/>
                </a:cubicBezTo>
                <a:close/>
                <a:moveTo>
                  <a:pt x="270" y="358"/>
                </a:moveTo>
                <a:cubicBezTo>
                  <a:pt x="164" y="259"/>
                  <a:pt x="0" y="337"/>
                  <a:pt x="0" y="337"/>
                </a:cubicBezTo>
                <a:cubicBezTo>
                  <a:pt x="0" y="337"/>
                  <a:pt x="50" y="531"/>
                  <a:pt x="192" y="536"/>
                </a:cubicBezTo>
                <a:cubicBezTo>
                  <a:pt x="192" y="536"/>
                  <a:pt x="299" y="533"/>
                  <a:pt x="338" y="505"/>
                </a:cubicBezTo>
                <a:cubicBezTo>
                  <a:pt x="335" y="432"/>
                  <a:pt x="308" y="393"/>
                  <a:pt x="270" y="358"/>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27" name="Freeform 227"/>
          <p:cNvSpPr>
            <a:spLocks noEditPoints="1"/>
          </p:cNvSpPr>
          <p:nvPr/>
        </p:nvSpPr>
        <p:spPr bwMode="auto">
          <a:xfrm>
            <a:off x="7755733" y="2437211"/>
            <a:ext cx="126206" cy="173831"/>
          </a:xfrm>
          <a:custGeom>
            <a:avLst/>
            <a:gdLst>
              <a:gd name="T0" fmla="*/ 464 w 559"/>
              <a:gd name="T1" fmla="*/ 294 h 765"/>
              <a:gd name="T2" fmla="*/ 243 w 559"/>
              <a:gd name="T3" fmla="*/ 0 h 765"/>
              <a:gd name="T4" fmla="*/ 125 w 559"/>
              <a:gd name="T5" fmla="*/ 269 h 765"/>
              <a:gd name="T6" fmla="*/ 6 w 559"/>
              <a:gd name="T7" fmla="*/ 513 h 765"/>
              <a:gd name="T8" fmla="*/ 239 w 559"/>
              <a:gd name="T9" fmla="*/ 764 h 765"/>
              <a:gd name="T10" fmla="*/ 168 w 559"/>
              <a:gd name="T11" fmla="*/ 658 h 765"/>
              <a:gd name="T12" fmla="*/ 223 w 559"/>
              <a:gd name="T13" fmla="*/ 545 h 765"/>
              <a:gd name="T14" fmla="*/ 282 w 559"/>
              <a:gd name="T15" fmla="*/ 419 h 765"/>
              <a:gd name="T16" fmla="*/ 382 w 559"/>
              <a:gd name="T17" fmla="*/ 556 h 765"/>
              <a:gd name="T18" fmla="*/ 423 w 559"/>
              <a:gd name="T19" fmla="*/ 641 h 765"/>
              <a:gd name="T20" fmla="*/ 375 w 559"/>
              <a:gd name="T21" fmla="*/ 749 h 765"/>
              <a:gd name="T22" fmla="*/ 550 w 559"/>
              <a:gd name="T23" fmla="*/ 476 h 765"/>
              <a:gd name="T24" fmla="*/ 464 w 559"/>
              <a:gd name="T25" fmla="*/ 294 h 765"/>
              <a:gd name="T26" fmla="*/ 346 w 559"/>
              <a:gd name="T27" fmla="*/ 642 h 765"/>
              <a:gd name="T28" fmla="*/ 288 w 559"/>
              <a:gd name="T29" fmla="*/ 565 h 765"/>
              <a:gd name="T30" fmla="*/ 258 w 559"/>
              <a:gd name="T31" fmla="*/ 635 h 765"/>
              <a:gd name="T32" fmla="*/ 227 w 559"/>
              <a:gd name="T33" fmla="*/ 699 h 765"/>
              <a:gd name="T34" fmla="*/ 287 w 559"/>
              <a:gd name="T35" fmla="*/ 764 h 765"/>
              <a:gd name="T36" fmla="*/ 287 w 559"/>
              <a:gd name="T37" fmla="*/ 764 h 765"/>
              <a:gd name="T38" fmla="*/ 299 w 559"/>
              <a:gd name="T39" fmla="*/ 765 h 765"/>
              <a:gd name="T40" fmla="*/ 323 w 559"/>
              <a:gd name="T41" fmla="*/ 760 h 765"/>
              <a:gd name="T42" fmla="*/ 323 w 559"/>
              <a:gd name="T43" fmla="*/ 760 h 765"/>
              <a:gd name="T44" fmla="*/ 368 w 559"/>
              <a:gd name="T45" fmla="*/ 689 h 765"/>
              <a:gd name="T46" fmla="*/ 346 w 559"/>
              <a:gd name="T47" fmla="*/ 642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9" h="765">
                <a:moveTo>
                  <a:pt x="464" y="294"/>
                </a:moveTo>
                <a:cubicBezTo>
                  <a:pt x="373" y="176"/>
                  <a:pt x="243" y="0"/>
                  <a:pt x="243" y="0"/>
                </a:cubicBezTo>
                <a:cubicBezTo>
                  <a:pt x="273" y="126"/>
                  <a:pt x="171" y="225"/>
                  <a:pt x="125" y="269"/>
                </a:cubicBezTo>
                <a:cubicBezTo>
                  <a:pt x="48" y="322"/>
                  <a:pt x="0" y="413"/>
                  <a:pt x="6" y="513"/>
                </a:cubicBezTo>
                <a:cubicBezTo>
                  <a:pt x="15" y="643"/>
                  <a:pt x="114" y="746"/>
                  <a:pt x="239" y="764"/>
                </a:cubicBezTo>
                <a:cubicBezTo>
                  <a:pt x="199" y="745"/>
                  <a:pt x="171" y="705"/>
                  <a:pt x="168" y="658"/>
                </a:cubicBezTo>
                <a:cubicBezTo>
                  <a:pt x="165" y="612"/>
                  <a:pt x="187" y="569"/>
                  <a:pt x="223" y="545"/>
                </a:cubicBezTo>
                <a:cubicBezTo>
                  <a:pt x="245" y="524"/>
                  <a:pt x="296" y="479"/>
                  <a:pt x="282" y="419"/>
                </a:cubicBezTo>
                <a:cubicBezTo>
                  <a:pt x="282" y="419"/>
                  <a:pt x="340" y="501"/>
                  <a:pt x="382" y="556"/>
                </a:cubicBezTo>
                <a:cubicBezTo>
                  <a:pt x="408" y="581"/>
                  <a:pt x="421" y="616"/>
                  <a:pt x="423" y="641"/>
                </a:cubicBezTo>
                <a:cubicBezTo>
                  <a:pt x="426" y="685"/>
                  <a:pt x="407" y="724"/>
                  <a:pt x="375" y="749"/>
                </a:cubicBezTo>
                <a:cubicBezTo>
                  <a:pt x="484" y="708"/>
                  <a:pt x="559" y="599"/>
                  <a:pt x="550" y="476"/>
                </a:cubicBezTo>
                <a:cubicBezTo>
                  <a:pt x="547" y="421"/>
                  <a:pt x="519" y="348"/>
                  <a:pt x="464" y="294"/>
                </a:cubicBezTo>
                <a:close/>
                <a:moveTo>
                  <a:pt x="346" y="642"/>
                </a:moveTo>
                <a:cubicBezTo>
                  <a:pt x="322" y="611"/>
                  <a:pt x="288" y="565"/>
                  <a:pt x="288" y="565"/>
                </a:cubicBezTo>
                <a:cubicBezTo>
                  <a:pt x="296" y="598"/>
                  <a:pt x="269" y="624"/>
                  <a:pt x="258" y="635"/>
                </a:cubicBezTo>
                <a:cubicBezTo>
                  <a:pt x="237" y="649"/>
                  <a:pt x="225" y="673"/>
                  <a:pt x="227" y="699"/>
                </a:cubicBezTo>
                <a:cubicBezTo>
                  <a:pt x="229" y="733"/>
                  <a:pt x="255" y="759"/>
                  <a:pt x="287" y="764"/>
                </a:cubicBezTo>
                <a:lnTo>
                  <a:pt x="287" y="764"/>
                </a:lnTo>
                <a:cubicBezTo>
                  <a:pt x="291" y="765"/>
                  <a:pt x="295" y="765"/>
                  <a:pt x="299" y="765"/>
                </a:cubicBezTo>
                <a:cubicBezTo>
                  <a:pt x="308" y="765"/>
                  <a:pt x="316" y="764"/>
                  <a:pt x="323" y="760"/>
                </a:cubicBezTo>
                <a:lnTo>
                  <a:pt x="323" y="760"/>
                </a:lnTo>
                <a:cubicBezTo>
                  <a:pt x="351" y="749"/>
                  <a:pt x="371" y="721"/>
                  <a:pt x="368" y="689"/>
                </a:cubicBezTo>
                <a:cubicBezTo>
                  <a:pt x="368" y="675"/>
                  <a:pt x="360" y="656"/>
                  <a:pt x="346" y="64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28" name="Freeform 228"/>
          <p:cNvSpPr>
            <a:spLocks noEditPoints="1"/>
          </p:cNvSpPr>
          <p:nvPr/>
        </p:nvSpPr>
        <p:spPr bwMode="auto">
          <a:xfrm>
            <a:off x="8629652" y="3817145"/>
            <a:ext cx="100014" cy="133350"/>
          </a:xfrm>
          <a:custGeom>
            <a:avLst/>
            <a:gdLst>
              <a:gd name="T0" fmla="*/ 113 w 443"/>
              <a:gd name="T1" fmla="*/ 382 h 590"/>
              <a:gd name="T2" fmla="*/ 146 w 443"/>
              <a:gd name="T3" fmla="*/ 319 h 590"/>
              <a:gd name="T4" fmla="*/ 163 w 443"/>
              <a:gd name="T5" fmla="*/ 247 h 590"/>
              <a:gd name="T6" fmla="*/ 163 w 443"/>
              <a:gd name="T7" fmla="*/ 37 h 590"/>
              <a:gd name="T8" fmla="*/ 153 w 443"/>
              <a:gd name="T9" fmla="*/ 37 h 590"/>
              <a:gd name="T10" fmla="*/ 149 w 443"/>
              <a:gd name="T11" fmla="*/ 34 h 590"/>
              <a:gd name="T12" fmla="*/ 148 w 443"/>
              <a:gd name="T13" fmla="*/ 28 h 590"/>
              <a:gd name="T14" fmla="*/ 152 w 443"/>
              <a:gd name="T15" fmla="*/ 22 h 590"/>
              <a:gd name="T16" fmla="*/ 160 w 443"/>
              <a:gd name="T17" fmla="*/ 20 h 590"/>
              <a:gd name="T18" fmla="*/ 160 w 443"/>
              <a:gd name="T19" fmla="*/ 20 h 590"/>
              <a:gd name="T20" fmla="*/ 160 w 443"/>
              <a:gd name="T21" fmla="*/ 20 h 590"/>
              <a:gd name="T22" fmla="*/ 283 w 443"/>
              <a:gd name="T23" fmla="*/ 20 h 590"/>
              <a:gd name="T24" fmla="*/ 283 w 443"/>
              <a:gd name="T25" fmla="*/ 20 h 590"/>
              <a:gd name="T26" fmla="*/ 284 w 443"/>
              <a:gd name="T27" fmla="*/ 20 h 590"/>
              <a:gd name="T28" fmla="*/ 284 w 443"/>
              <a:gd name="T29" fmla="*/ 20 h 590"/>
              <a:gd name="T30" fmla="*/ 292 w 443"/>
              <a:gd name="T31" fmla="*/ 22 h 590"/>
              <a:gd name="T32" fmla="*/ 296 w 443"/>
              <a:gd name="T33" fmla="*/ 28 h 590"/>
              <a:gd name="T34" fmla="*/ 294 w 443"/>
              <a:gd name="T35" fmla="*/ 34 h 590"/>
              <a:gd name="T36" fmla="*/ 291 w 443"/>
              <a:gd name="T37" fmla="*/ 37 h 590"/>
              <a:gd name="T38" fmla="*/ 281 w 443"/>
              <a:gd name="T39" fmla="*/ 37 h 590"/>
              <a:gd name="T40" fmla="*/ 281 w 443"/>
              <a:gd name="T41" fmla="*/ 247 h 590"/>
              <a:gd name="T42" fmla="*/ 281 w 443"/>
              <a:gd name="T43" fmla="*/ 247 h 590"/>
              <a:gd name="T44" fmla="*/ 297 w 443"/>
              <a:gd name="T45" fmla="*/ 319 h 590"/>
              <a:gd name="T46" fmla="*/ 330 w 443"/>
              <a:gd name="T47" fmla="*/ 382 h 590"/>
              <a:gd name="T48" fmla="*/ 113 w 443"/>
              <a:gd name="T49" fmla="*/ 382 h 590"/>
              <a:gd name="T50" fmla="*/ 439 w 443"/>
              <a:gd name="T51" fmla="*/ 550 h 590"/>
              <a:gd name="T52" fmla="*/ 432 w 443"/>
              <a:gd name="T53" fmla="*/ 535 h 590"/>
              <a:gd name="T54" fmla="*/ 315 w 443"/>
              <a:gd name="T55" fmla="*/ 309 h 590"/>
              <a:gd name="T56" fmla="*/ 314 w 443"/>
              <a:gd name="T57" fmla="*/ 309 h 590"/>
              <a:gd name="T58" fmla="*/ 301 w 443"/>
              <a:gd name="T59" fmla="*/ 247 h 590"/>
              <a:gd name="T60" fmla="*/ 301 w 443"/>
              <a:gd name="T61" fmla="*/ 55 h 590"/>
              <a:gd name="T62" fmla="*/ 316 w 443"/>
              <a:gd name="T63" fmla="*/ 28 h 590"/>
              <a:gd name="T64" fmla="*/ 316 w 443"/>
              <a:gd name="T65" fmla="*/ 27 h 590"/>
              <a:gd name="T66" fmla="*/ 300 w 443"/>
              <a:gd name="T67" fmla="*/ 4 h 590"/>
              <a:gd name="T68" fmla="*/ 284 w 443"/>
              <a:gd name="T69" fmla="*/ 0 h 590"/>
              <a:gd name="T70" fmla="*/ 283 w 443"/>
              <a:gd name="T71" fmla="*/ 0 h 590"/>
              <a:gd name="T72" fmla="*/ 161 w 443"/>
              <a:gd name="T73" fmla="*/ 0 h 590"/>
              <a:gd name="T74" fmla="*/ 160 w 443"/>
              <a:gd name="T75" fmla="*/ 0 h 590"/>
              <a:gd name="T76" fmla="*/ 143 w 443"/>
              <a:gd name="T77" fmla="*/ 4 h 590"/>
              <a:gd name="T78" fmla="*/ 128 w 443"/>
              <a:gd name="T79" fmla="*/ 27 h 590"/>
              <a:gd name="T80" fmla="*/ 128 w 443"/>
              <a:gd name="T81" fmla="*/ 28 h 590"/>
              <a:gd name="T82" fmla="*/ 143 w 443"/>
              <a:gd name="T83" fmla="*/ 55 h 590"/>
              <a:gd name="T84" fmla="*/ 143 w 443"/>
              <a:gd name="T85" fmla="*/ 247 h 590"/>
              <a:gd name="T86" fmla="*/ 129 w 443"/>
              <a:gd name="T87" fmla="*/ 309 h 590"/>
              <a:gd name="T88" fmla="*/ 129 w 443"/>
              <a:gd name="T89" fmla="*/ 309 h 590"/>
              <a:gd name="T90" fmla="*/ 11 w 443"/>
              <a:gd name="T91" fmla="*/ 535 h 590"/>
              <a:gd name="T92" fmla="*/ 4 w 443"/>
              <a:gd name="T93" fmla="*/ 550 h 590"/>
              <a:gd name="T94" fmla="*/ 4 w 443"/>
              <a:gd name="T95" fmla="*/ 580 h 590"/>
              <a:gd name="T96" fmla="*/ 24 w 443"/>
              <a:gd name="T97" fmla="*/ 590 h 590"/>
              <a:gd name="T98" fmla="*/ 420 w 443"/>
              <a:gd name="T99" fmla="*/ 590 h 590"/>
              <a:gd name="T100" fmla="*/ 439 w 443"/>
              <a:gd name="T101" fmla="*/ 580 h 590"/>
              <a:gd name="T102" fmla="*/ 439 w 443"/>
              <a:gd name="T103" fmla="*/ 55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3" h="590">
                <a:moveTo>
                  <a:pt x="113" y="382"/>
                </a:moveTo>
                <a:lnTo>
                  <a:pt x="146" y="319"/>
                </a:lnTo>
                <a:cubicBezTo>
                  <a:pt x="160" y="295"/>
                  <a:pt x="163" y="249"/>
                  <a:pt x="163" y="247"/>
                </a:cubicBezTo>
                <a:lnTo>
                  <a:pt x="163" y="37"/>
                </a:lnTo>
                <a:lnTo>
                  <a:pt x="153" y="37"/>
                </a:lnTo>
                <a:cubicBezTo>
                  <a:pt x="151" y="37"/>
                  <a:pt x="150" y="37"/>
                  <a:pt x="149" y="34"/>
                </a:cubicBezTo>
                <a:cubicBezTo>
                  <a:pt x="148" y="32"/>
                  <a:pt x="148" y="29"/>
                  <a:pt x="148" y="28"/>
                </a:cubicBezTo>
                <a:cubicBezTo>
                  <a:pt x="148" y="25"/>
                  <a:pt x="149" y="23"/>
                  <a:pt x="152" y="22"/>
                </a:cubicBezTo>
                <a:cubicBezTo>
                  <a:pt x="154" y="21"/>
                  <a:pt x="157" y="20"/>
                  <a:pt x="160" y="20"/>
                </a:cubicBezTo>
                <a:lnTo>
                  <a:pt x="160" y="20"/>
                </a:lnTo>
                <a:lnTo>
                  <a:pt x="160" y="20"/>
                </a:lnTo>
                <a:lnTo>
                  <a:pt x="283" y="20"/>
                </a:lnTo>
                <a:lnTo>
                  <a:pt x="283" y="20"/>
                </a:lnTo>
                <a:lnTo>
                  <a:pt x="284" y="20"/>
                </a:lnTo>
                <a:lnTo>
                  <a:pt x="284" y="20"/>
                </a:lnTo>
                <a:cubicBezTo>
                  <a:pt x="286" y="20"/>
                  <a:pt x="289" y="21"/>
                  <a:pt x="292" y="22"/>
                </a:cubicBezTo>
                <a:cubicBezTo>
                  <a:pt x="294" y="23"/>
                  <a:pt x="295" y="25"/>
                  <a:pt x="296" y="28"/>
                </a:cubicBezTo>
                <a:cubicBezTo>
                  <a:pt x="296" y="29"/>
                  <a:pt x="295" y="32"/>
                  <a:pt x="294" y="34"/>
                </a:cubicBezTo>
                <a:cubicBezTo>
                  <a:pt x="293" y="37"/>
                  <a:pt x="292" y="37"/>
                  <a:pt x="291" y="37"/>
                </a:cubicBezTo>
                <a:lnTo>
                  <a:pt x="281" y="37"/>
                </a:lnTo>
                <a:lnTo>
                  <a:pt x="281" y="247"/>
                </a:lnTo>
                <a:lnTo>
                  <a:pt x="281" y="247"/>
                </a:lnTo>
                <a:cubicBezTo>
                  <a:pt x="281" y="249"/>
                  <a:pt x="283" y="295"/>
                  <a:pt x="297" y="319"/>
                </a:cubicBezTo>
                <a:lnTo>
                  <a:pt x="330" y="382"/>
                </a:lnTo>
                <a:cubicBezTo>
                  <a:pt x="257" y="382"/>
                  <a:pt x="187" y="382"/>
                  <a:pt x="113" y="382"/>
                </a:cubicBezTo>
                <a:close/>
                <a:moveTo>
                  <a:pt x="439" y="550"/>
                </a:moveTo>
                <a:cubicBezTo>
                  <a:pt x="436" y="542"/>
                  <a:pt x="433" y="535"/>
                  <a:pt x="432" y="535"/>
                </a:cubicBezTo>
                <a:lnTo>
                  <a:pt x="315" y="309"/>
                </a:lnTo>
                <a:lnTo>
                  <a:pt x="314" y="309"/>
                </a:lnTo>
                <a:cubicBezTo>
                  <a:pt x="305" y="293"/>
                  <a:pt x="301" y="259"/>
                  <a:pt x="301" y="247"/>
                </a:cubicBezTo>
                <a:lnTo>
                  <a:pt x="301" y="55"/>
                </a:lnTo>
                <a:cubicBezTo>
                  <a:pt x="312" y="50"/>
                  <a:pt x="316" y="37"/>
                  <a:pt x="316" y="28"/>
                </a:cubicBezTo>
                <a:lnTo>
                  <a:pt x="316" y="27"/>
                </a:lnTo>
                <a:cubicBezTo>
                  <a:pt x="315" y="16"/>
                  <a:pt x="310" y="8"/>
                  <a:pt x="300" y="4"/>
                </a:cubicBezTo>
                <a:cubicBezTo>
                  <a:pt x="294" y="0"/>
                  <a:pt x="287" y="0"/>
                  <a:pt x="284" y="0"/>
                </a:cubicBezTo>
                <a:lnTo>
                  <a:pt x="283" y="0"/>
                </a:lnTo>
                <a:lnTo>
                  <a:pt x="161" y="0"/>
                </a:lnTo>
                <a:lnTo>
                  <a:pt x="160" y="0"/>
                </a:lnTo>
                <a:cubicBezTo>
                  <a:pt x="156" y="0"/>
                  <a:pt x="150" y="0"/>
                  <a:pt x="143" y="4"/>
                </a:cubicBezTo>
                <a:cubicBezTo>
                  <a:pt x="134" y="8"/>
                  <a:pt x="128" y="16"/>
                  <a:pt x="128" y="27"/>
                </a:cubicBezTo>
                <a:lnTo>
                  <a:pt x="128" y="28"/>
                </a:lnTo>
                <a:cubicBezTo>
                  <a:pt x="128" y="37"/>
                  <a:pt x="132" y="50"/>
                  <a:pt x="143" y="55"/>
                </a:cubicBezTo>
                <a:lnTo>
                  <a:pt x="143" y="247"/>
                </a:lnTo>
                <a:cubicBezTo>
                  <a:pt x="142" y="259"/>
                  <a:pt x="138" y="293"/>
                  <a:pt x="129" y="309"/>
                </a:cubicBezTo>
                <a:lnTo>
                  <a:pt x="129" y="309"/>
                </a:lnTo>
                <a:lnTo>
                  <a:pt x="11" y="535"/>
                </a:lnTo>
                <a:cubicBezTo>
                  <a:pt x="11" y="535"/>
                  <a:pt x="7" y="542"/>
                  <a:pt x="4" y="550"/>
                </a:cubicBezTo>
                <a:cubicBezTo>
                  <a:pt x="0" y="563"/>
                  <a:pt x="0" y="573"/>
                  <a:pt x="4" y="580"/>
                </a:cubicBezTo>
                <a:cubicBezTo>
                  <a:pt x="7" y="584"/>
                  <a:pt x="12" y="590"/>
                  <a:pt x="24" y="590"/>
                </a:cubicBezTo>
                <a:lnTo>
                  <a:pt x="420" y="590"/>
                </a:lnTo>
                <a:cubicBezTo>
                  <a:pt x="431" y="590"/>
                  <a:pt x="437" y="584"/>
                  <a:pt x="439" y="580"/>
                </a:cubicBezTo>
                <a:cubicBezTo>
                  <a:pt x="443" y="573"/>
                  <a:pt x="443" y="563"/>
                  <a:pt x="439" y="55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29" name="Freeform 229"/>
          <p:cNvSpPr>
            <a:spLocks/>
          </p:cNvSpPr>
          <p:nvPr/>
        </p:nvSpPr>
        <p:spPr bwMode="auto">
          <a:xfrm>
            <a:off x="7450933" y="4888708"/>
            <a:ext cx="138114" cy="176214"/>
          </a:xfrm>
          <a:custGeom>
            <a:avLst/>
            <a:gdLst>
              <a:gd name="T0" fmla="*/ 442 w 609"/>
              <a:gd name="T1" fmla="*/ 215 h 776"/>
              <a:gd name="T2" fmla="*/ 432 w 609"/>
              <a:gd name="T3" fmla="*/ 207 h 776"/>
              <a:gd name="T4" fmla="*/ 395 w 609"/>
              <a:gd name="T5" fmla="*/ 221 h 776"/>
              <a:gd name="T6" fmla="*/ 390 w 609"/>
              <a:gd name="T7" fmla="*/ 146 h 776"/>
              <a:gd name="T8" fmla="*/ 379 w 609"/>
              <a:gd name="T9" fmla="*/ 138 h 776"/>
              <a:gd name="T10" fmla="*/ 331 w 609"/>
              <a:gd name="T11" fmla="*/ 131 h 776"/>
              <a:gd name="T12" fmla="*/ 305 w 609"/>
              <a:gd name="T13" fmla="*/ 41 h 776"/>
              <a:gd name="T14" fmla="*/ 291 w 609"/>
              <a:gd name="T15" fmla="*/ 41 h 776"/>
              <a:gd name="T16" fmla="*/ 263 w 609"/>
              <a:gd name="T17" fmla="*/ 135 h 776"/>
              <a:gd name="T18" fmla="*/ 221 w 609"/>
              <a:gd name="T19" fmla="*/ 143 h 776"/>
              <a:gd name="T20" fmla="*/ 211 w 609"/>
              <a:gd name="T21" fmla="*/ 151 h 776"/>
              <a:gd name="T22" fmla="*/ 204 w 609"/>
              <a:gd name="T23" fmla="*/ 228 h 776"/>
              <a:gd name="T24" fmla="*/ 171 w 609"/>
              <a:gd name="T25" fmla="*/ 214 h 776"/>
              <a:gd name="T26" fmla="*/ 160 w 609"/>
              <a:gd name="T27" fmla="*/ 220 h 776"/>
              <a:gd name="T28" fmla="*/ 205 w 609"/>
              <a:gd name="T29" fmla="*/ 310 h 776"/>
              <a:gd name="T30" fmla="*/ 203 w 609"/>
              <a:gd name="T31" fmla="*/ 328 h 776"/>
              <a:gd name="T32" fmla="*/ 180 w 609"/>
              <a:gd name="T33" fmla="*/ 324 h 776"/>
              <a:gd name="T34" fmla="*/ 137 w 609"/>
              <a:gd name="T35" fmla="*/ 268 h 776"/>
              <a:gd name="T36" fmla="*/ 125 w 609"/>
              <a:gd name="T37" fmla="*/ 270 h 776"/>
              <a:gd name="T38" fmla="*/ 74 w 609"/>
              <a:gd name="T39" fmla="*/ 281 h 776"/>
              <a:gd name="T40" fmla="*/ 25 w 609"/>
              <a:gd name="T41" fmla="*/ 249 h 776"/>
              <a:gd name="T42" fmla="*/ 12 w 609"/>
              <a:gd name="T43" fmla="*/ 253 h 776"/>
              <a:gd name="T44" fmla="*/ 34 w 609"/>
              <a:gd name="T45" fmla="*/ 321 h 776"/>
              <a:gd name="T46" fmla="*/ 30 w 609"/>
              <a:gd name="T47" fmla="*/ 336 h 776"/>
              <a:gd name="T48" fmla="*/ 28 w 609"/>
              <a:gd name="T49" fmla="*/ 349 h 776"/>
              <a:gd name="T50" fmla="*/ 46 w 609"/>
              <a:gd name="T51" fmla="*/ 403 h 776"/>
              <a:gd name="T52" fmla="*/ 24 w 609"/>
              <a:gd name="T53" fmla="*/ 431 h 776"/>
              <a:gd name="T54" fmla="*/ 108 w 609"/>
              <a:gd name="T55" fmla="*/ 480 h 776"/>
              <a:gd name="T56" fmla="*/ 42 w 609"/>
              <a:gd name="T57" fmla="*/ 528 h 776"/>
              <a:gd name="T58" fmla="*/ 29 w 609"/>
              <a:gd name="T59" fmla="*/ 548 h 776"/>
              <a:gd name="T60" fmla="*/ 94 w 609"/>
              <a:gd name="T61" fmla="*/ 568 h 776"/>
              <a:gd name="T62" fmla="*/ 143 w 609"/>
              <a:gd name="T63" fmla="*/ 580 h 776"/>
              <a:gd name="T64" fmla="*/ 193 w 609"/>
              <a:gd name="T65" fmla="*/ 611 h 776"/>
              <a:gd name="T66" fmla="*/ 194 w 609"/>
              <a:gd name="T67" fmla="*/ 635 h 776"/>
              <a:gd name="T68" fmla="*/ 218 w 609"/>
              <a:gd name="T69" fmla="*/ 633 h 776"/>
              <a:gd name="T70" fmla="*/ 242 w 609"/>
              <a:gd name="T71" fmla="*/ 622 h 776"/>
              <a:gd name="T72" fmla="*/ 307 w 609"/>
              <a:gd name="T73" fmla="*/ 591 h 776"/>
              <a:gd name="T74" fmla="*/ 331 w 609"/>
              <a:gd name="T75" fmla="*/ 696 h 776"/>
              <a:gd name="T76" fmla="*/ 363 w 609"/>
              <a:gd name="T77" fmla="*/ 775 h 776"/>
              <a:gd name="T78" fmla="*/ 379 w 609"/>
              <a:gd name="T79" fmla="*/ 768 h 776"/>
              <a:gd name="T80" fmla="*/ 319 w 609"/>
              <a:gd name="T81" fmla="*/ 640 h 776"/>
              <a:gd name="T82" fmla="*/ 315 w 609"/>
              <a:gd name="T83" fmla="*/ 591 h 776"/>
              <a:gd name="T84" fmla="*/ 382 w 609"/>
              <a:gd name="T85" fmla="*/ 618 h 776"/>
              <a:gd name="T86" fmla="*/ 431 w 609"/>
              <a:gd name="T87" fmla="*/ 628 h 776"/>
              <a:gd name="T88" fmla="*/ 438 w 609"/>
              <a:gd name="T89" fmla="*/ 614 h 776"/>
              <a:gd name="T90" fmla="*/ 441 w 609"/>
              <a:gd name="T91" fmla="*/ 578 h 776"/>
              <a:gd name="T92" fmla="*/ 525 w 609"/>
              <a:gd name="T93" fmla="*/ 558 h 776"/>
              <a:gd name="T94" fmla="*/ 583 w 609"/>
              <a:gd name="T95" fmla="*/ 534 h 776"/>
              <a:gd name="T96" fmla="*/ 584 w 609"/>
              <a:gd name="T97" fmla="*/ 517 h 776"/>
              <a:gd name="T98" fmla="*/ 522 w 609"/>
              <a:gd name="T99" fmla="*/ 494 h 776"/>
              <a:gd name="T100" fmla="*/ 517 w 609"/>
              <a:gd name="T101" fmla="*/ 452 h 776"/>
              <a:gd name="T102" fmla="*/ 583 w 609"/>
              <a:gd name="T103" fmla="*/ 419 h 776"/>
              <a:gd name="T104" fmla="*/ 587 w 609"/>
              <a:gd name="T105" fmla="*/ 404 h 776"/>
              <a:gd name="T106" fmla="*/ 559 w 609"/>
              <a:gd name="T107" fmla="*/ 365 h 776"/>
              <a:gd name="T108" fmla="*/ 577 w 609"/>
              <a:gd name="T109" fmla="*/ 321 h 776"/>
              <a:gd name="T110" fmla="*/ 575 w 609"/>
              <a:gd name="T111" fmla="*/ 297 h 776"/>
              <a:gd name="T112" fmla="*/ 581 w 609"/>
              <a:gd name="T113" fmla="*/ 232 h 776"/>
              <a:gd name="T114" fmla="*/ 487 w 609"/>
              <a:gd name="T115" fmla="*/ 272 h 776"/>
              <a:gd name="T116" fmla="*/ 464 w 609"/>
              <a:gd name="T117" fmla="*/ 265 h 776"/>
              <a:gd name="T118" fmla="*/ 420 w 609"/>
              <a:gd name="T119" fmla="*/ 326 h 776"/>
              <a:gd name="T120" fmla="*/ 403 w 609"/>
              <a:gd name="T121" fmla="*/ 323 h 776"/>
              <a:gd name="T122" fmla="*/ 407 w 609"/>
              <a:gd name="T123" fmla="*/ 302 h 776"/>
              <a:gd name="T124" fmla="*/ 442 w 609"/>
              <a:gd name="T125" fmla="*/ 215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9" h="776">
                <a:moveTo>
                  <a:pt x="442" y="215"/>
                </a:moveTo>
                <a:cubicBezTo>
                  <a:pt x="442" y="215"/>
                  <a:pt x="443" y="194"/>
                  <a:pt x="432" y="207"/>
                </a:cubicBezTo>
                <a:cubicBezTo>
                  <a:pt x="432" y="207"/>
                  <a:pt x="410" y="234"/>
                  <a:pt x="395" y="221"/>
                </a:cubicBezTo>
                <a:cubicBezTo>
                  <a:pt x="379" y="208"/>
                  <a:pt x="383" y="160"/>
                  <a:pt x="390" y="146"/>
                </a:cubicBezTo>
                <a:cubicBezTo>
                  <a:pt x="390" y="146"/>
                  <a:pt x="394" y="131"/>
                  <a:pt x="379" y="138"/>
                </a:cubicBezTo>
                <a:cubicBezTo>
                  <a:pt x="379" y="138"/>
                  <a:pt x="345" y="149"/>
                  <a:pt x="331" y="131"/>
                </a:cubicBezTo>
                <a:cubicBezTo>
                  <a:pt x="331" y="131"/>
                  <a:pt x="309" y="98"/>
                  <a:pt x="305" y="41"/>
                </a:cubicBezTo>
                <a:cubicBezTo>
                  <a:pt x="305" y="41"/>
                  <a:pt x="297" y="0"/>
                  <a:pt x="291" y="41"/>
                </a:cubicBezTo>
                <a:cubicBezTo>
                  <a:pt x="291" y="41"/>
                  <a:pt x="283" y="124"/>
                  <a:pt x="263" y="135"/>
                </a:cubicBezTo>
                <a:cubicBezTo>
                  <a:pt x="263" y="135"/>
                  <a:pt x="241" y="151"/>
                  <a:pt x="221" y="143"/>
                </a:cubicBezTo>
                <a:cubicBezTo>
                  <a:pt x="221" y="143"/>
                  <a:pt x="204" y="132"/>
                  <a:pt x="211" y="151"/>
                </a:cubicBezTo>
                <a:cubicBezTo>
                  <a:pt x="211" y="151"/>
                  <a:pt x="229" y="225"/>
                  <a:pt x="204" y="228"/>
                </a:cubicBezTo>
                <a:cubicBezTo>
                  <a:pt x="204" y="228"/>
                  <a:pt x="183" y="237"/>
                  <a:pt x="171" y="214"/>
                </a:cubicBezTo>
                <a:cubicBezTo>
                  <a:pt x="171" y="214"/>
                  <a:pt x="160" y="199"/>
                  <a:pt x="160" y="220"/>
                </a:cubicBezTo>
                <a:cubicBezTo>
                  <a:pt x="160" y="220"/>
                  <a:pt x="166" y="279"/>
                  <a:pt x="205" y="310"/>
                </a:cubicBezTo>
                <a:cubicBezTo>
                  <a:pt x="205" y="310"/>
                  <a:pt x="216" y="321"/>
                  <a:pt x="203" y="328"/>
                </a:cubicBezTo>
                <a:cubicBezTo>
                  <a:pt x="203" y="328"/>
                  <a:pt x="191" y="338"/>
                  <a:pt x="180" y="324"/>
                </a:cubicBezTo>
                <a:cubicBezTo>
                  <a:pt x="180" y="324"/>
                  <a:pt x="138" y="273"/>
                  <a:pt x="137" y="268"/>
                </a:cubicBezTo>
                <a:cubicBezTo>
                  <a:pt x="137" y="268"/>
                  <a:pt x="130" y="256"/>
                  <a:pt x="125" y="270"/>
                </a:cubicBezTo>
                <a:cubicBezTo>
                  <a:pt x="125" y="270"/>
                  <a:pt x="109" y="303"/>
                  <a:pt x="74" y="281"/>
                </a:cubicBezTo>
                <a:lnTo>
                  <a:pt x="25" y="249"/>
                </a:lnTo>
                <a:cubicBezTo>
                  <a:pt x="25" y="249"/>
                  <a:pt x="7" y="234"/>
                  <a:pt x="12" y="253"/>
                </a:cubicBezTo>
                <a:cubicBezTo>
                  <a:pt x="12" y="253"/>
                  <a:pt x="30" y="313"/>
                  <a:pt x="34" y="321"/>
                </a:cubicBezTo>
                <a:cubicBezTo>
                  <a:pt x="34" y="321"/>
                  <a:pt x="37" y="330"/>
                  <a:pt x="30" y="336"/>
                </a:cubicBezTo>
                <a:cubicBezTo>
                  <a:pt x="30" y="336"/>
                  <a:pt x="20" y="338"/>
                  <a:pt x="28" y="349"/>
                </a:cubicBezTo>
                <a:cubicBezTo>
                  <a:pt x="28" y="349"/>
                  <a:pt x="72" y="393"/>
                  <a:pt x="46" y="403"/>
                </a:cubicBezTo>
                <a:cubicBezTo>
                  <a:pt x="46" y="403"/>
                  <a:pt x="0" y="418"/>
                  <a:pt x="24" y="431"/>
                </a:cubicBezTo>
                <a:cubicBezTo>
                  <a:pt x="24" y="431"/>
                  <a:pt x="108" y="460"/>
                  <a:pt x="108" y="480"/>
                </a:cubicBezTo>
                <a:cubicBezTo>
                  <a:pt x="107" y="500"/>
                  <a:pt x="97" y="512"/>
                  <a:pt x="42" y="528"/>
                </a:cubicBezTo>
                <a:cubicBezTo>
                  <a:pt x="42" y="528"/>
                  <a:pt x="0" y="541"/>
                  <a:pt x="29" y="548"/>
                </a:cubicBezTo>
                <a:cubicBezTo>
                  <a:pt x="29" y="548"/>
                  <a:pt x="77" y="555"/>
                  <a:pt x="94" y="568"/>
                </a:cubicBezTo>
                <a:cubicBezTo>
                  <a:pt x="111" y="581"/>
                  <a:pt x="119" y="578"/>
                  <a:pt x="143" y="580"/>
                </a:cubicBezTo>
                <a:cubicBezTo>
                  <a:pt x="166" y="582"/>
                  <a:pt x="209" y="584"/>
                  <a:pt x="193" y="611"/>
                </a:cubicBezTo>
                <a:cubicBezTo>
                  <a:pt x="193" y="611"/>
                  <a:pt x="160" y="639"/>
                  <a:pt x="194" y="635"/>
                </a:cubicBezTo>
                <a:lnTo>
                  <a:pt x="218" y="633"/>
                </a:lnTo>
                <a:cubicBezTo>
                  <a:pt x="218" y="633"/>
                  <a:pt x="234" y="634"/>
                  <a:pt x="242" y="622"/>
                </a:cubicBezTo>
                <a:cubicBezTo>
                  <a:pt x="242" y="622"/>
                  <a:pt x="282" y="588"/>
                  <a:pt x="307" y="591"/>
                </a:cubicBezTo>
                <a:cubicBezTo>
                  <a:pt x="307" y="591"/>
                  <a:pt x="302" y="628"/>
                  <a:pt x="331" y="696"/>
                </a:cubicBezTo>
                <a:cubicBezTo>
                  <a:pt x="331" y="696"/>
                  <a:pt x="361" y="768"/>
                  <a:pt x="363" y="775"/>
                </a:cubicBezTo>
                <a:cubicBezTo>
                  <a:pt x="363" y="775"/>
                  <a:pt x="379" y="776"/>
                  <a:pt x="379" y="768"/>
                </a:cubicBezTo>
                <a:cubicBezTo>
                  <a:pt x="379" y="768"/>
                  <a:pt x="323" y="670"/>
                  <a:pt x="319" y="640"/>
                </a:cubicBezTo>
                <a:cubicBezTo>
                  <a:pt x="319" y="640"/>
                  <a:pt x="310" y="603"/>
                  <a:pt x="315" y="591"/>
                </a:cubicBezTo>
                <a:cubicBezTo>
                  <a:pt x="315" y="591"/>
                  <a:pt x="369" y="601"/>
                  <a:pt x="382" y="618"/>
                </a:cubicBezTo>
                <a:cubicBezTo>
                  <a:pt x="382" y="618"/>
                  <a:pt x="395" y="631"/>
                  <a:pt x="431" y="628"/>
                </a:cubicBezTo>
                <a:cubicBezTo>
                  <a:pt x="431" y="628"/>
                  <a:pt x="452" y="626"/>
                  <a:pt x="438" y="614"/>
                </a:cubicBezTo>
                <a:cubicBezTo>
                  <a:pt x="438" y="614"/>
                  <a:pt x="405" y="583"/>
                  <a:pt x="441" y="578"/>
                </a:cubicBezTo>
                <a:cubicBezTo>
                  <a:pt x="441" y="578"/>
                  <a:pt x="504" y="573"/>
                  <a:pt x="525" y="558"/>
                </a:cubicBezTo>
                <a:cubicBezTo>
                  <a:pt x="525" y="558"/>
                  <a:pt x="567" y="534"/>
                  <a:pt x="583" y="534"/>
                </a:cubicBezTo>
                <a:cubicBezTo>
                  <a:pt x="583" y="534"/>
                  <a:pt x="609" y="526"/>
                  <a:pt x="584" y="517"/>
                </a:cubicBezTo>
                <a:lnTo>
                  <a:pt x="522" y="494"/>
                </a:lnTo>
                <a:cubicBezTo>
                  <a:pt x="522" y="494"/>
                  <a:pt x="487" y="476"/>
                  <a:pt x="517" y="452"/>
                </a:cubicBezTo>
                <a:cubicBezTo>
                  <a:pt x="517" y="452"/>
                  <a:pt x="571" y="421"/>
                  <a:pt x="583" y="419"/>
                </a:cubicBezTo>
                <a:cubicBezTo>
                  <a:pt x="583" y="419"/>
                  <a:pt x="602" y="414"/>
                  <a:pt x="587" y="404"/>
                </a:cubicBezTo>
                <a:cubicBezTo>
                  <a:pt x="587" y="404"/>
                  <a:pt x="545" y="392"/>
                  <a:pt x="559" y="365"/>
                </a:cubicBezTo>
                <a:cubicBezTo>
                  <a:pt x="559" y="365"/>
                  <a:pt x="592" y="329"/>
                  <a:pt x="577" y="321"/>
                </a:cubicBezTo>
                <a:cubicBezTo>
                  <a:pt x="577" y="321"/>
                  <a:pt x="566" y="319"/>
                  <a:pt x="575" y="297"/>
                </a:cubicBezTo>
                <a:cubicBezTo>
                  <a:pt x="575" y="297"/>
                  <a:pt x="606" y="216"/>
                  <a:pt x="581" y="232"/>
                </a:cubicBezTo>
                <a:cubicBezTo>
                  <a:pt x="581" y="232"/>
                  <a:pt x="518" y="297"/>
                  <a:pt x="487" y="272"/>
                </a:cubicBezTo>
                <a:cubicBezTo>
                  <a:pt x="487" y="272"/>
                  <a:pt x="473" y="242"/>
                  <a:pt x="464" y="265"/>
                </a:cubicBezTo>
                <a:cubicBezTo>
                  <a:pt x="464" y="265"/>
                  <a:pt x="425" y="325"/>
                  <a:pt x="420" y="326"/>
                </a:cubicBezTo>
                <a:cubicBezTo>
                  <a:pt x="420" y="326"/>
                  <a:pt x="413" y="333"/>
                  <a:pt x="403" y="323"/>
                </a:cubicBezTo>
                <a:cubicBezTo>
                  <a:pt x="403" y="323"/>
                  <a:pt x="391" y="317"/>
                  <a:pt x="407" y="302"/>
                </a:cubicBezTo>
                <a:cubicBezTo>
                  <a:pt x="407" y="302"/>
                  <a:pt x="450" y="248"/>
                  <a:pt x="442" y="21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30" name="Freeform 230"/>
          <p:cNvSpPr>
            <a:spLocks/>
          </p:cNvSpPr>
          <p:nvPr/>
        </p:nvSpPr>
        <p:spPr bwMode="auto">
          <a:xfrm>
            <a:off x="7472366" y="4618436"/>
            <a:ext cx="130969" cy="119064"/>
          </a:xfrm>
          <a:custGeom>
            <a:avLst/>
            <a:gdLst>
              <a:gd name="T0" fmla="*/ 573 w 579"/>
              <a:gd name="T1" fmla="*/ 157 h 522"/>
              <a:gd name="T2" fmla="*/ 430 w 579"/>
              <a:gd name="T3" fmla="*/ 4 h 522"/>
              <a:gd name="T4" fmla="*/ 290 w 579"/>
              <a:gd name="T5" fmla="*/ 87 h 522"/>
              <a:gd name="T6" fmla="*/ 150 w 579"/>
              <a:gd name="T7" fmla="*/ 4 h 522"/>
              <a:gd name="T8" fmla="*/ 7 w 579"/>
              <a:gd name="T9" fmla="*/ 157 h 522"/>
              <a:gd name="T10" fmla="*/ 112 w 579"/>
              <a:gd name="T11" fmla="*/ 363 h 522"/>
              <a:gd name="T12" fmla="*/ 290 w 579"/>
              <a:gd name="T13" fmla="*/ 522 h 522"/>
              <a:gd name="T14" fmla="*/ 290 w 579"/>
              <a:gd name="T15" fmla="*/ 522 h 522"/>
              <a:gd name="T16" fmla="*/ 290 w 579"/>
              <a:gd name="T17" fmla="*/ 522 h 522"/>
              <a:gd name="T18" fmla="*/ 290 w 579"/>
              <a:gd name="T19" fmla="*/ 522 h 522"/>
              <a:gd name="T20" fmla="*/ 290 w 579"/>
              <a:gd name="T21" fmla="*/ 522 h 522"/>
              <a:gd name="T22" fmla="*/ 468 w 579"/>
              <a:gd name="T23" fmla="*/ 363 h 522"/>
              <a:gd name="T24" fmla="*/ 573 w 579"/>
              <a:gd name="T25" fmla="*/ 157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9" h="522">
                <a:moveTo>
                  <a:pt x="573" y="157"/>
                </a:moveTo>
                <a:cubicBezTo>
                  <a:pt x="564" y="3"/>
                  <a:pt x="430" y="4"/>
                  <a:pt x="430" y="4"/>
                </a:cubicBezTo>
                <a:cubicBezTo>
                  <a:pt x="340" y="0"/>
                  <a:pt x="292" y="83"/>
                  <a:pt x="290" y="87"/>
                </a:cubicBezTo>
                <a:cubicBezTo>
                  <a:pt x="288" y="83"/>
                  <a:pt x="239" y="0"/>
                  <a:pt x="150" y="4"/>
                </a:cubicBezTo>
                <a:cubicBezTo>
                  <a:pt x="150" y="4"/>
                  <a:pt x="15" y="3"/>
                  <a:pt x="7" y="157"/>
                </a:cubicBezTo>
                <a:cubicBezTo>
                  <a:pt x="7" y="157"/>
                  <a:pt x="0" y="258"/>
                  <a:pt x="112" y="363"/>
                </a:cubicBezTo>
                <a:lnTo>
                  <a:pt x="290" y="522"/>
                </a:lnTo>
                <a:lnTo>
                  <a:pt x="290" y="522"/>
                </a:lnTo>
                <a:lnTo>
                  <a:pt x="290" y="522"/>
                </a:lnTo>
                <a:lnTo>
                  <a:pt x="290" y="522"/>
                </a:lnTo>
                <a:lnTo>
                  <a:pt x="290" y="522"/>
                </a:lnTo>
                <a:lnTo>
                  <a:pt x="468" y="363"/>
                </a:lnTo>
                <a:cubicBezTo>
                  <a:pt x="579" y="258"/>
                  <a:pt x="573" y="157"/>
                  <a:pt x="573" y="15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31" name="Freeform 231"/>
          <p:cNvSpPr>
            <a:spLocks noEditPoints="1"/>
          </p:cNvSpPr>
          <p:nvPr/>
        </p:nvSpPr>
        <p:spPr bwMode="auto">
          <a:xfrm>
            <a:off x="4452939" y="3031335"/>
            <a:ext cx="235744" cy="116681"/>
          </a:xfrm>
          <a:custGeom>
            <a:avLst/>
            <a:gdLst>
              <a:gd name="T0" fmla="*/ 826 w 1040"/>
              <a:gd name="T1" fmla="*/ 454 h 517"/>
              <a:gd name="T2" fmla="*/ 952 w 1040"/>
              <a:gd name="T3" fmla="*/ 454 h 517"/>
              <a:gd name="T4" fmla="*/ 779 w 1040"/>
              <a:gd name="T5" fmla="*/ 0 h 517"/>
              <a:gd name="T6" fmla="*/ 1 w 1040"/>
              <a:gd name="T7" fmla="*/ 427 h 517"/>
              <a:gd name="T8" fmla="*/ 120 w 1040"/>
              <a:gd name="T9" fmla="*/ 422 h 517"/>
              <a:gd name="T10" fmla="*/ 282 w 1040"/>
              <a:gd name="T11" fmla="*/ 428 h 517"/>
              <a:gd name="T12" fmla="*/ 670 w 1040"/>
              <a:gd name="T13" fmla="*/ 428 h 517"/>
              <a:gd name="T14" fmla="*/ 890 w 1040"/>
              <a:gd name="T15" fmla="*/ 368 h 517"/>
              <a:gd name="T16" fmla="*/ 990 w 1040"/>
              <a:gd name="T17" fmla="*/ 428 h 517"/>
              <a:gd name="T18" fmla="*/ 1008 w 1040"/>
              <a:gd name="T19" fmla="*/ 424 h 517"/>
              <a:gd name="T20" fmla="*/ 1019 w 1040"/>
              <a:gd name="T21" fmla="*/ 415 h 517"/>
              <a:gd name="T22" fmla="*/ 1011 w 1040"/>
              <a:gd name="T23" fmla="*/ 282 h 517"/>
              <a:gd name="T24" fmla="*/ 921 w 1040"/>
              <a:gd name="T25" fmla="*/ 253 h 517"/>
              <a:gd name="T26" fmla="*/ 779 w 1040"/>
              <a:gd name="T27" fmla="*/ 107 h 517"/>
              <a:gd name="T28" fmla="*/ 811 w 1040"/>
              <a:gd name="T29" fmla="*/ 249 h 517"/>
              <a:gd name="T30" fmla="*/ 888 w 1040"/>
              <a:gd name="T31" fmla="*/ 249 h 517"/>
              <a:gd name="T32" fmla="*/ 797 w 1040"/>
              <a:gd name="T33" fmla="*/ 249 h 517"/>
              <a:gd name="T34" fmla="*/ 721 w 1040"/>
              <a:gd name="T35" fmla="*/ 155 h 517"/>
              <a:gd name="T36" fmla="*/ 797 w 1040"/>
              <a:gd name="T37" fmla="*/ 249 h 517"/>
              <a:gd name="T38" fmla="*/ 60 w 1040"/>
              <a:gd name="T39" fmla="*/ 283 h 517"/>
              <a:gd name="T40" fmla="*/ 60 w 1040"/>
              <a:gd name="T41" fmla="*/ 269 h 517"/>
              <a:gd name="T42" fmla="*/ 165 w 1040"/>
              <a:gd name="T43" fmla="*/ 276 h 517"/>
              <a:gd name="T44" fmla="*/ 158 w 1040"/>
              <a:gd name="T45" fmla="*/ 312 h 517"/>
              <a:gd name="T46" fmla="*/ 53 w 1040"/>
              <a:gd name="T47" fmla="*/ 305 h 517"/>
              <a:gd name="T48" fmla="*/ 158 w 1040"/>
              <a:gd name="T49" fmla="*/ 298 h 517"/>
              <a:gd name="T50" fmla="*/ 158 w 1040"/>
              <a:gd name="T51" fmla="*/ 312 h 517"/>
              <a:gd name="T52" fmla="*/ 60 w 1040"/>
              <a:gd name="T53" fmla="*/ 341 h 517"/>
              <a:gd name="T54" fmla="*/ 60 w 1040"/>
              <a:gd name="T55" fmla="*/ 327 h 517"/>
              <a:gd name="T56" fmla="*/ 165 w 1040"/>
              <a:gd name="T57" fmla="*/ 334 h 517"/>
              <a:gd name="T58" fmla="*/ 200 w 1040"/>
              <a:gd name="T59" fmla="*/ 390 h 517"/>
              <a:gd name="T60" fmla="*/ 200 w 1040"/>
              <a:gd name="T61" fmla="*/ 517 h 517"/>
              <a:gd name="T62" fmla="*/ 200 w 1040"/>
              <a:gd name="T63" fmla="*/ 39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0" h="517">
                <a:moveTo>
                  <a:pt x="889" y="390"/>
                </a:moveTo>
                <a:cubicBezTo>
                  <a:pt x="854" y="390"/>
                  <a:pt x="826" y="419"/>
                  <a:pt x="826" y="454"/>
                </a:cubicBezTo>
                <a:cubicBezTo>
                  <a:pt x="826" y="489"/>
                  <a:pt x="854" y="517"/>
                  <a:pt x="889" y="517"/>
                </a:cubicBezTo>
                <a:cubicBezTo>
                  <a:pt x="924" y="517"/>
                  <a:pt x="952" y="489"/>
                  <a:pt x="952" y="454"/>
                </a:cubicBezTo>
                <a:cubicBezTo>
                  <a:pt x="952" y="419"/>
                  <a:pt x="924" y="390"/>
                  <a:pt x="889" y="390"/>
                </a:cubicBezTo>
                <a:close/>
                <a:moveTo>
                  <a:pt x="779" y="0"/>
                </a:moveTo>
                <a:cubicBezTo>
                  <a:pt x="519" y="0"/>
                  <a:pt x="260" y="0"/>
                  <a:pt x="0" y="0"/>
                </a:cubicBezTo>
                <a:cubicBezTo>
                  <a:pt x="0" y="143"/>
                  <a:pt x="1" y="284"/>
                  <a:pt x="1" y="427"/>
                </a:cubicBezTo>
                <a:cubicBezTo>
                  <a:pt x="40" y="427"/>
                  <a:pt x="80" y="428"/>
                  <a:pt x="120" y="428"/>
                </a:cubicBezTo>
                <a:lnTo>
                  <a:pt x="120" y="422"/>
                </a:lnTo>
                <a:cubicBezTo>
                  <a:pt x="133" y="390"/>
                  <a:pt x="164" y="368"/>
                  <a:pt x="200" y="368"/>
                </a:cubicBezTo>
                <a:cubicBezTo>
                  <a:pt x="238" y="368"/>
                  <a:pt x="271" y="393"/>
                  <a:pt x="282" y="428"/>
                </a:cubicBezTo>
                <a:lnTo>
                  <a:pt x="654" y="428"/>
                </a:lnTo>
                <a:lnTo>
                  <a:pt x="670" y="428"/>
                </a:lnTo>
                <a:lnTo>
                  <a:pt x="810" y="428"/>
                </a:lnTo>
                <a:cubicBezTo>
                  <a:pt x="820" y="393"/>
                  <a:pt x="852" y="368"/>
                  <a:pt x="890" y="368"/>
                </a:cubicBezTo>
                <a:cubicBezTo>
                  <a:pt x="927" y="368"/>
                  <a:pt x="959" y="393"/>
                  <a:pt x="969" y="428"/>
                </a:cubicBezTo>
                <a:lnTo>
                  <a:pt x="990" y="428"/>
                </a:lnTo>
                <a:lnTo>
                  <a:pt x="1000" y="427"/>
                </a:lnTo>
                <a:lnTo>
                  <a:pt x="1008" y="424"/>
                </a:lnTo>
                <a:lnTo>
                  <a:pt x="1014" y="420"/>
                </a:lnTo>
                <a:lnTo>
                  <a:pt x="1019" y="415"/>
                </a:lnTo>
                <a:cubicBezTo>
                  <a:pt x="1040" y="392"/>
                  <a:pt x="1011" y="375"/>
                  <a:pt x="1011" y="375"/>
                </a:cubicBezTo>
                <a:cubicBezTo>
                  <a:pt x="1011" y="375"/>
                  <a:pt x="1012" y="303"/>
                  <a:pt x="1011" y="282"/>
                </a:cubicBezTo>
                <a:cubicBezTo>
                  <a:pt x="1010" y="261"/>
                  <a:pt x="989" y="257"/>
                  <a:pt x="989" y="257"/>
                </a:cubicBezTo>
                <a:lnTo>
                  <a:pt x="921" y="253"/>
                </a:lnTo>
                <a:cubicBezTo>
                  <a:pt x="905" y="179"/>
                  <a:pt x="824" y="121"/>
                  <a:pt x="779" y="121"/>
                </a:cubicBezTo>
                <a:cubicBezTo>
                  <a:pt x="779" y="121"/>
                  <a:pt x="779" y="116"/>
                  <a:pt x="779" y="107"/>
                </a:cubicBezTo>
                <a:lnTo>
                  <a:pt x="779" y="0"/>
                </a:lnTo>
                <a:close/>
                <a:moveTo>
                  <a:pt x="811" y="249"/>
                </a:moveTo>
                <a:lnTo>
                  <a:pt x="811" y="161"/>
                </a:lnTo>
                <a:cubicBezTo>
                  <a:pt x="833" y="174"/>
                  <a:pt x="875" y="208"/>
                  <a:pt x="888" y="249"/>
                </a:cubicBezTo>
                <a:lnTo>
                  <a:pt x="811" y="249"/>
                </a:lnTo>
                <a:close/>
                <a:moveTo>
                  <a:pt x="797" y="249"/>
                </a:moveTo>
                <a:lnTo>
                  <a:pt x="721" y="249"/>
                </a:lnTo>
                <a:lnTo>
                  <a:pt x="721" y="155"/>
                </a:lnTo>
                <a:lnTo>
                  <a:pt x="797" y="155"/>
                </a:lnTo>
                <a:lnTo>
                  <a:pt x="797" y="249"/>
                </a:lnTo>
                <a:close/>
                <a:moveTo>
                  <a:pt x="158" y="283"/>
                </a:moveTo>
                <a:lnTo>
                  <a:pt x="60" y="283"/>
                </a:lnTo>
                <a:cubicBezTo>
                  <a:pt x="56" y="283"/>
                  <a:pt x="53" y="280"/>
                  <a:pt x="53" y="276"/>
                </a:cubicBezTo>
                <a:cubicBezTo>
                  <a:pt x="53" y="273"/>
                  <a:pt x="56" y="269"/>
                  <a:pt x="60" y="269"/>
                </a:cubicBezTo>
                <a:lnTo>
                  <a:pt x="158" y="269"/>
                </a:lnTo>
                <a:cubicBezTo>
                  <a:pt x="162" y="269"/>
                  <a:pt x="165" y="273"/>
                  <a:pt x="165" y="276"/>
                </a:cubicBezTo>
                <a:cubicBezTo>
                  <a:pt x="165" y="280"/>
                  <a:pt x="162" y="284"/>
                  <a:pt x="158" y="283"/>
                </a:cubicBezTo>
                <a:close/>
                <a:moveTo>
                  <a:pt x="158" y="312"/>
                </a:moveTo>
                <a:lnTo>
                  <a:pt x="60" y="312"/>
                </a:lnTo>
                <a:cubicBezTo>
                  <a:pt x="56" y="312"/>
                  <a:pt x="53" y="309"/>
                  <a:pt x="53" y="305"/>
                </a:cubicBezTo>
                <a:cubicBezTo>
                  <a:pt x="53" y="301"/>
                  <a:pt x="56" y="298"/>
                  <a:pt x="60" y="298"/>
                </a:cubicBezTo>
                <a:lnTo>
                  <a:pt x="158" y="298"/>
                </a:lnTo>
                <a:cubicBezTo>
                  <a:pt x="162" y="298"/>
                  <a:pt x="165" y="301"/>
                  <a:pt x="165" y="305"/>
                </a:cubicBezTo>
                <a:cubicBezTo>
                  <a:pt x="165" y="309"/>
                  <a:pt x="162" y="312"/>
                  <a:pt x="158" y="312"/>
                </a:cubicBezTo>
                <a:close/>
                <a:moveTo>
                  <a:pt x="158" y="341"/>
                </a:moveTo>
                <a:lnTo>
                  <a:pt x="60" y="341"/>
                </a:lnTo>
                <a:cubicBezTo>
                  <a:pt x="56" y="341"/>
                  <a:pt x="53" y="338"/>
                  <a:pt x="53" y="334"/>
                </a:cubicBezTo>
                <a:cubicBezTo>
                  <a:pt x="53" y="330"/>
                  <a:pt x="56" y="327"/>
                  <a:pt x="60" y="327"/>
                </a:cubicBezTo>
                <a:lnTo>
                  <a:pt x="158" y="327"/>
                </a:lnTo>
                <a:cubicBezTo>
                  <a:pt x="162" y="327"/>
                  <a:pt x="165" y="330"/>
                  <a:pt x="165" y="334"/>
                </a:cubicBezTo>
                <a:cubicBezTo>
                  <a:pt x="165" y="338"/>
                  <a:pt x="162" y="341"/>
                  <a:pt x="158" y="341"/>
                </a:cubicBezTo>
                <a:close/>
                <a:moveTo>
                  <a:pt x="200" y="390"/>
                </a:moveTo>
                <a:cubicBezTo>
                  <a:pt x="165" y="390"/>
                  <a:pt x="137" y="419"/>
                  <a:pt x="137" y="454"/>
                </a:cubicBezTo>
                <a:cubicBezTo>
                  <a:pt x="137" y="489"/>
                  <a:pt x="165" y="517"/>
                  <a:pt x="200" y="517"/>
                </a:cubicBezTo>
                <a:cubicBezTo>
                  <a:pt x="235" y="517"/>
                  <a:pt x="263" y="489"/>
                  <a:pt x="263" y="454"/>
                </a:cubicBezTo>
                <a:cubicBezTo>
                  <a:pt x="263" y="419"/>
                  <a:pt x="235" y="390"/>
                  <a:pt x="200" y="39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32" name="Freeform 232"/>
          <p:cNvSpPr>
            <a:spLocks noEditPoints="1"/>
          </p:cNvSpPr>
          <p:nvPr/>
        </p:nvSpPr>
        <p:spPr bwMode="auto">
          <a:xfrm>
            <a:off x="4770836" y="3008711"/>
            <a:ext cx="129778" cy="161925"/>
          </a:xfrm>
          <a:custGeom>
            <a:avLst/>
            <a:gdLst>
              <a:gd name="T0" fmla="*/ 478 w 572"/>
              <a:gd name="T1" fmla="*/ 286 h 715"/>
              <a:gd name="T2" fmla="*/ 163 w 572"/>
              <a:gd name="T3" fmla="*/ 375 h 715"/>
              <a:gd name="T4" fmla="*/ 104 w 572"/>
              <a:gd name="T5" fmla="*/ 201 h 715"/>
              <a:gd name="T6" fmla="*/ 418 w 572"/>
              <a:gd name="T7" fmla="*/ 113 h 715"/>
              <a:gd name="T8" fmla="*/ 445 w 572"/>
              <a:gd name="T9" fmla="*/ 467 h 715"/>
              <a:gd name="T10" fmla="*/ 445 w 572"/>
              <a:gd name="T11" fmla="*/ 405 h 715"/>
              <a:gd name="T12" fmla="*/ 445 w 572"/>
              <a:gd name="T13" fmla="*/ 467 h 715"/>
              <a:gd name="T14" fmla="*/ 226 w 572"/>
              <a:gd name="T15" fmla="*/ 581 h 715"/>
              <a:gd name="T16" fmla="*/ 226 w 572"/>
              <a:gd name="T17" fmla="*/ 562 h 715"/>
              <a:gd name="T18" fmla="*/ 375 w 572"/>
              <a:gd name="T19" fmla="*/ 571 h 715"/>
              <a:gd name="T20" fmla="*/ 142 w 572"/>
              <a:gd name="T21" fmla="*/ 467 h 715"/>
              <a:gd name="T22" fmla="*/ 142 w 572"/>
              <a:gd name="T23" fmla="*/ 405 h 715"/>
              <a:gd name="T24" fmla="*/ 142 w 572"/>
              <a:gd name="T25" fmla="*/ 467 h 715"/>
              <a:gd name="T26" fmla="*/ 541 w 572"/>
              <a:gd name="T27" fmla="*/ 300 h 715"/>
              <a:gd name="T28" fmla="*/ 514 w 572"/>
              <a:gd name="T29" fmla="*/ 281 h 715"/>
              <a:gd name="T30" fmla="*/ 515 w 572"/>
              <a:gd name="T31" fmla="*/ 133 h 715"/>
              <a:gd name="T32" fmla="*/ 131 w 572"/>
              <a:gd name="T33" fmla="*/ 0 h 715"/>
              <a:gd name="T34" fmla="*/ 59 w 572"/>
              <a:gd name="T35" fmla="*/ 259 h 715"/>
              <a:gd name="T36" fmla="*/ 58 w 572"/>
              <a:gd name="T37" fmla="*/ 276 h 715"/>
              <a:gd name="T38" fmla="*/ 32 w 572"/>
              <a:gd name="T39" fmla="*/ 299 h 715"/>
              <a:gd name="T40" fmla="*/ 10 w 572"/>
              <a:gd name="T41" fmla="*/ 336 h 715"/>
              <a:gd name="T42" fmla="*/ 58 w 572"/>
              <a:gd name="T43" fmla="*/ 351 h 715"/>
              <a:gd name="T44" fmla="*/ 59 w 572"/>
              <a:gd name="T45" fmla="*/ 434 h 715"/>
              <a:gd name="T46" fmla="*/ 58 w 572"/>
              <a:gd name="T47" fmla="*/ 527 h 715"/>
              <a:gd name="T48" fmla="*/ 105 w 572"/>
              <a:gd name="T49" fmla="*/ 623 h 715"/>
              <a:gd name="T50" fmla="*/ 143 w 572"/>
              <a:gd name="T51" fmla="*/ 715 h 715"/>
              <a:gd name="T52" fmla="*/ 182 w 572"/>
              <a:gd name="T53" fmla="*/ 626 h 715"/>
              <a:gd name="T54" fmla="*/ 396 w 572"/>
              <a:gd name="T55" fmla="*/ 680 h 715"/>
              <a:gd name="T56" fmla="*/ 473 w 572"/>
              <a:gd name="T57" fmla="*/ 680 h 715"/>
              <a:gd name="T58" fmla="*/ 473 w 572"/>
              <a:gd name="T59" fmla="*/ 616 h 715"/>
              <a:gd name="T60" fmla="*/ 514 w 572"/>
              <a:gd name="T61" fmla="*/ 434 h 715"/>
              <a:gd name="T62" fmla="*/ 514 w 572"/>
              <a:gd name="T63" fmla="*/ 420 h 715"/>
              <a:gd name="T64" fmla="*/ 527 w 572"/>
              <a:gd name="T65" fmla="*/ 352 h 715"/>
              <a:gd name="T66" fmla="*/ 566 w 572"/>
              <a:gd name="T67" fmla="*/ 312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2" h="715">
                <a:moveTo>
                  <a:pt x="478" y="201"/>
                </a:moveTo>
                <a:lnTo>
                  <a:pt x="478" y="286"/>
                </a:lnTo>
                <a:cubicBezTo>
                  <a:pt x="478" y="336"/>
                  <a:pt x="451" y="375"/>
                  <a:pt x="418" y="375"/>
                </a:cubicBezTo>
                <a:lnTo>
                  <a:pt x="163" y="375"/>
                </a:lnTo>
                <a:cubicBezTo>
                  <a:pt x="130" y="375"/>
                  <a:pt x="104" y="336"/>
                  <a:pt x="104" y="286"/>
                </a:cubicBezTo>
                <a:lnTo>
                  <a:pt x="104" y="201"/>
                </a:lnTo>
                <a:cubicBezTo>
                  <a:pt x="102" y="184"/>
                  <a:pt x="98" y="112"/>
                  <a:pt x="163" y="113"/>
                </a:cubicBezTo>
                <a:lnTo>
                  <a:pt x="418" y="113"/>
                </a:lnTo>
                <a:cubicBezTo>
                  <a:pt x="483" y="116"/>
                  <a:pt x="478" y="170"/>
                  <a:pt x="478" y="201"/>
                </a:cubicBezTo>
                <a:close/>
                <a:moveTo>
                  <a:pt x="445" y="467"/>
                </a:moveTo>
                <a:cubicBezTo>
                  <a:pt x="428" y="467"/>
                  <a:pt x="415" y="453"/>
                  <a:pt x="415" y="436"/>
                </a:cubicBezTo>
                <a:cubicBezTo>
                  <a:pt x="415" y="419"/>
                  <a:pt x="428" y="405"/>
                  <a:pt x="445" y="405"/>
                </a:cubicBezTo>
                <a:cubicBezTo>
                  <a:pt x="462" y="405"/>
                  <a:pt x="476" y="419"/>
                  <a:pt x="476" y="436"/>
                </a:cubicBezTo>
                <a:cubicBezTo>
                  <a:pt x="476" y="453"/>
                  <a:pt x="462" y="467"/>
                  <a:pt x="445" y="467"/>
                </a:cubicBezTo>
                <a:close/>
                <a:moveTo>
                  <a:pt x="366" y="581"/>
                </a:moveTo>
                <a:lnTo>
                  <a:pt x="226" y="581"/>
                </a:lnTo>
                <a:cubicBezTo>
                  <a:pt x="221" y="581"/>
                  <a:pt x="217" y="576"/>
                  <a:pt x="217" y="571"/>
                </a:cubicBezTo>
                <a:cubicBezTo>
                  <a:pt x="217" y="566"/>
                  <a:pt x="221" y="562"/>
                  <a:pt x="226" y="562"/>
                </a:cubicBezTo>
                <a:lnTo>
                  <a:pt x="366" y="562"/>
                </a:lnTo>
                <a:cubicBezTo>
                  <a:pt x="371" y="562"/>
                  <a:pt x="375" y="566"/>
                  <a:pt x="375" y="571"/>
                </a:cubicBezTo>
                <a:cubicBezTo>
                  <a:pt x="375" y="576"/>
                  <a:pt x="371" y="581"/>
                  <a:pt x="366" y="581"/>
                </a:cubicBezTo>
                <a:close/>
                <a:moveTo>
                  <a:pt x="142" y="467"/>
                </a:moveTo>
                <a:cubicBezTo>
                  <a:pt x="125" y="467"/>
                  <a:pt x="112" y="453"/>
                  <a:pt x="112" y="436"/>
                </a:cubicBezTo>
                <a:cubicBezTo>
                  <a:pt x="112" y="419"/>
                  <a:pt x="125" y="405"/>
                  <a:pt x="142" y="405"/>
                </a:cubicBezTo>
                <a:cubicBezTo>
                  <a:pt x="159" y="405"/>
                  <a:pt x="173" y="419"/>
                  <a:pt x="173" y="436"/>
                </a:cubicBezTo>
                <a:cubicBezTo>
                  <a:pt x="173" y="453"/>
                  <a:pt x="159" y="467"/>
                  <a:pt x="142" y="467"/>
                </a:cubicBezTo>
                <a:close/>
                <a:moveTo>
                  <a:pt x="566" y="312"/>
                </a:moveTo>
                <a:cubicBezTo>
                  <a:pt x="560" y="302"/>
                  <a:pt x="549" y="297"/>
                  <a:pt x="541" y="300"/>
                </a:cubicBezTo>
                <a:lnTo>
                  <a:pt x="514" y="312"/>
                </a:lnTo>
                <a:lnTo>
                  <a:pt x="514" y="281"/>
                </a:lnTo>
                <a:cubicBezTo>
                  <a:pt x="514" y="274"/>
                  <a:pt x="515" y="266"/>
                  <a:pt x="515" y="259"/>
                </a:cubicBezTo>
                <a:lnTo>
                  <a:pt x="515" y="133"/>
                </a:lnTo>
                <a:cubicBezTo>
                  <a:pt x="515" y="59"/>
                  <a:pt x="482" y="0"/>
                  <a:pt x="443" y="0"/>
                </a:cubicBezTo>
                <a:lnTo>
                  <a:pt x="131" y="0"/>
                </a:lnTo>
                <a:cubicBezTo>
                  <a:pt x="91" y="0"/>
                  <a:pt x="59" y="60"/>
                  <a:pt x="59" y="133"/>
                </a:cubicBezTo>
                <a:lnTo>
                  <a:pt x="59" y="259"/>
                </a:lnTo>
                <a:cubicBezTo>
                  <a:pt x="59" y="265"/>
                  <a:pt x="59" y="271"/>
                  <a:pt x="59" y="276"/>
                </a:cubicBezTo>
                <a:lnTo>
                  <a:pt x="58" y="276"/>
                </a:lnTo>
                <a:lnTo>
                  <a:pt x="58" y="311"/>
                </a:lnTo>
                <a:lnTo>
                  <a:pt x="32" y="299"/>
                </a:lnTo>
                <a:cubicBezTo>
                  <a:pt x="24" y="296"/>
                  <a:pt x="12" y="301"/>
                  <a:pt x="6" y="311"/>
                </a:cubicBezTo>
                <a:cubicBezTo>
                  <a:pt x="0" y="321"/>
                  <a:pt x="2" y="333"/>
                  <a:pt x="10" y="336"/>
                </a:cubicBezTo>
                <a:lnTo>
                  <a:pt x="45" y="351"/>
                </a:lnTo>
                <a:cubicBezTo>
                  <a:pt x="49" y="353"/>
                  <a:pt x="54" y="353"/>
                  <a:pt x="58" y="351"/>
                </a:cubicBezTo>
                <a:lnTo>
                  <a:pt x="58" y="420"/>
                </a:lnTo>
                <a:cubicBezTo>
                  <a:pt x="58" y="425"/>
                  <a:pt x="59" y="429"/>
                  <a:pt x="59" y="434"/>
                </a:cubicBezTo>
                <a:lnTo>
                  <a:pt x="58" y="434"/>
                </a:lnTo>
                <a:lnTo>
                  <a:pt x="58" y="527"/>
                </a:lnTo>
                <a:cubicBezTo>
                  <a:pt x="58" y="569"/>
                  <a:pt x="78" y="605"/>
                  <a:pt x="105" y="620"/>
                </a:cubicBezTo>
                <a:lnTo>
                  <a:pt x="105" y="623"/>
                </a:lnTo>
                <a:lnTo>
                  <a:pt x="105" y="680"/>
                </a:lnTo>
                <a:cubicBezTo>
                  <a:pt x="105" y="699"/>
                  <a:pt x="122" y="715"/>
                  <a:pt x="143" y="715"/>
                </a:cubicBezTo>
                <a:cubicBezTo>
                  <a:pt x="165" y="715"/>
                  <a:pt x="182" y="699"/>
                  <a:pt x="182" y="680"/>
                </a:cubicBezTo>
                <a:lnTo>
                  <a:pt x="182" y="626"/>
                </a:lnTo>
                <a:lnTo>
                  <a:pt x="396" y="626"/>
                </a:lnTo>
                <a:lnTo>
                  <a:pt x="396" y="680"/>
                </a:lnTo>
                <a:cubicBezTo>
                  <a:pt x="396" y="699"/>
                  <a:pt x="413" y="715"/>
                  <a:pt x="435" y="715"/>
                </a:cubicBezTo>
                <a:cubicBezTo>
                  <a:pt x="456" y="715"/>
                  <a:pt x="473" y="699"/>
                  <a:pt x="473" y="680"/>
                </a:cubicBezTo>
                <a:lnTo>
                  <a:pt x="473" y="623"/>
                </a:lnTo>
                <a:cubicBezTo>
                  <a:pt x="473" y="620"/>
                  <a:pt x="473" y="618"/>
                  <a:pt x="473" y="616"/>
                </a:cubicBezTo>
                <a:cubicBezTo>
                  <a:pt x="497" y="600"/>
                  <a:pt x="514" y="566"/>
                  <a:pt x="514" y="527"/>
                </a:cubicBezTo>
                <a:lnTo>
                  <a:pt x="514" y="434"/>
                </a:lnTo>
                <a:lnTo>
                  <a:pt x="513" y="434"/>
                </a:lnTo>
                <a:cubicBezTo>
                  <a:pt x="514" y="429"/>
                  <a:pt x="514" y="425"/>
                  <a:pt x="514" y="420"/>
                </a:cubicBezTo>
                <a:lnTo>
                  <a:pt x="514" y="352"/>
                </a:lnTo>
                <a:cubicBezTo>
                  <a:pt x="518" y="354"/>
                  <a:pt x="523" y="354"/>
                  <a:pt x="527" y="352"/>
                </a:cubicBezTo>
                <a:lnTo>
                  <a:pt x="563" y="337"/>
                </a:lnTo>
                <a:cubicBezTo>
                  <a:pt x="571" y="334"/>
                  <a:pt x="572" y="322"/>
                  <a:pt x="566" y="31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33" name="Freeform 233"/>
          <p:cNvSpPr>
            <a:spLocks noEditPoints="1"/>
          </p:cNvSpPr>
          <p:nvPr/>
        </p:nvSpPr>
        <p:spPr bwMode="auto">
          <a:xfrm>
            <a:off x="2887266" y="1978821"/>
            <a:ext cx="90489" cy="159544"/>
          </a:xfrm>
          <a:custGeom>
            <a:avLst/>
            <a:gdLst>
              <a:gd name="T0" fmla="*/ 349 w 400"/>
              <a:gd name="T1" fmla="*/ 352 h 704"/>
              <a:gd name="T2" fmla="*/ 376 w 400"/>
              <a:gd name="T3" fmla="*/ 371 h 704"/>
              <a:gd name="T4" fmla="*/ 398 w 400"/>
              <a:gd name="T5" fmla="*/ 344 h 704"/>
              <a:gd name="T6" fmla="*/ 257 w 400"/>
              <a:gd name="T7" fmla="*/ 155 h 704"/>
              <a:gd name="T8" fmla="*/ 181 w 400"/>
              <a:gd name="T9" fmla="*/ 154 h 704"/>
              <a:gd name="T10" fmla="*/ 30 w 400"/>
              <a:gd name="T11" fmla="*/ 321 h 704"/>
              <a:gd name="T12" fmla="*/ 30 w 400"/>
              <a:gd name="T13" fmla="*/ 370 h 704"/>
              <a:gd name="T14" fmla="*/ 71 w 400"/>
              <a:gd name="T15" fmla="*/ 363 h 704"/>
              <a:gd name="T16" fmla="*/ 164 w 400"/>
              <a:gd name="T17" fmla="*/ 261 h 704"/>
              <a:gd name="T18" fmla="*/ 163 w 400"/>
              <a:gd name="T19" fmla="*/ 369 h 704"/>
              <a:gd name="T20" fmla="*/ 29 w 400"/>
              <a:gd name="T21" fmla="*/ 621 h 704"/>
              <a:gd name="T22" fmla="*/ 30 w 400"/>
              <a:gd name="T23" fmla="*/ 672 h 704"/>
              <a:gd name="T24" fmla="*/ 97 w 400"/>
              <a:gd name="T25" fmla="*/ 654 h 704"/>
              <a:gd name="T26" fmla="*/ 225 w 400"/>
              <a:gd name="T27" fmla="*/ 404 h 704"/>
              <a:gd name="T28" fmla="*/ 314 w 400"/>
              <a:gd name="T29" fmla="*/ 655 h 704"/>
              <a:gd name="T30" fmla="*/ 369 w 400"/>
              <a:gd name="T31" fmla="*/ 672 h 704"/>
              <a:gd name="T32" fmla="*/ 385 w 400"/>
              <a:gd name="T33" fmla="*/ 624 h 704"/>
              <a:gd name="T34" fmla="*/ 285 w 400"/>
              <a:gd name="T35" fmla="*/ 364 h 704"/>
              <a:gd name="T36" fmla="*/ 280 w 400"/>
              <a:gd name="T37" fmla="*/ 258 h 704"/>
              <a:gd name="T38" fmla="*/ 349 w 400"/>
              <a:gd name="T39" fmla="*/ 352 h 704"/>
              <a:gd name="T40" fmla="*/ 199 w 400"/>
              <a:gd name="T41" fmla="*/ 121 h 704"/>
              <a:gd name="T42" fmla="*/ 259 w 400"/>
              <a:gd name="T43" fmla="*/ 61 h 704"/>
              <a:gd name="T44" fmla="*/ 199 w 400"/>
              <a:gd name="T45" fmla="*/ 0 h 704"/>
              <a:gd name="T46" fmla="*/ 139 w 400"/>
              <a:gd name="T47" fmla="*/ 61 h 704"/>
              <a:gd name="T48" fmla="*/ 199 w 400"/>
              <a:gd name="T49" fmla="*/ 121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0" h="704">
                <a:moveTo>
                  <a:pt x="349" y="352"/>
                </a:moveTo>
                <a:cubicBezTo>
                  <a:pt x="349" y="352"/>
                  <a:pt x="348" y="374"/>
                  <a:pt x="376" y="371"/>
                </a:cubicBezTo>
                <a:cubicBezTo>
                  <a:pt x="376" y="371"/>
                  <a:pt x="400" y="372"/>
                  <a:pt x="398" y="344"/>
                </a:cubicBezTo>
                <a:cubicBezTo>
                  <a:pt x="398" y="344"/>
                  <a:pt x="390" y="242"/>
                  <a:pt x="257" y="155"/>
                </a:cubicBezTo>
                <a:cubicBezTo>
                  <a:pt x="257" y="155"/>
                  <a:pt x="229" y="128"/>
                  <a:pt x="181" y="154"/>
                </a:cubicBezTo>
                <a:lnTo>
                  <a:pt x="30" y="321"/>
                </a:lnTo>
                <a:cubicBezTo>
                  <a:pt x="30" y="321"/>
                  <a:pt x="4" y="351"/>
                  <a:pt x="30" y="370"/>
                </a:cubicBezTo>
                <a:cubicBezTo>
                  <a:pt x="30" y="370"/>
                  <a:pt x="49" y="388"/>
                  <a:pt x="71" y="363"/>
                </a:cubicBezTo>
                <a:cubicBezTo>
                  <a:pt x="94" y="339"/>
                  <a:pt x="164" y="261"/>
                  <a:pt x="164" y="261"/>
                </a:cubicBezTo>
                <a:lnTo>
                  <a:pt x="163" y="369"/>
                </a:lnTo>
                <a:lnTo>
                  <a:pt x="29" y="621"/>
                </a:lnTo>
                <a:cubicBezTo>
                  <a:pt x="29" y="621"/>
                  <a:pt x="0" y="655"/>
                  <a:pt x="30" y="672"/>
                </a:cubicBezTo>
                <a:cubicBezTo>
                  <a:pt x="30" y="672"/>
                  <a:pt x="61" y="704"/>
                  <a:pt x="97" y="654"/>
                </a:cubicBezTo>
                <a:lnTo>
                  <a:pt x="225" y="404"/>
                </a:lnTo>
                <a:lnTo>
                  <a:pt x="314" y="655"/>
                </a:lnTo>
                <a:cubicBezTo>
                  <a:pt x="314" y="655"/>
                  <a:pt x="318" y="689"/>
                  <a:pt x="369" y="672"/>
                </a:cubicBezTo>
                <a:cubicBezTo>
                  <a:pt x="369" y="672"/>
                  <a:pt x="400" y="666"/>
                  <a:pt x="385" y="624"/>
                </a:cubicBezTo>
                <a:cubicBezTo>
                  <a:pt x="370" y="581"/>
                  <a:pt x="285" y="364"/>
                  <a:pt x="285" y="364"/>
                </a:cubicBezTo>
                <a:lnTo>
                  <a:pt x="280" y="258"/>
                </a:lnTo>
                <a:cubicBezTo>
                  <a:pt x="280" y="258"/>
                  <a:pt x="304" y="244"/>
                  <a:pt x="349" y="352"/>
                </a:cubicBezTo>
                <a:close/>
                <a:moveTo>
                  <a:pt x="199" y="121"/>
                </a:moveTo>
                <a:cubicBezTo>
                  <a:pt x="232" y="121"/>
                  <a:pt x="259" y="94"/>
                  <a:pt x="259" y="61"/>
                </a:cubicBezTo>
                <a:cubicBezTo>
                  <a:pt x="259" y="27"/>
                  <a:pt x="232" y="0"/>
                  <a:pt x="199" y="0"/>
                </a:cubicBezTo>
                <a:cubicBezTo>
                  <a:pt x="166" y="0"/>
                  <a:pt x="139" y="27"/>
                  <a:pt x="139" y="61"/>
                </a:cubicBezTo>
                <a:cubicBezTo>
                  <a:pt x="139" y="94"/>
                  <a:pt x="166" y="121"/>
                  <a:pt x="199" y="12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34" name="Freeform 234"/>
          <p:cNvSpPr>
            <a:spLocks noEditPoints="1"/>
          </p:cNvSpPr>
          <p:nvPr/>
        </p:nvSpPr>
        <p:spPr bwMode="auto">
          <a:xfrm>
            <a:off x="4204099" y="3019426"/>
            <a:ext cx="172640" cy="136923"/>
          </a:xfrm>
          <a:custGeom>
            <a:avLst/>
            <a:gdLst>
              <a:gd name="T0" fmla="*/ 178 w 765"/>
              <a:gd name="T1" fmla="*/ 338 h 599"/>
              <a:gd name="T2" fmla="*/ 72 w 765"/>
              <a:gd name="T3" fmla="*/ 338 h 599"/>
              <a:gd name="T4" fmla="*/ 209 w 765"/>
              <a:gd name="T5" fmla="*/ 452 h 599"/>
              <a:gd name="T6" fmla="*/ 595 w 765"/>
              <a:gd name="T7" fmla="*/ 465 h 599"/>
              <a:gd name="T8" fmla="*/ 209 w 765"/>
              <a:gd name="T9" fmla="*/ 452 h 599"/>
              <a:gd name="T10" fmla="*/ 595 w 765"/>
              <a:gd name="T11" fmla="*/ 473 h 599"/>
              <a:gd name="T12" fmla="*/ 209 w 765"/>
              <a:gd name="T13" fmla="*/ 486 h 599"/>
              <a:gd name="T14" fmla="*/ 15 w 765"/>
              <a:gd name="T15" fmla="*/ 272 h 599"/>
              <a:gd name="T16" fmla="*/ 97 w 765"/>
              <a:gd name="T17" fmla="*/ 190 h 599"/>
              <a:gd name="T18" fmla="*/ 182 w 765"/>
              <a:gd name="T19" fmla="*/ 26 h 599"/>
              <a:gd name="T20" fmla="*/ 602 w 765"/>
              <a:gd name="T21" fmla="*/ 59 h 599"/>
              <a:gd name="T22" fmla="*/ 763 w 765"/>
              <a:gd name="T23" fmla="*/ 262 h 599"/>
              <a:gd name="T24" fmla="*/ 713 w 765"/>
              <a:gd name="T25" fmla="*/ 489 h 599"/>
              <a:gd name="T26" fmla="*/ 691 w 765"/>
              <a:gd name="T27" fmla="*/ 599 h 599"/>
              <a:gd name="T28" fmla="*/ 627 w 765"/>
              <a:gd name="T29" fmla="*/ 578 h 599"/>
              <a:gd name="T30" fmla="*/ 606 w 765"/>
              <a:gd name="T31" fmla="*/ 514 h 599"/>
              <a:gd name="T32" fmla="*/ 147 w 765"/>
              <a:gd name="T33" fmla="*/ 512 h 599"/>
              <a:gd name="T34" fmla="*/ 125 w 765"/>
              <a:gd name="T35" fmla="*/ 599 h 599"/>
              <a:gd name="T36" fmla="*/ 62 w 765"/>
              <a:gd name="T37" fmla="*/ 578 h 599"/>
              <a:gd name="T38" fmla="*/ 62 w 765"/>
              <a:gd name="T39" fmla="*/ 487 h 599"/>
              <a:gd name="T40" fmla="*/ 92 w 765"/>
              <a:gd name="T41" fmla="*/ 157 h 599"/>
              <a:gd name="T42" fmla="*/ 19 w 765"/>
              <a:gd name="T43" fmla="*/ 157 h 599"/>
              <a:gd name="T44" fmla="*/ 92 w 765"/>
              <a:gd name="T45" fmla="*/ 157 h 599"/>
              <a:gd name="T46" fmla="*/ 696 w 765"/>
              <a:gd name="T47" fmla="*/ 194 h 599"/>
              <a:gd name="T48" fmla="*/ 696 w 765"/>
              <a:gd name="T49" fmla="*/ 120 h 599"/>
              <a:gd name="T50" fmla="*/ 131 w 765"/>
              <a:gd name="T51" fmla="*/ 177 h 599"/>
              <a:gd name="T52" fmla="*/ 196 w 765"/>
              <a:gd name="T53" fmla="*/ 52 h 599"/>
              <a:gd name="T54" fmla="*/ 575 w 765"/>
              <a:gd name="T55" fmla="*/ 65 h 599"/>
              <a:gd name="T56" fmla="*/ 608 w 765"/>
              <a:gd name="T57" fmla="*/ 188 h 599"/>
              <a:gd name="T58" fmla="*/ 131 w 765"/>
              <a:gd name="T59" fmla="*/ 177 h 599"/>
              <a:gd name="T60" fmla="*/ 714 w 765"/>
              <a:gd name="T61" fmla="*/ 338 h 599"/>
              <a:gd name="T62" fmla="*/ 609 w 765"/>
              <a:gd name="T63" fmla="*/ 338 h 599"/>
              <a:gd name="T64" fmla="*/ 565 w 765"/>
              <a:gd name="T65" fmla="*/ 360 h 599"/>
              <a:gd name="T66" fmla="*/ 249 w 765"/>
              <a:gd name="T67" fmla="*/ 381 h 599"/>
              <a:gd name="T68" fmla="*/ 228 w 765"/>
              <a:gd name="T69" fmla="*/ 308 h 599"/>
              <a:gd name="T70" fmla="*/ 543 w 765"/>
              <a:gd name="T71" fmla="*/ 287 h 599"/>
              <a:gd name="T72" fmla="*/ 565 w 765"/>
              <a:gd name="T73" fmla="*/ 36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5" h="599">
                <a:moveTo>
                  <a:pt x="125" y="285"/>
                </a:moveTo>
                <a:cubicBezTo>
                  <a:pt x="154" y="285"/>
                  <a:pt x="178" y="309"/>
                  <a:pt x="178" y="338"/>
                </a:cubicBezTo>
                <a:cubicBezTo>
                  <a:pt x="178" y="367"/>
                  <a:pt x="154" y="390"/>
                  <a:pt x="125" y="390"/>
                </a:cubicBezTo>
                <a:cubicBezTo>
                  <a:pt x="96" y="390"/>
                  <a:pt x="72" y="367"/>
                  <a:pt x="72" y="338"/>
                </a:cubicBezTo>
                <a:cubicBezTo>
                  <a:pt x="72" y="309"/>
                  <a:pt x="96" y="285"/>
                  <a:pt x="125" y="285"/>
                </a:cubicBezTo>
                <a:close/>
                <a:moveTo>
                  <a:pt x="209" y="452"/>
                </a:moveTo>
                <a:lnTo>
                  <a:pt x="595" y="452"/>
                </a:lnTo>
                <a:lnTo>
                  <a:pt x="595" y="465"/>
                </a:lnTo>
                <a:lnTo>
                  <a:pt x="209" y="465"/>
                </a:lnTo>
                <a:lnTo>
                  <a:pt x="209" y="452"/>
                </a:lnTo>
                <a:close/>
                <a:moveTo>
                  <a:pt x="209" y="473"/>
                </a:moveTo>
                <a:lnTo>
                  <a:pt x="595" y="473"/>
                </a:lnTo>
                <a:lnTo>
                  <a:pt x="595" y="486"/>
                </a:lnTo>
                <a:lnTo>
                  <a:pt x="209" y="486"/>
                </a:lnTo>
                <a:lnTo>
                  <a:pt x="209" y="473"/>
                </a:lnTo>
                <a:close/>
                <a:moveTo>
                  <a:pt x="15" y="272"/>
                </a:moveTo>
                <a:cubicBezTo>
                  <a:pt x="16" y="266"/>
                  <a:pt x="18" y="258"/>
                  <a:pt x="20" y="254"/>
                </a:cubicBezTo>
                <a:cubicBezTo>
                  <a:pt x="25" y="244"/>
                  <a:pt x="35" y="219"/>
                  <a:pt x="97" y="190"/>
                </a:cubicBezTo>
                <a:lnTo>
                  <a:pt x="151" y="47"/>
                </a:lnTo>
                <a:cubicBezTo>
                  <a:pt x="151" y="47"/>
                  <a:pt x="155" y="30"/>
                  <a:pt x="182" y="26"/>
                </a:cubicBezTo>
                <a:cubicBezTo>
                  <a:pt x="182" y="26"/>
                  <a:pt x="412" y="0"/>
                  <a:pt x="572" y="32"/>
                </a:cubicBezTo>
                <a:cubicBezTo>
                  <a:pt x="572" y="32"/>
                  <a:pt x="591" y="35"/>
                  <a:pt x="602" y="59"/>
                </a:cubicBezTo>
                <a:lnTo>
                  <a:pt x="654" y="192"/>
                </a:lnTo>
                <a:cubicBezTo>
                  <a:pt x="654" y="192"/>
                  <a:pt x="743" y="210"/>
                  <a:pt x="763" y="262"/>
                </a:cubicBezTo>
                <a:cubicBezTo>
                  <a:pt x="764" y="265"/>
                  <a:pt x="765" y="280"/>
                  <a:pt x="765" y="280"/>
                </a:cubicBezTo>
                <a:cubicBezTo>
                  <a:pt x="760" y="324"/>
                  <a:pt x="756" y="450"/>
                  <a:pt x="713" y="489"/>
                </a:cubicBezTo>
                <a:lnTo>
                  <a:pt x="713" y="578"/>
                </a:lnTo>
                <a:cubicBezTo>
                  <a:pt x="713" y="590"/>
                  <a:pt x="703" y="599"/>
                  <a:pt x="691" y="599"/>
                </a:cubicBezTo>
                <a:lnTo>
                  <a:pt x="649" y="599"/>
                </a:lnTo>
                <a:cubicBezTo>
                  <a:pt x="637" y="599"/>
                  <a:pt x="627" y="590"/>
                  <a:pt x="627" y="578"/>
                </a:cubicBezTo>
                <a:lnTo>
                  <a:pt x="627" y="515"/>
                </a:lnTo>
                <a:cubicBezTo>
                  <a:pt x="621" y="515"/>
                  <a:pt x="614" y="515"/>
                  <a:pt x="606" y="514"/>
                </a:cubicBezTo>
                <a:lnTo>
                  <a:pt x="178" y="514"/>
                </a:lnTo>
                <a:cubicBezTo>
                  <a:pt x="178" y="514"/>
                  <a:pt x="164" y="514"/>
                  <a:pt x="147" y="512"/>
                </a:cubicBezTo>
                <a:lnTo>
                  <a:pt x="147" y="578"/>
                </a:lnTo>
                <a:cubicBezTo>
                  <a:pt x="147" y="590"/>
                  <a:pt x="137" y="599"/>
                  <a:pt x="125" y="599"/>
                </a:cubicBezTo>
                <a:lnTo>
                  <a:pt x="83" y="599"/>
                </a:lnTo>
                <a:cubicBezTo>
                  <a:pt x="71" y="599"/>
                  <a:pt x="62" y="590"/>
                  <a:pt x="62" y="578"/>
                </a:cubicBezTo>
                <a:lnTo>
                  <a:pt x="62" y="488"/>
                </a:lnTo>
                <a:lnTo>
                  <a:pt x="62" y="487"/>
                </a:lnTo>
                <a:cubicBezTo>
                  <a:pt x="14" y="430"/>
                  <a:pt x="0" y="344"/>
                  <a:pt x="15" y="272"/>
                </a:cubicBezTo>
                <a:close/>
                <a:moveTo>
                  <a:pt x="92" y="157"/>
                </a:moveTo>
                <a:cubicBezTo>
                  <a:pt x="92" y="177"/>
                  <a:pt x="76" y="194"/>
                  <a:pt x="55" y="194"/>
                </a:cubicBezTo>
                <a:cubicBezTo>
                  <a:pt x="35" y="194"/>
                  <a:pt x="19" y="177"/>
                  <a:pt x="19" y="157"/>
                </a:cubicBezTo>
                <a:cubicBezTo>
                  <a:pt x="19" y="137"/>
                  <a:pt x="35" y="120"/>
                  <a:pt x="55" y="120"/>
                </a:cubicBezTo>
                <a:cubicBezTo>
                  <a:pt x="76" y="120"/>
                  <a:pt x="92" y="137"/>
                  <a:pt x="92" y="157"/>
                </a:cubicBezTo>
                <a:close/>
                <a:moveTo>
                  <a:pt x="733" y="157"/>
                </a:moveTo>
                <a:cubicBezTo>
                  <a:pt x="733" y="177"/>
                  <a:pt x="716" y="194"/>
                  <a:pt x="696" y="194"/>
                </a:cubicBezTo>
                <a:cubicBezTo>
                  <a:pt x="676" y="194"/>
                  <a:pt x="659" y="177"/>
                  <a:pt x="659" y="157"/>
                </a:cubicBezTo>
                <a:cubicBezTo>
                  <a:pt x="659" y="137"/>
                  <a:pt x="676" y="120"/>
                  <a:pt x="696" y="120"/>
                </a:cubicBezTo>
                <a:cubicBezTo>
                  <a:pt x="716" y="120"/>
                  <a:pt x="733" y="137"/>
                  <a:pt x="733" y="157"/>
                </a:cubicBezTo>
                <a:close/>
                <a:moveTo>
                  <a:pt x="131" y="177"/>
                </a:moveTo>
                <a:lnTo>
                  <a:pt x="177" y="64"/>
                </a:lnTo>
                <a:cubicBezTo>
                  <a:pt x="179" y="55"/>
                  <a:pt x="196" y="52"/>
                  <a:pt x="196" y="52"/>
                </a:cubicBezTo>
                <a:cubicBezTo>
                  <a:pt x="346" y="28"/>
                  <a:pt x="545" y="51"/>
                  <a:pt x="545" y="51"/>
                </a:cubicBezTo>
                <a:cubicBezTo>
                  <a:pt x="569" y="52"/>
                  <a:pt x="575" y="65"/>
                  <a:pt x="575" y="65"/>
                </a:cubicBezTo>
                <a:lnTo>
                  <a:pt x="622" y="179"/>
                </a:lnTo>
                <a:cubicBezTo>
                  <a:pt x="629" y="193"/>
                  <a:pt x="608" y="188"/>
                  <a:pt x="608" y="188"/>
                </a:cubicBezTo>
                <a:cubicBezTo>
                  <a:pt x="462" y="171"/>
                  <a:pt x="138" y="184"/>
                  <a:pt x="138" y="184"/>
                </a:cubicBezTo>
                <a:cubicBezTo>
                  <a:pt x="126" y="185"/>
                  <a:pt x="131" y="177"/>
                  <a:pt x="131" y="177"/>
                </a:cubicBezTo>
                <a:close/>
                <a:moveTo>
                  <a:pt x="662" y="285"/>
                </a:moveTo>
                <a:cubicBezTo>
                  <a:pt x="691" y="285"/>
                  <a:pt x="714" y="309"/>
                  <a:pt x="714" y="338"/>
                </a:cubicBezTo>
                <a:cubicBezTo>
                  <a:pt x="714" y="367"/>
                  <a:pt x="691" y="390"/>
                  <a:pt x="662" y="390"/>
                </a:cubicBezTo>
                <a:cubicBezTo>
                  <a:pt x="633" y="390"/>
                  <a:pt x="609" y="367"/>
                  <a:pt x="609" y="338"/>
                </a:cubicBezTo>
                <a:cubicBezTo>
                  <a:pt x="609" y="309"/>
                  <a:pt x="633" y="285"/>
                  <a:pt x="662" y="285"/>
                </a:cubicBezTo>
                <a:close/>
                <a:moveTo>
                  <a:pt x="565" y="360"/>
                </a:moveTo>
                <a:cubicBezTo>
                  <a:pt x="565" y="371"/>
                  <a:pt x="555" y="381"/>
                  <a:pt x="543" y="381"/>
                </a:cubicBezTo>
                <a:lnTo>
                  <a:pt x="249" y="381"/>
                </a:lnTo>
                <a:cubicBezTo>
                  <a:pt x="238" y="381"/>
                  <a:pt x="228" y="371"/>
                  <a:pt x="228" y="360"/>
                </a:cubicBezTo>
                <a:lnTo>
                  <a:pt x="228" y="308"/>
                </a:lnTo>
                <a:cubicBezTo>
                  <a:pt x="228" y="296"/>
                  <a:pt x="238" y="287"/>
                  <a:pt x="249" y="287"/>
                </a:cubicBezTo>
                <a:lnTo>
                  <a:pt x="543" y="287"/>
                </a:lnTo>
                <a:cubicBezTo>
                  <a:pt x="555" y="287"/>
                  <a:pt x="565" y="296"/>
                  <a:pt x="565" y="308"/>
                </a:cubicBezTo>
                <a:lnTo>
                  <a:pt x="565" y="36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35" name="Freeform 235"/>
          <p:cNvSpPr>
            <a:spLocks noEditPoints="1"/>
          </p:cNvSpPr>
          <p:nvPr/>
        </p:nvSpPr>
        <p:spPr bwMode="auto">
          <a:xfrm>
            <a:off x="3405190" y="4904186"/>
            <a:ext cx="134540" cy="151209"/>
          </a:xfrm>
          <a:custGeom>
            <a:avLst/>
            <a:gdLst>
              <a:gd name="T0" fmla="*/ 183 w 597"/>
              <a:gd name="T1" fmla="*/ 119 h 668"/>
              <a:gd name="T2" fmla="*/ 82 w 597"/>
              <a:gd name="T3" fmla="*/ 122 h 668"/>
              <a:gd name="T4" fmla="*/ 79 w 597"/>
              <a:gd name="T5" fmla="*/ 22 h 668"/>
              <a:gd name="T6" fmla="*/ 180 w 597"/>
              <a:gd name="T7" fmla="*/ 19 h 668"/>
              <a:gd name="T8" fmla="*/ 183 w 597"/>
              <a:gd name="T9" fmla="*/ 119 h 668"/>
              <a:gd name="T10" fmla="*/ 0 w 597"/>
              <a:gd name="T11" fmla="*/ 2 h 668"/>
              <a:gd name="T12" fmla="*/ 55 w 597"/>
              <a:gd name="T13" fmla="*/ 0 h 668"/>
              <a:gd name="T14" fmla="*/ 73 w 597"/>
              <a:gd name="T15" fmla="*/ 666 h 668"/>
              <a:gd name="T16" fmla="*/ 17 w 597"/>
              <a:gd name="T17" fmla="*/ 668 h 668"/>
              <a:gd name="T18" fmla="*/ 0 w 597"/>
              <a:gd name="T19" fmla="*/ 2 h 668"/>
              <a:gd name="T20" fmla="*/ 597 w 597"/>
              <a:gd name="T21" fmla="*/ 309 h 668"/>
              <a:gd name="T22" fmla="*/ 496 w 597"/>
              <a:gd name="T23" fmla="*/ 312 h 668"/>
              <a:gd name="T24" fmla="*/ 493 w 597"/>
              <a:gd name="T25" fmla="*/ 212 h 668"/>
              <a:gd name="T26" fmla="*/ 594 w 597"/>
              <a:gd name="T27" fmla="*/ 209 h 668"/>
              <a:gd name="T28" fmla="*/ 597 w 597"/>
              <a:gd name="T29" fmla="*/ 309 h 668"/>
              <a:gd name="T30" fmla="*/ 590 w 597"/>
              <a:gd name="T31" fmla="*/ 106 h 668"/>
              <a:gd name="T32" fmla="*/ 490 w 597"/>
              <a:gd name="T33" fmla="*/ 109 h 668"/>
              <a:gd name="T34" fmla="*/ 487 w 597"/>
              <a:gd name="T35" fmla="*/ 10 h 668"/>
              <a:gd name="T36" fmla="*/ 587 w 597"/>
              <a:gd name="T37" fmla="*/ 7 h 668"/>
              <a:gd name="T38" fmla="*/ 590 w 597"/>
              <a:gd name="T39" fmla="*/ 106 h 668"/>
              <a:gd name="T40" fmla="*/ 491 w 597"/>
              <a:gd name="T41" fmla="*/ 211 h 668"/>
              <a:gd name="T42" fmla="*/ 390 w 597"/>
              <a:gd name="T43" fmla="*/ 214 h 668"/>
              <a:gd name="T44" fmla="*/ 387 w 597"/>
              <a:gd name="T45" fmla="*/ 114 h 668"/>
              <a:gd name="T46" fmla="*/ 488 w 597"/>
              <a:gd name="T47" fmla="*/ 111 h 668"/>
              <a:gd name="T48" fmla="*/ 491 w 597"/>
              <a:gd name="T49" fmla="*/ 211 h 668"/>
              <a:gd name="T50" fmla="*/ 393 w 597"/>
              <a:gd name="T51" fmla="*/ 315 h 668"/>
              <a:gd name="T52" fmla="*/ 292 w 597"/>
              <a:gd name="T53" fmla="*/ 318 h 668"/>
              <a:gd name="T54" fmla="*/ 289 w 597"/>
              <a:gd name="T55" fmla="*/ 218 h 668"/>
              <a:gd name="T56" fmla="*/ 390 w 597"/>
              <a:gd name="T57" fmla="*/ 215 h 668"/>
              <a:gd name="T58" fmla="*/ 393 w 597"/>
              <a:gd name="T59" fmla="*/ 315 h 668"/>
              <a:gd name="T60" fmla="*/ 387 w 597"/>
              <a:gd name="T61" fmla="*/ 112 h 668"/>
              <a:gd name="T62" fmla="*/ 286 w 597"/>
              <a:gd name="T63" fmla="*/ 116 h 668"/>
              <a:gd name="T64" fmla="*/ 283 w 597"/>
              <a:gd name="T65" fmla="*/ 16 h 668"/>
              <a:gd name="T66" fmla="*/ 384 w 597"/>
              <a:gd name="T67" fmla="*/ 13 h 668"/>
              <a:gd name="T68" fmla="*/ 387 w 597"/>
              <a:gd name="T69" fmla="*/ 112 h 668"/>
              <a:gd name="T70" fmla="*/ 288 w 597"/>
              <a:gd name="T71" fmla="*/ 217 h 668"/>
              <a:gd name="T72" fmla="*/ 187 w 597"/>
              <a:gd name="T73" fmla="*/ 220 h 668"/>
              <a:gd name="T74" fmla="*/ 184 w 597"/>
              <a:gd name="T75" fmla="*/ 120 h 668"/>
              <a:gd name="T76" fmla="*/ 284 w 597"/>
              <a:gd name="T77" fmla="*/ 117 h 668"/>
              <a:gd name="T78" fmla="*/ 288 w 597"/>
              <a:gd name="T79" fmla="*/ 217 h 668"/>
              <a:gd name="T80" fmla="*/ 189 w 597"/>
              <a:gd name="T81" fmla="*/ 321 h 668"/>
              <a:gd name="T82" fmla="*/ 89 w 597"/>
              <a:gd name="T83" fmla="*/ 324 h 668"/>
              <a:gd name="T84" fmla="*/ 86 w 597"/>
              <a:gd name="T85" fmla="*/ 224 h 668"/>
              <a:gd name="T86" fmla="*/ 186 w 597"/>
              <a:gd name="T87" fmla="*/ 221 h 668"/>
              <a:gd name="T88" fmla="*/ 189 w 597"/>
              <a:gd name="T89" fmla="*/ 321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97" h="668">
                <a:moveTo>
                  <a:pt x="183" y="119"/>
                </a:moveTo>
                <a:lnTo>
                  <a:pt x="82" y="122"/>
                </a:lnTo>
                <a:lnTo>
                  <a:pt x="79" y="22"/>
                </a:lnTo>
                <a:lnTo>
                  <a:pt x="180" y="19"/>
                </a:lnTo>
                <a:lnTo>
                  <a:pt x="183" y="119"/>
                </a:lnTo>
                <a:close/>
                <a:moveTo>
                  <a:pt x="0" y="2"/>
                </a:moveTo>
                <a:lnTo>
                  <a:pt x="55" y="0"/>
                </a:lnTo>
                <a:lnTo>
                  <a:pt x="73" y="666"/>
                </a:lnTo>
                <a:lnTo>
                  <a:pt x="17" y="668"/>
                </a:lnTo>
                <a:lnTo>
                  <a:pt x="0" y="2"/>
                </a:lnTo>
                <a:close/>
                <a:moveTo>
                  <a:pt x="597" y="309"/>
                </a:moveTo>
                <a:lnTo>
                  <a:pt x="496" y="312"/>
                </a:lnTo>
                <a:lnTo>
                  <a:pt x="493" y="212"/>
                </a:lnTo>
                <a:lnTo>
                  <a:pt x="594" y="209"/>
                </a:lnTo>
                <a:lnTo>
                  <a:pt x="597" y="309"/>
                </a:lnTo>
                <a:close/>
                <a:moveTo>
                  <a:pt x="590" y="106"/>
                </a:moveTo>
                <a:lnTo>
                  <a:pt x="490" y="109"/>
                </a:lnTo>
                <a:lnTo>
                  <a:pt x="487" y="10"/>
                </a:lnTo>
                <a:lnTo>
                  <a:pt x="587" y="7"/>
                </a:lnTo>
                <a:lnTo>
                  <a:pt x="590" y="106"/>
                </a:lnTo>
                <a:close/>
                <a:moveTo>
                  <a:pt x="491" y="211"/>
                </a:moveTo>
                <a:lnTo>
                  <a:pt x="390" y="214"/>
                </a:lnTo>
                <a:lnTo>
                  <a:pt x="387" y="114"/>
                </a:lnTo>
                <a:lnTo>
                  <a:pt x="488" y="111"/>
                </a:lnTo>
                <a:lnTo>
                  <a:pt x="491" y="211"/>
                </a:lnTo>
                <a:close/>
                <a:moveTo>
                  <a:pt x="393" y="315"/>
                </a:moveTo>
                <a:lnTo>
                  <a:pt x="292" y="318"/>
                </a:lnTo>
                <a:lnTo>
                  <a:pt x="289" y="218"/>
                </a:lnTo>
                <a:lnTo>
                  <a:pt x="390" y="215"/>
                </a:lnTo>
                <a:lnTo>
                  <a:pt x="393" y="315"/>
                </a:lnTo>
                <a:close/>
                <a:moveTo>
                  <a:pt x="387" y="112"/>
                </a:moveTo>
                <a:lnTo>
                  <a:pt x="286" y="116"/>
                </a:lnTo>
                <a:lnTo>
                  <a:pt x="283" y="16"/>
                </a:lnTo>
                <a:lnTo>
                  <a:pt x="384" y="13"/>
                </a:lnTo>
                <a:lnTo>
                  <a:pt x="387" y="112"/>
                </a:lnTo>
                <a:close/>
                <a:moveTo>
                  <a:pt x="288" y="217"/>
                </a:moveTo>
                <a:lnTo>
                  <a:pt x="187" y="220"/>
                </a:lnTo>
                <a:lnTo>
                  <a:pt x="184" y="120"/>
                </a:lnTo>
                <a:lnTo>
                  <a:pt x="284" y="117"/>
                </a:lnTo>
                <a:lnTo>
                  <a:pt x="288" y="217"/>
                </a:lnTo>
                <a:close/>
                <a:moveTo>
                  <a:pt x="189" y="321"/>
                </a:moveTo>
                <a:lnTo>
                  <a:pt x="89" y="324"/>
                </a:lnTo>
                <a:lnTo>
                  <a:pt x="86" y="224"/>
                </a:lnTo>
                <a:lnTo>
                  <a:pt x="186" y="221"/>
                </a:lnTo>
                <a:lnTo>
                  <a:pt x="189" y="321"/>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36" name="Freeform 236"/>
          <p:cNvSpPr>
            <a:spLocks noEditPoints="1"/>
          </p:cNvSpPr>
          <p:nvPr/>
        </p:nvSpPr>
        <p:spPr bwMode="auto">
          <a:xfrm>
            <a:off x="8908259" y="4336258"/>
            <a:ext cx="153590" cy="152400"/>
          </a:xfrm>
          <a:custGeom>
            <a:avLst/>
            <a:gdLst>
              <a:gd name="T0" fmla="*/ 383 w 680"/>
              <a:gd name="T1" fmla="*/ 120 h 674"/>
              <a:gd name="T2" fmla="*/ 186 w 680"/>
              <a:gd name="T3" fmla="*/ 416 h 674"/>
              <a:gd name="T4" fmla="*/ 349 w 680"/>
              <a:gd name="T5" fmla="*/ 353 h 674"/>
              <a:gd name="T6" fmla="*/ 383 w 680"/>
              <a:gd name="T7" fmla="*/ 120 h 674"/>
              <a:gd name="T8" fmla="*/ 363 w 680"/>
              <a:gd name="T9" fmla="*/ 572 h 674"/>
              <a:gd name="T10" fmla="*/ 387 w 680"/>
              <a:gd name="T11" fmla="*/ 568 h 674"/>
              <a:gd name="T12" fmla="*/ 289 w 680"/>
              <a:gd name="T13" fmla="*/ 97 h 674"/>
              <a:gd name="T14" fmla="*/ 417 w 680"/>
              <a:gd name="T15" fmla="*/ 576 h 674"/>
              <a:gd name="T16" fmla="*/ 267 w 680"/>
              <a:gd name="T17" fmla="*/ 119 h 674"/>
              <a:gd name="T18" fmla="*/ 434 w 680"/>
              <a:gd name="T19" fmla="*/ 553 h 674"/>
              <a:gd name="T20" fmla="*/ 476 w 680"/>
              <a:gd name="T21" fmla="*/ 529 h 674"/>
              <a:gd name="T22" fmla="*/ 195 w 680"/>
              <a:gd name="T23" fmla="*/ 139 h 674"/>
              <a:gd name="T24" fmla="*/ 507 w 680"/>
              <a:gd name="T25" fmla="*/ 524 h 674"/>
              <a:gd name="T26" fmla="*/ 174 w 680"/>
              <a:gd name="T27" fmla="*/ 155 h 674"/>
              <a:gd name="T28" fmla="*/ 512 w 680"/>
              <a:gd name="T29" fmla="*/ 497 h 674"/>
              <a:gd name="T30" fmla="*/ 528 w 680"/>
              <a:gd name="T31" fmla="*/ 478 h 674"/>
              <a:gd name="T32" fmla="*/ 151 w 680"/>
              <a:gd name="T33" fmla="*/ 204 h 674"/>
              <a:gd name="T34" fmla="*/ 567 w 680"/>
              <a:gd name="T35" fmla="*/ 441 h 674"/>
              <a:gd name="T36" fmla="*/ 127 w 680"/>
              <a:gd name="T37" fmla="*/ 247 h 674"/>
              <a:gd name="T38" fmla="*/ 561 w 680"/>
              <a:gd name="T39" fmla="*/ 413 h 674"/>
              <a:gd name="T40" fmla="*/ 567 w 680"/>
              <a:gd name="T41" fmla="*/ 390 h 674"/>
              <a:gd name="T42" fmla="*/ 97 w 680"/>
              <a:gd name="T43" fmla="*/ 288 h 674"/>
              <a:gd name="T44" fmla="*/ 587 w 680"/>
              <a:gd name="T45" fmla="*/ 366 h 674"/>
              <a:gd name="T46" fmla="*/ 108 w 680"/>
              <a:gd name="T47" fmla="*/ 317 h 674"/>
              <a:gd name="T48" fmla="*/ 572 w 680"/>
              <a:gd name="T49" fmla="*/ 317 h 674"/>
              <a:gd name="T50" fmla="*/ 568 w 680"/>
              <a:gd name="T51" fmla="*/ 293 h 674"/>
              <a:gd name="T52" fmla="*/ 97 w 680"/>
              <a:gd name="T53" fmla="*/ 391 h 674"/>
              <a:gd name="T54" fmla="*/ 576 w 680"/>
              <a:gd name="T55" fmla="*/ 263 h 674"/>
              <a:gd name="T56" fmla="*/ 119 w 680"/>
              <a:gd name="T57" fmla="*/ 413 h 674"/>
              <a:gd name="T58" fmla="*/ 553 w 680"/>
              <a:gd name="T59" fmla="*/ 247 h 674"/>
              <a:gd name="T60" fmla="*/ 541 w 680"/>
              <a:gd name="T61" fmla="*/ 195 h 674"/>
              <a:gd name="T62" fmla="*/ 139 w 680"/>
              <a:gd name="T63" fmla="*/ 487 h 674"/>
              <a:gd name="T64" fmla="*/ 512 w 680"/>
              <a:gd name="T65" fmla="*/ 184 h 674"/>
              <a:gd name="T66" fmla="*/ 166 w 680"/>
              <a:gd name="T67" fmla="*/ 495 h 674"/>
              <a:gd name="T68" fmla="*/ 507 w 680"/>
              <a:gd name="T69" fmla="*/ 156 h 674"/>
              <a:gd name="T70" fmla="*/ 487 w 680"/>
              <a:gd name="T71" fmla="*/ 140 h 674"/>
              <a:gd name="T72" fmla="*/ 195 w 680"/>
              <a:gd name="T73" fmla="*/ 542 h 674"/>
              <a:gd name="T74" fmla="*/ 461 w 680"/>
              <a:gd name="T75" fmla="*/ 123 h 674"/>
              <a:gd name="T76" fmla="*/ 442 w 680"/>
              <a:gd name="T77" fmla="*/ 114 h 674"/>
              <a:gd name="T78" fmla="*/ 240 w 680"/>
              <a:gd name="T79" fmla="*/ 568 h 674"/>
              <a:gd name="T80" fmla="*/ 411 w 680"/>
              <a:gd name="T81" fmla="*/ 119 h 674"/>
              <a:gd name="T82" fmla="*/ 267 w 680"/>
              <a:gd name="T83" fmla="*/ 561 h 674"/>
              <a:gd name="T84" fmla="*/ 392 w 680"/>
              <a:gd name="T85" fmla="*/ 98 h 674"/>
              <a:gd name="T86" fmla="*/ 367 w 680"/>
              <a:gd name="T87" fmla="*/ 93 h 674"/>
              <a:gd name="T88" fmla="*/ 315 w 680"/>
              <a:gd name="T89" fmla="*/ 588 h 674"/>
              <a:gd name="T90" fmla="*/ 461 w 680"/>
              <a:gd name="T91" fmla="*/ 557 h 674"/>
              <a:gd name="T92" fmla="*/ 233 w 680"/>
              <a:gd name="T93" fmla="*/ 148 h 674"/>
              <a:gd name="T94" fmla="*/ 336 w 680"/>
              <a:gd name="T95" fmla="*/ 589 h 674"/>
              <a:gd name="T96" fmla="*/ 336 w 680"/>
              <a:gd name="T97" fmla="*/ 589 h 674"/>
              <a:gd name="T98" fmla="*/ 344 w 680"/>
              <a:gd name="T99" fmla="*/ 120 h 674"/>
              <a:gd name="T100" fmla="*/ 556 w 680"/>
              <a:gd name="T101" fmla="*/ 464 h 674"/>
              <a:gd name="T102" fmla="*/ 125 w 680"/>
              <a:gd name="T103" fmla="*/ 216 h 674"/>
              <a:gd name="T104" fmla="*/ 556 w 680"/>
              <a:gd name="T105" fmla="*/ 217 h 674"/>
              <a:gd name="T106" fmla="*/ 123 w 680"/>
              <a:gd name="T107" fmla="*/ 461 h 674"/>
              <a:gd name="T108" fmla="*/ 560 w 680"/>
              <a:gd name="T109" fmla="*/ 337 h 674"/>
              <a:gd name="T110" fmla="*/ 560 w 680"/>
              <a:gd name="T111" fmla="*/ 337 h 674"/>
              <a:gd name="T112" fmla="*/ 119 w 680"/>
              <a:gd name="T113" fmla="*/ 344 h 674"/>
              <a:gd name="T114" fmla="*/ 233 w 680"/>
              <a:gd name="T115" fmla="*/ 533 h 674"/>
              <a:gd name="T116" fmla="*/ 680 w 680"/>
              <a:gd name="T117" fmla="*/ 337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0" h="674">
                <a:moveTo>
                  <a:pt x="340" y="627"/>
                </a:moveTo>
                <a:cubicBezTo>
                  <a:pt x="179" y="627"/>
                  <a:pt x="48" y="497"/>
                  <a:pt x="48" y="337"/>
                </a:cubicBezTo>
                <a:cubicBezTo>
                  <a:pt x="48" y="177"/>
                  <a:pt x="179" y="47"/>
                  <a:pt x="340" y="47"/>
                </a:cubicBezTo>
                <a:cubicBezTo>
                  <a:pt x="501" y="47"/>
                  <a:pt x="632" y="177"/>
                  <a:pt x="632" y="337"/>
                </a:cubicBezTo>
                <a:cubicBezTo>
                  <a:pt x="632" y="497"/>
                  <a:pt x="501" y="627"/>
                  <a:pt x="340" y="627"/>
                </a:cubicBezTo>
                <a:close/>
                <a:moveTo>
                  <a:pt x="383" y="120"/>
                </a:moveTo>
                <a:lnTo>
                  <a:pt x="383" y="120"/>
                </a:lnTo>
                <a:lnTo>
                  <a:pt x="329" y="339"/>
                </a:lnTo>
                <a:lnTo>
                  <a:pt x="186" y="416"/>
                </a:lnTo>
                <a:lnTo>
                  <a:pt x="186" y="416"/>
                </a:lnTo>
                <a:lnTo>
                  <a:pt x="186" y="416"/>
                </a:lnTo>
                <a:lnTo>
                  <a:pt x="186" y="416"/>
                </a:lnTo>
                <a:lnTo>
                  <a:pt x="186" y="416"/>
                </a:lnTo>
                <a:lnTo>
                  <a:pt x="330" y="363"/>
                </a:lnTo>
                <a:lnTo>
                  <a:pt x="333" y="379"/>
                </a:lnTo>
                <a:lnTo>
                  <a:pt x="333" y="379"/>
                </a:lnTo>
                <a:lnTo>
                  <a:pt x="333" y="379"/>
                </a:lnTo>
                <a:lnTo>
                  <a:pt x="349" y="353"/>
                </a:lnTo>
                <a:lnTo>
                  <a:pt x="362" y="337"/>
                </a:lnTo>
                <a:lnTo>
                  <a:pt x="362" y="337"/>
                </a:lnTo>
                <a:lnTo>
                  <a:pt x="362" y="337"/>
                </a:lnTo>
                <a:lnTo>
                  <a:pt x="353" y="336"/>
                </a:lnTo>
                <a:lnTo>
                  <a:pt x="383" y="120"/>
                </a:lnTo>
                <a:lnTo>
                  <a:pt x="383" y="120"/>
                </a:lnTo>
                <a:lnTo>
                  <a:pt x="383" y="120"/>
                </a:lnTo>
                <a:close/>
                <a:moveTo>
                  <a:pt x="363" y="572"/>
                </a:moveTo>
                <a:lnTo>
                  <a:pt x="365" y="588"/>
                </a:lnTo>
                <a:lnTo>
                  <a:pt x="367" y="587"/>
                </a:lnTo>
                <a:lnTo>
                  <a:pt x="365" y="572"/>
                </a:lnTo>
                <a:lnTo>
                  <a:pt x="363" y="572"/>
                </a:lnTo>
                <a:close/>
                <a:moveTo>
                  <a:pt x="316" y="109"/>
                </a:moveTo>
                <a:lnTo>
                  <a:pt x="315" y="93"/>
                </a:lnTo>
                <a:lnTo>
                  <a:pt x="313" y="93"/>
                </a:lnTo>
                <a:lnTo>
                  <a:pt x="315" y="109"/>
                </a:lnTo>
                <a:lnTo>
                  <a:pt x="316" y="109"/>
                </a:lnTo>
                <a:close/>
                <a:moveTo>
                  <a:pt x="387" y="568"/>
                </a:moveTo>
                <a:lnTo>
                  <a:pt x="391" y="584"/>
                </a:lnTo>
                <a:lnTo>
                  <a:pt x="392" y="583"/>
                </a:lnTo>
                <a:lnTo>
                  <a:pt x="389" y="568"/>
                </a:lnTo>
                <a:lnTo>
                  <a:pt x="387" y="568"/>
                </a:lnTo>
                <a:close/>
                <a:moveTo>
                  <a:pt x="292" y="113"/>
                </a:moveTo>
                <a:lnTo>
                  <a:pt x="289" y="97"/>
                </a:lnTo>
                <a:lnTo>
                  <a:pt x="287" y="98"/>
                </a:lnTo>
                <a:lnTo>
                  <a:pt x="291" y="113"/>
                </a:lnTo>
                <a:lnTo>
                  <a:pt x="292" y="113"/>
                </a:lnTo>
                <a:close/>
                <a:moveTo>
                  <a:pt x="411" y="562"/>
                </a:moveTo>
                <a:lnTo>
                  <a:pt x="416" y="577"/>
                </a:lnTo>
                <a:lnTo>
                  <a:pt x="417" y="576"/>
                </a:lnTo>
                <a:lnTo>
                  <a:pt x="413" y="562"/>
                </a:lnTo>
                <a:lnTo>
                  <a:pt x="411" y="562"/>
                </a:lnTo>
                <a:close/>
                <a:moveTo>
                  <a:pt x="269" y="119"/>
                </a:moveTo>
                <a:lnTo>
                  <a:pt x="264" y="104"/>
                </a:lnTo>
                <a:lnTo>
                  <a:pt x="262" y="104"/>
                </a:lnTo>
                <a:lnTo>
                  <a:pt x="267" y="119"/>
                </a:lnTo>
                <a:lnTo>
                  <a:pt x="269" y="119"/>
                </a:lnTo>
                <a:close/>
                <a:moveTo>
                  <a:pt x="434" y="553"/>
                </a:moveTo>
                <a:lnTo>
                  <a:pt x="440" y="568"/>
                </a:lnTo>
                <a:lnTo>
                  <a:pt x="442" y="567"/>
                </a:lnTo>
                <a:lnTo>
                  <a:pt x="435" y="553"/>
                </a:lnTo>
                <a:lnTo>
                  <a:pt x="434" y="553"/>
                </a:lnTo>
                <a:close/>
                <a:moveTo>
                  <a:pt x="246" y="127"/>
                </a:moveTo>
                <a:lnTo>
                  <a:pt x="240" y="113"/>
                </a:lnTo>
                <a:lnTo>
                  <a:pt x="238" y="114"/>
                </a:lnTo>
                <a:lnTo>
                  <a:pt x="244" y="128"/>
                </a:lnTo>
                <a:lnTo>
                  <a:pt x="246" y="127"/>
                </a:lnTo>
                <a:close/>
                <a:moveTo>
                  <a:pt x="476" y="529"/>
                </a:moveTo>
                <a:lnTo>
                  <a:pt x="485" y="542"/>
                </a:lnTo>
                <a:lnTo>
                  <a:pt x="487" y="541"/>
                </a:lnTo>
                <a:lnTo>
                  <a:pt x="477" y="528"/>
                </a:lnTo>
                <a:lnTo>
                  <a:pt x="476" y="529"/>
                </a:lnTo>
                <a:close/>
                <a:moveTo>
                  <a:pt x="204" y="152"/>
                </a:moveTo>
                <a:lnTo>
                  <a:pt x="195" y="139"/>
                </a:lnTo>
                <a:lnTo>
                  <a:pt x="193" y="140"/>
                </a:lnTo>
                <a:lnTo>
                  <a:pt x="202" y="153"/>
                </a:lnTo>
                <a:lnTo>
                  <a:pt x="204" y="152"/>
                </a:lnTo>
                <a:close/>
                <a:moveTo>
                  <a:pt x="495" y="514"/>
                </a:moveTo>
                <a:lnTo>
                  <a:pt x="505" y="526"/>
                </a:lnTo>
                <a:lnTo>
                  <a:pt x="507" y="524"/>
                </a:lnTo>
                <a:lnTo>
                  <a:pt x="496" y="513"/>
                </a:lnTo>
                <a:lnTo>
                  <a:pt x="495" y="514"/>
                </a:lnTo>
                <a:close/>
                <a:moveTo>
                  <a:pt x="173" y="156"/>
                </a:moveTo>
                <a:lnTo>
                  <a:pt x="184" y="168"/>
                </a:lnTo>
                <a:lnTo>
                  <a:pt x="185" y="167"/>
                </a:lnTo>
                <a:lnTo>
                  <a:pt x="174" y="155"/>
                </a:lnTo>
                <a:lnTo>
                  <a:pt x="173" y="156"/>
                </a:lnTo>
                <a:close/>
                <a:moveTo>
                  <a:pt x="512" y="497"/>
                </a:moveTo>
                <a:lnTo>
                  <a:pt x="524" y="507"/>
                </a:lnTo>
                <a:lnTo>
                  <a:pt x="525" y="506"/>
                </a:lnTo>
                <a:lnTo>
                  <a:pt x="514" y="496"/>
                </a:lnTo>
                <a:lnTo>
                  <a:pt x="512" y="497"/>
                </a:lnTo>
                <a:close/>
                <a:moveTo>
                  <a:pt x="155" y="175"/>
                </a:moveTo>
                <a:lnTo>
                  <a:pt x="166" y="185"/>
                </a:lnTo>
                <a:lnTo>
                  <a:pt x="168" y="184"/>
                </a:lnTo>
                <a:lnTo>
                  <a:pt x="156" y="174"/>
                </a:lnTo>
                <a:lnTo>
                  <a:pt x="155" y="175"/>
                </a:lnTo>
                <a:close/>
                <a:moveTo>
                  <a:pt x="528" y="478"/>
                </a:moveTo>
                <a:lnTo>
                  <a:pt x="540" y="487"/>
                </a:lnTo>
                <a:lnTo>
                  <a:pt x="541" y="486"/>
                </a:lnTo>
                <a:lnTo>
                  <a:pt x="529" y="477"/>
                </a:lnTo>
                <a:lnTo>
                  <a:pt x="528" y="478"/>
                </a:lnTo>
                <a:close/>
                <a:moveTo>
                  <a:pt x="138" y="195"/>
                </a:moveTo>
                <a:lnTo>
                  <a:pt x="151" y="204"/>
                </a:lnTo>
                <a:lnTo>
                  <a:pt x="152" y="203"/>
                </a:lnTo>
                <a:lnTo>
                  <a:pt x="139" y="194"/>
                </a:lnTo>
                <a:lnTo>
                  <a:pt x="138" y="195"/>
                </a:lnTo>
                <a:close/>
                <a:moveTo>
                  <a:pt x="552" y="436"/>
                </a:moveTo>
                <a:lnTo>
                  <a:pt x="567" y="442"/>
                </a:lnTo>
                <a:lnTo>
                  <a:pt x="567" y="441"/>
                </a:lnTo>
                <a:lnTo>
                  <a:pt x="553" y="434"/>
                </a:lnTo>
                <a:lnTo>
                  <a:pt x="552" y="436"/>
                </a:lnTo>
                <a:close/>
                <a:moveTo>
                  <a:pt x="128" y="245"/>
                </a:moveTo>
                <a:lnTo>
                  <a:pt x="113" y="239"/>
                </a:lnTo>
                <a:lnTo>
                  <a:pt x="113" y="240"/>
                </a:lnTo>
                <a:lnTo>
                  <a:pt x="127" y="247"/>
                </a:lnTo>
                <a:lnTo>
                  <a:pt x="128" y="245"/>
                </a:lnTo>
                <a:close/>
                <a:moveTo>
                  <a:pt x="561" y="413"/>
                </a:moveTo>
                <a:lnTo>
                  <a:pt x="576" y="418"/>
                </a:lnTo>
                <a:lnTo>
                  <a:pt x="576" y="416"/>
                </a:lnTo>
                <a:lnTo>
                  <a:pt x="562" y="411"/>
                </a:lnTo>
                <a:lnTo>
                  <a:pt x="561" y="413"/>
                </a:lnTo>
                <a:close/>
                <a:moveTo>
                  <a:pt x="119" y="268"/>
                </a:moveTo>
                <a:lnTo>
                  <a:pt x="104" y="263"/>
                </a:lnTo>
                <a:lnTo>
                  <a:pt x="103" y="264"/>
                </a:lnTo>
                <a:lnTo>
                  <a:pt x="118" y="269"/>
                </a:lnTo>
                <a:lnTo>
                  <a:pt x="119" y="268"/>
                </a:lnTo>
                <a:close/>
                <a:moveTo>
                  <a:pt x="567" y="390"/>
                </a:moveTo>
                <a:lnTo>
                  <a:pt x="583" y="393"/>
                </a:lnTo>
                <a:lnTo>
                  <a:pt x="583" y="391"/>
                </a:lnTo>
                <a:lnTo>
                  <a:pt x="568" y="388"/>
                </a:lnTo>
                <a:lnTo>
                  <a:pt x="567" y="390"/>
                </a:lnTo>
                <a:close/>
                <a:moveTo>
                  <a:pt x="113" y="291"/>
                </a:moveTo>
                <a:lnTo>
                  <a:pt x="97" y="288"/>
                </a:lnTo>
                <a:lnTo>
                  <a:pt x="97" y="290"/>
                </a:lnTo>
                <a:lnTo>
                  <a:pt x="112" y="293"/>
                </a:lnTo>
                <a:lnTo>
                  <a:pt x="113" y="291"/>
                </a:lnTo>
                <a:close/>
                <a:moveTo>
                  <a:pt x="571" y="366"/>
                </a:moveTo>
                <a:lnTo>
                  <a:pt x="587" y="367"/>
                </a:lnTo>
                <a:lnTo>
                  <a:pt x="587" y="366"/>
                </a:lnTo>
                <a:lnTo>
                  <a:pt x="572" y="364"/>
                </a:lnTo>
                <a:lnTo>
                  <a:pt x="571" y="366"/>
                </a:lnTo>
                <a:close/>
                <a:moveTo>
                  <a:pt x="109" y="315"/>
                </a:moveTo>
                <a:lnTo>
                  <a:pt x="93" y="314"/>
                </a:lnTo>
                <a:lnTo>
                  <a:pt x="93" y="315"/>
                </a:lnTo>
                <a:lnTo>
                  <a:pt x="108" y="317"/>
                </a:lnTo>
                <a:lnTo>
                  <a:pt x="109" y="315"/>
                </a:lnTo>
                <a:close/>
                <a:moveTo>
                  <a:pt x="572" y="317"/>
                </a:moveTo>
                <a:lnTo>
                  <a:pt x="587" y="315"/>
                </a:lnTo>
                <a:lnTo>
                  <a:pt x="587" y="314"/>
                </a:lnTo>
                <a:lnTo>
                  <a:pt x="571" y="315"/>
                </a:lnTo>
                <a:lnTo>
                  <a:pt x="572" y="317"/>
                </a:lnTo>
                <a:close/>
                <a:moveTo>
                  <a:pt x="108" y="364"/>
                </a:moveTo>
                <a:lnTo>
                  <a:pt x="93" y="366"/>
                </a:lnTo>
                <a:lnTo>
                  <a:pt x="93" y="367"/>
                </a:lnTo>
                <a:lnTo>
                  <a:pt x="109" y="366"/>
                </a:lnTo>
                <a:lnTo>
                  <a:pt x="108" y="364"/>
                </a:lnTo>
                <a:close/>
                <a:moveTo>
                  <a:pt x="568" y="293"/>
                </a:moveTo>
                <a:lnTo>
                  <a:pt x="583" y="290"/>
                </a:lnTo>
                <a:lnTo>
                  <a:pt x="583" y="288"/>
                </a:lnTo>
                <a:lnTo>
                  <a:pt x="567" y="291"/>
                </a:lnTo>
                <a:lnTo>
                  <a:pt x="568" y="293"/>
                </a:lnTo>
                <a:close/>
                <a:moveTo>
                  <a:pt x="112" y="388"/>
                </a:moveTo>
                <a:lnTo>
                  <a:pt x="97" y="391"/>
                </a:lnTo>
                <a:lnTo>
                  <a:pt x="97" y="393"/>
                </a:lnTo>
                <a:lnTo>
                  <a:pt x="113" y="390"/>
                </a:lnTo>
                <a:lnTo>
                  <a:pt x="112" y="388"/>
                </a:lnTo>
                <a:close/>
                <a:moveTo>
                  <a:pt x="562" y="269"/>
                </a:moveTo>
                <a:lnTo>
                  <a:pt x="576" y="264"/>
                </a:lnTo>
                <a:lnTo>
                  <a:pt x="576" y="263"/>
                </a:lnTo>
                <a:lnTo>
                  <a:pt x="561" y="268"/>
                </a:lnTo>
                <a:lnTo>
                  <a:pt x="562" y="269"/>
                </a:lnTo>
                <a:close/>
                <a:moveTo>
                  <a:pt x="118" y="411"/>
                </a:moveTo>
                <a:lnTo>
                  <a:pt x="103" y="416"/>
                </a:lnTo>
                <a:lnTo>
                  <a:pt x="104" y="418"/>
                </a:lnTo>
                <a:lnTo>
                  <a:pt x="119" y="413"/>
                </a:lnTo>
                <a:lnTo>
                  <a:pt x="118" y="411"/>
                </a:lnTo>
                <a:close/>
                <a:moveTo>
                  <a:pt x="553" y="247"/>
                </a:moveTo>
                <a:lnTo>
                  <a:pt x="567" y="240"/>
                </a:lnTo>
                <a:lnTo>
                  <a:pt x="567" y="239"/>
                </a:lnTo>
                <a:lnTo>
                  <a:pt x="552" y="245"/>
                </a:lnTo>
                <a:lnTo>
                  <a:pt x="553" y="247"/>
                </a:lnTo>
                <a:close/>
                <a:moveTo>
                  <a:pt x="127" y="434"/>
                </a:moveTo>
                <a:lnTo>
                  <a:pt x="113" y="441"/>
                </a:lnTo>
                <a:lnTo>
                  <a:pt x="113" y="442"/>
                </a:lnTo>
                <a:lnTo>
                  <a:pt x="128" y="436"/>
                </a:lnTo>
                <a:lnTo>
                  <a:pt x="127" y="434"/>
                </a:lnTo>
                <a:close/>
                <a:moveTo>
                  <a:pt x="541" y="195"/>
                </a:moveTo>
                <a:lnTo>
                  <a:pt x="540" y="194"/>
                </a:lnTo>
                <a:lnTo>
                  <a:pt x="528" y="203"/>
                </a:lnTo>
                <a:lnTo>
                  <a:pt x="529" y="204"/>
                </a:lnTo>
                <a:lnTo>
                  <a:pt x="541" y="195"/>
                </a:lnTo>
                <a:close/>
                <a:moveTo>
                  <a:pt x="138" y="486"/>
                </a:moveTo>
                <a:lnTo>
                  <a:pt x="139" y="487"/>
                </a:lnTo>
                <a:lnTo>
                  <a:pt x="152" y="478"/>
                </a:lnTo>
                <a:lnTo>
                  <a:pt x="151" y="476"/>
                </a:lnTo>
                <a:lnTo>
                  <a:pt x="138" y="486"/>
                </a:lnTo>
                <a:close/>
                <a:moveTo>
                  <a:pt x="525" y="175"/>
                </a:moveTo>
                <a:lnTo>
                  <a:pt x="524" y="174"/>
                </a:lnTo>
                <a:lnTo>
                  <a:pt x="512" y="184"/>
                </a:lnTo>
                <a:lnTo>
                  <a:pt x="514" y="185"/>
                </a:lnTo>
                <a:lnTo>
                  <a:pt x="525" y="175"/>
                </a:lnTo>
                <a:close/>
                <a:moveTo>
                  <a:pt x="155" y="506"/>
                </a:moveTo>
                <a:lnTo>
                  <a:pt x="156" y="507"/>
                </a:lnTo>
                <a:lnTo>
                  <a:pt x="168" y="497"/>
                </a:lnTo>
                <a:lnTo>
                  <a:pt x="166" y="495"/>
                </a:lnTo>
                <a:lnTo>
                  <a:pt x="155" y="506"/>
                </a:lnTo>
                <a:close/>
                <a:moveTo>
                  <a:pt x="507" y="156"/>
                </a:moveTo>
                <a:lnTo>
                  <a:pt x="505" y="155"/>
                </a:lnTo>
                <a:lnTo>
                  <a:pt x="495" y="167"/>
                </a:lnTo>
                <a:lnTo>
                  <a:pt x="496" y="168"/>
                </a:lnTo>
                <a:lnTo>
                  <a:pt x="507" y="156"/>
                </a:lnTo>
                <a:close/>
                <a:moveTo>
                  <a:pt x="173" y="524"/>
                </a:moveTo>
                <a:lnTo>
                  <a:pt x="174" y="526"/>
                </a:lnTo>
                <a:lnTo>
                  <a:pt x="185" y="514"/>
                </a:lnTo>
                <a:lnTo>
                  <a:pt x="184" y="513"/>
                </a:lnTo>
                <a:lnTo>
                  <a:pt x="173" y="524"/>
                </a:lnTo>
                <a:close/>
                <a:moveTo>
                  <a:pt x="487" y="140"/>
                </a:moveTo>
                <a:lnTo>
                  <a:pt x="485" y="139"/>
                </a:lnTo>
                <a:lnTo>
                  <a:pt x="476" y="152"/>
                </a:lnTo>
                <a:lnTo>
                  <a:pt x="477" y="153"/>
                </a:lnTo>
                <a:lnTo>
                  <a:pt x="487" y="140"/>
                </a:lnTo>
                <a:close/>
                <a:moveTo>
                  <a:pt x="193" y="541"/>
                </a:moveTo>
                <a:lnTo>
                  <a:pt x="195" y="542"/>
                </a:lnTo>
                <a:lnTo>
                  <a:pt x="204" y="529"/>
                </a:lnTo>
                <a:lnTo>
                  <a:pt x="202" y="528"/>
                </a:lnTo>
                <a:lnTo>
                  <a:pt x="193" y="541"/>
                </a:lnTo>
                <a:close/>
                <a:moveTo>
                  <a:pt x="463" y="125"/>
                </a:moveTo>
                <a:lnTo>
                  <a:pt x="463" y="125"/>
                </a:lnTo>
                <a:lnTo>
                  <a:pt x="461" y="123"/>
                </a:lnTo>
                <a:lnTo>
                  <a:pt x="447" y="148"/>
                </a:lnTo>
                <a:lnTo>
                  <a:pt x="453" y="151"/>
                </a:lnTo>
                <a:lnTo>
                  <a:pt x="467" y="127"/>
                </a:lnTo>
                <a:lnTo>
                  <a:pt x="464" y="125"/>
                </a:lnTo>
                <a:lnTo>
                  <a:pt x="463" y="125"/>
                </a:lnTo>
                <a:close/>
                <a:moveTo>
                  <a:pt x="442" y="114"/>
                </a:moveTo>
                <a:lnTo>
                  <a:pt x="440" y="113"/>
                </a:lnTo>
                <a:lnTo>
                  <a:pt x="434" y="127"/>
                </a:lnTo>
                <a:lnTo>
                  <a:pt x="435" y="128"/>
                </a:lnTo>
                <a:lnTo>
                  <a:pt x="442" y="114"/>
                </a:lnTo>
                <a:close/>
                <a:moveTo>
                  <a:pt x="238" y="567"/>
                </a:moveTo>
                <a:lnTo>
                  <a:pt x="240" y="568"/>
                </a:lnTo>
                <a:lnTo>
                  <a:pt x="246" y="553"/>
                </a:lnTo>
                <a:lnTo>
                  <a:pt x="244" y="553"/>
                </a:lnTo>
                <a:lnTo>
                  <a:pt x="238" y="567"/>
                </a:lnTo>
                <a:close/>
                <a:moveTo>
                  <a:pt x="417" y="104"/>
                </a:moveTo>
                <a:lnTo>
                  <a:pt x="416" y="104"/>
                </a:lnTo>
                <a:lnTo>
                  <a:pt x="411" y="119"/>
                </a:lnTo>
                <a:lnTo>
                  <a:pt x="413" y="119"/>
                </a:lnTo>
                <a:lnTo>
                  <a:pt x="417" y="104"/>
                </a:lnTo>
                <a:close/>
                <a:moveTo>
                  <a:pt x="262" y="576"/>
                </a:moveTo>
                <a:lnTo>
                  <a:pt x="264" y="577"/>
                </a:lnTo>
                <a:lnTo>
                  <a:pt x="269" y="562"/>
                </a:lnTo>
                <a:lnTo>
                  <a:pt x="267" y="561"/>
                </a:lnTo>
                <a:lnTo>
                  <a:pt x="262" y="576"/>
                </a:lnTo>
                <a:close/>
                <a:moveTo>
                  <a:pt x="392" y="98"/>
                </a:moveTo>
                <a:lnTo>
                  <a:pt x="391" y="97"/>
                </a:lnTo>
                <a:lnTo>
                  <a:pt x="387" y="112"/>
                </a:lnTo>
                <a:lnTo>
                  <a:pt x="389" y="113"/>
                </a:lnTo>
                <a:lnTo>
                  <a:pt x="392" y="98"/>
                </a:lnTo>
                <a:close/>
                <a:moveTo>
                  <a:pt x="287" y="583"/>
                </a:moveTo>
                <a:lnTo>
                  <a:pt x="289" y="584"/>
                </a:lnTo>
                <a:lnTo>
                  <a:pt x="292" y="568"/>
                </a:lnTo>
                <a:lnTo>
                  <a:pt x="291" y="568"/>
                </a:lnTo>
                <a:lnTo>
                  <a:pt x="287" y="583"/>
                </a:lnTo>
                <a:close/>
                <a:moveTo>
                  <a:pt x="367" y="93"/>
                </a:moveTo>
                <a:lnTo>
                  <a:pt x="365" y="93"/>
                </a:lnTo>
                <a:lnTo>
                  <a:pt x="363" y="109"/>
                </a:lnTo>
                <a:lnTo>
                  <a:pt x="365" y="109"/>
                </a:lnTo>
                <a:lnTo>
                  <a:pt x="367" y="93"/>
                </a:lnTo>
                <a:close/>
                <a:moveTo>
                  <a:pt x="313" y="587"/>
                </a:moveTo>
                <a:lnTo>
                  <a:pt x="315" y="588"/>
                </a:lnTo>
                <a:lnTo>
                  <a:pt x="316" y="572"/>
                </a:lnTo>
                <a:lnTo>
                  <a:pt x="315" y="572"/>
                </a:lnTo>
                <a:lnTo>
                  <a:pt x="313" y="587"/>
                </a:lnTo>
                <a:close/>
                <a:moveTo>
                  <a:pt x="453" y="530"/>
                </a:moveTo>
                <a:lnTo>
                  <a:pt x="447" y="533"/>
                </a:lnTo>
                <a:lnTo>
                  <a:pt x="461" y="557"/>
                </a:lnTo>
                <a:lnTo>
                  <a:pt x="463" y="556"/>
                </a:lnTo>
                <a:lnTo>
                  <a:pt x="464" y="556"/>
                </a:lnTo>
                <a:lnTo>
                  <a:pt x="467" y="554"/>
                </a:lnTo>
                <a:lnTo>
                  <a:pt x="453" y="530"/>
                </a:lnTo>
                <a:close/>
                <a:moveTo>
                  <a:pt x="226" y="151"/>
                </a:moveTo>
                <a:lnTo>
                  <a:pt x="233" y="148"/>
                </a:lnTo>
                <a:lnTo>
                  <a:pt x="219" y="123"/>
                </a:lnTo>
                <a:lnTo>
                  <a:pt x="216" y="125"/>
                </a:lnTo>
                <a:lnTo>
                  <a:pt x="215" y="126"/>
                </a:lnTo>
                <a:lnTo>
                  <a:pt x="213" y="127"/>
                </a:lnTo>
                <a:lnTo>
                  <a:pt x="226" y="151"/>
                </a:lnTo>
                <a:close/>
                <a:moveTo>
                  <a:pt x="336" y="589"/>
                </a:moveTo>
                <a:lnTo>
                  <a:pt x="339" y="589"/>
                </a:lnTo>
                <a:lnTo>
                  <a:pt x="341" y="589"/>
                </a:lnTo>
                <a:lnTo>
                  <a:pt x="344" y="589"/>
                </a:lnTo>
                <a:lnTo>
                  <a:pt x="344" y="561"/>
                </a:lnTo>
                <a:lnTo>
                  <a:pt x="336" y="561"/>
                </a:lnTo>
                <a:lnTo>
                  <a:pt x="336" y="589"/>
                </a:lnTo>
                <a:close/>
                <a:moveTo>
                  <a:pt x="344" y="92"/>
                </a:moveTo>
                <a:lnTo>
                  <a:pt x="341" y="92"/>
                </a:lnTo>
                <a:lnTo>
                  <a:pt x="339" y="92"/>
                </a:lnTo>
                <a:lnTo>
                  <a:pt x="336" y="92"/>
                </a:lnTo>
                <a:lnTo>
                  <a:pt x="336" y="120"/>
                </a:lnTo>
                <a:lnTo>
                  <a:pt x="344" y="120"/>
                </a:lnTo>
                <a:lnTo>
                  <a:pt x="344" y="92"/>
                </a:lnTo>
                <a:close/>
                <a:moveTo>
                  <a:pt x="533" y="447"/>
                </a:moveTo>
                <a:lnTo>
                  <a:pt x="529" y="454"/>
                </a:lnTo>
                <a:lnTo>
                  <a:pt x="553" y="468"/>
                </a:lnTo>
                <a:lnTo>
                  <a:pt x="555" y="465"/>
                </a:lnTo>
                <a:lnTo>
                  <a:pt x="556" y="464"/>
                </a:lnTo>
                <a:lnTo>
                  <a:pt x="557" y="461"/>
                </a:lnTo>
                <a:lnTo>
                  <a:pt x="533" y="447"/>
                </a:lnTo>
                <a:close/>
                <a:moveTo>
                  <a:pt x="147" y="233"/>
                </a:moveTo>
                <a:lnTo>
                  <a:pt x="151" y="227"/>
                </a:lnTo>
                <a:lnTo>
                  <a:pt x="127" y="213"/>
                </a:lnTo>
                <a:lnTo>
                  <a:pt x="125" y="216"/>
                </a:lnTo>
                <a:lnTo>
                  <a:pt x="124" y="217"/>
                </a:lnTo>
                <a:lnTo>
                  <a:pt x="123" y="219"/>
                </a:lnTo>
                <a:lnTo>
                  <a:pt x="147" y="233"/>
                </a:lnTo>
                <a:close/>
                <a:moveTo>
                  <a:pt x="533" y="233"/>
                </a:moveTo>
                <a:lnTo>
                  <a:pt x="557" y="219"/>
                </a:lnTo>
                <a:lnTo>
                  <a:pt x="556" y="217"/>
                </a:lnTo>
                <a:lnTo>
                  <a:pt x="555" y="215"/>
                </a:lnTo>
                <a:lnTo>
                  <a:pt x="553" y="213"/>
                </a:lnTo>
                <a:lnTo>
                  <a:pt x="529" y="227"/>
                </a:lnTo>
                <a:lnTo>
                  <a:pt x="533" y="233"/>
                </a:lnTo>
                <a:close/>
                <a:moveTo>
                  <a:pt x="147" y="447"/>
                </a:moveTo>
                <a:lnTo>
                  <a:pt x="123" y="461"/>
                </a:lnTo>
                <a:lnTo>
                  <a:pt x="125" y="465"/>
                </a:lnTo>
                <a:lnTo>
                  <a:pt x="125" y="465"/>
                </a:lnTo>
                <a:lnTo>
                  <a:pt x="127" y="468"/>
                </a:lnTo>
                <a:lnTo>
                  <a:pt x="151" y="454"/>
                </a:lnTo>
                <a:lnTo>
                  <a:pt x="147" y="447"/>
                </a:lnTo>
                <a:close/>
                <a:moveTo>
                  <a:pt x="560" y="337"/>
                </a:moveTo>
                <a:lnTo>
                  <a:pt x="560" y="344"/>
                </a:lnTo>
                <a:lnTo>
                  <a:pt x="588" y="344"/>
                </a:lnTo>
                <a:lnTo>
                  <a:pt x="588" y="341"/>
                </a:lnTo>
                <a:lnTo>
                  <a:pt x="588" y="340"/>
                </a:lnTo>
                <a:lnTo>
                  <a:pt x="588" y="337"/>
                </a:lnTo>
                <a:lnTo>
                  <a:pt x="560" y="337"/>
                </a:lnTo>
                <a:close/>
                <a:moveTo>
                  <a:pt x="119" y="337"/>
                </a:moveTo>
                <a:lnTo>
                  <a:pt x="91" y="337"/>
                </a:lnTo>
                <a:lnTo>
                  <a:pt x="91" y="340"/>
                </a:lnTo>
                <a:lnTo>
                  <a:pt x="91" y="341"/>
                </a:lnTo>
                <a:lnTo>
                  <a:pt x="91" y="344"/>
                </a:lnTo>
                <a:lnTo>
                  <a:pt x="119" y="344"/>
                </a:lnTo>
                <a:lnTo>
                  <a:pt x="119" y="337"/>
                </a:lnTo>
                <a:close/>
                <a:moveTo>
                  <a:pt x="213" y="554"/>
                </a:moveTo>
                <a:lnTo>
                  <a:pt x="215" y="555"/>
                </a:lnTo>
                <a:lnTo>
                  <a:pt x="216" y="556"/>
                </a:lnTo>
                <a:lnTo>
                  <a:pt x="219" y="557"/>
                </a:lnTo>
                <a:lnTo>
                  <a:pt x="233" y="533"/>
                </a:lnTo>
                <a:lnTo>
                  <a:pt x="226" y="530"/>
                </a:lnTo>
                <a:lnTo>
                  <a:pt x="213" y="554"/>
                </a:lnTo>
                <a:close/>
                <a:moveTo>
                  <a:pt x="340" y="0"/>
                </a:moveTo>
                <a:cubicBezTo>
                  <a:pt x="153" y="0"/>
                  <a:pt x="0" y="151"/>
                  <a:pt x="0" y="337"/>
                </a:cubicBezTo>
                <a:cubicBezTo>
                  <a:pt x="0" y="523"/>
                  <a:pt x="153" y="674"/>
                  <a:pt x="340" y="674"/>
                </a:cubicBezTo>
                <a:cubicBezTo>
                  <a:pt x="527" y="674"/>
                  <a:pt x="680" y="523"/>
                  <a:pt x="680" y="337"/>
                </a:cubicBezTo>
                <a:cubicBezTo>
                  <a:pt x="680" y="151"/>
                  <a:pt x="527" y="0"/>
                  <a:pt x="340"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37" name="Freeform 237"/>
          <p:cNvSpPr>
            <a:spLocks noEditPoints="1"/>
          </p:cNvSpPr>
          <p:nvPr/>
        </p:nvSpPr>
        <p:spPr bwMode="auto">
          <a:xfrm>
            <a:off x="3961211" y="1516858"/>
            <a:ext cx="135731" cy="132159"/>
          </a:xfrm>
          <a:custGeom>
            <a:avLst/>
            <a:gdLst>
              <a:gd name="T0" fmla="*/ 530 w 599"/>
              <a:gd name="T1" fmla="*/ 255 h 583"/>
              <a:gd name="T2" fmla="*/ 70 w 599"/>
              <a:gd name="T3" fmla="*/ 255 h 583"/>
              <a:gd name="T4" fmla="*/ 0 w 599"/>
              <a:gd name="T5" fmla="*/ 325 h 583"/>
              <a:gd name="T6" fmla="*/ 0 w 599"/>
              <a:gd name="T7" fmla="*/ 429 h 583"/>
              <a:gd name="T8" fmla="*/ 45 w 599"/>
              <a:gd name="T9" fmla="*/ 493 h 583"/>
              <a:gd name="T10" fmla="*/ 45 w 599"/>
              <a:gd name="T11" fmla="*/ 568 h 583"/>
              <a:gd name="T12" fmla="*/ 60 w 599"/>
              <a:gd name="T13" fmla="*/ 583 h 583"/>
              <a:gd name="T14" fmla="*/ 74 w 599"/>
              <a:gd name="T15" fmla="*/ 569 h 583"/>
              <a:gd name="T16" fmla="*/ 74 w 599"/>
              <a:gd name="T17" fmla="*/ 498 h 583"/>
              <a:gd name="T18" fmla="*/ 525 w 599"/>
              <a:gd name="T19" fmla="*/ 498 h 583"/>
              <a:gd name="T20" fmla="*/ 525 w 599"/>
              <a:gd name="T21" fmla="*/ 568 h 583"/>
              <a:gd name="T22" fmla="*/ 539 w 599"/>
              <a:gd name="T23" fmla="*/ 583 h 583"/>
              <a:gd name="T24" fmla="*/ 554 w 599"/>
              <a:gd name="T25" fmla="*/ 569 h 583"/>
              <a:gd name="T26" fmla="*/ 554 w 599"/>
              <a:gd name="T27" fmla="*/ 493 h 583"/>
              <a:gd name="T28" fmla="*/ 599 w 599"/>
              <a:gd name="T29" fmla="*/ 429 h 583"/>
              <a:gd name="T30" fmla="*/ 599 w 599"/>
              <a:gd name="T31" fmla="*/ 325 h 583"/>
              <a:gd name="T32" fmla="*/ 530 w 599"/>
              <a:gd name="T33" fmla="*/ 255 h 583"/>
              <a:gd name="T34" fmla="*/ 135 w 599"/>
              <a:gd name="T35" fmla="*/ 72 h 583"/>
              <a:gd name="T36" fmla="*/ 272 w 599"/>
              <a:gd name="T37" fmla="*/ 72 h 583"/>
              <a:gd name="T38" fmla="*/ 288 w 599"/>
              <a:gd name="T39" fmla="*/ 88 h 583"/>
              <a:gd name="T40" fmla="*/ 272 w 599"/>
              <a:gd name="T41" fmla="*/ 104 h 583"/>
              <a:gd name="T42" fmla="*/ 135 w 599"/>
              <a:gd name="T43" fmla="*/ 104 h 583"/>
              <a:gd name="T44" fmla="*/ 119 w 599"/>
              <a:gd name="T45" fmla="*/ 88 h 583"/>
              <a:gd name="T46" fmla="*/ 135 w 599"/>
              <a:gd name="T47" fmla="*/ 72 h 583"/>
              <a:gd name="T48" fmla="*/ 327 w 599"/>
              <a:gd name="T49" fmla="*/ 72 h 583"/>
              <a:gd name="T50" fmla="*/ 464 w 599"/>
              <a:gd name="T51" fmla="*/ 72 h 583"/>
              <a:gd name="T52" fmla="*/ 480 w 599"/>
              <a:gd name="T53" fmla="*/ 88 h 583"/>
              <a:gd name="T54" fmla="*/ 464 w 599"/>
              <a:gd name="T55" fmla="*/ 104 h 583"/>
              <a:gd name="T56" fmla="*/ 327 w 599"/>
              <a:gd name="T57" fmla="*/ 104 h 583"/>
              <a:gd name="T58" fmla="*/ 312 w 599"/>
              <a:gd name="T59" fmla="*/ 88 h 583"/>
              <a:gd name="T60" fmla="*/ 327 w 599"/>
              <a:gd name="T61" fmla="*/ 72 h 583"/>
              <a:gd name="T62" fmla="*/ 537 w 599"/>
              <a:gd name="T63" fmla="*/ 247 h 583"/>
              <a:gd name="T64" fmla="*/ 539 w 599"/>
              <a:gd name="T65" fmla="*/ 247 h 583"/>
              <a:gd name="T66" fmla="*/ 504 w 599"/>
              <a:gd name="T67" fmla="*/ 94 h 583"/>
              <a:gd name="T68" fmla="*/ 504 w 599"/>
              <a:gd name="T69" fmla="*/ 48 h 583"/>
              <a:gd name="T70" fmla="*/ 457 w 599"/>
              <a:gd name="T71" fmla="*/ 0 h 583"/>
              <a:gd name="T72" fmla="*/ 142 w 599"/>
              <a:gd name="T73" fmla="*/ 0 h 583"/>
              <a:gd name="T74" fmla="*/ 95 w 599"/>
              <a:gd name="T75" fmla="*/ 48 h 583"/>
              <a:gd name="T76" fmla="*/ 95 w 599"/>
              <a:gd name="T77" fmla="*/ 94 h 583"/>
              <a:gd name="T78" fmla="*/ 60 w 599"/>
              <a:gd name="T79" fmla="*/ 247 h 583"/>
              <a:gd name="T80" fmla="*/ 63 w 599"/>
              <a:gd name="T81" fmla="*/ 247 h 583"/>
              <a:gd name="T82" fmla="*/ 537 w 599"/>
              <a:gd name="T83" fmla="*/ 247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99" h="583">
                <a:moveTo>
                  <a:pt x="530" y="255"/>
                </a:moveTo>
                <a:lnTo>
                  <a:pt x="70" y="255"/>
                </a:lnTo>
                <a:cubicBezTo>
                  <a:pt x="31" y="255"/>
                  <a:pt x="0" y="286"/>
                  <a:pt x="0" y="325"/>
                </a:cubicBezTo>
                <a:lnTo>
                  <a:pt x="0" y="429"/>
                </a:lnTo>
                <a:cubicBezTo>
                  <a:pt x="0" y="458"/>
                  <a:pt x="19" y="483"/>
                  <a:pt x="45" y="493"/>
                </a:cubicBezTo>
                <a:lnTo>
                  <a:pt x="45" y="568"/>
                </a:lnTo>
                <a:cubicBezTo>
                  <a:pt x="45" y="577"/>
                  <a:pt x="51" y="583"/>
                  <a:pt x="60" y="583"/>
                </a:cubicBezTo>
                <a:cubicBezTo>
                  <a:pt x="68" y="583"/>
                  <a:pt x="74" y="577"/>
                  <a:pt x="74" y="569"/>
                </a:cubicBezTo>
                <a:lnTo>
                  <a:pt x="74" y="498"/>
                </a:lnTo>
                <a:lnTo>
                  <a:pt x="525" y="498"/>
                </a:lnTo>
                <a:lnTo>
                  <a:pt x="525" y="568"/>
                </a:lnTo>
                <a:cubicBezTo>
                  <a:pt x="525" y="577"/>
                  <a:pt x="531" y="583"/>
                  <a:pt x="539" y="583"/>
                </a:cubicBezTo>
                <a:cubicBezTo>
                  <a:pt x="548" y="583"/>
                  <a:pt x="554" y="577"/>
                  <a:pt x="554" y="569"/>
                </a:cubicBezTo>
                <a:lnTo>
                  <a:pt x="554" y="493"/>
                </a:lnTo>
                <a:cubicBezTo>
                  <a:pt x="580" y="483"/>
                  <a:pt x="599" y="458"/>
                  <a:pt x="599" y="429"/>
                </a:cubicBezTo>
                <a:lnTo>
                  <a:pt x="599" y="325"/>
                </a:lnTo>
                <a:cubicBezTo>
                  <a:pt x="599" y="286"/>
                  <a:pt x="568" y="255"/>
                  <a:pt x="530" y="255"/>
                </a:cubicBezTo>
                <a:close/>
                <a:moveTo>
                  <a:pt x="135" y="72"/>
                </a:moveTo>
                <a:lnTo>
                  <a:pt x="272" y="72"/>
                </a:lnTo>
                <a:cubicBezTo>
                  <a:pt x="280" y="72"/>
                  <a:pt x="288" y="80"/>
                  <a:pt x="288" y="88"/>
                </a:cubicBezTo>
                <a:cubicBezTo>
                  <a:pt x="288" y="97"/>
                  <a:pt x="280" y="104"/>
                  <a:pt x="272" y="104"/>
                </a:cubicBezTo>
                <a:lnTo>
                  <a:pt x="135" y="104"/>
                </a:lnTo>
                <a:cubicBezTo>
                  <a:pt x="126" y="104"/>
                  <a:pt x="119" y="97"/>
                  <a:pt x="119" y="88"/>
                </a:cubicBezTo>
                <a:cubicBezTo>
                  <a:pt x="119" y="80"/>
                  <a:pt x="126" y="72"/>
                  <a:pt x="135" y="72"/>
                </a:cubicBezTo>
                <a:close/>
                <a:moveTo>
                  <a:pt x="327" y="72"/>
                </a:moveTo>
                <a:lnTo>
                  <a:pt x="464" y="72"/>
                </a:lnTo>
                <a:cubicBezTo>
                  <a:pt x="473" y="72"/>
                  <a:pt x="480" y="80"/>
                  <a:pt x="480" y="88"/>
                </a:cubicBezTo>
                <a:cubicBezTo>
                  <a:pt x="480" y="97"/>
                  <a:pt x="473" y="104"/>
                  <a:pt x="464" y="104"/>
                </a:cubicBezTo>
                <a:lnTo>
                  <a:pt x="327" y="104"/>
                </a:lnTo>
                <a:cubicBezTo>
                  <a:pt x="319" y="104"/>
                  <a:pt x="312" y="97"/>
                  <a:pt x="312" y="88"/>
                </a:cubicBezTo>
                <a:cubicBezTo>
                  <a:pt x="312" y="80"/>
                  <a:pt x="319" y="72"/>
                  <a:pt x="327" y="72"/>
                </a:cubicBezTo>
                <a:close/>
                <a:moveTo>
                  <a:pt x="537" y="247"/>
                </a:moveTo>
                <a:lnTo>
                  <a:pt x="539" y="247"/>
                </a:lnTo>
                <a:lnTo>
                  <a:pt x="504" y="94"/>
                </a:lnTo>
                <a:lnTo>
                  <a:pt x="504" y="48"/>
                </a:lnTo>
                <a:cubicBezTo>
                  <a:pt x="504" y="21"/>
                  <a:pt x="483" y="0"/>
                  <a:pt x="457" y="0"/>
                </a:cubicBezTo>
                <a:lnTo>
                  <a:pt x="142" y="0"/>
                </a:lnTo>
                <a:cubicBezTo>
                  <a:pt x="116" y="0"/>
                  <a:pt x="95" y="21"/>
                  <a:pt x="95" y="48"/>
                </a:cubicBezTo>
                <a:lnTo>
                  <a:pt x="95" y="94"/>
                </a:lnTo>
                <a:lnTo>
                  <a:pt x="60" y="247"/>
                </a:lnTo>
                <a:lnTo>
                  <a:pt x="63" y="247"/>
                </a:lnTo>
                <a:lnTo>
                  <a:pt x="537" y="247"/>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38" name="Freeform 238"/>
          <p:cNvSpPr>
            <a:spLocks noEditPoints="1"/>
          </p:cNvSpPr>
          <p:nvPr/>
        </p:nvSpPr>
        <p:spPr bwMode="auto">
          <a:xfrm>
            <a:off x="3111104" y="1514476"/>
            <a:ext cx="171450" cy="136923"/>
          </a:xfrm>
          <a:custGeom>
            <a:avLst/>
            <a:gdLst>
              <a:gd name="T0" fmla="*/ 652 w 753"/>
              <a:gd name="T1" fmla="*/ 358 h 602"/>
              <a:gd name="T2" fmla="*/ 472 w 753"/>
              <a:gd name="T3" fmla="*/ 358 h 602"/>
              <a:gd name="T4" fmla="*/ 472 w 753"/>
              <a:gd name="T5" fmla="*/ 356 h 602"/>
              <a:gd name="T6" fmla="*/ 505 w 753"/>
              <a:gd name="T7" fmla="*/ 322 h 602"/>
              <a:gd name="T8" fmla="*/ 618 w 753"/>
              <a:gd name="T9" fmla="*/ 322 h 602"/>
              <a:gd name="T10" fmla="*/ 652 w 753"/>
              <a:gd name="T11" fmla="*/ 356 h 602"/>
              <a:gd name="T12" fmla="*/ 652 w 753"/>
              <a:gd name="T13" fmla="*/ 358 h 602"/>
              <a:gd name="T14" fmla="*/ 466 w 753"/>
              <a:gd name="T15" fmla="*/ 358 h 602"/>
              <a:gd name="T16" fmla="*/ 287 w 753"/>
              <a:gd name="T17" fmla="*/ 358 h 602"/>
              <a:gd name="T18" fmla="*/ 287 w 753"/>
              <a:gd name="T19" fmla="*/ 356 h 602"/>
              <a:gd name="T20" fmla="*/ 320 w 753"/>
              <a:gd name="T21" fmla="*/ 322 h 602"/>
              <a:gd name="T22" fmla="*/ 433 w 753"/>
              <a:gd name="T23" fmla="*/ 322 h 602"/>
              <a:gd name="T24" fmla="*/ 467 w 753"/>
              <a:gd name="T25" fmla="*/ 356 h 602"/>
              <a:gd name="T26" fmla="*/ 466 w 753"/>
              <a:gd name="T27" fmla="*/ 358 h 602"/>
              <a:gd name="T28" fmla="*/ 281 w 753"/>
              <a:gd name="T29" fmla="*/ 358 h 602"/>
              <a:gd name="T30" fmla="*/ 102 w 753"/>
              <a:gd name="T31" fmla="*/ 358 h 602"/>
              <a:gd name="T32" fmla="*/ 101 w 753"/>
              <a:gd name="T33" fmla="*/ 356 h 602"/>
              <a:gd name="T34" fmla="*/ 135 w 753"/>
              <a:gd name="T35" fmla="*/ 322 h 602"/>
              <a:gd name="T36" fmla="*/ 248 w 753"/>
              <a:gd name="T37" fmla="*/ 322 h 602"/>
              <a:gd name="T38" fmla="*/ 281 w 753"/>
              <a:gd name="T39" fmla="*/ 356 h 602"/>
              <a:gd name="T40" fmla="*/ 281 w 753"/>
              <a:gd name="T41" fmla="*/ 358 h 602"/>
              <a:gd name="T42" fmla="*/ 707 w 753"/>
              <a:gd name="T43" fmla="*/ 226 h 602"/>
              <a:gd name="T44" fmla="*/ 697 w 753"/>
              <a:gd name="T45" fmla="*/ 227 h 602"/>
              <a:gd name="T46" fmla="*/ 697 w 753"/>
              <a:gd name="T47" fmla="*/ 79 h 602"/>
              <a:gd name="T48" fmla="*/ 618 w 753"/>
              <a:gd name="T49" fmla="*/ 0 h 602"/>
              <a:gd name="T50" fmla="*/ 135 w 753"/>
              <a:gd name="T51" fmla="*/ 0 h 602"/>
              <a:gd name="T52" fmla="*/ 56 w 753"/>
              <a:gd name="T53" fmla="*/ 79 h 602"/>
              <a:gd name="T54" fmla="*/ 56 w 753"/>
              <a:gd name="T55" fmla="*/ 227 h 602"/>
              <a:gd name="T56" fmla="*/ 46 w 753"/>
              <a:gd name="T57" fmla="*/ 226 h 602"/>
              <a:gd name="T58" fmla="*/ 0 w 753"/>
              <a:gd name="T59" fmla="*/ 272 h 602"/>
              <a:gd name="T60" fmla="*/ 0 w 753"/>
              <a:gd name="T61" fmla="*/ 556 h 602"/>
              <a:gd name="T62" fmla="*/ 46 w 753"/>
              <a:gd name="T63" fmla="*/ 602 h 602"/>
              <a:gd name="T64" fmla="*/ 92 w 753"/>
              <a:gd name="T65" fmla="*/ 556 h 602"/>
              <a:gd name="T66" fmla="*/ 92 w 753"/>
              <a:gd name="T67" fmla="*/ 552 h 602"/>
              <a:gd name="T68" fmla="*/ 661 w 753"/>
              <a:gd name="T69" fmla="*/ 552 h 602"/>
              <a:gd name="T70" fmla="*/ 661 w 753"/>
              <a:gd name="T71" fmla="*/ 556 h 602"/>
              <a:gd name="T72" fmla="*/ 707 w 753"/>
              <a:gd name="T73" fmla="*/ 602 h 602"/>
              <a:gd name="T74" fmla="*/ 753 w 753"/>
              <a:gd name="T75" fmla="*/ 556 h 602"/>
              <a:gd name="T76" fmla="*/ 753 w 753"/>
              <a:gd name="T77" fmla="*/ 272 h 602"/>
              <a:gd name="T78" fmla="*/ 707 w 753"/>
              <a:gd name="T79" fmla="*/ 226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53" h="602">
                <a:moveTo>
                  <a:pt x="652" y="358"/>
                </a:moveTo>
                <a:lnTo>
                  <a:pt x="472" y="358"/>
                </a:lnTo>
                <a:lnTo>
                  <a:pt x="472" y="356"/>
                </a:lnTo>
                <a:cubicBezTo>
                  <a:pt x="472" y="337"/>
                  <a:pt x="487" y="322"/>
                  <a:pt x="505" y="322"/>
                </a:cubicBezTo>
                <a:lnTo>
                  <a:pt x="618" y="322"/>
                </a:lnTo>
                <a:cubicBezTo>
                  <a:pt x="637" y="322"/>
                  <a:pt x="652" y="337"/>
                  <a:pt x="652" y="356"/>
                </a:cubicBezTo>
                <a:lnTo>
                  <a:pt x="652" y="358"/>
                </a:lnTo>
                <a:close/>
                <a:moveTo>
                  <a:pt x="466" y="358"/>
                </a:moveTo>
                <a:lnTo>
                  <a:pt x="287" y="358"/>
                </a:lnTo>
                <a:lnTo>
                  <a:pt x="287" y="356"/>
                </a:lnTo>
                <a:cubicBezTo>
                  <a:pt x="287" y="337"/>
                  <a:pt x="302" y="322"/>
                  <a:pt x="320" y="322"/>
                </a:cubicBezTo>
                <a:lnTo>
                  <a:pt x="433" y="322"/>
                </a:lnTo>
                <a:cubicBezTo>
                  <a:pt x="452" y="322"/>
                  <a:pt x="467" y="337"/>
                  <a:pt x="467" y="356"/>
                </a:cubicBezTo>
                <a:lnTo>
                  <a:pt x="466" y="358"/>
                </a:lnTo>
                <a:close/>
                <a:moveTo>
                  <a:pt x="281" y="358"/>
                </a:moveTo>
                <a:lnTo>
                  <a:pt x="102" y="358"/>
                </a:lnTo>
                <a:lnTo>
                  <a:pt x="101" y="356"/>
                </a:lnTo>
                <a:cubicBezTo>
                  <a:pt x="101" y="337"/>
                  <a:pt x="116" y="322"/>
                  <a:pt x="135" y="322"/>
                </a:cubicBezTo>
                <a:lnTo>
                  <a:pt x="248" y="322"/>
                </a:lnTo>
                <a:cubicBezTo>
                  <a:pt x="266" y="322"/>
                  <a:pt x="281" y="337"/>
                  <a:pt x="281" y="356"/>
                </a:cubicBezTo>
                <a:lnTo>
                  <a:pt x="281" y="358"/>
                </a:lnTo>
                <a:close/>
                <a:moveTo>
                  <a:pt x="707" y="226"/>
                </a:moveTo>
                <a:cubicBezTo>
                  <a:pt x="704" y="226"/>
                  <a:pt x="700" y="227"/>
                  <a:pt x="697" y="227"/>
                </a:cubicBezTo>
                <a:lnTo>
                  <a:pt x="697" y="79"/>
                </a:lnTo>
                <a:cubicBezTo>
                  <a:pt x="697" y="35"/>
                  <a:pt x="662" y="0"/>
                  <a:pt x="618" y="0"/>
                </a:cubicBezTo>
                <a:lnTo>
                  <a:pt x="135" y="0"/>
                </a:lnTo>
                <a:cubicBezTo>
                  <a:pt x="91" y="0"/>
                  <a:pt x="56" y="35"/>
                  <a:pt x="56" y="79"/>
                </a:cubicBezTo>
                <a:lnTo>
                  <a:pt x="56" y="227"/>
                </a:lnTo>
                <a:cubicBezTo>
                  <a:pt x="53" y="226"/>
                  <a:pt x="50" y="226"/>
                  <a:pt x="46" y="226"/>
                </a:cubicBezTo>
                <a:cubicBezTo>
                  <a:pt x="21" y="226"/>
                  <a:pt x="0" y="247"/>
                  <a:pt x="0" y="272"/>
                </a:cubicBezTo>
                <a:lnTo>
                  <a:pt x="0" y="556"/>
                </a:lnTo>
                <a:cubicBezTo>
                  <a:pt x="0" y="581"/>
                  <a:pt x="21" y="602"/>
                  <a:pt x="46" y="602"/>
                </a:cubicBezTo>
                <a:cubicBezTo>
                  <a:pt x="72" y="602"/>
                  <a:pt x="92" y="581"/>
                  <a:pt x="92" y="556"/>
                </a:cubicBezTo>
                <a:lnTo>
                  <a:pt x="92" y="552"/>
                </a:lnTo>
                <a:lnTo>
                  <a:pt x="661" y="552"/>
                </a:lnTo>
                <a:lnTo>
                  <a:pt x="661" y="556"/>
                </a:lnTo>
                <a:cubicBezTo>
                  <a:pt x="661" y="581"/>
                  <a:pt x="681" y="602"/>
                  <a:pt x="707" y="602"/>
                </a:cubicBezTo>
                <a:cubicBezTo>
                  <a:pt x="732" y="602"/>
                  <a:pt x="753" y="581"/>
                  <a:pt x="753" y="556"/>
                </a:cubicBezTo>
                <a:lnTo>
                  <a:pt x="753" y="272"/>
                </a:lnTo>
                <a:cubicBezTo>
                  <a:pt x="753" y="247"/>
                  <a:pt x="732" y="226"/>
                  <a:pt x="707" y="226"/>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39" name="Freeform 239"/>
          <p:cNvSpPr>
            <a:spLocks noEditPoints="1"/>
          </p:cNvSpPr>
          <p:nvPr/>
        </p:nvSpPr>
        <p:spPr bwMode="auto">
          <a:xfrm>
            <a:off x="5072064" y="1502571"/>
            <a:ext cx="98823" cy="159544"/>
          </a:xfrm>
          <a:custGeom>
            <a:avLst/>
            <a:gdLst>
              <a:gd name="T0" fmla="*/ 402 w 438"/>
              <a:gd name="T1" fmla="*/ 619 h 701"/>
              <a:gd name="T2" fmla="*/ 232 w 438"/>
              <a:gd name="T3" fmla="*/ 619 h 701"/>
              <a:gd name="T4" fmla="*/ 232 w 438"/>
              <a:gd name="T5" fmla="*/ 47 h 701"/>
              <a:gd name="T6" fmla="*/ 402 w 438"/>
              <a:gd name="T7" fmla="*/ 47 h 701"/>
              <a:gd name="T8" fmla="*/ 402 w 438"/>
              <a:gd name="T9" fmla="*/ 619 h 701"/>
              <a:gd name="T10" fmla="*/ 250 w 438"/>
              <a:gd name="T11" fmla="*/ 288 h 701"/>
              <a:gd name="T12" fmla="*/ 286 w 438"/>
              <a:gd name="T13" fmla="*/ 288 h 701"/>
              <a:gd name="T14" fmla="*/ 286 w 438"/>
              <a:gd name="T15" fmla="*/ 383 h 701"/>
              <a:gd name="T16" fmla="*/ 250 w 438"/>
              <a:gd name="T17" fmla="*/ 383 h 701"/>
              <a:gd name="T18" fmla="*/ 250 w 438"/>
              <a:gd name="T19" fmla="*/ 288 h 701"/>
              <a:gd name="T20" fmla="*/ 153 w 438"/>
              <a:gd name="T21" fmla="*/ 288 h 701"/>
              <a:gd name="T22" fmla="*/ 190 w 438"/>
              <a:gd name="T23" fmla="*/ 288 h 701"/>
              <a:gd name="T24" fmla="*/ 190 w 438"/>
              <a:gd name="T25" fmla="*/ 383 h 701"/>
              <a:gd name="T26" fmla="*/ 153 w 438"/>
              <a:gd name="T27" fmla="*/ 383 h 701"/>
              <a:gd name="T28" fmla="*/ 153 w 438"/>
              <a:gd name="T29" fmla="*/ 288 h 701"/>
              <a:gd name="T30" fmla="*/ 206 w 438"/>
              <a:gd name="T31" fmla="*/ 619 h 701"/>
              <a:gd name="T32" fmla="*/ 36 w 438"/>
              <a:gd name="T33" fmla="*/ 619 h 701"/>
              <a:gd name="T34" fmla="*/ 36 w 438"/>
              <a:gd name="T35" fmla="*/ 47 h 701"/>
              <a:gd name="T36" fmla="*/ 206 w 438"/>
              <a:gd name="T37" fmla="*/ 47 h 701"/>
              <a:gd name="T38" fmla="*/ 206 w 438"/>
              <a:gd name="T39" fmla="*/ 619 h 701"/>
              <a:gd name="T40" fmla="*/ 365 w 438"/>
              <a:gd name="T41" fmla="*/ 0 h 701"/>
              <a:gd name="T42" fmla="*/ 73 w 438"/>
              <a:gd name="T43" fmla="*/ 0 h 701"/>
              <a:gd name="T44" fmla="*/ 0 w 438"/>
              <a:gd name="T45" fmla="*/ 74 h 701"/>
              <a:gd name="T46" fmla="*/ 0 w 438"/>
              <a:gd name="T47" fmla="*/ 590 h 701"/>
              <a:gd name="T48" fmla="*/ 44 w 438"/>
              <a:gd name="T49" fmla="*/ 657 h 701"/>
              <a:gd name="T50" fmla="*/ 44 w 438"/>
              <a:gd name="T51" fmla="*/ 688 h 701"/>
              <a:gd name="T52" fmla="*/ 57 w 438"/>
              <a:gd name="T53" fmla="*/ 701 h 701"/>
              <a:gd name="T54" fmla="*/ 69 w 438"/>
              <a:gd name="T55" fmla="*/ 688 h 701"/>
              <a:gd name="T56" fmla="*/ 69 w 438"/>
              <a:gd name="T57" fmla="*/ 663 h 701"/>
              <a:gd name="T58" fmla="*/ 73 w 438"/>
              <a:gd name="T59" fmla="*/ 664 h 701"/>
              <a:gd name="T60" fmla="*/ 365 w 438"/>
              <a:gd name="T61" fmla="*/ 664 h 701"/>
              <a:gd name="T62" fmla="*/ 369 w 438"/>
              <a:gd name="T63" fmla="*/ 663 h 701"/>
              <a:gd name="T64" fmla="*/ 369 w 438"/>
              <a:gd name="T65" fmla="*/ 688 h 701"/>
              <a:gd name="T66" fmla="*/ 381 w 438"/>
              <a:gd name="T67" fmla="*/ 701 h 701"/>
              <a:gd name="T68" fmla="*/ 394 w 438"/>
              <a:gd name="T69" fmla="*/ 688 h 701"/>
              <a:gd name="T70" fmla="*/ 394 w 438"/>
              <a:gd name="T71" fmla="*/ 657 h 701"/>
              <a:gd name="T72" fmla="*/ 438 w 438"/>
              <a:gd name="T73" fmla="*/ 590 h 701"/>
              <a:gd name="T74" fmla="*/ 438 w 438"/>
              <a:gd name="T75" fmla="*/ 74 h 701"/>
              <a:gd name="T76" fmla="*/ 365 w 438"/>
              <a:gd name="T77" fmla="*/ 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38" h="701">
                <a:moveTo>
                  <a:pt x="402" y="619"/>
                </a:moveTo>
                <a:lnTo>
                  <a:pt x="232" y="619"/>
                </a:lnTo>
                <a:lnTo>
                  <a:pt x="232" y="47"/>
                </a:lnTo>
                <a:lnTo>
                  <a:pt x="402" y="47"/>
                </a:lnTo>
                <a:lnTo>
                  <a:pt x="402" y="619"/>
                </a:lnTo>
                <a:close/>
                <a:moveTo>
                  <a:pt x="250" y="288"/>
                </a:moveTo>
                <a:lnTo>
                  <a:pt x="286" y="288"/>
                </a:lnTo>
                <a:lnTo>
                  <a:pt x="286" y="383"/>
                </a:lnTo>
                <a:lnTo>
                  <a:pt x="250" y="383"/>
                </a:lnTo>
                <a:lnTo>
                  <a:pt x="250" y="288"/>
                </a:lnTo>
                <a:close/>
                <a:moveTo>
                  <a:pt x="153" y="288"/>
                </a:moveTo>
                <a:lnTo>
                  <a:pt x="190" y="288"/>
                </a:lnTo>
                <a:lnTo>
                  <a:pt x="190" y="383"/>
                </a:lnTo>
                <a:lnTo>
                  <a:pt x="153" y="383"/>
                </a:lnTo>
                <a:lnTo>
                  <a:pt x="153" y="288"/>
                </a:lnTo>
                <a:close/>
                <a:moveTo>
                  <a:pt x="206" y="619"/>
                </a:moveTo>
                <a:lnTo>
                  <a:pt x="36" y="619"/>
                </a:lnTo>
                <a:lnTo>
                  <a:pt x="36" y="47"/>
                </a:lnTo>
                <a:lnTo>
                  <a:pt x="206" y="47"/>
                </a:lnTo>
                <a:lnTo>
                  <a:pt x="206" y="619"/>
                </a:lnTo>
                <a:close/>
                <a:moveTo>
                  <a:pt x="365" y="0"/>
                </a:moveTo>
                <a:lnTo>
                  <a:pt x="73" y="0"/>
                </a:lnTo>
                <a:cubicBezTo>
                  <a:pt x="33" y="0"/>
                  <a:pt x="0" y="33"/>
                  <a:pt x="0" y="74"/>
                </a:cubicBezTo>
                <a:lnTo>
                  <a:pt x="0" y="590"/>
                </a:lnTo>
                <a:cubicBezTo>
                  <a:pt x="0" y="620"/>
                  <a:pt x="18" y="646"/>
                  <a:pt x="44" y="657"/>
                </a:cubicBezTo>
                <a:lnTo>
                  <a:pt x="44" y="688"/>
                </a:lnTo>
                <a:cubicBezTo>
                  <a:pt x="44" y="695"/>
                  <a:pt x="49" y="701"/>
                  <a:pt x="57" y="701"/>
                </a:cubicBezTo>
                <a:cubicBezTo>
                  <a:pt x="64" y="701"/>
                  <a:pt x="69" y="695"/>
                  <a:pt x="69" y="688"/>
                </a:cubicBezTo>
                <a:lnTo>
                  <a:pt x="69" y="663"/>
                </a:lnTo>
                <a:lnTo>
                  <a:pt x="73" y="664"/>
                </a:lnTo>
                <a:lnTo>
                  <a:pt x="365" y="664"/>
                </a:lnTo>
                <a:lnTo>
                  <a:pt x="369" y="663"/>
                </a:lnTo>
                <a:lnTo>
                  <a:pt x="369" y="688"/>
                </a:lnTo>
                <a:cubicBezTo>
                  <a:pt x="369" y="695"/>
                  <a:pt x="374" y="701"/>
                  <a:pt x="381" y="701"/>
                </a:cubicBezTo>
                <a:cubicBezTo>
                  <a:pt x="388" y="701"/>
                  <a:pt x="394" y="695"/>
                  <a:pt x="394" y="688"/>
                </a:cubicBezTo>
                <a:lnTo>
                  <a:pt x="394" y="657"/>
                </a:lnTo>
                <a:cubicBezTo>
                  <a:pt x="420" y="646"/>
                  <a:pt x="438" y="620"/>
                  <a:pt x="438" y="590"/>
                </a:cubicBezTo>
                <a:lnTo>
                  <a:pt x="438" y="74"/>
                </a:lnTo>
                <a:cubicBezTo>
                  <a:pt x="438" y="33"/>
                  <a:pt x="405" y="0"/>
                  <a:pt x="365"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40" name="Freeform 240"/>
          <p:cNvSpPr>
            <a:spLocks noEditPoints="1"/>
          </p:cNvSpPr>
          <p:nvPr/>
        </p:nvSpPr>
        <p:spPr bwMode="auto">
          <a:xfrm>
            <a:off x="5381626" y="1510905"/>
            <a:ext cx="103584" cy="144065"/>
          </a:xfrm>
          <a:custGeom>
            <a:avLst/>
            <a:gdLst>
              <a:gd name="T0" fmla="*/ 413 w 457"/>
              <a:gd name="T1" fmla="*/ 151 h 634"/>
              <a:gd name="T2" fmla="*/ 44 w 457"/>
              <a:gd name="T3" fmla="*/ 151 h 634"/>
              <a:gd name="T4" fmla="*/ 44 w 457"/>
              <a:gd name="T5" fmla="*/ 52 h 634"/>
              <a:gd name="T6" fmla="*/ 413 w 457"/>
              <a:gd name="T7" fmla="*/ 52 h 634"/>
              <a:gd name="T8" fmla="*/ 413 w 457"/>
              <a:gd name="T9" fmla="*/ 151 h 634"/>
              <a:gd name="T10" fmla="*/ 193 w 457"/>
              <a:gd name="T11" fmla="*/ 480 h 634"/>
              <a:gd name="T12" fmla="*/ 264 w 457"/>
              <a:gd name="T13" fmla="*/ 480 h 634"/>
              <a:gd name="T14" fmla="*/ 264 w 457"/>
              <a:gd name="T15" fmla="*/ 504 h 634"/>
              <a:gd name="T16" fmla="*/ 193 w 457"/>
              <a:gd name="T17" fmla="*/ 504 h 634"/>
              <a:gd name="T18" fmla="*/ 193 w 457"/>
              <a:gd name="T19" fmla="*/ 480 h 634"/>
              <a:gd name="T20" fmla="*/ 193 w 457"/>
              <a:gd name="T21" fmla="*/ 353 h 634"/>
              <a:gd name="T22" fmla="*/ 264 w 457"/>
              <a:gd name="T23" fmla="*/ 353 h 634"/>
              <a:gd name="T24" fmla="*/ 264 w 457"/>
              <a:gd name="T25" fmla="*/ 377 h 634"/>
              <a:gd name="T26" fmla="*/ 193 w 457"/>
              <a:gd name="T27" fmla="*/ 377 h 634"/>
              <a:gd name="T28" fmla="*/ 193 w 457"/>
              <a:gd name="T29" fmla="*/ 353 h 634"/>
              <a:gd name="T30" fmla="*/ 193 w 457"/>
              <a:gd name="T31" fmla="*/ 230 h 634"/>
              <a:gd name="T32" fmla="*/ 264 w 457"/>
              <a:gd name="T33" fmla="*/ 230 h 634"/>
              <a:gd name="T34" fmla="*/ 264 w 457"/>
              <a:gd name="T35" fmla="*/ 254 h 634"/>
              <a:gd name="T36" fmla="*/ 193 w 457"/>
              <a:gd name="T37" fmla="*/ 254 h 634"/>
              <a:gd name="T38" fmla="*/ 193 w 457"/>
              <a:gd name="T39" fmla="*/ 230 h 634"/>
              <a:gd name="T40" fmla="*/ 193 w 457"/>
              <a:gd name="T41" fmla="*/ 101 h 634"/>
              <a:gd name="T42" fmla="*/ 264 w 457"/>
              <a:gd name="T43" fmla="*/ 101 h 634"/>
              <a:gd name="T44" fmla="*/ 264 w 457"/>
              <a:gd name="T45" fmla="*/ 125 h 634"/>
              <a:gd name="T46" fmla="*/ 193 w 457"/>
              <a:gd name="T47" fmla="*/ 125 h 634"/>
              <a:gd name="T48" fmla="*/ 193 w 457"/>
              <a:gd name="T49" fmla="*/ 101 h 634"/>
              <a:gd name="T50" fmla="*/ 413 w 457"/>
              <a:gd name="T51" fmla="*/ 276 h 634"/>
              <a:gd name="T52" fmla="*/ 44 w 457"/>
              <a:gd name="T53" fmla="*/ 276 h 634"/>
              <a:gd name="T54" fmla="*/ 44 w 457"/>
              <a:gd name="T55" fmla="*/ 178 h 634"/>
              <a:gd name="T56" fmla="*/ 413 w 457"/>
              <a:gd name="T57" fmla="*/ 178 h 634"/>
              <a:gd name="T58" fmla="*/ 413 w 457"/>
              <a:gd name="T59" fmla="*/ 276 h 634"/>
              <a:gd name="T60" fmla="*/ 413 w 457"/>
              <a:gd name="T61" fmla="*/ 402 h 634"/>
              <a:gd name="T62" fmla="*/ 44 w 457"/>
              <a:gd name="T63" fmla="*/ 402 h 634"/>
              <a:gd name="T64" fmla="*/ 44 w 457"/>
              <a:gd name="T65" fmla="*/ 303 h 634"/>
              <a:gd name="T66" fmla="*/ 413 w 457"/>
              <a:gd name="T67" fmla="*/ 303 h 634"/>
              <a:gd name="T68" fmla="*/ 413 w 457"/>
              <a:gd name="T69" fmla="*/ 402 h 634"/>
              <a:gd name="T70" fmla="*/ 413 w 457"/>
              <a:gd name="T71" fmla="*/ 528 h 634"/>
              <a:gd name="T72" fmla="*/ 44 w 457"/>
              <a:gd name="T73" fmla="*/ 528 h 634"/>
              <a:gd name="T74" fmla="*/ 44 w 457"/>
              <a:gd name="T75" fmla="*/ 429 h 634"/>
              <a:gd name="T76" fmla="*/ 413 w 457"/>
              <a:gd name="T77" fmla="*/ 429 h 634"/>
              <a:gd name="T78" fmla="*/ 413 w 457"/>
              <a:gd name="T79" fmla="*/ 528 h 634"/>
              <a:gd name="T80" fmla="*/ 394 w 457"/>
              <a:gd name="T81" fmla="*/ 0 h 634"/>
              <a:gd name="T82" fmla="*/ 64 w 457"/>
              <a:gd name="T83" fmla="*/ 0 h 634"/>
              <a:gd name="T84" fmla="*/ 0 w 457"/>
              <a:gd name="T85" fmla="*/ 64 h 634"/>
              <a:gd name="T86" fmla="*/ 0 w 457"/>
              <a:gd name="T87" fmla="*/ 529 h 634"/>
              <a:gd name="T88" fmla="*/ 30 w 457"/>
              <a:gd name="T89" fmla="*/ 583 h 634"/>
              <a:gd name="T90" fmla="*/ 30 w 457"/>
              <a:gd name="T91" fmla="*/ 614 h 634"/>
              <a:gd name="T92" fmla="*/ 50 w 457"/>
              <a:gd name="T93" fmla="*/ 634 h 634"/>
              <a:gd name="T94" fmla="*/ 69 w 457"/>
              <a:gd name="T95" fmla="*/ 614 h 634"/>
              <a:gd name="T96" fmla="*/ 69 w 457"/>
              <a:gd name="T97" fmla="*/ 593 h 634"/>
              <a:gd name="T98" fmla="*/ 389 w 457"/>
              <a:gd name="T99" fmla="*/ 593 h 634"/>
              <a:gd name="T100" fmla="*/ 389 w 457"/>
              <a:gd name="T101" fmla="*/ 614 h 634"/>
              <a:gd name="T102" fmla="*/ 408 w 457"/>
              <a:gd name="T103" fmla="*/ 634 h 634"/>
              <a:gd name="T104" fmla="*/ 428 w 457"/>
              <a:gd name="T105" fmla="*/ 614 h 634"/>
              <a:gd name="T106" fmla="*/ 428 w 457"/>
              <a:gd name="T107" fmla="*/ 583 h 634"/>
              <a:gd name="T108" fmla="*/ 457 w 457"/>
              <a:gd name="T109" fmla="*/ 529 h 634"/>
              <a:gd name="T110" fmla="*/ 457 w 457"/>
              <a:gd name="T111" fmla="*/ 64 h 634"/>
              <a:gd name="T112" fmla="*/ 394 w 457"/>
              <a:gd name="T113" fmla="*/ 0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57" h="634">
                <a:moveTo>
                  <a:pt x="413" y="151"/>
                </a:moveTo>
                <a:lnTo>
                  <a:pt x="44" y="151"/>
                </a:lnTo>
                <a:lnTo>
                  <a:pt x="44" y="52"/>
                </a:lnTo>
                <a:lnTo>
                  <a:pt x="413" y="52"/>
                </a:lnTo>
                <a:lnTo>
                  <a:pt x="413" y="151"/>
                </a:lnTo>
                <a:close/>
                <a:moveTo>
                  <a:pt x="193" y="480"/>
                </a:moveTo>
                <a:lnTo>
                  <a:pt x="264" y="480"/>
                </a:lnTo>
                <a:lnTo>
                  <a:pt x="264" y="504"/>
                </a:lnTo>
                <a:lnTo>
                  <a:pt x="193" y="504"/>
                </a:lnTo>
                <a:lnTo>
                  <a:pt x="193" y="480"/>
                </a:lnTo>
                <a:close/>
                <a:moveTo>
                  <a:pt x="193" y="353"/>
                </a:moveTo>
                <a:lnTo>
                  <a:pt x="264" y="353"/>
                </a:lnTo>
                <a:lnTo>
                  <a:pt x="264" y="377"/>
                </a:lnTo>
                <a:lnTo>
                  <a:pt x="193" y="377"/>
                </a:lnTo>
                <a:lnTo>
                  <a:pt x="193" y="353"/>
                </a:lnTo>
                <a:close/>
                <a:moveTo>
                  <a:pt x="193" y="230"/>
                </a:moveTo>
                <a:lnTo>
                  <a:pt x="264" y="230"/>
                </a:lnTo>
                <a:lnTo>
                  <a:pt x="264" y="254"/>
                </a:lnTo>
                <a:lnTo>
                  <a:pt x="193" y="254"/>
                </a:lnTo>
                <a:lnTo>
                  <a:pt x="193" y="230"/>
                </a:lnTo>
                <a:close/>
                <a:moveTo>
                  <a:pt x="193" y="101"/>
                </a:moveTo>
                <a:lnTo>
                  <a:pt x="264" y="101"/>
                </a:lnTo>
                <a:lnTo>
                  <a:pt x="264" y="125"/>
                </a:lnTo>
                <a:lnTo>
                  <a:pt x="193" y="125"/>
                </a:lnTo>
                <a:lnTo>
                  <a:pt x="193" y="101"/>
                </a:lnTo>
                <a:close/>
                <a:moveTo>
                  <a:pt x="413" y="276"/>
                </a:moveTo>
                <a:lnTo>
                  <a:pt x="44" y="276"/>
                </a:lnTo>
                <a:lnTo>
                  <a:pt x="44" y="178"/>
                </a:lnTo>
                <a:lnTo>
                  <a:pt x="413" y="178"/>
                </a:lnTo>
                <a:lnTo>
                  <a:pt x="413" y="276"/>
                </a:lnTo>
                <a:close/>
                <a:moveTo>
                  <a:pt x="413" y="402"/>
                </a:moveTo>
                <a:lnTo>
                  <a:pt x="44" y="402"/>
                </a:lnTo>
                <a:lnTo>
                  <a:pt x="44" y="303"/>
                </a:lnTo>
                <a:lnTo>
                  <a:pt x="413" y="303"/>
                </a:lnTo>
                <a:lnTo>
                  <a:pt x="413" y="402"/>
                </a:lnTo>
                <a:close/>
                <a:moveTo>
                  <a:pt x="413" y="528"/>
                </a:moveTo>
                <a:lnTo>
                  <a:pt x="44" y="528"/>
                </a:lnTo>
                <a:lnTo>
                  <a:pt x="44" y="429"/>
                </a:lnTo>
                <a:lnTo>
                  <a:pt x="413" y="429"/>
                </a:lnTo>
                <a:lnTo>
                  <a:pt x="413" y="528"/>
                </a:lnTo>
                <a:close/>
                <a:moveTo>
                  <a:pt x="394" y="0"/>
                </a:moveTo>
                <a:lnTo>
                  <a:pt x="64" y="0"/>
                </a:lnTo>
                <a:cubicBezTo>
                  <a:pt x="29" y="0"/>
                  <a:pt x="0" y="28"/>
                  <a:pt x="0" y="64"/>
                </a:cubicBezTo>
                <a:lnTo>
                  <a:pt x="0" y="529"/>
                </a:lnTo>
                <a:cubicBezTo>
                  <a:pt x="0" y="552"/>
                  <a:pt x="12" y="572"/>
                  <a:pt x="30" y="583"/>
                </a:cubicBezTo>
                <a:lnTo>
                  <a:pt x="30" y="614"/>
                </a:lnTo>
                <a:cubicBezTo>
                  <a:pt x="30" y="625"/>
                  <a:pt x="39" y="634"/>
                  <a:pt x="50" y="634"/>
                </a:cubicBezTo>
                <a:cubicBezTo>
                  <a:pt x="60" y="634"/>
                  <a:pt x="69" y="625"/>
                  <a:pt x="69" y="614"/>
                </a:cubicBezTo>
                <a:lnTo>
                  <a:pt x="69" y="593"/>
                </a:lnTo>
                <a:lnTo>
                  <a:pt x="389" y="593"/>
                </a:lnTo>
                <a:lnTo>
                  <a:pt x="389" y="614"/>
                </a:lnTo>
                <a:cubicBezTo>
                  <a:pt x="389" y="625"/>
                  <a:pt x="397" y="634"/>
                  <a:pt x="408" y="634"/>
                </a:cubicBezTo>
                <a:cubicBezTo>
                  <a:pt x="419" y="634"/>
                  <a:pt x="428" y="625"/>
                  <a:pt x="428" y="614"/>
                </a:cubicBezTo>
                <a:lnTo>
                  <a:pt x="428" y="583"/>
                </a:lnTo>
                <a:cubicBezTo>
                  <a:pt x="446" y="572"/>
                  <a:pt x="457" y="552"/>
                  <a:pt x="457" y="529"/>
                </a:cubicBezTo>
                <a:lnTo>
                  <a:pt x="457" y="64"/>
                </a:lnTo>
                <a:cubicBezTo>
                  <a:pt x="457" y="28"/>
                  <a:pt x="429" y="0"/>
                  <a:pt x="394"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41" name="Freeform 241"/>
          <p:cNvSpPr>
            <a:spLocks noEditPoints="1"/>
          </p:cNvSpPr>
          <p:nvPr/>
        </p:nvSpPr>
        <p:spPr bwMode="auto">
          <a:xfrm>
            <a:off x="7144943" y="3808811"/>
            <a:ext cx="153590" cy="148828"/>
          </a:xfrm>
          <a:custGeom>
            <a:avLst/>
            <a:gdLst>
              <a:gd name="T0" fmla="*/ 250 w 677"/>
              <a:gd name="T1" fmla="*/ 46 h 656"/>
              <a:gd name="T2" fmla="*/ 265 w 677"/>
              <a:gd name="T3" fmla="*/ 46 h 656"/>
              <a:gd name="T4" fmla="*/ 329 w 677"/>
              <a:gd name="T5" fmla="*/ 225 h 656"/>
              <a:gd name="T6" fmla="*/ 349 w 677"/>
              <a:gd name="T7" fmla="*/ 211 h 656"/>
              <a:gd name="T8" fmla="*/ 276 w 677"/>
              <a:gd name="T9" fmla="*/ 26 h 656"/>
              <a:gd name="T10" fmla="*/ 239 w 677"/>
              <a:gd name="T11" fmla="*/ 26 h 656"/>
              <a:gd name="T12" fmla="*/ 181 w 677"/>
              <a:gd name="T13" fmla="*/ 174 h 656"/>
              <a:gd name="T14" fmla="*/ 194 w 677"/>
              <a:gd name="T15" fmla="*/ 193 h 656"/>
              <a:gd name="T16" fmla="*/ 250 w 677"/>
              <a:gd name="T17" fmla="*/ 46 h 656"/>
              <a:gd name="T18" fmla="*/ 474 w 677"/>
              <a:gd name="T19" fmla="*/ 183 h 656"/>
              <a:gd name="T20" fmla="*/ 433 w 677"/>
              <a:gd name="T21" fmla="*/ 288 h 656"/>
              <a:gd name="T22" fmla="*/ 444 w 677"/>
              <a:gd name="T23" fmla="*/ 296 h 656"/>
              <a:gd name="T24" fmla="*/ 480 w 677"/>
              <a:gd name="T25" fmla="*/ 195 h 656"/>
              <a:gd name="T26" fmla="*/ 489 w 677"/>
              <a:gd name="T27" fmla="*/ 195 h 656"/>
              <a:gd name="T28" fmla="*/ 521 w 677"/>
              <a:gd name="T29" fmla="*/ 278 h 656"/>
              <a:gd name="T30" fmla="*/ 528 w 677"/>
              <a:gd name="T31" fmla="*/ 267 h 656"/>
              <a:gd name="T32" fmla="*/ 495 w 677"/>
              <a:gd name="T33" fmla="*/ 183 h 656"/>
              <a:gd name="T34" fmla="*/ 474 w 677"/>
              <a:gd name="T35" fmla="*/ 183 h 656"/>
              <a:gd name="T36" fmla="*/ 672 w 677"/>
              <a:gd name="T37" fmla="*/ 628 h 656"/>
              <a:gd name="T38" fmla="*/ 570 w 677"/>
              <a:gd name="T39" fmla="*/ 375 h 656"/>
              <a:gd name="T40" fmla="*/ 549 w 677"/>
              <a:gd name="T41" fmla="*/ 322 h 656"/>
              <a:gd name="T42" fmla="*/ 533 w 677"/>
              <a:gd name="T43" fmla="*/ 281 h 656"/>
              <a:gd name="T44" fmla="*/ 522 w 677"/>
              <a:gd name="T45" fmla="*/ 296 h 656"/>
              <a:gd name="T46" fmla="*/ 515 w 677"/>
              <a:gd name="T47" fmla="*/ 298 h 656"/>
              <a:gd name="T48" fmla="*/ 497 w 677"/>
              <a:gd name="T49" fmla="*/ 290 h 656"/>
              <a:gd name="T50" fmla="*/ 464 w 677"/>
              <a:gd name="T51" fmla="*/ 321 h 656"/>
              <a:gd name="T52" fmla="*/ 460 w 677"/>
              <a:gd name="T53" fmla="*/ 322 h 656"/>
              <a:gd name="T54" fmla="*/ 457 w 677"/>
              <a:gd name="T55" fmla="*/ 321 h 656"/>
              <a:gd name="T56" fmla="*/ 428 w 677"/>
              <a:gd name="T57" fmla="*/ 299 h 656"/>
              <a:gd name="T58" fmla="*/ 419 w 677"/>
              <a:gd name="T59" fmla="*/ 322 h 656"/>
              <a:gd name="T60" fmla="*/ 406 w 677"/>
              <a:gd name="T61" fmla="*/ 356 h 656"/>
              <a:gd name="T62" fmla="*/ 372 w 677"/>
              <a:gd name="T63" fmla="*/ 270 h 656"/>
              <a:gd name="T64" fmla="*/ 356 w 677"/>
              <a:gd name="T65" fmla="*/ 230 h 656"/>
              <a:gd name="T66" fmla="*/ 306 w 677"/>
              <a:gd name="T67" fmla="*/ 269 h 656"/>
              <a:gd name="T68" fmla="*/ 300 w 677"/>
              <a:gd name="T69" fmla="*/ 271 h 656"/>
              <a:gd name="T70" fmla="*/ 293 w 677"/>
              <a:gd name="T71" fmla="*/ 268 h 656"/>
              <a:gd name="T72" fmla="*/ 235 w 677"/>
              <a:gd name="T73" fmla="*/ 214 h 656"/>
              <a:gd name="T74" fmla="*/ 203 w 677"/>
              <a:gd name="T75" fmla="*/ 228 h 656"/>
              <a:gd name="T76" fmla="*/ 191 w 677"/>
              <a:gd name="T77" fmla="*/ 225 h 656"/>
              <a:gd name="T78" fmla="*/ 172 w 677"/>
              <a:gd name="T79" fmla="*/ 197 h 656"/>
              <a:gd name="T80" fmla="*/ 143 w 677"/>
              <a:gd name="T81" fmla="*/ 270 h 656"/>
              <a:gd name="T82" fmla="*/ 106 w 677"/>
              <a:gd name="T83" fmla="*/ 364 h 656"/>
              <a:gd name="T84" fmla="*/ 10 w 677"/>
              <a:gd name="T85" fmla="*/ 609 h 656"/>
              <a:gd name="T86" fmla="*/ 29 w 677"/>
              <a:gd name="T87" fmla="*/ 656 h 656"/>
              <a:gd name="T88" fmla="*/ 221 w 677"/>
              <a:gd name="T89" fmla="*/ 656 h 656"/>
              <a:gd name="T90" fmla="*/ 295 w 677"/>
              <a:gd name="T91" fmla="*/ 656 h 656"/>
              <a:gd name="T92" fmla="*/ 486 w 677"/>
              <a:gd name="T93" fmla="*/ 656 h 656"/>
              <a:gd name="T94" fmla="*/ 494 w 677"/>
              <a:gd name="T95" fmla="*/ 655 h 656"/>
              <a:gd name="T96" fmla="*/ 505 w 677"/>
              <a:gd name="T97" fmla="*/ 655 h 656"/>
              <a:gd name="T98" fmla="*/ 661 w 677"/>
              <a:gd name="T99" fmla="*/ 655 h 656"/>
              <a:gd name="T100" fmla="*/ 672 w 677"/>
              <a:gd name="T101" fmla="*/ 628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77" h="656">
                <a:moveTo>
                  <a:pt x="250" y="46"/>
                </a:moveTo>
                <a:cubicBezTo>
                  <a:pt x="250" y="46"/>
                  <a:pt x="259" y="26"/>
                  <a:pt x="265" y="46"/>
                </a:cubicBezTo>
                <a:cubicBezTo>
                  <a:pt x="270" y="64"/>
                  <a:pt x="320" y="201"/>
                  <a:pt x="329" y="225"/>
                </a:cubicBezTo>
                <a:lnTo>
                  <a:pt x="349" y="211"/>
                </a:lnTo>
                <a:lnTo>
                  <a:pt x="276" y="26"/>
                </a:lnTo>
                <a:cubicBezTo>
                  <a:pt x="266" y="0"/>
                  <a:pt x="249" y="0"/>
                  <a:pt x="239" y="26"/>
                </a:cubicBezTo>
                <a:lnTo>
                  <a:pt x="181" y="174"/>
                </a:lnTo>
                <a:lnTo>
                  <a:pt x="194" y="193"/>
                </a:lnTo>
                <a:lnTo>
                  <a:pt x="250" y="46"/>
                </a:lnTo>
                <a:close/>
                <a:moveTo>
                  <a:pt x="474" y="183"/>
                </a:moveTo>
                <a:lnTo>
                  <a:pt x="433" y="288"/>
                </a:lnTo>
                <a:lnTo>
                  <a:pt x="444" y="296"/>
                </a:lnTo>
                <a:cubicBezTo>
                  <a:pt x="449" y="283"/>
                  <a:pt x="477" y="205"/>
                  <a:pt x="480" y="195"/>
                </a:cubicBezTo>
                <a:cubicBezTo>
                  <a:pt x="484" y="183"/>
                  <a:pt x="489" y="195"/>
                  <a:pt x="489" y="195"/>
                </a:cubicBezTo>
                <a:lnTo>
                  <a:pt x="521" y="278"/>
                </a:lnTo>
                <a:lnTo>
                  <a:pt x="528" y="267"/>
                </a:lnTo>
                <a:lnTo>
                  <a:pt x="495" y="183"/>
                </a:lnTo>
                <a:cubicBezTo>
                  <a:pt x="489" y="168"/>
                  <a:pt x="480" y="168"/>
                  <a:pt x="474" y="183"/>
                </a:cubicBezTo>
                <a:close/>
                <a:moveTo>
                  <a:pt x="672" y="628"/>
                </a:moveTo>
                <a:lnTo>
                  <a:pt x="570" y="375"/>
                </a:lnTo>
                <a:cubicBezTo>
                  <a:pt x="565" y="361"/>
                  <a:pt x="555" y="337"/>
                  <a:pt x="549" y="322"/>
                </a:cubicBezTo>
                <a:lnTo>
                  <a:pt x="533" y="281"/>
                </a:lnTo>
                <a:lnTo>
                  <a:pt x="522" y="296"/>
                </a:lnTo>
                <a:cubicBezTo>
                  <a:pt x="521" y="298"/>
                  <a:pt x="518" y="299"/>
                  <a:pt x="515" y="298"/>
                </a:cubicBezTo>
                <a:lnTo>
                  <a:pt x="497" y="290"/>
                </a:lnTo>
                <a:lnTo>
                  <a:pt x="464" y="321"/>
                </a:lnTo>
                <a:lnTo>
                  <a:pt x="460" y="322"/>
                </a:lnTo>
                <a:lnTo>
                  <a:pt x="457" y="321"/>
                </a:lnTo>
                <a:lnTo>
                  <a:pt x="428" y="299"/>
                </a:lnTo>
                <a:lnTo>
                  <a:pt x="419" y="322"/>
                </a:lnTo>
                <a:cubicBezTo>
                  <a:pt x="416" y="331"/>
                  <a:pt x="411" y="344"/>
                  <a:pt x="406" y="356"/>
                </a:cubicBezTo>
                <a:cubicBezTo>
                  <a:pt x="396" y="330"/>
                  <a:pt x="381" y="294"/>
                  <a:pt x="372" y="270"/>
                </a:cubicBezTo>
                <a:lnTo>
                  <a:pt x="356" y="230"/>
                </a:lnTo>
                <a:lnTo>
                  <a:pt x="306" y="269"/>
                </a:lnTo>
                <a:cubicBezTo>
                  <a:pt x="304" y="270"/>
                  <a:pt x="302" y="271"/>
                  <a:pt x="300" y="271"/>
                </a:cubicBezTo>
                <a:cubicBezTo>
                  <a:pt x="297" y="271"/>
                  <a:pt x="295" y="270"/>
                  <a:pt x="293" y="268"/>
                </a:cubicBezTo>
                <a:lnTo>
                  <a:pt x="235" y="214"/>
                </a:lnTo>
                <a:lnTo>
                  <a:pt x="203" y="228"/>
                </a:lnTo>
                <a:cubicBezTo>
                  <a:pt x="199" y="230"/>
                  <a:pt x="193" y="229"/>
                  <a:pt x="191" y="225"/>
                </a:cubicBezTo>
                <a:lnTo>
                  <a:pt x="172" y="197"/>
                </a:lnTo>
                <a:lnTo>
                  <a:pt x="143" y="270"/>
                </a:lnTo>
                <a:cubicBezTo>
                  <a:pt x="133" y="296"/>
                  <a:pt x="116" y="338"/>
                  <a:pt x="106" y="364"/>
                </a:cubicBezTo>
                <a:lnTo>
                  <a:pt x="10" y="609"/>
                </a:lnTo>
                <a:cubicBezTo>
                  <a:pt x="0" y="635"/>
                  <a:pt x="8" y="656"/>
                  <a:pt x="29" y="656"/>
                </a:cubicBezTo>
                <a:lnTo>
                  <a:pt x="221" y="656"/>
                </a:lnTo>
                <a:cubicBezTo>
                  <a:pt x="241" y="656"/>
                  <a:pt x="274" y="656"/>
                  <a:pt x="295" y="656"/>
                </a:cubicBezTo>
                <a:lnTo>
                  <a:pt x="486" y="656"/>
                </a:lnTo>
                <a:cubicBezTo>
                  <a:pt x="489" y="656"/>
                  <a:pt x="492" y="655"/>
                  <a:pt x="494" y="655"/>
                </a:cubicBezTo>
                <a:cubicBezTo>
                  <a:pt x="498" y="655"/>
                  <a:pt x="502" y="655"/>
                  <a:pt x="505" y="655"/>
                </a:cubicBezTo>
                <a:lnTo>
                  <a:pt x="661" y="655"/>
                </a:lnTo>
                <a:cubicBezTo>
                  <a:pt x="673" y="655"/>
                  <a:pt x="677" y="643"/>
                  <a:pt x="672" y="628"/>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42" name="Freeform 242"/>
          <p:cNvSpPr>
            <a:spLocks noEditPoints="1"/>
          </p:cNvSpPr>
          <p:nvPr/>
        </p:nvSpPr>
        <p:spPr bwMode="auto">
          <a:xfrm>
            <a:off x="8911829" y="4612483"/>
            <a:ext cx="146448" cy="133350"/>
          </a:xfrm>
          <a:custGeom>
            <a:avLst/>
            <a:gdLst>
              <a:gd name="T0" fmla="*/ 607 w 648"/>
              <a:gd name="T1" fmla="*/ 380 h 589"/>
              <a:gd name="T2" fmla="*/ 597 w 648"/>
              <a:gd name="T3" fmla="*/ 391 h 589"/>
              <a:gd name="T4" fmla="*/ 525 w 648"/>
              <a:gd name="T5" fmla="*/ 391 h 589"/>
              <a:gd name="T6" fmla="*/ 548 w 648"/>
              <a:gd name="T7" fmla="*/ 276 h 589"/>
              <a:gd name="T8" fmla="*/ 597 w 648"/>
              <a:gd name="T9" fmla="*/ 276 h 589"/>
              <a:gd name="T10" fmla="*/ 607 w 648"/>
              <a:gd name="T11" fmla="*/ 286 h 589"/>
              <a:gd name="T12" fmla="*/ 607 w 648"/>
              <a:gd name="T13" fmla="*/ 380 h 589"/>
              <a:gd name="T14" fmla="*/ 248 w 648"/>
              <a:gd name="T15" fmla="*/ 86 h 589"/>
              <a:gd name="T16" fmla="*/ 247 w 648"/>
              <a:gd name="T17" fmla="*/ 157 h 589"/>
              <a:gd name="T18" fmla="*/ 265 w 648"/>
              <a:gd name="T19" fmla="*/ 68 h 589"/>
              <a:gd name="T20" fmla="*/ 259 w 648"/>
              <a:gd name="T21" fmla="*/ 0 h 589"/>
              <a:gd name="T22" fmla="*/ 248 w 648"/>
              <a:gd name="T23" fmla="*/ 86 h 589"/>
              <a:gd name="T24" fmla="*/ 178 w 648"/>
              <a:gd name="T25" fmla="*/ 104 h 589"/>
              <a:gd name="T26" fmla="*/ 177 w 648"/>
              <a:gd name="T27" fmla="*/ 157 h 589"/>
              <a:gd name="T28" fmla="*/ 191 w 648"/>
              <a:gd name="T29" fmla="*/ 91 h 589"/>
              <a:gd name="T30" fmla="*/ 186 w 648"/>
              <a:gd name="T31" fmla="*/ 40 h 589"/>
              <a:gd name="T32" fmla="*/ 178 w 648"/>
              <a:gd name="T33" fmla="*/ 104 h 589"/>
              <a:gd name="T34" fmla="*/ 322 w 648"/>
              <a:gd name="T35" fmla="*/ 104 h 589"/>
              <a:gd name="T36" fmla="*/ 321 w 648"/>
              <a:gd name="T37" fmla="*/ 157 h 589"/>
              <a:gd name="T38" fmla="*/ 335 w 648"/>
              <a:gd name="T39" fmla="*/ 91 h 589"/>
              <a:gd name="T40" fmla="*/ 330 w 648"/>
              <a:gd name="T41" fmla="*/ 40 h 589"/>
              <a:gd name="T42" fmla="*/ 322 w 648"/>
              <a:gd name="T43" fmla="*/ 104 h 589"/>
              <a:gd name="T44" fmla="*/ 597 w 648"/>
              <a:gd name="T45" fmla="*/ 235 h 589"/>
              <a:gd name="T46" fmla="*/ 546 w 648"/>
              <a:gd name="T47" fmla="*/ 235 h 589"/>
              <a:gd name="T48" fmla="*/ 540 w 648"/>
              <a:gd name="T49" fmla="*/ 201 h 589"/>
              <a:gd name="T50" fmla="*/ 8 w 648"/>
              <a:gd name="T51" fmla="*/ 201 h 589"/>
              <a:gd name="T52" fmla="*/ 0 w 648"/>
              <a:gd name="T53" fmla="*/ 272 h 589"/>
              <a:gd name="T54" fmla="*/ 169 w 648"/>
              <a:gd name="T55" fmla="*/ 546 h 589"/>
              <a:gd name="T56" fmla="*/ 51 w 648"/>
              <a:gd name="T57" fmla="*/ 546 h 589"/>
              <a:gd name="T58" fmla="*/ 115 w 648"/>
              <a:gd name="T59" fmla="*/ 573 h 589"/>
              <a:gd name="T60" fmla="*/ 114 w 648"/>
              <a:gd name="T61" fmla="*/ 578 h 589"/>
              <a:gd name="T62" fmla="*/ 125 w 648"/>
              <a:gd name="T63" fmla="*/ 589 h 589"/>
              <a:gd name="T64" fmla="*/ 410 w 648"/>
              <a:gd name="T65" fmla="*/ 589 h 589"/>
              <a:gd name="T66" fmla="*/ 421 w 648"/>
              <a:gd name="T67" fmla="*/ 578 h 589"/>
              <a:gd name="T68" fmla="*/ 420 w 648"/>
              <a:gd name="T69" fmla="*/ 573 h 589"/>
              <a:gd name="T70" fmla="*/ 484 w 648"/>
              <a:gd name="T71" fmla="*/ 546 h 589"/>
              <a:gd name="T72" fmla="*/ 379 w 648"/>
              <a:gd name="T73" fmla="*/ 546 h 589"/>
              <a:gd name="T74" fmla="*/ 505 w 648"/>
              <a:gd name="T75" fmla="*/ 431 h 589"/>
              <a:gd name="T76" fmla="*/ 597 w 648"/>
              <a:gd name="T77" fmla="*/ 431 h 589"/>
              <a:gd name="T78" fmla="*/ 648 w 648"/>
              <a:gd name="T79" fmla="*/ 380 h 589"/>
              <a:gd name="T80" fmla="*/ 648 w 648"/>
              <a:gd name="T81" fmla="*/ 286 h 589"/>
              <a:gd name="T82" fmla="*/ 597 w 648"/>
              <a:gd name="T83" fmla="*/ 235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8" h="589">
                <a:moveTo>
                  <a:pt x="607" y="380"/>
                </a:moveTo>
                <a:cubicBezTo>
                  <a:pt x="607" y="386"/>
                  <a:pt x="602" y="391"/>
                  <a:pt x="597" y="391"/>
                </a:cubicBezTo>
                <a:lnTo>
                  <a:pt x="525" y="391"/>
                </a:lnTo>
                <a:cubicBezTo>
                  <a:pt x="539" y="355"/>
                  <a:pt x="547" y="317"/>
                  <a:pt x="548" y="276"/>
                </a:cubicBezTo>
                <a:lnTo>
                  <a:pt x="597" y="276"/>
                </a:lnTo>
                <a:cubicBezTo>
                  <a:pt x="602" y="276"/>
                  <a:pt x="607" y="280"/>
                  <a:pt x="607" y="286"/>
                </a:cubicBezTo>
                <a:lnTo>
                  <a:pt x="607" y="380"/>
                </a:lnTo>
                <a:close/>
                <a:moveTo>
                  <a:pt x="248" y="86"/>
                </a:moveTo>
                <a:cubicBezTo>
                  <a:pt x="248" y="86"/>
                  <a:pt x="298" y="107"/>
                  <a:pt x="247" y="157"/>
                </a:cubicBezTo>
                <a:cubicBezTo>
                  <a:pt x="247" y="157"/>
                  <a:pt x="320" y="107"/>
                  <a:pt x="265" y="68"/>
                </a:cubicBezTo>
                <a:cubicBezTo>
                  <a:pt x="265" y="68"/>
                  <a:pt x="232" y="47"/>
                  <a:pt x="259" y="0"/>
                </a:cubicBezTo>
                <a:cubicBezTo>
                  <a:pt x="259" y="0"/>
                  <a:pt x="195" y="60"/>
                  <a:pt x="248" y="86"/>
                </a:cubicBezTo>
                <a:close/>
                <a:moveTo>
                  <a:pt x="178" y="104"/>
                </a:moveTo>
                <a:cubicBezTo>
                  <a:pt x="178" y="104"/>
                  <a:pt x="215" y="120"/>
                  <a:pt x="177" y="157"/>
                </a:cubicBezTo>
                <a:cubicBezTo>
                  <a:pt x="177" y="157"/>
                  <a:pt x="232" y="120"/>
                  <a:pt x="191" y="91"/>
                </a:cubicBezTo>
                <a:cubicBezTo>
                  <a:pt x="191" y="91"/>
                  <a:pt x="166" y="75"/>
                  <a:pt x="186" y="40"/>
                </a:cubicBezTo>
                <a:cubicBezTo>
                  <a:pt x="186" y="40"/>
                  <a:pt x="139" y="85"/>
                  <a:pt x="178" y="104"/>
                </a:cubicBezTo>
                <a:close/>
                <a:moveTo>
                  <a:pt x="322" y="104"/>
                </a:moveTo>
                <a:cubicBezTo>
                  <a:pt x="322" y="104"/>
                  <a:pt x="359" y="120"/>
                  <a:pt x="321" y="157"/>
                </a:cubicBezTo>
                <a:cubicBezTo>
                  <a:pt x="321" y="157"/>
                  <a:pt x="375" y="120"/>
                  <a:pt x="335" y="91"/>
                </a:cubicBezTo>
                <a:cubicBezTo>
                  <a:pt x="335" y="91"/>
                  <a:pt x="310" y="75"/>
                  <a:pt x="330" y="40"/>
                </a:cubicBezTo>
                <a:cubicBezTo>
                  <a:pt x="330" y="40"/>
                  <a:pt x="282" y="85"/>
                  <a:pt x="322" y="104"/>
                </a:cubicBezTo>
                <a:close/>
                <a:moveTo>
                  <a:pt x="597" y="235"/>
                </a:moveTo>
                <a:lnTo>
                  <a:pt x="546" y="235"/>
                </a:lnTo>
                <a:cubicBezTo>
                  <a:pt x="545" y="223"/>
                  <a:pt x="542" y="212"/>
                  <a:pt x="540" y="201"/>
                </a:cubicBezTo>
                <a:lnTo>
                  <a:pt x="8" y="201"/>
                </a:lnTo>
                <a:cubicBezTo>
                  <a:pt x="3" y="224"/>
                  <a:pt x="0" y="247"/>
                  <a:pt x="0" y="272"/>
                </a:cubicBezTo>
                <a:cubicBezTo>
                  <a:pt x="0" y="395"/>
                  <a:pt x="70" y="501"/>
                  <a:pt x="169" y="546"/>
                </a:cubicBezTo>
                <a:lnTo>
                  <a:pt x="51" y="546"/>
                </a:lnTo>
                <a:cubicBezTo>
                  <a:pt x="54" y="556"/>
                  <a:pt x="78" y="566"/>
                  <a:pt x="115" y="573"/>
                </a:cubicBezTo>
                <a:lnTo>
                  <a:pt x="114" y="578"/>
                </a:lnTo>
                <a:cubicBezTo>
                  <a:pt x="114" y="584"/>
                  <a:pt x="119" y="589"/>
                  <a:pt x="125" y="589"/>
                </a:cubicBezTo>
                <a:lnTo>
                  <a:pt x="410" y="589"/>
                </a:lnTo>
                <a:cubicBezTo>
                  <a:pt x="417" y="589"/>
                  <a:pt x="421" y="584"/>
                  <a:pt x="421" y="578"/>
                </a:cubicBezTo>
                <a:lnTo>
                  <a:pt x="420" y="573"/>
                </a:lnTo>
                <a:cubicBezTo>
                  <a:pt x="458" y="566"/>
                  <a:pt x="482" y="556"/>
                  <a:pt x="484" y="546"/>
                </a:cubicBezTo>
                <a:lnTo>
                  <a:pt x="379" y="546"/>
                </a:lnTo>
                <a:cubicBezTo>
                  <a:pt x="431" y="522"/>
                  <a:pt x="475" y="482"/>
                  <a:pt x="505" y="431"/>
                </a:cubicBezTo>
                <a:lnTo>
                  <a:pt x="597" y="431"/>
                </a:lnTo>
                <a:cubicBezTo>
                  <a:pt x="625" y="431"/>
                  <a:pt x="648" y="409"/>
                  <a:pt x="648" y="380"/>
                </a:cubicBezTo>
                <a:lnTo>
                  <a:pt x="648" y="286"/>
                </a:lnTo>
                <a:cubicBezTo>
                  <a:pt x="648" y="258"/>
                  <a:pt x="625" y="235"/>
                  <a:pt x="597" y="23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43" name="Freeform 243"/>
          <p:cNvSpPr>
            <a:spLocks noEditPoints="1"/>
          </p:cNvSpPr>
          <p:nvPr/>
        </p:nvSpPr>
        <p:spPr bwMode="auto">
          <a:xfrm>
            <a:off x="8327233" y="4601768"/>
            <a:ext cx="126206" cy="154781"/>
          </a:xfrm>
          <a:custGeom>
            <a:avLst/>
            <a:gdLst>
              <a:gd name="T0" fmla="*/ 192 w 558"/>
              <a:gd name="T1" fmla="*/ 209 h 683"/>
              <a:gd name="T2" fmla="*/ 257 w 558"/>
              <a:gd name="T3" fmla="*/ 236 h 683"/>
              <a:gd name="T4" fmla="*/ 194 w 558"/>
              <a:gd name="T5" fmla="*/ 292 h 683"/>
              <a:gd name="T6" fmla="*/ 168 w 558"/>
              <a:gd name="T7" fmla="*/ 220 h 683"/>
              <a:gd name="T8" fmla="*/ 520 w 558"/>
              <a:gd name="T9" fmla="*/ 580 h 683"/>
              <a:gd name="T10" fmla="*/ 320 w 558"/>
              <a:gd name="T11" fmla="*/ 503 h 683"/>
              <a:gd name="T12" fmla="*/ 458 w 558"/>
              <a:gd name="T13" fmla="*/ 429 h 683"/>
              <a:gd name="T14" fmla="*/ 549 w 558"/>
              <a:gd name="T15" fmla="*/ 393 h 683"/>
              <a:gd name="T16" fmla="*/ 525 w 558"/>
              <a:gd name="T17" fmla="*/ 342 h 683"/>
              <a:gd name="T18" fmla="*/ 471 w 558"/>
              <a:gd name="T19" fmla="*/ 334 h 683"/>
              <a:gd name="T20" fmla="*/ 279 w 558"/>
              <a:gd name="T21" fmla="*/ 478 h 683"/>
              <a:gd name="T22" fmla="*/ 88 w 558"/>
              <a:gd name="T23" fmla="*/ 334 h 683"/>
              <a:gd name="T24" fmla="*/ 33 w 558"/>
              <a:gd name="T25" fmla="*/ 342 h 683"/>
              <a:gd name="T26" fmla="*/ 9 w 558"/>
              <a:gd name="T27" fmla="*/ 393 h 683"/>
              <a:gd name="T28" fmla="*/ 100 w 558"/>
              <a:gd name="T29" fmla="*/ 429 h 683"/>
              <a:gd name="T30" fmla="*/ 239 w 558"/>
              <a:gd name="T31" fmla="*/ 503 h 683"/>
              <a:gd name="T32" fmla="*/ 38 w 558"/>
              <a:gd name="T33" fmla="*/ 580 h 683"/>
              <a:gd name="T34" fmla="*/ 8 w 558"/>
              <a:gd name="T35" fmla="*/ 609 h 683"/>
              <a:gd name="T36" fmla="*/ 37 w 558"/>
              <a:gd name="T37" fmla="*/ 644 h 683"/>
              <a:gd name="T38" fmla="*/ 91 w 558"/>
              <a:gd name="T39" fmla="*/ 666 h 683"/>
              <a:gd name="T40" fmla="*/ 279 w 558"/>
              <a:gd name="T41" fmla="*/ 528 h 683"/>
              <a:gd name="T42" fmla="*/ 467 w 558"/>
              <a:gd name="T43" fmla="*/ 666 h 683"/>
              <a:gd name="T44" fmla="*/ 522 w 558"/>
              <a:gd name="T45" fmla="*/ 644 h 683"/>
              <a:gd name="T46" fmla="*/ 550 w 558"/>
              <a:gd name="T47" fmla="*/ 609 h 683"/>
              <a:gd name="T48" fmla="*/ 276 w 558"/>
              <a:gd name="T49" fmla="*/ 263 h 683"/>
              <a:gd name="T50" fmla="*/ 304 w 558"/>
              <a:gd name="T51" fmla="*/ 325 h 683"/>
              <a:gd name="T52" fmla="*/ 254 w 558"/>
              <a:gd name="T53" fmla="*/ 323 h 683"/>
              <a:gd name="T54" fmla="*/ 336 w 558"/>
              <a:gd name="T55" fmla="*/ 206 h 683"/>
              <a:gd name="T56" fmla="*/ 393 w 558"/>
              <a:gd name="T57" fmla="*/ 220 h 683"/>
              <a:gd name="T58" fmla="*/ 367 w 558"/>
              <a:gd name="T59" fmla="*/ 292 h 683"/>
              <a:gd name="T60" fmla="*/ 303 w 558"/>
              <a:gd name="T61" fmla="*/ 236 h 683"/>
              <a:gd name="T62" fmla="*/ 142 w 558"/>
              <a:gd name="T63" fmla="*/ 252 h 683"/>
              <a:gd name="T64" fmla="*/ 165 w 558"/>
              <a:gd name="T65" fmla="*/ 324 h 683"/>
              <a:gd name="T66" fmla="*/ 212 w 558"/>
              <a:gd name="T67" fmla="*/ 337 h 683"/>
              <a:gd name="T68" fmla="*/ 219 w 558"/>
              <a:gd name="T69" fmla="*/ 369 h 683"/>
              <a:gd name="T70" fmla="*/ 226 w 558"/>
              <a:gd name="T71" fmla="*/ 378 h 683"/>
              <a:gd name="T72" fmla="*/ 245 w 558"/>
              <a:gd name="T73" fmla="*/ 398 h 683"/>
              <a:gd name="T74" fmla="*/ 279 w 558"/>
              <a:gd name="T75" fmla="*/ 401 h 683"/>
              <a:gd name="T76" fmla="*/ 314 w 558"/>
              <a:gd name="T77" fmla="*/ 396 h 683"/>
              <a:gd name="T78" fmla="*/ 334 w 558"/>
              <a:gd name="T79" fmla="*/ 377 h 683"/>
              <a:gd name="T80" fmla="*/ 346 w 558"/>
              <a:gd name="T81" fmla="*/ 368 h 683"/>
              <a:gd name="T82" fmla="*/ 376 w 558"/>
              <a:gd name="T83" fmla="*/ 330 h 683"/>
              <a:gd name="T84" fmla="*/ 418 w 558"/>
              <a:gd name="T85" fmla="*/ 253 h 683"/>
              <a:gd name="T86" fmla="*/ 421 w 558"/>
              <a:gd name="T87" fmla="*/ 83 h 683"/>
              <a:gd name="T88" fmla="*/ 151 w 558"/>
              <a:gd name="T89" fmla="*/ 68 h 683"/>
              <a:gd name="T90" fmla="*/ 142 w 558"/>
              <a:gd name="T91" fmla="*/ 252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58" h="683">
                <a:moveTo>
                  <a:pt x="168" y="220"/>
                </a:moveTo>
                <a:cubicBezTo>
                  <a:pt x="179" y="209"/>
                  <a:pt x="179" y="210"/>
                  <a:pt x="192" y="209"/>
                </a:cubicBezTo>
                <a:cubicBezTo>
                  <a:pt x="205" y="208"/>
                  <a:pt x="213" y="202"/>
                  <a:pt x="224" y="206"/>
                </a:cubicBezTo>
                <a:cubicBezTo>
                  <a:pt x="235" y="209"/>
                  <a:pt x="252" y="220"/>
                  <a:pt x="257" y="236"/>
                </a:cubicBezTo>
                <a:cubicBezTo>
                  <a:pt x="257" y="236"/>
                  <a:pt x="252" y="265"/>
                  <a:pt x="238" y="276"/>
                </a:cubicBezTo>
                <a:cubicBezTo>
                  <a:pt x="230" y="283"/>
                  <a:pt x="210" y="292"/>
                  <a:pt x="194" y="292"/>
                </a:cubicBezTo>
                <a:cubicBezTo>
                  <a:pt x="177" y="292"/>
                  <a:pt x="165" y="281"/>
                  <a:pt x="164" y="267"/>
                </a:cubicBezTo>
                <a:cubicBezTo>
                  <a:pt x="164" y="267"/>
                  <a:pt x="156" y="232"/>
                  <a:pt x="168" y="220"/>
                </a:cubicBezTo>
                <a:close/>
                <a:moveTo>
                  <a:pt x="543" y="598"/>
                </a:moveTo>
                <a:cubicBezTo>
                  <a:pt x="543" y="598"/>
                  <a:pt x="537" y="579"/>
                  <a:pt x="520" y="580"/>
                </a:cubicBezTo>
                <a:cubicBezTo>
                  <a:pt x="520" y="580"/>
                  <a:pt x="481" y="581"/>
                  <a:pt x="468" y="577"/>
                </a:cubicBezTo>
                <a:cubicBezTo>
                  <a:pt x="456" y="573"/>
                  <a:pt x="403" y="551"/>
                  <a:pt x="320" y="503"/>
                </a:cubicBezTo>
                <a:lnTo>
                  <a:pt x="320" y="502"/>
                </a:lnTo>
                <a:cubicBezTo>
                  <a:pt x="357" y="480"/>
                  <a:pt x="438" y="438"/>
                  <a:pt x="458" y="429"/>
                </a:cubicBezTo>
                <a:cubicBezTo>
                  <a:pt x="478" y="421"/>
                  <a:pt x="518" y="425"/>
                  <a:pt x="518" y="425"/>
                </a:cubicBezTo>
                <a:cubicBezTo>
                  <a:pt x="535" y="425"/>
                  <a:pt x="542" y="408"/>
                  <a:pt x="549" y="393"/>
                </a:cubicBezTo>
                <a:cubicBezTo>
                  <a:pt x="556" y="377"/>
                  <a:pt x="547" y="365"/>
                  <a:pt x="540" y="360"/>
                </a:cubicBezTo>
                <a:cubicBezTo>
                  <a:pt x="532" y="355"/>
                  <a:pt x="529" y="357"/>
                  <a:pt x="525" y="342"/>
                </a:cubicBezTo>
                <a:cubicBezTo>
                  <a:pt x="522" y="327"/>
                  <a:pt x="519" y="325"/>
                  <a:pt x="519" y="325"/>
                </a:cubicBezTo>
                <a:cubicBezTo>
                  <a:pt x="501" y="304"/>
                  <a:pt x="471" y="334"/>
                  <a:pt x="471" y="334"/>
                </a:cubicBezTo>
                <a:cubicBezTo>
                  <a:pt x="465" y="340"/>
                  <a:pt x="466" y="344"/>
                  <a:pt x="466" y="344"/>
                </a:cubicBezTo>
                <a:cubicBezTo>
                  <a:pt x="437" y="396"/>
                  <a:pt x="289" y="473"/>
                  <a:pt x="279" y="478"/>
                </a:cubicBezTo>
                <a:cubicBezTo>
                  <a:pt x="269" y="473"/>
                  <a:pt x="121" y="396"/>
                  <a:pt x="93" y="344"/>
                </a:cubicBezTo>
                <a:cubicBezTo>
                  <a:pt x="93" y="344"/>
                  <a:pt x="94" y="340"/>
                  <a:pt x="88" y="334"/>
                </a:cubicBezTo>
                <a:cubicBezTo>
                  <a:pt x="88" y="334"/>
                  <a:pt x="57" y="304"/>
                  <a:pt x="40" y="325"/>
                </a:cubicBezTo>
                <a:cubicBezTo>
                  <a:pt x="40" y="325"/>
                  <a:pt x="37" y="327"/>
                  <a:pt x="33" y="342"/>
                </a:cubicBezTo>
                <a:cubicBezTo>
                  <a:pt x="30" y="357"/>
                  <a:pt x="26" y="355"/>
                  <a:pt x="19" y="360"/>
                </a:cubicBezTo>
                <a:cubicBezTo>
                  <a:pt x="12" y="365"/>
                  <a:pt x="2" y="377"/>
                  <a:pt x="9" y="393"/>
                </a:cubicBezTo>
                <a:cubicBezTo>
                  <a:pt x="16" y="408"/>
                  <a:pt x="23" y="425"/>
                  <a:pt x="41" y="425"/>
                </a:cubicBezTo>
                <a:cubicBezTo>
                  <a:pt x="41" y="425"/>
                  <a:pt x="80" y="421"/>
                  <a:pt x="100" y="429"/>
                </a:cubicBezTo>
                <a:cubicBezTo>
                  <a:pt x="120" y="438"/>
                  <a:pt x="202" y="480"/>
                  <a:pt x="239" y="502"/>
                </a:cubicBezTo>
                <a:lnTo>
                  <a:pt x="239" y="503"/>
                </a:lnTo>
                <a:cubicBezTo>
                  <a:pt x="156" y="551"/>
                  <a:pt x="103" y="573"/>
                  <a:pt x="91" y="577"/>
                </a:cubicBezTo>
                <a:cubicBezTo>
                  <a:pt x="77" y="581"/>
                  <a:pt x="38" y="580"/>
                  <a:pt x="38" y="580"/>
                </a:cubicBezTo>
                <a:cubicBezTo>
                  <a:pt x="21" y="579"/>
                  <a:pt x="15" y="598"/>
                  <a:pt x="15" y="598"/>
                </a:cubicBezTo>
                <a:cubicBezTo>
                  <a:pt x="14" y="603"/>
                  <a:pt x="8" y="609"/>
                  <a:pt x="8" y="609"/>
                </a:cubicBezTo>
                <a:cubicBezTo>
                  <a:pt x="0" y="620"/>
                  <a:pt x="24" y="630"/>
                  <a:pt x="24" y="630"/>
                </a:cubicBezTo>
                <a:cubicBezTo>
                  <a:pt x="38" y="631"/>
                  <a:pt x="37" y="644"/>
                  <a:pt x="37" y="644"/>
                </a:cubicBezTo>
                <a:cubicBezTo>
                  <a:pt x="36" y="662"/>
                  <a:pt x="44" y="669"/>
                  <a:pt x="44" y="669"/>
                </a:cubicBezTo>
                <a:cubicBezTo>
                  <a:pt x="77" y="683"/>
                  <a:pt x="91" y="666"/>
                  <a:pt x="91" y="666"/>
                </a:cubicBezTo>
                <a:cubicBezTo>
                  <a:pt x="94" y="659"/>
                  <a:pt x="128" y="629"/>
                  <a:pt x="128" y="629"/>
                </a:cubicBezTo>
                <a:cubicBezTo>
                  <a:pt x="133" y="620"/>
                  <a:pt x="222" y="564"/>
                  <a:pt x="279" y="528"/>
                </a:cubicBezTo>
                <a:cubicBezTo>
                  <a:pt x="337" y="564"/>
                  <a:pt x="425" y="620"/>
                  <a:pt x="430" y="629"/>
                </a:cubicBezTo>
                <a:cubicBezTo>
                  <a:pt x="430" y="629"/>
                  <a:pt x="465" y="659"/>
                  <a:pt x="467" y="666"/>
                </a:cubicBezTo>
                <a:cubicBezTo>
                  <a:pt x="467" y="666"/>
                  <a:pt x="481" y="683"/>
                  <a:pt x="514" y="669"/>
                </a:cubicBezTo>
                <a:cubicBezTo>
                  <a:pt x="514" y="668"/>
                  <a:pt x="523" y="662"/>
                  <a:pt x="522" y="644"/>
                </a:cubicBezTo>
                <a:cubicBezTo>
                  <a:pt x="522" y="644"/>
                  <a:pt x="521" y="631"/>
                  <a:pt x="534" y="630"/>
                </a:cubicBezTo>
                <a:cubicBezTo>
                  <a:pt x="534" y="630"/>
                  <a:pt x="558" y="620"/>
                  <a:pt x="550" y="609"/>
                </a:cubicBezTo>
                <a:cubicBezTo>
                  <a:pt x="550" y="609"/>
                  <a:pt x="544" y="603"/>
                  <a:pt x="543" y="598"/>
                </a:cubicBezTo>
                <a:close/>
                <a:moveTo>
                  <a:pt x="276" y="263"/>
                </a:moveTo>
                <a:cubicBezTo>
                  <a:pt x="276" y="263"/>
                  <a:pt x="280" y="260"/>
                  <a:pt x="283" y="263"/>
                </a:cubicBezTo>
                <a:cubicBezTo>
                  <a:pt x="283" y="263"/>
                  <a:pt x="312" y="286"/>
                  <a:pt x="304" y="325"/>
                </a:cubicBezTo>
                <a:cubicBezTo>
                  <a:pt x="304" y="325"/>
                  <a:pt x="285" y="343"/>
                  <a:pt x="280" y="321"/>
                </a:cubicBezTo>
                <a:cubicBezTo>
                  <a:pt x="280" y="321"/>
                  <a:pt x="270" y="343"/>
                  <a:pt x="254" y="323"/>
                </a:cubicBezTo>
                <a:cubicBezTo>
                  <a:pt x="254" y="323"/>
                  <a:pt x="245" y="293"/>
                  <a:pt x="276" y="263"/>
                </a:cubicBezTo>
                <a:close/>
                <a:moveTo>
                  <a:pt x="336" y="206"/>
                </a:moveTo>
                <a:cubicBezTo>
                  <a:pt x="347" y="202"/>
                  <a:pt x="355" y="208"/>
                  <a:pt x="368" y="209"/>
                </a:cubicBezTo>
                <a:cubicBezTo>
                  <a:pt x="381" y="210"/>
                  <a:pt x="381" y="209"/>
                  <a:pt x="393" y="220"/>
                </a:cubicBezTo>
                <a:cubicBezTo>
                  <a:pt x="405" y="232"/>
                  <a:pt x="397" y="267"/>
                  <a:pt x="397" y="267"/>
                </a:cubicBezTo>
                <a:cubicBezTo>
                  <a:pt x="395" y="281"/>
                  <a:pt x="384" y="292"/>
                  <a:pt x="367" y="292"/>
                </a:cubicBezTo>
                <a:cubicBezTo>
                  <a:pt x="350" y="292"/>
                  <a:pt x="331" y="283"/>
                  <a:pt x="322" y="276"/>
                </a:cubicBezTo>
                <a:cubicBezTo>
                  <a:pt x="309" y="265"/>
                  <a:pt x="303" y="236"/>
                  <a:pt x="303" y="236"/>
                </a:cubicBezTo>
                <a:cubicBezTo>
                  <a:pt x="308" y="220"/>
                  <a:pt x="326" y="209"/>
                  <a:pt x="336" y="206"/>
                </a:cubicBezTo>
                <a:close/>
                <a:moveTo>
                  <a:pt x="142" y="252"/>
                </a:moveTo>
                <a:cubicBezTo>
                  <a:pt x="127" y="250"/>
                  <a:pt x="130" y="272"/>
                  <a:pt x="130" y="272"/>
                </a:cubicBezTo>
                <a:cubicBezTo>
                  <a:pt x="133" y="303"/>
                  <a:pt x="165" y="324"/>
                  <a:pt x="165" y="324"/>
                </a:cubicBezTo>
                <a:cubicBezTo>
                  <a:pt x="173" y="329"/>
                  <a:pt x="197" y="327"/>
                  <a:pt x="197" y="327"/>
                </a:cubicBezTo>
                <a:cubicBezTo>
                  <a:pt x="210" y="327"/>
                  <a:pt x="212" y="337"/>
                  <a:pt x="212" y="337"/>
                </a:cubicBezTo>
                <a:lnTo>
                  <a:pt x="212" y="366"/>
                </a:lnTo>
                <a:cubicBezTo>
                  <a:pt x="213" y="370"/>
                  <a:pt x="219" y="369"/>
                  <a:pt x="219" y="369"/>
                </a:cubicBezTo>
                <a:cubicBezTo>
                  <a:pt x="218" y="374"/>
                  <a:pt x="225" y="377"/>
                  <a:pt x="225" y="377"/>
                </a:cubicBezTo>
                <a:cubicBezTo>
                  <a:pt x="225" y="377"/>
                  <a:pt x="226" y="368"/>
                  <a:pt x="226" y="378"/>
                </a:cubicBezTo>
                <a:cubicBezTo>
                  <a:pt x="225" y="387"/>
                  <a:pt x="234" y="389"/>
                  <a:pt x="234" y="389"/>
                </a:cubicBezTo>
                <a:cubicBezTo>
                  <a:pt x="234" y="395"/>
                  <a:pt x="245" y="398"/>
                  <a:pt x="245" y="398"/>
                </a:cubicBezTo>
                <a:cubicBezTo>
                  <a:pt x="247" y="404"/>
                  <a:pt x="263" y="401"/>
                  <a:pt x="263" y="401"/>
                </a:cubicBezTo>
                <a:cubicBezTo>
                  <a:pt x="269" y="406"/>
                  <a:pt x="279" y="401"/>
                  <a:pt x="279" y="401"/>
                </a:cubicBezTo>
                <a:cubicBezTo>
                  <a:pt x="285" y="406"/>
                  <a:pt x="297" y="400"/>
                  <a:pt x="297" y="400"/>
                </a:cubicBezTo>
                <a:cubicBezTo>
                  <a:pt x="304" y="402"/>
                  <a:pt x="314" y="396"/>
                  <a:pt x="314" y="396"/>
                </a:cubicBezTo>
                <a:cubicBezTo>
                  <a:pt x="325" y="397"/>
                  <a:pt x="325" y="387"/>
                  <a:pt x="325" y="387"/>
                </a:cubicBezTo>
                <a:cubicBezTo>
                  <a:pt x="332" y="388"/>
                  <a:pt x="334" y="377"/>
                  <a:pt x="334" y="377"/>
                </a:cubicBezTo>
                <a:cubicBezTo>
                  <a:pt x="339" y="379"/>
                  <a:pt x="341" y="369"/>
                  <a:pt x="341" y="369"/>
                </a:cubicBezTo>
                <a:lnTo>
                  <a:pt x="346" y="368"/>
                </a:lnTo>
                <a:lnTo>
                  <a:pt x="347" y="338"/>
                </a:lnTo>
                <a:cubicBezTo>
                  <a:pt x="348" y="323"/>
                  <a:pt x="376" y="330"/>
                  <a:pt x="376" y="330"/>
                </a:cubicBezTo>
                <a:cubicBezTo>
                  <a:pt x="414" y="327"/>
                  <a:pt x="429" y="276"/>
                  <a:pt x="429" y="276"/>
                </a:cubicBezTo>
                <a:cubicBezTo>
                  <a:pt x="436" y="253"/>
                  <a:pt x="418" y="253"/>
                  <a:pt x="418" y="253"/>
                </a:cubicBezTo>
                <a:cubicBezTo>
                  <a:pt x="433" y="233"/>
                  <a:pt x="434" y="174"/>
                  <a:pt x="434" y="174"/>
                </a:cubicBezTo>
                <a:cubicBezTo>
                  <a:pt x="438" y="104"/>
                  <a:pt x="421" y="83"/>
                  <a:pt x="421" y="83"/>
                </a:cubicBezTo>
                <a:cubicBezTo>
                  <a:pt x="351" y="0"/>
                  <a:pt x="287" y="8"/>
                  <a:pt x="287" y="8"/>
                </a:cubicBezTo>
                <a:cubicBezTo>
                  <a:pt x="218" y="6"/>
                  <a:pt x="178" y="41"/>
                  <a:pt x="151" y="68"/>
                </a:cubicBezTo>
                <a:cubicBezTo>
                  <a:pt x="123" y="96"/>
                  <a:pt x="124" y="163"/>
                  <a:pt x="124" y="163"/>
                </a:cubicBezTo>
                <a:cubicBezTo>
                  <a:pt x="121" y="217"/>
                  <a:pt x="142" y="252"/>
                  <a:pt x="142" y="25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44" name="Freeform 244"/>
          <p:cNvSpPr>
            <a:spLocks noEditPoints="1"/>
          </p:cNvSpPr>
          <p:nvPr/>
        </p:nvSpPr>
        <p:spPr bwMode="auto">
          <a:xfrm>
            <a:off x="8078392" y="3811192"/>
            <a:ext cx="70248" cy="145256"/>
          </a:xfrm>
          <a:custGeom>
            <a:avLst/>
            <a:gdLst>
              <a:gd name="T0" fmla="*/ 280 w 306"/>
              <a:gd name="T1" fmla="*/ 49 h 636"/>
              <a:gd name="T2" fmla="*/ 267 w 306"/>
              <a:gd name="T3" fmla="*/ 55 h 636"/>
              <a:gd name="T4" fmla="*/ 255 w 306"/>
              <a:gd name="T5" fmla="*/ 55 h 636"/>
              <a:gd name="T6" fmla="*/ 255 w 306"/>
              <a:gd name="T7" fmla="*/ 379 h 636"/>
              <a:gd name="T8" fmla="*/ 233 w 306"/>
              <a:gd name="T9" fmla="*/ 379 h 636"/>
              <a:gd name="T10" fmla="*/ 233 w 306"/>
              <a:gd name="T11" fmla="*/ 78 h 636"/>
              <a:gd name="T12" fmla="*/ 221 w 306"/>
              <a:gd name="T13" fmla="*/ 78 h 636"/>
              <a:gd name="T14" fmla="*/ 221 w 306"/>
              <a:gd name="T15" fmla="*/ 379 h 636"/>
              <a:gd name="T16" fmla="*/ 51 w 306"/>
              <a:gd name="T17" fmla="*/ 379 h 636"/>
              <a:gd name="T18" fmla="*/ 51 w 306"/>
              <a:gd name="T19" fmla="*/ 55 h 636"/>
              <a:gd name="T20" fmla="*/ 39 w 306"/>
              <a:gd name="T21" fmla="*/ 55 h 636"/>
              <a:gd name="T22" fmla="*/ 27 w 306"/>
              <a:gd name="T23" fmla="*/ 49 h 636"/>
              <a:gd name="T24" fmla="*/ 23 w 306"/>
              <a:gd name="T25" fmla="*/ 40 h 636"/>
              <a:gd name="T26" fmla="*/ 40 w 306"/>
              <a:gd name="T27" fmla="*/ 23 h 636"/>
              <a:gd name="T28" fmla="*/ 266 w 306"/>
              <a:gd name="T29" fmla="*/ 23 h 636"/>
              <a:gd name="T30" fmla="*/ 283 w 306"/>
              <a:gd name="T31" fmla="*/ 40 h 636"/>
              <a:gd name="T32" fmla="*/ 280 w 306"/>
              <a:gd name="T33" fmla="*/ 49 h 636"/>
              <a:gd name="T34" fmla="*/ 306 w 306"/>
              <a:gd name="T35" fmla="*/ 40 h 636"/>
              <a:gd name="T36" fmla="*/ 266 w 306"/>
              <a:gd name="T37" fmla="*/ 0 h 636"/>
              <a:gd name="T38" fmla="*/ 265 w 306"/>
              <a:gd name="T39" fmla="*/ 0 h 636"/>
              <a:gd name="T40" fmla="*/ 41 w 306"/>
              <a:gd name="T41" fmla="*/ 0 h 636"/>
              <a:gd name="T42" fmla="*/ 40 w 306"/>
              <a:gd name="T43" fmla="*/ 0 h 636"/>
              <a:gd name="T44" fmla="*/ 0 w 306"/>
              <a:gd name="T45" fmla="*/ 40 h 636"/>
              <a:gd name="T46" fmla="*/ 0 w 306"/>
              <a:gd name="T47" fmla="*/ 41 h 636"/>
              <a:gd name="T48" fmla="*/ 0 w 306"/>
              <a:gd name="T49" fmla="*/ 42 h 636"/>
              <a:gd name="T50" fmla="*/ 28 w 306"/>
              <a:gd name="T51" fmla="*/ 77 h 636"/>
              <a:gd name="T52" fmla="*/ 28 w 306"/>
              <a:gd name="T53" fmla="*/ 506 h 636"/>
              <a:gd name="T54" fmla="*/ 43 w 306"/>
              <a:gd name="T55" fmla="*/ 571 h 636"/>
              <a:gd name="T56" fmla="*/ 140 w 306"/>
              <a:gd name="T57" fmla="*/ 636 h 636"/>
              <a:gd name="T58" fmla="*/ 140 w 306"/>
              <a:gd name="T59" fmla="*/ 636 h 636"/>
              <a:gd name="T60" fmla="*/ 152 w 306"/>
              <a:gd name="T61" fmla="*/ 636 h 636"/>
              <a:gd name="T62" fmla="*/ 152 w 306"/>
              <a:gd name="T63" fmla="*/ 636 h 636"/>
              <a:gd name="T64" fmla="*/ 153 w 306"/>
              <a:gd name="T65" fmla="*/ 636 h 636"/>
              <a:gd name="T66" fmla="*/ 154 w 306"/>
              <a:gd name="T67" fmla="*/ 636 h 636"/>
              <a:gd name="T68" fmla="*/ 166 w 306"/>
              <a:gd name="T69" fmla="*/ 636 h 636"/>
              <a:gd name="T70" fmla="*/ 166 w 306"/>
              <a:gd name="T71" fmla="*/ 636 h 636"/>
              <a:gd name="T72" fmla="*/ 263 w 306"/>
              <a:gd name="T73" fmla="*/ 571 h 636"/>
              <a:gd name="T74" fmla="*/ 279 w 306"/>
              <a:gd name="T75" fmla="*/ 506 h 636"/>
              <a:gd name="T76" fmla="*/ 279 w 306"/>
              <a:gd name="T77" fmla="*/ 77 h 636"/>
              <a:gd name="T78" fmla="*/ 306 w 306"/>
              <a:gd name="T79" fmla="*/ 42 h 636"/>
              <a:gd name="T80" fmla="*/ 306 w 306"/>
              <a:gd name="T81" fmla="*/ 41 h 636"/>
              <a:gd name="T82" fmla="*/ 306 w 306"/>
              <a:gd name="T83" fmla="*/ 4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6" h="636">
                <a:moveTo>
                  <a:pt x="280" y="49"/>
                </a:moveTo>
                <a:cubicBezTo>
                  <a:pt x="277" y="53"/>
                  <a:pt x="273" y="55"/>
                  <a:pt x="267" y="55"/>
                </a:cubicBezTo>
                <a:lnTo>
                  <a:pt x="255" y="55"/>
                </a:lnTo>
                <a:lnTo>
                  <a:pt x="255" y="379"/>
                </a:lnTo>
                <a:lnTo>
                  <a:pt x="233" y="379"/>
                </a:lnTo>
                <a:lnTo>
                  <a:pt x="233" y="78"/>
                </a:lnTo>
                <a:lnTo>
                  <a:pt x="221" y="78"/>
                </a:lnTo>
                <a:lnTo>
                  <a:pt x="221" y="379"/>
                </a:lnTo>
                <a:lnTo>
                  <a:pt x="51" y="379"/>
                </a:lnTo>
                <a:lnTo>
                  <a:pt x="51" y="55"/>
                </a:lnTo>
                <a:lnTo>
                  <a:pt x="39" y="55"/>
                </a:lnTo>
                <a:cubicBezTo>
                  <a:pt x="34" y="55"/>
                  <a:pt x="30" y="53"/>
                  <a:pt x="27" y="49"/>
                </a:cubicBezTo>
                <a:cubicBezTo>
                  <a:pt x="25" y="45"/>
                  <a:pt x="24" y="42"/>
                  <a:pt x="23" y="40"/>
                </a:cubicBezTo>
                <a:cubicBezTo>
                  <a:pt x="25" y="26"/>
                  <a:pt x="34" y="23"/>
                  <a:pt x="40" y="23"/>
                </a:cubicBezTo>
                <a:lnTo>
                  <a:pt x="266" y="23"/>
                </a:lnTo>
                <a:cubicBezTo>
                  <a:pt x="272" y="23"/>
                  <a:pt x="282" y="26"/>
                  <a:pt x="283" y="40"/>
                </a:cubicBezTo>
                <a:cubicBezTo>
                  <a:pt x="283" y="42"/>
                  <a:pt x="282" y="45"/>
                  <a:pt x="280" y="49"/>
                </a:cubicBezTo>
                <a:close/>
                <a:moveTo>
                  <a:pt x="306" y="40"/>
                </a:moveTo>
                <a:cubicBezTo>
                  <a:pt x="305" y="8"/>
                  <a:pt x="280" y="0"/>
                  <a:pt x="266" y="0"/>
                </a:cubicBezTo>
                <a:lnTo>
                  <a:pt x="265" y="0"/>
                </a:lnTo>
                <a:lnTo>
                  <a:pt x="41" y="0"/>
                </a:lnTo>
                <a:lnTo>
                  <a:pt x="40" y="0"/>
                </a:lnTo>
                <a:cubicBezTo>
                  <a:pt x="26" y="0"/>
                  <a:pt x="1" y="8"/>
                  <a:pt x="0" y="40"/>
                </a:cubicBezTo>
                <a:lnTo>
                  <a:pt x="0" y="41"/>
                </a:lnTo>
                <a:lnTo>
                  <a:pt x="0" y="42"/>
                </a:lnTo>
                <a:cubicBezTo>
                  <a:pt x="1" y="53"/>
                  <a:pt x="9" y="72"/>
                  <a:pt x="28" y="77"/>
                </a:cubicBezTo>
                <a:lnTo>
                  <a:pt x="28" y="506"/>
                </a:lnTo>
                <a:cubicBezTo>
                  <a:pt x="28" y="508"/>
                  <a:pt x="28" y="539"/>
                  <a:pt x="43" y="571"/>
                </a:cubicBezTo>
                <a:cubicBezTo>
                  <a:pt x="56" y="599"/>
                  <a:pt x="84" y="632"/>
                  <a:pt x="140" y="636"/>
                </a:cubicBezTo>
                <a:lnTo>
                  <a:pt x="140" y="636"/>
                </a:lnTo>
                <a:lnTo>
                  <a:pt x="152" y="636"/>
                </a:lnTo>
                <a:lnTo>
                  <a:pt x="152" y="636"/>
                </a:lnTo>
                <a:lnTo>
                  <a:pt x="153" y="636"/>
                </a:lnTo>
                <a:lnTo>
                  <a:pt x="154" y="636"/>
                </a:lnTo>
                <a:lnTo>
                  <a:pt x="166" y="636"/>
                </a:lnTo>
                <a:lnTo>
                  <a:pt x="166" y="636"/>
                </a:lnTo>
                <a:cubicBezTo>
                  <a:pt x="222" y="632"/>
                  <a:pt x="250" y="599"/>
                  <a:pt x="263" y="571"/>
                </a:cubicBezTo>
                <a:cubicBezTo>
                  <a:pt x="279" y="539"/>
                  <a:pt x="279" y="508"/>
                  <a:pt x="279" y="506"/>
                </a:cubicBezTo>
                <a:lnTo>
                  <a:pt x="279" y="77"/>
                </a:lnTo>
                <a:cubicBezTo>
                  <a:pt x="298" y="72"/>
                  <a:pt x="305" y="53"/>
                  <a:pt x="306" y="42"/>
                </a:cubicBezTo>
                <a:lnTo>
                  <a:pt x="306" y="41"/>
                </a:lnTo>
                <a:lnTo>
                  <a:pt x="306" y="4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45" name="Freeform 245"/>
          <p:cNvSpPr>
            <a:spLocks/>
          </p:cNvSpPr>
          <p:nvPr/>
        </p:nvSpPr>
        <p:spPr bwMode="auto">
          <a:xfrm>
            <a:off x="7752161" y="4898234"/>
            <a:ext cx="123825" cy="163115"/>
          </a:xfrm>
          <a:custGeom>
            <a:avLst/>
            <a:gdLst>
              <a:gd name="T0" fmla="*/ 141 w 545"/>
              <a:gd name="T1" fmla="*/ 386 h 716"/>
              <a:gd name="T2" fmla="*/ 45 w 545"/>
              <a:gd name="T3" fmla="*/ 413 h 716"/>
              <a:gd name="T4" fmla="*/ 158 w 545"/>
              <a:gd name="T5" fmla="*/ 276 h 716"/>
              <a:gd name="T6" fmla="*/ 74 w 545"/>
              <a:gd name="T7" fmla="*/ 297 h 716"/>
              <a:gd name="T8" fmla="*/ 273 w 545"/>
              <a:gd name="T9" fmla="*/ 0 h 716"/>
              <a:gd name="T10" fmla="*/ 471 w 545"/>
              <a:gd name="T11" fmla="*/ 297 h 716"/>
              <a:gd name="T12" fmla="*/ 387 w 545"/>
              <a:gd name="T13" fmla="*/ 276 h 716"/>
              <a:gd name="T14" fmla="*/ 500 w 545"/>
              <a:gd name="T15" fmla="*/ 413 h 716"/>
              <a:gd name="T16" fmla="*/ 405 w 545"/>
              <a:gd name="T17" fmla="*/ 386 h 716"/>
              <a:gd name="T18" fmla="*/ 545 w 545"/>
              <a:gd name="T19" fmla="*/ 571 h 716"/>
              <a:gd name="T20" fmla="*/ 413 w 545"/>
              <a:gd name="T21" fmla="*/ 541 h 716"/>
              <a:gd name="T22" fmla="*/ 448 w 545"/>
              <a:gd name="T23" fmla="*/ 596 h 716"/>
              <a:gd name="T24" fmla="*/ 338 w 545"/>
              <a:gd name="T25" fmla="*/ 546 h 716"/>
              <a:gd name="T26" fmla="*/ 357 w 545"/>
              <a:gd name="T27" fmla="*/ 604 h 716"/>
              <a:gd name="T28" fmla="*/ 296 w 545"/>
              <a:gd name="T29" fmla="*/ 575 h 716"/>
              <a:gd name="T30" fmla="*/ 296 w 545"/>
              <a:gd name="T31" fmla="*/ 716 h 716"/>
              <a:gd name="T32" fmla="*/ 249 w 545"/>
              <a:gd name="T33" fmla="*/ 716 h 716"/>
              <a:gd name="T34" fmla="*/ 249 w 545"/>
              <a:gd name="T35" fmla="*/ 575 h 716"/>
              <a:gd name="T36" fmla="*/ 189 w 545"/>
              <a:gd name="T37" fmla="*/ 604 h 716"/>
              <a:gd name="T38" fmla="*/ 208 w 545"/>
              <a:gd name="T39" fmla="*/ 546 h 716"/>
              <a:gd name="T40" fmla="*/ 97 w 545"/>
              <a:gd name="T41" fmla="*/ 596 h 716"/>
              <a:gd name="T42" fmla="*/ 132 w 545"/>
              <a:gd name="T43" fmla="*/ 541 h 716"/>
              <a:gd name="T44" fmla="*/ 0 w 545"/>
              <a:gd name="T45" fmla="*/ 571 h 716"/>
              <a:gd name="T46" fmla="*/ 141 w 545"/>
              <a:gd name="T47" fmla="*/ 386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5" h="716">
                <a:moveTo>
                  <a:pt x="141" y="386"/>
                </a:moveTo>
                <a:cubicBezTo>
                  <a:pt x="141" y="386"/>
                  <a:pt x="95" y="416"/>
                  <a:pt x="45" y="413"/>
                </a:cubicBezTo>
                <a:cubicBezTo>
                  <a:pt x="134" y="335"/>
                  <a:pt x="158" y="276"/>
                  <a:pt x="158" y="276"/>
                </a:cubicBezTo>
                <a:cubicBezTo>
                  <a:pt x="158" y="276"/>
                  <a:pt x="121" y="297"/>
                  <a:pt x="74" y="297"/>
                </a:cubicBezTo>
                <a:cubicBezTo>
                  <a:pt x="208" y="170"/>
                  <a:pt x="273" y="0"/>
                  <a:pt x="273" y="0"/>
                </a:cubicBezTo>
                <a:cubicBezTo>
                  <a:pt x="273" y="0"/>
                  <a:pt x="338" y="170"/>
                  <a:pt x="471" y="297"/>
                </a:cubicBezTo>
                <a:cubicBezTo>
                  <a:pt x="425" y="297"/>
                  <a:pt x="387" y="276"/>
                  <a:pt x="387" y="276"/>
                </a:cubicBezTo>
                <a:cubicBezTo>
                  <a:pt x="387" y="276"/>
                  <a:pt x="412" y="335"/>
                  <a:pt x="500" y="413"/>
                </a:cubicBezTo>
                <a:cubicBezTo>
                  <a:pt x="451" y="416"/>
                  <a:pt x="405" y="386"/>
                  <a:pt x="405" y="386"/>
                </a:cubicBezTo>
                <a:cubicBezTo>
                  <a:pt x="405" y="386"/>
                  <a:pt x="429" y="475"/>
                  <a:pt x="545" y="571"/>
                </a:cubicBezTo>
                <a:cubicBezTo>
                  <a:pt x="480" y="577"/>
                  <a:pt x="413" y="541"/>
                  <a:pt x="413" y="541"/>
                </a:cubicBezTo>
                <a:cubicBezTo>
                  <a:pt x="413" y="541"/>
                  <a:pt x="434" y="586"/>
                  <a:pt x="448" y="596"/>
                </a:cubicBezTo>
                <a:cubicBezTo>
                  <a:pt x="376" y="572"/>
                  <a:pt x="364" y="568"/>
                  <a:pt x="338" y="546"/>
                </a:cubicBezTo>
                <a:cubicBezTo>
                  <a:pt x="342" y="582"/>
                  <a:pt x="357" y="604"/>
                  <a:pt x="357" y="604"/>
                </a:cubicBezTo>
                <a:cubicBezTo>
                  <a:pt x="357" y="604"/>
                  <a:pt x="324" y="593"/>
                  <a:pt x="296" y="575"/>
                </a:cubicBezTo>
                <a:lnTo>
                  <a:pt x="296" y="716"/>
                </a:lnTo>
                <a:lnTo>
                  <a:pt x="249" y="716"/>
                </a:lnTo>
                <a:lnTo>
                  <a:pt x="249" y="575"/>
                </a:lnTo>
                <a:cubicBezTo>
                  <a:pt x="221" y="593"/>
                  <a:pt x="189" y="604"/>
                  <a:pt x="189" y="604"/>
                </a:cubicBezTo>
                <a:cubicBezTo>
                  <a:pt x="189" y="604"/>
                  <a:pt x="203" y="582"/>
                  <a:pt x="208" y="546"/>
                </a:cubicBezTo>
                <a:cubicBezTo>
                  <a:pt x="182" y="568"/>
                  <a:pt x="170" y="572"/>
                  <a:pt x="97" y="596"/>
                </a:cubicBezTo>
                <a:cubicBezTo>
                  <a:pt x="112" y="586"/>
                  <a:pt x="132" y="541"/>
                  <a:pt x="132" y="541"/>
                </a:cubicBezTo>
                <a:cubicBezTo>
                  <a:pt x="132" y="541"/>
                  <a:pt x="66" y="577"/>
                  <a:pt x="0" y="571"/>
                </a:cubicBezTo>
                <a:cubicBezTo>
                  <a:pt x="116" y="475"/>
                  <a:pt x="141" y="386"/>
                  <a:pt x="141" y="386"/>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46" name="Freeform 246"/>
          <p:cNvSpPr>
            <a:spLocks noEditPoints="1"/>
          </p:cNvSpPr>
          <p:nvPr/>
        </p:nvSpPr>
        <p:spPr bwMode="auto">
          <a:xfrm>
            <a:off x="5050632" y="3021807"/>
            <a:ext cx="141684" cy="136923"/>
          </a:xfrm>
          <a:custGeom>
            <a:avLst/>
            <a:gdLst>
              <a:gd name="T0" fmla="*/ 0 w 624"/>
              <a:gd name="T1" fmla="*/ 396 h 603"/>
              <a:gd name="T2" fmla="*/ 51 w 624"/>
              <a:gd name="T3" fmla="*/ 517 h 603"/>
              <a:gd name="T4" fmla="*/ 572 w 624"/>
              <a:gd name="T5" fmla="*/ 517 h 603"/>
              <a:gd name="T6" fmla="*/ 624 w 624"/>
              <a:gd name="T7" fmla="*/ 361 h 603"/>
              <a:gd name="T8" fmla="*/ 0 w 624"/>
              <a:gd name="T9" fmla="*/ 396 h 603"/>
              <a:gd name="T10" fmla="*/ 335 w 624"/>
              <a:gd name="T11" fmla="*/ 384 h 603"/>
              <a:gd name="T12" fmla="*/ 335 w 624"/>
              <a:gd name="T13" fmla="*/ 21 h 603"/>
              <a:gd name="T14" fmla="*/ 314 w 624"/>
              <a:gd name="T15" fmla="*/ 0 h 603"/>
              <a:gd name="T16" fmla="*/ 294 w 624"/>
              <a:gd name="T17" fmla="*/ 21 h 603"/>
              <a:gd name="T18" fmla="*/ 294 w 624"/>
              <a:gd name="T19" fmla="*/ 387 h 603"/>
              <a:gd name="T20" fmla="*/ 335 w 624"/>
              <a:gd name="T21" fmla="*/ 384 h 603"/>
              <a:gd name="T22" fmla="*/ 51 w 624"/>
              <a:gd name="T23" fmla="*/ 367 h 603"/>
              <a:gd name="T24" fmla="*/ 279 w 624"/>
              <a:gd name="T25" fmla="*/ 363 h 603"/>
              <a:gd name="T26" fmla="*/ 279 w 624"/>
              <a:gd name="T27" fmla="*/ 22 h 603"/>
              <a:gd name="T28" fmla="*/ 51 w 624"/>
              <a:gd name="T29" fmla="*/ 367 h 603"/>
              <a:gd name="T30" fmla="*/ 142 w 624"/>
              <a:gd name="T31" fmla="*/ 603 h 603"/>
              <a:gd name="T32" fmla="*/ 499 w 624"/>
              <a:gd name="T33" fmla="*/ 603 h 603"/>
              <a:gd name="T34" fmla="*/ 556 w 624"/>
              <a:gd name="T35" fmla="*/ 545 h 603"/>
              <a:gd name="T36" fmla="*/ 68 w 624"/>
              <a:gd name="T37" fmla="*/ 545 h 603"/>
              <a:gd name="T38" fmla="*/ 142 w 624"/>
              <a:gd name="T39" fmla="*/ 603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4" h="603">
                <a:moveTo>
                  <a:pt x="0" y="396"/>
                </a:moveTo>
                <a:cubicBezTo>
                  <a:pt x="0" y="396"/>
                  <a:pt x="20" y="460"/>
                  <a:pt x="51" y="517"/>
                </a:cubicBezTo>
                <a:lnTo>
                  <a:pt x="572" y="517"/>
                </a:lnTo>
                <a:cubicBezTo>
                  <a:pt x="589" y="481"/>
                  <a:pt x="608" y="431"/>
                  <a:pt x="624" y="361"/>
                </a:cubicBezTo>
                <a:cubicBezTo>
                  <a:pt x="624" y="361"/>
                  <a:pt x="534" y="407"/>
                  <a:pt x="0" y="396"/>
                </a:cubicBezTo>
                <a:close/>
                <a:moveTo>
                  <a:pt x="335" y="384"/>
                </a:moveTo>
                <a:lnTo>
                  <a:pt x="335" y="21"/>
                </a:lnTo>
                <a:cubicBezTo>
                  <a:pt x="335" y="9"/>
                  <a:pt x="326" y="0"/>
                  <a:pt x="314" y="0"/>
                </a:cubicBezTo>
                <a:cubicBezTo>
                  <a:pt x="303" y="0"/>
                  <a:pt x="294" y="9"/>
                  <a:pt x="294" y="21"/>
                </a:cubicBezTo>
                <a:lnTo>
                  <a:pt x="294" y="387"/>
                </a:lnTo>
                <a:cubicBezTo>
                  <a:pt x="304" y="387"/>
                  <a:pt x="322" y="387"/>
                  <a:pt x="335" y="384"/>
                </a:cubicBezTo>
                <a:close/>
                <a:moveTo>
                  <a:pt x="51" y="367"/>
                </a:moveTo>
                <a:cubicBezTo>
                  <a:pt x="51" y="367"/>
                  <a:pt x="250" y="373"/>
                  <a:pt x="279" y="363"/>
                </a:cubicBezTo>
                <a:lnTo>
                  <a:pt x="279" y="22"/>
                </a:lnTo>
                <a:cubicBezTo>
                  <a:pt x="203" y="138"/>
                  <a:pt x="127" y="251"/>
                  <a:pt x="51" y="367"/>
                </a:cubicBezTo>
                <a:close/>
                <a:moveTo>
                  <a:pt x="142" y="603"/>
                </a:moveTo>
                <a:lnTo>
                  <a:pt x="499" y="603"/>
                </a:lnTo>
                <a:cubicBezTo>
                  <a:pt x="499" y="603"/>
                  <a:pt x="524" y="598"/>
                  <a:pt x="556" y="545"/>
                </a:cubicBezTo>
                <a:lnTo>
                  <a:pt x="68" y="545"/>
                </a:lnTo>
                <a:cubicBezTo>
                  <a:pt x="90" y="578"/>
                  <a:pt x="115" y="603"/>
                  <a:pt x="142" y="60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47" name="Freeform 247"/>
          <p:cNvSpPr>
            <a:spLocks noEditPoints="1"/>
          </p:cNvSpPr>
          <p:nvPr/>
        </p:nvSpPr>
        <p:spPr bwMode="auto">
          <a:xfrm>
            <a:off x="8336758" y="4085036"/>
            <a:ext cx="100014" cy="158353"/>
          </a:xfrm>
          <a:custGeom>
            <a:avLst/>
            <a:gdLst>
              <a:gd name="T0" fmla="*/ 119 w 441"/>
              <a:gd name="T1" fmla="*/ 15 h 699"/>
              <a:gd name="T2" fmla="*/ 120 w 441"/>
              <a:gd name="T3" fmla="*/ 254 h 699"/>
              <a:gd name="T4" fmla="*/ 65 w 441"/>
              <a:gd name="T5" fmla="*/ 416 h 699"/>
              <a:gd name="T6" fmla="*/ 390 w 441"/>
              <a:gd name="T7" fmla="*/ 417 h 699"/>
              <a:gd name="T8" fmla="*/ 425 w 441"/>
              <a:gd name="T9" fmla="*/ 370 h 699"/>
              <a:gd name="T10" fmla="*/ 381 w 441"/>
              <a:gd name="T11" fmla="*/ 139 h 699"/>
              <a:gd name="T12" fmla="*/ 123 w 441"/>
              <a:gd name="T13" fmla="*/ 6 h 699"/>
              <a:gd name="T14" fmla="*/ 119 w 441"/>
              <a:gd name="T15" fmla="*/ 15 h 699"/>
              <a:gd name="T16" fmla="*/ 82 w 441"/>
              <a:gd name="T17" fmla="*/ 523 h 699"/>
              <a:gd name="T18" fmla="*/ 92 w 441"/>
              <a:gd name="T19" fmla="*/ 570 h 699"/>
              <a:gd name="T20" fmla="*/ 362 w 441"/>
              <a:gd name="T21" fmla="*/ 570 h 699"/>
              <a:gd name="T22" fmla="*/ 373 w 441"/>
              <a:gd name="T23" fmla="*/ 523 h 699"/>
              <a:gd name="T24" fmla="*/ 82 w 441"/>
              <a:gd name="T25" fmla="*/ 523 h 699"/>
              <a:gd name="T26" fmla="*/ 97 w 441"/>
              <a:gd name="T27" fmla="*/ 595 h 699"/>
              <a:gd name="T28" fmla="*/ 106 w 441"/>
              <a:gd name="T29" fmla="*/ 637 h 699"/>
              <a:gd name="T30" fmla="*/ 168 w 441"/>
              <a:gd name="T31" fmla="*/ 699 h 699"/>
              <a:gd name="T32" fmla="*/ 283 w 441"/>
              <a:gd name="T33" fmla="*/ 699 h 699"/>
              <a:gd name="T34" fmla="*/ 345 w 441"/>
              <a:gd name="T35" fmla="*/ 637 h 699"/>
              <a:gd name="T36" fmla="*/ 356 w 441"/>
              <a:gd name="T37" fmla="*/ 595 h 699"/>
              <a:gd name="T38" fmla="*/ 97 w 441"/>
              <a:gd name="T39" fmla="*/ 595 h 699"/>
              <a:gd name="T40" fmla="*/ 379 w 441"/>
              <a:gd name="T41" fmla="*/ 499 h 699"/>
              <a:gd name="T42" fmla="*/ 394 w 441"/>
              <a:gd name="T43" fmla="*/ 436 h 699"/>
              <a:gd name="T44" fmla="*/ 64 w 441"/>
              <a:gd name="T45" fmla="*/ 436 h 699"/>
              <a:gd name="T46" fmla="*/ 77 w 441"/>
              <a:gd name="T47" fmla="*/ 499 h 699"/>
              <a:gd name="T48" fmla="*/ 379 w 441"/>
              <a:gd name="T49" fmla="*/ 499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1" h="699">
                <a:moveTo>
                  <a:pt x="119" y="15"/>
                </a:moveTo>
                <a:cubicBezTo>
                  <a:pt x="299" y="39"/>
                  <a:pt x="227" y="176"/>
                  <a:pt x="120" y="254"/>
                </a:cubicBezTo>
                <a:cubicBezTo>
                  <a:pt x="70" y="290"/>
                  <a:pt x="0" y="359"/>
                  <a:pt x="65" y="416"/>
                </a:cubicBezTo>
                <a:lnTo>
                  <a:pt x="390" y="417"/>
                </a:lnTo>
                <a:cubicBezTo>
                  <a:pt x="403" y="409"/>
                  <a:pt x="420" y="391"/>
                  <a:pt x="425" y="370"/>
                </a:cubicBezTo>
                <a:cubicBezTo>
                  <a:pt x="441" y="300"/>
                  <a:pt x="429" y="213"/>
                  <a:pt x="381" y="139"/>
                </a:cubicBezTo>
                <a:cubicBezTo>
                  <a:pt x="341" y="79"/>
                  <a:pt x="234" y="0"/>
                  <a:pt x="123" y="6"/>
                </a:cubicBezTo>
                <a:cubicBezTo>
                  <a:pt x="123" y="6"/>
                  <a:pt x="79" y="10"/>
                  <a:pt x="119" y="15"/>
                </a:cubicBezTo>
                <a:close/>
                <a:moveTo>
                  <a:pt x="82" y="523"/>
                </a:moveTo>
                <a:lnTo>
                  <a:pt x="92" y="570"/>
                </a:lnTo>
                <a:lnTo>
                  <a:pt x="362" y="570"/>
                </a:lnTo>
                <a:lnTo>
                  <a:pt x="373" y="523"/>
                </a:lnTo>
                <a:lnTo>
                  <a:pt x="82" y="523"/>
                </a:lnTo>
                <a:close/>
                <a:moveTo>
                  <a:pt x="97" y="595"/>
                </a:moveTo>
                <a:lnTo>
                  <a:pt x="106" y="637"/>
                </a:lnTo>
                <a:cubicBezTo>
                  <a:pt x="111" y="665"/>
                  <a:pt x="134" y="699"/>
                  <a:pt x="168" y="699"/>
                </a:cubicBezTo>
                <a:lnTo>
                  <a:pt x="283" y="699"/>
                </a:lnTo>
                <a:cubicBezTo>
                  <a:pt x="317" y="699"/>
                  <a:pt x="337" y="665"/>
                  <a:pt x="345" y="637"/>
                </a:cubicBezTo>
                <a:lnTo>
                  <a:pt x="356" y="595"/>
                </a:lnTo>
                <a:lnTo>
                  <a:pt x="97" y="595"/>
                </a:lnTo>
                <a:close/>
                <a:moveTo>
                  <a:pt x="379" y="499"/>
                </a:moveTo>
                <a:lnTo>
                  <a:pt x="394" y="436"/>
                </a:lnTo>
                <a:lnTo>
                  <a:pt x="64" y="436"/>
                </a:lnTo>
                <a:lnTo>
                  <a:pt x="77" y="499"/>
                </a:lnTo>
                <a:lnTo>
                  <a:pt x="379" y="499"/>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48" name="Freeform 248"/>
          <p:cNvSpPr>
            <a:spLocks noEditPoints="1"/>
          </p:cNvSpPr>
          <p:nvPr/>
        </p:nvSpPr>
        <p:spPr bwMode="auto">
          <a:xfrm>
            <a:off x="8621318" y="4611293"/>
            <a:ext cx="116681" cy="135731"/>
          </a:xfrm>
          <a:custGeom>
            <a:avLst/>
            <a:gdLst>
              <a:gd name="T0" fmla="*/ 471 w 512"/>
              <a:gd name="T1" fmla="*/ 550 h 596"/>
              <a:gd name="T2" fmla="*/ 0 w 512"/>
              <a:gd name="T3" fmla="*/ 550 h 596"/>
              <a:gd name="T4" fmla="*/ 69 w 512"/>
              <a:gd name="T5" fmla="*/ 579 h 596"/>
              <a:gd name="T6" fmla="*/ 68 w 512"/>
              <a:gd name="T7" fmla="*/ 584 h 596"/>
              <a:gd name="T8" fmla="*/ 80 w 512"/>
              <a:gd name="T9" fmla="*/ 596 h 596"/>
              <a:gd name="T10" fmla="*/ 391 w 512"/>
              <a:gd name="T11" fmla="*/ 596 h 596"/>
              <a:gd name="T12" fmla="*/ 403 w 512"/>
              <a:gd name="T13" fmla="*/ 584 h 596"/>
              <a:gd name="T14" fmla="*/ 402 w 512"/>
              <a:gd name="T15" fmla="*/ 579 h 596"/>
              <a:gd name="T16" fmla="*/ 471 w 512"/>
              <a:gd name="T17" fmla="*/ 550 h 596"/>
              <a:gd name="T18" fmla="*/ 223 w 512"/>
              <a:gd name="T19" fmla="*/ 53 h 596"/>
              <a:gd name="T20" fmla="*/ 222 w 512"/>
              <a:gd name="T21" fmla="*/ 97 h 596"/>
              <a:gd name="T22" fmla="*/ 234 w 512"/>
              <a:gd name="T23" fmla="*/ 42 h 596"/>
              <a:gd name="T24" fmla="*/ 230 w 512"/>
              <a:gd name="T25" fmla="*/ 0 h 596"/>
              <a:gd name="T26" fmla="*/ 223 w 512"/>
              <a:gd name="T27" fmla="*/ 53 h 596"/>
              <a:gd name="T28" fmla="*/ 180 w 512"/>
              <a:gd name="T29" fmla="*/ 65 h 596"/>
              <a:gd name="T30" fmla="*/ 179 w 512"/>
              <a:gd name="T31" fmla="*/ 97 h 596"/>
              <a:gd name="T32" fmla="*/ 188 w 512"/>
              <a:gd name="T33" fmla="*/ 57 h 596"/>
              <a:gd name="T34" fmla="*/ 185 w 512"/>
              <a:gd name="T35" fmla="*/ 25 h 596"/>
              <a:gd name="T36" fmla="*/ 180 w 512"/>
              <a:gd name="T37" fmla="*/ 65 h 596"/>
              <a:gd name="T38" fmla="*/ 268 w 512"/>
              <a:gd name="T39" fmla="*/ 65 h 596"/>
              <a:gd name="T40" fmla="*/ 268 w 512"/>
              <a:gd name="T41" fmla="*/ 97 h 596"/>
              <a:gd name="T42" fmla="*/ 276 w 512"/>
              <a:gd name="T43" fmla="*/ 57 h 596"/>
              <a:gd name="T44" fmla="*/ 273 w 512"/>
              <a:gd name="T45" fmla="*/ 25 h 596"/>
              <a:gd name="T46" fmla="*/ 268 w 512"/>
              <a:gd name="T47" fmla="*/ 65 h 596"/>
              <a:gd name="T48" fmla="*/ 396 w 512"/>
              <a:gd name="T49" fmla="*/ 349 h 596"/>
              <a:gd name="T50" fmla="*/ 393 w 512"/>
              <a:gd name="T51" fmla="*/ 349 h 596"/>
              <a:gd name="T52" fmla="*/ 433 w 512"/>
              <a:gd name="T53" fmla="*/ 197 h 596"/>
              <a:gd name="T54" fmla="*/ 477 w 512"/>
              <a:gd name="T55" fmla="*/ 268 h 596"/>
              <a:gd name="T56" fmla="*/ 396 w 512"/>
              <a:gd name="T57" fmla="*/ 349 h 596"/>
              <a:gd name="T58" fmla="*/ 439 w 512"/>
              <a:gd name="T59" fmla="*/ 161 h 596"/>
              <a:gd name="T60" fmla="*/ 442 w 512"/>
              <a:gd name="T61" fmla="*/ 120 h 596"/>
              <a:gd name="T62" fmla="*/ 25 w 512"/>
              <a:gd name="T63" fmla="*/ 120 h 596"/>
              <a:gd name="T64" fmla="*/ 168 w 512"/>
              <a:gd name="T65" fmla="*/ 529 h 596"/>
              <a:gd name="T66" fmla="*/ 298 w 512"/>
              <a:gd name="T67" fmla="*/ 529 h 596"/>
              <a:gd name="T68" fmla="*/ 381 w 512"/>
              <a:gd name="T69" fmla="*/ 383 h 596"/>
              <a:gd name="T70" fmla="*/ 396 w 512"/>
              <a:gd name="T71" fmla="*/ 384 h 596"/>
              <a:gd name="T72" fmla="*/ 512 w 512"/>
              <a:gd name="T73" fmla="*/ 268 h 596"/>
              <a:gd name="T74" fmla="*/ 439 w 512"/>
              <a:gd name="T75" fmla="*/ 161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2" h="596">
                <a:moveTo>
                  <a:pt x="471" y="550"/>
                </a:moveTo>
                <a:lnTo>
                  <a:pt x="0" y="550"/>
                </a:lnTo>
                <a:cubicBezTo>
                  <a:pt x="2" y="561"/>
                  <a:pt x="29" y="571"/>
                  <a:pt x="69" y="579"/>
                </a:cubicBezTo>
                <a:cubicBezTo>
                  <a:pt x="69" y="581"/>
                  <a:pt x="68" y="582"/>
                  <a:pt x="68" y="584"/>
                </a:cubicBezTo>
                <a:cubicBezTo>
                  <a:pt x="68" y="591"/>
                  <a:pt x="73" y="596"/>
                  <a:pt x="80" y="596"/>
                </a:cubicBezTo>
                <a:lnTo>
                  <a:pt x="391" y="596"/>
                </a:lnTo>
                <a:cubicBezTo>
                  <a:pt x="398" y="596"/>
                  <a:pt x="403" y="591"/>
                  <a:pt x="403" y="584"/>
                </a:cubicBezTo>
                <a:cubicBezTo>
                  <a:pt x="403" y="582"/>
                  <a:pt x="402" y="581"/>
                  <a:pt x="402" y="579"/>
                </a:cubicBezTo>
                <a:cubicBezTo>
                  <a:pt x="443" y="571"/>
                  <a:pt x="469" y="561"/>
                  <a:pt x="471" y="550"/>
                </a:cubicBezTo>
                <a:close/>
                <a:moveTo>
                  <a:pt x="223" y="53"/>
                </a:moveTo>
                <a:cubicBezTo>
                  <a:pt x="223" y="53"/>
                  <a:pt x="253" y="66"/>
                  <a:pt x="222" y="97"/>
                </a:cubicBezTo>
                <a:cubicBezTo>
                  <a:pt x="222" y="97"/>
                  <a:pt x="267" y="66"/>
                  <a:pt x="234" y="42"/>
                </a:cubicBezTo>
                <a:cubicBezTo>
                  <a:pt x="234" y="42"/>
                  <a:pt x="213" y="29"/>
                  <a:pt x="230" y="0"/>
                </a:cubicBezTo>
                <a:cubicBezTo>
                  <a:pt x="230" y="0"/>
                  <a:pt x="190" y="37"/>
                  <a:pt x="223" y="53"/>
                </a:cubicBezTo>
                <a:close/>
                <a:moveTo>
                  <a:pt x="180" y="65"/>
                </a:moveTo>
                <a:cubicBezTo>
                  <a:pt x="180" y="65"/>
                  <a:pt x="203" y="74"/>
                  <a:pt x="179" y="97"/>
                </a:cubicBezTo>
                <a:cubicBezTo>
                  <a:pt x="179" y="97"/>
                  <a:pt x="213" y="74"/>
                  <a:pt x="188" y="57"/>
                </a:cubicBezTo>
                <a:cubicBezTo>
                  <a:pt x="188" y="56"/>
                  <a:pt x="173" y="47"/>
                  <a:pt x="185" y="25"/>
                </a:cubicBezTo>
                <a:cubicBezTo>
                  <a:pt x="185" y="25"/>
                  <a:pt x="155" y="53"/>
                  <a:pt x="180" y="65"/>
                </a:cubicBezTo>
                <a:close/>
                <a:moveTo>
                  <a:pt x="268" y="65"/>
                </a:moveTo>
                <a:cubicBezTo>
                  <a:pt x="268" y="65"/>
                  <a:pt x="291" y="74"/>
                  <a:pt x="268" y="97"/>
                </a:cubicBezTo>
                <a:cubicBezTo>
                  <a:pt x="268" y="97"/>
                  <a:pt x="301" y="74"/>
                  <a:pt x="276" y="57"/>
                </a:cubicBezTo>
                <a:cubicBezTo>
                  <a:pt x="276" y="56"/>
                  <a:pt x="261" y="47"/>
                  <a:pt x="273" y="25"/>
                </a:cubicBezTo>
                <a:cubicBezTo>
                  <a:pt x="273" y="25"/>
                  <a:pt x="244" y="53"/>
                  <a:pt x="268" y="65"/>
                </a:cubicBezTo>
                <a:close/>
                <a:moveTo>
                  <a:pt x="396" y="349"/>
                </a:moveTo>
                <a:lnTo>
                  <a:pt x="393" y="349"/>
                </a:lnTo>
                <a:cubicBezTo>
                  <a:pt x="411" y="297"/>
                  <a:pt x="425" y="243"/>
                  <a:pt x="433" y="197"/>
                </a:cubicBezTo>
                <a:cubicBezTo>
                  <a:pt x="459" y="210"/>
                  <a:pt x="477" y="237"/>
                  <a:pt x="477" y="268"/>
                </a:cubicBezTo>
                <a:cubicBezTo>
                  <a:pt x="477" y="313"/>
                  <a:pt x="441" y="349"/>
                  <a:pt x="396" y="349"/>
                </a:cubicBezTo>
                <a:close/>
                <a:moveTo>
                  <a:pt x="439" y="161"/>
                </a:moveTo>
                <a:cubicBezTo>
                  <a:pt x="440" y="146"/>
                  <a:pt x="442" y="133"/>
                  <a:pt x="442" y="120"/>
                </a:cubicBezTo>
                <a:lnTo>
                  <a:pt x="25" y="120"/>
                </a:lnTo>
                <a:cubicBezTo>
                  <a:pt x="28" y="223"/>
                  <a:pt x="87" y="444"/>
                  <a:pt x="168" y="529"/>
                </a:cubicBezTo>
                <a:lnTo>
                  <a:pt x="298" y="529"/>
                </a:lnTo>
                <a:cubicBezTo>
                  <a:pt x="330" y="496"/>
                  <a:pt x="358" y="443"/>
                  <a:pt x="381" y="383"/>
                </a:cubicBezTo>
                <a:cubicBezTo>
                  <a:pt x="386" y="384"/>
                  <a:pt x="391" y="384"/>
                  <a:pt x="396" y="384"/>
                </a:cubicBezTo>
                <a:cubicBezTo>
                  <a:pt x="460" y="384"/>
                  <a:pt x="512" y="332"/>
                  <a:pt x="512" y="268"/>
                </a:cubicBezTo>
                <a:cubicBezTo>
                  <a:pt x="512" y="220"/>
                  <a:pt x="481" y="178"/>
                  <a:pt x="439" y="16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49" name="Freeform 249"/>
          <p:cNvSpPr>
            <a:spLocks/>
          </p:cNvSpPr>
          <p:nvPr/>
        </p:nvSpPr>
        <p:spPr bwMode="auto">
          <a:xfrm>
            <a:off x="8574883" y="4111229"/>
            <a:ext cx="209550" cy="108348"/>
          </a:xfrm>
          <a:custGeom>
            <a:avLst/>
            <a:gdLst>
              <a:gd name="T0" fmla="*/ 783 w 927"/>
              <a:gd name="T1" fmla="*/ 65 h 475"/>
              <a:gd name="T2" fmla="*/ 774 w 927"/>
              <a:gd name="T3" fmla="*/ 230 h 475"/>
              <a:gd name="T4" fmla="*/ 688 w 927"/>
              <a:gd name="T5" fmla="*/ 29 h 475"/>
              <a:gd name="T6" fmla="*/ 499 w 927"/>
              <a:gd name="T7" fmla="*/ 0 h 475"/>
              <a:gd name="T8" fmla="*/ 506 w 927"/>
              <a:gd name="T9" fmla="*/ 206 h 475"/>
              <a:gd name="T10" fmla="*/ 414 w 927"/>
              <a:gd name="T11" fmla="*/ 1 h 475"/>
              <a:gd name="T12" fmla="*/ 235 w 927"/>
              <a:gd name="T13" fmla="*/ 31 h 475"/>
              <a:gd name="T14" fmla="*/ 238 w 927"/>
              <a:gd name="T15" fmla="*/ 230 h 475"/>
              <a:gd name="T16" fmla="*/ 174 w 927"/>
              <a:gd name="T17" fmla="*/ 52 h 475"/>
              <a:gd name="T18" fmla="*/ 0 w 927"/>
              <a:gd name="T19" fmla="*/ 237 h 475"/>
              <a:gd name="T20" fmla="*/ 464 w 927"/>
              <a:gd name="T21" fmla="*/ 475 h 475"/>
              <a:gd name="T22" fmla="*/ 927 w 927"/>
              <a:gd name="T23" fmla="*/ 237 h 475"/>
              <a:gd name="T24" fmla="*/ 783 w 927"/>
              <a:gd name="T25" fmla="*/ 65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7" h="475">
                <a:moveTo>
                  <a:pt x="783" y="65"/>
                </a:moveTo>
                <a:cubicBezTo>
                  <a:pt x="807" y="152"/>
                  <a:pt x="774" y="230"/>
                  <a:pt x="774" y="230"/>
                </a:cubicBezTo>
                <a:cubicBezTo>
                  <a:pt x="771" y="114"/>
                  <a:pt x="714" y="52"/>
                  <a:pt x="688" y="29"/>
                </a:cubicBezTo>
                <a:cubicBezTo>
                  <a:pt x="632" y="13"/>
                  <a:pt x="568" y="3"/>
                  <a:pt x="499" y="0"/>
                </a:cubicBezTo>
                <a:cubicBezTo>
                  <a:pt x="550" y="102"/>
                  <a:pt x="506" y="206"/>
                  <a:pt x="506" y="206"/>
                </a:cubicBezTo>
                <a:cubicBezTo>
                  <a:pt x="503" y="80"/>
                  <a:pt x="435" y="17"/>
                  <a:pt x="414" y="1"/>
                </a:cubicBezTo>
                <a:cubicBezTo>
                  <a:pt x="349" y="4"/>
                  <a:pt x="289" y="15"/>
                  <a:pt x="235" y="31"/>
                </a:cubicBezTo>
                <a:cubicBezTo>
                  <a:pt x="280" y="130"/>
                  <a:pt x="238" y="230"/>
                  <a:pt x="238" y="230"/>
                </a:cubicBezTo>
                <a:cubicBezTo>
                  <a:pt x="236" y="141"/>
                  <a:pt x="201" y="84"/>
                  <a:pt x="174" y="52"/>
                </a:cubicBezTo>
                <a:cubicBezTo>
                  <a:pt x="68" y="96"/>
                  <a:pt x="0" y="162"/>
                  <a:pt x="0" y="237"/>
                </a:cubicBezTo>
                <a:cubicBezTo>
                  <a:pt x="0" y="368"/>
                  <a:pt x="208" y="475"/>
                  <a:pt x="464" y="475"/>
                </a:cubicBezTo>
                <a:cubicBezTo>
                  <a:pt x="720" y="475"/>
                  <a:pt x="927" y="368"/>
                  <a:pt x="927" y="237"/>
                </a:cubicBezTo>
                <a:cubicBezTo>
                  <a:pt x="927" y="169"/>
                  <a:pt x="872" y="108"/>
                  <a:pt x="783" y="6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50" name="Freeform 250"/>
          <p:cNvSpPr>
            <a:spLocks noEditPoints="1"/>
          </p:cNvSpPr>
          <p:nvPr/>
        </p:nvSpPr>
        <p:spPr bwMode="auto">
          <a:xfrm>
            <a:off x="8049816" y="4095752"/>
            <a:ext cx="128589" cy="139303"/>
          </a:xfrm>
          <a:custGeom>
            <a:avLst/>
            <a:gdLst>
              <a:gd name="T0" fmla="*/ 425 w 567"/>
              <a:gd name="T1" fmla="*/ 64 h 613"/>
              <a:gd name="T2" fmla="*/ 401 w 567"/>
              <a:gd name="T3" fmla="*/ 66 h 613"/>
              <a:gd name="T4" fmla="*/ 282 w 567"/>
              <a:gd name="T5" fmla="*/ 0 h 613"/>
              <a:gd name="T6" fmla="*/ 164 w 567"/>
              <a:gd name="T7" fmla="*/ 65 h 613"/>
              <a:gd name="T8" fmla="*/ 141 w 567"/>
              <a:gd name="T9" fmla="*/ 64 h 613"/>
              <a:gd name="T10" fmla="*/ 0 w 567"/>
              <a:gd name="T11" fmla="*/ 205 h 613"/>
              <a:gd name="T12" fmla="*/ 30 w 567"/>
              <a:gd name="T13" fmla="*/ 291 h 613"/>
              <a:gd name="T14" fmla="*/ 537 w 567"/>
              <a:gd name="T15" fmla="*/ 291 h 613"/>
              <a:gd name="T16" fmla="*/ 567 w 567"/>
              <a:gd name="T17" fmla="*/ 205 h 613"/>
              <a:gd name="T18" fmla="*/ 425 w 567"/>
              <a:gd name="T19" fmla="*/ 64 h 613"/>
              <a:gd name="T20" fmla="*/ 87 w 567"/>
              <a:gd name="T21" fmla="*/ 512 h 613"/>
              <a:gd name="T22" fmla="*/ 187 w 567"/>
              <a:gd name="T23" fmla="*/ 613 h 613"/>
              <a:gd name="T24" fmla="*/ 373 w 567"/>
              <a:gd name="T25" fmla="*/ 613 h 613"/>
              <a:gd name="T26" fmla="*/ 473 w 567"/>
              <a:gd name="T27" fmla="*/ 512 h 613"/>
              <a:gd name="T28" fmla="*/ 518 w 567"/>
              <a:gd name="T29" fmla="*/ 327 h 613"/>
              <a:gd name="T30" fmla="*/ 48 w 567"/>
              <a:gd name="T31" fmla="*/ 327 h 613"/>
              <a:gd name="T32" fmla="*/ 87 w 567"/>
              <a:gd name="T33" fmla="*/ 512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7" h="613">
                <a:moveTo>
                  <a:pt x="425" y="64"/>
                </a:moveTo>
                <a:cubicBezTo>
                  <a:pt x="417" y="64"/>
                  <a:pt x="409" y="64"/>
                  <a:pt x="401" y="66"/>
                </a:cubicBezTo>
                <a:cubicBezTo>
                  <a:pt x="376" y="26"/>
                  <a:pt x="332" y="0"/>
                  <a:pt x="282" y="0"/>
                </a:cubicBezTo>
                <a:cubicBezTo>
                  <a:pt x="233" y="0"/>
                  <a:pt x="189" y="26"/>
                  <a:pt x="164" y="65"/>
                </a:cubicBezTo>
                <a:cubicBezTo>
                  <a:pt x="156" y="64"/>
                  <a:pt x="149" y="64"/>
                  <a:pt x="141" y="64"/>
                </a:cubicBezTo>
                <a:cubicBezTo>
                  <a:pt x="63" y="64"/>
                  <a:pt x="0" y="127"/>
                  <a:pt x="0" y="205"/>
                </a:cubicBezTo>
                <a:cubicBezTo>
                  <a:pt x="0" y="238"/>
                  <a:pt x="11" y="267"/>
                  <a:pt x="30" y="291"/>
                </a:cubicBezTo>
                <a:lnTo>
                  <a:pt x="537" y="291"/>
                </a:lnTo>
                <a:cubicBezTo>
                  <a:pt x="555" y="267"/>
                  <a:pt x="567" y="238"/>
                  <a:pt x="567" y="205"/>
                </a:cubicBezTo>
                <a:cubicBezTo>
                  <a:pt x="567" y="127"/>
                  <a:pt x="503" y="64"/>
                  <a:pt x="425" y="64"/>
                </a:cubicBezTo>
                <a:close/>
                <a:moveTo>
                  <a:pt x="87" y="512"/>
                </a:moveTo>
                <a:cubicBezTo>
                  <a:pt x="95" y="558"/>
                  <a:pt x="132" y="613"/>
                  <a:pt x="187" y="613"/>
                </a:cubicBezTo>
                <a:lnTo>
                  <a:pt x="373" y="613"/>
                </a:lnTo>
                <a:cubicBezTo>
                  <a:pt x="428" y="613"/>
                  <a:pt x="460" y="558"/>
                  <a:pt x="473" y="512"/>
                </a:cubicBezTo>
                <a:lnTo>
                  <a:pt x="518" y="327"/>
                </a:lnTo>
                <a:lnTo>
                  <a:pt x="48" y="327"/>
                </a:lnTo>
                <a:lnTo>
                  <a:pt x="87" y="512"/>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51" name="Freeform 251"/>
          <p:cNvSpPr>
            <a:spLocks noEditPoints="1"/>
          </p:cNvSpPr>
          <p:nvPr/>
        </p:nvSpPr>
        <p:spPr bwMode="auto">
          <a:xfrm>
            <a:off x="8908257" y="4107659"/>
            <a:ext cx="155973" cy="115490"/>
          </a:xfrm>
          <a:custGeom>
            <a:avLst/>
            <a:gdLst>
              <a:gd name="T0" fmla="*/ 338 w 687"/>
              <a:gd name="T1" fmla="*/ 512 h 512"/>
              <a:gd name="T2" fmla="*/ 588 w 687"/>
              <a:gd name="T3" fmla="*/ 345 h 512"/>
              <a:gd name="T4" fmla="*/ 88 w 687"/>
              <a:gd name="T5" fmla="*/ 345 h 512"/>
              <a:gd name="T6" fmla="*/ 338 w 687"/>
              <a:gd name="T7" fmla="*/ 512 h 512"/>
              <a:gd name="T8" fmla="*/ 636 w 687"/>
              <a:gd name="T9" fmla="*/ 205 h 512"/>
              <a:gd name="T10" fmla="*/ 633 w 687"/>
              <a:gd name="T11" fmla="*/ 180 h 512"/>
              <a:gd name="T12" fmla="*/ 529 w 687"/>
              <a:gd name="T13" fmla="*/ 205 h 512"/>
              <a:gd name="T14" fmla="*/ 445 w 687"/>
              <a:gd name="T15" fmla="*/ 187 h 512"/>
              <a:gd name="T16" fmla="*/ 320 w 687"/>
              <a:gd name="T17" fmla="*/ 196 h 512"/>
              <a:gd name="T18" fmla="*/ 211 w 687"/>
              <a:gd name="T19" fmla="*/ 194 h 512"/>
              <a:gd name="T20" fmla="*/ 122 w 687"/>
              <a:gd name="T21" fmla="*/ 201 h 512"/>
              <a:gd name="T22" fmla="*/ 36 w 687"/>
              <a:gd name="T23" fmla="*/ 185 h 512"/>
              <a:gd name="T24" fmla="*/ 46 w 687"/>
              <a:gd name="T25" fmla="*/ 205 h 512"/>
              <a:gd name="T26" fmla="*/ 91 w 687"/>
              <a:gd name="T27" fmla="*/ 236 h 512"/>
              <a:gd name="T28" fmla="*/ 564 w 687"/>
              <a:gd name="T29" fmla="*/ 236 h 512"/>
              <a:gd name="T30" fmla="*/ 636 w 687"/>
              <a:gd name="T31" fmla="*/ 205 h 512"/>
              <a:gd name="T32" fmla="*/ 613 w 687"/>
              <a:gd name="T33" fmla="*/ 250 h 512"/>
              <a:gd name="T34" fmla="*/ 68 w 687"/>
              <a:gd name="T35" fmla="*/ 250 h 512"/>
              <a:gd name="T36" fmla="*/ 42 w 687"/>
              <a:gd name="T37" fmla="*/ 285 h 512"/>
              <a:gd name="T38" fmla="*/ 79 w 687"/>
              <a:gd name="T39" fmla="*/ 322 h 512"/>
              <a:gd name="T40" fmla="*/ 601 w 687"/>
              <a:gd name="T41" fmla="*/ 322 h 512"/>
              <a:gd name="T42" fmla="*/ 638 w 687"/>
              <a:gd name="T43" fmla="*/ 285 h 512"/>
              <a:gd name="T44" fmla="*/ 613 w 687"/>
              <a:gd name="T45" fmla="*/ 250 h 512"/>
              <a:gd name="T46" fmla="*/ 588 w 687"/>
              <a:gd name="T47" fmla="*/ 164 h 512"/>
              <a:gd name="T48" fmla="*/ 338 w 687"/>
              <a:gd name="T49" fmla="*/ 0 h 512"/>
              <a:gd name="T50" fmla="*/ 88 w 687"/>
              <a:gd name="T51" fmla="*/ 164 h 512"/>
              <a:gd name="T52" fmla="*/ 588 w 687"/>
              <a:gd name="T53" fmla="*/ 16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7" h="512">
                <a:moveTo>
                  <a:pt x="338" y="512"/>
                </a:moveTo>
                <a:cubicBezTo>
                  <a:pt x="474" y="512"/>
                  <a:pt x="584" y="438"/>
                  <a:pt x="588" y="345"/>
                </a:cubicBezTo>
                <a:lnTo>
                  <a:pt x="88" y="345"/>
                </a:lnTo>
                <a:cubicBezTo>
                  <a:pt x="92" y="438"/>
                  <a:pt x="202" y="512"/>
                  <a:pt x="338" y="512"/>
                </a:cubicBezTo>
                <a:close/>
                <a:moveTo>
                  <a:pt x="636" y="205"/>
                </a:moveTo>
                <a:cubicBezTo>
                  <a:pt x="640" y="198"/>
                  <a:pt x="687" y="165"/>
                  <a:pt x="633" y="180"/>
                </a:cubicBezTo>
                <a:cubicBezTo>
                  <a:pt x="579" y="194"/>
                  <a:pt x="559" y="221"/>
                  <a:pt x="529" y="205"/>
                </a:cubicBezTo>
                <a:cubicBezTo>
                  <a:pt x="498" y="189"/>
                  <a:pt x="493" y="163"/>
                  <a:pt x="445" y="187"/>
                </a:cubicBezTo>
                <a:cubicBezTo>
                  <a:pt x="396" y="210"/>
                  <a:pt x="337" y="203"/>
                  <a:pt x="320" y="196"/>
                </a:cubicBezTo>
                <a:cubicBezTo>
                  <a:pt x="303" y="189"/>
                  <a:pt x="244" y="172"/>
                  <a:pt x="211" y="194"/>
                </a:cubicBezTo>
                <a:cubicBezTo>
                  <a:pt x="177" y="216"/>
                  <a:pt x="167" y="210"/>
                  <a:pt x="122" y="201"/>
                </a:cubicBezTo>
                <a:cubicBezTo>
                  <a:pt x="76" y="192"/>
                  <a:pt x="71" y="185"/>
                  <a:pt x="36" y="185"/>
                </a:cubicBezTo>
                <a:cubicBezTo>
                  <a:pt x="0" y="185"/>
                  <a:pt x="31" y="194"/>
                  <a:pt x="46" y="205"/>
                </a:cubicBezTo>
                <a:cubicBezTo>
                  <a:pt x="61" y="216"/>
                  <a:pt x="91" y="236"/>
                  <a:pt x="91" y="236"/>
                </a:cubicBezTo>
                <a:lnTo>
                  <a:pt x="564" y="236"/>
                </a:lnTo>
                <a:cubicBezTo>
                  <a:pt x="564" y="236"/>
                  <a:pt x="621" y="237"/>
                  <a:pt x="636" y="205"/>
                </a:cubicBezTo>
                <a:close/>
                <a:moveTo>
                  <a:pt x="613" y="250"/>
                </a:moveTo>
                <a:lnTo>
                  <a:pt x="68" y="250"/>
                </a:lnTo>
                <a:cubicBezTo>
                  <a:pt x="53" y="255"/>
                  <a:pt x="42" y="268"/>
                  <a:pt x="42" y="285"/>
                </a:cubicBezTo>
                <a:cubicBezTo>
                  <a:pt x="42" y="305"/>
                  <a:pt x="59" y="322"/>
                  <a:pt x="79" y="322"/>
                </a:cubicBezTo>
                <a:lnTo>
                  <a:pt x="601" y="322"/>
                </a:lnTo>
                <a:cubicBezTo>
                  <a:pt x="622" y="322"/>
                  <a:pt x="638" y="305"/>
                  <a:pt x="638" y="285"/>
                </a:cubicBezTo>
                <a:cubicBezTo>
                  <a:pt x="638" y="268"/>
                  <a:pt x="627" y="255"/>
                  <a:pt x="613" y="250"/>
                </a:cubicBezTo>
                <a:close/>
                <a:moveTo>
                  <a:pt x="588" y="164"/>
                </a:moveTo>
                <a:cubicBezTo>
                  <a:pt x="582" y="73"/>
                  <a:pt x="473" y="0"/>
                  <a:pt x="338" y="0"/>
                </a:cubicBezTo>
                <a:cubicBezTo>
                  <a:pt x="203" y="0"/>
                  <a:pt x="93" y="73"/>
                  <a:pt x="88" y="164"/>
                </a:cubicBezTo>
                <a:lnTo>
                  <a:pt x="588" y="164"/>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52" name="Freeform 252"/>
          <p:cNvSpPr>
            <a:spLocks noEditPoints="1"/>
          </p:cNvSpPr>
          <p:nvPr/>
        </p:nvSpPr>
        <p:spPr bwMode="auto">
          <a:xfrm>
            <a:off x="6852048" y="3013473"/>
            <a:ext cx="161925" cy="152400"/>
          </a:xfrm>
          <a:custGeom>
            <a:avLst/>
            <a:gdLst>
              <a:gd name="T0" fmla="*/ 572 w 713"/>
              <a:gd name="T1" fmla="*/ 664 h 669"/>
              <a:gd name="T2" fmla="*/ 594 w 713"/>
              <a:gd name="T3" fmla="*/ 647 h 669"/>
              <a:gd name="T4" fmla="*/ 528 w 713"/>
              <a:gd name="T5" fmla="*/ 612 h 669"/>
              <a:gd name="T6" fmla="*/ 548 w 713"/>
              <a:gd name="T7" fmla="*/ 636 h 669"/>
              <a:gd name="T8" fmla="*/ 318 w 713"/>
              <a:gd name="T9" fmla="*/ 663 h 669"/>
              <a:gd name="T10" fmla="*/ 384 w 713"/>
              <a:gd name="T11" fmla="*/ 507 h 669"/>
              <a:gd name="T12" fmla="*/ 318 w 713"/>
              <a:gd name="T13" fmla="*/ 663 h 669"/>
              <a:gd name="T14" fmla="*/ 194 w 713"/>
              <a:gd name="T15" fmla="*/ 651 h 669"/>
              <a:gd name="T16" fmla="*/ 278 w 713"/>
              <a:gd name="T17" fmla="*/ 656 h 669"/>
              <a:gd name="T18" fmla="*/ 167 w 713"/>
              <a:gd name="T19" fmla="*/ 634 h 669"/>
              <a:gd name="T20" fmla="*/ 188 w 713"/>
              <a:gd name="T21" fmla="*/ 610 h 669"/>
              <a:gd name="T22" fmla="*/ 106 w 713"/>
              <a:gd name="T23" fmla="*/ 587 h 669"/>
              <a:gd name="T24" fmla="*/ 189 w 713"/>
              <a:gd name="T25" fmla="*/ 587 h 669"/>
              <a:gd name="T26" fmla="*/ 106 w 713"/>
              <a:gd name="T27" fmla="*/ 587 h 669"/>
              <a:gd name="T28" fmla="*/ 127 w 713"/>
              <a:gd name="T29" fmla="*/ 528 h 669"/>
              <a:gd name="T30" fmla="*/ 106 w 713"/>
              <a:gd name="T31" fmla="*/ 565 h 669"/>
              <a:gd name="T32" fmla="*/ 87 w 713"/>
              <a:gd name="T33" fmla="*/ 477 h 669"/>
              <a:gd name="T34" fmla="*/ 109 w 713"/>
              <a:gd name="T35" fmla="*/ 514 h 669"/>
              <a:gd name="T36" fmla="*/ 45 w 713"/>
              <a:gd name="T37" fmla="*/ 439 h 669"/>
              <a:gd name="T38" fmla="*/ 128 w 713"/>
              <a:gd name="T39" fmla="*/ 439 h 669"/>
              <a:gd name="T40" fmla="*/ 45 w 713"/>
              <a:gd name="T41" fmla="*/ 439 h 669"/>
              <a:gd name="T42" fmla="*/ 128 w 713"/>
              <a:gd name="T43" fmla="*/ 371 h 669"/>
              <a:gd name="T44" fmla="*/ 45 w 713"/>
              <a:gd name="T45" fmla="*/ 371 h 669"/>
              <a:gd name="T46" fmla="*/ 97 w 713"/>
              <a:gd name="T47" fmla="*/ 268 h 669"/>
              <a:gd name="T48" fmla="*/ 75 w 713"/>
              <a:gd name="T49" fmla="*/ 325 h 669"/>
              <a:gd name="T50" fmla="*/ 75 w 713"/>
              <a:gd name="T51" fmla="*/ 192 h 669"/>
              <a:gd name="T52" fmla="*/ 97 w 713"/>
              <a:gd name="T53" fmla="*/ 253 h 669"/>
              <a:gd name="T54" fmla="*/ 75 w 713"/>
              <a:gd name="T55" fmla="*/ 192 h 669"/>
              <a:gd name="T56" fmla="*/ 128 w 713"/>
              <a:gd name="T57" fmla="*/ 145 h 669"/>
              <a:gd name="T58" fmla="*/ 45 w 713"/>
              <a:gd name="T59" fmla="*/ 145 h 669"/>
              <a:gd name="T60" fmla="*/ 97 w 713"/>
              <a:gd name="T61" fmla="*/ 35 h 669"/>
              <a:gd name="T62" fmla="*/ 75 w 713"/>
              <a:gd name="T63" fmla="*/ 96 h 669"/>
              <a:gd name="T64" fmla="*/ 161 w 713"/>
              <a:gd name="T65" fmla="*/ 292 h 669"/>
              <a:gd name="T66" fmla="*/ 392 w 713"/>
              <a:gd name="T67" fmla="*/ 292 h 669"/>
              <a:gd name="T68" fmla="*/ 175 w 713"/>
              <a:gd name="T69" fmla="*/ 481 h 669"/>
              <a:gd name="T70" fmla="*/ 161 w 713"/>
              <a:gd name="T71" fmla="*/ 57 h 669"/>
              <a:gd name="T72" fmla="*/ 392 w 713"/>
              <a:gd name="T73" fmla="*/ 57 h 669"/>
              <a:gd name="T74" fmla="*/ 175 w 713"/>
              <a:gd name="T75" fmla="*/ 261 h 669"/>
              <a:gd name="T76" fmla="*/ 455 w 713"/>
              <a:gd name="T77" fmla="*/ 185 h 669"/>
              <a:gd name="T78" fmla="*/ 477 w 713"/>
              <a:gd name="T79" fmla="*/ 246 h 669"/>
              <a:gd name="T80" fmla="*/ 455 w 713"/>
              <a:gd name="T81" fmla="*/ 185 h 669"/>
              <a:gd name="T82" fmla="*/ 507 w 713"/>
              <a:gd name="T83" fmla="*/ 138 h 669"/>
              <a:gd name="T84" fmla="*/ 424 w 713"/>
              <a:gd name="T85" fmla="*/ 138 h 669"/>
              <a:gd name="T86" fmla="*/ 477 w 713"/>
              <a:gd name="T87" fmla="*/ 28 h 669"/>
              <a:gd name="T88" fmla="*/ 455 w 713"/>
              <a:gd name="T89" fmla="*/ 89 h 669"/>
              <a:gd name="T90" fmla="*/ 476 w 713"/>
              <a:gd name="T91" fmla="*/ 325 h 669"/>
              <a:gd name="T92" fmla="*/ 457 w 713"/>
              <a:gd name="T93" fmla="*/ 268 h 669"/>
              <a:gd name="T94" fmla="*/ 476 w 713"/>
              <a:gd name="T95" fmla="*/ 325 h 669"/>
              <a:gd name="T96" fmla="*/ 479 w 713"/>
              <a:gd name="T97" fmla="*/ 342 h 669"/>
              <a:gd name="T98" fmla="*/ 454 w 713"/>
              <a:gd name="T99" fmla="*/ 400 h 669"/>
              <a:gd name="T100" fmla="*/ 459 w 713"/>
              <a:gd name="T101" fmla="*/ 463 h 669"/>
              <a:gd name="T102" fmla="*/ 483 w 713"/>
              <a:gd name="T103" fmla="*/ 416 h 669"/>
              <a:gd name="T104" fmla="*/ 521 w 713"/>
              <a:gd name="T105" fmla="*/ 495 h 669"/>
              <a:gd name="T106" fmla="*/ 438 w 713"/>
              <a:gd name="T107" fmla="*/ 495 h 669"/>
              <a:gd name="T108" fmla="*/ 521 w 713"/>
              <a:gd name="T109" fmla="*/ 495 h 669"/>
              <a:gd name="T110" fmla="*/ 483 w 713"/>
              <a:gd name="T111" fmla="*/ 565 h 669"/>
              <a:gd name="T112" fmla="*/ 507 w 713"/>
              <a:gd name="T113" fmla="*/ 528 h 669"/>
              <a:gd name="T114" fmla="*/ 521 w 713"/>
              <a:gd name="T115" fmla="*/ 599 h 669"/>
              <a:gd name="T116" fmla="*/ 501 w 713"/>
              <a:gd name="T117" fmla="*/ 574 h 669"/>
              <a:gd name="T118" fmla="*/ 534 w 713"/>
              <a:gd name="T119" fmla="*/ 427 h 669"/>
              <a:gd name="T120" fmla="*/ 24 w 713"/>
              <a:gd name="T121" fmla="*/ 369 h 669"/>
              <a:gd name="T122" fmla="*/ 534 w 713"/>
              <a:gd name="T123" fmla="*/ 427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13" h="669">
                <a:moveTo>
                  <a:pt x="624" y="655"/>
                </a:moveTo>
                <a:cubicBezTo>
                  <a:pt x="624" y="660"/>
                  <a:pt x="610" y="664"/>
                  <a:pt x="593" y="664"/>
                </a:cubicBezTo>
                <a:lnTo>
                  <a:pt x="572" y="664"/>
                </a:lnTo>
                <a:cubicBezTo>
                  <a:pt x="555" y="664"/>
                  <a:pt x="541" y="660"/>
                  <a:pt x="541" y="656"/>
                </a:cubicBezTo>
                <a:cubicBezTo>
                  <a:pt x="542" y="651"/>
                  <a:pt x="556" y="647"/>
                  <a:pt x="572" y="647"/>
                </a:cubicBezTo>
                <a:lnTo>
                  <a:pt x="594" y="647"/>
                </a:lnTo>
                <a:cubicBezTo>
                  <a:pt x="611" y="647"/>
                  <a:pt x="625" y="651"/>
                  <a:pt x="624" y="655"/>
                </a:cubicBezTo>
                <a:close/>
                <a:moveTo>
                  <a:pt x="497" y="624"/>
                </a:moveTo>
                <a:cubicBezTo>
                  <a:pt x="497" y="617"/>
                  <a:pt x="511" y="612"/>
                  <a:pt x="528" y="612"/>
                </a:cubicBezTo>
                <a:lnTo>
                  <a:pt x="550" y="612"/>
                </a:lnTo>
                <a:cubicBezTo>
                  <a:pt x="567" y="612"/>
                  <a:pt x="580" y="617"/>
                  <a:pt x="580" y="624"/>
                </a:cubicBezTo>
                <a:cubicBezTo>
                  <a:pt x="579" y="631"/>
                  <a:pt x="565" y="636"/>
                  <a:pt x="548" y="636"/>
                </a:cubicBezTo>
                <a:lnTo>
                  <a:pt x="527" y="636"/>
                </a:lnTo>
                <a:cubicBezTo>
                  <a:pt x="510" y="636"/>
                  <a:pt x="496" y="631"/>
                  <a:pt x="497" y="624"/>
                </a:cubicBezTo>
                <a:close/>
                <a:moveTo>
                  <a:pt x="318" y="663"/>
                </a:moveTo>
                <a:cubicBezTo>
                  <a:pt x="236" y="629"/>
                  <a:pt x="205" y="573"/>
                  <a:pt x="192" y="539"/>
                </a:cubicBezTo>
                <a:cubicBezTo>
                  <a:pt x="179" y="504"/>
                  <a:pt x="216" y="507"/>
                  <a:pt x="216" y="507"/>
                </a:cubicBezTo>
                <a:lnTo>
                  <a:pt x="384" y="507"/>
                </a:lnTo>
                <a:cubicBezTo>
                  <a:pt x="384" y="507"/>
                  <a:pt x="412" y="504"/>
                  <a:pt x="415" y="532"/>
                </a:cubicBezTo>
                <a:cubicBezTo>
                  <a:pt x="424" y="625"/>
                  <a:pt x="523" y="667"/>
                  <a:pt x="523" y="667"/>
                </a:cubicBezTo>
                <a:cubicBezTo>
                  <a:pt x="523" y="667"/>
                  <a:pt x="464" y="667"/>
                  <a:pt x="318" y="663"/>
                </a:cubicBezTo>
                <a:close/>
                <a:moveTo>
                  <a:pt x="247" y="662"/>
                </a:moveTo>
                <a:lnTo>
                  <a:pt x="225" y="661"/>
                </a:lnTo>
                <a:cubicBezTo>
                  <a:pt x="208" y="660"/>
                  <a:pt x="194" y="655"/>
                  <a:pt x="194" y="651"/>
                </a:cubicBezTo>
                <a:cubicBezTo>
                  <a:pt x="194" y="646"/>
                  <a:pt x="208" y="643"/>
                  <a:pt x="225" y="644"/>
                </a:cubicBezTo>
                <a:lnTo>
                  <a:pt x="247" y="645"/>
                </a:lnTo>
                <a:cubicBezTo>
                  <a:pt x="265" y="646"/>
                  <a:pt x="278" y="651"/>
                  <a:pt x="278" y="656"/>
                </a:cubicBezTo>
                <a:cubicBezTo>
                  <a:pt x="278" y="660"/>
                  <a:pt x="265" y="663"/>
                  <a:pt x="247" y="662"/>
                </a:cubicBezTo>
                <a:close/>
                <a:moveTo>
                  <a:pt x="188" y="635"/>
                </a:moveTo>
                <a:lnTo>
                  <a:pt x="167" y="634"/>
                </a:lnTo>
                <a:cubicBezTo>
                  <a:pt x="150" y="633"/>
                  <a:pt x="137" y="627"/>
                  <a:pt x="137" y="620"/>
                </a:cubicBezTo>
                <a:cubicBezTo>
                  <a:pt x="137" y="613"/>
                  <a:pt x="150" y="609"/>
                  <a:pt x="167" y="609"/>
                </a:cubicBezTo>
                <a:lnTo>
                  <a:pt x="188" y="610"/>
                </a:lnTo>
                <a:cubicBezTo>
                  <a:pt x="205" y="611"/>
                  <a:pt x="218" y="617"/>
                  <a:pt x="218" y="624"/>
                </a:cubicBezTo>
                <a:cubicBezTo>
                  <a:pt x="218" y="631"/>
                  <a:pt x="205" y="635"/>
                  <a:pt x="188" y="635"/>
                </a:cubicBezTo>
                <a:close/>
                <a:moveTo>
                  <a:pt x="106" y="587"/>
                </a:moveTo>
                <a:cubicBezTo>
                  <a:pt x="106" y="580"/>
                  <a:pt x="120" y="574"/>
                  <a:pt x="137" y="574"/>
                </a:cubicBezTo>
                <a:lnTo>
                  <a:pt x="158" y="574"/>
                </a:lnTo>
                <a:cubicBezTo>
                  <a:pt x="175" y="574"/>
                  <a:pt x="189" y="580"/>
                  <a:pt x="189" y="587"/>
                </a:cubicBezTo>
                <a:cubicBezTo>
                  <a:pt x="189" y="593"/>
                  <a:pt x="175" y="599"/>
                  <a:pt x="158" y="599"/>
                </a:cubicBezTo>
                <a:lnTo>
                  <a:pt x="137" y="599"/>
                </a:lnTo>
                <a:cubicBezTo>
                  <a:pt x="120" y="599"/>
                  <a:pt x="106" y="593"/>
                  <a:pt x="106" y="587"/>
                </a:cubicBezTo>
                <a:close/>
                <a:moveTo>
                  <a:pt x="75" y="546"/>
                </a:moveTo>
                <a:cubicBezTo>
                  <a:pt x="75" y="536"/>
                  <a:pt x="89" y="528"/>
                  <a:pt x="106" y="528"/>
                </a:cubicBezTo>
                <a:lnTo>
                  <a:pt x="127" y="528"/>
                </a:lnTo>
                <a:cubicBezTo>
                  <a:pt x="144" y="528"/>
                  <a:pt x="158" y="536"/>
                  <a:pt x="158" y="546"/>
                </a:cubicBezTo>
                <a:cubicBezTo>
                  <a:pt x="158" y="557"/>
                  <a:pt x="144" y="565"/>
                  <a:pt x="127" y="565"/>
                </a:cubicBezTo>
                <a:lnTo>
                  <a:pt x="106" y="565"/>
                </a:lnTo>
                <a:cubicBezTo>
                  <a:pt x="89" y="565"/>
                  <a:pt x="75" y="557"/>
                  <a:pt x="75" y="546"/>
                </a:cubicBezTo>
                <a:close/>
                <a:moveTo>
                  <a:pt x="56" y="495"/>
                </a:moveTo>
                <a:cubicBezTo>
                  <a:pt x="56" y="485"/>
                  <a:pt x="70" y="477"/>
                  <a:pt x="87" y="477"/>
                </a:cubicBezTo>
                <a:lnTo>
                  <a:pt x="109" y="477"/>
                </a:lnTo>
                <a:cubicBezTo>
                  <a:pt x="126" y="477"/>
                  <a:pt x="139" y="485"/>
                  <a:pt x="139" y="495"/>
                </a:cubicBezTo>
                <a:cubicBezTo>
                  <a:pt x="139" y="505"/>
                  <a:pt x="126" y="514"/>
                  <a:pt x="109" y="514"/>
                </a:cubicBezTo>
                <a:lnTo>
                  <a:pt x="87" y="514"/>
                </a:lnTo>
                <a:cubicBezTo>
                  <a:pt x="70" y="514"/>
                  <a:pt x="56" y="505"/>
                  <a:pt x="56" y="495"/>
                </a:cubicBezTo>
                <a:close/>
                <a:moveTo>
                  <a:pt x="45" y="439"/>
                </a:moveTo>
                <a:cubicBezTo>
                  <a:pt x="45" y="426"/>
                  <a:pt x="58" y="416"/>
                  <a:pt x="75" y="416"/>
                </a:cubicBezTo>
                <a:lnTo>
                  <a:pt x="97" y="416"/>
                </a:lnTo>
                <a:cubicBezTo>
                  <a:pt x="114" y="416"/>
                  <a:pt x="128" y="426"/>
                  <a:pt x="128" y="439"/>
                </a:cubicBezTo>
                <a:cubicBezTo>
                  <a:pt x="128" y="452"/>
                  <a:pt x="114" y="463"/>
                  <a:pt x="97" y="463"/>
                </a:cubicBezTo>
                <a:lnTo>
                  <a:pt x="75" y="463"/>
                </a:lnTo>
                <a:cubicBezTo>
                  <a:pt x="58" y="463"/>
                  <a:pt x="45" y="452"/>
                  <a:pt x="45" y="439"/>
                </a:cubicBezTo>
                <a:close/>
                <a:moveTo>
                  <a:pt x="75" y="342"/>
                </a:moveTo>
                <a:lnTo>
                  <a:pt x="97" y="342"/>
                </a:lnTo>
                <a:cubicBezTo>
                  <a:pt x="114" y="342"/>
                  <a:pt x="128" y="355"/>
                  <a:pt x="128" y="371"/>
                </a:cubicBezTo>
                <a:cubicBezTo>
                  <a:pt x="128" y="387"/>
                  <a:pt x="114" y="400"/>
                  <a:pt x="97" y="400"/>
                </a:cubicBezTo>
                <a:lnTo>
                  <a:pt x="75" y="400"/>
                </a:lnTo>
                <a:cubicBezTo>
                  <a:pt x="58" y="400"/>
                  <a:pt x="45" y="387"/>
                  <a:pt x="45" y="371"/>
                </a:cubicBezTo>
                <a:cubicBezTo>
                  <a:pt x="45" y="355"/>
                  <a:pt x="58" y="342"/>
                  <a:pt x="75" y="342"/>
                </a:cubicBezTo>
                <a:close/>
                <a:moveTo>
                  <a:pt x="75" y="268"/>
                </a:moveTo>
                <a:lnTo>
                  <a:pt x="97" y="268"/>
                </a:lnTo>
                <a:cubicBezTo>
                  <a:pt x="114" y="268"/>
                  <a:pt x="128" y="281"/>
                  <a:pt x="128" y="297"/>
                </a:cubicBezTo>
                <a:cubicBezTo>
                  <a:pt x="128" y="313"/>
                  <a:pt x="114" y="325"/>
                  <a:pt x="97" y="325"/>
                </a:cubicBezTo>
                <a:lnTo>
                  <a:pt x="75" y="325"/>
                </a:lnTo>
                <a:cubicBezTo>
                  <a:pt x="58" y="325"/>
                  <a:pt x="45" y="313"/>
                  <a:pt x="45" y="297"/>
                </a:cubicBezTo>
                <a:cubicBezTo>
                  <a:pt x="45" y="281"/>
                  <a:pt x="58" y="268"/>
                  <a:pt x="75" y="268"/>
                </a:cubicBezTo>
                <a:close/>
                <a:moveTo>
                  <a:pt x="75" y="192"/>
                </a:moveTo>
                <a:lnTo>
                  <a:pt x="97" y="192"/>
                </a:lnTo>
                <a:cubicBezTo>
                  <a:pt x="114" y="192"/>
                  <a:pt x="128" y="205"/>
                  <a:pt x="128" y="222"/>
                </a:cubicBezTo>
                <a:cubicBezTo>
                  <a:pt x="128" y="239"/>
                  <a:pt x="114" y="253"/>
                  <a:pt x="97" y="253"/>
                </a:cubicBezTo>
                <a:lnTo>
                  <a:pt x="75" y="253"/>
                </a:lnTo>
                <a:cubicBezTo>
                  <a:pt x="58" y="253"/>
                  <a:pt x="45" y="239"/>
                  <a:pt x="45" y="222"/>
                </a:cubicBezTo>
                <a:cubicBezTo>
                  <a:pt x="45" y="205"/>
                  <a:pt x="58" y="192"/>
                  <a:pt x="75" y="192"/>
                </a:cubicBezTo>
                <a:close/>
                <a:moveTo>
                  <a:pt x="75" y="114"/>
                </a:moveTo>
                <a:lnTo>
                  <a:pt x="97" y="114"/>
                </a:lnTo>
                <a:cubicBezTo>
                  <a:pt x="114" y="114"/>
                  <a:pt x="128" y="128"/>
                  <a:pt x="128" y="145"/>
                </a:cubicBezTo>
                <a:cubicBezTo>
                  <a:pt x="128" y="162"/>
                  <a:pt x="114" y="175"/>
                  <a:pt x="97" y="175"/>
                </a:cubicBezTo>
                <a:lnTo>
                  <a:pt x="75" y="175"/>
                </a:lnTo>
                <a:cubicBezTo>
                  <a:pt x="58" y="175"/>
                  <a:pt x="45" y="162"/>
                  <a:pt x="45" y="145"/>
                </a:cubicBezTo>
                <a:cubicBezTo>
                  <a:pt x="45" y="128"/>
                  <a:pt x="58" y="114"/>
                  <a:pt x="75" y="114"/>
                </a:cubicBezTo>
                <a:close/>
                <a:moveTo>
                  <a:pt x="75" y="35"/>
                </a:moveTo>
                <a:lnTo>
                  <a:pt x="97" y="35"/>
                </a:lnTo>
                <a:cubicBezTo>
                  <a:pt x="114" y="35"/>
                  <a:pt x="128" y="48"/>
                  <a:pt x="128" y="65"/>
                </a:cubicBezTo>
                <a:cubicBezTo>
                  <a:pt x="128" y="82"/>
                  <a:pt x="114" y="96"/>
                  <a:pt x="97" y="96"/>
                </a:cubicBezTo>
                <a:lnTo>
                  <a:pt x="75" y="96"/>
                </a:lnTo>
                <a:cubicBezTo>
                  <a:pt x="58" y="96"/>
                  <a:pt x="45" y="82"/>
                  <a:pt x="45" y="65"/>
                </a:cubicBezTo>
                <a:cubicBezTo>
                  <a:pt x="45" y="48"/>
                  <a:pt x="58" y="35"/>
                  <a:pt x="75" y="35"/>
                </a:cubicBezTo>
                <a:close/>
                <a:moveTo>
                  <a:pt x="161" y="292"/>
                </a:moveTo>
                <a:cubicBezTo>
                  <a:pt x="161" y="285"/>
                  <a:pt x="167" y="280"/>
                  <a:pt x="175" y="280"/>
                </a:cubicBezTo>
                <a:lnTo>
                  <a:pt x="377" y="280"/>
                </a:lnTo>
                <a:cubicBezTo>
                  <a:pt x="385" y="280"/>
                  <a:pt x="392" y="285"/>
                  <a:pt x="392" y="292"/>
                </a:cubicBezTo>
                <a:lnTo>
                  <a:pt x="392" y="469"/>
                </a:lnTo>
                <a:cubicBezTo>
                  <a:pt x="392" y="475"/>
                  <a:pt x="385" y="481"/>
                  <a:pt x="377" y="481"/>
                </a:cubicBezTo>
                <a:lnTo>
                  <a:pt x="175" y="481"/>
                </a:lnTo>
                <a:cubicBezTo>
                  <a:pt x="167" y="481"/>
                  <a:pt x="161" y="475"/>
                  <a:pt x="161" y="469"/>
                </a:cubicBezTo>
                <a:lnTo>
                  <a:pt x="161" y="292"/>
                </a:lnTo>
                <a:close/>
                <a:moveTo>
                  <a:pt x="161" y="57"/>
                </a:moveTo>
                <a:cubicBezTo>
                  <a:pt x="161" y="50"/>
                  <a:pt x="167" y="44"/>
                  <a:pt x="175" y="44"/>
                </a:cubicBezTo>
                <a:lnTo>
                  <a:pt x="377" y="44"/>
                </a:lnTo>
                <a:cubicBezTo>
                  <a:pt x="385" y="44"/>
                  <a:pt x="392" y="50"/>
                  <a:pt x="392" y="57"/>
                </a:cubicBezTo>
                <a:lnTo>
                  <a:pt x="392" y="248"/>
                </a:lnTo>
                <a:cubicBezTo>
                  <a:pt x="392" y="255"/>
                  <a:pt x="385" y="261"/>
                  <a:pt x="377" y="261"/>
                </a:cubicBezTo>
                <a:lnTo>
                  <a:pt x="175" y="261"/>
                </a:lnTo>
                <a:cubicBezTo>
                  <a:pt x="167" y="261"/>
                  <a:pt x="161" y="255"/>
                  <a:pt x="161" y="248"/>
                </a:cubicBezTo>
                <a:lnTo>
                  <a:pt x="161" y="57"/>
                </a:lnTo>
                <a:close/>
                <a:moveTo>
                  <a:pt x="455" y="185"/>
                </a:moveTo>
                <a:lnTo>
                  <a:pt x="477" y="185"/>
                </a:lnTo>
                <a:cubicBezTo>
                  <a:pt x="493" y="185"/>
                  <a:pt x="507" y="199"/>
                  <a:pt x="507" y="216"/>
                </a:cubicBezTo>
                <a:cubicBezTo>
                  <a:pt x="507" y="232"/>
                  <a:pt x="493" y="246"/>
                  <a:pt x="477" y="246"/>
                </a:cubicBezTo>
                <a:lnTo>
                  <a:pt x="455" y="246"/>
                </a:lnTo>
                <a:cubicBezTo>
                  <a:pt x="438" y="246"/>
                  <a:pt x="424" y="233"/>
                  <a:pt x="424" y="216"/>
                </a:cubicBezTo>
                <a:cubicBezTo>
                  <a:pt x="424" y="199"/>
                  <a:pt x="438" y="185"/>
                  <a:pt x="455" y="185"/>
                </a:cubicBezTo>
                <a:close/>
                <a:moveTo>
                  <a:pt x="455" y="107"/>
                </a:moveTo>
                <a:lnTo>
                  <a:pt x="477" y="107"/>
                </a:lnTo>
                <a:cubicBezTo>
                  <a:pt x="493" y="107"/>
                  <a:pt x="507" y="121"/>
                  <a:pt x="507" y="138"/>
                </a:cubicBezTo>
                <a:cubicBezTo>
                  <a:pt x="507" y="155"/>
                  <a:pt x="493" y="169"/>
                  <a:pt x="477" y="169"/>
                </a:cubicBezTo>
                <a:lnTo>
                  <a:pt x="455" y="169"/>
                </a:lnTo>
                <a:cubicBezTo>
                  <a:pt x="438" y="169"/>
                  <a:pt x="424" y="155"/>
                  <a:pt x="424" y="138"/>
                </a:cubicBezTo>
                <a:cubicBezTo>
                  <a:pt x="424" y="121"/>
                  <a:pt x="438" y="108"/>
                  <a:pt x="455" y="107"/>
                </a:cubicBezTo>
                <a:close/>
                <a:moveTo>
                  <a:pt x="455" y="28"/>
                </a:moveTo>
                <a:lnTo>
                  <a:pt x="477" y="28"/>
                </a:lnTo>
                <a:cubicBezTo>
                  <a:pt x="493" y="28"/>
                  <a:pt x="507" y="42"/>
                  <a:pt x="507" y="59"/>
                </a:cubicBezTo>
                <a:cubicBezTo>
                  <a:pt x="507" y="76"/>
                  <a:pt x="493" y="89"/>
                  <a:pt x="477" y="89"/>
                </a:cubicBezTo>
                <a:lnTo>
                  <a:pt x="455" y="89"/>
                </a:lnTo>
                <a:cubicBezTo>
                  <a:pt x="438" y="89"/>
                  <a:pt x="424" y="76"/>
                  <a:pt x="424" y="59"/>
                </a:cubicBezTo>
                <a:cubicBezTo>
                  <a:pt x="424" y="42"/>
                  <a:pt x="438" y="28"/>
                  <a:pt x="455" y="28"/>
                </a:cubicBezTo>
                <a:close/>
                <a:moveTo>
                  <a:pt x="476" y="325"/>
                </a:moveTo>
                <a:lnTo>
                  <a:pt x="454" y="325"/>
                </a:lnTo>
                <a:cubicBezTo>
                  <a:pt x="437" y="325"/>
                  <a:pt x="424" y="313"/>
                  <a:pt x="425" y="297"/>
                </a:cubicBezTo>
                <a:cubicBezTo>
                  <a:pt x="426" y="281"/>
                  <a:pt x="440" y="268"/>
                  <a:pt x="457" y="268"/>
                </a:cubicBezTo>
                <a:lnTo>
                  <a:pt x="479" y="268"/>
                </a:lnTo>
                <a:cubicBezTo>
                  <a:pt x="496" y="268"/>
                  <a:pt x="509" y="281"/>
                  <a:pt x="508" y="297"/>
                </a:cubicBezTo>
                <a:cubicBezTo>
                  <a:pt x="507" y="313"/>
                  <a:pt x="493" y="325"/>
                  <a:pt x="476" y="325"/>
                </a:cubicBezTo>
                <a:close/>
                <a:moveTo>
                  <a:pt x="425" y="371"/>
                </a:moveTo>
                <a:cubicBezTo>
                  <a:pt x="426" y="355"/>
                  <a:pt x="440" y="342"/>
                  <a:pt x="457" y="342"/>
                </a:cubicBezTo>
                <a:lnTo>
                  <a:pt x="479" y="342"/>
                </a:lnTo>
                <a:cubicBezTo>
                  <a:pt x="496" y="342"/>
                  <a:pt x="509" y="355"/>
                  <a:pt x="508" y="371"/>
                </a:cubicBezTo>
                <a:cubicBezTo>
                  <a:pt x="507" y="387"/>
                  <a:pt x="492" y="400"/>
                  <a:pt x="476" y="400"/>
                </a:cubicBezTo>
                <a:lnTo>
                  <a:pt x="454" y="400"/>
                </a:lnTo>
                <a:cubicBezTo>
                  <a:pt x="437" y="400"/>
                  <a:pt x="424" y="387"/>
                  <a:pt x="425" y="371"/>
                </a:cubicBezTo>
                <a:close/>
                <a:moveTo>
                  <a:pt x="480" y="463"/>
                </a:moveTo>
                <a:lnTo>
                  <a:pt x="459" y="463"/>
                </a:lnTo>
                <a:cubicBezTo>
                  <a:pt x="442" y="463"/>
                  <a:pt x="429" y="452"/>
                  <a:pt x="429" y="439"/>
                </a:cubicBezTo>
                <a:cubicBezTo>
                  <a:pt x="430" y="426"/>
                  <a:pt x="444" y="416"/>
                  <a:pt x="461" y="416"/>
                </a:cubicBezTo>
                <a:lnTo>
                  <a:pt x="483" y="416"/>
                </a:lnTo>
                <a:cubicBezTo>
                  <a:pt x="500" y="416"/>
                  <a:pt x="513" y="426"/>
                  <a:pt x="512" y="439"/>
                </a:cubicBezTo>
                <a:cubicBezTo>
                  <a:pt x="511" y="452"/>
                  <a:pt x="497" y="463"/>
                  <a:pt x="480" y="463"/>
                </a:cubicBezTo>
                <a:close/>
                <a:moveTo>
                  <a:pt x="521" y="495"/>
                </a:moveTo>
                <a:cubicBezTo>
                  <a:pt x="520" y="505"/>
                  <a:pt x="506" y="514"/>
                  <a:pt x="489" y="514"/>
                </a:cubicBezTo>
                <a:lnTo>
                  <a:pt x="467" y="514"/>
                </a:lnTo>
                <a:cubicBezTo>
                  <a:pt x="450" y="514"/>
                  <a:pt x="437" y="505"/>
                  <a:pt x="438" y="495"/>
                </a:cubicBezTo>
                <a:cubicBezTo>
                  <a:pt x="438" y="485"/>
                  <a:pt x="453" y="477"/>
                  <a:pt x="469" y="477"/>
                </a:cubicBezTo>
                <a:lnTo>
                  <a:pt x="491" y="477"/>
                </a:lnTo>
                <a:cubicBezTo>
                  <a:pt x="508" y="477"/>
                  <a:pt x="521" y="485"/>
                  <a:pt x="521" y="495"/>
                </a:cubicBezTo>
                <a:close/>
                <a:moveTo>
                  <a:pt x="536" y="546"/>
                </a:moveTo>
                <a:cubicBezTo>
                  <a:pt x="536" y="557"/>
                  <a:pt x="522" y="565"/>
                  <a:pt x="505" y="565"/>
                </a:cubicBezTo>
                <a:lnTo>
                  <a:pt x="483" y="565"/>
                </a:lnTo>
                <a:cubicBezTo>
                  <a:pt x="466" y="565"/>
                  <a:pt x="453" y="557"/>
                  <a:pt x="453" y="546"/>
                </a:cubicBezTo>
                <a:cubicBezTo>
                  <a:pt x="454" y="536"/>
                  <a:pt x="468" y="528"/>
                  <a:pt x="485" y="528"/>
                </a:cubicBezTo>
                <a:lnTo>
                  <a:pt x="507" y="528"/>
                </a:lnTo>
                <a:cubicBezTo>
                  <a:pt x="524" y="528"/>
                  <a:pt x="537" y="536"/>
                  <a:pt x="536" y="546"/>
                </a:cubicBezTo>
                <a:close/>
                <a:moveTo>
                  <a:pt x="552" y="587"/>
                </a:moveTo>
                <a:cubicBezTo>
                  <a:pt x="552" y="593"/>
                  <a:pt x="538" y="599"/>
                  <a:pt x="521" y="599"/>
                </a:cubicBezTo>
                <a:lnTo>
                  <a:pt x="499" y="599"/>
                </a:lnTo>
                <a:cubicBezTo>
                  <a:pt x="482" y="599"/>
                  <a:pt x="469" y="593"/>
                  <a:pt x="469" y="587"/>
                </a:cubicBezTo>
                <a:cubicBezTo>
                  <a:pt x="470" y="580"/>
                  <a:pt x="484" y="574"/>
                  <a:pt x="501" y="574"/>
                </a:cubicBezTo>
                <a:lnTo>
                  <a:pt x="522" y="574"/>
                </a:lnTo>
                <a:cubicBezTo>
                  <a:pt x="539" y="574"/>
                  <a:pt x="553" y="580"/>
                  <a:pt x="552" y="587"/>
                </a:cubicBezTo>
                <a:close/>
                <a:moveTo>
                  <a:pt x="534" y="427"/>
                </a:moveTo>
                <a:cubicBezTo>
                  <a:pt x="534" y="221"/>
                  <a:pt x="534" y="3"/>
                  <a:pt x="534" y="3"/>
                </a:cubicBezTo>
                <a:lnTo>
                  <a:pt x="24" y="0"/>
                </a:lnTo>
                <a:cubicBezTo>
                  <a:pt x="24" y="10"/>
                  <a:pt x="24" y="369"/>
                  <a:pt x="24" y="369"/>
                </a:cubicBezTo>
                <a:cubicBezTo>
                  <a:pt x="24" y="369"/>
                  <a:pt x="0" y="669"/>
                  <a:pt x="246" y="669"/>
                </a:cubicBezTo>
                <a:cubicBezTo>
                  <a:pt x="493" y="669"/>
                  <a:pt x="713" y="669"/>
                  <a:pt x="713" y="669"/>
                </a:cubicBezTo>
                <a:cubicBezTo>
                  <a:pt x="713" y="669"/>
                  <a:pt x="534" y="633"/>
                  <a:pt x="534" y="42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53" name="Freeform 253"/>
          <p:cNvSpPr>
            <a:spLocks noEditPoints="1"/>
          </p:cNvSpPr>
          <p:nvPr/>
        </p:nvSpPr>
        <p:spPr bwMode="auto">
          <a:xfrm>
            <a:off x="7749778" y="1514476"/>
            <a:ext cx="136923" cy="136923"/>
          </a:xfrm>
          <a:custGeom>
            <a:avLst/>
            <a:gdLst>
              <a:gd name="T0" fmla="*/ 317 w 607"/>
              <a:gd name="T1" fmla="*/ 307 h 600"/>
              <a:gd name="T2" fmla="*/ 425 w 607"/>
              <a:gd name="T3" fmla="*/ 551 h 600"/>
              <a:gd name="T4" fmla="*/ 145 w 607"/>
              <a:gd name="T5" fmla="*/ 561 h 600"/>
              <a:gd name="T6" fmla="*/ 505 w 607"/>
              <a:gd name="T7" fmla="*/ 503 h 600"/>
              <a:gd name="T8" fmla="*/ 371 w 607"/>
              <a:gd name="T9" fmla="*/ 573 h 600"/>
              <a:gd name="T10" fmla="*/ 491 w 607"/>
              <a:gd name="T11" fmla="*/ 456 h 600"/>
              <a:gd name="T12" fmla="*/ 357 w 607"/>
              <a:gd name="T13" fmla="*/ 539 h 600"/>
              <a:gd name="T14" fmla="*/ 228 w 607"/>
              <a:gd name="T15" fmla="*/ 561 h 600"/>
              <a:gd name="T16" fmla="*/ 541 w 607"/>
              <a:gd name="T17" fmla="*/ 474 h 600"/>
              <a:gd name="T18" fmla="*/ 279 w 607"/>
              <a:gd name="T19" fmla="*/ 447 h 600"/>
              <a:gd name="T20" fmla="*/ 605 w 607"/>
              <a:gd name="T21" fmla="*/ 299 h 600"/>
              <a:gd name="T22" fmla="*/ 496 w 607"/>
              <a:gd name="T23" fmla="*/ 395 h 600"/>
              <a:gd name="T24" fmla="*/ 170 w 607"/>
              <a:gd name="T25" fmla="*/ 546 h 600"/>
              <a:gd name="T26" fmla="*/ 94 w 607"/>
              <a:gd name="T27" fmla="*/ 471 h 600"/>
              <a:gd name="T28" fmla="*/ 560 w 607"/>
              <a:gd name="T29" fmla="*/ 324 h 600"/>
              <a:gd name="T30" fmla="*/ 253 w 607"/>
              <a:gd name="T31" fmla="*/ 539 h 600"/>
              <a:gd name="T32" fmla="*/ 354 w 607"/>
              <a:gd name="T33" fmla="*/ 418 h 600"/>
              <a:gd name="T34" fmla="*/ 318 w 607"/>
              <a:gd name="T35" fmla="*/ 522 h 600"/>
              <a:gd name="T36" fmla="*/ 431 w 607"/>
              <a:gd name="T37" fmla="*/ 567 h 600"/>
              <a:gd name="T38" fmla="*/ 414 w 607"/>
              <a:gd name="T39" fmla="*/ 584 h 600"/>
              <a:gd name="T40" fmla="*/ 448 w 607"/>
              <a:gd name="T41" fmla="*/ 567 h 600"/>
              <a:gd name="T42" fmla="*/ 377 w 607"/>
              <a:gd name="T43" fmla="*/ 591 h 600"/>
              <a:gd name="T44" fmla="*/ 230 w 607"/>
              <a:gd name="T45" fmla="*/ 361 h 600"/>
              <a:gd name="T46" fmla="*/ 363 w 607"/>
              <a:gd name="T47" fmla="*/ 394 h 600"/>
              <a:gd name="T48" fmla="*/ 28 w 607"/>
              <a:gd name="T49" fmla="*/ 430 h 600"/>
              <a:gd name="T50" fmla="*/ 462 w 607"/>
              <a:gd name="T51" fmla="*/ 235 h 600"/>
              <a:gd name="T52" fmla="*/ 128 w 607"/>
              <a:gd name="T53" fmla="*/ 456 h 600"/>
              <a:gd name="T54" fmla="*/ 475 w 607"/>
              <a:gd name="T55" fmla="*/ 224 h 600"/>
              <a:gd name="T56" fmla="*/ 565 w 607"/>
              <a:gd name="T57" fmla="*/ 238 h 600"/>
              <a:gd name="T58" fmla="*/ 214 w 607"/>
              <a:gd name="T59" fmla="*/ 365 h 600"/>
              <a:gd name="T60" fmla="*/ 169 w 607"/>
              <a:gd name="T61" fmla="*/ 46 h 600"/>
              <a:gd name="T62" fmla="*/ 219 w 607"/>
              <a:gd name="T63" fmla="*/ 12 h 600"/>
              <a:gd name="T64" fmla="*/ 122 w 607"/>
              <a:gd name="T65" fmla="*/ 63 h 600"/>
              <a:gd name="T66" fmla="*/ 398 w 607"/>
              <a:gd name="T67" fmla="*/ 108 h 600"/>
              <a:gd name="T68" fmla="*/ 69 w 607"/>
              <a:gd name="T69" fmla="*/ 250 h 600"/>
              <a:gd name="T70" fmla="*/ 171 w 607"/>
              <a:gd name="T71" fmla="*/ 145 h 600"/>
              <a:gd name="T72" fmla="*/ 231 w 607"/>
              <a:gd name="T73" fmla="*/ 120 h 600"/>
              <a:gd name="T74" fmla="*/ 169 w 607"/>
              <a:gd name="T75" fmla="*/ 235 h 600"/>
              <a:gd name="T76" fmla="*/ 30 w 607"/>
              <a:gd name="T77" fmla="*/ 246 h 600"/>
              <a:gd name="T78" fmla="*/ 376 w 607"/>
              <a:gd name="T79" fmla="*/ 8 h 600"/>
              <a:gd name="T80" fmla="*/ 154 w 607"/>
              <a:gd name="T81" fmla="*/ 132 h 600"/>
              <a:gd name="T82" fmla="*/ 238 w 607"/>
              <a:gd name="T83" fmla="*/ 30 h 600"/>
              <a:gd name="T84" fmla="*/ 188 w 607"/>
              <a:gd name="T85" fmla="*/ 57 h 600"/>
              <a:gd name="T86" fmla="*/ 356 w 607"/>
              <a:gd name="T87" fmla="*/ 3 h 600"/>
              <a:gd name="T88" fmla="*/ 41 w 607"/>
              <a:gd name="T89" fmla="*/ 150 h 600"/>
              <a:gd name="T90" fmla="*/ 104 w 607"/>
              <a:gd name="T91" fmla="*/ 87 h 600"/>
              <a:gd name="T92" fmla="*/ 318 w 607"/>
              <a:gd name="T93" fmla="*/ 42 h 600"/>
              <a:gd name="T94" fmla="*/ 456 w 607"/>
              <a:gd name="T95" fmla="*/ 67 h 600"/>
              <a:gd name="T96" fmla="*/ 207 w 607"/>
              <a:gd name="T97" fmla="*/ 349 h 600"/>
              <a:gd name="T98" fmla="*/ 13 w 607"/>
              <a:gd name="T99" fmla="*/ 358 h 600"/>
              <a:gd name="T100" fmla="*/ 45 w 607"/>
              <a:gd name="T101" fmla="*/ 266 h 600"/>
              <a:gd name="T102" fmla="*/ 45 w 607"/>
              <a:gd name="T103" fmla="*/ 266 h 600"/>
              <a:gd name="T104" fmla="*/ 467 w 607"/>
              <a:gd name="T105" fmla="*/ 207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07" h="600">
                <a:moveTo>
                  <a:pt x="309" y="311"/>
                </a:moveTo>
                <a:cubicBezTo>
                  <a:pt x="295" y="279"/>
                  <a:pt x="282" y="247"/>
                  <a:pt x="269" y="216"/>
                </a:cubicBezTo>
                <a:lnTo>
                  <a:pt x="273" y="214"/>
                </a:lnTo>
                <a:cubicBezTo>
                  <a:pt x="297" y="203"/>
                  <a:pt x="319" y="190"/>
                  <a:pt x="339" y="177"/>
                </a:cubicBezTo>
                <a:cubicBezTo>
                  <a:pt x="358" y="206"/>
                  <a:pt x="373" y="237"/>
                  <a:pt x="387" y="268"/>
                </a:cubicBezTo>
                <a:cubicBezTo>
                  <a:pt x="365" y="282"/>
                  <a:pt x="341" y="295"/>
                  <a:pt x="317" y="307"/>
                </a:cubicBezTo>
                <a:cubicBezTo>
                  <a:pt x="314" y="308"/>
                  <a:pt x="311" y="309"/>
                  <a:pt x="309" y="311"/>
                </a:cubicBezTo>
                <a:close/>
                <a:moveTo>
                  <a:pt x="404" y="506"/>
                </a:moveTo>
                <a:cubicBezTo>
                  <a:pt x="414" y="501"/>
                  <a:pt x="424" y="496"/>
                  <a:pt x="434" y="491"/>
                </a:cubicBezTo>
                <a:cubicBezTo>
                  <a:pt x="434" y="495"/>
                  <a:pt x="434" y="500"/>
                  <a:pt x="434" y="504"/>
                </a:cubicBezTo>
                <a:cubicBezTo>
                  <a:pt x="434" y="519"/>
                  <a:pt x="434" y="533"/>
                  <a:pt x="433" y="546"/>
                </a:cubicBezTo>
                <a:cubicBezTo>
                  <a:pt x="430" y="548"/>
                  <a:pt x="428" y="549"/>
                  <a:pt x="425" y="551"/>
                </a:cubicBezTo>
                <a:cubicBezTo>
                  <a:pt x="422" y="552"/>
                  <a:pt x="420" y="553"/>
                  <a:pt x="417" y="554"/>
                </a:cubicBezTo>
                <a:cubicBezTo>
                  <a:pt x="411" y="541"/>
                  <a:pt x="403" y="527"/>
                  <a:pt x="396" y="510"/>
                </a:cubicBezTo>
                <a:cubicBezTo>
                  <a:pt x="399" y="509"/>
                  <a:pt x="401" y="508"/>
                  <a:pt x="404" y="506"/>
                </a:cubicBezTo>
                <a:close/>
                <a:moveTo>
                  <a:pt x="245" y="599"/>
                </a:moveTo>
                <a:lnTo>
                  <a:pt x="245" y="600"/>
                </a:lnTo>
                <a:cubicBezTo>
                  <a:pt x="209" y="593"/>
                  <a:pt x="175" y="579"/>
                  <a:pt x="145" y="561"/>
                </a:cubicBezTo>
                <a:cubicBezTo>
                  <a:pt x="157" y="563"/>
                  <a:pt x="170" y="564"/>
                  <a:pt x="184" y="564"/>
                </a:cubicBezTo>
                <a:cubicBezTo>
                  <a:pt x="188" y="564"/>
                  <a:pt x="193" y="564"/>
                  <a:pt x="198" y="563"/>
                </a:cubicBezTo>
                <a:cubicBezTo>
                  <a:pt x="223" y="578"/>
                  <a:pt x="251" y="589"/>
                  <a:pt x="279" y="596"/>
                </a:cubicBezTo>
                <a:cubicBezTo>
                  <a:pt x="267" y="598"/>
                  <a:pt x="256" y="599"/>
                  <a:pt x="245" y="599"/>
                </a:cubicBezTo>
                <a:close/>
                <a:moveTo>
                  <a:pt x="548" y="410"/>
                </a:moveTo>
                <a:cubicBezTo>
                  <a:pt x="539" y="443"/>
                  <a:pt x="524" y="475"/>
                  <a:pt x="505" y="503"/>
                </a:cubicBezTo>
                <a:cubicBezTo>
                  <a:pt x="502" y="505"/>
                  <a:pt x="499" y="507"/>
                  <a:pt x="496" y="510"/>
                </a:cubicBezTo>
                <a:cubicBezTo>
                  <a:pt x="502" y="488"/>
                  <a:pt x="506" y="465"/>
                  <a:pt x="509" y="443"/>
                </a:cubicBezTo>
                <a:cubicBezTo>
                  <a:pt x="523" y="432"/>
                  <a:pt x="536" y="421"/>
                  <a:pt x="548" y="410"/>
                </a:cubicBezTo>
                <a:close/>
                <a:moveTo>
                  <a:pt x="332" y="536"/>
                </a:moveTo>
                <a:cubicBezTo>
                  <a:pt x="336" y="541"/>
                  <a:pt x="341" y="546"/>
                  <a:pt x="346" y="551"/>
                </a:cubicBezTo>
                <a:cubicBezTo>
                  <a:pt x="355" y="559"/>
                  <a:pt x="363" y="566"/>
                  <a:pt x="371" y="573"/>
                </a:cubicBezTo>
                <a:cubicBezTo>
                  <a:pt x="364" y="576"/>
                  <a:pt x="357" y="578"/>
                  <a:pt x="351" y="580"/>
                </a:cubicBezTo>
                <a:cubicBezTo>
                  <a:pt x="331" y="571"/>
                  <a:pt x="311" y="560"/>
                  <a:pt x="293" y="548"/>
                </a:cubicBezTo>
                <a:cubicBezTo>
                  <a:pt x="306" y="545"/>
                  <a:pt x="319" y="541"/>
                  <a:pt x="332" y="536"/>
                </a:cubicBezTo>
                <a:close/>
                <a:moveTo>
                  <a:pt x="451" y="504"/>
                </a:moveTo>
                <a:cubicBezTo>
                  <a:pt x="451" y="497"/>
                  <a:pt x="450" y="489"/>
                  <a:pt x="450" y="482"/>
                </a:cubicBezTo>
                <a:cubicBezTo>
                  <a:pt x="464" y="474"/>
                  <a:pt x="478" y="465"/>
                  <a:pt x="491" y="456"/>
                </a:cubicBezTo>
                <a:cubicBezTo>
                  <a:pt x="488" y="479"/>
                  <a:pt x="482" y="501"/>
                  <a:pt x="475" y="523"/>
                </a:cubicBezTo>
                <a:cubicBezTo>
                  <a:pt x="467" y="528"/>
                  <a:pt x="458" y="533"/>
                  <a:pt x="450" y="538"/>
                </a:cubicBezTo>
                <a:cubicBezTo>
                  <a:pt x="450" y="527"/>
                  <a:pt x="451" y="516"/>
                  <a:pt x="451" y="504"/>
                </a:cubicBezTo>
                <a:close/>
                <a:moveTo>
                  <a:pt x="402" y="561"/>
                </a:moveTo>
                <a:cubicBezTo>
                  <a:pt x="397" y="563"/>
                  <a:pt x="393" y="565"/>
                  <a:pt x="388" y="567"/>
                </a:cubicBezTo>
                <a:cubicBezTo>
                  <a:pt x="378" y="558"/>
                  <a:pt x="369" y="550"/>
                  <a:pt x="357" y="539"/>
                </a:cubicBezTo>
                <a:cubicBezTo>
                  <a:pt x="354" y="536"/>
                  <a:pt x="352" y="533"/>
                  <a:pt x="349" y="530"/>
                </a:cubicBezTo>
                <a:cubicBezTo>
                  <a:pt x="359" y="526"/>
                  <a:pt x="370" y="522"/>
                  <a:pt x="381" y="517"/>
                </a:cubicBezTo>
                <a:cubicBezTo>
                  <a:pt x="388" y="533"/>
                  <a:pt x="395" y="548"/>
                  <a:pt x="402" y="561"/>
                </a:cubicBezTo>
                <a:close/>
                <a:moveTo>
                  <a:pt x="327" y="587"/>
                </a:moveTo>
                <a:lnTo>
                  <a:pt x="322" y="588"/>
                </a:lnTo>
                <a:cubicBezTo>
                  <a:pt x="289" y="584"/>
                  <a:pt x="258" y="575"/>
                  <a:pt x="228" y="561"/>
                </a:cubicBezTo>
                <a:cubicBezTo>
                  <a:pt x="243" y="559"/>
                  <a:pt x="257" y="556"/>
                  <a:pt x="272" y="553"/>
                </a:cubicBezTo>
                <a:cubicBezTo>
                  <a:pt x="290" y="566"/>
                  <a:pt x="308" y="577"/>
                  <a:pt x="327" y="587"/>
                </a:cubicBezTo>
                <a:close/>
                <a:moveTo>
                  <a:pt x="604" y="344"/>
                </a:moveTo>
                <a:cubicBezTo>
                  <a:pt x="599" y="380"/>
                  <a:pt x="587" y="415"/>
                  <a:pt x="571" y="446"/>
                </a:cubicBezTo>
                <a:lnTo>
                  <a:pt x="570" y="445"/>
                </a:lnTo>
                <a:cubicBezTo>
                  <a:pt x="561" y="455"/>
                  <a:pt x="551" y="465"/>
                  <a:pt x="541" y="474"/>
                </a:cubicBezTo>
                <a:cubicBezTo>
                  <a:pt x="555" y="447"/>
                  <a:pt x="564" y="418"/>
                  <a:pt x="570" y="388"/>
                </a:cubicBezTo>
                <a:cubicBezTo>
                  <a:pt x="584" y="373"/>
                  <a:pt x="595" y="359"/>
                  <a:pt x="604" y="344"/>
                </a:cubicBezTo>
                <a:close/>
                <a:moveTo>
                  <a:pt x="339" y="424"/>
                </a:moveTo>
                <a:cubicBezTo>
                  <a:pt x="351" y="452"/>
                  <a:pt x="362" y="478"/>
                  <a:pt x="373" y="501"/>
                </a:cubicBezTo>
                <a:cubicBezTo>
                  <a:pt x="360" y="507"/>
                  <a:pt x="348" y="512"/>
                  <a:pt x="335" y="516"/>
                </a:cubicBezTo>
                <a:cubicBezTo>
                  <a:pt x="314" y="495"/>
                  <a:pt x="296" y="471"/>
                  <a:pt x="279" y="447"/>
                </a:cubicBezTo>
                <a:cubicBezTo>
                  <a:pt x="299" y="440"/>
                  <a:pt x="319" y="433"/>
                  <a:pt x="339" y="424"/>
                </a:cubicBezTo>
                <a:close/>
                <a:moveTo>
                  <a:pt x="570" y="260"/>
                </a:moveTo>
                <a:cubicBezTo>
                  <a:pt x="580" y="247"/>
                  <a:pt x="589" y="234"/>
                  <a:pt x="596" y="221"/>
                </a:cubicBezTo>
                <a:cubicBezTo>
                  <a:pt x="602" y="246"/>
                  <a:pt x="606" y="271"/>
                  <a:pt x="607" y="298"/>
                </a:cubicBezTo>
                <a:lnTo>
                  <a:pt x="606" y="298"/>
                </a:lnTo>
                <a:lnTo>
                  <a:pt x="605" y="299"/>
                </a:lnTo>
                <a:lnTo>
                  <a:pt x="604" y="304"/>
                </a:lnTo>
                <a:cubicBezTo>
                  <a:pt x="598" y="320"/>
                  <a:pt x="588" y="338"/>
                  <a:pt x="575" y="355"/>
                </a:cubicBezTo>
                <a:cubicBezTo>
                  <a:pt x="576" y="345"/>
                  <a:pt x="576" y="335"/>
                  <a:pt x="576" y="324"/>
                </a:cubicBezTo>
                <a:cubicBezTo>
                  <a:pt x="576" y="302"/>
                  <a:pt x="574" y="281"/>
                  <a:pt x="570" y="260"/>
                </a:cubicBezTo>
                <a:close/>
                <a:moveTo>
                  <a:pt x="491" y="336"/>
                </a:moveTo>
                <a:cubicBezTo>
                  <a:pt x="494" y="355"/>
                  <a:pt x="496" y="375"/>
                  <a:pt x="496" y="395"/>
                </a:cubicBezTo>
                <a:cubicBezTo>
                  <a:pt x="496" y="407"/>
                  <a:pt x="495" y="420"/>
                  <a:pt x="494" y="432"/>
                </a:cubicBezTo>
                <a:cubicBezTo>
                  <a:pt x="480" y="442"/>
                  <a:pt x="465" y="452"/>
                  <a:pt x="449" y="462"/>
                </a:cubicBezTo>
                <a:cubicBezTo>
                  <a:pt x="447" y="432"/>
                  <a:pt x="443" y="403"/>
                  <a:pt x="437" y="374"/>
                </a:cubicBezTo>
                <a:cubicBezTo>
                  <a:pt x="456" y="362"/>
                  <a:pt x="474" y="349"/>
                  <a:pt x="491" y="336"/>
                </a:cubicBezTo>
                <a:close/>
                <a:moveTo>
                  <a:pt x="133" y="515"/>
                </a:moveTo>
                <a:cubicBezTo>
                  <a:pt x="145" y="526"/>
                  <a:pt x="157" y="536"/>
                  <a:pt x="170" y="546"/>
                </a:cubicBezTo>
                <a:cubicBezTo>
                  <a:pt x="152" y="545"/>
                  <a:pt x="136" y="542"/>
                  <a:pt x="122" y="537"/>
                </a:cubicBezTo>
                <a:cubicBezTo>
                  <a:pt x="115" y="535"/>
                  <a:pt x="109" y="532"/>
                  <a:pt x="103" y="529"/>
                </a:cubicBezTo>
                <a:lnTo>
                  <a:pt x="103" y="530"/>
                </a:lnTo>
                <a:cubicBezTo>
                  <a:pt x="79" y="509"/>
                  <a:pt x="59" y="485"/>
                  <a:pt x="43" y="458"/>
                </a:cubicBezTo>
                <a:cubicBezTo>
                  <a:pt x="47" y="460"/>
                  <a:pt x="50" y="461"/>
                  <a:pt x="54" y="462"/>
                </a:cubicBezTo>
                <a:cubicBezTo>
                  <a:pt x="66" y="467"/>
                  <a:pt x="79" y="469"/>
                  <a:pt x="94" y="471"/>
                </a:cubicBezTo>
                <a:cubicBezTo>
                  <a:pt x="106" y="487"/>
                  <a:pt x="119" y="502"/>
                  <a:pt x="133" y="515"/>
                </a:cubicBezTo>
                <a:close/>
                <a:moveTo>
                  <a:pt x="511" y="419"/>
                </a:moveTo>
                <a:cubicBezTo>
                  <a:pt x="511" y="411"/>
                  <a:pt x="512" y="403"/>
                  <a:pt x="512" y="395"/>
                </a:cubicBezTo>
                <a:cubicBezTo>
                  <a:pt x="512" y="371"/>
                  <a:pt x="510" y="347"/>
                  <a:pt x="506" y="324"/>
                </a:cubicBezTo>
                <a:cubicBezTo>
                  <a:pt x="525" y="308"/>
                  <a:pt x="542" y="292"/>
                  <a:pt x="556" y="276"/>
                </a:cubicBezTo>
                <a:cubicBezTo>
                  <a:pt x="559" y="292"/>
                  <a:pt x="560" y="308"/>
                  <a:pt x="560" y="324"/>
                </a:cubicBezTo>
                <a:cubicBezTo>
                  <a:pt x="560" y="342"/>
                  <a:pt x="558" y="360"/>
                  <a:pt x="555" y="378"/>
                </a:cubicBezTo>
                <a:cubicBezTo>
                  <a:pt x="543" y="392"/>
                  <a:pt x="528" y="405"/>
                  <a:pt x="511" y="419"/>
                </a:cubicBezTo>
                <a:close/>
                <a:moveTo>
                  <a:pt x="128" y="473"/>
                </a:moveTo>
                <a:cubicBezTo>
                  <a:pt x="146" y="473"/>
                  <a:pt x="165" y="472"/>
                  <a:pt x="185" y="469"/>
                </a:cubicBezTo>
                <a:cubicBezTo>
                  <a:pt x="198" y="486"/>
                  <a:pt x="213" y="502"/>
                  <a:pt x="229" y="517"/>
                </a:cubicBezTo>
                <a:cubicBezTo>
                  <a:pt x="237" y="525"/>
                  <a:pt x="245" y="532"/>
                  <a:pt x="253" y="539"/>
                </a:cubicBezTo>
                <a:cubicBezTo>
                  <a:pt x="235" y="542"/>
                  <a:pt x="217" y="545"/>
                  <a:pt x="200" y="546"/>
                </a:cubicBezTo>
                <a:cubicBezTo>
                  <a:pt x="180" y="534"/>
                  <a:pt x="161" y="520"/>
                  <a:pt x="144" y="503"/>
                </a:cubicBezTo>
                <a:cubicBezTo>
                  <a:pt x="134" y="494"/>
                  <a:pt x="125" y="484"/>
                  <a:pt x="116" y="473"/>
                </a:cubicBezTo>
                <a:cubicBezTo>
                  <a:pt x="120" y="473"/>
                  <a:pt x="124" y="473"/>
                  <a:pt x="128" y="473"/>
                </a:cubicBezTo>
                <a:close/>
                <a:moveTo>
                  <a:pt x="388" y="494"/>
                </a:moveTo>
                <a:cubicBezTo>
                  <a:pt x="378" y="471"/>
                  <a:pt x="366" y="445"/>
                  <a:pt x="354" y="418"/>
                </a:cubicBezTo>
                <a:cubicBezTo>
                  <a:pt x="360" y="415"/>
                  <a:pt x="365" y="413"/>
                  <a:pt x="371" y="410"/>
                </a:cubicBezTo>
                <a:cubicBezTo>
                  <a:pt x="388" y="401"/>
                  <a:pt x="405" y="392"/>
                  <a:pt x="422" y="383"/>
                </a:cubicBezTo>
                <a:cubicBezTo>
                  <a:pt x="428" y="412"/>
                  <a:pt x="432" y="441"/>
                  <a:pt x="433" y="471"/>
                </a:cubicBezTo>
                <a:cubicBezTo>
                  <a:pt x="422" y="478"/>
                  <a:pt x="409" y="484"/>
                  <a:pt x="397" y="490"/>
                </a:cubicBezTo>
                <a:cubicBezTo>
                  <a:pt x="394" y="492"/>
                  <a:pt x="391" y="493"/>
                  <a:pt x="388" y="494"/>
                </a:cubicBezTo>
                <a:close/>
                <a:moveTo>
                  <a:pt x="318" y="522"/>
                </a:moveTo>
                <a:cubicBezTo>
                  <a:pt x="303" y="527"/>
                  <a:pt x="288" y="531"/>
                  <a:pt x="274" y="534"/>
                </a:cubicBezTo>
                <a:cubicBezTo>
                  <a:pt x="262" y="525"/>
                  <a:pt x="251" y="516"/>
                  <a:pt x="240" y="505"/>
                </a:cubicBezTo>
                <a:cubicBezTo>
                  <a:pt x="227" y="493"/>
                  <a:pt x="215" y="480"/>
                  <a:pt x="204" y="466"/>
                </a:cubicBezTo>
                <a:cubicBezTo>
                  <a:pt x="223" y="462"/>
                  <a:pt x="243" y="457"/>
                  <a:pt x="263" y="452"/>
                </a:cubicBezTo>
                <a:cubicBezTo>
                  <a:pt x="279" y="476"/>
                  <a:pt x="298" y="500"/>
                  <a:pt x="318" y="522"/>
                </a:cubicBezTo>
                <a:close/>
                <a:moveTo>
                  <a:pt x="431" y="567"/>
                </a:moveTo>
                <a:cubicBezTo>
                  <a:pt x="431" y="571"/>
                  <a:pt x="431" y="574"/>
                  <a:pt x="430" y="577"/>
                </a:cubicBezTo>
                <a:lnTo>
                  <a:pt x="430" y="578"/>
                </a:lnTo>
                <a:cubicBezTo>
                  <a:pt x="428" y="575"/>
                  <a:pt x="427" y="573"/>
                  <a:pt x="425" y="570"/>
                </a:cubicBezTo>
                <a:cubicBezTo>
                  <a:pt x="427" y="569"/>
                  <a:pt x="429" y="568"/>
                  <a:pt x="431" y="567"/>
                </a:cubicBezTo>
                <a:close/>
                <a:moveTo>
                  <a:pt x="410" y="577"/>
                </a:moveTo>
                <a:cubicBezTo>
                  <a:pt x="412" y="579"/>
                  <a:pt x="413" y="582"/>
                  <a:pt x="414" y="584"/>
                </a:cubicBezTo>
                <a:lnTo>
                  <a:pt x="411" y="586"/>
                </a:lnTo>
                <a:cubicBezTo>
                  <a:pt x="409" y="584"/>
                  <a:pt x="406" y="582"/>
                  <a:pt x="404" y="580"/>
                </a:cubicBezTo>
                <a:cubicBezTo>
                  <a:pt x="406" y="579"/>
                  <a:pt x="408" y="578"/>
                  <a:pt x="410" y="577"/>
                </a:cubicBezTo>
                <a:close/>
                <a:moveTo>
                  <a:pt x="465" y="550"/>
                </a:moveTo>
                <a:lnTo>
                  <a:pt x="463" y="553"/>
                </a:lnTo>
                <a:cubicBezTo>
                  <a:pt x="458" y="558"/>
                  <a:pt x="453" y="563"/>
                  <a:pt x="448" y="567"/>
                </a:cubicBezTo>
                <a:lnTo>
                  <a:pt x="448" y="568"/>
                </a:lnTo>
                <a:lnTo>
                  <a:pt x="447" y="569"/>
                </a:lnTo>
                <a:cubicBezTo>
                  <a:pt x="448" y="565"/>
                  <a:pt x="448" y="562"/>
                  <a:pt x="448" y="559"/>
                </a:cubicBezTo>
                <a:cubicBezTo>
                  <a:pt x="454" y="556"/>
                  <a:pt x="459" y="553"/>
                  <a:pt x="465" y="550"/>
                </a:cubicBezTo>
                <a:close/>
                <a:moveTo>
                  <a:pt x="390" y="590"/>
                </a:moveTo>
                <a:cubicBezTo>
                  <a:pt x="386" y="590"/>
                  <a:pt x="381" y="591"/>
                  <a:pt x="377" y="591"/>
                </a:cubicBezTo>
                <a:lnTo>
                  <a:pt x="376" y="590"/>
                </a:lnTo>
                <a:cubicBezTo>
                  <a:pt x="379" y="589"/>
                  <a:pt x="383" y="588"/>
                  <a:pt x="386" y="586"/>
                </a:cubicBezTo>
                <a:lnTo>
                  <a:pt x="390" y="590"/>
                </a:lnTo>
                <a:close/>
                <a:moveTo>
                  <a:pt x="332" y="408"/>
                </a:moveTo>
                <a:cubicBezTo>
                  <a:pt x="311" y="417"/>
                  <a:pt x="290" y="425"/>
                  <a:pt x="269" y="431"/>
                </a:cubicBezTo>
                <a:cubicBezTo>
                  <a:pt x="254" y="409"/>
                  <a:pt x="241" y="385"/>
                  <a:pt x="230" y="361"/>
                </a:cubicBezTo>
                <a:cubicBezTo>
                  <a:pt x="253" y="353"/>
                  <a:pt x="277" y="344"/>
                  <a:pt x="300" y="334"/>
                </a:cubicBezTo>
                <a:cubicBezTo>
                  <a:pt x="311" y="359"/>
                  <a:pt x="322" y="384"/>
                  <a:pt x="332" y="408"/>
                </a:cubicBezTo>
                <a:close/>
                <a:moveTo>
                  <a:pt x="325" y="323"/>
                </a:moveTo>
                <a:cubicBezTo>
                  <a:pt x="349" y="311"/>
                  <a:pt x="372" y="298"/>
                  <a:pt x="393" y="285"/>
                </a:cubicBezTo>
                <a:cubicBezTo>
                  <a:pt x="403" y="311"/>
                  <a:pt x="411" y="337"/>
                  <a:pt x="418" y="364"/>
                </a:cubicBezTo>
                <a:cubicBezTo>
                  <a:pt x="400" y="375"/>
                  <a:pt x="382" y="385"/>
                  <a:pt x="363" y="394"/>
                </a:cubicBezTo>
                <a:cubicBezTo>
                  <a:pt x="358" y="396"/>
                  <a:pt x="352" y="399"/>
                  <a:pt x="347" y="401"/>
                </a:cubicBezTo>
                <a:cubicBezTo>
                  <a:pt x="337" y="377"/>
                  <a:pt x="326" y="352"/>
                  <a:pt x="315" y="327"/>
                </a:cubicBezTo>
                <a:cubicBezTo>
                  <a:pt x="318" y="326"/>
                  <a:pt x="322" y="324"/>
                  <a:pt x="325" y="323"/>
                </a:cubicBezTo>
                <a:close/>
                <a:moveTo>
                  <a:pt x="59" y="446"/>
                </a:moveTo>
                <a:cubicBezTo>
                  <a:pt x="47" y="441"/>
                  <a:pt x="37" y="436"/>
                  <a:pt x="29" y="429"/>
                </a:cubicBezTo>
                <a:lnTo>
                  <a:pt x="28" y="430"/>
                </a:lnTo>
                <a:cubicBezTo>
                  <a:pt x="20" y="412"/>
                  <a:pt x="14" y="394"/>
                  <a:pt x="9" y="376"/>
                </a:cubicBezTo>
                <a:cubicBezTo>
                  <a:pt x="21" y="380"/>
                  <a:pt x="34" y="382"/>
                  <a:pt x="48" y="384"/>
                </a:cubicBezTo>
                <a:cubicBezTo>
                  <a:pt x="56" y="407"/>
                  <a:pt x="67" y="430"/>
                  <a:pt x="80" y="451"/>
                </a:cubicBezTo>
                <a:cubicBezTo>
                  <a:pt x="73" y="450"/>
                  <a:pt x="66" y="448"/>
                  <a:pt x="59" y="446"/>
                </a:cubicBezTo>
                <a:close/>
                <a:moveTo>
                  <a:pt x="407" y="276"/>
                </a:moveTo>
                <a:cubicBezTo>
                  <a:pt x="427" y="263"/>
                  <a:pt x="445" y="249"/>
                  <a:pt x="462" y="235"/>
                </a:cubicBezTo>
                <a:cubicBezTo>
                  <a:pt x="474" y="261"/>
                  <a:pt x="482" y="288"/>
                  <a:pt x="488" y="316"/>
                </a:cubicBezTo>
                <a:cubicBezTo>
                  <a:pt x="471" y="330"/>
                  <a:pt x="452" y="343"/>
                  <a:pt x="432" y="355"/>
                </a:cubicBezTo>
                <a:cubicBezTo>
                  <a:pt x="426" y="328"/>
                  <a:pt x="417" y="302"/>
                  <a:pt x="407" y="276"/>
                </a:cubicBezTo>
                <a:close/>
                <a:moveTo>
                  <a:pt x="134" y="382"/>
                </a:moveTo>
                <a:cubicBezTo>
                  <a:pt x="145" y="407"/>
                  <a:pt x="158" y="430"/>
                  <a:pt x="173" y="452"/>
                </a:cubicBezTo>
                <a:cubicBezTo>
                  <a:pt x="158" y="454"/>
                  <a:pt x="143" y="456"/>
                  <a:pt x="128" y="456"/>
                </a:cubicBezTo>
                <a:cubicBezTo>
                  <a:pt x="119" y="456"/>
                  <a:pt x="110" y="455"/>
                  <a:pt x="102" y="454"/>
                </a:cubicBezTo>
                <a:cubicBezTo>
                  <a:pt x="87" y="433"/>
                  <a:pt x="75" y="410"/>
                  <a:pt x="66" y="386"/>
                </a:cubicBezTo>
                <a:cubicBezTo>
                  <a:pt x="71" y="386"/>
                  <a:pt x="77" y="386"/>
                  <a:pt x="82" y="386"/>
                </a:cubicBezTo>
                <a:cubicBezTo>
                  <a:pt x="99" y="386"/>
                  <a:pt x="116" y="385"/>
                  <a:pt x="134" y="382"/>
                </a:cubicBezTo>
                <a:close/>
                <a:moveTo>
                  <a:pt x="502" y="305"/>
                </a:moveTo>
                <a:cubicBezTo>
                  <a:pt x="496" y="277"/>
                  <a:pt x="487" y="250"/>
                  <a:pt x="475" y="224"/>
                </a:cubicBezTo>
                <a:cubicBezTo>
                  <a:pt x="493" y="208"/>
                  <a:pt x="509" y="191"/>
                  <a:pt x="522" y="175"/>
                </a:cubicBezTo>
                <a:cubicBezTo>
                  <a:pt x="536" y="199"/>
                  <a:pt x="546" y="226"/>
                  <a:pt x="552" y="254"/>
                </a:cubicBezTo>
                <a:cubicBezTo>
                  <a:pt x="538" y="271"/>
                  <a:pt x="521" y="288"/>
                  <a:pt x="502" y="305"/>
                </a:cubicBezTo>
                <a:close/>
                <a:moveTo>
                  <a:pt x="553" y="129"/>
                </a:moveTo>
                <a:cubicBezTo>
                  <a:pt x="567" y="150"/>
                  <a:pt x="579" y="173"/>
                  <a:pt x="588" y="197"/>
                </a:cubicBezTo>
                <a:cubicBezTo>
                  <a:pt x="582" y="211"/>
                  <a:pt x="574" y="224"/>
                  <a:pt x="565" y="238"/>
                </a:cubicBezTo>
                <a:cubicBezTo>
                  <a:pt x="557" y="211"/>
                  <a:pt x="547" y="185"/>
                  <a:pt x="533" y="160"/>
                </a:cubicBezTo>
                <a:cubicBezTo>
                  <a:pt x="541" y="150"/>
                  <a:pt x="547" y="140"/>
                  <a:pt x="553" y="129"/>
                </a:cubicBezTo>
                <a:close/>
                <a:moveTo>
                  <a:pt x="252" y="436"/>
                </a:moveTo>
                <a:cubicBezTo>
                  <a:pt x="232" y="442"/>
                  <a:pt x="211" y="447"/>
                  <a:pt x="191" y="450"/>
                </a:cubicBezTo>
                <a:cubicBezTo>
                  <a:pt x="175" y="428"/>
                  <a:pt x="161" y="404"/>
                  <a:pt x="150" y="380"/>
                </a:cubicBezTo>
                <a:cubicBezTo>
                  <a:pt x="171" y="376"/>
                  <a:pt x="192" y="371"/>
                  <a:pt x="214" y="365"/>
                </a:cubicBezTo>
                <a:cubicBezTo>
                  <a:pt x="225" y="390"/>
                  <a:pt x="238" y="413"/>
                  <a:pt x="252" y="436"/>
                </a:cubicBezTo>
                <a:close/>
                <a:moveTo>
                  <a:pt x="169" y="46"/>
                </a:moveTo>
                <a:cubicBezTo>
                  <a:pt x="169" y="41"/>
                  <a:pt x="169" y="35"/>
                  <a:pt x="170" y="30"/>
                </a:cubicBezTo>
                <a:cubicBezTo>
                  <a:pt x="172" y="29"/>
                  <a:pt x="174" y="28"/>
                  <a:pt x="176" y="27"/>
                </a:cubicBezTo>
                <a:cubicBezTo>
                  <a:pt x="177" y="31"/>
                  <a:pt x="179" y="35"/>
                  <a:pt x="181" y="40"/>
                </a:cubicBezTo>
                <a:cubicBezTo>
                  <a:pt x="177" y="42"/>
                  <a:pt x="173" y="44"/>
                  <a:pt x="169" y="46"/>
                </a:cubicBezTo>
                <a:close/>
                <a:moveTo>
                  <a:pt x="196" y="33"/>
                </a:moveTo>
                <a:cubicBezTo>
                  <a:pt x="194" y="28"/>
                  <a:pt x="192" y="24"/>
                  <a:pt x="191" y="20"/>
                </a:cubicBezTo>
                <a:cubicBezTo>
                  <a:pt x="194" y="19"/>
                  <a:pt x="197" y="18"/>
                  <a:pt x="199" y="17"/>
                </a:cubicBezTo>
                <a:cubicBezTo>
                  <a:pt x="203" y="20"/>
                  <a:pt x="206" y="23"/>
                  <a:pt x="209" y="26"/>
                </a:cubicBezTo>
                <a:cubicBezTo>
                  <a:pt x="205" y="28"/>
                  <a:pt x="200" y="31"/>
                  <a:pt x="196" y="33"/>
                </a:cubicBezTo>
                <a:close/>
                <a:moveTo>
                  <a:pt x="219" y="12"/>
                </a:moveTo>
                <a:cubicBezTo>
                  <a:pt x="221" y="13"/>
                  <a:pt x="224" y="15"/>
                  <a:pt x="227" y="16"/>
                </a:cubicBezTo>
                <a:lnTo>
                  <a:pt x="224" y="17"/>
                </a:lnTo>
                <a:lnTo>
                  <a:pt x="219" y="12"/>
                </a:lnTo>
                <a:close/>
                <a:moveTo>
                  <a:pt x="129" y="56"/>
                </a:moveTo>
                <a:cubicBezTo>
                  <a:pt x="128" y="58"/>
                  <a:pt x="127" y="60"/>
                  <a:pt x="126" y="62"/>
                </a:cubicBezTo>
                <a:lnTo>
                  <a:pt x="122" y="63"/>
                </a:lnTo>
                <a:cubicBezTo>
                  <a:pt x="124" y="61"/>
                  <a:pt x="126" y="58"/>
                  <a:pt x="129" y="56"/>
                </a:cubicBezTo>
                <a:close/>
                <a:moveTo>
                  <a:pt x="153" y="41"/>
                </a:moveTo>
                <a:cubicBezTo>
                  <a:pt x="153" y="45"/>
                  <a:pt x="153" y="49"/>
                  <a:pt x="153" y="53"/>
                </a:cubicBezTo>
                <a:lnTo>
                  <a:pt x="147" y="55"/>
                </a:lnTo>
                <a:cubicBezTo>
                  <a:pt x="149" y="50"/>
                  <a:pt x="151" y="46"/>
                  <a:pt x="153" y="41"/>
                </a:cubicBezTo>
                <a:close/>
                <a:moveTo>
                  <a:pt x="398" y="108"/>
                </a:moveTo>
                <a:cubicBezTo>
                  <a:pt x="379" y="87"/>
                  <a:pt x="357" y="69"/>
                  <a:pt x="334" y="52"/>
                </a:cubicBezTo>
                <a:cubicBezTo>
                  <a:pt x="343" y="44"/>
                  <a:pt x="351" y="36"/>
                  <a:pt x="359" y="28"/>
                </a:cubicBezTo>
                <a:cubicBezTo>
                  <a:pt x="385" y="38"/>
                  <a:pt x="410" y="53"/>
                  <a:pt x="432" y="70"/>
                </a:cubicBezTo>
                <a:cubicBezTo>
                  <a:pt x="423" y="82"/>
                  <a:pt x="411" y="95"/>
                  <a:pt x="398" y="108"/>
                </a:cubicBezTo>
                <a:close/>
                <a:moveTo>
                  <a:pt x="100" y="248"/>
                </a:moveTo>
                <a:cubicBezTo>
                  <a:pt x="89" y="249"/>
                  <a:pt x="79" y="250"/>
                  <a:pt x="69" y="250"/>
                </a:cubicBezTo>
                <a:cubicBezTo>
                  <a:pt x="61" y="250"/>
                  <a:pt x="53" y="249"/>
                  <a:pt x="46" y="248"/>
                </a:cubicBezTo>
                <a:cubicBezTo>
                  <a:pt x="48" y="221"/>
                  <a:pt x="53" y="194"/>
                  <a:pt x="62" y="168"/>
                </a:cubicBezTo>
                <a:cubicBezTo>
                  <a:pt x="75" y="167"/>
                  <a:pt x="88" y="166"/>
                  <a:pt x="101" y="163"/>
                </a:cubicBezTo>
                <a:cubicBezTo>
                  <a:pt x="98" y="192"/>
                  <a:pt x="97" y="220"/>
                  <a:pt x="100" y="248"/>
                </a:cubicBezTo>
                <a:close/>
                <a:moveTo>
                  <a:pt x="185" y="230"/>
                </a:moveTo>
                <a:cubicBezTo>
                  <a:pt x="179" y="202"/>
                  <a:pt x="174" y="174"/>
                  <a:pt x="171" y="145"/>
                </a:cubicBezTo>
                <a:cubicBezTo>
                  <a:pt x="186" y="140"/>
                  <a:pt x="201" y="134"/>
                  <a:pt x="216" y="127"/>
                </a:cubicBezTo>
                <a:cubicBezTo>
                  <a:pt x="225" y="151"/>
                  <a:pt x="236" y="178"/>
                  <a:pt x="248" y="206"/>
                </a:cubicBezTo>
                <a:cubicBezTo>
                  <a:pt x="227" y="216"/>
                  <a:pt x="206" y="224"/>
                  <a:pt x="185" y="230"/>
                </a:cubicBezTo>
                <a:close/>
                <a:moveTo>
                  <a:pt x="266" y="198"/>
                </a:moveTo>
                <a:lnTo>
                  <a:pt x="263" y="200"/>
                </a:lnTo>
                <a:cubicBezTo>
                  <a:pt x="251" y="171"/>
                  <a:pt x="240" y="144"/>
                  <a:pt x="231" y="120"/>
                </a:cubicBezTo>
                <a:cubicBezTo>
                  <a:pt x="247" y="112"/>
                  <a:pt x="263" y="103"/>
                  <a:pt x="278" y="94"/>
                </a:cubicBezTo>
                <a:cubicBezTo>
                  <a:pt x="297" y="115"/>
                  <a:pt x="314" y="138"/>
                  <a:pt x="330" y="162"/>
                </a:cubicBezTo>
                <a:cubicBezTo>
                  <a:pt x="310" y="175"/>
                  <a:pt x="288" y="187"/>
                  <a:pt x="266" y="198"/>
                </a:cubicBezTo>
                <a:close/>
                <a:moveTo>
                  <a:pt x="118" y="160"/>
                </a:moveTo>
                <a:cubicBezTo>
                  <a:pt x="130" y="158"/>
                  <a:pt x="143" y="154"/>
                  <a:pt x="156" y="150"/>
                </a:cubicBezTo>
                <a:cubicBezTo>
                  <a:pt x="158" y="179"/>
                  <a:pt x="163" y="207"/>
                  <a:pt x="169" y="235"/>
                </a:cubicBezTo>
                <a:cubicBezTo>
                  <a:pt x="151" y="240"/>
                  <a:pt x="133" y="244"/>
                  <a:pt x="116" y="246"/>
                </a:cubicBezTo>
                <a:cubicBezTo>
                  <a:pt x="113" y="218"/>
                  <a:pt x="114" y="189"/>
                  <a:pt x="118" y="160"/>
                </a:cubicBezTo>
                <a:close/>
                <a:moveTo>
                  <a:pt x="7" y="239"/>
                </a:moveTo>
                <a:cubicBezTo>
                  <a:pt x="12" y="214"/>
                  <a:pt x="20" y="190"/>
                  <a:pt x="32" y="167"/>
                </a:cubicBezTo>
                <a:cubicBezTo>
                  <a:pt x="36" y="168"/>
                  <a:pt x="40" y="168"/>
                  <a:pt x="45" y="168"/>
                </a:cubicBezTo>
                <a:cubicBezTo>
                  <a:pt x="37" y="193"/>
                  <a:pt x="32" y="220"/>
                  <a:pt x="30" y="246"/>
                </a:cubicBezTo>
                <a:cubicBezTo>
                  <a:pt x="21" y="244"/>
                  <a:pt x="14" y="242"/>
                  <a:pt x="7" y="239"/>
                </a:cubicBezTo>
                <a:close/>
                <a:moveTo>
                  <a:pt x="376" y="8"/>
                </a:moveTo>
                <a:cubicBezTo>
                  <a:pt x="403" y="14"/>
                  <a:pt x="428" y="24"/>
                  <a:pt x="452" y="38"/>
                </a:cubicBezTo>
                <a:cubicBezTo>
                  <a:pt x="449" y="44"/>
                  <a:pt x="445" y="50"/>
                  <a:pt x="442" y="56"/>
                </a:cubicBezTo>
                <a:cubicBezTo>
                  <a:pt x="420" y="39"/>
                  <a:pt x="396" y="26"/>
                  <a:pt x="370" y="15"/>
                </a:cubicBezTo>
                <a:cubicBezTo>
                  <a:pt x="372" y="12"/>
                  <a:pt x="374" y="10"/>
                  <a:pt x="376" y="8"/>
                </a:cubicBezTo>
                <a:close/>
                <a:moveTo>
                  <a:pt x="291" y="85"/>
                </a:moveTo>
                <a:cubicBezTo>
                  <a:pt x="301" y="78"/>
                  <a:pt x="311" y="71"/>
                  <a:pt x="320" y="63"/>
                </a:cubicBezTo>
                <a:cubicBezTo>
                  <a:pt x="344" y="79"/>
                  <a:pt x="367" y="98"/>
                  <a:pt x="386" y="119"/>
                </a:cubicBezTo>
                <a:cubicBezTo>
                  <a:pt x="373" y="131"/>
                  <a:pt x="359" y="142"/>
                  <a:pt x="343" y="153"/>
                </a:cubicBezTo>
                <a:cubicBezTo>
                  <a:pt x="327" y="129"/>
                  <a:pt x="310" y="107"/>
                  <a:pt x="291" y="85"/>
                </a:cubicBezTo>
                <a:close/>
                <a:moveTo>
                  <a:pt x="154" y="132"/>
                </a:moveTo>
                <a:cubicBezTo>
                  <a:pt x="143" y="136"/>
                  <a:pt x="132" y="139"/>
                  <a:pt x="121" y="141"/>
                </a:cubicBezTo>
                <a:cubicBezTo>
                  <a:pt x="125" y="119"/>
                  <a:pt x="131" y="98"/>
                  <a:pt x="138" y="77"/>
                </a:cubicBezTo>
                <a:cubicBezTo>
                  <a:pt x="143" y="75"/>
                  <a:pt x="147" y="73"/>
                  <a:pt x="152" y="72"/>
                </a:cubicBezTo>
                <a:cubicBezTo>
                  <a:pt x="152" y="92"/>
                  <a:pt x="153" y="112"/>
                  <a:pt x="154" y="132"/>
                </a:cubicBezTo>
                <a:close/>
                <a:moveTo>
                  <a:pt x="279" y="72"/>
                </a:moveTo>
                <a:cubicBezTo>
                  <a:pt x="266" y="57"/>
                  <a:pt x="252" y="43"/>
                  <a:pt x="238" y="30"/>
                </a:cubicBezTo>
                <a:cubicBezTo>
                  <a:pt x="241" y="28"/>
                  <a:pt x="244" y="26"/>
                  <a:pt x="248" y="23"/>
                </a:cubicBezTo>
                <a:cubicBezTo>
                  <a:pt x="268" y="32"/>
                  <a:pt x="287" y="41"/>
                  <a:pt x="305" y="53"/>
                </a:cubicBezTo>
                <a:cubicBezTo>
                  <a:pt x="297" y="59"/>
                  <a:pt x="288" y="65"/>
                  <a:pt x="279" y="72"/>
                </a:cubicBezTo>
                <a:close/>
                <a:moveTo>
                  <a:pt x="170" y="127"/>
                </a:moveTo>
                <a:cubicBezTo>
                  <a:pt x="168" y="107"/>
                  <a:pt x="168" y="86"/>
                  <a:pt x="168" y="66"/>
                </a:cubicBezTo>
                <a:cubicBezTo>
                  <a:pt x="175" y="63"/>
                  <a:pt x="181" y="60"/>
                  <a:pt x="188" y="57"/>
                </a:cubicBezTo>
                <a:cubicBezTo>
                  <a:pt x="194" y="72"/>
                  <a:pt x="201" y="90"/>
                  <a:pt x="209" y="111"/>
                </a:cubicBezTo>
                <a:cubicBezTo>
                  <a:pt x="196" y="117"/>
                  <a:pt x="183" y="122"/>
                  <a:pt x="170" y="127"/>
                </a:cubicBezTo>
                <a:close/>
                <a:moveTo>
                  <a:pt x="356" y="3"/>
                </a:moveTo>
                <a:lnTo>
                  <a:pt x="352" y="8"/>
                </a:lnTo>
                <a:cubicBezTo>
                  <a:pt x="344" y="5"/>
                  <a:pt x="335" y="2"/>
                  <a:pt x="326" y="0"/>
                </a:cubicBezTo>
                <a:cubicBezTo>
                  <a:pt x="336" y="1"/>
                  <a:pt x="346" y="2"/>
                  <a:pt x="356" y="3"/>
                </a:cubicBezTo>
                <a:close/>
                <a:moveTo>
                  <a:pt x="265" y="80"/>
                </a:moveTo>
                <a:cubicBezTo>
                  <a:pt x="252" y="89"/>
                  <a:pt x="238" y="96"/>
                  <a:pt x="224" y="104"/>
                </a:cubicBezTo>
                <a:cubicBezTo>
                  <a:pt x="216" y="83"/>
                  <a:pt x="208" y="64"/>
                  <a:pt x="202" y="50"/>
                </a:cubicBezTo>
                <a:cubicBezTo>
                  <a:pt x="210" y="46"/>
                  <a:pt x="217" y="42"/>
                  <a:pt x="223" y="38"/>
                </a:cubicBezTo>
                <a:cubicBezTo>
                  <a:pt x="238" y="52"/>
                  <a:pt x="252" y="66"/>
                  <a:pt x="265" y="80"/>
                </a:cubicBezTo>
                <a:close/>
                <a:moveTo>
                  <a:pt x="41" y="150"/>
                </a:moveTo>
                <a:cubicBezTo>
                  <a:pt x="50" y="134"/>
                  <a:pt x="61" y="119"/>
                  <a:pt x="72" y="105"/>
                </a:cubicBezTo>
                <a:cubicBezTo>
                  <a:pt x="64" y="120"/>
                  <a:pt x="57" y="135"/>
                  <a:pt x="51" y="150"/>
                </a:cubicBezTo>
                <a:cubicBezTo>
                  <a:pt x="48" y="150"/>
                  <a:pt x="44" y="151"/>
                  <a:pt x="41" y="150"/>
                </a:cubicBezTo>
                <a:close/>
                <a:moveTo>
                  <a:pt x="104" y="145"/>
                </a:moveTo>
                <a:cubicBezTo>
                  <a:pt x="92" y="147"/>
                  <a:pt x="80" y="149"/>
                  <a:pt x="69" y="150"/>
                </a:cubicBezTo>
                <a:cubicBezTo>
                  <a:pt x="78" y="128"/>
                  <a:pt x="90" y="107"/>
                  <a:pt x="104" y="87"/>
                </a:cubicBezTo>
                <a:cubicBezTo>
                  <a:pt x="109" y="85"/>
                  <a:pt x="114" y="84"/>
                  <a:pt x="119" y="83"/>
                </a:cubicBezTo>
                <a:cubicBezTo>
                  <a:pt x="112" y="103"/>
                  <a:pt x="107" y="124"/>
                  <a:pt x="104" y="145"/>
                </a:cubicBezTo>
                <a:close/>
                <a:moveTo>
                  <a:pt x="263" y="13"/>
                </a:moveTo>
                <a:cubicBezTo>
                  <a:pt x="266" y="11"/>
                  <a:pt x="269" y="9"/>
                  <a:pt x="272" y="6"/>
                </a:cubicBezTo>
                <a:cubicBezTo>
                  <a:pt x="295" y="9"/>
                  <a:pt x="318" y="14"/>
                  <a:pt x="340" y="21"/>
                </a:cubicBezTo>
                <a:cubicBezTo>
                  <a:pt x="334" y="28"/>
                  <a:pt x="326" y="35"/>
                  <a:pt x="318" y="42"/>
                </a:cubicBezTo>
                <a:cubicBezTo>
                  <a:pt x="301" y="31"/>
                  <a:pt x="283" y="21"/>
                  <a:pt x="263" y="13"/>
                </a:cubicBezTo>
                <a:close/>
                <a:moveTo>
                  <a:pt x="456" y="67"/>
                </a:moveTo>
                <a:cubicBezTo>
                  <a:pt x="460" y="60"/>
                  <a:pt x="464" y="54"/>
                  <a:pt x="467" y="47"/>
                </a:cubicBezTo>
                <a:cubicBezTo>
                  <a:pt x="495" y="65"/>
                  <a:pt x="520" y="87"/>
                  <a:pt x="541" y="113"/>
                </a:cubicBezTo>
                <a:cubicBezTo>
                  <a:pt x="536" y="123"/>
                  <a:pt x="530" y="134"/>
                  <a:pt x="523" y="144"/>
                </a:cubicBezTo>
                <a:cubicBezTo>
                  <a:pt x="505" y="115"/>
                  <a:pt x="482" y="89"/>
                  <a:pt x="456" y="67"/>
                </a:cubicBezTo>
                <a:close/>
                <a:moveTo>
                  <a:pt x="353" y="168"/>
                </a:moveTo>
                <a:cubicBezTo>
                  <a:pt x="369" y="156"/>
                  <a:pt x="384" y="145"/>
                  <a:pt x="398" y="132"/>
                </a:cubicBezTo>
                <a:cubicBezTo>
                  <a:pt x="421" y="158"/>
                  <a:pt x="440" y="187"/>
                  <a:pt x="455" y="218"/>
                </a:cubicBezTo>
                <a:cubicBezTo>
                  <a:pt x="438" y="232"/>
                  <a:pt x="420" y="246"/>
                  <a:pt x="400" y="259"/>
                </a:cubicBezTo>
                <a:cubicBezTo>
                  <a:pt x="387" y="228"/>
                  <a:pt x="371" y="197"/>
                  <a:pt x="353" y="168"/>
                </a:cubicBezTo>
                <a:close/>
                <a:moveTo>
                  <a:pt x="207" y="349"/>
                </a:moveTo>
                <a:cubicBezTo>
                  <a:pt x="185" y="355"/>
                  <a:pt x="164" y="360"/>
                  <a:pt x="143" y="363"/>
                </a:cubicBezTo>
                <a:cubicBezTo>
                  <a:pt x="130" y="331"/>
                  <a:pt x="122" y="298"/>
                  <a:pt x="117" y="264"/>
                </a:cubicBezTo>
                <a:cubicBezTo>
                  <a:pt x="136" y="261"/>
                  <a:pt x="154" y="257"/>
                  <a:pt x="174" y="252"/>
                </a:cubicBezTo>
                <a:cubicBezTo>
                  <a:pt x="182" y="285"/>
                  <a:pt x="193" y="318"/>
                  <a:pt x="207" y="349"/>
                </a:cubicBezTo>
                <a:close/>
                <a:moveTo>
                  <a:pt x="42" y="365"/>
                </a:moveTo>
                <a:cubicBezTo>
                  <a:pt x="32" y="364"/>
                  <a:pt x="22" y="361"/>
                  <a:pt x="13" y="358"/>
                </a:cubicBezTo>
                <a:cubicBezTo>
                  <a:pt x="10" y="357"/>
                  <a:pt x="7" y="356"/>
                  <a:pt x="5" y="355"/>
                </a:cubicBezTo>
                <a:cubicBezTo>
                  <a:pt x="2" y="338"/>
                  <a:pt x="0" y="320"/>
                  <a:pt x="0" y="302"/>
                </a:cubicBezTo>
                <a:cubicBezTo>
                  <a:pt x="0" y="287"/>
                  <a:pt x="1" y="272"/>
                  <a:pt x="3" y="257"/>
                </a:cubicBezTo>
                <a:cubicBezTo>
                  <a:pt x="11" y="260"/>
                  <a:pt x="20" y="262"/>
                  <a:pt x="29" y="264"/>
                </a:cubicBezTo>
                <a:cubicBezTo>
                  <a:pt x="28" y="298"/>
                  <a:pt x="33" y="332"/>
                  <a:pt x="42" y="365"/>
                </a:cubicBezTo>
                <a:close/>
                <a:moveTo>
                  <a:pt x="45" y="266"/>
                </a:moveTo>
                <a:cubicBezTo>
                  <a:pt x="53" y="267"/>
                  <a:pt x="61" y="267"/>
                  <a:pt x="70" y="267"/>
                </a:cubicBezTo>
                <a:cubicBezTo>
                  <a:pt x="80" y="267"/>
                  <a:pt x="91" y="266"/>
                  <a:pt x="101" y="265"/>
                </a:cubicBezTo>
                <a:cubicBezTo>
                  <a:pt x="106" y="300"/>
                  <a:pt x="114" y="333"/>
                  <a:pt x="127" y="365"/>
                </a:cubicBezTo>
                <a:cubicBezTo>
                  <a:pt x="111" y="367"/>
                  <a:pt x="96" y="368"/>
                  <a:pt x="82" y="368"/>
                </a:cubicBezTo>
                <a:cubicBezTo>
                  <a:pt x="74" y="368"/>
                  <a:pt x="67" y="368"/>
                  <a:pt x="60" y="367"/>
                </a:cubicBezTo>
                <a:cubicBezTo>
                  <a:pt x="50" y="334"/>
                  <a:pt x="45" y="300"/>
                  <a:pt x="45" y="266"/>
                </a:cubicBezTo>
                <a:close/>
                <a:moveTo>
                  <a:pt x="294" y="317"/>
                </a:moveTo>
                <a:cubicBezTo>
                  <a:pt x="270" y="328"/>
                  <a:pt x="246" y="337"/>
                  <a:pt x="222" y="344"/>
                </a:cubicBezTo>
                <a:cubicBezTo>
                  <a:pt x="209" y="313"/>
                  <a:pt x="198" y="281"/>
                  <a:pt x="189" y="247"/>
                </a:cubicBezTo>
                <a:cubicBezTo>
                  <a:pt x="211" y="241"/>
                  <a:pt x="233" y="233"/>
                  <a:pt x="254" y="223"/>
                </a:cubicBezTo>
                <a:cubicBezTo>
                  <a:pt x="267" y="254"/>
                  <a:pt x="280" y="285"/>
                  <a:pt x="294" y="317"/>
                </a:cubicBezTo>
                <a:close/>
                <a:moveTo>
                  <a:pt x="467" y="207"/>
                </a:moveTo>
                <a:cubicBezTo>
                  <a:pt x="452" y="176"/>
                  <a:pt x="432" y="148"/>
                  <a:pt x="410" y="121"/>
                </a:cubicBezTo>
                <a:cubicBezTo>
                  <a:pt x="424" y="108"/>
                  <a:pt x="436" y="94"/>
                  <a:pt x="446" y="81"/>
                </a:cubicBezTo>
                <a:cubicBezTo>
                  <a:pt x="472" y="103"/>
                  <a:pt x="495" y="129"/>
                  <a:pt x="513" y="158"/>
                </a:cubicBezTo>
                <a:cubicBezTo>
                  <a:pt x="500" y="175"/>
                  <a:pt x="485" y="191"/>
                  <a:pt x="467" y="20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54" name="Freeform 254"/>
          <p:cNvSpPr>
            <a:spLocks noEditPoints="1"/>
          </p:cNvSpPr>
          <p:nvPr/>
        </p:nvSpPr>
        <p:spPr bwMode="auto">
          <a:xfrm>
            <a:off x="3120629" y="1978821"/>
            <a:ext cx="146448" cy="153590"/>
          </a:xfrm>
          <a:custGeom>
            <a:avLst/>
            <a:gdLst>
              <a:gd name="T0" fmla="*/ 165 w 643"/>
              <a:gd name="T1" fmla="*/ 196 h 673"/>
              <a:gd name="T2" fmla="*/ 139 w 643"/>
              <a:gd name="T3" fmla="*/ 199 h 673"/>
              <a:gd name="T4" fmla="*/ 316 w 643"/>
              <a:gd name="T5" fmla="*/ 19 h 673"/>
              <a:gd name="T6" fmla="*/ 507 w 643"/>
              <a:gd name="T7" fmla="*/ 199 h 673"/>
              <a:gd name="T8" fmla="*/ 484 w 643"/>
              <a:gd name="T9" fmla="*/ 196 h 673"/>
              <a:gd name="T10" fmla="*/ 328 w 643"/>
              <a:gd name="T11" fmla="*/ 49 h 673"/>
              <a:gd name="T12" fmla="*/ 165 w 643"/>
              <a:gd name="T13" fmla="*/ 196 h 673"/>
              <a:gd name="T14" fmla="*/ 584 w 643"/>
              <a:gd name="T15" fmla="*/ 553 h 673"/>
              <a:gd name="T16" fmla="*/ 412 w 643"/>
              <a:gd name="T17" fmla="*/ 422 h 673"/>
              <a:gd name="T18" fmla="*/ 477 w 643"/>
              <a:gd name="T19" fmla="*/ 313 h 673"/>
              <a:gd name="T20" fmla="*/ 506 w 643"/>
              <a:gd name="T21" fmla="*/ 311 h 673"/>
              <a:gd name="T22" fmla="*/ 503 w 643"/>
              <a:gd name="T23" fmla="*/ 411 h 673"/>
              <a:gd name="T24" fmla="*/ 491 w 643"/>
              <a:gd name="T25" fmla="*/ 424 h 673"/>
              <a:gd name="T26" fmla="*/ 471 w 643"/>
              <a:gd name="T27" fmla="*/ 428 h 673"/>
              <a:gd name="T28" fmla="*/ 473 w 643"/>
              <a:gd name="T29" fmla="*/ 444 h 673"/>
              <a:gd name="T30" fmla="*/ 503 w 643"/>
              <a:gd name="T31" fmla="*/ 438 h 673"/>
              <a:gd name="T32" fmla="*/ 521 w 643"/>
              <a:gd name="T33" fmla="*/ 404 h 673"/>
              <a:gd name="T34" fmla="*/ 519 w 643"/>
              <a:gd name="T35" fmla="*/ 306 h 673"/>
              <a:gd name="T36" fmla="*/ 542 w 643"/>
              <a:gd name="T37" fmla="*/ 271 h 673"/>
              <a:gd name="T38" fmla="*/ 521 w 643"/>
              <a:gd name="T39" fmla="*/ 204 h 673"/>
              <a:gd name="T40" fmla="*/ 316 w 643"/>
              <a:gd name="T41" fmla="*/ 6 h 673"/>
              <a:gd name="T42" fmla="*/ 125 w 643"/>
              <a:gd name="T43" fmla="*/ 205 h 673"/>
              <a:gd name="T44" fmla="*/ 106 w 643"/>
              <a:gd name="T45" fmla="*/ 271 h 673"/>
              <a:gd name="T46" fmla="*/ 169 w 643"/>
              <a:gd name="T47" fmla="*/ 313 h 673"/>
              <a:gd name="T48" fmla="*/ 243 w 643"/>
              <a:gd name="T49" fmla="*/ 417 h 673"/>
              <a:gd name="T50" fmla="*/ 81 w 643"/>
              <a:gd name="T51" fmla="*/ 561 h 673"/>
              <a:gd name="T52" fmla="*/ 33 w 643"/>
              <a:gd name="T53" fmla="*/ 673 h 673"/>
              <a:gd name="T54" fmla="*/ 643 w 643"/>
              <a:gd name="T55" fmla="*/ 673 h 673"/>
              <a:gd name="T56" fmla="*/ 584 w 643"/>
              <a:gd name="T57" fmla="*/ 553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3" h="673">
                <a:moveTo>
                  <a:pt x="165" y="196"/>
                </a:moveTo>
                <a:cubicBezTo>
                  <a:pt x="156" y="196"/>
                  <a:pt x="147" y="197"/>
                  <a:pt x="139" y="199"/>
                </a:cubicBezTo>
                <a:cubicBezTo>
                  <a:pt x="149" y="137"/>
                  <a:pt x="185" y="23"/>
                  <a:pt x="316" y="19"/>
                </a:cubicBezTo>
                <a:cubicBezTo>
                  <a:pt x="479" y="14"/>
                  <a:pt x="503" y="163"/>
                  <a:pt x="507" y="199"/>
                </a:cubicBezTo>
                <a:cubicBezTo>
                  <a:pt x="500" y="197"/>
                  <a:pt x="493" y="196"/>
                  <a:pt x="484" y="196"/>
                </a:cubicBezTo>
                <a:cubicBezTo>
                  <a:pt x="468" y="102"/>
                  <a:pt x="413" y="49"/>
                  <a:pt x="328" y="49"/>
                </a:cubicBezTo>
                <a:cubicBezTo>
                  <a:pt x="240" y="49"/>
                  <a:pt x="180" y="103"/>
                  <a:pt x="165" y="196"/>
                </a:cubicBezTo>
                <a:close/>
                <a:moveTo>
                  <a:pt x="584" y="553"/>
                </a:moveTo>
                <a:cubicBezTo>
                  <a:pt x="401" y="525"/>
                  <a:pt x="414" y="444"/>
                  <a:pt x="412" y="422"/>
                </a:cubicBezTo>
                <a:cubicBezTo>
                  <a:pt x="445" y="404"/>
                  <a:pt x="466" y="353"/>
                  <a:pt x="477" y="313"/>
                </a:cubicBezTo>
                <a:cubicBezTo>
                  <a:pt x="484" y="313"/>
                  <a:pt x="495" y="313"/>
                  <a:pt x="506" y="311"/>
                </a:cubicBezTo>
                <a:cubicBezTo>
                  <a:pt x="506" y="332"/>
                  <a:pt x="506" y="394"/>
                  <a:pt x="503" y="411"/>
                </a:cubicBezTo>
                <a:cubicBezTo>
                  <a:pt x="502" y="423"/>
                  <a:pt x="491" y="424"/>
                  <a:pt x="491" y="424"/>
                </a:cubicBezTo>
                <a:lnTo>
                  <a:pt x="471" y="428"/>
                </a:lnTo>
                <a:lnTo>
                  <a:pt x="473" y="444"/>
                </a:lnTo>
                <a:lnTo>
                  <a:pt x="503" y="438"/>
                </a:lnTo>
                <a:cubicBezTo>
                  <a:pt x="520" y="436"/>
                  <a:pt x="521" y="404"/>
                  <a:pt x="521" y="404"/>
                </a:cubicBezTo>
                <a:lnTo>
                  <a:pt x="519" y="306"/>
                </a:lnTo>
                <a:cubicBezTo>
                  <a:pt x="531" y="300"/>
                  <a:pt x="541" y="289"/>
                  <a:pt x="542" y="271"/>
                </a:cubicBezTo>
                <a:cubicBezTo>
                  <a:pt x="545" y="232"/>
                  <a:pt x="537" y="214"/>
                  <a:pt x="521" y="204"/>
                </a:cubicBezTo>
                <a:cubicBezTo>
                  <a:pt x="520" y="187"/>
                  <a:pt x="503" y="0"/>
                  <a:pt x="316" y="6"/>
                </a:cubicBezTo>
                <a:cubicBezTo>
                  <a:pt x="171" y="10"/>
                  <a:pt x="134" y="143"/>
                  <a:pt x="125" y="205"/>
                </a:cubicBezTo>
                <a:cubicBezTo>
                  <a:pt x="110" y="215"/>
                  <a:pt x="103" y="234"/>
                  <a:pt x="106" y="271"/>
                </a:cubicBezTo>
                <a:cubicBezTo>
                  <a:pt x="109" y="312"/>
                  <a:pt x="153" y="314"/>
                  <a:pt x="169" y="313"/>
                </a:cubicBezTo>
                <a:cubicBezTo>
                  <a:pt x="190" y="394"/>
                  <a:pt x="243" y="417"/>
                  <a:pt x="243" y="417"/>
                </a:cubicBezTo>
                <a:cubicBezTo>
                  <a:pt x="243" y="509"/>
                  <a:pt x="161" y="536"/>
                  <a:pt x="81" y="561"/>
                </a:cubicBezTo>
                <a:cubicBezTo>
                  <a:pt x="0" y="586"/>
                  <a:pt x="33" y="673"/>
                  <a:pt x="33" y="673"/>
                </a:cubicBezTo>
                <a:lnTo>
                  <a:pt x="643" y="673"/>
                </a:lnTo>
                <a:cubicBezTo>
                  <a:pt x="643" y="614"/>
                  <a:pt x="640" y="559"/>
                  <a:pt x="584" y="55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55" name="Freeform 255"/>
          <p:cNvSpPr>
            <a:spLocks noEditPoints="1"/>
          </p:cNvSpPr>
          <p:nvPr/>
        </p:nvSpPr>
        <p:spPr bwMode="auto">
          <a:xfrm>
            <a:off x="5342336" y="3568305"/>
            <a:ext cx="183356" cy="126206"/>
          </a:xfrm>
          <a:custGeom>
            <a:avLst/>
            <a:gdLst>
              <a:gd name="T0" fmla="*/ 294 w 809"/>
              <a:gd name="T1" fmla="*/ 378 h 555"/>
              <a:gd name="T2" fmla="*/ 558 w 809"/>
              <a:gd name="T3" fmla="*/ 201 h 555"/>
              <a:gd name="T4" fmla="*/ 602 w 809"/>
              <a:gd name="T5" fmla="*/ 204 h 555"/>
              <a:gd name="T6" fmla="*/ 603 w 809"/>
              <a:gd name="T7" fmla="*/ 197 h 555"/>
              <a:gd name="T8" fmla="*/ 310 w 809"/>
              <a:gd name="T9" fmla="*/ 0 h 555"/>
              <a:gd name="T10" fmla="*/ 17 w 809"/>
              <a:gd name="T11" fmla="*/ 197 h 555"/>
              <a:gd name="T12" fmla="*/ 89 w 809"/>
              <a:gd name="T13" fmla="*/ 325 h 555"/>
              <a:gd name="T14" fmla="*/ 0 w 809"/>
              <a:gd name="T15" fmla="*/ 386 h 555"/>
              <a:gd name="T16" fmla="*/ 42 w 809"/>
              <a:gd name="T17" fmla="*/ 393 h 555"/>
              <a:gd name="T18" fmla="*/ 138 w 809"/>
              <a:gd name="T19" fmla="*/ 356 h 555"/>
              <a:gd name="T20" fmla="*/ 290 w 809"/>
              <a:gd name="T21" fmla="*/ 389 h 555"/>
              <a:gd name="T22" fmla="*/ 294 w 809"/>
              <a:gd name="T23" fmla="*/ 378 h 555"/>
              <a:gd name="T24" fmla="*/ 670 w 809"/>
              <a:gd name="T25" fmla="*/ 431 h 555"/>
              <a:gd name="T26" fmla="*/ 643 w 809"/>
              <a:gd name="T27" fmla="*/ 404 h 555"/>
              <a:gd name="T28" fmla="*/ 670 w 809"/>
              <a:gd name="T29" fmla="*/ 377 h 555"/>
              <a:gd name="T30" fmla="*/ 697 w 809"/>
              <a:gd name="T31" fmla="*/ 404 h 555"/>
              <a:gd name="T32" fmla="*/ 670 w 809"/>
              <a:gd name="T33" fmla="*/ 431 h 555"/>
              <a:gd name="T34" fmla="*/ 577 w 809"/>
              <a:gd name="T35" fmla="*/ 431 h 555"/>
              <a:gd name="T36" fmla="*/ 550 w 809"/>
              <a:gd name="T37" fmla="*/ 404 h 555"/>
              <a:gd name="T38" fmla="*/ 577 w 809"/>
              <a:gd name="T39" fmla="*/ 377 h 555"/>
              <a:gd name="T40" fmla="*/ 604 w 809"/>
              <a:gd name="T41" fmla="*/ 404 h 555"/>
              <a:gd name="T42" fmla="*/ 577 w 809"/>
              <a:gd name="T43" fmla="*/ 431 h 555"/>
              <a:gd name="T44" fmla="*/ 485 w 809"/>
              <a:gd name="T45" fmla="*/ 431 h 555"/>
              <a:gd name="T46" fmla="*/ 458 w 809"/>
              <a:gd name="T47" fmla="*/ 404 h 555"/>
              <a:gd name="T48" fmla="*/ 485 w 809"/>
              <a:gd name="T49" fmla="*/ 377 h 555"/>
              <a:gd name="T50" fmla="*/ 512 w 809"/>
              <a:gd name="T51" fmla="*/ 404 h 555"/>
              <a:gd name="T52" fmla="*/ 485 w 809"/>
              <a:gd name="T53" fmla="*/ 431 h 555"/>
              <a:gd name="T54" fmla="*/ 741 w 809"/>
              <a:gd name="T55" fmla="*/ 503 h 555"/>
              <a:gd name="T56" fmla="*/ 796 w 809"/>
              <a:gd name="T57" fmla="*/ 404 h 555"/>
              <a:gd name="T58" fmla="*/ 571 w 809"/>
              <a:gd name="T59" fmla="*/ 253 h 555"/>
              <a:gd name="T60" fmla="*/ 345 w 809"/>
              <a:gd name="T61" fmla="*/ 404 h 555"/>
              <a:gd name="T62" fmla="*/ 571 w 809"/>
              <a:gd name="T63" fmla="*/ 555 h 555"/>
              <a:gd name="T64" fmla="*/ 703 w 809"/>
              <a:gd name="T65" fmla="*/ 527 h 555"/>
              <a:gd name="T66" fmla="*/ 777 w 809"/>
              <a:gd name="T67" fmla="*/ 555 h 555"/>
              <a:gd name="T68" fmla="*/ 809 w 809"/>
              <a:gd name="T69" fmla="*/ 550 h 555"/>
              <a:gd name="T70" fmla="*/ 741 w 809"/>
              <a:gd name="T71" fmla="*/ 503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09" h="555">
                <a:moveTo>
                  <a:pt x="294" y="378"/>
                </a:moveTo>
                <a:cubicBezTo>
                  <a:pt x="315" y="275"/>
                  <a:pt x="415" y="201"/>
                  <a:pt x="558" y="201"/>
                </a:cubicBezTo>
                <a:cubicBezTo>
                  <a:pt x="573" y="201"/>
                  <a:pt x="588" y="202"/>
                  <a:pt x="602" y="204"/>
                </a:cubicBezTo>
                <a:cubicBezTo>
                  <a:pt x="602" y="201"/>
                  <a:pt x="603" y="199"/>
                  <a:pt x="603" y="197"/>
                </a:cubicBezTo>
                <a:cubicBezTo>
                  <a:pt x="603" y="88"/>
                  <a:pt x="471" y="0"/>
                  <a:pt x="310" y="0"/>
                </a:cubicBezTo>
                <a:cubicBezTo>
                  <a:pt x="148" y="0"/>
                  <a:pt x="17" y="88"/>
                  <a:pt x="17" y="197"/>
                </a:cubicBezTo>
                <a:cubicBezTo>
                  <a:pt x="17" y="246"/>
                  <a:pt x="44" y="291"/>
                  <a:pt x="89" y="325"/>
                </a:cubicBezTo>
                <a:cubicBezTo>
                  <a:pt x="66" y="354"/>
                  <a:pt x="36" y="375"/>
                  <a:pt x="0" y="386"/>
                </a:cubicBezTo>
                <a:cubicBezTo>
                  <a:pt x="14" y="390"/>
                  <a:pt x="28" y="393"/>
                  <a:pt x="42" y="393"/>
                </a:cubicBezTo>
                <a:cubicBezTo>
                  <a:pt x="79" y="393"/>
                  <a:pt x="113" y="379"/>
                  <a:pt x="138" y="356"/>
                </a:cubicBezTo>
                <a:cubicBezTo>
                  <a:pt x="185" y="378"/>
                  <a:pt x="229" y="388"/>
                  <a:pt x="290" y="389"/>
                </a:cubicBezTo>
                <a:cubicBezTo>
                  <a:pt x="290" y="386"/>
                  <a:pt x="293" y="381"/>
                  <a:pt x="294" y="378"/>
                </a:cubicBezTo>
                <a:close/>
                <a:moveTo>
                  <a:pt x="670" y="431"/>
                </a:moveTo>
                <a:cubicBezTo>
                  <a:pt x="655" y="431"/>
                  <a:pt x="643" y="419"/>
                  <a:pt x="643" y="404"/>
                </a:cubicBezTo>
                <a:cubicBezTo>
                  <a:pt x="643" y="389"/>
                  <a:pt x="655" y="377"/>
                  <a:pt x="670" y="377"/>
                </a:cubicBezTo>
                <a:cubicBezTo>
                  <a:pt x="685" y="377"/>
                  <a:pt x="697" y="389"/>
                  <a:pt x="697" y="404"/>
                </a:cubicBezTo>
                <a:cubicBezTo>
                  <a:pt x="697" y="419"/>
                  <a:pt x="685" y="431"/>
                  <a:pt x="670" y="431"/>
                </a:cubicBezTo>
                <a:close/>
                <a:moveTo>
                  <a:pt x="577" y="431"/>
                </a:moveTo>
                <a:cubicBezTo>
                  <a:pt x="562" y="431"/>
                  <a:pt x="550" y="419"/>
                  <a:pt x="550" y="404"/>
                </a:cubicBezTo>
                <a:cubicBezTo>
                  <a:pt x="550" y="389"/>
                  <a:pt x="562" y="377"/>
                  <a:pt x="577" y="377"/>
                </a:cubicBezTo>
                <a:cubicBezTo>
                  <a:pt x="592" y="377"/>
                  <a:pt x="604" y="389"/>
                  <a:pt x="604" y="404"/>
                </a:cubicBezTo>
                <a:cubicBezTo>
                  <a:pt x="604" y="419"/>
                  <a:pt x="592" y="431"/>
                  <a:pt x="577" y="431"/>
                </a:cubicBezTo>
                <a:close/>
                <a:moveTo>
                  <a:pt x="485" y="431"/>
                </a:moveTo>
                <a:cubicBezTo>
                  <a:pt x="470" y="431"/>
                  <a:pt x="458" y="419"/>
                  <a:pt x="458" y="404"/>
                </a:cubicBezTo>
                <a:cubicBezTo>
                  <a:pt x="458" y="389"/>
                  <a:pt x="470" y="377"/>
                  <a:pt x="485" y="377"/>
                </a:cubicBezTo>
                <a:cubicBezTo>
                  <a:pt x="500" y="377"/>
                  <a:pt x="512" y="389"/>
                  <a:pt x="512" y="404"/>
                </a:cubicBezTo>
                <a:cubicBezTo>
                  <a:pt x="512" y="419"/>
                  <a:pt x="500" y="431"/>
                  <a:pt x="485" y="431"/>
                </a:cubicBezTo>
                <a:close/>
                <a:moveTo>
                  <a:pt x="741" y="503"/>
                </a:moveTo>
                <a:cubicBezTo>
                  <a:pt x="776" y="477"/>
                  <a:pt x="796" y="442"/>
                  <a:pt x="796" y="404"/>
                </a:cubicBezTo>
                <a:cubicBezTo>
                  <a:pt x="796" y="321"/>
                  <a:pt x="695" y="253"/>
                  <a:pt x="571" y="253"/>
                </a:cubicBezTo>
                <a:cubicBezTo>
                  <a:pt x="446" y="253"/>
                  <a:pt x="345" y="321"/>
                  <a:pt x="345" y="404"/>
                </a:cubicBezTo>
                <a:cubicBezTo>
                  <a:pt x="345" y="488"/>
                  <a:pt x="446" y="555"/>
                  <a:pt x="571" y="555"/>
                </a:cubicBezTo>
                <a:cubicBezTo>
                  <a:pt x="620" y="555"/>
                  <a:pt x="666" y="544"/>
                  <a:pt x="703" y="527"/>
                </a:cubicBezTo>
                <a:cubicBezTo>
                  <a:pt x="722" y="544"/>
                  <a:pt x="748" y="555"/>
                  <a:pt x="777" y="555"/>
                </a:cubicBezTo>
                <a:cubicBezTo>
                  <a:pt x="788" y="555"/>
                  <a:pt x="799" y="554"/>
                  <a:pt x="809" y="550"/>
                </a:cubicBezTo>
                <a:cubicBezTo>
                  <a:pt x="782" y="542"/>
                  <a:pt x="758" y="525"/>
                  <a:pt x="741" y="50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56" name="Freeform 256"/>
          <p:cNvSpPr>
            <a:spLocks noEditPoints="1"/>
          </p:cNvSpPr>
          <p:nvPr/>
        </p:nvSpPr>
        <p:spPr bwMode="auto">
          <a:xfrm>
            <a:off x="9182102" y="1520430"/>
            <a:ext cx="159544" cy="122634"/>
          </a:xfrm>
          <a:custGeom>
            <a:avLst/>
            <a:gdLst>
              <a:gd name="T0" fmla="*/ 306 w 702"/>
              <a:gd name="T1" fmla="*/ 500 h 536"/>
              <a:gd name="T2" fmla="*/ 241 w 702"/>
              <a:gd name="T3" fmla="*/ 440 h 536"/>
              <a:gd name="T4" fmla="*/ 366 w 702"/>
              <a:gd name="T5" fmla="*/ 439 h 536"/>
              <a:gd name="T6" fmla="*/ 306 w 702"/>
              <a:gd name="T7" fmla="*/ 500 h 536"/>
              <a:gd name="T8" fmla="*/ 421 w 702"/>
              <a:gd name="T9" fmla="*/ 253 h 536"/>
              <a:gd name="T10" fmla="*/ 452 w 702"/>
              <a:gd name="T11" fmla="*/ 284 h 536"/>
              <a:gd name="T12" fmla="*/ 421 w 702"/>
              <a:gd name="T13" fmla="*/ 314 h 536"/>
              <a:gd name="T14" fmla="*/ 391 w 702"/>
              <a:gd name="T15" fmla="*/ 284 h 536"/>
              <a:gd name="T16" fmla="*/ 421 w 702"/>
              <a:gd name="T17" fmla="*/ 253 h 536"/>
              <a:gd name="T18" fmla="*/ 326 w 702"/>
              <a:gd name="T19" fmla="*/ 285 h 536"/>
              <a:gd name="T20" fmla="*/ 357 w 702"/>
              <a:gd name="T21" fmla="*/ 315 h 536"/>
              <a:gd name="T22" fmla="*/ 326 w 702"/>
              <a:gd name="T23" fmla="*/ 346 h 536"/>
              <a:gd name="T24" fmla="*/ 295 w 702"/>
              <a:gd name="T25" fmla="*/ 315 h 536"/>
              <a:gd name="T26" fmla="*/ 326 w 702"/>
              <a:gd name="T27" fmla="*/ 285 h 536"/>
              <a:gd name="T28" fmla="*/ 696 w 702"/>
              <a:gd name="T29" fmla="*/ 440 h 536"/>
              <a:gd name="T30" fmla="*/ 598 w 702"/>
              <a:gd name="T31" fmla="*/ 44 h 536"/>
              <a:gd name="T32" fmla="*/ 557 w 702"/>
              <a:gd name="T33" fmla="*/ 11 h 536"/>
              <a:gd name="T34" fmla="*/ 535 w 702"/>
              <a:gd name="T35" fmla="*/ 47 h 536"/>
              <a:gd name="T36" fmla="*/ 60 w 702"/>
              <a:gd name="T37" fmla="*/ 331 h 536"/>
              <a:gd name="T38" fmla="*/ 0 w 702"/>
              <a:gd name="T39" fmla="*/ 320 h 536"/>
              <a:gd name="T40" fmla="*/ 41 w 702"/>
              <a:gd name="T41" fmla="*/ 479 h 536"/>
              <a:gd name="T42" fmla="*/ 84 w 702"/>
              <a:gd name="T43" fmla="*/ 440 h 536"/>
              <a:gd name="T44" fmla="*/ 195 w 702"/>
              <a:gd name="T45" fmla="*/ 440 h 536"/>
              <a:gd name="T46" fmla="*/ 295 w 702"/>
              <a:gd name="T47" fmla="*/ 536 h 536"/>
              <a:gd name="T48" fmla="*/ 412 w 702"/>
              <a:gd name="T49" fmla="*/ 440 h 536"/>
              <a:gd name="T50" fmla="*/ 412 w 702"/>
              <a:gd name="T51" fmla="*/ 439 h 536"/>
              <a:gd name="T52" fmla="*/ 650 w 702"/>
              <a:gd name="T53" fmla="*/ 438 h 536"/>
              <a:gd name="T54" fmla="*/ 680 w 702"/>
              <a:gd name="T55" fmla="*/ 470 h 536"/>
              <a:gd name="T56" fmla="*/ 696 w 702"/>
              <a:gd name="T57" fmla="*/ 44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536">
                <a:moveTo>
                  <a:pt x="306" y="500"/>
                </a:moveTo>
                <a:cubicBezTo>
                  <a:pt x="250" y="502"/>
                  <a:pt x="245" y="490"/>
                  <a:pt x="241" y="440"/>
                </a:cubicBezTo>
                <a:lnTo>
                  <a:pt x="366" y="439"/>
                </a:lnTo>
                <a:cubicBezTo>
                  <a:pt x="365" y="466"/>
                  <a:pt x="369" y="500"/>
                  <a:pt x="306" y="500"/>
                </a:cubicBezTo>
                <a:close/>
                <a:moveTo>
                  <a:pt x="421" y="253"/>
                </a:moveTo>
                <a:cubicBezTo>
                  <a:pt x="439" y="253"/>
                  <a:pt x="452" y="267"/>
                  <a:pt x="452" y="284"/>
                </a:cubicBezTo>
                <a:cubicBezTo>
                  <a:pt x="452" y="300"/>
                  <a:pt x="439" y="314"/>
                  <a:pt x="421" y="314"/>
                </a:cubicBezTo>
                <a:cubicBezTo>
                  <a:pt x="404" y="314"/>
                  <a:pt x="391" y="300"/>
                  <a:pt x="391" y="284"/>
                </a:cubicBezTo>
                <a:cubicBezTo>
                  <a:pt x="391" y="267"/>
                  <a:pt x="404" y="253"/>
                  <a:pt x="421" y="253"/>
                </a:cubicBezTo>
                <a:close/>
                <a:moveTo>
                  <a:pt x="326" y="285"/>
                </a:moveTo>
                <a:cubicBezTo>
                  <a:pt x="343" y="285"/>
                  <a:pt x="357" y="299"/>
                  <a:pt x="357" y="315"/>
                </a:cubicBezTo>
                <a:cubicBezTo>
                  <a:pt x="357" y="332"/>
                  <a:pt x="343" y="346"/>
                  <a:pt x="326" y="346"/>
                </a:cubicBezTo>
                <a:cubicBezTo>
                  <a:pt x="309" y="346"/>
                  <a:pt x="295" y="332"/>
                  <a:pt x="295" y="315"/>
                </a:cubicBezTo>
                <a:cubicBezTo>
                  <a:pt x="295" y="299"/>
                  <a:pt x="309" y="285"/>
                  <a:pt x="326" y="285"/>
                </a:cubicBezTo>
                <a:close/>
                <a:moveTo>
                  <a:pt x="696" y="440"/>
                </a:moveTo>
                <a:lnTo>
                  <a:pt x="598" y="44"/>
                </a:lnTo>
                <a:cubicBezTo>
                  <a:pt x="598" y="44"/>
                  <a:pt x="590" y="0"/>
                  <a:pt x="557" y="11"/>
                </a:cubicBezTo>
                <a:cubicBezTo>
                  <a:pt x="524" y="22"/>
                  <a:pt x="535" y="47"/>
                  <a:pt x="535" y="47"/>
                </a:cubicBezTo>
                <a:cubicBezTo>
                  <a:pt x="535" y="47"/>
                  <a:pt x="68" y="326"/>
                  <a:pt x="60" y="331"/>
                </a:cubicBezTo>
                <a:cubicBezTo>
                  <a:pt x="52" y="336"/>
                  <a:pt x="0" y="320"/>
                  <a:pt x="0" y="320"/>
                </a:cubicBezTo>
                <a:lnTo>
                  <a:pt x="41" y="479"/>
                </a:lnTo>
                <a:lnTo>
                  <a:pt x="84" y="440"/>
                </a:lnTo>
                <a:lnTo>
                  <a:pt x="195" y="440"/>
                </a:lnTo>
                <a:cubicBezTo>
                  <a:pt x="191" y="464"/>
                  <a:pt x="188" y="536"/>
                  <a:pt x="295" y="536"/>
                </a:cubicBezTo>
                <a:cubicBezTo>
                  <a:pt x="407" y="536"/>
                  <a:pt x="410" y="479"/>
                  <a:pt x="412" y="440"/>
                </a:cubicBezTo>
                <a:lnTo>
                  <a:pt x="412" y="439"/>
                </a:lnTo>
                <a:lnTo>
                  <a:pt x="650" y="438"/>
                </a:lnTo>
                <a:cubicBezTo>
                  <a:pt x="650" y="438"/>
                  <a:pt x="658" y="479"/>
                  <a:pt x="680" y="470"/>
                </a:cubicBezTo>
                <a:cubicBezTo>
                  <a:pt x="702" y="462"/>
                  <a:pt x="696" y="440"/>
                  <a:pt x="696" y="44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57" name="Freeform 257"/>
          <p:cNvSpPr>
            <a:spLocks noEditPoints="1"/>
          </p:cNvSpPr>
          <p:nvPr/>
        </p:nvSpPr>
        <p:spPr bwMode="auto">
          <a:xfrm>
            <a:off x="3143251" y="4888708"/>
            <a:ext cx="107156" cy="164306"/>
          </a:xfrm>
          <a:custGeom>
            <a:avLst/>
            <a:gdLst>
              <a:gd name="T0" fmla="*/ 263 w 477"/>
              <a:gd name="T1" fmla="*/ 132 h 724"/>
              <a:gd name="T2" fmla="*/ 96 w 477"/>
              <a:gd name="T3" fmla="*/ 123 h 724"/>
              <a:gd name="T4" fmla="*/ 96 w 477"/>
              <a:gd name="T5" fmla="*/ 407 h 724"/>
              <a:gd name="T6" fmla="*/ 269 w 477"/>
              <a:gd name="T7" fmla="*/ 367 h 724"/>
              <a:gd name="T8" fmla="*/ 477 w 477"/>
              <a:gd name="T9" fmla="*/ 393 h 724"/>
              <a:gd name="T10" fmla="*/ 477 w 477"/>
              <a:gd name="T11" fmla="*/ 151 h 724"/>
              <a:gd name="T12" fmla="*/ 263 w 477"/>
              <a:gd name="T13" fmla="*/ 132 h 724"/>
              <a:gd name="T14" fmla="*/ 32 w 477"/>
              <a:gd name="T15" fmla="*/ 143 h 724"/>
              <a:gd name="T16" fmla="*/ 39 w 477"/>
              <a:gd name="T17" fmla="*/ 143 h 724"/>
              <a:gd name="T18" fmla="*/ 39 w 477"/>
              <a:gd name="T19" fmla="*/ 705 h 724"/>
              <a:gd name="T20" fmla="*/ 32 w 477"/>
              <a:gd name="T21" fmla="*/ 705 h 724"/>
              <a:gd name="T22" fmla="*/ 32 w 477"/>
              <a:gd name="T23" fmla="*/ 143 h 724"/>
              <a:gd name="T24" fmla="*/ 36 w 477"/>
              <a:gd name="T25" fmla="*/ 115 h 724"/>
              <a:gd name="T26" fmla="*/ 0 w 477"/>
              <a:gd name="T27" fmla="*/ 127 h 724"/>
              <a:gd name="T28" fmla="*/ 0 w 477"/>
              <a:gd name="T29" fmla="*/ 712 h 724"/>
              <a:gd name="T30" fmla="*/ 36 w 477"/>
              <a:gd name="T31" fmla="*/ 724 h 724"/>
              <a:gd name="T32" fmla="*/ 72 w 477"/>
              <a:gd name="T33" fmla="*/ 712 h 724"/>
              <a:gd name="T34" fmla="*/ 72 w 477"/>
              <a:gd name="T35" fmla="*/ 127 h 724"/>
              <a:gd name="T36" fmla="*/ 36 w 477"/>
              <a:gd name="T37" fmla="*/ 115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7" h="724">
                <a:moveTo>
                  <a:pt x="263" y="132"/>
                </a:moveTo>
                <a:cubicBezTo>
                  <a:pt x="263" y="132"/>
                  <a:pt x="156" y="217"/>
                  <a:pt x="96" y="123"/>
                </a:cubicBezTo>
                <a:lnTo>
                  <a:pt x="96" y="407"/>
                </a:lnTo>
                <a:cubicBezTo>
                  <a:pt x="96" y="407"/>
                  <a:pt x="147" y="476"/>
                  <a:pt x="269" y="367"/>
                </a:cubicBezTo>
                <a:cubicBezTo>
                  <a:pt x="272" y="364"/>
                  <a:pt x="436" y="242"/>
                  <a:pt x="477" y="393"/>
                </a:cubicBezTo>
                <a:lnTo>
                  <a:pt x="477" y="151"/>
                </a:lnTo>
                <a:cubicBezTo>
                  <a:pt x="477" y="151"/>
                  <a:pt x="433" y="0"/>
                  <a:pt x="263" y="132"/>
                </a:cubicBezTo>
                <a:close/>
                <a:moveTo>
                  <a:pt x="32" y="143"/>
                </a:moveTo>
                <a:lnTo>
                  <a:pt x="39" y="143"/>
                </a:lnTo>
                <a:lnTo>
                  <a:pt x="39" y="705"/>
                </a:lnTo>
                <a:lnTo>
                  <a:pt x="32" y="705"/>
                </a:lnTo>
                <a:lnTo>
                  <a:pt x="32" y="143"/>
                </a:lnTo>
                <a:close/>
                <a:moveTo>
                  <a:pt x="36" y="115"/>
                </a:moveTo>
                <a:cubicBezTo>
                  <a:pt x="16" y="115"/>
                  <a:pt x="0" y="120"/>
                  <a:pt x="0" y="127"/>
                </a:cubicBezTo>
                <a:lnTo>
                  <a:pt x="0" y="712"/>
                </a:lnTo>
                <a:cubicBezTo>
                  <a:pt x="0" y="719"/>
                  <a:pt x="16" y="724"/>
                  <a:pt x="36" y="724"/>
                </a:cubicBezTo>
                <a:cubicBezTo>
                  <a:pt x="56" y="724"/>
                  <a:pt x="72" y="719"/>
                  <a:pt x="72" y="712"/>
                </a:cubicBezTo>
                <a:lnTo>
                  <a:pt x="72" y="127"/>
                </a:lnTo>
                <a:cubicBezTo>
                  <a:pt x="72" y="120"/>
                  <a:pt x="56" y="115"/>
                  <a:pt x="36" y="11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58" name="Freeform 258"/>
          <p:cNvSpPr>
            <a:spLocks/>
          </p:cNvSpPr>
          <p:nvPr/>
        </p:nvSpPr>
        <p:spPr bwMode="auto">
          <a:xfrm>
            <a:off x="5363767" y="4591052"/>
            <a:ext cx="140494" cy="176214"/>
          </a:xfrm>
          <a:custGeom>
            <a:avLst/>
            <a:gdLst>
              <a:gd name="T0" fmla="*/ 0 w 616"/>
              <a:gd name="T1" fmla="*/ 0 h 776"/>
              <a:gd name="T2" fmla="*/ 149 w 616"/>
              <a:gd name="T3" fmla="*/ 776 h 776"/>
              <a:gd name="T4" fmla="*/ 299 w 616"/>
              <a:gd name="T5" fmla="*/ 430 h 776"/>
              <a:gd name="T6" fmla="*/ 616 w 616"/>
              <a:gd name="T7" fmla="*/ 427 h 776"/>
              <a:gd name="T8" fmla="*/ 0 w 616"/>
              <a:gd name="T9" fmla="*/ 0 h 776"/>
            </a:gdLst>
            <a:ahLst/>
            <a:cxnLst>
              <a:cxn ang="0">
                <a:pos x="T0" y="T1"/>
              </a:cxn>
              <a:cxn ang="0">
                <a:pos x="T2" y="T3"/>
              </a:cxn>
              <a:cxn ang="0">
                <a:pos x="T4" y="T5"/>
              </a:cxn>
              <a:cxn ang="0">
                <a:pos x="T6" y="T7"/>
              </a:cxn>
              <a:cxn ang="0">
                <a:pos x="T8" y="T9"/>
              </a:cxn>
            </a:cxnLst>
            <a:rect l="0" t="0" r="r" b="b"/>
            <a:pathLst>
              <a:path w="616" h="776">
                <a:moveTo>
                  <a:pt x="0" y="0"/>
                </a:moveTo>
                <a:lnTo>
                  <a:pt x="149" y="776"/>
                </a:lnTo>
                <a:lnTo>
                  <a:pt x="299" y="430"/>
                </a:lnTo>
                <a:lnTo>
                  <a:pt x="616" y="427"/>
                </a:lnTo>
                <a:lnTo>
                  <a:pt x="0" y="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59" name="Freeform 259"/>
          <p:cNvSpPr>
            <a:spLocks/>
          </p:cNvSpPr>
          <p:nvPr/>
        </p:nvSpPr>
        <p:spPr bwMode="auto">
          <a:xfrm>
            <a:off x="5355434" y="4335067"/>
            <a:ext cx="163115" cy="148828"/>
          </a:xfrm>
          <a:custGeom>
            <a:avLst/>
            <a:gdLst>
              <a:gd name="T0" fmla="*/ 610 w 719"/>
              <a:gd name="T1" fmla="*/ 48 h 657"/>
              <a:gd name="T2" fmla="*/ 210 w 719"/>
              <a:gd name="T3" fmla="*/ 454 h 657"/>
              <a:gd name="T4" fmla="*/ 115 w 719"/>
              <a:gd name="T5" fmla="*/ 359 h 657"/>
              <a:gd name="T6" fmla="*/ 57 w 719"/>
              <a:gd name="T7" fmla="*/ 331 h 657"/>
              <a:gd name="T8" fmla="*/ 22 w 719"/>
              <a:gd name="T9" fmla="*/ 382 h 657"/>
              <a:gd name="T10" fmla="*/ 42 w 719"/>
              <a:gd name="T11" fmla="*/ 467 h 657"/>
              <a:gd name="T12" fmla="*/ 195 w 719"/>
              <a:gd name="T13" fmla="*/ 644 h 657"/>
              <a:gd name="T14" fmla="*/ 268 w 719"/>
              <a:gd name="T15" fmla="*/ 620 h 657"/>
              <a:gd name="T16" fmla="*/ 287 w 719"/>
              <a:gd name="T17" fmla="*/ 597 h 657"/>
              <a:gd name="T18" fmla="*/ 287 w 719"/>
              <a:gd name="T19" fmla="*/ 597 h 657"/>
              <a:gd name="T20" fmla="*/ 643 w 719"/>
              <a:gd name="T21" fmla="*/ 88 h 657"/>
              <a:gd name="T22" fmla="*/ 610 w 719"/>
              <a:gd name="T23" fmla="*/ 48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9" h="657">
                <a:moveTo>
                  <a:pt x="610" y="48"/>
                </a:moveTo>
                <a:cubicBezTo>
                  <a:pt x="563" y="71"/>
                  <a:pt x="334" y="332"/>
                  <a:pt x="210" y="454"/>
                </a:cubicBezTo>
                <a:lnTo>
                  <a:pt x="115" y="359"/>
                </a:lnTo>
                <a:cubicBezTo>
                  <a:pt x="104" y="346"/>
                  <a:pt x="80" y="304"/>
                  <a:pt x="57" y="331"/>
                </a:cubicBezTo>
                <a:lnTo>
                  <a:pt x="22" y="382"/>
                </a:lnTo>
                <a:cubicBezTo>
                  <a:pt x="0" y="409"/>
                  <a:pt x="24" y="453"/>
                  <a:pt x="42" y="467"/>
                </a:cubicBezTo>
                <a:lnTo>
                  <a:pt x="195" y="644"/>
                </a:lnTo>
                <a:cubicBezTo>
                  <a:pt x="212" y="657"/>
                  <a:pt x="245" y="647"/>
                  <a:pt x="268" y="620"/>
                </a:cubicBezTo>
                <a:lnTo>
                  <a:pt x="287" y="597"/>
                </a:lnTo>
                <a:lnTo>
                  <a:pt x="287" y="597"/>
                </a:lnTo>
                <a:lnTo>
                  <a:pt x="643" y="88"/>
                </a:lnTo>
                <a:cubicBezTo>
                  <a:pt x="666" y="61"/>
                  <a:pt x="719" y="0"/>
                  <a:pt x="610" y="48"/>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60" name="Freeform 260"/>
          <p:cNvSpPr>
            <a:spLocks noEditPoints="1"/>
          </p:cNvSpPr>
          <p:nvPr/>
        </p:nvSpPr>
        <p:spPr bwMode="auto">
          <a:xfrm>
            <a:off x="3128965" y="3800476"/>
            <a:ext cx="139303" cy="166689"/>
          </a:xfrm>
          <a:custGeom>
            <a:avLst/>
            <a:gdLst>
              <a:gd name="T0" fmla="*/ 302 w 616"/>
              <a:gd name="T1" fmla="*/ 383 h 734"/>
              <a:gd name="T2" fmla="*/ 268 w 616"/>
              <a:gd name="T3" fmla="*/ 365 h 734"/>
              <a:gd name="T4" fmla="*/ 301 w 616"/>
              <a:gd name="T5" fmla="*/ 354 h 734"/>
              <a:gd name="T6" fmla="*/ 336 w 616"/>
              <a:gd name="T7" fmla="*/ 369 h 734"/>
              <a:gd name="T8" fmla="*/ 302 w 616"/>
              <a:gd name="T9" fmla="*/ 383 h 734"/>
              <a:gd name="T10" fmla="*/ 570 w 616"/>
              <a:gd name="T11" fmla="*/ 113 h 734"/>
              <a:gd name="T12" fmla="*/ 511 w 616"/>
              <a:gd name="T13" fmla="*/ 44 h 734"/>
              <a:gd name="T14" fmla="*/ 415 w 616"/>
              <a:gd name="T15" fmla="*/ 0 h 734"/>
              <a:gd name="T16" fmla="*/ 333 w 616"/>
              <a:gd name="T17" fmla="*/ 31 h 734"/>
              <a:gd name="T18" fmla="*/ 161 w 616"/>
              <a:gd name="T19" fmla="*/ 179 h 734"/>
              <a:gd name="T20" fmla="*/ 125 w 616"/>
              <a:gd name="T21" fmla="*/ 321 h 734"/>
              <a:gd name="T22" fmla="*/ 132 w 616"/>
              <a:gd name="T23" fmla="*/ 338 h 734"/>
              <a:gd name="T24" fmla="*/ 205 w 616"/>
              <a:gd name="T25" fmla="*/ 276 h 734"/>
              <a:gd name="T26" fmla="*/ 205 w 616"/>
              <a:gd name="T27" fmla="*/ 271 h 734"/>
              <a:gd name="T28" fmla="*/ 238 w 616"/>
              <a:gd name="T29" fmla="*/ 223 h 734"/>
              <a:gd name="T30" fmla="*/ 365 w 616"/>
              <a:gd name="T31" fmla="*/ 114 h 734"/>
              <a:gd name="T32" fmla="*/ 415 w 616"/>
              <a:gd name="T33" fmla="*/ 90 h 734"/>
              <a:gd name="T34" fmla="*/ 457 w 616"/>
              <a:gd name="T35" fmla="*/ 113 h 734"/>
              <a:gd name="T36" fmla="*/ 494 w 616"/>
              <a:gd name="T37" fmla="*/ 156 h 734"/>
              <a:gd name="T38" fmla="*/ 479 w 616"/>
              <a:gd name="T39" fmla="*/ 247 h 734"/>
              <a:gd name="T40" fmla="*/ 402 w 616"/>
              <a:gd name="T41" fmla="*/ 314 h 734"/>
              <a:gd name="T42" fmla="*/ 397 w 616"/>
              <a:gd name="T43" fmla="*/ 308 h 734"/>
              <a:gd name="T44" fmla="*/ 301 w 616"/>
              <a:gd name="T45" fmla="*/ 264 h 734"/>
              <a:gd name="T46" fmla="*/ 219 w 616"/>
              <a:gd name="T47" fmla="*/ 295 h 734"/>
              <a:gd name="T48" fmla="*/ 47 w 616"/>
              <a:gd name="T49" fmla="*/ 443 h 734"/>
              <a:gd name="T50" fmla="*/ 3 w 616"/>
              <a:gd name="T51" fmla="*/ 529 h 734"/>
              <a:gd name="T52" fmla="*/ 33 w 616"/>
              <a:gd name="T53" fmla="*/ 621 h 734"/>
              <a:gd name="T54" fmla="*/ 92 w 616"/>
              <a:gd name="T55" fmla="*/ 690 h 734"/>
              <a:gd name="T56" fmla="*/ 188 w 616"/>
              <a:gd name="T57" fmla="*/ 734 h 734"/>
              <a:gd name="T58" fmla="*/ 271 w 616"/>
              <a:gd name="T59" fmla="*/ 703 h 734"/>
              <a:gd name="T60" fmla="*/ 443 w 616"/>
              <a:gd name="T61" fmla="*/ 555 h 734"/>
              <a:gd name="T62" fmla="*/ 477 w 616"/>
              <a:gd name="T63" fmla="*/ 411 h 734"/>
              <a:gd name="T64" fmla="*/ 470 w 616"/>
              <a:gd name="T65" fmla="*/ 394 h 734"/>
              <a:gd name="T66" fmla="*/ 397 w 616"/>
              <a:gd name="T67" fmla="*/ 457 h 734"/>
              <a:gd name="T68" fmla="*/ 396 w 616"/>
              <a:gd name="T69" fmla="*/ 463 h 734"/>
              <a:gd name="T70" fmla="*/ 365 w 616"/>
              <a:gd name="T71" fmla="*/ 511 h 734"/>
              <a:gd name="T72" fmla="*/ 239 w 616"/>
              <a:gd name="T73" fmla="*/ 620 h 734"/>
              <a:gd name="T74" fmla="*/ 188 w 616"/>
              <a:gd name="T75" fmla="*/ 647 h 734"/>
              <a:gd name="T76" fmla="*/ 147 w 616"/>
              <a:gd name="T77" fmla="*/ 621 h 734"/>
              <a:gd name="T78" fmla="*/ 109 w 616"/>
              <a:gd name="T79" fmla="*/ 578 h 734"/>
              <a:gd name="T80" fmla="*/ 91 w 616"/>
              <a:gd name="T81" fmla="*/ 536 h 734"/>
              <a:gd name="T82" fmla="*/ 124 w 616"/>
              <a:gd name="T83" fmla="*/ 487 h 734"/>
              <a:gd name="T84" fmla="*/ 201 w 616"/>
              <a:gd name="T85" fmla="*/ 420 h 734"/>
              <a:gd name="T86" fmla="*/ 206 w 616"/>
              <a:gd name="T87" fmla="*/ 426 h 734"/>
              <a:gd name="T88" fmla="*/ 302 w 616"/>
              <a:gd name="T89" fmla="*/ 470 h 734"/>
              <a:gd name="T90" fmla="*/ 385 w 616"/>
              <a:gd name="T91" fmla="*/ 439 h 734"/>
              <a:gd name="T92" fmla="*/ 557 w 616"/>
              <a:gd name="T93" fmla="*/ 291 h 734"/>
              <a:gd name="T94" fmla="*/ 570 w 616"/>
              <a:gd name="T95" fmla="*/ 113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16" h="734">
                <a:moveTo>
                  <a:pt x="302" y="383"/>
                </a:moveTo>
                <a:cubicBezTo>
                  <a:pt x="290" y="383"/>
                  <a:pt x="279" y="377"/>
                  <a:pt x="268" y="365"/>
                </a:cubicBezTo>
                <a:cubicBezTo>
                  <a:pt x="280" y="358"/>
                  <a:pt x="291" y="354"/>
                  <a:pt x="301" y="354"/>
                </a:cubicBezTo>
                <a:cubicBezTo>
                  <a:pt x="313" y="354"/>
                  <a:pt x="325" y="359"/>
                  <a:pt x="336" y="369"/>
                </a:cubicBezTo>
                <a:cubicBezTo>
                  <a:pt x="323" y="378"/>
                  <a:pt x="312" y="383"/>
                  <a:pt x="302" y="383"/>
                </a:cubicBezTo>
                <a:close/>
                <a:moveTo>
                  <a:pt x="570" y="113"/>
                </a:moveTo>
                <a:lnTo>
                  <a:pt x="511" y="44"/>
                </a:lnTo>
                <a:cubicBezTo>
                  <a:pt x="487" y="16"/>
                  <a:pt x="452" y="0"/>
                  <a:pt x="415" y="0"/>
                </a:cubicBezTo>
                <a:cubicBezTo>
                  <a:pt x="385" y="0"/>
                  <a:pt x="356" y="11"/>
                  <a:pt x="333" y="31"/>
                </a:cubicBezTo>
                <a:lnTo>
                  <a:pt x="161" y="179"/>
                </a:lnTo>
                <a:cubicBezTo>
                  <a:pt x="120" y="214"/>
                  <a:pt x="106" y="271"/>
                  <a:pt x="125" y="321"/>
                </a:cubicBezTo>
                <a:lnTo>
                  <a:pt x="132" y="338"/>
                </a:lnTo>
                <a:lnTo>
                  <a:pt x="205" y="276"/>
                </a:lnTo>
                <a:lnTo>
                  <a:pt x="205" y="271"/>
                </a:lnTo>
                <a:cubicBezTo>
                  <a:pt x="207" y="256"/>
                  <a:pt x="217" y="241"/>
                  <a:pt x="238" y="223"/>
                </a:cubicBezTo>
                <a:lnTo>
                  <a:pt x="365" y="114"/>
                </a:lnTo>
                <a:cubicBezTo>
                  <a:pt x="383" y="98"/>
                  <a:pt x="400" y="90"/>
                  <a:pt x="415" y="90"/>
                </a:cubicBezTo>
                <a:cubicBezTo>
                  <a:pt x="430" y="90"/>
                  <a:pt x="444" y="98"/>
                  <a:pt x="457" y="113"/>
                </a:cubicBezTo>
                <a:lnTo>
                  <a:pt x="494" y="156"/>
                </a:lnTo>
                <a:cubicBezTo>
                  <a:pt x="520" y="189"/>
                  <a:pt x="516" y="216"/>
                  <a:pt x="479" y="247"/>
                </a:cubicBezTo>
                <a:lnTo>
                  <a:pt x="402" y="314"/>
                </a:lnTo>
                <a:lnTo>
                  <a:pt x="397" y="308"/>
                </a:lnTo>
                <a:cubicBezTo>
                  <a:pt x="373" y="280"/>
                  <a:pt x="338" y="264"/>
                  <a:pt x="301" y="264"/>
                </a:cubicBezTo>
                <a:cubicBezTo>
                  <a:pt x="271" y="264"/>
                  <a:pt x="242" y="275"/>
                  <a:pt x="219" y="295"/>
                </a:cubicBezTo>
                <a:lnTo>
                  <a:pt x="47" y="443"/>
                </a:lnTo>
                <a:cubicBezTo>
                  <a:pt x="21" y="465"/>
                  <a:pt x="5" y="496"/>
                  <a:pt x="3" y="529"/>
                </a:cubicBezTo>
                <a:cubicBezTo>
                  <a:pt x="0" y="563"/>
                  <a:pt x="11" y="596"/>
                  <a:pt x="33" y="621"/>
                </a:cubicBezTo>
                <a:lnTo>
                  <a:pt x="92" y="690"/>
                </a:lnTo>
                <a:cubicBezTo>
                  <a:pt x="116" y="718"/>
                  <a:pt x="151" y="734"/>
                  <a:pt x="188" y="734"/>
                </a:cubicBezTo>
                <a:cubicBezTo>
                  <a:pt x="218" y="734"/>
                  <a:pt x="248" y="723"/>
                  <a:pt x="271" y="703"/>
                </a:cubicBezTo>
                <a:lnTo>
                  <a:pt x="443" y="555"/>
                </a:lnTo>
                <a:cubicBezTo>
                  <a:pt x="484" y="519"/>
                  <a:pt x="498" y="461"/>
                  <a:pt x="477" y="411"/>
                </a:cubicBezTo>
                <a:lnTo>
                  <a:pt x="470" y="394"/>
                </a:lnTo>
                <a:lnTo>
                  <a:pt x="397" y="457"/>
                </a:lnTo>
                <a:lnTo>
                  <a:pt x="396" y="463"/>
                </a:lnTo>
                <a:cubicBezTo>
                  <a:pt x="395" y="478"/>
                  <a:pt x="385" y="494"/>
                  <a:pt x="365" y="511"/>
                </a:cubicBezTo>
                <a:lnTo>
                  <a:pt x="239" y="620"/>
                </a:lnTo>
                <a:cubicBezTo>
                  <a:pt x="217" y="638"/>
                  <a:pt x="202" y="647"/>
                  <a:pt x="188" y="647"/>
                </a:cubicBezTo>
                <a:cubicBezTo>
                  <a:pt x="174" y="647"/>
                  <a:pt x="161" y="638"/>
                  <a:pt x="147" y="621"/>
                </a:cubicBezTo>
                <a:lnTo>
                  <a:pt x="109" y="578"/>
                </a:lnTo>
                <a:cubicBezTo>
                  <a:pt x="96" y="562"/>
                  <a:pt x="90" y="549"/>
                  <a:pt x="91" y="536"/>
                </a:cubicBezTo>
                <a:cubicBezTo>
                  <a:pt x="92" y="521"/>
                  <a:pt x="103" y="505"/>
                  <a:pt x="124" y="487"/>
                </a:cubicBezTo>
                <a:lnTo>
                  <a:pt x="201" y="420"/>
                </a:lnTo>
                <a:lnTo>
                  <a:pt x="206" y="426"/>
                </a:lnTo>
                <a:cubicBezTo>
                  <a:pt x="230" y="454"/>
                  <a:pt x="265" y="470"/>
                  <a:pt x="302" y="470"/>
                </a:cubicBezTo>
                <a:cubicBezTo>
                  <a:pt x="332" y="470"/>
                  <a:pt x="362" y="459"/>
                  <a:pt x="385" y="439"/>
                </a:cubicBezTo>
                <a:lnTo>
                  <a:pt x="557" y="291"/>
                </a:lnTo>
                <a:cubicBezTo>
                  <a:pt x="610" y="246"/>
                  <a:pt x="616" y="166"/>
                  <a:pt x="570" y="11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61" name="Freeform 261"/>
          <p:cNvSpPr>
            <a:spLocks noEditPoints="1"/>
          </p:cNvSpPr>
          <p:nvPr/>
        </p:nvSpPr>
        <p:spPr bwMode="auto">
          <a:xfrm>
            <a:off x="8308183" y="3025378"/>
            <a:ext cx="167878" cy="128589"/>
          </a:xfrm>
          <a:custGeom>
            <a:avLst/>
            <a:gdLst>
              <a:gd name="T0" fmla="*/ 172 w 742"/>
              <a:gd name="T1" fmla="*/ 76 h 563"/>
              <a:gd name="T2" fmla="*/ 109 w 742"/>
              <a:gd name="T3" fmla="*/ 10 h 563"/>
              <a:gd name="T4" fmla="*/ 50 w 742"/>
              <a:gd name="T5" fmla="*/ 2 h 563"/>
              <a:gd name="T6" fmla="*/ 0 w 742"/>
              <a:gd name="T7" fmla="*/ 35 h 563"/>
              <a:gd name="T8" fmla="*/ 66 w 742"/>
              <a:gd name="T9" fmla="*/ 54 h 563"/>
              <a:gd name="T10" fmla="*/ 110 w 742"/>
              <a:gd name="T11" fmla="*/ 69 h 563"/>
              <a:gd name="T12" fmla="*/ 131 w 742"/>
              <a:gd name="T13" fmla="*/ 113 h 563"/>
              <a:gd name="T14" fmla="*/ 271 w 742"/>
              <a:gd name="T15" fmla="*/ 384 h 563"/>
              <a:gd name="T16" fmla="*/ 285 w 742"/>
              <a:gd name="T17" fmla="*/ 392 h 563"/>
              <a:gd name="T18" fmla="*/ 514 w 742"/>
              <a:gd name="T19" fmla="*/ 393 h 563"/>
              <a:gd name="T20" fmla="*/ 569 w 742"/>
              <a:gd name="T21" fmla="*/ 364 h 563"/>
              <a:gd name="T22" fmla="*/ 567 w 742"/>
              <a:gd name="T23" fmla="*/ 357 h 563"/>
              <a:gd name="T24" fmla="*/ 562 w 742"/>
              <a:gd name="T25" fmla="*/ 351 h 563"/>
              <a:gd name="T26" fmla="*/ 549 w 742"/>
              <a:gd name="T27" fmla="*/ 348 h 563"/>
              <a:gd name="T28" fmla="*/ 296 w 742"/>
              <a:gd name="T29" fmla="*/ 335 h 563"/>
              <a:gd name="T30" fmla="*/ 314 w 742"/>
              <a:gd name="T31" fmla="*/ 294 h 563"/>
              <a:gd name="T32" fmla="*/ 597 w 742"/>
              <a:gd name="T33" fmla="*/ 294 h 563"/>
              <a:gd name="T34" fmla="*/ 606 w 742"/>
              <a:gd name="T35" fmla="*/ 293 h 563"/>
              <a:gd name="T36" fmla="*/ 614 w 742"/>
              <a:gd name="T37" fmla="*/ 288 h 563"/>
              <a:gd name="T38" fmla="*/ 618 w 742"/>
              <a:gd name="T39" fmla="*/ 283 h 563"/>
              <a:gd name="T40" fmla="*/ 715 w 742"/>
              <a:gd name="T41" fmla="*/ 113 h 563"/>
              <a:gd name="T42" fmla="*/ 340 w 742"/>
              <a:gd name="T43" fmla="*/ 433 h 563"/>
              <a:gd name="T44" fmla="*/ 340 w 742"/>
              <a:gd name="T45" fmla="*/ 563 h 563"/>
              <a:gd name="T46" fmla="*/ 340 w 742"/>
              <a:gd name="T47" fmla="*/ 433 h 563"/>
              <a:gd name="T48" fmla="*/ 426 w 742"/>
              <a:gd name="T49" fmla="*/ 498 h 563"/>
              <a:gd name="T50" fmla="*/ 556 w 742"/>
              <a:gd name="T51" fmla="*/ 498 h 563"/>
              <a:gd name="T52" fmla="*/ 474 w 742"/>
              <a:gd name="T53" fmla="*/ 133 h 563"/>
              <a:gd name="T54" fmla="*/ 509 w 742"/>
              <a:gd name="T55" fmla="*/ 238 h 563"/>
              <a:gd name="T56" fmla="*/ 474 w 742"/>
              <a:gd name="T57" fmla="*/ 133 h 563"/>
              <a:gd name="T58" fmla="*/ 452 w 742"/>
              <a:gd name="T59" fmla="*/ 133 h 563"/>
              <a:gd name="T60" fmla="*/ 416 w 742"/>
              <a:gd name="T61" fmla="*/ 238 h 563"/>
              <a:gd name="T62" fmla="*/ 361 w 742"/>
              <a:gd name="T63" fmla="*/ 133 h 563"/>
              <a:gd name="T64" fmla="*/ 397 w 742"/>
              <a:gd name="T65" fmla="*/ 238 h 563"/>
              <a:gd name="T66" fmla="*/ 361 w 742"/>
              <a:gd name="T67" fmla="*/ 13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2" h="563">
                <a:moveTo>
                  <a:pt x="673" y="76"/>
                </a:moveTo>
                <a:lnTo>
                  <a:pt x="172" y="76"/>
                </a:lnTo>
                <a:cubicBezTo>
                  <a:pt x="170" y="76"/>
                  <a:pt x="167" y="76"/>
                  <a:pt x="164" y="75"/>
                </a:cubicBezTo>
                <a:lnTo>
                  <a:pt x="109" y="10"/>
                </a:lnTo>
                <a:cubicBezTo>
                  <a:pt x="109" y="10"/>
                  <a:pt x="102" y="1"/>
                  <a:pt x="82" y="2"/>
                </a:cubicBezTo>
                <a:cubicBezTo>
                  <a:pt x="70" y="3"/>
                  <a:pt x="58" y="3"/>
                  <a:pt x="50" y="2"/>
                </a:cubicBezTo>
                <a:cubicBezTo>
                  <a:pt x="45" y="1"/>
                  <a:pt x="41" y="0"/>
                  <a:pt x="36" y="0"/>
                </a:cubicBezTo>
                <a:cubicBezTo>
                  <a:pt x="16" y="0"/>
                  <a:pt x="0" y="16"/>
                  <a:pt x="0" y="35"/>
                </a:cubicBezTo>
                <a:cubicBezTo>
                  <a:pt x="0" y="55"/>
                  <a:pt x="16" y="71"/>
                  <a:pt x="36" y="71"/>
                </a:cubicBezTo>
                <a:cubicBezTo>
                  <a:pt x="49" y="71"/>
                  <a:pt x="60" y="64"/>
                  <a:pt x="66" y="54"/>
                </a:cubicBezTo>
                <a:lnTo>
                  <a:pt x="85" y="54"/>
                </a:lnTo>
                <a:cubicBezTo>
                  <a:pt x="85" y="54"/>
                  <a:pt x="97" y="50"/>
                  <a:pt x="110" y="69"/>
                </a:cubicBezTo>
                <a:cubicBezTo>
                  <a:pt x="114" y="73"/>
                  <a:pt x="120" y="82"/>
                  <a:pt x="128" y="92"/>
                </a:cubicBezTo>
                <a:cubicBezTo>
                  <a:pt x="127" y="97"/>
                  <a:pt x="128" y="104"/>
                  <a:pt x="131" y="113"/>
                </a:cubicBezTo>
                <a:lnTo>
                  <a:pt x="267" y="379"/>
                </a:lnTo>
                <a:lnTo>
                  <a:pt x="271" y="384"/>
                </a:lnTo>
                <a:lnTo>
                  <a:pt x="277" y="388"/>
                </a:lnTo>
                <a:lnTo>
                  <a:pt x="285" y="392"/>
                </a:lnTo>
                <a:lnTo>
                  <a:pt x="294" y="393"/>
                </a:lnTo>
                <a:lnTo>
                  <a:pt x="514" y="393"/>
                </a:lnTo>
                <a:cubicBezTo>
                  <a:pt x="554" y="393"/>
                  <a:pt x="568" y="380"/>
                  <a:pt x="568" y="368"/>
                </a:cubicBezTo>
                <a:lnTo>
                  <a:pt x="569" y="364"/>
                </a:lnTo>
                <a:lnTo>
                  <a:pt x="568" y="360"/>
                </a:lnTo>
                <a:lnTo>
                  <a:pt x="567" y="357"/>
                </a:lnTo>
                <a:lnTo>
                  <a:pt x="565" y="354"/>
                </a:lnTo>
                <a:lnTo>
                  <a:pt x="562" y="351"/>
                </a:lnTo>
                <a:lnTo>
                  <a:pt x="558" y="349"/>
                </a:lnTo>
                <a:lnTo>
                  <a:pt x="549" y="348"/>
                </a:lnTo>
                <a:lnTo>
                  <a:pt x="314" y="348"/>
                </a:lnTo>
                <a:cubicBezTo>
                  <a:pt x="314" y="348"/>
                  <a:pt x="302" y="350"/>
                  <a:pt x="296" y="335"/>
                </a:cubicBezTo>
                <a:lnTo>
                  <a:pt x="280" y="303"/>
                </a:lnTo>
                <a:cubicBezTo>
                  <a:pt x="280" y="295"/>
                  <a:pt x="306" y="294"/>
                  <a:pt x="314" y="294"/>
                </a:cubicBezTo>
                <a:lnTo>
                  <a:pt x="593" y="294"/>
                </a:lnTo>
                <a:lnTo>
                  <a:pt x="597" y="294"/>
                </a:lnTo>
                <a:lnTo>
                  <a:pt x="602" y="293"/>
                </a:lnTo>
                <a:lnTo>
                  <a:pt x="606" y="293"/>
                </a:lnTo>
                <a:lnTo>
                  <a:pt x="611" y="290"/>
                </a:lnTo>
                <a:lnTo>
                  <a:pt x="614" y="288"/>
                </a:lnTo>
                <a:lnTo>
                  <a:pt x="616" y="286"/>
                </a:lnTo>
                <a:lnTo>
                  <a:pt x="618" y="283"/>
                </a:lnTo>
                <a:lnTo>
                  <a:pt x="620" y="280"/>
                </a:lnTo>
                <a:lnTo>
                  <a:pt x="715" y="113"/>
                </a:lnTo>
                <a:cubicBezTo>
                  <a:pt x="742" y="76"/>
                  <a:pt x="720" y="75"/>
                  <a:pt x="673" y="76"/>
                </a:cubicBezTo>
                <a:close/>
                <a:moveTo>
                  <a:pt x="340" y="433"/>
                </a:moveTo>
                <a:cubicBezTo>
                  <a:pt x="304" y="433"/>
                  <a:pt x="275" y="463"/>
                  <a:pt x="275" y="498"/>
                </a:cubicBezTo>
                <a:cubicBezTo>
                  <a:pt x="275" y="534"/>
                  <a:pt x="304" y="563"/>
                  <a:pt x="340" y="563"/>
                </a:cubicBezTo>
                <a:cubicBezTo>
                  <a:pt x="376" y="563"/>
                  <a:pt x="405" y="534"/>
                  <a:pt x="405" y="498"/>
                </a:cubicBezTo>
                <a:cubicBezTo>
                  <a:pt x="405" y="462"/>
                  <a:pt x="376" y="433"/>
                  <a:pt x="340" y="433"/>
                </a:cubicBezTo>
                <a:close/>
                <a:moveTo>
                  <a:pt x="491" y="433"/>
                </a:moveTo>
                <a:cubicBezTo>
                  <a:pt x="455" y="433"/>
                  <a:pt x="426" y="463"/>
                  <a:pt x="426" y="498"/>
                </a:cubicBezTo>
                <a:cubicBezTo>
                  <a:pt x="426" y="534"/>
                  <a:pt x="455" y="563"/>
                  <a:pt x="491" y="563"/>
                </a:cubicBezTo>
                <a:cubicBezTo>
                  <a:pt x="527" y="563"/>
                  <a:pt x="556" y="534"/>
                  <a:pt x="556" y="498"/>
                </a:cubicBezTo>
                <a:cubicBezTo>
                  <a:pt x="556" y="462"/>
                  <a:pt x="527" y="433"/>
                  <a:pt x="491" y="433"/>
                </a:cubicBezTo>
                <a:close/>
                <a:moveTo>
                  <a:pt x="474" y="133"/>
                </a:moveTo>
                <a:lnTo>
                  <a:pt x="509" y="133"/>
                </a:lnTo>
                <a:lnTo>
                  <a:pt x="509" y="238"/>
                </a:lnTo>
                <a:lnTo>
                  <a:pt x="474" y="238"/>
                </a:lnTo>
                <a:lnTo>
                  <a:pt x="474" y="133"/>
                </a:lnTo>
                <a:close/>
                <a:moveTo>
                  <a:pt x="416" y="133"/>
                </a:moveTo>
                <a:lnTo>
                  <a:pt x="452" y="133"/>
                </a:lnTo>
                <a:lnTo>
                  <a:pt x="452" y="238"/>
                </a:lnTo>
                <a:lnTo>
                  <a:pt x="416" y="238"/>
                </a:lnTo>
                <a:lnTo>
                  <a:pt x="416" y="133"/>
                </a:lnTo>
                <a:close/>
                <a:moveTo>
                  <a:pt x="361" y="133"/>
                </a:moveTo>
                <a:lnTo>
                  <a:pt x="397" y="133"/>
                </a:lnTo>
                <a:lnTo>
                  <a:pt x="397" y="238"/>
                </a:lnTo>
                <a:lnTo>
                  <a:pt x="361" y="238"/>
                </a:lnTo>
                <a:lnTo>
                  <a:pt x="361" y="133"/>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62" name="Freeform 262"/>
          <p:cNvSpPr>
            <a:spLocks noEditPoints="1"/>
          </p:cNvSpPr>
          <p:nvPr/>
        </p:nvSpPr>
        <p:spPr bwMode="auto">
          <a:xfrm>
            <a:off x="7159230" y="4613674"/>
            <a:ext cx="134540" cy="130969"/>
          </a:xfrm>
          <a:custGeom>
            <a:avLst/>
            <a:gdLst>
              <a:gd name="T0" fmla="*/ 275 w 593"/>
              <a:gd name="T1" fmla="*/ 462 h 575"/>
              <a:gd name="T2" fmla="*/ 120 w 593"/>
              <a:gd name="T3" fmla="*/ 168 h 575"/>
              <a:gd name="T4" fmla="*/ 280 w 593"/>
              <a:gd name="T5" fmla="*/ 112 h 575"/>
              <a:gd name="T6" fmla="*/ 428 w 593"/>
              <a:gd name="T7" fmla="*/ 164 h 575"/>
              <a:gd name="T8" fmla="*/ 275 w 593"/>
              <a:gd name="T9" fmla="*/ 462 h 575"/>
              <a:gd name="T10" fmla="*/ 527 w 593"/>
              <a:gd name="T11" fmla="*/ 84 h 575"/>
              <a:gd name="T12" fmla="*/ 283 w 593"/>
              <a:gd name="T13" fmla="*/ 0 h 575"/>
              <a:gd name="T14" fmla="*/ 20 w 593"/>
              <a:gd name="T15" fmla="*/ 83 h 575"/>
              <a:gd name="T16" fmla="*/ 275 w 593"/>
              <a:gd name="T17" fmla="*/ 575 h 575"/>
              <a:gd name="T18" fmla="*/ 527 w 593"/>
              <a:gd name="T19" fmla="*/ 84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3" h="575">
                <a:moveTo>
                  <a:pt x="275" y="462"/>
                </a:moveTo>
                <a:cubicBezTo>
                  <a:pt x="275" y="462"/>
                  <a:pt x="107" y="352"/>
                  <a:pt x="120" y="168"/>
                </a:cubicBezTo>
                <a:cubicBezTo>
                  <a:pt x="120" y="168"/>
                  <a:pt x="256" y="155"/>
                  <a:pt x="280" y="112"/>
                </a:cubicBezTo>
                <a:cubicBezTo>
                  <a:pt x="280" y="112"/>
                  <a:pt x="327" y="171"/>
                  <a:pt x="428" y="164"/>
                </a:cubicBezTo>
                <a:cubicBezTo>
                  <a:pt x="428" y="164"/>
                  <a:pt x="468" y="343"/>
                  <a:pt x="275" y="462"/>
                </a:cubicBezTo>
                <a:close/>
                <a:moveTo>
                  <a:pt x="527" y="84"/>
                </a:moveTo>
                <a:cubicBezTo>
                  <a:pt x="360" y="96"/>
                  <a:pt x="283" y="0"/>
                  <a:pt x="283" y="0"/>
                </a:cubicBezTo>
                <a:cubicBezTo>
                  <a:pt x="200" y="101"/>
                  <a:pt x="20" y="83"/>
                  <a:pt x="20" y="83"/>
                </a:cubicBezTo>
                <a:cubicBezTo>
                  <a:pt x="0" y="385"/>
                  <a:pt x="275" y="575"/>
                  <a:pt x="275" y="575"/>
                </a:cubicBezTo>
                <a:cubicBezTo>
                  <a:pt x="593" y="379"/>
                  <a:pt x="527" y="84"/>
                  <a:pt x="527" y="84"/>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63" name="Freeform 263"/>
          <p:cNvSpPr>
            <a:spLocks noEditPoints="1"/>
          </p:cNvSpPr>
          <p:nvPr/>
        </p:nvSpPr>
        <p:spPr bwMode="auto">
          <a:xfrm>
            <a:off x="8328423" y="2731296"/>
            <a:ext cx="123825" cy="134540"/>
          </a:xfrm>
          <a:custGeom>
            <a:avLst/>
            <a:gdLst>
              <a:gd name="T0" fmla="*/ 516 w 544"/>
              <a:gd name="T1" fmla="*/ 188 h 592"/>
              <a:gd name="T2" fmla="*/ 272 w 544"/>
              <a:gd name="T3" fmla="*/ 243 h 592"/>
              <a:gd name="T4" fmla="*/ 29 w 544"/>
              <a:gd name="T5" fmla="*/ 188 h 592"/>
              <a:gd name="T6" fmla="*/ 0 w 544"/>
              <a:gd name="T7" fmla="*/ 232 h 592"/>
              <a:gd name="T8" fmla="*/ 272 w 544"/>
              <a:gd name="T9" fmla="*/ 332 h 592"/>
              <a:gd name="T10" fmla="*/ 544 w 544"/>
              <a:gd name="T11" fmla="*/ 232 h 592"/>
              <a:gd name="T12" fmla="*/ 516 w 544"/>
              <a:gd name="T13" fmla="*/ 188 h 592"/>
              <a:gd name="T14" fmla="*/ 516 w 544"/>
              <a:gd name="T15" fmla="*/ 448 h 592"/>
              <a:gd name="T16" fmla="*/ 272 w 544"/>
              <a:gd name="T17" fmla="*/ 504 h 592"/>
              <a:gd name="T18" fmla="*/ 29 w 544"/>
              <a:gd name="T19" fmla="*/ 448 h 592"/>
              <a:gd name="T20" fmla="*/ 0 w 544"/>
              <a:gd name="T21" fmla="*/ 493 h 592"/>
              <a:gd name="T22" fmla="*/ 272 w 544"/>
              <a:gd name="T23" fmla="*/ 592 h 592"/>
              <a:gd name="T24" fmla="*/ 544 w 544"/>
              <a:gd name="T25" fmla="*/ 493 h 592"/>
              <a:gd name="T26" fmla="*/ 516 w 544"/>
              <a:gd name="T27" fmla="*/ 448 h 592"/>
              <a:gd name="T28" fmla="*/ 516 w 544"/>
              <a:gd name="T29" fmla="*/ 321 h 592"/>
              <a:gd name="T30" fmla="*/ 272 w 544"/>
              <a:gd name="T31" fmla="*/ 376 h 592"/>
              <a:gd name="T32" fmla="*/ 29 w 544"/>
              <a:gd name="T33" fmla="*/ 321 h 592"/>
              <a:gd name="T34" fmla="*/ 0 w 544"/>
              <a:gd name="T35" fmla="*/ 365 h 592"/>
              <a:gd name="T36" fmla="*/ 272 w 544"/>
              <a:gd name="T37" fmla="*/ 464 h 592"/>
              <a:gd name="T38" fmla="*/ 544 w 544"/>
              <a:gd name="T39" fmla="*/ 365 h 592"/>
              <a:gd name="T40" fmla="*/ 516 w 544"/>
              <a:gd name="T41" fmla="*/ 321 h 592"/>
              <a:gd name="T42" fmla="*/ 272 w 544"/>
              <a:gd name="T43" fmla="*/ 199 h 592"/>
              <a:gd name="T44" fmla="*/ 544 w 544"/>
              <a:gd name="T45" fmla="*/ 99 h 592"/>
              <a:gd name="T46" fmla="*/ 272 w 544"/>
              <a:gd name="T47" fmla="*/ 0 h 592"/>
              <a:gd name="T48" fmla="*/ 0 w 544"/>
              <a:gd name="T49" fmla="*/ 99 h 592"/>
              <a:gd name="T50" fmla="*/ 272 w 544"/>
              <a:gd name="T51" fmla="*/ 199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4" h="592">
                <a:moveTo>
                  <a:pt x="516" y="188"/>
                </a:moveTo>
                <a:cubicBezTo>
                  <a:pt x="471" y="221"/>
                  <a:pt x="379" y="243"/>
                  <a:pt x="272" y="243"/>
                </a:cubicBezTo>
                <a:cubicBezTo>
                  <a:pt x="165" y="243"/>
                  <a:pt x="73" y="221"/>
                  <a:pt x="29" y="188"/>
                </a:cubicBezTo>
                <a:cubicBezTo>
                  <a:pt x="11" y="201"/>
                  <a:pt x="0" y="216"/>
                  <a:pt x="0" y="232"/>
                </a:cubicBezTo>
                <a:cubicBezTo>
                  <a:pt x="0" y="287"/>
                  <a:pt x="122" y="332"/>
                  <a:pt x="272" y="332"/>
                </a:cubicBezTo>
                <a:cubicBezTo>
                  <a:pt x="422" y="332"/>
                  <a:pt x="544" y="287"/>
                  <a:pt x="544" y="232"/>
                </a:cubicBezTo>
                <a:cubicBezTo>
                  <a:pt x="544" y="216"/>
                  <a:pt x="534" y="201"/>
                  <a:pt x="516" y="188"/>
                </a:cubicBezTo>
                <a:close/>
                <a:moveTo>
                  <a:pt x="516" y="448"/>
                </a:moveTo>
                <a:cubicBezTo>
                  <a:pt x="471" y="481"/>
                  <a:pt x="379" y="504"/>
                  <a:pt x="272" y="504"/>
                </a:cubicBezTo>
                <a:cubicBezTo>
                  <a:pt x="165" y="504"/>
                  <a:pt x="73" y="481"/>
                  <a:pt x="29" y="448"/>
                </a:cubicBezTo>
                <a:cubicBezTo>
                  <a:pt x="11" y="462"/>
                  <a:pt x="0" y="477"/>
                  <a:pt x="0" y="493"/>
                </a:cubicBezTo>
                <a:cubicBezTo>
                  <a:pt x="0" y="548"/>
                  <a:pt x="122" y="592"/>
                  <a:pt x="272" y="592"/>
                </a:cubicBezTo>
                <a:cubicBezTo>
                  <a:pt x="422" y="592"/>
                  <a:pt x="544" y="548"/>
                  <a:pt x="544" y="493"/>
                </a:cubicBezTo>
                <a:cubicBezTo>
                  <a:pt x="544" y="477"/>
                  <a:pt x="534" y="462"/>
                  <a:pt x="516" y="448"/>
                </a:cubicBezTo>
                <a:close/>
                <a:moveTo>
                  <a:pt x="516" y="321"/>
                </a:moveTo>
                <a:cubicBezTo>
                  <a:pt x="471" y="353"/>
                  <a:pt x="379" y="376"/>
                  <a:pt x="272" y="376"/>
                </a:cubicBezTo>
                <a:cubicBezTo>
                  <a:pt x="165" y="376"/>
                  <a:pt x="73" y="353"/>
                  <a:pt x="29" y="321"/>
                </a:cubicBezTo>
                <a:cubicBezTo>
                  <a:pt x="11" y="334"/>
                  <a:pt x="0" y="349"/>
                  <a:pt x="0" y="365"/>
                </a:cubicBezTo>
                <a:cubicBezTo>
                  <a:pt x="0" y="420"/>
                  <a:pt x="122" y="464"/>
                  <a:pt x="272" y="464"/>
                </a:cubicBezTo>
                <a:cubicBezTo>
                  <a:pt x="422" y="464"/>
                  <a:pt x="544" y="420"/>
                  <a:pt x="544" y="365"/>
                </a:cubicBezTo>
                <a:cubicBezTo>
                  <a:pt x="544" y="349"/>
                  <a:pt x="534" y="334"/>
                  <a:pt x="516" y="321"/>
                </a:cubicBezTo>
                <a:close/>
                <a:moveTo>
                  <a:pt x="272" y="199"/>
                </a:moveTo>
                <a:cubicBezTo>
                  <a:pt x="422" y="199"/>
                  <a:pt x="544" y="154"/>
                  <a:pt x="544" y="99"/>
                </a:cubicBezTo>
                <a:cubicBezTo>
                  <a:pt x="544" y="44"/>
                  <a:pt x="422" y="0"/>
                  <a:pt x="272" y="0"/>
                </a:cubicBezTo>
                <a:cubicBezTo>
                  <a:pt x="122" y="0"/>
                  <a:pt x="0" y="44"/>
                  <a:pt x="0" y="99"/>
                </a:cubicBezTo>
                <a:cubicBezTo>
                  <a:pt x="0" y="154"/>
                  <a:pt x="122" y="199"/>
                  <a:pt x="272" y="19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64" name="Freeform 264"/>
          <p:cNvSpPr>
            <a:spLocks noEditPoints="1"/>
          </p:cNvSpPr>
          <p:nvPr/>
        </p:nvSpPr>
        <p:spPr bwMode="auto">
          <a:xfrm>
            <a:off x="9185672" y="1988346"/>
            <a:ext cx="151209" cy="135731"/>
          </a:xfrm>
          <a:custGeom>
            <a:avLst/>
            <a:gdLst>
              <a:gd name="T0" fmla="*/ 345 w 668"/>
              <a:gd name="T1" fmla="*/ 162 h 599"/>
              <a:gd name="T2" fmla="*/ 183 w 668"/>
              <a:gd name="T3" fmla="*/ 0 h 599"/>
              <a:gd name="T4" fmla="*/ 21 w 668"/>
              <a:gd name="T5" fmla="*/ 162 h 599"/>
              <a:gd name="T6" fmla="*/ 21 w 668"/>
              <a:gd name="T7" fmla="*/ 237 h 599"/>
              <a:gd name="T8" fmla="*/ 96 w 668"/>
              <a:gd name="T9" fmla="*/ 237 h 599"/>
              <a:gd name="T10" fmla="*/ 130 w 668"/>
              <a:gd name="T11" fmla="*/ 202 h 599"/>
              <a:gd name="T12" fmla="*/ 130 w 668"/>
              <a:gd name="T13" fmla="*/ 546 h 599"/>
              <a:gd name="T14" fmla="*/ 183 w 668"/>
              <a:gd name="T15" fmla="*/ 599 h 599"/>
              <a:gd name="T16" fmla="*/ 236 w 668"/>
              <a:gd name="T17" fmla="*/ 546 h 599"/>
              <a:gd name="T18" fmla="*/ 236 w 668"/>
              <a:gd name="T19" fmla="*/ 202 h 599"/>
              <a:gd name="T20" fmla="*/ 270 w 668"/>
              <a:gd name="T21" fmla="*/ 237 h 599"/>
              <a:gd name="T22" fmla="*/ 308 w 668"/>
              <a:gd name="T23" fmla="*/ 252 h 599"/>
              <a:gd name="T24" fmla="*/ 345 w 668"/>
              <a:gd name="T25" fmla="*/ 237 h 599"/>
              <a:gd name="T26" fmla="*/ 345 w 668"/>
              <a:gd name="T27" fmla="*/ 162 h 599"/>
              <a:gd name="T28" fmla="*/ 647 w 668"/>
              <a:gd name="T29" fmla="*/ 362 h 599"/>
              <a:gd name="T30" fmla="*/ 572 w 668"/>
              <a:gd name="T31" fmla="*/ 362 h 599"/>
              <a:gd name="T32" fmla="*/ 538 w 668"/>
              <a:gd name="T33" fmla="*/ 396 h 599"/>
              <a:gd name="T34" fmla="*/ 538 w 668"/>
              <a:gd name="T35" fmla="*/ 53 h 599"/>
              <a:gd name="T36" fmla="*/ 485 w 668"/>
              <a:gd name="T37" fmla="*/ 0 h 599"/>
              <a:gd name="T38" fmla="*/ 432 w 668"/>
              <a:gd name="T39" fmla="*/ 53 h 599"/>
              <a:gd name="T40" fmla="*/ 432 w 668"/>
              <a:gd name="T41" fmla="*/ 396 h 599"/>
              <a:gd name="T42" fmla="*/ 398 w 668"/>
              <a:gd name="T43" fmla="*/ 362 h 599"/>
              <a:gd name="T44" fmla="*/ 361 w 668"/>
              <a:gd name="T45" fmla="*/ 346 h 599"/>
              <a:gd name="T46" fmla="*/ 323 w 668"/>
              <a:gd name="T47" fmla="*/ 362 h 599"/>
              <a:gd name="T48" fmla="*/ 323 w 668"/>
              <a:gd name="T49" fmla="*/ 437 h 599"/>
              <a:gd name="T50" fmla="*/ 485 w 668"/>
              <a:gd name="T51" fmla="*/ 599 h 599"/>
              <a:gd name="T52" fmla="*/ 647 w 668"/>
              <a:gd name="T53" fmla="*/ 437 h 599"/>
              <a:gd name="T54" fmla="*/ 647 w 668"/>
              <a:gd name="T55" fmla="*/ 362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68" h="599">
                <a:moveTo>
                  <a:pt x="345" y="162"/>
                </a:moveTo>
                <a:lnTo>
                  <a:pt x="183" y="0"/>
                </a:lnTo>
                <a:lnTo>
                  <a:pt x="21" y="162"/>
                </a:lnTo>
                <a:cubicBezTo>
                  <a:pt x="0" y="182"/>
                  <a:pt x="0" y="216"/>
                  <a:pt x="21" y="237"/>
                </a:cubicBezTo>
                <a:cubicBezTo>
                  <a:pt x="42" y="257"/>
                  <a:pt x="75" y="257"/>
                  <a:pt x="96" y="237"/>
                </a:cubicBezTo>
                <a:lnTo>
                  <a:pt x="130" y="202"/>
                </a:lnTo>
                <a:lnTo>
                  <a:pt x="130" y="546"/>
                </a:lnTo>
                <a:cubicBezTo>
                  <a:pt x="130" y="575"/>
                  <a:pt x="154" y="599"/>
                  <a:pt x="183" y="599"/>
                </a:cubicBezTo>
                <a:cubicBezTo>
                  <a:pt x="212" y="599"/>
                  <a:pt x="236" y="575"/>
                  <a:pt x="236" y="546"/>
                </a:cubicBezTo>
                <a:lnTo>
                  <a:pt x="236" y="202"/>
                </a:lnTo>
                <a:lnTo>
                  <a:pt x="270" y="237"/>
                </a:lnTo>
                <a:cubicBezTo>
                  <a:pt x="281" y="247"/>
                  <a:pt x="294" y="252"/>
                  <a:pt x="308" y="252"/>
                </a:cubicBezTo>
                <a:cubicBezTo>
                  <a:pt x="321" y="252"/>
                  <a:pt x="335" y="247"/>
                  <a:pt x="345" y="237"/>
                </a:cubicBezTo>
                <a:cubicBezTo>
                  <a:pt x="366" y="216"/>
                  <a:pt x="366" y="182"/>
                  <a:pt x="345" y="162"/>
                </a:cubicBezTo>
                <a:close/>
                <a:moveTo>
                  <a:pt x="647" y="362"/>
                </a:moveTo>
                <a:cubicBezTo>
                  <a:pt x="627" y="341"/>
                  <a:pt x="593" y="341"/>
                  <a:pt x="572" y="362"/>
                </a:cubicBezTo>
                <a:lnTo>
                  <a:pt x="538" y="396"/>
                </a:lnTo>
                <a:lnTo>
                  <a:pt x="538" y="53"/>
                </a:lnTo>
                <a:cubicBezTo>
                  <a:pt x="538" y="23"/>
                  <a:pt x="515" y="0"/>
                  <a:pt x="485" y="0"/>
                </a:cubicBezTo>
                <a:cubicBezTo>
                  <a:pt x="456" y="0"/>
                  <a:pt x="432" y="23"/>
                  <a:pt x="432" y="53"/>
                </a:cubicBezTo>
                <a:lnTo>
                  <a:pt x="432" y="396"/>
                </a:lnTo>
                <a:lnTo>
                  <a:pt x="398" y="362"/>
                </a:lnTo>
                <a:cubicBezTo>
                  <a:pt x="388" y="351"/>
                  <a:pt x="374" y="346"/>
                  <a:pt x="361" y="346"/>
                </a:cubicBezTo>
                <a:cubicBezTo>
                  <a:pt x="347" y="346"/>
                  <a:pt x="334" y="351"/>
                  <a:pt x="323" y="362"/>
                </a:cubicBezTo>
                <a:cubicBezTo>
                  <a:pt x="303" y="382"/>
                  <a:pt x="303" y="416"/>
                  <a:pt x="323" y="437"/>
                </a:cubicBezTo>
                <a:lnTo>
                  <a:pt x="485" y="599"/>
                </a:lnTo>
                <a:lnTo>
                  <a:pt x="647" y="437"/>
                </a:lnTo>
                <a:cubicBezTo>
                  <a:pt x="668" y="416"/>
                  <a:pt x="668" y="383"/>
                  <a:pt x="647" y="36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65" name="Freeform 265"/>
          <p:cNvSpPr>
            <a:spLocks/>
          </p:cNvSpPr>
          <p:nvPr/>
        </p:nvSpPr>
        <p:spPr bwMode="auto">
          <a:xfrm>
            <a:off x="7187804" y="4897042"/>
            <a:ext cx="121444" cy="165498"/>
          </a:xfrm>
          <a:custGeom>
            <a:avLst/>
            <a:gdLst>
              <a:gd name="T0" fmla="*/ 430 w 536"/>
              <a:gd name="T1" fmla="*/ 707 h 727"/>
              <a:gd name="T2" fmla="*/ 379 w 536"/>
              <a:gd name="T3" fmla="*/ 536 h 727"/>
              <a:gd name="T4" fmla="*/ 334 w 536"/>
              <a:gd name="T5" fmla="*/ 232 h 727"/>
              <a:gd name="T6" fmla="*/ 18 w 536"/>
              <a:gd name="T7" fmla="*/ 0 h 727"/>
              <a:gd name="T8" fmla="*/ 27 w 536"/>
              <a:gd name="T9" fmla="*/ 436 h 727"/>
              <a:gd name="T10" fmla="*/ 295 w 536"/>
              <a:gd name="T11" fmla="*/ 579 h 727"/>
              <a:gd name="T12" fmla="*/ 300 w 536"/>
              <a:gd name="T13" fmla="*/ 579 h 727"/>
              <a:gd name="T14" fmla="*/ 297 w 536"/>
              <a:gd name="T15" fmla="*/ 494 h 727"/>
              <a:gd name="T16" fmla="*/ 56 w 536"/>
              <a:gd name="T17" fmla="*/ 103 h 727"/>
              <a:gd name="T18" fmla="*/ 287 w 536"/>
              <a:gd name="T19" fmla="*/ 425 h 727"/>
              <a:gd name="T20" fmla="*/ 406 w 536"/>
              <a:gd name="T21" fmla="*/ 727 h 727"/>
              <a:gd name="T22" fmla="*/ 430 w 536"/>
              <a:gd name="T23" fmla="*/ 707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6" h="727">
                <a:moveTo>
                  <a:pt x="430" y="707"/>
                </a:moveTo>
                <a:lnTo>
                  <a:pt x="379" y="536"/>
                </a:lnTo>
                <a:cubicBezTo>
                  <a:pt x="379" y="536"/>
                  <a:pt x="536" y="332"/>
                  <a:pt x="334" y="232"/>
                </a:cubicBezTo>
                <a:cubicBezTo>
                  <a:pt x="202" y="165"/>
                  <a:pt x="59" y="78"/>
                  <a:pt x="18" y="0"/>
                </a:cubicBezTo>
                <a:cubicBezTo>
                  <a:pt x="0" y="163"/>
                  <a:pt x="14" y="380"/>
                  <a:pt x="27" y="436"/>
                </a:cubicBezTo>
                <a:cubicBezTo>
                  <a:pt x="45" y="510"/>
                  <a:pt x="141" y="682"/>
                  <a:pt x="295" y="579"/>
                </a:cubicBezTo>
                <a:cubicBezTo>
                  <a:pt x="305" y="570"/>
                  <a:pt x="300" y="579"/>
                  <a:pt x="300" y="579"/>
                </a:cubicBezTo>
                <a:cubicBezTo>
                  <a:pt x="300" y="579"/>
                  <a:pt x="319" y="563"/>
                  <a:pt x="297" y="494"/>
                </a:cubicBezTo>
                <a:cubicBezTo>
                  <a:pt x="270" y="405"/>
                  <a:pt x="101" y="274"/>
                  <a:pt x="56" y="103"/>
                </a:cubicBezTo>
                <a:cubicBezTo>
                  <a:pt x="157" y="274"/>
                  <a:pt x="246" y="363"/>
                  <a:pt x="287" y="425"/>
                </a:cubicBezTo>
                <a:cubicBezTo>
                  <a:pt x="342" y="510"/>
                  <a:pt x="406" y="727"/>
                  <a:pt x="406" y="727"/>
                </a:cubicBezTo>
                <a:lnTo>
                  <a:pt x="430" y="707"/>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66" name="Freeform 266"/>
          <p:cNvSpPr>
            <a:spLocks noEditPoints="1"/>
          </p:cNvSpPr>
          <p:nvPr/>
        </p:nvSpPr>
        <p:spPr bwMode="auto">
          <a:xfrm>
            <a:off x="7460457" y="3561161"/>
            <a:ext cx="155973" cy="140494"/>
          </a:xfrm>
          <a:custGeom>
            <a:avLst/>
            <a:gdLst>
              <a:gd name="T0" fmla="*/ 574 w 687"/>
              <a:gd name="T1" fmla="*/ 235 h 617"/>
              <a:gd name="T2" fmla="*/ 537 w 687"/>
              <a:gd name="T3" fmla="*/ 199 h 617"/>
              <a:gd name="T4" fmla="*/ 574 w 687"/>
              <a:gd name="T5" fmla="*/ 162 h 617"/>
              <a:gd name="T6" fmla="*/ 610 w 687"/>
              <a:gd name="T7" fmla="*/ 199 h 617"/>
              <a:gd name="T8" fmla="*/ 574 w 687"/>
              <a:gd name="T9" fmla="*/ 235 h 617"/>
              <a:gd name="T10" fmla="*/ 441 w 687"/>
              <a:gd name="T11" fmla="*/ 235 h 617"/>
              <a:gd name="T12" fmla="*/ 405 w 687"/>
              <a:gd name="T13" fmla="*/ 199 h 617"/>
              <a:gd name="T14" fmla="*/ 441 w 687"/>
              <a:gd name="T15" fmla="*/ 162 h 617"/>
              <a:gd name="T16" fmla="*/ 478 w 687"/>
              <a:gd name="T17" fmla="*/ 199 h 617"/>
              <a:gd name="T18" fmla="*/ 441 w 687"/>
              <a:gd name="T19" fmla="*/ 235 h 617"/>
              <a:gd name="T20" fmla="*/ 401 w 687"/>
              <a:gd name="T21" fmla="*/ 465 h 617"/>
              <a:gd name="T22" fmla="*/ 293 w 687"/>
              <a:gd name="T23" fmla="*/ 465 h 617"/>
              <a:gd name="T24" fmla="*/ 289 w 687"/>
              <a:gd name="T25" fmla="*/ 471 h 617"/>
              <a:gd name="T26" fmla="*/ 148 w 687"/>
              <a:gd name="T27" fmla="*/ 584 h 617"/>
              <a:gd name="T28" fmla="*/ 186 w 687"/>
              <a:gd name="T29" fmla="*/ 478 h 617"/>
              <a:gd name="T30" fmla="*/ 185 w 687"/>
              <a:gd name="T31" fmla="*/ 465 h 617"/>
              <a:gd name="T32" fmla="*/ 104 w 687"/>
              <a:gd name="T33" fmla="*/ 465 h 617"/>
              <a:gd name="T34" fmla="*/ 28 w 687"/>
              <a:gd name="T35" fmla="*/ 390 h 617"/>
              <a:gd name="T36" fmla="*/ 28 w 687"/>
              <a:gd name="T37" fmla="*/ 182 h 617"/>
              <a:gd name="T38" fmla="*/ 104 w 687"/>
              <a:gd name="T39" fmla="*/ 106 h 617"/>
              <a:gd name="T40" fmla="*/ 176 w 687"/>
              <a:gd name="T41" fmla="*/ 106 h 617"/>
              <a:gd name="T42" fmla="*/ 176 w 687"/>
              <a:gd name="T43" fmla="*/ 319 h 617"/>
              <a:gd name="T44" fmla="*/ 272 w 687"/>
              <a:gd name="T45" fmla="*/ 416 h 617"/>
              <a:gd name="T46" fmla="*/ 380 w 687"/>
              <a:gd name="T47" fmla="*/ 416 h 617"/>
              <a:gd name="T48" fmla="*/ 421 w 687"/>
              <a:gd name="T49" fmla="*/ 463 h 617"/>
              <a:gd name="T50" fmla="*/ 401 w 687"/>
              <a:gd name="T51" fmla="*/ 465 h 617"/>
              <a:gd name="T52" fmla="*/ 309 w 687"/>
              <a:gd name="T53" fmla="*/ 162 h 617"/>
              <a:gd name="T54" fmla="*/ 346 w 687"/>
              <a:gd name="T55" fmla="*/ 199 h 617"/>
              <a:gd name="T56" fmla="*/ 309 w 687"/>
              <a:gd name="T57" fmla="*/ 235 h 617"/>
              <a:gd name="T58" fmla="*/ 273 w 687"/>
              <a:gd name="T59" fmla="*/ 199 h 617"/>
              <a:gd name="T60" fmla="*/ 309 w 687"/>
              <a:gd name="T61" fmla="*/ 162 h 617"/>
              <a:gd name="T62" fmla="*/ 591 w 687"/>
              <a:gd name="T63" fmla="*/ 0 h 617"/>
              <a:gd name="T64" fmla="*/ 272 w 687"/>
              <a:gd name="T65" fmla="*/ 0 h 617"/>
              <a:gd name="T66" fmla="*/ 177 w 687"/>
              <a:gd name="T67" fmla="*/ 79 h 617"/>
              <a:gd name="T68" fmla="*/ 104 w 687"/>
              <a:gd name="T69" fmla="*/ 79 h 617"/>
              <a:gd name="T70" fmla="*/ 0 w 687"/>
              <a:gd name="T71" fmla="*/ 182 h 617"/>
              <a:gd name="T72" fmla="*/ 0 w 687"/>
              <a:gd name="T73" fmla="*/ 390 h 617"/>
              <a:gd name="T74" fmla="*/ 104 w 687"/>
              <a:gd name="T75" fmla="*/ 493 h 617"/>
              <a:gd name="T76" fmla="*/ 159 w 687"/>
              <a:gd name="T77" fmla="*/ 493 h 617"/>
              <a:gd name="T78" fmla="*/ 106 w 687"/>
              <a:gd name="T79" fmla="*/ 594 h 617"/>
              <a:gd name="T80" fmla="*/ 86 w 687"/>
              <a:gd name="T81" fmla="*/ 617 h 617"/>
              <a:gd name="T82" fmla="*/ 117 w 687"/>
              <a:gd name="T83" fmla="*/ 616 h 617"/>
              <a:gd name="T84" fmla="*/ 307 w 687"/>
              <a:gd name="T85" fmla="*/ 493 h 617"/>
              <a:gd name="T86" fmla="*/ 401 w 687"/>
              <a:gd name="T87" fmla="*/ 493 h 617"/>
              <a:gd name="T88" fmla="*/ 443 w 687"/>
              <a:gd name="T89" fmla="*/ 484 h 617"/>
              <a:gd name="T90" fmla="*/ 578 w 687"/>
              <a:gd name="T91" fmla="*/ 548 h 617"/>
              <a:gd name="T92" fmla="*/ 517 w 687"/>
              <a:gd name="T93" fmla="*/ 416 h 617"/>
              <a:gd name="T94" fmla="*/ 591 w 687"/>
              <a:gd name="T95" fmla="*/ 416 h 617"/>
              <a:gd name="T96" fmla="*/ 687 w 687"/>
              <a:gd name="T97" fmla="*/ 319 h 617"/>
              <a:gd name="T98" fmla="*/ 687 w 687"/>
              <a:gd name="T99" fmla="*/ 96 h 617"/>
              <a:gd name="T100" fmla="*/ 591 w 687"/>
              <a:gd name="T101"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87" h="617">
                <a:moveTo>
                  <a:pt x="574" y="235"/>
                </a:moveTo>
                <a:cubicBezTo>
                  <a:pt x="554" y="235"/>
                  <a:pt x="537" y="219"/>
                  <a:pt x="537" y="199"/>
                </a:cubicBezTo>
                <a:cubicBezTo>
                  <a:pt x="537" y="179"/>
                  <a:pt x="554" y="162"/>
                  <a:pt x="574" y="162"/>
                </a:cubicBezTo>
                <a:cubicBezTo>
                  <a:pt x="594" y="162"/>
                  <a:pt x="610" y="179"/>
                  <a:pt x="610" y="199"/>
                </a:cubicBezTo>
                <a:cubicBezTo>
                  <a:pt x="610" y="219"/>
                  <a:pt x="594" y="235"/>
                  <a:pt x="574" y="235"/>
                </a:cubicBezTo>
                <a:close/>
                <a:moveTo>
                  <a:pt x="441" y="235"/>
                </a:moveTo>
                <a:cubicBezTo>
                  <a:pt x="421" y="235"/>
                  <a:pt x="405" y="219"/>
                  <a:pt x="405" y="199"/>
                </a:cubicBezTo>
                <a:cubicBezTo>
                  <a:pt x="405" y="179"/>
                  <a:pt x="421" y="162"/>
                  <a:pt x="441" y="162"/>
                </a:cubicBezTo>
                <a:cubicBezTo>
                  <a:pt x="461" y="162"/>
                  <a:pt x="478" y="179"/>
                  <a:pt x="478" y="199"/>
                </a:cubicBezTo>
                <a:cubicBezTo>
                  <a:pt x="478" y="219"/>
                  <a:pt x="461" y="235"/>
                  <a:pt x="441" y="235"/>
                </a:cubicBezTo>
                <a:close/>
                <a:moveTo>
                  <a:pt x="401" y="465"/>
                </a:moveTo>
                <a:lnTo>
                  <a:pt x="293" y="465"/>
                </a:lnTo>
                <a:lnTo>
                  <a:pt x="289" y="471"/>
                </a:lnTo>
                <a:cubicBezTo>
                  <a:pt x="261" y="508"/>
                  <a:pt x="209" y="566"/>
                  <a:pt x="148" y="584"/>
                </a:cubicBezTo>
                <a:cubicBezTo>
                  <a:pt x="167" y="556"/>
                  <a:pt x="190" y="513"/>
                  <a:pt x="186" y="478"/>
                </a:cubicBezTo>
                <a:lnTo>
                  <a:pt x="185" y="465"/>
                </a:lnTo>
                <a:lnTo>
                  <a:pt x="104" y="465"/>
                </a:lnTo>
                <a:cubicBezTo>
                  <a:pt x="62" y="465"/>
                  <a:pt x="28" y="431"/>
                  <a:pt x="28" y="390"/>
                </a:cubicBezTo>
                <a:lnTo>
                  <a:pt x="28" y="182"/>
                </a:lnTo>
                <a:cubicBezTo>
                  <a:pt x="28" y="140"/>
                  <a:pt x="62" y="106"/>
                  <a:pt x="104" y="106"/>
                </a:cubicBezTo>
                <a:lnTo>
                  <a:pt x="176" y="106"/>
                </a:lnTo>
                <a:lnTo>
                  <a:pt x="176" y="319"/>
                </a:lnTo>
                <a:cubicBezTo>
                  <a:pt x="176" y="372"/>
                  <a:pt x="219" y="416"/>
                  <a:pt x="272" y="416"/>
                </a:cubicBezTo>
                <a:lnTo>
                  <a:pt x="380" y="416"/>
                </a:lnTo>
                <a:cubicBezTo>
                  <a:pt x="391" y="429"/>
                  <a:pt x="405" y="446"/>
                  <a:pt x="421" y="463"/>
                </a:cubicBezTo>
                <a:cubicBezTo>
                  <a:pt x="414" y="464"/>
                  <a:pt x="408" y="465"/>
                  <a:pt x="401" y="465"/>
                </a:cubicBezTo>
                <a:close/>
                <a:moveTo>
                  <a:pt x="309" y="162"/>
                </a:moveTo>
                <a:cubicBezTo>
                  <a:pt x="329" y="162"/>
                  <a:pt x="346" y="179"/>
                  <a:pt x="346" y="199"/>
                </a:cubicBezTo>
                <a:cubicBezTo>
                  <a:pt x="346" y="219"/>
                  <a:pt x="329" y="235"/>
                  <a:pt x="309" y="235"/>
                </a:cubicBezTo>
                <a:cubicBezTo>
                  <a:pt x="289" y="235"/>
                  <a:pt x="273" y="219"/>
                  <a:pt x="273" y="199"/>
                </a:cubicBezTo>
                <a:cubicBezTo>
                  <a:pt x="273" y="179"/>
                  <a:pt x="289" y="162"/>
                  <a:pt x="309" y="162"/>
                </a:cubicBezTo>
                <a:close/>
                <a:moveTo>
                  <a:pt x="591" y="0"/>
                </a:moveTo>
                <a:lnTo>
                  <a:pt x="272" y="0"/>
                </a:lnTo>
                <a:cubicBezTo>
                  <a:pt x="225" y="0"/>
                  <a:pt x="186" y="34"/>
                  <a:pt x="177" y="79"/>
                </a:cubicBezTo>
                <a:lnTo>
                  <a:pt x="104" y="79"/>
                </a:lnTo>
                <a:cubicBezTo>
                  <a:pt x="47" y="79"/>
                  <a:pt x="0" y="125"/>
                  <a:pt x="0" y="182"/>
                </a:cubicBezTo>
                <a:lnTo>
                  <a:pt x="0" y="390"/>
                </a:lnTo>
                <a:cubicBezTo>
                  <a:pt x="0" y="447"/>
                  <a:pt x="47" y="493"/>
                  <a:pt x="104" y="493"/>
                </a:cubicBezTo>
                <a:lnTo>
                  <a:pt x="159" y="493"/>
                </a:lnTo>
                <a:cubicBezTo>
                  <a:pt x="155" y="529"/>
                  <a:pt x="120" y="577"/>
                  <a:pt x="106" y="594"/>
                </a:cubicBezTo>
                <a:lnTo>
                  <a:pt x="86" y="617"/>
                </a:lnTo>
                <a:lnTo>
                  <a:pt x="117" y="616"/>
                </a:lnTo>
                <a:cubicBezTo>
                  <a:pt x="200" y="613"/>
                  <a:pt x="270" y="540"/>
                  <a:pt x="307" y="493"/>
                </a:cubicBezTo>
                <a:lnTo>
                  <a:pt x="401" y="493"/>
                </a:lnTo>
                <a:cubicBezTo>
                  <a:pt x="416" y="493"/>
                  <a:pt x="430" y="490"/>
                  <a:pt x="443" y="484"/>
                </a:cubicBezTo>
                <a:cubicBezTo>
                  <a:pt x="480" y="517"/>
                  <a:pt x="527" y="546"/>
                  <a:pt x="578" y="548"/>
                </a:cubicBezTo>
                <a:cubicBezTo>
                  <a:pt x="578" y="548"/>
                  <a:pt x="511" y="471"/>
                  <a:pt x="517" y="416"/>
                </a:cubicBezTo>
                <a:lnTo>
                  <a:pt x="591" y="416"/>
                </a:lnTo>
                <a:cubicBezTo>
                  <a:pt x="644" y="416"/>
                  <a:pt x="687" y="372"/>
                  <a:pt x="687" y="319"/>
                </a:cubicBezTo>
                <a:lnTo>
                  <a:pt x="687" y="96"/>
                </a:lnTo>
                <a:cubicBezTo>
                  <a:pt x="687" y="43"/>
                  <a:pt x="644" y="0"/>
                  <a:pt x="591"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67" name="Freeform 267"/>
          <p:cNvSpPr>
            <a:spLocks noEditPoints="1"/>
          </p:cNvSpPr>
          <p:nvPr/>
        </p:nvSpPr>
        <p:spPr bwMode="auto">
          <a:xfrm>
            <a:off x="2836072" y="3299223"/>
            <a:ext cx="196453" cy="133350"/>
          </a:xfrm>
          <a:custGeom>
            <a:avLst/>
            <a:gdLst>
              <a:gd name="T0" fmla="*/ 559 w 864"/>
              <a:gd name="T1" fmla="*/ 386 h 583"/>
              <a:gd name="T2" fmla="*/ 504 w 864"/>
              <a:gd name="T3" fmla="*/ 291 h 583"/>
              <a:gd name="T4" fmla="*/ 336 w 864"/>
              <a:gd name="T5" fmla="*/ 0 h 583"/>
              <a:gd name="T6" fmla="*/ 168 w 864"/>
              <a:gd name="T7" fmla="*/ 291 h 583"/>
              <a:gd name="T8" fmla="*/ 0 w 864"/>
              <a:gd name="T9" fmla="*/ 583 h 583"/>
              <a:gd name="T10" fmla="*/ 336 w 864"/>
              <a:gd name="T11" fmla="*/ 583 h 583"/>
              <a:gd name="T12" fmla="*/ 446 w 864"/>
              <a:gd name="T13" fmla="*/ 583 h 583"/>
              <a:gd name="T14" fmla="*/ 537 w 864"/>
              <a:gd name="T15" fmla="*/ 425 h 583"/>
              <a:gd name="T16" fmla="*/ 559 w 864"/>
              <a:gd name="T17" fmla="*/ 386 h 583"/>
              <a:gd name="T18" fmla="*/ 760 w 864"/>
              <a:gd name="T19" fmla="*/ 403 h 583"/>
              <a:gd name="T20" fmla="*/ 657 w 864"/>
              <a:gd name="T21" fmla="*/ 223 h 583"/>
              <a:gd name="T22" fmla="*/ 553 w 864"/>
              <a:gd name="T23" fmla="*/ 403 h 583"/>
              <a:gd name="T24" fmla="*/ 449 w 864"/>
              <a:gd name="T25" fmla="*/ 582 h 583"/>
              <a:gd name="T26" fmla="*/ 657 w 864"/>
              <a:gd name="T27" fmla="*/ 582 h 583"/>
              <a:gd name="T28" fmla="*/ 864 w 864"/>
              <a:gd name="T29" fmla="*/ 582 h 583"/>
              <a:gd name="T30" fmla="*/ 760 w 864"/>
              <a:gd name="T31" fmla="*/ 403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4" h="583">
                <a:moveTo>
                  <a:pt x="559" y="386"/>
                </a:moveTo>
                <a:lnTo>
                  <a:pt x="504" y="291"/>
                </a:lnTo>
                <a:lnTo>
                  <a:pt x="336" y="0"/>
                </a:lnTo>
                <a:lnTo>
                  <a:pt x="168" y="291"/>
                </a:lnTo>
                <a:lnTo>
                  <a:pt x="0" y="583"/>
                </a:lnTo>
                <a:lnTo>
                  <a:pt x="336" y="583"/>
                </a:lnTo>
                <a:lnTo>
                  <a:pt x="446" y="583"/>
                </a:lnTo>
                <a:lnTo>
                  <a:pt x="537" y="425"/>
                </a:lnTo>
                <a:lnTo>
                  <a:pt x="559" y="386"/>
                </a:lnTo>
                <a:close/>
                <a:moveTo>
                  <a:pt x="760" y="403"/>
                </a:moveTo>
                <a:lnTo>
                  <a:pt x="657" y="223"/>
                </a:lnTo>
                <a:lnTo>
                  <a:pt x="553" y="403"/>
                </a:lnTo>
                <a:lnTo>
                  <a:pt x="449" y="582"/>
                </a:lnTo>
                <a:lnTo>
                  <a:pt x="657" y="582"/>
                </a:lnTo>
                <a:lnTo>
                  <a:pt x="864" y="582"/>
                </a:lnTo>
                <a:lnTo>
                  <a:pt x="760" y="403"/>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68" name="Freeform 268"/>
          <p:cNvSpPr>
            <a:spLocks noEditPoints="1"/>
          </p:cNvSpPr>
          <p:nvPr/>
        </p:nvSpPr>
        <p:spPr bwMode="auto">
          <a:xfrm>
            <a:off x="5929315" y="1515668"/>
            <a:ext cx="134540" cy="134540"/>
          </a:xfrm>
          <a:custGeom>
            <a:avLst/>
            <a:gdLst>
              <a:gd name="T0" fmla="*/ 416 w 594"/>
              <a:gd name="T1" fmla="*/ 148 h 594"/>
              <a:gd name="T2" fmla="*/ 475 w 594"/>
              <a:gd name="T3" fmla="*/ 120 h 594"/>
              <a:gd name="T4" fmla="*/ 454 w 594"/>
              <a:gd name="T5" fmla="*/ 274 h 594"/>
              <a:gd name="T6" fmla="*/ 498 w 594"/>
              <a:gd name="T7" fmla="*/ 146 h 594"/>
              <a:gd name="T8" fmla="*/ 455 w 594"/>
              <a:gd name="T9" fmla="*/ 291 h 594"/>
              <a:gd name="T10" fmla="*/ 454 w 594"/>
              <a:gd name="T11" fmla="*/ 318 h 594"/>
              <a:gd name="T12" fmla="*/ 493 w 594"/>
              <a:gd name="T13" fmla="*/ 454 h 594"/>
              <a:gd name="T14" fmla="*/ 414 w 594"/>
              <a:gd name="T15" fmla="*/ 454 h 594"/>
              <a:gd name="T16" fmla="*/ 357 w 594"/>
              <a:gd name="T17" fmla="*/ 540 h 594"/>
              <a:gd name="T18" fmla="*/ 185 w 594"/>
              <a:gd name="T19" fmla="*/ 455 h 594"/>
              <a:gd name="T20" fmla="*/ 128 w 594"/>
              <a:gd name="T21" fmla="*/ 482 h 594"/>
              <a:gd name="T22" fmla="*/ 143 w 594"/>
              <a:gd name="T23" fmla="*/ 318 h 594"/>
              <a:gd name="T24" fmla="*/ 105 w 594"/>
              <a:gd name="T25" fmla="*/ 457 h 594"/>
              <a:gd name="T26" fmla="*/ 143 w 594"/>
              <a:gd name="T27" fmla="*/ 318 h 594"/>
              <a:gd name="T28" fmla="*/ 143 w 594"/>
              <a:gd name="T29" fmla="*/ 272 h 594"/>
              <a:gd name="T30" fmla="*/ 47 w 594"/>
              <a:gd name="T31" fmla="*/ 291 h 594"/>
              <a:gd name="T32" fmla="*/ 167 w 594"/>
              <a:gd name="T33" fmla="*/ 176 h 594"/>
              <a:gd name="T34" fmla="*/ 122 w 594"/>
              <a:gd name="T35" fmla="*/ 117 h 594"/>
              <a:gd name="T36" fmla="*/ 181 w 594"/>
              <a:gd name="T37" fmla="*/ 147 h 594"/>
              <a:gd name="T38" fmla="*/ 310 w 594"/>
              <a:gd name="T39" fmla="*/ 65 h 594"/>
              <a:gd name="T40" fmla="*/ 310 w 594"/>
              <a:gd name="T41" fmla="*/ 169 h 594"/>
              <a:gd name="T42" fmla="*/ 310 w 594"/>
              <a:gd name="T43" fmla="*/ 318 h 594"/>
              <a:gd name="T44" fmla="*/ 396 w 594"/>
              <a:gd name="T45" fmla="*/ 413 h 594"/>
              <a:gd name="T46" fmla="*/ 310 w 594"/>
              <a:gd name="T47" fmla="*/ 434 h 594"/>
              <a:gd name="T48" fmla="*/ 310 w 594"/>
              <a:gd name="T49" fmla="*/ 544 h 594"/>
              <a:gd name="T50" fmla="*/ 283 w 594"/>
              <a:gd name="T51" fmla="*/ 435 h 594"/>
              <a:gd name="T52" fmla="*/ 217 w 594"/>
              <a:gd name="T53" fmla="*/ 445 h 594"/>
              <a:gd name="T54" fmla="*/ 283 w 594"/>
              <a:gd name="T55" fmla="*/ 318 h 594"/>
              <a:gd name="T56" fmla="*/ 202 w 594"/>
              <a:gd name="T57" fmla="*/ 415 h 594"/>
              <a:gd name="T58" fmla="*/ 283 w 594"/>
              <a:gd name="T59" fmla="*/ 318 h 594"/>
              <a:gd name="T60" fmla="*/ 213 w 594"/>
              <a:gd name="T61" fmla="*/ 157 h 594"/>
              <a:gd name="T62" fmla="*/ 283 w 594"/>
              <a:gd name="T63" fmla="*/ 169 h 594"/>
              <a:gd name="T64" fmla="*/ 283 w 594"/>
              <a:gd name="T65" fmla="*/ 201 h 594"/>
              <a:gd name="T66" fmla="*/ 176 w 594"/>
              <a:gd name="T67" fmla="*/ 291 h 594"/>
              <a:gd name="T68" fmla="*/ 199 w 594"/>
              <a:gd name="T69" fmla="*/ 187 h 594"/>
              <a:gd name="T70" fmla="*/ 421 w 594"/>
              <a:gd name="T71" fmla="*/ 291 h 594"/>
              <a:gd name="T72" fmla="*/ 310 w 594"/>
              <a:gd name="T73" fmla="*/ 201 h 594"/>
              <a:gd name="T74" fmla="*/ 421 w 594"/>
              <a:gd name="T75" fmla="*/ 277 h 594"/>
              <a:gd name="T76" fmla="*/ 0 w 594"/>
              <a:gd name="T77" fmla="*/ 297 h 594"/>
              <a:gd name="T78" fmla="*/ 594 w 594"/>
              <a:gd name="T79" fmla="*/ 297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4" h="594">
                <a:moveTo>
                  <a:pt x="475" y="120"/>
                </a:moveTo>
                <a:cubicBezTo>
                  <a:pt x="455" y="132"/>
                  <a:pt x="435" y="141"/>
                  <a:pt x="416" y="148"/>
                </a:cubicBezTo>
                <a:cubicBezTo>
                  <a:pt x="393" y="105"/>
                  <a:pt x="365" y="72"/>
                  <a:pt x="343" y="50"/>
                </a:cubicBezTo>
                <a:cubicBezTo>
                  <a:pt x="395" y="60"/>
                  <a:pt x="440" y="85"/>
                  <a:pt x="475" y="120"/>
                </a:cubicBezTo>
                <a:close/>
                <a:moveTo>
                  <a:pt x="455" y="291"/>
                </a:moveTo>
                <a:cubicBezTo>
                  <a:pt x="454" y="285"/>
                  <a:pt x="454" y="280"/>
                  <a:pt x="454" y="274"/>
                </a:cubicBezTo>
                <a:cubicBezTo>
                  <a:pt x="451" y="239"/>
                  <a:pt x="442" y="207"/>
                  <a:pt x="430" y="178"/>
                </a:cubicBezTo>
                <a:cubicBezTo>
                  <a:pt x="452" y="170"/>
                  <a:pt x="475" y="159"/>
                  <a:pt x="498" y="146"/>
                </a:cubicBezTo>
                <a:cubicBezTo>
                  <a:pt x="528" y="187"/>
                  <a:pt x="546" y="237"/>
                  <a:pt x="548" y="291"/>
                </a:cubicBezTo>
                <a:lnTo>
                  <a:pt x="455" y="291"/>
                </a:lnTo>
                <a:close/>
                <a:moveTo>
                  <a:pt x="428" y="424"/>
                </a:moveTo>
                <a:cubicBezTo>
                  <a:pt x="443" y="388"/>
                  <a:pt x="452" y="353"/>
                  <a:pt x="454" y="318"/>
                </a:cubicBezTo>
                <a:lnTo>
                  <a:pt x="547" y="318"/>
                </a:lnTo>
                <a:cubicBezTo>
                  <a:pt x="543" y="369"/>
                  <a:pt x="523" y="416"/>
                  <a:pt x="493" y="454"/>
                </a:cubicBezTo>
                <a:cubicBezTo>
                  <a:pt x="471" y="441"/>
                  <a:pt x="449" y="431"/>
                  <a:pt x="428" y="424"/>
                </a:cubicBezTo>
                <a:close/>
                <a:moveTo>
                  <a:pt x="414" y="454"/>
                </a:moveTo>
                <a:cubicBezTo>
                  <a:pt x="432" y="460"/>
                  <a:pt x="451" y="469"/>
                  <a:pt x="470" y="479"/>
                </a:cubicBezTo>
                <a:cubicBezTo>
                  <a:pt x="438" y="508"/>
                  <a:pt x="400" y="530"/>
                  <a:pt x="357" y="540"/>
                </a:cubicBezTo>
                <a:cubicBezTo>
                  <a:pt x="380" y="512"/>
                  <a:pt x="399" y="483"/>
                  <a:pt x="414" y="454"/>
                </a:cubicBezTo>
                <a:close/>
                <a:moveTo>
                  <a:pt x="185" y="455"/>
                </a:moveTo>
                <a:cubicBezTo>
                  <a:pt x="200" y="484"/>
                  <a:pt x="219" y="513"/>
                  <a:pt x="243" y="541"/>
                </a:cubicBezTo>
                <a:cubicBezTo>
                  <a:pt x="199" y="532"/>
                  <a:pt x="160" y="511"/>
                  <a:pt x="128" y="482"/>
                </a:cubicBezTo>
                <a:cubicBezTo>
                  <a:pt x="142" y="473"/>
                  <a:pt x="161" y="464"/>
                  <a:pt x="185" y="455"/>
                </a:cubicBezTo>
                <a:close/>
                <a:moveTo>
                  <a:pt x="143" y="318"/>
                </a:moveTo>
                <a:cubicBezTo>
                  <a:pt x="146" y="354"/>
                  <a:pt x="155" y="389"/>
                  <a:pt x="170" y="425"/>
                </a:cubicBezTo>
                <a:cubicBezTo>
                  <a:pt x="142" y="436"/>
                  <a:pt x="120" y="448"/>
                  <a:pt x="105" y="457"/>
                </a:cubicBezTo>
                <a:cubicBezTo>
                  <a:pt x="73" y="419"/>
                  <a:pt x="52" y="371"/>
                  <a:pt x="48" y="318"/>
                </a:cubicBezTo>
                <a:lnTo>
                  <a:pt x="143" y="318"/>
                </a:lnTo>
                <a:close/>
                <a:moveTo>
                  <a:pt x="167" y="176"/>
                </a:moveTo>
                <a:cubicBezTo>
                  <a:pt x="155" y="205"/>
                  <a:pt x="146" y="237"/>
                  <a:pt x="143" y="272"/>
                </a:cubicBezTo>
                <a:cubicBezTo>
                  <a:pt x="143" y="278"/>
                  <a:pt x="143" y="284"/>
                  <a:pt x="142" y="291"/>
                </a:cubicBezTo>
                <a:lnTo>
                  <a:pt x="47" y="291"/>
                </a:lnTo>
                <a:cubicBezTo>
                  <a:pt x="48" y="235"/>
                  <a:pt x="68" y="183"/>
                  <a:pt x="100" y="142"/>
                </a:cubicBezTo>
                <a:cubicBezTo>
                  <a:pt x="114" y="152"/>
                  <a:pt x="137" y="164"/>
                  <a:pt x="167" y="176"/>
                </a:cubicBezTo>
                <a:close/>
                <a:moveTo>
                  <a:pt x="181" y="147"/>
                </a:moveTo>
                <a:cubicBezTo>
                  <a:pt x="155" y="137"/>
                  <a:pt x="136" y="126"/>
                  <a:pt x="122" y="117"/>
                </a:cubicBezTo>
                <a:cubicBezTo>
                  <a:pt x="157" y="83"/>
                  <a:pt x="202" y="60"/>
                  <a:pt x="252" y="50"/>
                </a:cubicBezTo>
                <a:cubicBezTo>
                  <a:pt x="230" y="72"/>
                  <a:pt x="203" y="105"/>
                  <a:pt x="181" y="147"/>
                </a:cubicBezTo>
                <a:close/>
                <a:moveTo>
                  <a:pt x="310" y="169"/>
                </a:moveTo>
                <a:lnTo>
                  <a:pt x="310" y="65"/>
                </a:lnTo>
                <a:cubicBezTo>
                  <a:pt x="329" y="82"/>
                  <a:pt x="359" y="115"/>
                  <a:pt x="384" y="158"/>
                </a:cubicBezTo>
                <a:cubicBezTo>
                  <a:pt x="358" y="165"/>
                  <a:pt x="333" y="168"/>
                  <a:pt x="310" y="169"/>
                </a:cubicBezTo>
                <a:close/>
                <a:moveTo>
                  <a:pt x="310" y="401"/>
                </a:moveTo>
                <a:lnTo>
                  <a:pt x="310" y="318"/>
                </a:lnTo>
                <a:lnTo>
                  <a:pt x="420" y="318"/>
                </a:lnTo>
                <a:cubicBezTo>
                  <a:pt x="418" y="350"/>
                  <a:pt x="410" y="381"/>
                  <a:pt x="396" y="413"/>
                </a:cubicBezTo>
                <a:cubicBezTo>
                  <a:pt x="366" y="405"/>
                  <a:pt x="337" y="402"/>
                  <a:pt x="310" y="401"/>
                </a:cubicBezTo>
                <a:close/>
                <a:moveTo>
                  <a:pt x="310" y="434"/>
                </a:moveTo>
                <a:cubicBezTo>
                  <a:pt x="332" y="435"/>
                  <a:pt x="356" y="438"/>
                  <a:pt x="382" y="444"/>
                </a:cubicBezTo>
                <a:cubicBezTo>
                  <a:pt x="364" y="477"/>
                  <a:pt x="340" y="511"/>
                  <a:pt x="310" y="544"/>
                </a:cubicBezTo>
                <a:lnTo>
                  <a:pt x="310" y="434"/>
                </a:lnTo>
                <a:close/>
                <a:moveTo>
                  <a:pt x="283" y="435"/>
                </a:moveTo>
                <a:lnTo>
                  <a:pt x="283" y="537"/>
                </a:lnTo>
                <a:cubicBezTo>
                  <a:pt x="256" y="506"/>
                  <a:pt x="234" y="475"/>
                  <a:pt x="217" y="445"/>
                </a:cubicBezTo>
                <a:cubicBezTo>
                  <a:pt x="237" y="440"/>
                  <a:pt x="259" y="436"/>
                  <a:pt x="283" y="435"/>
                </a:cubicBezTo>
                <a:close/>
                <a:moveTo>
                  <a:pt x="283" y="318"/>
                </a:moveTo>
                <a:lnTo>
                  <a:pt x="283" y="401"/>
                </a:lnTo>
                <a:cubicBezTo>
                  <a:pt x="253" y="403"/>
                  <a:pt x="226" y="408"/>
                  <a:pt x="202" y="415"/>
                </a:cubicBezTo>
                <a:cubicBezTo>
                  <a:pt x="188" y="382"/>
                  <a:pt x="180" y="350"/>
                  <a:pt x="177" y="318"/>
                </a:cubicBezTo>
                <a:lnTo>
                  <a:pt x="283" y="318"/>
                </a:lnTo>
                <a:close/>
                <a:moveTo>
                  <a:pt x="283" y="169"/>
                </a:moveTo>
                <a:cubicBezTo>
                  <a:pt x="257" y="167"/>
                  <a:pt x="234" y="163"/>
                  <a:pt x="213" y="157"/>
                </a:cubicBezTo>
                <a:cubicBezTo>
                  <a:pt x="235" y="117"/>
                  <a:pt x="263" y="86"/>
                  <a:pt x="283" y="67"/>
                </a:cubicBezTo>
                <a:lnTo>
                  <a:pt x="283" y="169"/>
                </a:lnTo>
                <a:close/>
                <a:moveTo>
                  <a:pt x="199" y="187"/>
                </a:moveTo>
                <a:cubicBezTo>
                  <a:pt x="224" y="194"/>
                  <a:pt x="252" y="199"/>
                  <a:pt x="283" y="201"/>
                </a:cubicBezTo>
                <a:lnTo>
                  <a:pt x="283" y="291"/>
                </a:lnTo>
                <a:lnTo>
                  <a:pt x="176" y="291"/>
                </a:lnTo>
                <a:cubicBezTo>
                  <a:pt x="176" y="285"/>
                  <a:pt x="176" y="280"/>
                  <a:pt x="177" y="275"/>
                </a:cubicBezTo>
                <a:cubicBezTo>
                  <a:pt x="179" y="243"/>
                  <a:pt x="187" y="213"/>
                  <a:pt x="199" y="187"/>
                </a:cubicBezTo>
                <a:close/>
                <a:moveTo>
                  <a:pt x="421" y="277"/>
                </a:moveTo>
                <a:cubicBezTo>
                  <a:pt x="421" y="281"/>
                  <a:pt x="421" y="286"/>
                  <a:pt x="421" y="291"/>
                </a:cubicBezTo>
                <a:lnTo>
                  <a:pt x="310" y="291"/>
                </a:lnTo>
                <a:lnTo>
                  <a:pt x="310" y="201"/>
                </a:lnTo>
                <a:cubicBezTo>
                  <a:pt x="338" y="201"/>
                  <a:pt x="367" y="197"/>
                  <a:pt x="398" y="188"/>
                </a:cubicBezTo>
                <a:cubicBezTo>
                  <a:pt x="410" y="215"/>
                  <a:pt x="418" y="244"/>
                  <a:pt x="421" y="277"/>
                </a:cubicBezTo>
                <a:close/>
                <a:moveTo>
                  <a:pt x="297" y="0"/>
                </a:moveTo>
                <a:cubicBezTo>
                  <a:pt x="133" y="0"/>
                  <a:pt x="0" y="133"/>
                  <a:pt x="0" y="297"/>
                </a:cubicBezTo>
                <a:cubicBezTo>
                  <a:pt x="0" y="461"/>
                  <a:pt x="133" y="594"/>
                  <a:pt x="297" y="594"/>
                </a:cubicBezTo>
                <a:cubicBezTo>
                  <a:pt x="461" y="594"/>
                  <a:pt x="594" y="461"/>
                  <a:pt x="594" y="297"/>
                </a:cubicBezTo>
                <a:cubicBezTo>
                  <a:pt x="594" y="133"/>
                  <a:pt x="461" y="0"/>
                  <a:pt x="297"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69" name="Freeform 269"/>
          <p:cNvSpPr>
            <a:spLocks noEditPoints="1"/>
          </p:cNvSpPr>
          <p:nvPr/>
        </p:nvSpPr>
        <p:spPr bwMode="auto">
          <a:xfrm>
            <a:off x="6849667" y="2187178"/>
            <a:ext cx="183356" cy="194073"/>
          </a:xfrm>
          <a:custGeom>
            <a:avLst/>
            <a:gdLst>
              <a:gd name="T0" fmla="*/ 98 w 810"/>
              <a:gd name="T1" fmla="*/ 471 h 855"/>
              <a:gd name="T2" fmla="*/ 1 w 810"/>
              <a:gd name="T3" fmla="*/ 510 h 855"/>
              <a:gd name="T4" fmla="*/ 1 w 810"/>
              <a:gd name="T5" fmla="*/ 855 h 855"/>
              <a:gd name="T6" fmla="*/ 171 w 810"/>
              <a:gd name="T7" fmla="*/ 815 h 855"/>
              <a:gd name="T8" fmla="*/ 102 w 810"/>
              <a:gd name="T9" fmla="*/ 481 h 855"/>
              <a:gd name="T10" fmla="*/ 609 w 810"/>
              <a:gd name="T11" fmla="*/ 71 h 855"/>
              <a:gd name="T12" fmla="*/ 598 w 810"/>
              <a:gd name="T13" fmla="*/ 73 h 855"/>
              <a:gd name="T14" fmla="*/ 591 w 810"/>
              <a:gd name="T15" fmla="*/ 80 h 855"/>
              <a:gd name="T16" fmla="*/ 584 w 810"/>
              <a:gd name="T17" fmla="*/ 115 h 855"/>
              <a:gd name="T18" fmla="*/ 590 w 810"/>
              <a:gd name="T19" fmla="*/ 124 h 855"/>
              <a:gd name="T20" fmla="*/ 703 w 810"/>
              <a:gd name="T21" fmla="*/ 405 h 855"/>
              <a:gd name="T22" fmla="*/ 704 w 810"/>
              <a:gd name="T23" fmla="*/ 412 h 855"/>
              <a:gd name="T24" fmla="*/ 709 w 810"/>
              <a:gd name="T25" fmla="*/ 418 h 855"/>
              <a:gd name="T26" fmla="*/ 740 w 810"/>
              <a:gd name="T27" fmla="*/ 433 h 855"/>
              <a:gd name="T28" fmla="*/ 747 w 810"/>
              <a:gd name="T29" fmla="*/ 430 h 855"/>
              <a:gd name="T30" fmla="*/ 752 w 810"/>
              <a:gd name="T31" fmla="*/ 422 h 855"/>
              <a:gd name="T32" fmla="*/ 577 w 810"/>
              <a:gd name="T33" fmla="*/ 151 h 855"/>
              <a:gd name="T34" fmla="*/ 568 w 810"/>
              <a:gd name="T35" fmla="*/ 150 h 855"/>
              <a:gd name="T36" fmla="*/ 559 w 810"/>
              <a:gd name="T37" fmla="*/ 154 h 855"/>
              <a:gd name="T38" fmla="*/ 549 w 810"/>
              <a:gd name="T39" fmla="*/ 180 h 855"/>
              <a:gd name="T40" fmla="*/ 551 w 810"/>
              <a:gd name="T41" fmla="*/ 186 h 855"/>
              <a:gd name="T42" fmla="*/ 558 w 810"/>
              <a:gd name="T43" fmla="*/ 193 h 855"/>
              <a:gd name="T44" fmla="*/ 634 w 810"/>
              <a:gd name="T45" fmla="*/ 393 h 855"/>
              <a:gd name="T46" fmla="*/ 636 w 810"/>
              <a:gd name="T47" fmla="*/ 397 h 855"/>
              <a:gd name="T48" fmla="*/ 660 w 810"/>
              <a:gd name="T49" fmla="*/ 408 h 855"/>
              <a:gd name="T50" fmla="*/ 667 w 810"/>
              <a:gd name="T51" fmla="*/ 408 h 855"/>
              <a:gd name="T52" fmla="*/ 672 w 810"/>
              <a:gd name="T53" fmla="*/ 404 h 855"/>
              <a:gd name="T54" fmla="*/ 577 w 810"/>
              <a:gd name="T55" fmla="*/ 151 h 855"/>
              <a:gd name="T56" fmla="*/ 537 w 810"/>
              <a:gd name="T57" fmla="*/ 215 h 855"/>
              <a:gd name="T58" fmla="*/ 529 w 810"/>
              <a:gd name="T59" fmla="*/ 217 h 855"/>
              <a:gd name="T60" fmla="*/ 523 w 810"/>
              <a:gd name="T61" fmla="*/ 221 h 855"/>
              <a:gd name="T62" fmla="*/ 516 w 810"/>
              <a:gd name="T63" fmla="*/ 240 h 855"/>
              <a:gd name="T64" fmla="*/ 520 w 810"/>
              <a:gd name="T65" fmla="*/ 244 h 855"/>
              <a:gd name="T66" fmla="*/ 574 w 810"/>
              <a:gd name="T67" fmla="*/ 381 h 855"/>
              <a:gd name="T68" fmla="*/ 574 w 810"/>
              <a:gd name="T69" fmla="*/ 384 h 855"/>
              <a:gd name="T70" fmla="*/ 577 w 810"/>
              <a:gd name="T71" fmla="*/ 387 h 855"/>
              <a:gd name="T72" fmla="*/ 598 w 810"/>
              <a:gd name="T73" fmla="*/ 392 h 855"/>
              <a:gd name="T74" fmla="*/ 602 w 810"/>
              <a:gd name="T75" fmla="*/ 390 h 855"/>
              <a:gd name="T76" fmla="*/ 607 w 810"/>
              <a:gd name="T77" fmla="*/ 386 h 855"/>
              <a:gd name="T78" fmla="*/ 527 w 810"/>
              <a:gd name="T79" fmla="*/ 368 h 855"/>
              <a:gd name="T80" fmla="*/ 540 w 810"/>
              <a:gd name="T81" fmla="*/ 362 h 855"/>
              <a:gd name="T82" fmla="*/ 508 w 810"/>
              <a:gd name="T83" fmla="*/ 283 h 855"/>
              <a:gd name="T84" fmla="*/ 498 w 810"/>
              <a:gd name="T85" fmla="*/ 290 h 855"/>
              <a:gd name="T86" fmla="*/ 330 w 810"/>
              <a:gd name="T87" fmla="*/ 0 h 855"/>
              <a:gd name="T88" fmla="*/ 598 w 810"/>
              <a:gd name="T89" fmla="*/ 700 h 855"/>
              <a:gd name="T90" fmla="*/ 527 w 810"/>
              <a:gd name="T91" fmla="*/ 368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10" h="855">
                <a:moveTo>
                  <a:pt x="102" y="481"/>
                </a:moveTo>
                <a:cubicBezTo>
                  <a:pt x="100" y="478"/>
                  <a:pt x="100" y="474"/>
                  <a:pt x="98" y="471"/>
                </a:cubicBezTo>
                <a:lnTo>
                  <a:pt x="0" y="471"/>
                </a:lnTo>
                <a:lnTo>
                  <a:pt x="1" y="510"/>
                </a:lnTo>
                <a:lnTo>
                  <a:pt x="1" y="815"/>
                </a:lnTo>
                <a:lnTo>
                  <a:pt x="1" y="855"/>
                </a:lnTo>
                <a:lnTo>
                  <a:pt x="139" y="854"/>
                </a:lnTo>
                <a:cubicBezTo>
                  <a:pt x="157" y="854"/>
                  <a:pt x="171" y="837"/>
                  <a:pt x="171" y="815"/>
                </a:cubicBezTo>
                <a:lnTo>
                  <a:pt x="171" y="597"/>
                </a:lnTo>
                <a:cubicBezTo>
                  <a:pt x="126" y="557"/>
                  <a:pt x="112" y="514"/>
                  <a:pt x="102" y="481"/>
                </a:cubicBezTo>
                <a:close/>
                <a:moveTo>
                  <a:pt x="615" y="73"/>
                </a:moveTo>
                <a:lnTo>
                  <a:pt x="609" y="71"/>
                </a:lnTo>
                <a:lnTo>
                  <a:pt x="603" y="72"/>
                </a:lnTo>
                <a:lnTo>
                  <a:pt x="598" y="73"/>
                </a:lnTo>
                <a:lnTo>
                  <a:pt x="593" y="76"/>
                </a:lnTo>
                <a:lnTo>
                  <a:pt x="591" y="80"/>
                </a:lnTo>
                <a:lnTo>
                  <a:pt x="584" y="110"/>
                </a:lnTo>
                <a:lnTo>
                  <a:pt x="584" y="115"/>
                </a:lnTo>
                <a:lnTo>
                  <a:pt x="587" y="119"/>
                </a:lnTo>
                <a:lnTo>
                  <a:pt x="590" y="124"/>
                </a:lnTo>
                <a:lnTo>
                  <a:pt x="595" y="129"/>
                </a:lnTo>
                <a:cubicBezTo>
                  <a:pt x="595" y="129"/>
                  <a:pt x="752" y="233"/>
                  <a:pt x="703" y="405"/>
                </a:cubicBezTo>
                <a:lnTo>
                  <a:pt x="703" y="409"/>
                </a:lnTo>
                <a:lnTo>
                  <a:pt x="704" y="412"/>
                </a:lnTo>
                <a:lnTo>
                  <a:pt x="706" y="415"/>
                </a:lnTo>
                <a:lnTo>
                  <a:pt x="709" y="418"/>
                </a:lnTo>
                <a:lnTo>
                  <a:pt x="736" y="432"/>
                </a:lnTo>
                <a:lnTo>
                  <a:pt x="740" y="433"/>
                </a:lnTo>
                <a:lnTo>
                  <a:pt x="743" y="433"/>
                </a:lnTo>
                <a:lnTo>
                  <a:pt x="747" y="430"/>
                </a:lnTo>
                <a:lnTo>
                  <a:pt x="750" y="428"/>
                </a:lnTo>
                <a:lnTo>
                  <a:pt x="752" y="422"/>
                </a:lnTo>
                <a:cubicBezTo>
                  <a:pt x="752" y="422"/>
                  <a:pt x="810" y="217"/>
                  <a:pt x="615" y="73"/>
                </a:cubicBezTo>
                <a:close/>
                <a:moveTo>
                  <a:pt x="577" y="151"/>
                </a:moveTo>
                <a:lnTo>
                  <a:pt x="572" y="150"/>
                </a:lnTo>
                <a:lnTo>
                  <a:pt x="568" y="150"/>
                </a:lnTo>
                <a:lnTo>
                  <a:pt x="563" y="152"/>
                </a:lnTo>
                <a:lnTo>
                  <a:pt x="559" y="154"/>
                </a:lnTo>
                <a:lnTo>
                  <a:pt x="556" y="157"/>
                </a:lnTo>
                <a:lnTo>
                  <a:pt x="549" y="180"/>
                </a:lnTo>
                <a:lnTo>
                  <a:pt x="549" y="183"/>
                </a:lnTo>
                <a:lnTo>
                  <a:pt x="551" y="186"/>
                </a:lnTo>
                <a:lnTo>
                  <a:pt x="554" y="190"/>
                </a:lnTo>
                <a:lnTo>
                  <a:pt x="558" y="193"/>
                </a:lnTo>
                <a:cubicBezTo>
                  <a:pt x="558" y="193"/>
                  <a:pt x="684" y="261"/>
                  <a:pt x="634" y="390"/>
                </a:cubicBezTo>
                <a:lnTo>
                  <a:pt x="634" y="393"/>
                </a:lnTo>
                <a:lnTo>
                  <a:pt x="635" y="395"/>
                </a:lnTo>
                <a:lnTo>
                  <a:pt x="636" y="397"/>
                </a:lnTo>
                <a:lnTo>
                  <a:pt x="638" y="399"/>
                </a:lnTo>
                <a:lnTo>
                  <a:pt x="660" y="408"/>
                </a:lnTo>
                <a:lnTo>
                  <a:pt x="664" y="409"/>
                </a:lnTo>
                <a:lnTo>
                  <a:pt x="667" y="408"/>
                </a:lnTo>
                <a:lnTo>
                  <a:pt x="669" y="406"/>
                </a:lnTo>
                <a:lnTo>
                  <a:pt x="672" y="404"/>
                </a:lnTo>
                <a:lnTo>
                  <a:pt x="675" y="401"/>
                </a:lnTo>
                <a:cubicBezTo>
                  <a:pt x="675" y="401"/>
                  <a:pt x="734" y="246"/>
                  <a:pt x="577" y="151"/>
                </a:cubicBezTo>
                <a:close/>
                <a:moveTo>
                  <a:pt x="541" y="215"/>
                </a:moveTo>
                <a:lnTo>
                  <a:pt x="537" y="215"/>
                </a:lnTo>
                <a:lnTo>
                  <a:pt x="533" y="216"/>
                </a:lnTo>
                <a:lnTo>
                  <a:pt x="529" y="217"/>
                </a:lnTo>
                <a:lnTo>
                  <a:pt x="526" y="219"/>
                </a:lnTo>
                <a:lnTo>
                  <a:pt x="523" y="221"/>
                </a:lnTo>
                <a:lnTo>
                  <a:pt x="516" y="237"/>
                </a:lnTo>
                <a:lnTo>
                  <a:pt x="516" y="240"/>
                </a:lnTo>
                <a:lnTo>
                  <a:pt x="517" y="242"/>
                </a:lnTo>
                <a:lnTo>
                  <a:pt x="520" y="244"/>
                </a:lnTo>
                <a:lnTo>
                  <a:pt x="523" y="246"/>
                </a:lnTo>
                <a:cubicBezTo>
                  <a:pt x="523" y="246"/>
                  <a:pt x="623" y="287"/>
                  <a:pt x="574" y="381"/>
                </a:cubicBezTo>
                <a:lnTo>
                  <a:pt x="574" y="383"/>
                </a:lnTo>
                <a:lnTo>
                  <a:pt x="574" y="384"/>
                </a:lnTo>
                <a:lnTo>
                  <a:pt x="575" y="386"/>
                </a:lnTo>
                <a:lnTo>
                  <a:pt x="577" y="387"/>
                </a:lnTo>
                <a:lnTo>
                  <a:pt x="594" y="392"/>
                </a:lnTo>
                <a:lnTo>
                  <a:pt x="598" y="392"/>
                </a:lnTo>
                <a:lnTo>
                  <a:pt x="600" y="392"/>
                </a:lnTo>
                <a:lnTo>
                  <a:pt x="602" y="390"/>
                </a:lnTo>
                <a:lnTo>
                  <a:pt x="605" y="389"/>
                </a:lnTo>
                <a:lnTo>
                  <a:pt x="607" y="386"/>
                </a:lnTo>
                <a:cubicBezTo>
                  <a:pt x="607" y="386"/>
                  <a:pt x="665" y="274"/>
                  <a:pt x="541" y="215"/>
                </a:cubicBezTo>
                <a:close/>
                <a:moveTo>
                  <a:pt x="527" y="368"/>
                </a:moveTo>
                <a:lnTo>
                  <a:pt x="535" y="364"/>
                </a:lnTo>
                <a:lnTo>
                  <a:pt x="540" y="362"/>
                </a:lnTo>
                <a:cubicBezTo>
                  <a:pt x="558" y="355"/>
                  <a:pt x="566" y="331"/>
                  <a:pt x="557" y="309"/>
                </a:cubicBezTo>
                <a:cubicBezTo>
                  <a:pt x="548" y="287"/>
                  <a:pt x="526" y="275"/>
                  <a:pt x="508" y="283"/>
                </a:cubicBezTo>
                <a:cubicBezTo>
                  <a:pt x="504" y="284"/>
                  <a:pt x="501" y="287"/>
                  <a:pt x="498" y="290"/>
                </a:cubicBezTo>
                <a:lnTo>
                  <a:pt x="498" y="290"/>
                </a:lnTo>
                <a:lnTo>
                  <a:pt x="448" y="309"/>
                </a:lnTo>
                <a:lnTo>
                  <a:pt x="330" y="0"/>
                </a:lnTo>
                <a:cubicBezTo>
                  <a:pt x="141" y="76"/>
                  <a:pt x="47" y="290"/>
                  <a:pt x="120" y="481"/>
                </a:cubicBezTo>
                <a:cubicBezTo>
                  <a:pt x="193" y="673"/>
                  <a:pt x="406" y="769"/>
                  <a:pt x="598" y="700"/>
                </a:cubicBezTo>
                <a:lnTo>
                  <a:pt x="478" y="386"/>
                </a:lnTo>
                <a:lnTo>
                  <a:pt x="527" y="368"/>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70" name="Freeform 270"/>
          <p:cNvSpPr>
            <a:spLocks noEditPoints="1"/>
          </p:cNvSpPr>
          <p:nvPr/>
        </p:nvSpPr>
        <p:spPr bwMode="auto">
          <a:xfrm>
            <a:off x="6841333" y="2462214"/>
            <a:ext cx="189309" cy="122634"/>
          </a:xfrm>
          <a:custGeom>
            <a:avLst/>
            <a:gdLst>
              <a:gd name="T0" fmla="*/ 649 w 834"/>
              <a:gd name="T1" fmla="*/ 475 h 541"/>
              <a:gd name="T2" fmla="*/ 616 w 834"/>
              <a:gd name="T3" fmla="*/ 479 h 541"/>
              <a:gd name="T4" fmla="*/ 230 w 834"/>
              <a:gd name="T5" fmla="*/ 479 h 541"/>
              <a:gd name="T6" fmla="*/ 186 w 834"/>
              <a:gd name="T7" fmla="*/ 472 h 541"/>
              <a:gd name="T8" fmla="*/ 74 w 834"/>
              <a:gd name="T9" fmla="*/ 355 h 541"/>
              <a:gd name="T10" fmla="*/ 155 w 834"/>
              <a:gd name="T11" fmla="*/ 245 h 541"/>
              <a:gd name="T12" fmla="*/ 279 w 834"/>
              <a:gd name="T13" fmla="*/ 142 h 541"/>
              <a:gd name="T14" fmla="*/ 324 w 834"/>
              <a:gd name="T15" fmla="*/ 150 h 541"/>
              <a:gd name="T16" fmla="*/ 466 w 834"/>
              <a:gd name="T17" fmla="*/ 62 h 541"/>
              <a:gd name="T18" fmla="*/ 614 w 834"/>
              <a:gd name="T19" fmla="*/ 180 h 541"/>
              <a:gd name="T20" fmla="*/ 598 w 834"/>
              <a:gd name="T21" fmla="*/ 233 h 541"/>
              <a:gd name="T22" fmla="*/ 616 w 834"/>
              <a:gd name="T23" fmla="*/ 233 h 541"/>
              <a:gd name="T24" fmla="*/ 651 w 834"/>
              <a:gd name="T25" fmla="*/ 237 h 541"/>
              <a:gd name="T26" fmla="*/ 761 w 834"/>
              <a:gd name="T27" fmla="*/ 356 h 541"/>
              <a:gd name="T28" fmla="*/ 649 w 834"/>
              <a:gd name="T29" fmla="*/ 475 h 541"/>
              <a:gd name="T30" fmla="*/ 677 w 834"/>
              <a:gd name="T31" fmla="*/ 187 h 541"/>
              <a:gd name="T32" fmla="*/ 678 w 834"/>
              <a:gd name="T33" fmla="*/ 175 h 541"/>
              <a:gd name="T34" fmla="*/ 469 w 834"/>
              <a:gd name="T35" fmla="*/ 0 h 541"/>
              <a:gd name="T36" fmla="*/ 290 w 834"/>
              <a:gd name="T37" fmla="*/ 86 h 541"/>
              <a:gd name="T38" fmla="*/ 271 w 834"/>
              <a:gd name="T39" fmla="*/ 85 h 541"/>
              <a:gd name="T40" fmla="*/ 93 w 834"/>
              <a:gd name="T41" fmla="*/ 209 h 541"/>
              <a:gd name="T42" fmla="*/ 0 w 834"/>
              <a:gd name="T43" fmla="*/ 360 h 541"/>
              <a:gd name="T44" fmla="*/ 160 w 834"/>
              <a:gd name="T45" fmla="*/ 532 h 541"/>
              <a:gd name="T46" fmla="*/ 218 w 834"/>
              <a:gd name="T47" fmla="*/ 541 h 541"/>
              <a:gd name="T48" fmla="*/ 628 w 834"/>
              <a:gd name="T49" fmla="*/ 541 h 541"/>
              <a:gd name="T50" fmla="*/ 673 w 834"/>
              <a:gd name="T51" fmla="*/ 536 h 541"/>
              <a:gd name="T52" fmla="*/ 834 w 834"/>
              <a:gd name="T53" fmla="*/ 361 h 541"/>
              <a:gd name="T54" fmla="*/ 677 w 834"/>
              <a:gd name="T55" fmla="*/ 187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34" h="541">
                <a:moveTo>
                  <a:pt x="649" y="475"/>
                </a:moveTo>
                <a:cubicBezTo>
                  <a:pt x="639" y="477"/>
                  <a:pt x="628" y="479"/>
                  <a:pt x="616" y="479"/>
                </a:cubicBezTo>
                <a:lnTo>
                  <a:pt x="230" y="479"/>
                </a:lnTo>
                <a:cubicBezTo>
                  <a:pt x="214" y="479"/>
                  <a:pt x="199" y="476"/>
                  <a:pt x="186" y="472"/>
                </a:cubicBezTo>
                <a:cubicBezTo>
                  <a:pt x="123" y="466"/>
                  <a:pt x="74" y="416"/>
                  <a:pt x="74" y="355"/>
                </a:cubicBezTo>
                <a:cubicBezTo>
                  <a:pt x="74" y="304"/>
                  <a:pt x="107" y="262"/>
                  <a:pt x="155" y="245"/>
                </a:cubicBezTo>
                <a:cubicBezTo>
                  <a:pt x="163" y="187"/>
                  <a:pt x="215" y="142"/>
                  <a:pt x="279" y="142"/>
                </a:cubicBezTo>
                <a:cubicBezTo>
                  <a:pt x="295" y="142"/>
                  <a:pt x="310" y="145"/>
                  <a:pt x="324" y="150"/>
                </a:cubicBezTo>
                <a:cubicBezTo>
                  <a:pt x="340" y="99"/>
                  <a:pt x="398" y="62"/>
                  <a:pt x="466" y="62"/>
                </a:cubicBezTo>
                <a:cubicBezTo>
                  <a:pt x="548" y="62"/>
                  <a:pt x="614" y="115"/>
                  <a:pt x="614" y="180"/>
                </a:cubicBezTo>
                <a:cubicBezTo>
                  <a:pt x="614" y="199"/>
                  <a:pt x="608" y="217"/>
                  <a:pt x="598" y="233"/>
                </a:cubicBezTo>
                <a:lnTo>
                  <a:pt x="616" y="233"/>
                </a:lnTo>
                <a:cubicBezTo>
                  <a:pt x="628" y="233"/>
                  <a:pt x="640" y="235"/>
                  <a:pt x="651" y="237"/>
                </a:cubicBezTo>
                <a:cubicBezTo>
                  <a:pt x="713" y="244"/>
                  <a:pt x="761" y="295"/>
                  <a:pt x="761" y="356"/>
                </a:cubicBezTo>
                <a:cubicBezTo>
                  <a:pt x="761" y="417"/>
                  <a:pt x="712" y="468"/>
                  <a:pt x="649" y="475"/>
                </a:cubicBezTo>
                <a:close/>
                <a:moveTo>
                  <a:pt x="677" y="187"/>
                </a:moveTo>
                <a:cubicBezTo>
                  <a:pt x="677" y="183"/>
                  <a:pt x="678" y="179"/>
                  <a:pt x="678" y="175"/>
                </a:cubicBezTo>
                <a:cubicBezTo>
                  <a:pt x="678" y="79"/>
                  <a:pt x="584" y="0"/>
                  <a:pt x="469" y="0"/>
                </a:cubicBezTo>
                <a:cubicBezTo>
                  <a:pt x="394" y="0"/>
                  <a:pt x="327" y="34"/>
                  <a:pt x="290" y="86"/>
                </a:cubicBezTo>
                <a:cubicBezTo>
                  <a:pt x="283" y="85"/>
                  <a:pt x="277" y="85"/>
                  <a:pt x="271" y="85"/>
                </a:cubicBezTo>
                <a:cubicBezTo>
                  <a:pt x="188" y="85"/>
                  <a:pt x="116" y="137"/>
                  <a:pt x="93" y="209"/>
                </a:cubicBezTo>
                <a:cubicBezTo>
                  <a:pt x="37" y="240"/>
                  <a:pt x="0" y="297"/>
                  <a:pt x="0" y="360"/>
                </a:cubicBezTo>
                <a:cubicBezTo>
                  <a:pt x="0" y="447"/>
                  <a:pt x="69" y="521"/>
                  <a:pt x="160" y="532"/>
                </a:cubicBezTo>
                <a:cubicBezTo>
                  <a:pt x="178" y="538"/>
                  <a:pt x="198" y="541"/>
                  <a:pt x="218" y="541"/>
                </a:cubicBezTo>
                <a:lnTo>
                  <a:pt x="628" y="541"/>
                </a:lnTo>
                <a:cubicBezTo>
                  <a:pt x="643" y="541"/>
                  <a:pt x="658" y="539"/>
                  <a:pt x="673" y="536"/>
                </a:cubicBezTo>
                <a:cubicBezTo>
                  <a:pt x="765" y="524"/>
                  <a:pt x="834" y="450"/>
                  <a:pt x="834" y="361"/>
                </a:cubicBezTo>
                <a:cubicBezTo>
                  <a:pt x="834" y="274"/>
                  <a:pt x="767" y="200"/>
                  <a:pt x="677" y="18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71" name="Freeform 271"/>
          <p:cNvSpPr>
            <a:spLocks noEditPoints="1"/>
          </p:cNvSpPr>
          <p:nvPr/>
        </p:nvSpPr>
        <p:spPr bwMode="auto">
          <a:xfrm>
            <a:off x="3958829" y="4094560"/>
            <a:ext cx="140494" cy="141684"/>
          </a:xfrm>
          <a:custGeom>
            <a:avLst/>
            <a:gdLst>
              <a:gd name="T0" fmla="*/ 351 w 621"/>
              <a:gd name="T1" fmla="*/ 468 h 621"/>
              <a:gd name="T2" fmla="*/ 307 w 621"/>
              <a:gd name="T3" fmla="*/ 505 h 621"/>
              <a:gd name="T4" fmla="*/ 262 w 621"/>
              <a:gd name="T5" fmla="*/ 468 h 621"/>
              <a:gd name="T6" fmla="*/ 262 w 621"/>
              <a:gd name="T7" fmla="*/ 279 h 621"/>
              <a:gd name="T8" fmla="*/ 307 w 621"/>
              <a:gd name="T9" fmla="*/ 243 h 621"/>
              <a:gd name="T10" fmla="*/ 351 w 621"/>
              <a:gd name="T11" fmla="*/ 279 h 621"/>
              <a:gd name="T12" fmla="*/ 351 w 621"/>
              <a:gd name="T13" fmla="*/ 468 h 621"/>
              <a:gd name="T14" fmla="*/ 311 w 621"/>
              <a:gd name="T15" fmla="*/ 560 h 621"/>
              <a:gd name="T16" fmla="*/ 61 w 621"/>
              <a:gd name="T17" fmla="*/ 311 h 621"/>
              <a:gd name="T18" fmla="*/ 311 w 621"/>
              <a:gd name="T19" fmla="*/ 62 h 621"/>
              <a:gd name="T20" fmla="*/ 560 w 621"/>
              <a:gd name="T21" fmla="*/ 311 h 621"/>
              <a:gd name="T22" fmla="*/ 311 w 621"/>
              <a:gd name="T23" fmla="*/ 560 h 621"/>
              <a:gd name="T24" fmla="*/ 311 w 621"/>
              <a:gd name="T25" fmla="*/ 0 h 621"/>
              <a:gd name="T26" fmla="*/ 0 w 621"/>
              <a:gd name="T27" fmla="*/ 311 h 621"/>
              <a:gd name="T28" fmla="*/ 311 w 621"/>
              <a:gd name="T29" fmla="*/ 621 h 621"/>
              <a:gd name="T30" fmla="*/ 621 w 621"/>
              <a:gd name="T31" fmla="*/ 311 h 621"/>
              <a:gd name="T32" fmla="*/ 311 w 621"/>
              <a:gd name="T33" fmla="*/ 0 h 621"/>
              <a:gd name="T34" fmla="*/ 338 w 621"/>
              <a:gd name="T35" fmla="*/ 189 h 621"/>
              <a:gd name="T36" fmla="*/ 306 w 621"/>
              <a:gd name="T37" fmla="*/ 203 h 621"/>
              <a:gd name="T38" fmla="*/ 275 w 621"/>
              <a:gd name="T39" fmla="*/ 189 h 621"/>
              <a:gd name="T40" fmla="*/ 262 w 621"/>
              <a:gd name="T41" fmla="*/ 156 h 621"/>
              <a:gd name="T42" fmla="*/ 275 w 621"/>
              <a:gd name="T43" fmla="*/ 122 h 621"/>
              <a:gd name="T44" fmla="*/ 306 w 621"/>
              <a:gd name="T45" fmla="*/ 108 h 621"/>
              <a:gd name="T46" fmla="*/ 339 w 621"/>
              <a:gd name="T47" fmla="*/ 122 h 621"/>
              <a:gd name="T48" fmla="*/ 352 w 621"/>
              <a:gd name="T49" fmla="*/ 156 h 621"/>
              <a:gd name="T50" fmla="*/ 338 w 621"/>
              <a:gd name="T51" fmla="*/ 189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1" h="621">
                <a:moveTo>
                  <a:pt x="351" y="468"/>
                </a:moveTo>
                <a:cubicBezTo>
                  <a:pt x="351" y="488"/>
                  <a:pt x="331" y="505"/>
                  <a:pt x="307" y="505"/>
                </a:cubicBezTo>
                <a:cubicBezTo>
                  <a:pt x="282" y="505"/>
                  <a:pt x="262" y="488"/>
                  <a:pt x="262" y="468"/>
                </a:cubicBezTo>
                <a:lnTo>
                  <a:pt x="262" y="279"/>
                </a:lnTo>
                <a:cubicBezTo>
                  <a:pt x="262" y="259"/>
                  <a:pt x="282" y="243"/>
                  <a:pt x="307" y="243"/>
                </a:cubicBezTo>
                <a:cubicBezTo>
                  <a:pt x="331" y="243"/>
                  <a:pt x="351" y="259"/>
                  <a:pt x="351" y="279"/>
                </a:cubicBezTo>
                <a:lnTo>
                  <a:pt x="351" y="468"/>
                </a:lnTo>
                <a:close/>
                <a:moveTo>
                  <a:pt x="311" y="560"/>
                </a:moveTo>
                <a:cubicBezTo>
                  <a:pt x="173" y="560"/>
                  <a:pt x="61" y="448"/>
                  <a:pt x="61" y="311"/>
                </a:cubicBezTo>
                <a:cubicBezTo>
                  <a:pt x="61" y="173"/>
                  <a:pt x="173" y="62"/>
                  <a:pt x="311" y="62"/>
                </a:cubicBezTo>
                <a:cubicBezTo>
                  <a:pt x="448" y="62"/>
                  <a:pt x="560" y="173"/>
                  <a:pt x="560" y="311"/>
                </a:cubicBezTo>
                <a:cubicBezTo>
                  <a:pt x="560" y="448"/>
                  <a:pt x="448" y="560"/>
                  <a:pt x="311" y="560"/>
                </a:cubicBezTo>
                <a:close/>
                <a:moveTo>
                  <a:pt x="311" y="0"/>
                </a:moveTo>
                <a:cubicBezTo>
                  <a:pt x="139" y="0"/>
                  <a:pt x="0" y="139"/>
                  <a:pt x="0" y="311"/>
                </a:cubicBezTo>
                <a:cubicBezTo>
                  <a:pt x="0" y="482"/>
                  <a:pt x="139" y="621"/>
                  <a:pt x="311" y="621"/>
                </a:cubicBezTo>
                <a:cubicBezTo>
                  <a:pt x="482" y="621"/>
                  <a:pt x="621" y="482"/>
                  <a:pt x="621" y="311"/>
                </a:cubicBezTo>
                <a:cubicBezTo>
                  <a:pt x="621" y="139"/>
                  <a:pt x="482" y="0"/>
                  <a:pt x="311" y="0"/>
                </a:cubicBezTo>
                <a:close/>
                <a:moveTo>
                  <a:pt x="338" y="189"/>
                </a:moveTo>
                <a:cubicBezTo>
                  <a:pt x="330" y="199"/>
                  <a:pt x="319" y="203"/>
                  <a:pt x="306" y="203"/>
                </a:cubicBezTo>
                <a:cubicBezTo>
                  <a:pt x="294" y="203"/>
                  <a:pt x="283" y="199"/>
                  <a:pt x="275" y="189"/>
                </a:cubicBezTo>
                <a:cubicBezTo>
                  <a:pt x="266" y="180"/>
                  <a:pt x="262" y="169"/>
                  <a:pt x="262" y="156"/>
                </a:cubicBezTo>
                <a:cubicBezTo>
                  <a:pt x="262" y="142"/>
                  <a:pt x="266" y="131"/>
                  <a:pt x="275" y="122"/>
                </a:cubicBezTo>
                <a:cubicBezTo>
                  <a:pt x="284" y="112"/>
                  <a:pt x="294" y="108"/>
                  <a:pt x="306" y="108"/>
                </a:cubicBezTo>
                <a:cubicBezTo>
                  <a:pt x="319" y="108"/>
                  <a:pt x="330" y="112"/>
                  <a:pt x="339" y="122"/>
                </a:cubicBezTo>
                <a:cubicBezTo>
                  <a:pt x="347" y="131"/>
                  <a:pt x="352" y="142"/>
                  <a:pt x="352" y="156"/>
                </a:cubicBezTo>
                <a:cubicBezTo>
                  <a:pt x="352" y="169"/>
                  <a:pt x="347" y="180"/>
                  <a:pt x="338" y="18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72" name="Freeform 272"/>
          <p:cNvSpPr>
            <a:spLocks noEditPoints="1"/>
          </p:cNvSpPr>
          <p:nvPr/>
        </p:nvSpPr>
        <p:spPr bwMode="auto">
          <a:xfrm>
            <a:off x="3126582" y="4094560"/>
            <a:ext cx="140494" cy="141684"/>
          </a:xfrm>
          <a:custGeom>
            <a:avLst/>
            <a:gdLst>
              <a:gd name="T0" fmla="*/ 393 w 621"/>
              <a:gd name="T1" fmla="*/ 422 h 621"/>
              <a:gd name="T2" fmla="*/ 367 w 621"/>
              <a:gd name="T3" fmla="*/ 447 h 621"/>
              <a:gd name="T4" fmla="*/ 341 w 621"/>
              <a:gd name="T5" fmla="*/ 422 h 621"/>
              <a:gd name="T6" fmla="*/ 341 w 621"/>
              <a:gd name="T7" fmla="*/ 200 h 621"/>
              <a:gd name="T8" fmla="*/ 367 w 621"/>
              <a:gd name="T9" fmla="*/ 174 h 621"/>
              <a:gd name="T10" fmla="*/ 393 w 621"/>
              <a:gd name="T11" fmla="*/ 200 h 621"/>
              <a:gd name="T12" fmla="*/ 393 w 621"/>
              <a:gd name="T13" fmla="*/ 422 h 621"/>
              <a:gd name="T14" fmla="*/ 311 w 621"/>
              <a:gd name="T15" fmla="*/ 560 h 621"/>
              <a:gd name="T16" fmla="*/ 62 w 621"/>
              <a:gd name="T17" fmla="*/ 311 h 621"/>
              <a:gd name="T18" fmla="*/ 311 w 621"/>
              <a:gd name="T19" fmla="*/ 62 h 621"/>
              <a:gd name="T20" fmla="*/ 560 w 621"/>
              <a:gd name="T21" fmla="*/ 311 h 621"/>
              <a:gd name="T22" fmla="*/ 311 w 621"/>
              <a:gd name="T23" fmla="*/ 560 h 621"/>
              <a:gd name="T24" fmla="*/ 311 w 621"/>
              <a:gd name="T25" fmla="*/ 0 h 621"/>
              <a:gd name="T26" fmla="*/ 0 w 621"/>
              <a:gd name="T27" fmla="*/ 311 h 621"/>
              <a:gd name="T28" fmla="*/ 311 w 621"/>
              <a:gd name="T29" fmla="*/ 621 h 621"/>
              <a:gd name="T30" fmla="*/ 621 w 621"/>
              <a:gd name="T31" fmla="*/ 311 h 621"/>
              <a:gd name="T32" fmla="*/ 311 w 621"/>
              <a:gd name="T33" fmla="*/ 0 h 621"/>
              <a:gd name="T34" fmla="*/ 280 w 621"/>
              <a:gd name="T35" fmla="*/ 422 h 621"/>
              <a:gd name="T36" fmla="*/ 254 w 621"/>
              <a:gd name="T37" fmla="*/ 447 h 621"/>
              <a:gd name="T38" fmla="*/ 229 w 621"/>
              <a:gd name="T39" fmla="*/ 422 h 621"/>
              <a:gd name="T40" fmla="*/ 229 w 621"/>
              <a:gd name="T41" fmla="*/ 200 h 621"/>
              <a:gd name="T42" fmla="*/ 254 w 621"/>
              <a:gd name="T43" fmla="*/ 174 h 621"/>
              <a:gd name="T44" fmla="*/ 280 w 621"/>
              <a:gd name="T45" fmla="*/ 200 h 621"/>
              <a:gd name="T46" fmla="*/ 280 w 621"/>
              <a:gd name="T47" fmla="*/ 422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1" h="621">
                <a:moveTo>
                  <a:pt x="393" y="422"/>
                </a:moveTo>
                <a:cubicBezTo>
                  <a:pt x="393" y="436"/>
                  <a:pt x="381" y="447"/>
                  <a:pt x="367" y="447"/>
                </a:cubicBezTo>
                <a:cubicBezTo>
                  <a:pt x="353" y="447"/>
                  <a:pt x="341" y="436"/>
                  <a:pt x="341" y="422"/>
                </a:cubicBezTo>
                <a:lnTo>
                  <a:pt x="341" y="200"/>
                </a:lnTo>
                <a:cubicBezTo>
                  <a:pt x="341" y="186"/>
                  <a:pt x="353" y="174"/>
                  <a:pt x="367" y="174"/>
                </a:cubicBezTo>
                <a:cubicBezTo>
                  <a:pt x="381" y="174"/>
                  <a:pt x="393" y="186"/>
                  <a:pt x="393" y="200"/>
                </a:cubicBezTo>
                <a:lnTo>
                  <a:pt x="393" y="422"/>
                </a:lnTo>
                <a:close/>
                <a:moveTo>
                  <a:pt x="311" y="560"/>
                </a:moveTo>
                <a:cubicBezTo>
                  <a:pt x="173" y="560"/>
                  <a:pt x="62" y="448"/>
                  <a:pt x="62" y="311"/>
                </a:cubicBezTo>
                <a:cubicBezTo>
                  <a:pt x="62" y="173"/>
                  <a:pt x="173" y="62"/>
                  <a:pt x="311" y="62"/>
                </a:cubicBezTo>
                <a:cubicBezTo>
                  <a:pt x="448" y="62"/>
                  <a:pt x="560" y="173"/>
                  <a:pt x="560" y="311"/>
                </a:cubicBezTo>
                <a:cubicBezTo>
                  <a:pt x="560" y="448"/>
                  <a:pt x="448" y="560"/>
                  <a:pt x="311" y="560"/>
                </a:cubicBezTo>
                <a:close/>
                <a:moveTo>
                  <a:pt x="311" y="0"/>
                </a:moveTo>
                <a:cubicBezTo>
                  <a:pt x="139" y="0"/>
                  <a:pt x="0" y="139"/>
                  <a:pt x="0" y="311"/>
                </a:cubicBezTo>
                <a:cubicBezTo>
                  <a:pt x="0" y="482"/>
                  <a:pt x="139" y="621"/>
                  <a:pt x="311" y="621"/>
                </a:cubicBezTo>
                <a:cubicBezTo>
                  <a:pt x="482" y="621"/>
                  <a:pt x="621" y="482"/>
                  <a:pt x="621" y="311"/>
                </a:cubicBezTo>
                <a:cubicBezTo>
                  <a:pt x="621" y="139"/>
                  <a:pt x="482" y="0"/>
                  <a:pt x="311" y="0"/>
                </a:cubicBezTo>
                <a:close/>
                <a:moveTo>
                  <a:pt x="280" y="422"/>
                </a:moveTo>
                <a:cubicBezTo>
                  <a:pt x="280" y="436"/>
                  <a:pt x="269" y="447"/>
                  <a:pt x="254" y="447"/>
                </a:cubicBezTo>
                <a:cubicBezTo>
                  <a:pt x="240" y="447"/>
                  <a:pt x="229" y="436"/>
                  <a:pt x="229" y="422"/>
                </a:cubicBezTo>
                <a:lnTo>
                  <a:pt x="229" y="200"/>
                </a:lnTo>
                <a:cubicBezTo>
                  <a:pt x="229" y="186"/>
                  <a:pt x="240" y="174"/>
                  <a:pt x="254" y="174"/>
                </a:cubicBezTo>
                <a:cubicBezTo>
                  <a:pt x="269" y="174"/>
                  <a:pt x="280" y="186"/>
                  <a:pt x="280" y="200"/>
                </a:cubicBezTo>
                <a:lnTo>
                  <a:pt x="280" y="422"/>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73" name="Freeform 273"/>
          <p:cNvSpPr>
            <a:spLocks noEditPoints="1"/>
          </p:cNvSpPr>
          <p:nvPr/>
        </p:nvSpPr>
        <p:spPr bwMode="auto">
          <a:xfrm>
            <a:off x="3401616" y="4094560"/>
            <a:ext cx="141684" cy="141684"/>
          </a:xfrm>
          <a:custGeom>
            <a:avLst/>
            <a:gdLst>
              <a:gd name="T0" fmla="*/ 310 w 621"/>
              <a:gd name="T1" fmla="*/ 560 h 621"/>
              <a:gd name="T2" fmla="*/ 61 w 621"/>
              <a:gd name="T3" fmla="*/ 311 h 621"/>
              <a:gd name="T4" fmla="*/ 310 w 621"/>
              <a:gd name="T5" fmla="*/ 62 h 621"/>
              <a:gd name="T6" fmla="*/ 559 w 621"/>
              <a:gd name="T7" fmla="*/ 311 h 621"/>
              <a:gd name="T8" fmla="*/ 310 w 621"/>
              <a:gd name="T9" fmla="*/ 560 h 621"/>
              <a:gd name="T10" fmla="*/ 227 w 621"/>
              <a:gd name="T11" fmla="*/ 225 h 621"/>
              <a:gd name="T12" fmla="*/ 394 w 621"/>
              <a:gd name="T13" fmla="*/ 225 h 621"/>
              <a:gd name="T14" fmla="*/ 394 w 621"/>
              <a:gd name="T15" fmla="*/ 396 h 621"/>
              <a:gd name="T16" fmla="*/ 227 w 621"/>
              <a:gd name="T17" fmla="*/ 396 h 621"/>
              <a:gd name="T18" fmla="*/ 227 w 621"/>
              <a:gd name="T19" fmla="*/ 225 h 621"/>
              <a:gd name="T20" fmla="*/ 310 w 621"/>
              <a:gd name="T21" fmla="*/ 0 h 621"/>
              <a:gd name="T22" fmla="*/ 0 w 621"/>
              <a:gd name="T23" fmla="*/ 311 h 621"/>
              <a:gd name="T24" fmla="*/ 310 w 621"/>
              <a:gd name="T25" fmla="*/ 621 h 621"/>
              <a:gd name="T26" fmla="*/ 621 w 621"/>
              <a:gd name="T27" fmla="*/ 311 h 621"/>
              <a:gd name="T28" fmla="*/ 310 w 621"/>
              <a:gd name="T29"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1" h="621">
                <a:moveTo>
                  <a:pt x="310" y="560"/>
                </a:moveTo>
                <a:cubicBezTo>
                  <a:pt x="173" y="560"/>
                  <a:pt x="61" y="448"/>
                  <a:pt x="61" y="311"/>
                </a:cubicBezTo>
                <a:cubicBezTo>
                  <a:pt x="61" y="173"/>
                  <a:pt x="173" y="62"/>
                  <a:pt x="310" y="62"/>
                </a:cubicBezTo>
                <a:cubicBezTo>
                  <a:pt x="448" y="62"/>
                  <a:pt x="559" y="173"/>
                  <a:pt x="559" y="311"/>
                </a:cubicBezTo>
                <a:cubicBezTo>
                  <a:pt x="559" y="448"/>
                  <a:pt x="448" y="560"/>
                  <a:pt x="310" y="560"/>
                </a:cubicBezTo>
                <a:close/>
                <a:moveTo>
                  <a:pt x="227" y="225"/>
                </a:moveTo>
                <a:lnTo>
                  <a:pt x="394" y="225"/>
                </a:lnTo>
                <a:lnTo>
                  <a:pt x="394" y="396"/>
                </a:lnTo>
                <a:lnTo>
                  <a:pt x="227" y="396"/>
                </a:lnTo>
                <a:lnTo>
                  <a:pt x="227" y="225"/>
                </a:lnTo>
                <a:close/>
                <a:moveTo>
                  <a:pt x="310" y="0"/>
                </a:moveTo>
                <a:cubicBezTo>
                  <a:pt x="139" y="0"/>
                  <a:pt x="0" y="139"/>
                  <a:pt x="0" y="311"/>
                </a:cubicBezTo>
                <a:cubicBezTo>
                  <a:pt x="0" y="482"/>
                  <a:pt x="139" y="621"/>
                  <a:pt x="310" y="621"/>
                </a:cubicBezTo>
                <a:cubicBezTo>
                  <a:pt x="482" y="621"/>
                  <a:pt x="621" y="482"/>
                  <a:pt x="621" y="311"/>
                </a:cubicBezTo>
                <a:cubicBezTo>
                  <a:pt x="621" y="139"/>
                  <a:pt x="482" y="0"/>
                  <a:pt x="310"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74" name="Freeform 274"/>
          <p:cNvSpPr>
            <a:spLocks noEditPoints="1"/>
          </p:cNvSpPr>
          <p:nvPr/>
        </p:nvSpPr>
        <p:spPr bwMode="auto">
          <a:xfrm>
            <a:off x="2863455" y="4094560"/>
            <a:ext cx="141684" cy="141684"/>
          </a:xfrm>
          <a:custGeom>
            <a:avLst/>
            <a:gdLst>
              <a:gd name="T0" fmla="*/ 285 w 626"/>
              <a:gd name="T1" fmla="*/ 425 h 625"/>
              <a:gd name="T2" fmla="*/ 230 w 626"/>
              <a:gd name="T3" fmla="*/ 387 h 625"/>
              <a:gd name="T4" fmla="*/ 230 w 626"/>
              <a:gd name="T5" fmla="*/ 238 h 625"/>
              <a:gd name="T6" fmla="*/ 285 w 626"/>
              <a:gd name="T7" fmla="*/ 201 h 625"/>
              <a:gd name="T8" fmla="*/ 395 w 626"/>
              <a:gd name="T9" fmla="*/ 275 h 625"/>
              <a:gd name="T10" fmla="*/ 395 w 626"/>
              <a:gd name="T11" fmla="*/ 350 h 625"/>
              <a:gd name="T12" fmla="*/ 285 w 626"/>
              <a:gd name="T13" fmla="*/ 425 h 625"/>
              <a:gd name="T14" fmla="*/ 313 w 626"/>
              <a:gd name="T15" fmla="*/ 564 h 625"/>
              <a:gd name="T16" fmla="*/ 62 w 626"/>
              <a:gd name="T17" fmla="*/ 313 h 625"/>
              <a:gd name="T18" fmla="*/ 313 w 626"/>
              <a:gd name="T19" fmla="*/ 62 h 625"/>
              <a:gd name="T20" fmla="*/ 564 w 626"/>
              <a:gd name="T21" fmla="*/ 313 h 625"/>
              <a:gd name="T22" fmla="*/ 313 w 626"/>
              <a:gd name="T23" fmla="*/ 564 h 625"/>
              <a:gd name="T24" fmla="*/ 313 w 626"/>
              <a:gd name="T25" fmla="*/ 0 h 625"/>
              <a:gd name="T26" fmla="*/ 0 w 626"/>
              <a:gd name="T27" fmla="*/ 313 h 625"/>
              <a:gd name="T28" fmla="*/ 313 w 626"/>
              <a:gd name="T29" fmla="*/ 625 h 625"/>
              <a:gd name="T30" fmla="*/ 626 w 626"/>
              <a:gd name="T31" fmla="*/ 313 h 625"/>
              <a:gd name="T32" fmla="*/ 313 w 626"/>
              <a:gd name="T3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6" h="625">
                <a:moveTo>
                  <a:pt x="285" y="425"/>
                </a:moveTo>
                <a:cubicBezTo>
                  <a:pt x="255" y="445"/>
                  <a:pt x="230" y="428"/>
                  <a:pt x="230" y="387"/>
                </a:cubicBezTo>
                <a:cubicBezTo>
                  <a:pt x="230" y="346"/>
                  <a:pt x="230" y="279"/>
                  <a:pt x="230" y="238"/>
                </a:cubicBezTo>
                <a:cubicBezTo>
                  <a:pt x="230" y="197"/>
                  <a:pt x="255" y="180"/>
                  <a:pt x="285" y="201"/>
                </a:cubicBezTo>
                <a:cubicBezTo>
                  <a:pt x="315" y="221"/>
                  <a:pt x="365" y="255"/>
                  <a:pt x="395" y="275"/>
                </a:cubicBezTo>
                <a:cubicBezTo>
                  <a:pt x="426" y="296"/>
                  <a:pt x="426" y="330"/>
                  <a:pt x="395" y="350"/>
                </a:cubicBezTo>
                <a:cubicBezTo>
                  <a:pt x="365" y="371"/>
                  <a:pt x="315" y="404"/>
                  <a:pt x="285" y="425"/>
                </a:cubicBezTo>
                <a:close/>
                <a:moveTo>
                  <a:pt x="313" y="564"/>
                </a:moveTo>
                <a:cubicBezTo>
                  <a:pt x="174" y="564"/>
                  <a:pt x="62" y="451"/>
                  <a:pt x="62" y="313"/>
                </a:cubicBezTo>
                <a:cubicBezTo>
                  <a:pt x="62" y="174"/>
                  <a:pt x="174" y="62"/>
                  <a:pt x="313" y="62"/>
                </a:cubicBezTo>
                <a:cubicBezTo>
                  <a:pt x="452" y="62"/>
                  <a:pt x="564" y="174"/>
                  <a:pt x="564" y="313"/>
                </a:cubicBezTo>
                <a:cubicBezTo>
                  <a:pt x="564" y="451"/>
                  <a:pt x="452" y="564"/>
                  <a:pt x="313" y="564"/>
                </a:cubicBezTo>
                <a:close/>
                <a:moveTo>
                  <a:pt x="313" y="0"/>
                </a:moveTo>
                <a:cubicBezTo>
                  <a:pt x="140" y="0"/>
                  <a:pt x="0" y="140"/>
                  <a:pt x="0" y="313"/>
                </a:cubicBezTo>
                <a:cubicBezTo>
                  <a:pt x="0" y="485"/>
                  <a:pt x="140" y="625"/>
                  <a:pt x="313" y="625"/>
                </a:cubicBezTo>
                <a:cubicBezTo>
                  <a:pt x="486" y="625"/>
                  <a:pt x="626" y="485"/>
                  <a:pt x="626" y="313"/>
                </a:cubicBezTo>
                <a:cubicBezTo>
                  <a:pt x="626" y="140"/>
                  <a:pt x="486" y="0"/>
                  <a:pt x="313"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75" name="Freeform 275"/>
          <p:cNvSpPr>
            <a:spLocks noEditPoints="1"/>
          </p:cNvSpPr>
          <p:nvPr/>
        </p:nvSpPr>
        <p:spPr bwMode="auto">
          <a:xfrm>
            <a:off x="3667127" y="4094560"/>
            <a:ext cx="140494" cy="141684"/>
          </a:xfrm>
          <a:custGeom>
            <a:avLst/>
            <a:gdLst>
              <a:gd name="T0" fmla="*/ 375 w 621"/>
              <a:gd name="T1" fmla="*/ 429 h 621"/>
              <a:gd name="T2" fmla="*/ 340 w 621"/>
              <a:gd name="T3" fmla="*/ 390 h 621"/>
              <a:gd name="T4" fmla="*/ 340 w 621"/>
              <a:gd name="T5" fmla="*/ 232 h 621"/>
              <a:gd name="T6" fmla="*/ 375 w 621"/>
              <a:gd name="T7" fmla="*/ 192 h 621"/>
              <a:gd name="T8" fmla="*/ 446 w 621"/>
              <a:gd name="T9" fmla="*/ 271 h 621"/>
              <a:gd name="T10" fmla="*/ 446 w 621"/>
              <a:gd name="T11" fmla="*/ 350 h 621"/>
              <a:gd name="T12" fmla="*/ 375 w 621"/>
              <a:gd name="T13" fmla="*/ 429 h 621"/>
              <a:gd name="T14" fmla="*/ 310 w 621"/>
              <a:gd name="T15" fmla="*/ 560 h 621"/>
              <a:gd name="T16" fmla="*/ 61 w 621"/>
              <a:gd name="T17" fmla="*/ 311 h 621"/>
              <a:gd name="T18" fmla="*/ 310 w 621"/>
              <a:gd name="T19" fmla="*/ 62 h 621"/>
              <a:gd name="T20" fmla="*/ 559 w 621"/>
              <a:gd name="T21" fmla="*/ 311 h 621"/>
              <a:gd name="T22" fmla="*/ 310 w 621"/>
              <a:gd name="T23" fmla="*/ 560 h 621"/>
              <a:gd name="T24" fmla="*/ 310 w 621"/>
              <a:gd name="T25" fmla="*/ 0 h 621"/>
              <a:gd name="T26" fmla="*/ 0 w 621"/>
              <a:gd name="T27" fmla="*/ 311 h 621"/>
              <a:gd name="T28" fmla="*/ 310 w 621"/>
              <a:gd name="T29" fmla="*/ 621 h 621"/>
              <a:gd name="T30" fmla="*/ 621 w 621"/>
              <a:gd name="T31" fmla="*/ 311 h 621"/>
              <a:gd name="T32" fmla="*/ 310 w 621"/>
              <a:gd name="T33" fmla="*/ 0 h 621"/>
              <a:gd name="T34" fmla="*/ 196 w 621"/>
              <a:gd name="T35" fmla="*/ 429 h 621"/>
              <a:gd name="T36" fmla="*/ 160 w 621"/>
              <a:gd name="T37" fmla="*/ 390 h 621"/>
              <a:gd name="T38" fmla="*/ 161 w 621"/>
              <a:gd name="T39" fmla="*/ 232 h 621"/>
              <a:gd name="T40" fmla="*/ 196 w 621"/>
              <a:gd name="T41" fmla="*/ 192 h 621"/>
              <a:gd name="T42" fmla="*/ 266 w 621"/>
              <a:gd name="T43" fmla="*/ 271 h 621"/>
              <a:gd name="T44" fmla="*/ 266 w 621"/>
              <a:gd name="T45" fmla="*/ 350 h 621"/>
              <a:gd name="T46" fmla="*/ 196 w 621"/>
              <a:gd name="T47" fmla="*/ 429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1" h="621">
                <a:moveTo>
                  <a:pt x="375" y="429"/>
                </a:moveTo>
                <a:cubicBezTo>
                  <a:pt x="356" y="451"/>
                  <a:pt x="340" y="433"/>
                  <a:pt x="340" y="390"/>
                </a:cubicBezTo>
                <a:cubicBezTo>
                  <a:pt x="340" y="346"/>
                  <a:pt x="340" y="275"/>
                  <a:pt x="340" y="232"/>
                </a:cubicBezTo>
                <a:cubicBezTo>
                  <a:pt x="340" y="188"/>
                  <a:pt x="356" y="170"/>
                  <a:pt x="375" y="192"/>
                </a:cubicBezTo>
                <a:cubicBezTo>
                  <a:pt x="395" y="214"/>
                  <a:pt x="426" y="249"/>
                  <a:pt x="446" y="271"/>
                </a:cubicBezTo>
                <a:cubicBezTo>
                  <a:pt x="465" y="293"/>
                  <a:pt x="465" y="329"/>
                  <a:pt x="446" y="350"/>
                </a:cubicBezTo>
                <a:cubicBezTo>
                  <a:pt x="426" y="372"/>
                  <a:pt x="394" y="407"/>
                  <a:pt x="375" y="429"/>
                </a:cubicBezTo>
                <a:close/>
                <a:moveTo>
                  <a:pt x="310" y="560"/>
                </a:moveTo>
                <a:cubicBezTo>
                  <a:pt x="173" y="560"/>
                  <a:pt x="61" y="448"/>
                  <a:pt x="61" y="311"/>
                </a:cubicBezTo>
                <a:cubicBezTo>
                  <a:pt x="61" y="173"/>
                  <a:pt x="173" y="62"/>
                  <a:pt x="310" y="62"/>
                </a:cubicBezTo>
                <a:cubicBezTo>
                  <a:pt x="448" y="62"/>
                  <a:pt x="559" y="173"/>
                  <a:pt x="559" y="311"/>
                </a:cubicBezTo>
                <a:cubicBezTo>
                  <a:pt x="559" y="448"/>
                  <a:pt x="448" y="560"/>
                  <a:pt x="310" y="560"/>
                </a:cubicBezTo>
                <a:close/>
                <a:moveTo>
                  <a:pt x="310" y="0"/>
                </a:moveTo>
                <a:cubicBezTo>
                  <a:pt x="139" y="0"/>
                  <a:pt x="0" y="139"/>
                  <a:pt x="0" y="311"/>
                </a:cubicBezTo>
                <a:cubicBezTo>
                  <a:pt x="0" y="482"/>
                  <a:pt x="139" y="621"/>
                  <a:pt x="310" y="621"/>
                </a:cubicBezTo>
                <a:cubicBezTo>
                  <a:pt x="482" y="621"/>
                  <a:pt x="621" y="482"/>
                  <a:pt x="621" y="311"/>
                </a:cubicBezTo>
                <a:cubicBezTo>
                  <a:pt x="621" y="139"/>
                  <a:pt x="482" y="0"/>
                  <a:pt x="310" y="0"/>
                </a:cubicBezTo>
                <a:close/>
                <a:moveTo>
                  <a:pt x="196" y="429"/>
                </a:moveTo>
                <a:cubicBezTo>
                  <a:pt x="176" y="451"/>
                  <a:pt x="160" y="433"/>
                  <a:pt x="160" y="390"/>
                </a:cubicBezTo>
                <a:cubicBezTo>
                  <a:pt x="160" y="346"/>
                  <a:pt x="160" y="275"/>
                  <a:pt x="161" y="232"/>
                </a:cubicBezTo>
                <a:cubicBezTo>
                  <a:pt x="161" y="188"/>
                  <a:pt x="177" y="170"/>
                  <a:pt x="196" y="192"/>
                </a:cubicBezTo>
                <a:cubicBezTo>
                  <a:pt x="215" y="214"/>
                  <a:pt x="247" y="249"/>
                  <a:pt x="266" y="271"/>
                </a:cubicBezTo>
                <a:cubicBezTo>
                  <a:pt x="286" y="293"/>
                  <a:pt x="286" y="329"/>
                  <a:pt x="266" y="350"/>
                </a:cubicBezTo>
                <a:cubicBezTo>
                  <a:pt x="247" y="372"/>
                  <a:pt x="215" y="407"/>
                  <a:pt x="196" y="42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76" name="Freeform 276"/>
          <p:cNvSpPr>
            <a:spLocks noEditPoints="1"/>
          </p:cNvSpPr>
          <p:nvPr/>
        </p:nvSpPr>
        <p:spPr bwMode="auto">
          <a:xfrm>
            <a:off x="7740253" y="3026570"/>
            <a:ext cx="155973" cy="127398"/>
          </a:xfrm>
          <a:custGeom>
            <a:avLst/>
            <a:gdLst>
              <a:gd name="T0" fmla="*/ 606 w 689"/>
              <a:gd name="T1" fmla="*/ 312 h 561"/>
              <a:gd name="T2" fmla="*/ 549 w 689"/>
              <a:gd name="T3" fmla="*/ 462 h 561"/>
              <a:gd name="T4" fmla="*/ 614 w 689"/>
              <a:gd name="T5" fmla="*/ 518 h 561"/>
              <a:gd name="T6" fmla="*/ 129 w 689"/>
              <a:gd name="T7" fmla="*/ 462 h 561"/>
              <a:gd name="T8" fmla="*/ 194 w 689"/>
              <a:gd name="T9" fmla="*/ 518 h 561"/>
              <a:gd name="T10" fmla="*/ 623 w 689"/>
              <a:gd name="T11" fmla="*/ 260 h 561"/>
              <a:gd name="T12" fmla="*/ 532 w 689"/>
              <a:gd name="T13" fmla="*/ 297 h 561"/>
              <a:gd name="T14" fmla="*/ 518 w 689"/>
              <a:gd name="T15" fmla="*/ 296 h 561"/>
              <a:gd name="T16" fmla="*/ 518 w 689"/>
              <a:gd name="T17" fmla="*/ 296 h 561"/>
              <a:gd name="T18" fmla="*/ 477 w 689"/>
              <a:gd name="T19" fmla="*/ 250 h 561"/>
              <a:gd name="T20" fmla="*/ 387 w 689"/>
              <a:gd name="T21" fmla="*/ 244 h 561"/>
              <a:gd name="T22" fmla="*/ 333 w 689"/>
              <a:gd name="T23" fmla="*/ 291 h 561"/>
              <a:gd name="T24" fmla="*/ 319 w 689"/>
              <a:gd name="T25" fmla="*/ 290 h 561"/>
              <a:gd name="T26" fmla="*/ 319 w 689"/>
              <a:gd name="T27" fmla="*/ 290 h 561"/>
              <a:gd name="T28" fmla="*/ 270 w 689"/>
              <a:gd name="T29" fmla="*/ 237 h 561"/>
              <a:gd name="T30" fmla="*/ 181 w 689"/>
              <a:gd name="T31" fmla="*/ 231 h 561"/>
              <a:gd name="T32" fmla="*/ 142 w 689"/>
              <a:gd name="T33" fmla="*/ 285 h 561"/>
              <a:gd name="T34" fmla="*/ 144 w 689"/>
              <a:gd name="T35" fmla="*/ 299 h 561"/>
              <a:gd name="T36" fmla="*/ 144 w 689"/>
              <a:gd name="T37" fmla="*/ 299 h 561"/>
              <a:gd name="T38" fmla="*/ 189 w 689"/>
              <a:gd name="T39" fmla="*/ 346 h 561"/>
              <a:gd name="T40" fmla="*/ 269 w 689"/>
              <a:gd name="T41" fmla="*/ 346 h 561"/>
              <a:gd name="T42" fmla="*/ 319 w 689"/>
              <a:gd name="T43" fmla="*/ 304 h 561"/>
              <a:gd name="T44" fmla="*/ 332 w 689"/>
              <a:gd name="T45" fmla="*/ 304 h 561"/>
              <a:gd name="T46" fmla="*/ 332 w 689"/>
              <a:gd name="T47" fmla="*/ 304 h 561"/>
              <a:gd name="T48" fmla="*/ 377 w 689"/>
              <a:gd name="T49" fmla="*/ 346 h 561"/>
              <a:gd name="T50" fmla="*/ 458 w 689"/>
              <a:gd name="T51" fmla="*/ 346 h 561"/>
              <a:gd name="T52" fmla="*/ 515 w 689"/>
              <a:gd name="T53" fmla="*/ 310 h 561"/>
              <a:gd name="T54" fmla="*/ 529 w 689"/>
              <a:gd name="T55" fmla="*/ 310 h 561"/>
              <a:gd name="T56" fmla="*/ 529 w 689"/>
              <a:gd name="T57" fmla="*/ 310 h 561"/>
              <a:gd name="T58" fmla="*/ 218 w 689"/>
              <a:gd name="T59" fmla="*/ 220 h 561"/>
              <a:gd name="T60" fmla="*/ 215 w 689"/>
              <a:gd name="T61" fmla="*/ 102 h 561"/>
              <a:gd name="T62" fmla="*/ 161 w 689"/>
              <a:gd name="T63" fmla="*/ 146 h 561"/>
              <a:gd name="T64" fmla="*/ 162 w 689"/>
              <a:gd name="T65" fmla="*/ 159 h 561"/>
              <a:gd name="T66" fmla="*/ 162 w 689"/>
              <a:gd name="T67" fmla="*/ 159 h 561"/>
              <a:gd name="T68" fmla="*/ 270 w 689"/>
              <a:gd name="T69" fmla="*/ 223 h 561"/>
              <a:gd name="T70" fmla="*/ 272 w 689"/>
              <a:gd name="T71" fmla="*/ 110 h 561"/>
              <a:gd name="T72" fmla="*/ 284 w 689"/>
              <a:gd name="T73" fmla="*/ 172 h 561"/>
              <a:gd name="T74" fmla="*/ 285 w 689"/>
              <a:gd name="T75" fmla="*/ 159 h 561"/>
              <a:gd name="T76" fmla="*/ 285 w 689"/>
              <a:gd name="T77" fmla="*/ 159 h 561"/>
              <a:gd name="T78" fmla="*/ 375 w 689"/>
              <a:gd name="T79" fmla="*/ 230 h 561"/>
              <a:gd name="T80" fmla="*/ 385 w 689"/>
              <a:gd name="T81" fmla="*/ 124 h 561"/>
              <a:gd name="T82" fmla="*/ 393 w 689"/>
              <a:gd name="T83" fmla="*/ 184 h 561"/>
              <a:gd name="T84" fmla="*/ 394 w 689"/>
              <a:gd name="T85" fmla="*/ 170 h 561"/>
              <a:gd name="T86" fmla="*/ 394 w 689"/>
              <a:gd name="T87" fmla="*/ 170 h 561"/>
              <a:gd name="T88" fmla="*/ 479 w 689"/>
              <a:gd name="T89" fmla="*/ 237 h 561"/>
              <a:gd name="T90" fmla="*/ 498 w 689"/>
              <a:gd name="T91" fmla="*/ 139 h 561"/>
              <a:gd name="T92" fmla="*/ 501 w 689"/>
              <a:gd name="T93" fmla="*/ 195 h 561"/>
              <a:gd name="T94" fmla="*/ 504 w 689"/>
              <a:gd name="T95" fmla="*/ 182 h 561"/>
              <a:gd name="T96" fmla="*/ 504 w 689"/>
              <a:gd name="T97" fmla="*/ 182 h 561"/>
              <a:gd name="T98" fmla="*/ 584 w 689"/>
              <a:gd name="T99" fmla="*/ 244 h 561"/>
              <a:gd name="T100" fmla="*/ 612 w 689"/>
              <a:gd name="T101" fmla="*/ 153 h 561"/>
              <a:gd name="T102" fmla="*/ 610 w 689"/>
              <a:gd name="T103" fmla="*/ 207 h 561"/>
              <a:gd name="T104" fmla="*/ 613 w 689"/>
              <a:gd name="T105" fmla="*/ 193 h 561"/>
              <a:gd name="T106" fmla="*/ 613 w 689"/>
              <a:gd name="T107" fmla="*/ 193 h 561"/>
              <a:gd name="T108" fmla="*/ 609 w 689"/>
              <a:gd name="T109" fmla="*/ 423 h 561"/>
              <a:gd name="T110" fmla="*/ 617 w 689"/>
              <a:gd name="T111" fmla="*/ 364 h 561"/>
              <a:gd name="T112" fmla="*/ 110 w 689"/>
              <a:gd name="T113" fmla="*/ 62 h 561"/>
              <a:gd name="T114" fmla="*/ 37 w 689"/>
              <a:gd name="T115" fmla="*/ 74 h 561"/>
              <a:gd name="T116" fmla="*/ 94 w 689"/>
              <a:gd name="T117" fmla="*/ 431 h 561"/>
              <a:gd name="T118" fmla="*/ 662 w 689"/>
              <a:gd name="T119" fmla="*/ 47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89" h="561">
                <a:moveTo>
                  <a:pt x="595" y="346"/>
                </a:moveTo>
                <a:lnTo>
                  <a:pt x="568" y="346"/>
                </a:lnTo>
                <a:lnTo>
                  <a:pt x="578" y="312"/>
                </a:lnTo>
                <a:lnTo>
                  <a:pt x="606" y="312"/>
                </a:lnTo>
                <a:lnTo>
                  <a:pt x="595" y="346"/>
                </a:lnTo>
                <a:close/>
                <a:moveTo>
                  <a:pt x="594" y="481"/>
                </a:moveTo>
                <a:lnTo>
                  <a:pt x="594" y="462"/>
                </a:lnTo>
                <a:lnTo>
                  <a:pt x="549" y="462"/>
                </a:lnTo>
                <a:lnTo>
                  <a:pt x="549" y="481"/>
                </a:lnTo>
                <a:cubicBezTo>
                  <a:pt x="537" y="489"/>
                  <a:pt x="528" y="502"/>
                  <a:pt x="528" y="518"/>
                </a:cubicBezTo>
                <a:cubicBezTo>
                  <a:pt x="528" y="542"/>
                  <a:pt x="548" y="561"/>
                  <a:pt x="571" y="561"/>
                </a:cubicBezTo>
                <a:cubicBezTo>
                  <a:pt x="595" y="561"/>
                  <a:pt x="614" y="542"/>
                  <a:pt x="614" y="518"/>
                </a:cubicBezTo>
                <a:cubicBezTo>
                  <a:pt x="614" y="502"/>
                  <a:pt x="606" y="489"/>
                  <a:pt x="594" y="481"/>
                </a:cubicBezTo>
                <a:close/>
                <a:moveTo>
                  <a:pt x="174" y="481"/>
                </a:moveTo>
                <a:lnTo>
                  <a:pt x="174" y="462"/>
                </a:lnTo>
                <a:lnTo>
                  <a:pt x="129" y="462"/>
                </a:lnTo>
                <a:lnTo>
                  <a:pt x="129" y="481"/>
                </a:lnTo>
                <a:cubicBezTo>
                  <a:pt x="117" y="489"/>
                  <a:pt x="108" y="502"/>
                  <a:pt x="108" y="518"/>
                </a:cubicBezTo>
                <a:cubicBezTo>
                  <a:pt x="108" y="542"/>
                  <a:pt x="128" y="561"/>
                  <a:pt x="151" y="561"/>
                </a:cubicBezTo>
                <a:cubicBezTo>
                  <a:pt x="175" y="561"/>
                  <a:pt x="194" y="542"/>
                  <a:pt x="194" y="518"/>
                </a:cubicBezTo>
                <a:cubicBezTo>
                  <a:pt x="194" y="502"/>
                  <a:pt x="186" y="489"/>
                  <a:pt x="174" y="481"/>
                </a:cubicBezTo>
                <a:close/>
                <a:moveTo>
                  <a:pt x="582" y="298"/>
                </a:moveTo>
                <a:lnTo>
                  <a:pt x="594" y="258"/>
                </a:lnTo>
                <a:lnTo>
                  <a:pt x="623" y="260"/>
                </a:lnTo>
                <a:lnTo>
                  <a:pt x="610" y="299"/>
                </a:lnTo>
                <a:lnTo>
                  <a:pt x="582" y="298"/>
                </a:lnTo>
                <a:close/>
                <a:moveTo>
                  <a:pt x="568" y="298"/>
                </a:moveTo>
                <a:lnTo>
                  <a:pt x="532" y="297"/>
                </a:lnTo>
                <a:lnTo>
                  <a:pt x="542" y="255"/>
                </a:lnTo>
                <a:lnTo>
                  <a:pt x="580" y="257"/>
                </a:lnTo>
                <a:lnTo>
                  <a:pt x="568" y="298"/>
                </a:lnTo>
                <a:close/>
                <a:moveTo>
                  <a:pt x="518" y="296"/>
                </a:moveTo>
                <a:lnTo>
                  <a:pt x="482" y="295"/>
                </a:lnTo>
                <a:lnTo>
                  <a:pt x="490" y="251"/>
                </a:lnTo>
                <a:lnTo>
                  <a:pt x="529" y="254"/>
                </a:lnTo>
                <a:lnTo>
                  <a:pt x="518" y="296"/>
                </a:lnTo>
                <a:close/>
                <a:moveTo>
                  <a:pt x="468" y="295"/>
                </a:moveTo>
                <a:lnTo>
                  <a:pt x="432" y="294"/>
                </a:lnTo>
                <a:lnTo>
                  <a:pt x="439" y="248"/>
                </a:lnTo>
                <a:lnTo>
                  <a:pt x="477" y="250"/>
                </a:lnTo>
                <a:lnTo>
                  <a:pt x="468" y="295"/>
                </a:lnTo>
                <a:close/>
                <a:moveTo>
                  <a:pt x="419" y="293"/>
                </a:moveTo>
                <a:lnTo>
                  <a:pt x="382" y="292"/>
                </a:lnTo>
                <a:lnTo>
                  <a:pt x="387" y="244"/>
                </a:lnTo>
                <a:lnTo>
                  <a:pt x="425" y="247"/>
                </a:lnTo>
                <a:lnTo>
                  <a:pt x="419" y="293"/>
                </a:lnTo>
                <a:close/>
                <a:moveTo>
                  <a:pt x="369" y="292"/>
                </a:moveTo>
                <a:lnTo>
                  <a:pt x="333" y="291"/>
                </a:lnTo>
                <a:lnTo>
                  <a:pt x="335" y="241"/>
                </a:lnTo>
                <a:lnTo>
                  <a:pt x="374" y="243"/>
                </a:lnTo>
                <a:lnTo>
                  <a:pt x="369" y="292"/>
                </a:lnTo>
                <a:close/>
                <a:moveTo>
                  <a:pt x="319" y="290"/>
                </a:moveTo>
                <a:lnTo>
                  <a:pt x="283" y="289"/>
                </a:lnTo>
                <a:lnTo>
                  <a:pt x="284" y="237"/>
                </a:lnTo>
                <a:lnTo>
                  <a:pt x="322" y="240"/>
                </a:lnTo>
                <a:lnTo>
                  <a:pt x="319" y="290"/>
                </a:lnTo>
                <a:close/>
                <a:moveTo>
                  <a:pt x="270" y="289"/>
                </a:moveTo>
                <a:lnTo>
                  <a:pt x="234" y="288"/>
                </a:lnTo>
                <a:lnTo>
                  <a:pt x="232" y="234"/>
                </a:lnTo>
                <a:lnTo>
                  <a:pt x="270" y="237"/>
                </a:lnTo>
                <a:lnTo>
                  <a:pt x="270" y="289"/>
                </a:lnTo>
                <a:close/>
                <a:moveTo>
                  <a:pt x="220" y="287"/>
                </a:moveTo>
                <a:lnTo>
                  <a:pt x="184" y="286"/>
                </a:lnTo>
                <a:lnTo>
                  <a:pt x="181" y="231"/>
                </a:lnTo>
                <a:lnTo>
                  <a:pt x="219" y="233"/>
                </a:lnTo>
                <a:lnTo>
                  <a:pt x="220" y="287"/>
                </a:lnTo>
                <a:close/>
                <a:moveTo>
                  <a:pt x="171" y="286"/>
                </a:moveTo>
                <a:lnTo>
                  <a:pt x="142" y="285"/>
                </a:lnTo>
                <a:lnTo>
                  <a:pt x="135" y="228"/>
                </a:lnTo>
                <a:lnTo>
                  <a:pt x="167" y="230"/>
                </a:lnTo>
                <a:lnTo>
                  <a:pt x="171" y="286"/>
                </a:lnTo>
                <a:close/>
                <a:moveTo>
                  <a:pt x="144" y="299"/>
                </a:moveTo>
                <a:lnTo>
                  <a:pt x="172" y="299"/>
                </a:lnTo>
                <a:lnTo>
                  <a:pt x="175" y="346"/>
                </a:lnTo>
                <a:lnTo>
                  <a:pt x="149" y="346"/>
                </a:lnTo>
                <a:lnTo>
                  <a:pt x="144" y="299"/>
                </a:lnTo>
                <a:close/>
                <a:moveTo>
                  <a:pt x="185" y="300"/>
                </a:moveTo>
                <a:lnTo>
                  <a:pt x="221" y="301"/>
                </a:lnTo>
                <a:lnTo>
                  <a:pt x="222" y="346"/>
                </a:lnTo>
                <a:lnTo>
                  <a:pt x="189" y="346"/>
                </a:lnTo>
                <a:lnTo>
                  <a:pt x="185" y="300"/>
                </a:lnTo>
                <a:close/>
                <a:moveTo>
                  <a:pt x="234" y="301"/>
                </a:moveTo>
                <a:lnTo>
                  <a:pt x="270" y="302"/>
                </a:lnTo>
                <a:lnTo>
                  <a:pt x="269" y="346"/>
                </a:lnTo>
                <a:lnTo>
                  <a:pt x="235" y="346"/>
                </a:lnTo>
                <a:lnTo>
                  <a:pt x="234" y="301"/>
                </a:lnTo>
                <a:close/>
                <a:moveTo>
                  <a:pt x="283" y="303"/>
                </a:moveTo>
                <a:lnTo>
                  <a:pt x="319" y="304"/>
                </a:lnTo>
                <a:lnTo>
                  <a:pt x="316" y="346"/>
                </a:lnTo>
                <a:lnTo>
                  <a:pt x="283" y="346"/>
                </a:lnTo>
                <a:lnTo>
                  <a:pt x="283" y="303"/>
                </a:lnTo>
                <a:close/>
                <a:moveTo>
                  <a:pt x="332" y="304"/>
                </a:moveTo>
                <a:lnTo>
                  <a:pt x="368" y="305"/>
                </a:lnTo>
                <a:lnTo>
                  <a:pt x="364" y="346"/>
                </a:lnTo>
                <a:lnTo>
                  <a:pt x="330" y="346"/>
                </a:lnTo>
                <a:lnTo>
                  <a:pt x="332" y="304"/>
                </a:lnTo>
                <a:close/>
                <a:moveTo>
                  <a:pt x="381" y="306"/>
                </a:moveTo>
                <a:lnTo>
                  <a:pt x="417" y="307"/>
                </a:lnTo>
                <a:lnTo>
                  <a:pt x="411" y="346"/>
                </a:lnTo>
                <a:lnTo>
                  <a:pt x="377" y="346"/>
                </a:lnTo>
                <a:lnTo>
                  <a:pt x="381" y="306"/>
                </a:lnTo>
                <a:close/>
                <a:moveTo>
                  <a:pt x="430" y="307"/>
                </a:moveTo>
                <a:lnTo>
                  <a:pt x="466" y="308"/>
                </a:lnTo>
                <a:lnTo>
                  <a:pt x="458" y="346"/>
                </a:lnTo>
                <a:lnTo>
                  <a:pt x="425" y="346"/>
                </a:lnTo>
                <a:lnTo>
                  <a:pt x="430" y="307"/>
                </a:lnTo>
                <a:close/>
                <a:moveTo>
                  <a:pt x="479" y="309"/>
                </a:moveTo>
                <a:lnTo>
                  <a:pt x="515" y="310"/>
                </a:lnTo>
                <a:lnTo>
                  <a:pt x="506" y="346"/>
                </a:lnTo>
                <a:lnTo>
                  <a:pt x="472" y="346"/>
                </a:lnTo>
                <a:lnTo>
                  <a:pt x="479" y="309"/>
                </a:lnTo>
                <a:close/>
                <a:moveTo>
                  <a:pt x="529" y="310"/>
                </a:moveTo>
                <a:lnTo>
                  <a:pt x="564" y="311"/>
                </a:lnTo>
                <a:lnTo>
                  <a:pt x="554" y="346"/>
                </a:lnTo>
                <a:lnTo>
                  <a:pt x="520" y="346"/>
                </a:lnTo>
                <a:lnTo>
                  <a:pt x="529" y="310"/>
                </a:lnTo>
                <a:close/>
                <a:moveTo>
                  <a:pt x="180" y="217"/>
                </a:moveTo>
                <a:lnTo>
                  <a:pt x="176" y="161"/>
                </a:lnTo>
                <a:lnTo>
                  <a:pt x="217" y="165"/>
                </a:lnTo>
                <a:lnTo>
                  <a:pt x="218" y="220"/>
                </a:lnTo>
                <a:lnTo>
                  <a:pt x="180" y="217"/>
                </a:lnTo>
                <a:close/>
                <a:moveTo>
                  <a:pt x="175" y="147"/>
                </a:moveTo>
                <a:lnTo>
                  <a:pt x="172" y="97"/>
                </a:lnTo>
                <a:lnTo>
                  <a:pt x="215" y="102"/>
                </a:lnTo>
                <a:lnTo>
                  <a:pt x="216" y="152"/>
                </a:lnTo>
                <a:lnTo>
                  <a:pt x="175" y="147"/>
                </a:lnTo>
                <a:close/>
                <a:moveTo>
                  <a:pt x="158" y="95"/>
                </a:moveTo>
                <a:lnTo>
                  <a:pt x="161" y="146"/>
                </a:lnTo>
                <a:lnTo>
                  <a:pt x="125" y="142"/>
                </a:lnTo>
                <a:lnTo>
                  <a:pt x="118" y="90"/>
                </a:lnTo>
                <a:lnTo>
                  <a:pt x="158" y="95"/>
                </a:lnTo>
                <a:close/>
                <a:moveTo>
                  <a:pt x="162" y="159"/>
                </a:moveTo>
                <a:lnTo>
                  <a:pt x="166" y="216"/>
                </a:lnTo>
                <a:lnTo>
                  <a:pt x="133" y="214"/>
                </a:lnTo>
                <a:lnTo>
                  <a:pt x="126" y="156"/>
                </a:lnTo>
                <a:lnTo>
                  <a:pt x="162" y="159"/>
                </a:lnTo>
                <a:close/>
                <a:moveTo>
                  <a:pt x="232" y="221"/>
                </a:moveTo>
                <a:lnTo>
                  <a:pt x="230" y="166"/>
                </a:lnTo>
                <a:lnTo>
                  <a:pt x="271" y="171"/>
                </a:lnTo>
                <a:lnTo>
                  <a:pt x="270" y="223"/>
                </a:lnTo>
                <a:lnTo>
                  <a:pt x="232" y="221"/>
                </a:lnTo>
                <a:close/>
                <a:moveTo>
                  <a:pt x="230" y="153"/>
                </a:moveTo>
                <a:lnTo>
                  <a:pt x="228" y="104"/>
                </a:lnTo>
                <a:lnTo>
                  <a:pt x="272" y="110"/>
                </a:lnTo>
                <a:lnTo>
                  <a:pt x="271" y="157"/>
                </a:lnTo>
                <a:lnTo>
                  <a:pt x="230" y="153"/>
                </a:lnTo>
                <a:close/>
                <a:moveTo>
                  <a:pt x="284" y="224"/>
                </a:moveTo>
                <a:lnTo>
                  <a:pt x="284" y="172"/>
                </a:lnTo>
                <a:lnTo>
                  <a:pt x="325" y="177"/>
                </a:lnTo>
                <a:lnTo>
                  <a:pt x="323" y="227"/>
                </a:lnTo>
                <a:lnTo>
                  <a:pt x="284" y="224"/>
                </a:lnTo>
                <a:close/>
                <a:moveTo>
                  <a:pt x="285" y="159"/>
                </a:moveTo>
                <a:lnTo>
                  <a:pt x="285" y="111"/>
                </a:lnTo>
                <a:lnTo>
                  <a:pt x="328" y="117"/>
                </a:lnTo>
                <a:lnTo>
                  <a:pt x="326" y="163"/>
                </a:lnTo>
                <a:lnTo>
                  <a:pt x="285" y="159"/>
                </a:lnTo>
                <a:close/>
                <a:moveTo>
                  <a:pt x="336" y="228"/>
                </a:moveTo>
                <a:lnTo>
                  <a:pt x="339" y="178"/>
                </a:lnTo>
                <a:lnTo>
                  <a:pt x="379" y="182"/>
                </a:lnTo>
                <a:lnTo>
                  <a:pt x="375" y="230"/>
                </a:lnTo>
                <a:lnTo>
                  <a:pt x="336" y="228"/>
                </a:lnTo>
                <a:close/>
                <a:moveTo>
                  <a:pt x="339" y="164"/>
                </a:moveTo>
                <a:lnTo>
                  <a:pt x="342" y="119"/>
                </a:lnTo>
                <a:lnTo>
                  <a:pt x="385" y="124"/>
                </a:lnTo>
                <a:lnTo>
                  <a:pt x="381" y="169"/>
                </a:lnTo>
                <a:lnTo>
                  <a:pt x="339" y="164"/>
                </a:lnTo>
                <a:close/>
                <a:moveTo>
                  <a:pt x="388" y="231"/>
                </a:moveTo>
                <a:lnTo>
                  <a:pt x="393" y="184"/>
                </a:lnTo>
                <a:lnTo>
                  <a:pt x="434" y="188"/>
                </a:lnTo>
                <a:lnTo>
                  <a:pt x="427" y="234"/>
                </a:lnTo>
                <a:lnTo>
                  <a:pt x="388" y="231"/>
                </a:lnTo>
                <a:close/>
                <a:moveTo>
                  <a:pt x="394" y="170"/>
                </a:moveTo>
                <a:lnTo>
                  <a:pt x="398" y="126"/>
                </a:lnTo>
                <a:lnTo>
                  <a:pt x="442" y="131"/>
                </a:lnTo>
                <a:lnTo>
                  <a:pt x="436" y="175"/>
                </a:lnTo>
                <a:lnTo>
                  <a:pt x="394" y="170"/>
                </a:lnTo>
                <a:close/>
                <a:moveTo>
                  <a:pt x="441" y="235"/>
                </a:moveTo>
                <a:lnTo>
                  <a:pt x="447" y="189"/>
                </a:lnTo>
                <a:lnTo>
                  <a:pt x="488" y="194"/>
                </a:lnTo>
                <a:lnTo>
                  <a:pt x="479" y="237"/>
                </a:lnTo>
                <a:lnTo>
                  <a:pt x="441" y="235"/>
                </a:lnTo>
                <a:close/>
                <a:moveTo>
                  <a:pt x="449" y="176"/>
                </a:moveTo>
                <a:lnTo>
                  <a:pt x="455" y="133"/>
                </a:lnTo>
                <a:lnTo>
                  <a:pt x="498" y="139"/>
                </a:lnTo>
                <a:lnTo>
                  <a:pt x="490" y="180"/>
                </a:lnTo>
                <a:lnTo>
                  <a:pt x="449" y="176"/>
                </a:lnTo>
                <a:close/>
                <a:moveTo>
                  <a:pt x="493" y="238"/>
                </a:moveTo>
                <a:lnTo>
                  <a:pt x="501" y="195"/>
                </a:lnTo>
                <a:lnTo>
                  <a:pt x="542" y="199"/>
                </a:lnTo>
                <a:lnTo>
                  <a:pt x="532" y="241"/>
                </a:lnTo>
                <a:lnTo>
                  <a:pt x="493" y="238"/>
                </a:lnTo>
                <a:close/>
                <a:moveTo>
                  <a:pt x="504" y="182"/>
                </a:moveTo>
                <a:lnTo>
                  <a:pt x="512" y="140"/>
                </a:lnTo>
                <a:lnTo>
                  <a:pt x="555" y="146"/>
                </a:lnTo>
                <a:lnTo>
                  <a:pt x="545" y="186"/>
                </a:lnTo>
                <a:lnTo>
                  <a:pt x="504" y="182"/>
                </a:lnTo>
                <a:close/>
                <a:moveTo>
                  <a:pt x="545" y="242"/>
                </a:moveTo>
                <a:lnTo>
                  <a:pt x="555" y="201"/>
                </a:lnTo>
                <a:lnTo>
                  <a:pt x="596" y="205"/>
                </a:lnTo>
                <a:lnTo>
                  <a:pt x="584" y="244"/>
                </a:lnTo>
                <a:lnTo>
                  <a:pt x="545" y="242"/>
                </a:lnTo>
                <a:close/>
                <a:moveTo>
                  <a:pt x="559" y="188"/>
                </a:moveTo>
                <a:lnTo>
                  <a:pt x="568" y="148"/>
                </a:lnTo>
                <a:lnTo>
                  <a:pt x="612" y="153"/>
                </a:lnTo>
                <a:lnTo>
                  <a:pt x="600" y="192"/>
                </a:lnTo>
                <a:lnTo>
                  <a:pt x="559" y="188"/>
                </a:lnTo>
                <a:close/>
                <a:moveTo>
                  <a:pt x="598" y="245"/>
                </a:moveTo>
                <a:lnTo>
                  <a:pt x="610" y="207"/>
                </a:lnTo>
                <a:lnTo>
                  <a:pt x="640" y="210"/>
                </a:lnTo>
                <a:lnTo>
                  <a:pt x="628" y="247"/>
                </a:lnTo>
                <a:lnTo>
                  <a:pt x="598" y="245"/>
                </a:lnTo>
                <a:close/>
                <a:moveTo>
                  <a:pt x="613" y="193"/>
                </a:moveTo>
                <a:lnTo>
                  <a:pt x="625" y="155"/>
                </a:lnTo>
                <a:lnTo>
                  <a:pt x="657" y="159"/>
                </a:lnTo>
                <a:lnTo>
                  <a:pt x="644" y="197"/>
                </a:lnTo>
                <a:lnTo>
                  <a:pt x="613" y="193"/>
                </a:lnTo>
                <a:close/>
                <a:moveTo>
                  <a:pt x="671" y="474"/>
                </a:moveTo>
                <a:cubicBezTo>
                  <a:pt x="675" y="474"/>
                  <a:pt x="678" y="473"/>
                  <a:pt x="681" y="470"/>
                </a:cubicBezTo>
                <a:cubicBezTo>
                  <a:pt x="686" y="465"/>
                  <a:pt x="686" y="456"/>
                  <a:pt x="681" y="451"/>
                </a:cubicBezTo>
                <a:cubicBezTo>
                  <a:pt x="653" y="423"/>
                  <a:pt x="610" y="423"/>
                  <a:pt x="609" y="423"/>
                </a:cubicBezTo>
                <a:lnTo>
                  <a:pt x="126" y="423"/>
                </a:lnTo>
                <a:lnTo>
                  <a:pt x="146" y="373"/>
                </a:lnTo>
                <a:lnTo>
                  <a:pt x="604" y="373"/>
                </a:lnTo>
                <a:cubicBezTo>
                  <a:pt x="610" y="373"/>
                  <a:pt x="615" y="370"/>
                  <a:pt x="617" y="364"/>
                </a:cubicBezTo>
                <a:lnTo>
                  <a:pt x="687" y="152"/>
                </a:lnTo>
                <a:cubicBezTo>
                  <a:pt x="689" y="148"/>
                  <a:pt x="688" y="144"/>
                  <a:pt x="686" y="140"/>
                </a:cubicBezTo>
                <a:cubicBezTo>
                  <a:pt x="684" y="137"/>
                  <a:pt x="680" y="135"/>
                  <a:pt x="676" y="134"/>
                </a:cubicBezTo>
                <a:lnTo>
                  <a:pt x="110" y="62"/>
                </a:lnTo>
                <a:cubicBezTo>
                  <a:pt x="104" y="55"/>
                  <a:pt x="92" y="43"/>
                  <a:pt x="74" y="35"/>
                </a:cubicBezTo>
                <a:cubicBezTo>
                  <a:pt x="73" y="15"/>
                  <a:pt x="57" y="0"/>
                  <a:pt x="37" y="0"/>
                </a:cubicBezTo>
                <a:cubicBezTo>
                  <a:pt x="17" y="0"/>
                  <a:pt x="0" y="17"/>
                  <a:pt x="0" y="37"/>
                </a:cubicBezTo>
                <a:cubicBezTo>
                  <a:pt x="0" y="57"/>
                  <a:pt x="17" y="74"/>
                  <a:pt x="37" y="74"/>
                </a:cubicBezTo>
                <a:cubicBezTo>
                  <a:pt x="49" y="74"/>
                  <a:pt x="59" y="69"/>
                  <a:pt x="66" y="60"/>
                </a:cubicBezTo>
                <a:cubicBezTo>
                  <a:pt x="78" y="67"/>
                  <a:pt x="87" y="76"/>
                  <a:pt x="90" y="80"/>
                </a:cubicBezTo>
                <a:lnTo>
                  <a:pt x="124" y="358"/>
                </a:lnTo>
                <a:lnTo>
                  <a:pt x="94" y="431"/>
                </a:lnTo>
                <a:cubicBezTo>
                  <a:pt x="92" y="435"/>
                  <a:pt x="92" y="440"/>
                  <a:pt x="95" y="443"/>
                </a:cubicBezTo>
                <a:cubicBezTo>
                  <a:pt x="97" y="447"/>
                  <a:pt x="102" y="449"/>
                  <a:pt x="106" y="449"/>
                </a:cubicBezTo>
                <a:lnTo>
                  <a:pt x="609" y="449"/>
                </a:lnTo>
                <a:cubicBezTo>
                  <a:pt x="609" y="449"/>
                  <a:pt x="642" y="450"/>
                  <a:pt x="662" y="470"/>
                </a:cubicBezTo>
                <a:cubicBezTo>
                  <a:pt x="665" y="473"/>
                  <a:pt x="668" y="474"/>
                  <a:pt x="671" y="474"/>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77" name="Freeform 277"/>
          <p:cNvSpPr>
            <a:spLocks/>
          </p:cNvSpPr>
          <p:nvPr/>
        </p:nvSpPr>
        <p:spPr bwMode="auto">
          <a:xfrm>
            <a:off x="5357815" y="3013473"/>
            <a:ext cx="153590" cy="155973"/>
          </a:xfrm>
          <a:custGeom>
            <a:avLst/>
            <a:gdLst>
              <a:gd name="T0" fmla="*/ 22 w 678"/>
              <a:gd name="T1" fmla="*/ 619 h 685"/>
              <a:gd name="T2" fmla="*/ 185 w 678"/>
              <a:gd name="T3" fmla="*/ 255 h 685"/>
              <a:gd name="T4" fmla="*/ 86 w 678"/>
              <a:gd name="T5" fmla="*/ 157 h 685"/>
              <a:gd name="T6" fmla="*/ 32 w 678"/>
              <a:gd name="T7" fmla="*/ 39 h 685"/>
              <a:gd name="T8" fmla="*/ 152 w 678"/>
              <a:gd name="T9" fmla="*/ 90 h 685"/>
              <a:gd name="T10" fmla="*/ 251 w 678"/>
              <a:gd name="T11" fmla="*/ 188 h 685"/>
              <a:gd name="T12" fmla="*/ 612 w 678"/>
              <a:gd name="T13" fmla="*/ 23 h 685"/>
              <a:gd name="T14" fmla="*/ 588 w 678"/>
              <a:gd name="T15" fmla="*/ 87 h 685"/>
              <a:gd name="T16" fmla="*/ 348 w 678"/>
              <a:gd name="T17" fmla="*/ 285 h 685"/>
              <a:gd name="T18" fmla="*/ 517 w 678"/>
              <a:gd name="T19" fmla="*/ 476 h 685"/>
              <a:gd name="T20" fmla="*/ 640 w 678"/>
              <a:gd name="T21" fmla="*/ 436 h 685"/>
              <a:gd name="T22" fmla="*/ 634 w 678"/>
              <a:gd name="T23" fmla="*/ 461 h 685"/>
              <a:gd name="T24" fmla="*/ 553 w 678"/>
              <a:gd name="T25" fmla="*/ 523 h 685"/>
              <a:gd name="T26" fmla="*/ 561 w 678"/>
              <a:gd name="T27" fmla="*/ 541 h 685"/>
              <a:gd name="T28" fmla="*/ 552 w 678"/>
              <a:gd name="T29" fmla="*/ 549 h 685"/>
              <a:gd name="T30" fmla="*/ 559 w 678"/>
              <a:gd name="T31" fmla="*/ 556 h 685"/>
              <a:gd name="T32" fmla="*/ 559 w 678"/>
              <a:gd name="T33" fmla="*/ 560 h 685"/>
              <a:gd name="T34" fmla="*/ 556 w 678"/>
              <a:gd name="T35" fmla="*/ 560 h 685"/>
              <a:gd name="T36" fmla="*/ 548 w 678"/>
              <a:gd name="T37" fmla="*/ 553 h 685"/>
              <a:gd name="T38" fmla="*/ 541 w 678"/>
              <a:gd name="T39" fmla="*/ 560 h 685"/>
              <a:gd name="T40" fmla="*/ 523 w 678"/>
              <a:gd name="T41" fmla="*/ 553 h 685"/>
              <a:gd name="T42" fmla="*/ 460 w 678"/>
              <a:gd name="T43" fmla="*/ 637 h 685"/>
              <a:gd name="T44" fmla="*/ 435 w 678"/>
              <a:gd name="T45" fmla="*/ 643 h 685"/>
              <a:gd name="T46" fmla="*/ 475 w 678"/>
              <a:gd name="T47" fmla="*/ 517 h 685"/>
              <a:gd name="T48" fmla="*/ 283 w 678"/>
              <a:gd name="T49" fmla="*/ 350 h 685"/>
              <a:gd name="T50" fmla="*/ 86 w 678"/>
              <a:gd name="T51" fmla="*/ 594 h 685"/>
              <a:gd name="T52" fmla="*/ 22 w 678"/>
              <a:gd name="T53" fmla="*/ 619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8" h="685">
                <a:moveTo>
                  <a:pt x="22" y="619"/>
                </a:moveTo>
                <a:lnTo>
                  <a:pt x="185" y="255"/>
                </a:lnTo>
                <a:lnTo>
                  <a:pt x="86" y="157"/>
                </a:lnTo>
                <a:cubicBezTo>
                  <a:pt x="73" y="144"/>
                  <a:pt x="22" y="55"/>
                  <a:pt x="32" y="39"/>
                </a:cubicBezTo>
                <a:cubicBezTo>
                  <a:pt x="47" y="28"/>
                  <a:pt x="139" y="77"/>
                  <a:pt x="152" y="90"/>
                </a:cubicBezTo>
                <a:lnTo>
                  <a:pt x="251" y="188"/>
                </a:lnTo>
                <a:lnTo>
                  <a:pt x="612" y="23"/>
                </a:lnTo>
                <a:cubicBezTo>
                  <a:pt x="612" y="23"/>
                  <a:pt x="678" y="0"/>
                  <a:pt x="588" y="87"/>
                </a:cubicBezTo>
                <a:lnTo>
                  <a:pt x="348" y="285"/>
                </a:lnTo>
                <a:cubicBezTo>
                  <a:pt x="384" y="324"/>
                  <a:pt x="466" y="414"/>
                  <a:pt x="517" y="476"/>
                </a:cubicBezTo>
                <a:lnTo>
                  <a:pt x="640" y="436"/>
                </a:lnTo>
                <a:cubicBezTo>
                  <a:pt x="640" y="436"/>
                  <a:pt x="666" y="431"/>
                  <a:pt x="634" y="461"/>
                </a:cubicBezTo>
                <a:lnTo>
                  <a:pt x="553" y="523"/>
                </a:lnTo>
                <a:cubicBezTo>
                  <a:pt x="559" y="532"/>
                  <a:pt x="563" y="539"/>
                  <a:pt x="561" y="541"/>
                </a:cubicBezTo>
                <a:lnTo>
                  <a:pt x="552" y="549"/>
                </a:lnTo>
                <a:lnTo>
                  <a:pt x="559" y="556"/>
                </a:lnTo>
                <a:lnTo>
                  <a:pt x="559" y="560"/>
                </a:lnTo>
                <a:lnTo>
                  <a:pt x="556" y="560"/>
                </a:lnTo>
                <a:lnTo>
                  <a:pt x="548" y="553"/>
                </a:lnTo>
                <a:lnTo>
                  <a:pt x="541" y="560"/>
                </a:lnTo>
                <a:cubicBezTo>
                  <a:pt x="539" y="562"/>
                  <a:pt x="533" y="559"/>
                  <a:pt x="523" y="553"/>
                </a:cubicBezTo>
                <a:lnTo>
                  <a:pt x="460" y="637"/>
                </a:lnTo>
                <a:cubicBezTo>
                  <a:pt x="430" y="669"/>
                  <a:pt x="435" y="643"/>
                  <a:pt x="435" y="643"/>
                </a:cubicBezTo>
                <a:lnTo>
                  <a:pt x="475" y="517"/>
                </a:lnTo>
                <a:cubicBezTo>
                  <a:pt x="412" y="466"/>
                  <a:pt x="322" y="386"/>
                  <a:pt x="283" y="350"/>
                </a:cubicBezTo>
                <a:lnTo>
                  <a:pt x="86" y="594"/>
                </a:lnTo>
                <a:cubicBezTo>
                  <a:pt x="0" y="685"/>
                  <a:pt x="22" y="619"/>
                  <a:pt x="22" y="61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78" name="Freeform 278"/>
          <p:cNvSpPr>
            <a:spLocks noEditPoints="1"/>
          </p:cNvSpPr>
          <p:nvPr/>
        </p:nvSpPr>
        <p:spPr bwMode="auto">
          <a:xfrm>
            <a:off x="3375423" y="3037286"/>
            <a:ext cx="194073" cy="105965"/>
          </a:xfrm>
          <a:custGeom>
            <a:avLst/>
            <a:gdLst>
              <a:gd name="T0" fmla="*/ 528 w 856"/>
              <a:gd name="T1" fmla="*/ 293 h 467"/>
              <a:gd name="T2" fmla="*/ 648 w 856"/>
              <a:gd name="T3" fmla="*/ 273 h 467"/>
              <a:gd name="T4" fmla="*/ 671 w 856"/>
              <a:gd name="T5" fmla="*/ 319 h 467"/>
              <a:gd name="T6" fmla="*/ 671 w 856"/>
              <a:gd name="T7" fmla="*/ 262 h 467"/>
              <a:gd name="T8" fmla="*/ 602 w 856"/>
              <a:gd name="T9" fmla="*/ 161 h 467"/>
              <a:gd name="T10" fmla="*/ 836 w 856"/>
              <a:gd name="T11" fmla="*/ 293 h 467"/>
              <a:gd name="T12" fmla="*/ 194 w 856"/>
              <a:gd name="T13" fmla="*/ 271 h 467"/>
              <a:gd name="T14" fmla="*/ 328 w 856"/>
              <a:gd name="T15" fmla="*/ 275 h 467"/>
              <a:gd name="T16" fmla="*/ 194 w 856"/>
              <a:gd name="T17" fmla="*/ 271 h 467"/>
              <a:gd name="T18" fmla="*/ 173 w 856"/>
              <a:gd name="T19" fmla="*/ 319 h 467"/>
              <a:gd name="T20" fmla="*/ 173 w 856"/>
              <a:gd name="T21" fmla="*/ 262 h 467"/>
              <a:gd name="T22" fmla="*/ 175 w 856"/>
              <a:gd name="T23" fmla="*/ 139 h 467"/>
              <a:gd name="T24" fmla="*/ 175 w 856"/>
              <a:gd name="T25" fmla="*/ 447 h 467"/>
              <a:gd name="T26" fmla="*/ 203 w 856"/>
              <a:gd name="T27" fmla="*/ 299 h 467"/>
              <a:gd name="T28" fmla="*/ 417 w 856"/>
              <a:gd name="T29" fmla="*/ 262 h 467"/>
              <a:gd name="T30" fmla="*/ 417 w 856"/>
              <a:gd name="T31" fmla="*/ 318 h 467"/>
              <a:gd name="T32" fmla="*/ 417 w 856"/>
              <a:gd name="T33" fmla="*/ 262 h 467"/>
              <a:gd name="T34" fmla="*/ 416 w 856"/>
              <a:gd name="T35" fmla="*/ 246 h 467"/>
              <a:gd name="T36" fmla="*/ 312 w 856"/>
              <a:gd name="T37" fmla="*/ 106 h 467"/>
              <a:gd name="T38" fmla="*/ 430 w 856"/>
              <a:gd name="T39" fmla="*/ 249 h 467"/>
              <a:gd name="T40" fmla="*/ 272 w 856"/>
              <a:gd name="T41" fmla="*/ 149 h 467"/>
              <a:gd name="T42" fmla="*/ 381 w 856"/>
              <a:gd name="T43" fmla="*/ 264 h 467"/>
              <a:gd name="T44" fmla="*/ 348 w 856"/>
              <a:gd name="T45" fmla="*/ 275 h 467"/>
              <a:gd name="T46" fmla="*/ 591 w 856"/>
              <a:gd name="T47" fmla="*/ 144 h 467"/>
              <a:gd name="T48" fmla="*/ 548 w 856"/>
              <a:gd name="T49" fmla="*/ 73 h 467"/>
              <a:gd name="T50" fmla="*/ 483 w 856"/>
              <a:gd name="T51" fmla="*/ 6 h 467"/>
              <a:gd name="T52" fmla="*/ 481 w 856"/>
              <a:gd name="T53" fmla="*/ 6 h 467"/>
              <a:gd name="T54" fmla="*/ 477 w 856"/>
              <a:gd name="T55" fmla="*/ 1 h 467"/>
              <a:gd name="T56" fmla="*/ 436 w 856"/>
              <a:gd name="T57" fmla="*/ 0 h 467"/>
              <a:gd name="T58" fmla="*/ 435 w 856"/>
              <a:gd name="T59" fmla="*/ 17 h 467"/>
              <a:gd name="T60" fmla="*/ 475 w 856"/>
              <a:gd name="T61" fmla="*/ 26 h 467"/>
              <a:gd name="T62" fmla="*/ 479 w 856"/>
              <a:gd name="T63" fmla="*/ 23 h 467"/>
              <a:gd name="T64" fmla="*/ 484 w 856"/>
              <a:gd name="T65" fmla="*/ 23 h 467"/>
              <a:gd name="T66" fmla="*/ 488 w 856"/>
              <a:gd name="T67" fmla="*/ 24 h 467"/>
              <a:gd name="T68" fmla="*/ 530 w 856"/>
              <a:gd name="T69" fmla="*/ 81 h 467"/>
              <a:gd name="T70" fmla="*/ 284 w 856"/>
              <a:gd name="T71" fmla="*/ 48 h 467"/>
              <a:gd name="T72" fmla="*/ 320 w 856"/>
              <a:gd name="T73" fmla="*/ 19 h 467"/>
              <a:gd name="T74" fmla="*/ 197 w 856"/>
              <a:gd name="T75" fmla="*/ 27 h 467"/>
              <a:gd name="T76" fmla="*/ 258 w 856"/>
              <a:gd name="T77" fmla="*/ 49 h 467"/>
              <a:gd name="T78" fmla="*/ 254 w 856"/>
              <a:gd name="T79" fmla="*/ 138 h 467"/>
              <a:gd name="T80" fmla="*/ 0 w 856"/>
              <a:gd name="T81" fmla="*/ 293 h 467"/>
              <a:gd name="T82" fmla="*/ 349 w 856"/>
              <a:gd name="T83" fmla="*/ 299 h 467"/>
              <a:gd name="T84" fmla="*/ 416 w 856"/>
              <a:gd name="T85" fmla="*/ 329 h 467"/>
              <a:gd name="T86" fmla="*/ 449 w 856"/>
              <a:gd name="T87" fmla="*/ 263 h 467"/>
              <a:gd name="T88" fmla="*/ 573 w 856"/>
              <a:gd name="T89" fmla="*/ 157 h 467"/>
              <a:gd name="T90" fmla="*/ 682 w 856"/>
              <a:gd name="T91" fmla="*/ 467 h 467"/>
              <a:gd name="T92" fmla="*/ 682 w 856"/>
              <a:gd name="T93" fmla="*/ 119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6" h="467">
                <a:moveTo>
                  <a:pt x="682" y="447"/>
                </a:moveTo>
                <a:cubicBezTo>
                  <a:pt x="597" y="447"/>
                  <a:pt x="528" y="378"/>
                  <a:pt x="528" y="293"/>
                </a:cubicBezTo>
                <a:cubicBezTo>
                  <a:pt x="528" y="245"/>
                  <a:pt x="550" y="202"/>
                  <a:pt x="584" y="174"/>
                </a:cubicBezTo>
                <a:lnTo>
                  <a:pt x="648" y="273"/>
                </a:lnTo>
                <a:cubicBezTo>
                  <a:pt x="645" y="278"/>
                  <a:pt x="643" y="284"/>
                  <a:pt x="643" y="290"/>
                </a:cubicBezTo>
                <a:cubicBezTo>
                  <a:pt x="643" y="306"/>
                  <a:pt x="655" y="319"/>
                  <a:pt x="671" y="319"/>
                </a:cubicBezTo>
                <a:cubicBezTo>
                  <a:pt x="686" y="319"/>
                  <a:pt x="698" y="306"/>
                  <a:pt x="698" y="290"/>
                </a:cubicBezTo>
                <a:cubicBezTo>
                  <a:pt x="698" y="275"/>
                  <a:pt x="686" y="262"/>
                  <a:pt x="671" y="262"/>
                </a:cubicBezTo>
                <a:cubicBezTo>
                  <a:pt x="669" y="262"/>
                  <a:pt x="668" y="262"/>
                  <a:pt x="667" y="262"/>
                </a:cubicBezTo>
                <a:lnTo>
                  <a:pt x="602" y="161"/>
                </a:lnTo>
                <a:cubicBezTo>
                  <a:pt x="625" y="147"/>
                  <a:pt x="653" y="139"/>
                  <a:pt x="682" y="139"/>
                </a:cubicBezTo>
                <a:cubicBezTo>
                  <a:pt x="767" y="139"/>
                  <a:pt x="836" y="208"/>
                  <a:pt x="836" y="293"/>
                </a:cubicBezTo>
                <a:cubicBezTo>
                  <a:pt x="836" y="378"/>
                  <a:pt x="767" y="447"/>
                  <a:pt x="682" y="447"/>
                </a:cubicBezTo>
                <a:close/>
                <a:moveTo>
                  <a:pt x="194" y="271"/>
                </a:moveTo>
                <a:cubicBezTo>
                  <a:pt x="195" y="272"/>
                  <a:pt x="196" y="273"/>
                  <a:pt x="197" y="275"/>
                </a:cubicBezTo>
                <a:lnTo>
                  <a:pt x="328" y="275"/>
                </a:lnTo>
                <a:cubicBezTo>
                  <a:pt x="322" y="229"/>
                  <a:pt x="297" y="190"/>
                  <a:pt x="262" y="165"/>
                </a:cubicBezTo>
                <a:lnTo>
                  <a:pt x="194" y="271"/>
                </a:lnTo>
                <a:close/>
                <a:moveTo>
                  <a:pt x="200" y="299"/>
                </a:moveTo>
                <a:cubicBezTo>
                  <a:pt x="197" y="310"/>
                  <a:pt x="186" y="319"/>
                  <a:pt x="173" y="319"/>
                </a:cubicBezTo>
                <a:cubicBezTo>
                  <a:pt x="158" y="319"/>
                  <a:pt x="146" y="306"/>
                  <a:pt x="146" y="290"/>
                </a:cubicBezTo>
                <a:cubicBezTo>
                  <a:pt x="146" y="275"/>
                  <a:pt x="158" y="262"/>
                  <a:pt x="173" y="262"/>
                </a:cubicBezTo>
                <a:lnTo>
                  <a:pt x="243" y="155"/>
                </a:lnTo>
                <a:cubicBezTo>
                  <a:pt x="222" y="144"/>
                  <a:pt x="199" y="139"/>
                  <a:pt x="175" y="139"/>
                </a:cubicBezTo>
                <a:cubicBezTo>
                  <a:pt x="89" y="139"/>
                  <a:pt x="20" y="208"/>
                  <a:pt x="20" y="293"/>
                </a:cubicBezTo>
                <a:cubicBezTo>
                  <a:pt x="20" y="378"/>
                  <a:pt x="89" y="447"/>
                  <a:pt x="175" y="447"/>
                </a:cubicBezTo>
                <a:cubicBezTo>
                  <a:pt x="258" y="447"/>
                  <a:pt x="326" y="381"/>
                  <a:pt x="329" y="299"/>
                </a:cubicBezTo>
                <a:lnTo>
                  <a:pt x="203" y="299"/>
                </a:lnTo>
                <a:lnTo>
                  <a:pt x="200" y="299"/>
                </a:lnTo>
                <a:close/>
                <a:moveTo>
                  <a:pt x="417" y="262"/>
                </a:moveTo>
                <a:cubicBezTo>
                  <a:pt x="432" y="262"/>
                  <a:pt x="444" y="274"/>
                  <a:pt x="444" y="290"/>
                </a:cubicBezTo>
                <a:cubicBezTo>
                  <a:pt x="444" y="306"/>
                  <a:pt x="432" y="318"/>
                  <a:pt x="417" y="318"/>
                </a:cubicBezTo>
                <a:cubicBezTo>
                  <a:pt x="401" y="318"/>
                  <a:pt x="389" y="306"/>
                  <a:pt x="389" y="290"/>
                </a:cubicBezTo>
                <a:cubicBezTo>
                  <a:pt x="389" y="274"/>
                  <a:pt x="401" y="262"/>
                  <a:pt x="417" y="262"/>
                </a:cubicBezTo>
                <a:close/>
                <a:moveTo>
                  <a:pt x="430" y="249"/>
                </a:moveTo>
                <a:cubicBezTo>
                  <a:pt x="426" y="247"/>
                  <a:pt x="421" y="246"/>
                  <a:pt x="416" y="246"/>
                </a:cubicBezTo>
                <a:cubicBezTo>
                  <a:pt x="410" y="246"/>
                  <a:pt x="404" y="247"/>
                  <a:pt x="398" y="250"/>
                </a:cubicBezTo>
                <a:lnTo>
                  <a:pt x="312" y="106"/>
                </a:lnTo>
                <a:lnTo>
                  <a:pt x="526" y="106"/>
                </a:lnTo>
                <a:lnTo>
                  <a:pt x="430" y="249"/>
                </a:lnTo>
                <a:close/>
                <a:moveTo>
                  <a:pt x="348" y="275"/>
                </a:moveTo>
                <a:cubicBezTo>
                  <a:pt x="342" y="222"/>
                  <a:pt x="314" y="177"/>
                  <a:pt x="272" y="149"/>
                </a:cubicBezTo>
                <a:lnTo>
                  <a:pt x="292" y="118"/>
                </a:lnTo>
                <a:lnTo>
                  <a:pt x="381" y="264"/>
                </a:lnTo>
                <a:cubicBezTo>
                  <a:pt x="379" y="268"/>
                  <a:pt x="378" y="271"/>
                  <a:pt x="376" y="275"/>
                </a:cubicBezTo>
                <a:lnTo>
                  <a:pt x="348" y="275"/>
                </a:lnTo>
                <a:close/>
                <a:moveTo>
                  <a:pt x="682" y="119"/>
                </a:moveTo>
                <a:cubicBezTo>
                  <a:pt x="649" y="119"/>
                  <a:pt x="618" y="128"/>
                  <a:pt x="591" y="144"/>
                </a:cubicBezTo>
                <a:lnTo>
                  <a:pt x="560" y="97"/>
                </a:lnTo>
                <a:lnTo>
                  <a:pt x="548" y="73"/>
                </a:lnTo>
                <a:cubicBezTo>
                  <a:pt x="548" y="73"/>
                  <a:pt x="538" y="49"/>
                  <a:pt x="533" y="40"/>
                </a:cubicBezTo>
                <a:cubicBezTo>
                  <a:pt x="522" y="7"/>
                  <a:pt x="483" y="6"/>
                  <a:pt x="483" y="6"/>
                </a:cubicBezTo>
                <a:lnTo>
                  <a:pt x="483" y="6"/>
                </a:lnTo>
                <a:lnTo>
                  <a:pt x="481" y="6"/>
                </a:lnTo>
                <a:lnTo>
                  <a:pt x="481" y="1"/>
                </a:lnTo>
                <a:lnTo>
                  <a:pt x="477" y="1"/>
                </a:lnTo>
                <a:lnTo>
                  <a:pt x="476" y="5"/>
                </a:lnTo>
                <a:lnTo>
                  <a:pt x="436" y="0"/>
                </a:lnTo>
                <a:cubicBezTo>
                  <a:pt x="434" y="0"/>
                  <a:pt x="433" y="3"/>
                  <a:pt x="433" y="8"/>
                </a:cubicBezTo>
                <a:cubicBezTo>
                  <a:pt x="432" y="12"/>
                  <a:pt x="434" y="16"/>
                  <a:pt x="435" y="17"/>
                </a:cubicBezTo>
                <a:lnTo>
                  <a:pt x="475" y="22"/>
                </a:lnTo>
                <a:lnTo>
                  <a:pt x="475" y="26"/>
                </a:lnTo>
                <a:lnTo>
                  <a:pt x="479" y="26"/>
                </a:lnTo>
                <a:lnTo>
                  <a:pt x="479" y="23"/>
                </a:lnTo>
                <a:lnTo>
                  <a:pt x="483" y="23"/>
                </a:lnTo>
                <a:lnTo>
                  <a:pt x="484" y="23"/>
                </a:lnTo>
                <a:lnTo>
                  <a:pt x="485" y="23"/>
                </a:lnTo>
                <a:lnTo>
                  <a:pt x="488" y="24"/>
                </a:lnTo>
                <a:cubicBezTo>
                  <a:pt x="508" y="29"/>
                  <a:pt x="513" y="43"/>
                  <a:pt x="513" y="43"/>
                </a:cubicBezTo>
                <a:lnTo>
                  <a:pt x="530" y="81"/>
                </a:lnTo>
                <a:lnTo>
                  <a:pt x="300" y="81"/>
                </a:lnTo>
                <a:lnTo>
                  <a:pt x="284" y="48"/>
                </a:lnTo>
                <a:lnTo>
                  <a:pt x="334" y="47"/>
                </a:lnTo>
                <a:cubicBezTo>
                  <a:pt x="334" y="47"/>
                  <a:pt x="353" y="30"/>
                  <a:pt x="320" y="19"/>
                </a:cubicBezTo>
                <a:cubicBezTo>
                  <a:pt x="287" y="9"/>
                  <a:pt x="235" y="0"/>
                  <a:pt x="235" y="0"/>
                </a:cubicBezTo>
                <a:cubicBezTo>
                  <a:pt x="235" y="0"/>
                  <a:pt x="194" y="0"/>
                  <a:pt x="197" y="27"/>
                </a:cubicBezTo>
                <a:cubicBezTo>
                  <a:pt x="200" y="55"/>
                  <a:pt x="230" y="50"/>
                  <a:pt x="230" y="50"/>
                </a:cubicBezTo>
                <a:lnTo>
                  <a:pt x="258" y="49"/>
                </a:lnTo>
                <a:lnTo>
                  <a:pt x="281" y="95"/>
                </a:lnTo>
                <a:lnTo>
                  <a:pt x="254" y="138"/>
                </a:lnTo>
                <a:cubicBezTo>
                  <a:pt x="230" y="126"/>
                  <a:pt x="203" y="119"/>
                  <a:pt x="175" y="119"/>
                </a:cubicBezTo>
                <a:cubicBezTo>
                  <a:pt x="78" y="119"/>
                  <a:pt x="0" y="197"/>
                  <a:pt x="0" y="293"/>
                </a:cubicBezTo>
                <a:cubicBezTo>
                  <a:pt x="0" y="389"/>
                  <a:pt x="78" y="467"/>
                  <a:pt x="175" y="467"/>
                </a:cubicBezTo>
                <a:cubicBezTo>
                  <a:pt x="269" y="467"/>
                  <a:pt x="345" y="392"/>
                  <a:pt x="349" y="299"/>
                </a:cubicBezTo>
                <a:lnTo>
                  <a:pt x="376" y="299"/>
                </a:lnTo>
                <a:cubicBezTo>
                  <a:pt x="381" y="317"/>
                  <a:pt x="397" y="329"/>
                  <a:pt x="416" y="329"/>
                </a:cubicBezTo>
                <a:cubicBezTo>
                  <a:pt x="439" y="329"/>
                  <a:pt x="458" y="311"/>
                  <a:pt x="458" y="288"/>
                </a:cubicBezTo>
                <a:cubicBezTo>
                  <a:pt x="458" y="278"/>
                  <a:pt x="454" y="270"/>
                  <a:pt x="449" y="263"/>
                </a:cubicBezTo>
                <a:lnTo>
                  <a:pt x="545" y="113"/>
                </a:lnTo>
                <a:lnTo>
                  <a:pt x="573" y="157"/>
                </a:lnTo>
                <a:cubicBezTo>
                  <a:pt x="533" y="189"/>
                  <a:pt x="508" y="238"/>
                  <a:pt x="508" y="293"/>
                </a:cubicBezTo>
                <a:cubicBezTo>
                  <a:pt x="508" y="389"/>
                  <a:pt x="586" y="467"/>
                  <a:pt x="682" y="467"/>
                </a:cubicBezTo>
                <a:cubicBezTo>
                  <a:pt x="778" y="467"/>
                  <a:pt x="856" y="389"/>
                  <a:pt x="856" y="293"/>
                </a:cubicBezTo>
                <a:cubicBezTo>
                  <a:pt x="856" y="197"/>
                  <a:pt x="778" y="119"/>
                  <a:pt x="682" y="11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79" name="Freeform 279"/>
          <p:cNvSpPr>
            <a:spLocks noEditPoints="1"/>
          </p:cNvSpPr>
          <p:nvPr/>
        </p:nvSpPr>
        <p:spPr bwMode="auto">
          <a:xfrm>
            <a:off x="4480324" y="4902995"/>
            <a:ext cx="177403" cy="152400"/>
          </a:xfrm>
          <a:custGeom>
            <a:avLst/>
            <a:gdLst>
              <a:gd name="T0" fmla="*/ 429 w 779"/>
              <a:gd name="T1" fmla="*/ 303 h 674"/>
              <a:gd name="T2" fmla="*/ 412 w 779"/>
              <a:gd name="T3" fmla="*/ 373 h 674"/>
              <a:gd name="T4" fmla="*/ 399 w 779"/>
              <a:gd name="T5" fmla="*/ 461 h 674"/>
              <a:gd name="T6" fmla="*/ 385 w 779"/>
              <a:gd name="T7" fmla="*/ 461 h 674"/>
              <a:gd name="T8" fmla="*/ 370 w 779"/>
              <a:gd name="T9" fmla="*/ 373 h 674"/>
              <a:gd name="T10" fmla="*/ 354 w 779"/>
              <a:gd name="T11" fmla="*/ 303 h 674"/>
              <a:gd name="T12" fmla="*/ 339 w 779"/>
              <a:gd name="T13" fmla="*/ 213 h 674"/>
              <a:gd name="T14" fmla="*/ 353 w 779"/>
              <a:gd name="T15" fmla="*/ 173 h 674"/>
              <a:gd name="T16" fmla="*/ 392 w 779"/>
              <a:gd name="T17" fmla="*/ 158 h 674"/>
              <a:gd name="T18" fmla="*/ 430 w 779"/>
              <a:gd name="T19" fmla="*/ 173 h 674"/>
              <a:gd name="T20" fmla="*/ 445 w 779"/>
              <a:gd name="T21" fmla="*/ 212 h 674"/>
              <a:gd name="T22" fmla="*/ 429 w 779"/>
              <a:gd name="T23" fmla="*/ 303 h 674"/>
              <a:gd name="T24" fmla="*/ 429 w 779"/>
              <a:gd name="T25" fmla="*/ 596 h 674"/>
              <a:gd name="T26" fmla="*/ 392 w 779"/>
              <a:gd name="T27" fmla="*/ 611 h 674"/>
              <a:gd name="T28" fmla="*/ 356 w 779"/>
              <a:gd name="T29" fmla="*/ 596 h 674"/>
              <a:gd name="T30" fmla="*/ 341 w 779"/>
              <a:gd name="T31" fmla="*/ 559 h 674"/>
              <a:gd name="T32" fmla="*/ 356 w 779"/>
              <a:gd name="T33" fmla="*/ 522 h 674"/>
              <a:gd name="T34" fmla="*/ 392 w 779"/>
              <a:gd name="T35" fmla="*/ 507 h 674"/>
              <a:gd name="T36" fmla="*/ 429 w 779"/>
              <a:gd name="T37" fmla="*/ 522 h 674"/>
              <a:gd name="T38" fmla="*/ 444 w 779"/>
              <a:gd name="T39" fmla="*/ 559 h 674"/>
              <a:gd name="T40" fmla="*/ 429 w 779"/>
              <a:gd name="T41" fmla="*/ 596 h 674"/>
              <a:gd name="T42" fmla="*/ 765 w 779"/>
              <a:gd name="T43" fmla="*/ 631 h 674"/>
              <a:gd name="T44" fmla="*/ 614 w 779"/>
              <a:gd name="T45" fmla="*/ 370 h 674"/>
              <a:gd name="T46" fmla="*/ 565 w 779"/>
              <a:gd name="T47" fmla="*/ 285 h 674"/>
              <a:gd name="T48" fmla="*/ 414 w 779"/>
              <a:gd name="T49" fmla="*/ 24 h 674"/>
              <a:gd name="T50" fmla="*/ 365 w 779"/>
              <a:gd name="T51" fmla="*/ 24 h 674"/>
              <a:gd name="T52" fmla="*/ 214 w 779"/>
              <a:gd name="T53" fmla="*/ 285 h 674"/>
              <a:gd name="T54" fmla="*/ 165 w 779"/>
              <a:gd name="T55" fmla="*/ 370 h 674"/>
              <a:gd name="T56" fmla="*/ 14 w 779"/>
              <a:gd name="T57" fmla="*/ 631 h 674"/>
              <a:gd name="T58" fmla="*/ 39 w 779"/>
              <a:gd name="T59" fmla="*/ 674 h 674"/>
              <a:gd name="T60" fmla="*/ 340 w 779"/>
              <a:gd name="T61" fmla="*/ 674 h 674"/>
              <a:gd name="T62" fmla="*/ 439 w 779"/>
              <a:gd name="T63" fmla="*/ 674 h 674"/>
              <a:gd name="T64" fmla="*/ 740 w 779"/>
              <a:gd name="T65" fmla="*/ 674 h 674"/>
              <a:gd name="T66" fmla="*/ 765 w 779"/>
              <a:gd name="T67" fmla="*/ 631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79" h="674">
                <a:moveTo>
                  <a:pt x="429" y="303"/>
                </a:moveTo>
                <a:lnTo>
                  <a:pt x="412" y="373"/>
                </a:lnTo>
                <a:cubicBezTo>
                  <a:pt x="406" y="398"/>
                  <a:pt x="402" y="427"/>
                  <a:pt x="399" y="461"/>
                </a:cubicBezTo>
                <a:lnTo>
                  <a:pt x="385" y="461"/>
                </a:lnTo>
                <a:cubicBezTo>
                  <a:pt x="384" y="437"/>
                  <a:pt x="379" y="408"/>
                  <a:pt x="370" y="373"/>
                </a:cubicBezTo>
                <a:lnTo>
                  <a:pt x="354" y="303"/>
                </a:lnTo>
                <a:cubicBezTo>
                  <a:pt x="344" y="261"/>
                  <a:pt x="339" y="231"/>
                  <a:pt x="339" y="213"/>
                </a:cubicBezTo>
                <a:cubicBezTo>
                  <a:pt x="339" y="196"/>
                  <a:pt x="344" y="183"/>
                  <a:pt x="353" y="173"/>
                </a:cubicBezTo>
                <a:cubicBezTo>
                  <a:pt x="363" y="163"/>
                  <a:pt x="376" y="158"/>
                  <a:pt x="392" y="158"/>
                </a:cubicBezTo>
                <a:cubicBezTo>
                  <a:pt x="407" y="158"/>
                  <a:pt x="420" y="163"/>
                  <a:pt x="430" y="173"/>
                </a:cubicBezTo>
                <a:cubicBezTo>
                  <a:pt x="440" y="184"/>
                  <a:pt x="445" y="196"/>
                  <a:pt x="445" y="212"/>
                </a:cubicBezTo>
                <a:cubicBezTo>
                  <a:pt x="445" y="228"/>
                  <a:pt x="440" y="259"/>
                  <a:pt x="429" y="303"/>
                </a:cubicBezTo>
                <a:close/>
                <a:moveTo>
                  <a:pt x="429" y="596"/>
                </a:moveTo>
                <a:cubicBezTo>
                  <a:pt x="419" y="606"/>
                  <a:pt x="407" y="611"/>
                  <a:pt x="392" y="611"/>
                </a:cubicBezTo>
                <a:cubicBezTo>
                  <a:pt x="378" y="611"/>
                  <a:pt x="366" y="606"/>
                  <a:pt x="356" y="596"/>
                </a:cubicBezTo>
                <a:cubicBezTo>
                  <a:pt x="346" y="586"/>
                  <a:pt x="341" y="574"/>
                  <a:pt x="341" y="559"/>
                </a:cubicBezTo>
                <a:cubicBezTo>
                  <a:pt x="341" y="545"/>
                  <a:pt x="346" y="533"/>
                  <a:pt x="356" y="522"/>
                </a:cubicBezTo>
                <a:cubicBezTo>
                  <a:pt x="366" y="512"/>
                  <a:pt x="378" y="507"/>
                  <a:pt x="392" y="507"/>
                </a:cubicBezTo>
                <a:cubicBezTo>
                  <a:pt x="407" y="507"/>
                  <a:pt x="419" y="512"/>
                  <a:pt x="429" y="522"/>
                </a:cubicBezTo>
                <a:cubicBezTo>
                  <a:pt x="439" y="533"/>
                  <a:pt x="444" y="545"/>
                  <a:pt x="444" y="559"/>
                </a:cubicBezTo>
                <a:cubicBezTo>
                  <a:pt x="444" y="574"/>
                  <a:pt x="439" y="586"/>
                  <a:pt x="429" y="596"/>
                </a:cubicBezTo>
                <a:close/>
                <a:moveTo>
                  <a:pt x="765" y="631"/>
                </a:moveTo>
                <a:lnTo>
                  <a:pt x="614" y="370"/>
                </a:lnTo>
                <a:cubicBezTo>
                  <a:pt x="601" y="347"/>
                  <a:pt x="579" y="308"/>
                  <a:pt x="565" y="285"/>
                </a:cubicBezTo>
                <a:lnTo>
                  <a:pt x="414" y="24"/>
                </a:lnTo>
                <a:cubicBezTo>
                  <a:pt x="401" y="0"/>
                  <a:pt x="378" y="0"/>
                  <a:pt x="365" y="24"/>
                </a:cubicBezTo>
                <a:lnTo>
                  <a:pt x="214" y="285"/>
                </a:lnTo>
                <a:cubicBezTo>
                  <a:pt x="200" y="308"/>
                  <a:pt x="178" y="347"/>
                  <a:pt x="165" y="370"/>
                </a:cubicBezTo>
                <a:lnTo>
                  <a:pt x="14" y="631"/>
                </a:lnTo>
                <a:cubicBezTo>
                  <a:pt x="0" y="655"/>
                  <a:pt x="11" y="674"/>
                  <a:pt x="39" y="674"/>
                </a:cubicBezTo>
                <a:lnTo>
                  <a:pt x="340" y="674"/>
                </a:lnTo>
                <a:cubicBezTo>
                  <a:pt x="367" y="674"/>
                  <a:pt x="412" y="674"/>
                  <a:pt x="439" y="674"/>
                </a:cubicBezTo>
                <a:lnTo>
                  <a:pt x="740" y="674"/>
                </a:lnTo>
                <a:cubicBezTo>
                  <a:pt x="768" y="674"/>
                  <a:pt x="779" y="655"/>
                  <a:pt x="765" y="63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80" name="Freeform 280"/>
          <p:cNvSpPr>
            <a:spLocks noEditPoints="1"/>
          </p:cNvSpPr>
          <p:nvPr/>
        </p:nvSpPr>
        <p:spPr bwMode="auto">
          <a:xfrm>
            <a:off x="8030767" y="4641058"/>
            <a:ext cx="165498" cy="75009"/>
          </a:xfrm>
          <a:custGeom>
            <a:avLst/>
            <a:gdLst>
              <a:gd name="T0" fmla="*/ 154 w 731"/>
              <a:gd name="T1" fmla="*/ 274 h 332"/>
              <a:gd name="T2" fmla="*/ 61 w 731"/>
              <a:gd name="T3" fmla="*/ 170 h 332"/>
              <a:gd name="T4" fmla="*/ 154 w 731"/>
              <a:gd name="T5" fmla="*/ 62 h 332"/>
              <a:gd name="T6" fmla="*/ 247 w 731"/>
              <a:gd name="T7" fmla="*/ 170 h 332"/>
              <a:gd name="T8" fmla="*/ 154 w 731"/>
              <a:gd name="T9" fmla="*/ 274 h 332"/>
              <a:gd name="T10" fmla="*/ 713 w 731"/>
              <a:gd name="T11" fmla="*/ 206 h 332"/>
              <a:gd name="T12" fmla="*/ 712 w 731"/>
              <a:gd name="T13" fmla="*/ 242 h 332"/>
              <a:gd name="T14" fmla="*/ 712 w 731"/>
              <a:gd name="T15" fmla="*/ 242 h 332"/>
              <a:gd name="T16" fmla="*/ 712 w 731"/>
              <a:gd name="T17" fmla="*/ 262 h 332"/>
              <a:gd name="T18" fmla="*/ 581 w 731"/>
              <a:gd name="T19" fmla="*/ 262 h 332"/>
              <a:gd name="T20" fmla="*/ 581 w 731"/>
              <a:gd name="T21" fmla="*/ 242 h 332"/>
              <a:gd name="T22" fmla="*/ 581 w 731"/>
              <a:gd name="T23" fmla="*/ 242 h 332"/>
              <a:gd name="T24" fmla="*/ 581 w 731"/>
              <a:gd name="T25" fmla="*/ 208 h 332"/>
              <a:gd name="T26" fmla="*/ 303 w 731"/>
              <a:gd name="T27" fmla="*/ 209 h 332"/>
              <a:gd name="T28" fmla="*/ 154 w 731"/>
              <a:gd name="T29" fmla="*/ 332 h 332"/>
              <a:gd name="T30" fmla="*/ 0 w 731"/>
              <a:gd name="T31" fmla="*/ 170 h 332"/>
              <a:gd name="T32" fmla="*/ 154 w 731"/>
              <a:gd name="T33" fmla="*/ 0 h 332"/>
              <a:gd name="T34" fmla="*/ 302 w 731"/>
              <a:gd name="T35" fmla="*/ 123 h 332"/>
              <a:gd name="T36" fmla="*/ 304 w 731"/>
              <a:gd name="T37" fmla="*/ 136 h 332"/>
              <a:gd name="T38" fmla="*/ 699 w 731"/>
              <a:gd name="T39" fmla="*/ 136 h 332"/>
              <a:gd name="T40" fmla="*/ 730 w 731"/>
              <a:gd name="T41" fmla="*/ 158 h 332"/>
              <a:gd name="T42" fmla="*/ 730 w 731"/>
              <a:gd name="T43" fmla="*/ 184 h 332"/>
              <a:gd name="T44" fmla="*/ 713 w 731"/>
              <a:gd name="T45" fmla="*/ 206 h 332"/>
              <a:gd name="T46" fmla="*/ 712 w 731"/>
              <a:gd name="T47" fmla="*/ 267 h 332"/>
              <a:gd name="T48" fmla="*/ 711 w 731"/>
              <a:gd name="T49" fmla="*/ 307 h 332"/>
              <a:gd name="T50" fmla="*/ 698 w 731"/>
              <a:gd name="T51" fmla="*/ 314 h 332"/>
              <a:gd name="T52" fmla="*/ 596 w 731"/>
              <a:gd name="T53" fmla="*/ 314 h 332"/>
              <a:gd name="T54" fmla="*/ 580 w 731"/>
              <a:gd name="T55" fmla="*/ 300 h 332"/>
              <a:gd name="T56" fmla="*/ 581 w 731"/>
              <a:gd name="T57" fmla="*/ 267 h 332"/>
              <a:gd name="T58" fmla="*/ 712 w 731"/>
              <a:gd name="T59" fmla="*/ 267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31" h="332">
                <a:moveTo>
                  <a:pt x="154" y="274"/>
                </a:moveTo>
                <a:cubicBezTo>
                  <a:pt x="102" y="274"/>
                  <a:pt x="61" y="232"/>
                  <a:pt x="61" y="170"/>
                </a:cubicBezTo>
                <a:cubicBezTo>
                  <a:pt x="61" y="108"/>
                  <a:pt x="102" y="62"/>
                  <a:pt x="154" y="62"/>
                </a:cubicBezTo>
                <a:cubicBezTo>
                  <a:pt x="205" y="62"/>
                  <a:pt x="247" y="108"/>
                  <a:pt x="247" y="170"/>
                </a:cubicBezTo>
                <a:cubicBezTo>
                  <a:pt x="247" y="232"/>
                  <a:pt x="205" y="274"/>
                  <a:pt x="154" y="274"/>
                </a:cubicBezTo>
                <a:close/>
                <a:moveTo>
                  <a:pt x="713" y="206"/>
                </a:moveTo>
                <a:lnTo>
                  <a:pt x="712" y="242"/>
                </a:lnTo>
                <a:lnTo>
                  <a:pt x="712" y="242"/>
                </a:lnTo>
                <a:lnTo>
                  <a:pt x="712" y="262"/>
                </a:lnTo>
                <a:lnTo>
                  <a:pt x="581" y="262"/>
                </a:lnTo>
                <a:lnTo>
                  <a:pt x="581" y="242"/>
                </a:lnTo>
                <a:lnTo>
                  <a:pt x="581" y="242"/>
                </a:lnTo>
                <a:lnTo>
                  <a:pt x="581" y="208"/>
                </a:lnTo>
                <a:lnTo>
                  <a:pt x="303" y="209"/>
                </a:lnTo>
                <a:cubicBezTo>
                  <a:pt x="288" y="291"/>
                  <a:pt x="227" y="332"/>
                  <a:pt x="154" y="332"/>
                </a:cubicBezTo>
                <a:cubicBezTo>
                  <a:pt x="69" y="332"/>
                  <a:pt x="0" y="272"/>
                  <a:pt x="0" y="170"/>
                </a:cubicBezTo>
                <a:cubicBezTo>
                  <a:pt x="0" y="68"/>
                  <a:pt x="64" y="0"/>
                  <a:pt x="154" y="0"/>
                </a:cubicBezTo>
                <a:cubicBezTo>
                  <a:pt x="231" y="0"/>
                  <a:pt x="285" y="45"/>
                  <a:pt x="302" y="123"/>
                </a:cubicBezTo>
                <a:lnTo>
                  <a:pt x="304" y="136"/>
                </a:lnTo>
                <a:lnTo>
                  <a:pt x="699" y="136"/>
                </a:lnTo>
                <a:cubicBezTo>
                  <a:pt x="699" y="136"/>
                  <a:pt x="730" y="134"/>
                  <a:pt x="730" y="158"/>
                </a:cubicBezTo>
                <a:lnTo>
                  <a:pt x="730" y="184"/>
                </a:lnTo>
                <a:cubicBezTo>
                  <a:pt x="730" y="184"/>
                  <a:pt x="731" y="201"/>
                  <a:pt x="713" y="206"/>
                </a:cubicBezTo>
                <a:close/>
                <a:moveTo>
                  <a:pt x="712" y="267"/>
                </a:moveTo>
                <a:lnTo>
                  <a:pt x="711" y="307"/>
                </a:lnTo>
                <a:cubicBezTo>
                  <a:pt x="711" y="307"/>
                  <a:pt x="714" y="313"/>
                  <a:pt x="698" y="314"/>
                </a:cubicBezTo>
                <a:lnTo>
                  <a:pt x="596" y="314"/>
                </a:lnTo>
                <a:cubicBezTo>
                  <a:pt x="596" y="314"/>
                  <a:pt x="581" y="313"/>
                  <a:pt x="580" y="300"/>
                </a:cubicBezTo>
                <a:lnTo>
                  <a:pt x="581" y="267"/>
                </a:lnTo>
                <a:lnTo>
                  <a:pt x="712" y="267"/>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81" name="Freeform 281"/>
          <p:cNvSpPr>
            <a:spLocks noEditPoints="1"/>
          </p:cNvSpPr>
          <p:nvPr/>
        </p:nvSpPr>
        <p:spPr bwMode="auto">
          <a:xfrm>
            <a:off x="6868718" y="4608911"/>
            <a:ext cx="144065" cy="139303"/>
          </a:xfrm>
          <a:custGeom>
            <a:avLst/>
            <a:gdLst>
              <a:gd name="T0" fmla="*/ 123 w 632"/>
              <a:gd name="T1" fmla="*/ 305 h 613"/>
              <a:gd name="T2" fmla="*/ 300 w 632"/>
              <a:gd name="T3" fmla="*/ 305 h 613"/>
              <a:gd name="T4" fmla="*/ 300 w 632"/>
              <a:gd name="T5" fmla="*/ 524 h 613"/>
              <a:gd name="T6" fmla="*/ 299 w 632"/>
              <a:gd name="T7" fmla="*/ 525 h 613"/>
              <a:gd name="T8" fmla="*/ 123 w 632"/>
              <a:gd name="T9" fmla="*/ 305 h 613"/>
              <a:gd name="T10" fmla="*/ 493 w 632"/>
              <a:gd name="T11" fmla="*/ 153 h 613"/>
              <a:gd name="T12" fmla="*/ 483 w 632"/>
              <a:gd name="T13" fmla="*/ 305 h 613"/>
              <a:gd name="T14" fmla="*/ 304 w 632"/>
              <a:gd name="T15" fmla="*/ 305 h 613"/>
              <a:gd name="T16" fmla="*/ 304 w 632"/>
              <a:gd name="T17" fmla="*/ 90 h 613"/>
              <a:gd name="T18" fmla="*/ 304 w 632"/>
              <a:gd name="T19" fmla="*/ 90 h 613"/>
              <a:gd name="T20" fmla="*/ 493 w 632"/>
              <a:gd name="T21" fmla="*/ 153 h 613"/>
              <a:gd name="T22" fmla="*/ 562 w 632"/>
              <a:gd name="T23" fmla="*/ 90 h 613"/>
              <a:gd name="T24" fmla="*/ 301 w 632"/>
              <a:gd name="T25" fmla="*/ 0 h 613"/>
              <a:gd name="T26" fmla="*/ 22 w 632"/>
              <a:gd name="T27" fmla="*/ 88 h 613"/>
              <a:gd name="T28" fmla="*/ 293 w 632"/>
              <a:gd name="T29" fmla="*/ 613 h 613"/>
              <a:gd name="T30" fmla="*/ 562 w 632"/>
              <a:gd name="T31" fmla="*/ 9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2" h="613">
                <a:moveTo>
                  <a:pt x="123" y="305"/>
                </a:moveTo>
                <a:lnTo>
                  <a:pt x="300" y="305"/>
                </a:lnTo>
                <a:lnTo>
                  <a:pt x="300" y="524"/>
                </a:lnTo>
                <a:lnTo>
                  <a:pt x="299" y="525"/>
                </a:lnTo>
                <a:cubicBezTo>
                  <a:pt x="299" y="525"/>
                  <a:pt x="175" y="444"/>
                  <a:pt x="123" y="305"/>
                </a:cubicBezTo>
                <a:close/>
                <a:moveTo>
                  <a:pt x="493" y="153"/>
                </a:moveTo>
                <a:cubicBezTo>
                  <a:pt x="493" y="153"/>
                  <a:pt x="508" y="220"/>
                  <a:pt x="483" y="305"/>
                </a:cubicBezTo>
                <a:lnTo>
                  <a:pt x="304" y="305"/>
                </a:lnTo>
                <a:lnTo>
                  <a:pt x="304" y="90"/>
                </a:lnTo>
                <a:lnTo>
                  <a:pt x="304" y="90"/>
                </a:lnTo>
                <a:cubicBezTo>
                  <a:pt x="304" y="90"/>
                  <a:pt x="364" y="161"/>
                  <a:pt x="493" y="153"/>
                </a:cubicBezTo>
                <a:close/>
                <a:moveTo>
                  <a:pt x="562" y="90"/>
                </a:moveTo>
                <a:cubicBezTo>
                  <a:pt x="383" y="102"/>
                  <a:pt x="301" y="0"/>
                  <a:pt x="301" y="0"/>
                </a:cubicBezTo>
                <a:cubicBezTo>
                  <a:pt x="213" y="108"/>
                  <a:pt x="22" y="88"/>
                  <a:pt x="22" y="88"/>
                </a:cubicBezTo>
                <a:cubicBezTo>
                  <a:pt x="0" y="411"/>
                  <a:pt x="293" y="613"/>
                  <a:pt x="293" y="613"/>
                </a:cubicBezTo>
                <a:cubicBezTo>
                  <a:pt x="632" y="404"/>
                  <a:pt x="562" y="90"/>
                  <a:pt x="562" y="9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82" name="Freeform 282"/>
          <p:cNvSpPr>
            <a:spLocks noEditPoints="1"/>
          </p:cNvSpPr>
          <p:nvPr/>
        </p:nvSpPr>
        <p:spPr bwMode="auto">
          <a:xfrm>
            <a:off x="6874671" y="3300416"/>
            <a:ext cx="121444" cy="130969"/>
          </a:xfrm>
          <a:custGeom>
            <a:avLst/>
            <a:gdLst>
              <a:gd name="T0" fmla="*/ 147 w 537"/>
              <a:gd name="T1" fmla="*/ 214 h 577"/>
              <a:gd name="T2" fmla="*/ 193 w 537"/>
              <a:gd name="T3" fmla="*/ 229 h 577"/>
              <a:gd name="T4" fmla="*/ 278 w 537"/>
              <a:gd name="T5" fmla="*/ 256 h 577"/>
              <a:gd name="T6" fmla="*/ 411 w 537"/>
              <a:gd name="T7" fmla="*/ 300 h 577"/>
              <a:gd name="T8" fmla="*/ 446 w 537"/>
              <a:gd name="T9" fmla="*/ 429 h 577"/>
              <a:gd name="T10" fmla="*/ 119 w 537"/>
              <a:gd name="T11" fmla="*/ 321 h 577"/>
              <a:gd name="T12" fmla="*/ 147 w 537"/>
              <a:gd name="T13" fmla="*/ 214 h 577"/>
              <a:gd name="T14" fmla="*/ 36 w 537"/>
              <a:gd name="T15" fmla="*/ 511 h 577"/>
              <a:gd name="T16" fmla="*/ 68 w 537"/>
              <a:gd name="T17" fmla="*/ 511 h 577"/>
              <a:gd name="T18" fmla="*/ 88 w 537"/>
              <a:gd name="T19" fmla="*/ 434 h 577"/>
              <a:gd name="T20" fmla="*/ 134 w 537"/>
              <a:gd name="T21" fmla="*/ 449 h 577"/>
              <a:gd name="T22" fmla="*/ 134 w 537"/>
              <a:gd name="T23" fmla="*/ 449 h 577"/>
              <a:gd name="T24" fmla="*/ 277 w 537"/>
              <a:gd name="T25" fmla="*/ 497 h 577"/>
              <a:gd name="T26" fmla="*/ 321 w 537"/>
              <a:gd name="T27" fmla="*/ 511 h 577"/>
              <a:gd name="T28" fmla="*/ 469 w 537"/>
              <a:gd name="T29" fmla="*/ 511 h 577"/>
              <a:gd name="T30" fmla="*/ 501 w 537"/>
              <a:gd name="T31" fmla="*/ 511 h 577"/>
              <a:gd name="T32" fmla="*/ 537 w 537"/>
              <a:gd name="T33" fmla="*/ 544 h 577"/>
              <a:gd name="T34" fmla="*/ 501 w 537"/>
              <a:gd name="T35" fmla="*/ 577 h 577"/>
              <a:gd name="T36" fmla="*/ 36 w 537"/>
              <a:gd name="T37" fmla="*/ 577 h 577"/>
              <a:gd name="T38" fmla="*/ 0 w 537"/>
              <a:gd name="T39" fmla="*/ 544 h 577"/>
              <a:gd name="T40" fmla="*/ 36 w 537"/>
              <a:gd name="T41" fmla="*/ 511 h 577"/>
              <a:gd name="T42" fmla="*/ 175 w 537"/>
              <a:gd name="T43" fmla="*/ 109 h 577"/>
              <a:gd name="T44" fmla="*/ 189 w 537"/>
              <a:gd name="T45" fmla="*/ 60 h 577"/>
              <a:gd name="T46" fmla="*/ 268 w 537"/>
              <a:gd name="T47" fmla="*/ 0 h 577"/>
              <a:gd name="T48" fmla="*/ 346 w 537"/>
              <a:gd name="T49" fmla="*/ 65 h 577"/>
              <a:gd name="T50" fmla="*/ 376 w 537"/>
              <a:gd name="T51" fmla="*/ 173 h 577"/>
              <a:gd name="T52" fmla="*/ 175 w 537"/>
              <a:gd name="T53" fmla="*/ 109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7" h="577">
                <a:moveTo>
                  <a:pt x="147" y="214"/>
                </a:moveTo>
                <a:lnTo>
                  <a:pt x="193" y="229"/>
                </a:lnTo>
                <a:cubicBezTo>
                  <a:pt x="219" y="237"/>
                  <a:pt x="249" y="247"/>
                  <a:pt x="278" y="256"/>
                </a:cubicBezTo>
                <a:lnTo>
                  <a:pt x="411" y="300"/>
                </a:lnTo>
                <a:lnTo>
                  <a:pt x="446" y="429"/>
                </a:lnTo>
                <a:cubicBezTo>
                  <a:pt x="383" y="408"/>
                  <a:pt x="175" y="340"/>
                  <a:pt x="119" y="321"/>
                </a:cubicBezTo>
                <a:lnTo>
                  <a:pt x="147" y="214"/>
                </a:lnTo>
                <a:close/>
                <a:moveTo>
                  <a:pt x="36" y="511"/>
                </a:moveTo>
                <a:lnTo>
                  <a:pt x="68" y="511"/>
                </a:lnTo>
                <a:lnTo>
                  <a:pt x="88" y="434"/>
                </a:lnTo>
                <a:cubicBezTo>
                  <a:pt x="102" y="439"/>
                  <a:pt x="117" y="444"/>
                  <a:pt x="134" y="449"/>
                </a:cubicBezTo>
                <a:lnTo>
                  <a:pt x="134" y="449"/>
                </a:lnTo>
                <a:cubicBezTo>
                  <a:pt x="169" y="461"/>
                  <a:pt x="231" y="481"/>
                  <a:pt x="277" y="497"/>
                </a:cubicBezTo>
                <a:lnTo>
                  <a:pt x="321" y="511"/>
                </a:lnTo>
                <a:cubicBezTo>
                  <a:pt x="325" y="512"/>
                  <a:pt x="469" y="511"/>
                  <a:pt x="469" y="511"/>
                </a:cubicBezTo>
                <a:lnTo>
                  <a:pt x="501" y="511"/>
                </a:lnTo>
                <a:cubicBezTo>
                  <a:pt x="520" y="511"/>
                  <a:pt x="537" y="525"/>
                  <a:pt x="537" y="544"/>
                </a:cubicBezTo>
                <a:cubicBezTo>
                  <a:pt x="537" y="562"/>
                  <a:pt x="520" y="577"/>
                  <a:pt x="501" y="577"/>
                </a:cubicBezTo>
                <a:lnTo>
                  <a:pt x="36" y="577"/>
                </a:lnTo>
                <a:cubicBezTo>
                  <a:pt x="16" y="577"/>
                  <a:pt x="0" y="562"/>
                  <a:pt x="0" y="544"/>
                </a:cubicBezTo>
                <a:cubicBezTo>
                  <a:pt x="0" y="525"/>
                  <a:pt x="16" y="511"/>
                  <a:pt x="36" y="511"/>
                </a:cubicBezTo>
                <a:close/>
                <a:moveTo>
                  <a:pt x="175" y="109"/>
                </a:moveTo>
                <a:lnTo>
                  <a:pt x="189" y="60"/>
                </a:lnTo>
                <a:cubicBezTo>
                  <a:pt x="193" y="39"/>
                  <a:pt x="214" y="0"/>
                  <a:pt x="268" y="0"/>
                </a:cubicBezTo>
                <a:cubicBezTo>
                  <a:pt x="322" y="0"/>
                  <a:pt x="343" y="41"/>
                  <a:pt x="346" y="65"/>
                </a:cubicBezTo>
                <a:lnTo>
                  <a:pt x="376" y="173"/>
                </a:lnTo>
                <a:cubicBezTo>
                  <a:pt x="317" y="154"/>
                  <a:pt x="217" y="122"/>
                  <a:pt x="175" y="10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83" name="Freeform 283"/>
          <p:cNvSpPr>
            <a:spLocks noEditPoints="1"/>
          </p:cNvSpPr>
          <p:nvPr/>
        </p:nvSpPr>
        <p:spPr bwMode="auto">
          <a:xfrm>
            <a:off x="7148514" y="1266827"/>
            <a:ext cx="146448" cy="110728"/>
          </a:xfrm>
          <a:custGeom>
            <a:avLst/>
            <a:gdLst>
              <a:gd name="T0" fmla="*/ 387 w 647"/>
              <a:gd name="T1" fmla="*/ 196 h 487"/>
              <a:gd name="T2" fmla="*/ 266 w 647"/>
              <a:gd name="T3" fmla="*/ 196 h 487"/>
              <a:gd name="T4" fmla="*/ 250 w 647"/>
              <a:gd name="T5" fmla="*/ 268 h 487"/>
              <a:gd name="T6" fmla="*/ 334 w 647"/>
              <a:gd name="T7" fmla="*/ 268 h 487"/>
              <a:gd name="T8" fmla="*/ 374 w 647"/>
              <a:gd name="T9" fmla="*/ 249 h 487"/>
              <a:gd name="T10" fmla="*/ 387 w 647"/>
              <a:gd name="T11" fmla="*/ 196 h 487"/>
              <a:gd name="T12" fmla="*/ 647 w 647"/>
              <a:gd name="T13" fmla="*/ 24 h 487"/>
              <a:gd name="T14" fmla="*/ 643 w 647"/>
              <a:gd name="T15" fmla="*/ 163 h 487"/>
              <a:gd name="T16" fmla="*/ 529 w 647"/>
              <a:gd name="T17" fmla="*/ 163 h 487"/>
              <a:gd name="T18" fmla="*/ 485 w 647"/>
              <a:gd name="T19" fmla="*/ 196 h 487"/>
              <a:gd name="T20" fmla="*/ 436 w 647"/>
              <a:gd name="T21" fmla="*/ 196 h 487"/>
              <a:gd name="T22" fmla="*/ 419 w 647"/>
              <a:gd name="T23" fmla="*/ 268 h 487"/>
              <a:gd name="T24" fmla="*/ 355 w 647"/>
              <a:gd name="T25" fmla="*/ 311 h 487"/>
              <a:gd name="T26" fmla="*/ 247 w 647"/>
              <a:gd name="T27" fmla="*/ 311 h 487"/>
              <a:gd name="T28" fmla="*/ 220 w 647"/>
              <a:gd name="T29" fmla="*/ 445 h 487"/>
              <a:gd name="T30" fmla="*/ 185 w 647"/>
              <a:gd name="T31" fmla="*/ 484 h 487"/>
              <a:gd name="T32" fmla="*/ 60 w 647"/>
              <a:gd name="T33" fmla="*/ 484 h 487"/>
              <a:gd name="T34" fmla="*/ 25 w 647"/>
              <a:gd name="T35" fmla="*/ 390 h 487"/>
              <a:gd name="T36" fmla="*/ 66 w 647"/>
              <a:gd name="T37" fmla="*/ 234 h 487"/>
              <a:gd name="T38" fmla="*/ 16 w 647"/>
              <a:gd name="T39" fmla="*/ 175 h 487"/>
              <a:gd name="T40" fmla="*/ 34 w 647"/>
              <a:gd name="T41" fmla="*/ 157 h 487"/>
              <a:gd name="T42" fmla="*/ 18 w 647"/>
              <a:gd name="T43" fmla="*/ 87 h 487"/>
              <a:gd name="T44" fmla="*/ 5 w 647"/>
              <a:gd name="T45" fmla="*/ 51 h 487"/>
              <a:gd name="T46" fmla="*/ 46 w 647"/>
              <a:gd name="T47" fmla="*/ 51 h 487"/>
              <a:gd name="T48" fmla="*/ 67 w 647"/>
              <a:gd name="T49" fmla="*/ 26 h 487"/>
              <a:gd name="T50" fmla="*/ 86 w 647"/>
              <a:gd name="T51" fmla="*/ 5 h 487"/>
              <a:gd name="T52" fmla="*/ 106 w 647"/>
              <a:gd name="T53" fmla="*/ 5 h 487"/>
              <a:gd name="T54" fmla="*/ 110 w 647"/>
              <a:gd name="T55" fmla="*/ 25 h 487"/>
              <a:gd name="T56" fmla="*/ 528 w 647"/>
              <a:gd name="T57" fmla="*/ 25 h 487"/>
              <a:gd name="T58" fmla="*/ 565 w 647"/>
              <a:gd name="T59" fmla="*/ 0 h 487"/>
              <a:gd name="T60" fmla="*/ 597 w 647"/>
              <a:gd name="T61" fmla="*/ 0 h 487"/>
              <a:gd name="T62" fmla="*/ 600 w 647"/>
              <a:gd name="T63" fmla="*/ 24 h 487"/>
              <a:gd name="T64" fmla="*/ 647 w 647"/>
              <a:gd name="T65" fmla="*/ 24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7" h="487">
                <a:moveTo>
                  <a:pt x="387" y="196"/>
                </a:moveTo>
                <a:lnTo>
                  <a:pt x="266" y="196"/>
                </a:lnTo>
                <a:lnTo>
                  <a:pt x="250" y="268"/>
                </a:lnTo>
                <a:cubicBezTo>
                  <a:pt x="250" y="268"/>
                  <a:pt x="298" y="268"/>
                  <a:pt x="334" y="268"/>
                </a:cubicBezTo>
                <a:cubicBezTo>
                  <a:pt x="371" y="268"/>
                  <a:pt x="374" y="249"/>
                  <a:pt x="374" y="249"/>
                </a:cubicBezTo>
                <a:lnTo>
                  <a:pt x="387" y="196"/>
                </a:lnTo>
                <a:close/>
                <a:moveTo>
                  <a:pt x="647" y="24"/>
                </a:moveTo>
                <a:lnTo>
                  <a:pt x="643" y="163"/>
                </a:lnTo>
                <a:lnTo>
                  <a:pt x="529" y="163"/>
                </a:lnTo>
                <a:cubicBezTo>
                  <a:pt x="512" y="192"/>
                  <a:pt x="485" y="196"/>
                  <a:pt x="485" y="196"/>
                </a:cubicBezTo>
                <a:lnTo>
                  <a:pt x="436" y="196"/>
                </a:lnTo>
                <a:cubicBezTo>
                  <a:pt x="436" y="196"/>
                  <a:pt x="429" y="233"/>
                  <a:pt x="419" y="268"/>
                </a:cubicBezTo>
                <a:cubicBezTo>
                  <a:pt x="404" y="316"/>
                  <a:pt x="355" y="311"/>
                  <a:pt x="355" y="311"/>
                </a:cubicBezTo>
                <a:lnTo>
                  <a:pt x="247" y="311"/>
                </a:lnTo>
                <a:cubicBezTo>
                  <a:pt x="247" y="311"/>
                  <a:pt x="227" y="403"/>
                  <a:pt x="220" y="445"/>
                </a:cubicBezTo>
                <a:cubicBezTo>
                  <a:pt x="213" y="487"/>
                  <a:pt x="185" y="484"/>
                  <a:pt x="185" y="484"/>
                </a:cubicBezTo>
                <a:cubicBezTo>
                  <a:pt x="185" y="484"/>
                  <a:pt x="120" y="484"/>
                  <a:pt x="60" y="484"/>
                </a:cubicBezTo>
                <a:cubicBezTo>
                  <a:pt x="0" y="484"/>
                  <a:pt x="21" y="423"/>
                  <a:pt x="25" y="390"/>
                </a:cubicBezTo>
                <a:cubicBezTo>
                  <a:pt x="29" y="356"/>
                  <a:pt x="62" y="263"/>
                  <a:pt x="66" y="234"/>
                </a:cubicBezTo>
                <a:cubicBezTo>
                  <a:pt x="71" y="205"/>
                  <a:pt x="16" y="175"/>
                  <a:pt x="16" y="175"/>
                </a:cubicBezTo>
                <a:cubicBezTo>
                  <a:pt x="16" y="175"/>
                  <a:pt x="29" y="166"/>
                  <a:pt x="34" y="157"/>
                </a:cubicBezTo>
                <a:cubicBezTo>
                  <a:pt x="38" y="149"/>
                  <a:pt x="26" y="103"/>
                  <a:pt x="18" y="87"/>
                </a:cubicBezTo>
                <a:cubicBezTo>
                  <a:pt x="10" y="71"/>
                  <a:pt x="5" y="51"/>
                  <a:pt x="5" y="51"/>
                </a:cubicBezTo>
                <a:lnTo>
                  <a:pt x="46" y="51"/>
                </a:lnTo>
                <a:lnTo>
                  <a:pt x="67" y="26"/>
                </a:lnTo>
                <a:lnTo>
                  <a:pt x="86" y="5"/>
                </a:lnTo>
                <a:lnTo>
                  <a:pt x="106" y="5"/>
                </a:lnTo>
                <a:lnTo>
                  <a:pt x="110" y="25"/>
                </a:lnTo>
                <a:lnTo>
                  <a:pt x="528" y="25"/>
                </a:lnTo>
                <a:lnTo>
                  <a:pt x="565" y="0"/>
                </a:lnTo>
                <a:lnTo>
                  <a:pt x="597" y="0"/>
                </a:lnTo>
                <a:lnTo>
                  <a:pt x="600" y="24"/>
                </a:lnTo>
                <a:lnTo>
                  <a:pt x="647" y="24"/>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84" name="Freeform 284"/>
          <p:cNvSpPr>
            <a:spLocks noEditPoints="1"/>
          </p:cNvSpPr>
          <p:nvPr/>
        </p:nvSpPr>
        <p:spPr bwMode="auto">
          <a:xfrm>
            <a:off x="5904311" y="4900615"/>
            <a:ext cx="184548" cy="158353"/>
          </a:xfrm>
          <a:custGeom>
            <a:avLst/>
            <a:gdLst>
              <a:gd name="T0" fmla="*/ 508 w 814"/>
              <a:gd name="T1" fmla="*/ 517 h 694"/>
              <a:gd name="T2" fmla="*/ 491 w 814"/>
              <a:gd name="T3" fmla="*/ 508 h 694"/>
              <a:gd name="T4" fmla="*/ 575 w 814"/>
              <a:gd name="T5" fmla="*/ 263 h 694"/>
              <a:gd name="T6" fmla="*/ 657 w 814"/>
              <a:gd name="T7" fmla="*/ 205 h 694"/>
              <a:gd name="T8" fmla="*/ 691 w 814"/>
              <a:gd name="T9" fmla="*/ 205 h 694"/>
              <a:gd name="T10" fmla="*/ 714 w 814"/>
              <a:gd name="T11" fmla="*/ 254 h 694"/>
              <a:gd name="T12" fmla="*/ 508 w 814"/>
              <a:gd name="T13" fmla="*/ 517 h 694"/>
              <a:gd name="T14" fmla="*/ 126 w 814"/>
              <a:gd name="T15" fmla="*/ 103 h 694"/>
              <a:gd name="T16" fmla="*/ 127 w 814"/>
              <a:gd name="T17" fmla="*/ 103 h 694"/>
              <a:gd name="T18" fmla="*/ 127 w 814"/>
              <a:gd name="T19" fmla="*/ 102 h 694"/>
              <a:gd name="T20" fmla="*/ 126 w 814"/>
              <a:gd name="T21" fmla="*/ 103 h 694"/>
              <a:gd name="T22" fmla="*/ 704 w 814"/>
              <a:gd name="T23" fmla="*/ 120 h 694"/>
              <a:gd name="T24" fmla="*/ 704 w 814"/>
              <a:gd name="T25" fmla="*/ 119 h 694"/>
              <a:gd name="T26" fmla="*/ 705 w 814"/>
              <a:gd name="T27" fmla="*/ 120 h 694"/>
              <a:gd name="T28" fmla="*/ 704 w 814"/>
              <a:gd name="T29" fmla="*/ 120 h 694"/>
              <a:gd name="T30" fmla="*/ 428 w 814"/>
              <a:gd name="T31" fmla="*/ 569 h 694"/>
              <a:gd name="T32" fmla="*/ 387 w 814"/>
              <a:gd name="T33" fmla="*/ 569 h 694"/>
              <a:gd name="T34" fmla="*/ 281 w 814"/>
              <a:gd name="T35" fmla="*/ 263 h 694"/>
              <a:gd name="T36" fmla="*/ 312 w 814"/>
              <a:gd name="T37" fmla="*/ 205 h 694"/>
              <a:gd name="T38" fmla="*/ 407 w 814"/>
              <a:gd name="T39" fmla="*/ 205 h 694"/>
              <a:gd name="T40" fmla="*/ 502 w 814"/>
              <a:gd name="T41" fmla="*/ 205 h 694"/>
              <a:gd name="T42" fmla="*/ 533 w 814"/>
              <a:gd name="T43" fmla="*/ 263 h 694"/>
              <a:gd name="T44" fmla="*/ 428 w 814"/>
              <a:gd name="T45" fmla="*/ 569 h 694"/>
              <a:gd name="T46" fmla="*/ 100 w 814"/>
              <a:gd name="T47" fmla="*/ 254 h 694"/>
              <a:gd name="T48" fmla="*/ 124 w 814"/>
              <a:gd name="T49" fmla="*/ 205 h 694"/>
              <a:gd name="T50" fmla="*/ 157 w 814"/>
              <a:gd name="T51" fmla="*/ 205 h 694"/>
              <a:gd name="T52" fmla="*/ 239 w 814"/>
              <a:gd name="T53" fmla="*/ 263 h 694"/>
              <a:gd name="T54" fmla="*/ 324 w 814"/>
              <a:gd name="T55" fmla="*/ 508 h 694"/>
              <a:gd name="T56" fmla="*/ 306 w 814"/>
              <a:gd name="T57" fmla="*/ 517 h 694"/>
              <a:gd name="T58" fmla="*/ 100 w 814"/>
              <a:gd name="T59" fmla="*/ 254 h 694"/>
              <a:gd name="T60" fmla="*/ 812 w 814"/>
              <a:gd name="T61" fmla="*/ 179 h 694"/>
              <a:gd name="T62" fmla="*/ 766 w 814"/>
              <a:gd name="T63" fmla="*/ 125 h 694"/>
              <a:gd name="T64" fmla="*/ 695 w 814"/>
              <a:gd name="T65" fmla="*/ 51 h 694"/>
              <a:gd name="T66" fmla="*/ 650 w 814"/>
              <a:gd name="T67" fmla="*/ 5 h 694"/>
              <a:gd name="T68" fmla="*/ 645 w 814"/>
              <a:gd name="T69" fmla="*/ 1 h 694"/>
              <a:gd name="T70" fmla="*/ 645 w 814"/>
              <a:gd name="T71" fmla="*/ 1 h 694"/>
              <a:gd name="T72" fmla="*/ 645 w 814"/>
              <a:gd name="T73" fmla="*/ 1 h 694"/>
              <a:gd name="T74" fmla="*/ 643 w 814"/>
              <a:gd name="T75" fmla="*/ 1 h 694"/>
              <a:gd name="T76" fmla="*/ 576 w 814"/>
              <a:gd name="T77" fmla="*/ 0 h 694"/>
              <a:gd name="T78" fmla="*/ 513 w 814"/>
              <a:gd name="T79" fmla="*/ 0 h 694"/>
              <a:gd name="T80" fmla="*/ 407 w 814"/>
              <a:gd name="T81" fmla="*/ 0 h 694"/>
              <a:gd name="T82" fmla="*/ 302 w 814"/>
              <a:gd name="T83" fmla="*/ 0 h 694"/>
              <a:gd name="T84" fmla="*/ 238 w 814"/>
              <a:gd name="T85" fmla="*/ 0 h 694"/>
              <a:gd name="T86" fmla="*/ 174 w 814"/>
              <a:gd name="T87" fmla="*/ 0 h 694"/>
              <a:gd name="T88" fmla="*/ 170 w 814"/>
              <a:gd name="T89" fmla="*/ 1 h 694"/>
              <a:gd name="T90" fmla="*/ 170 w 814"/>
              <a:gd name="T91" fmla="*/ 1 h 694"/>
              <a:gd name="T92" fmla="*/ 169 w 814"/>
              <a:gd name="T93" fmla="*/ 1 h 694"/>
              <a:gd name="T94" fmla="*/ 167 w 814"/>
              <a:gd name="T95" fmla="*/ 3 h 694"/>
              <a:gd name="T96" fmla="*/ 119 w 814"/>
              <a:gd name="T97" fmla="*/ 51 h 694"/>
              <a:gd name="T98" fmla="*/ 49 w 814"/>
              <a:gd name="T99" fmla="*/ 125 h 694"/>
              <a:gd name="T100" fmla="*/ 2 w 814"/>
              <a:gd name="T101" fmla="*/ 179 h 694"/>
              <a:gd name="T102" fmla="*/ 43 w 814"/>
              <a:gd name="T103" fmla="*/ 246 h 694"/>
              <a:gd name="T104" fmla="*/ 349 w 814"/>
              <a:gd name="T105" fmla="*/ 638 h 694"/>
              <a:gd name="T106" fmla="*/ 397 w 814"/>
              <a:gd name="T107" fmla="*/ 694 h 694"/>
              <a:gd name="T108" fmla="*/ 402 w 814"/>
              <a:gd name="T109" fmla="*/ 694 h 694"/>
              <a:gd name="T110" fmla="*/ 404 w 814"/>
              <a:gd name="T111" fmla="*/ 694 h 694"/>
              <a:gd name="T112" fmla="*/ 411 w 814"/>
              <a:gd name="T113" fmla="*/ 694 h 694"/>
              <a:gd name="T114" fmla="*/ 412 w 814"/>
              <a:gd name="T115" fmla="*/ 694 h 694"/>
              <a:gd name="T116" fmla="*/ 418 w 814"/>
              <a:gd name="T117" fmla="*/ 694 h 694"/>
              <a:gd name="T118" fmla="*/ 465 w 814"/>
              <a:gd name="T119" fmla="*/ 638 h 694"/>
              <a:gd name="T120" fmla="*/ 772 w 814"/>
              <a:gd name="T121" fmla="*/ 246 h 694"/>
              <a:gd name="T122" fmla="*/ 812 w 814"/>
              <a:gd name="T123" fmla="*/ 179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14" h="694">
                <a:moveTo>
                  <a:pt x="508" y="517"/>
                </a:moveTo>
                <a:cubicBezTo>
                  <a:pt x="488" y="544"/>
                  <a:pt x="480" y="540"/>
                  <a:pt x="491" y="508"/>
                </a:cubicBezTo>
                <a:lnTo>
                  <a:pt x="575" y="263"/>
                </a:lnTo>
                <a:cubicBezTo>
                  <a:pt x="586" y="231"/>
                  <a:pt x="623" y="205"/>
                  <a:pt x="657" y="205"/>
                </a:cubicBezTo>
                <a:lnTo>
                  <a:pt x="691" y="205"/>
                </a:lnTo>
                <a:cubicBezTo>
                  <a:pt x="725" y="205"/>
                  <a:pt x="735" y="227"/>
                  <a:pt x="714" y="254"/>
                </a:cubicBezTo>
                <a:lnTo>
                  <a:pt x="508" y="517"/>
                </a:lnTo>
                <a:close/>
                <a:moveTo>
                  <a:pt x="126" y="103"/>
                </a:moveTo>
                <a:lnTo>
                  <a:pt x="127" y="103"/>
                </a:lnTo>
                <a:lnTo>
                  <a:pt x="127" y="102"/>
                </a:lnTo>
                <a:lnTo>
                  <a:pt x="126" y="103"/>
                </a:lnTo>
                <a:close/>
                <a:moveTo>
                  <a:pt x="704" y="120"/>
                </a:moveTo>
                <a:lnTo>
                  <a:pt x="704" y="119"/>
                </a:lnTo>
                <a:lnTo>
                  <a:pt x="705" y="120"/>
                </a:lnTo>
                <a:lnTo>
                  <a:pt x="704" y="120"/>
                </a:lnTo>
                <a:close/>
                <a:moveTo>
                  <a:pt x="428" y="569"/>
                </a:moveTo>
                <a:cubicBezTo>
                  <a:pt x="416" y="601"/>
                  <a:pt x="398" y="601"/>
                  <a:pt x="387" y="569"/>
                </a:cubicBezTo>
                <a:lnTo>
                  <a:pt x="281" y="263"/>
                </a:lnTo>
                <a:cubicBezTo>
                  <a:pt x="270" y="231"/>
                  <a:pt x="284" y="205"/>
                  <a:pt x="312" y="205"/>
                </a:cubicBezTo>
                <a:cubicBezTo>
                  <a:pt x="341" y="205"/>
                  <a:pt x="383" y="205"/>
                  <a:pt x="407" y="205"/>
                </a:cubicBezTo>
                <a:cubicBezTo>
                  <a:pt x="431" y="205"/>
                  <a:pt x="474" y="205"/>
                  <a:pt x="502" y="205"/>
                </a:cubicBezTo>
                <a:cubicBezTo>
                  <a:pt x="530" y="205"/>
                  <a:pt x="544" y="231"/>
                  <a:pt x="533" y="263"/>
                </a:cubicBezTo>
                <a:lnTo>
                  <a:pt x="428" y="569"/>
                </a:lnTo>
                <a:close/>
                <a:moveTo>
                  <a:pt x="100" y="254"/>
                </a:moveTo>
                <a:cubicBezTo>
                  <a:pt x="79" y="227"/>
                  <a:pt x="90" y="205"/>
                  <a:pt x="124" y="205"/>
                </a:cubicBezTo>
                <a:lnTo>
                  <a:pt x="157" y="205"/>
                </a:lnTo>
                <a:cubicBezTo>
                  <a:pt x="191" y="205"/>
                  <a:pt x="228" y="231"/>
                  <a:pt x="239" y="263"/>
                </a:cubicBezTo>
                <a:lnTo>
                  <a:pt x="324" y="508"/>
                </a:lnTo>
                <a:cubicBezTo>
                  <a:pt x="335" y="540"/>
                  <a:pt x="327" y="544"/>
                  <a:pt x="306" y="517"/>
                </a:cubicBezTo>
                <a:lnTo>
                  <a:pt x="100" y="254"/>
                </a:lnTo>
                <a:close/>
                <a:moveTo>
                  <a:pt x="812" y="179"/>
                </a:moveTo>
                <a:cubicBezTo>
                  <a:pt x="810" y="174"/>
                  <a:pt x="789" y="149"/>
                  <a:pt x="766" y="125"/>
                </a:cubicBezTo>
                <a:lnTo>
                  <a:pt x="695" y="51"/>
                </a:lnTo>
                <a:cubicBezTo>
                  <a:pt x="672" y="26"/>
                  <a:pt x="652" y="6"/>
                  <a:pt x="650" y="5"/>
                </a:cubicBezTo>
                <a:lnTo>
                  <a:pt x="645" y="1"/>
                </a:lnTo>
                <a:lnTo>
                  <a:pt x="645" y="1"/>
                </a:lnTo>
                <a:lnTo>
                  <a:pt x="645" y="1"/>
                </a:lnTo>
                <a:lnTo>
                  <a:pt x="643" y="1"/>
                </a:lnTo>
                <a:cubicBezTo>
                  <a:pt x="641" y="0"/>
                  <a:pt x="610" y="0"/>
                  <a:pt x="576" y="0"/>
                </a:cubicBezTo>
                <a:lnTo>
                  <a:pt x="513" y="0"/>
                </a:lnTo>
                <a:cubicBezTo>
                  <a:pt x="479" y="0"/>
                  <a:pt x="431" y="0"/>
                  <a:pt x="407" y="0"/>
                </a:cubicBezTo>
                <a:cubicBezTo>
                  <a:pt x="383" y="0"/>
                  <a:pt x="336" y="0"/>
                  <a:pt x="302" y="0"/>
                </a:cubicBezTo>
                <a:lnTo>
                  <a:pt x="238" y="0"/>
                </a:lnTo>
                <a:cubicBezTo>
                  <a:pt x="204" y="0"/>
                  <a:pt x="176" y="0"/>
                  <a:pt x="174" y="0"/>
                </a:cubicBezTo>
                <a:lnTo>
                  <a:pt x="170" y="1"/>
                </a:lnTo>
                <a:lnTo>
                  <a:pt x="170" y="1"/>
                </a:lnTo>
                <a:lnTo>
                  <a:pt x="169" y="1"/>
                </a:lnTo>
                <a:lnTo>
                  <a:pt x="167" y="3"/>
                </a:lnTo>
                <a:cubicBezTo>
                  <a:pt x="165" y="4"/>
                  <a:pt x="143" y="27"/>
                  <a:pt x="119" y="51"/>
                </a:cubicBezTo>
                <a:lnTo>
                  <a:pt x="49" y="125"/>
                </a:lnTo>
                <a:cubicBezTo>
                  <a:pt x="25" y="149"/>
                  <a:pt x="4" y="174"/>
                  <a:pt x="2" y="179"/>
                </a:cubicBezTo>
                <a:cubicBezTo>
                  <a:pt x="0" y="185"/>
                  <a:pt x="22" y="219"/>
                  <a:pt x="43" y="246"/>
                </a:cubicBezTo>
                <a:lnTo>
                  <a:pt x="349" y="638"/>
                </a:lnTo>
                <a:cubicBezTo>
                  <a:pt x="370" y="665"/>
                  <a:pt x="391" y="690"/>
                  <a:pt x="397" y="694"/>
                </a:cubicBezTo>
                <a:cubicBezTo>
                  <a:pt x="397" y="694"/>
                  <a:pt x="397" y="694"/>
                  <a:pt x="402" y="694"/>
                </a:cubicBezTo>
                <a:lnTo>
                  <a:pt x="404" y="694"/>
                </a:lnTo>
                <a:lnTo>
                  <a:pt x="411" y="694"/>
                </a:lnTo>
                <a:lnTo>
                  <a:pt x="412" y="694"/>
                </a:lnTo>
                <a:cubicBezTo>
                  <a:pt x="418" y="694"/>
                  <a:pt x="418" y="694"/>
                  <a:pt x="418" y="694"/>
                </a:cubicBezTo>
                <a:cubicBezTo>
                  <a:pt x="423" y="690"/>
                  <a:pt x="444" y="665"/>
                  <a:pt x="465" y="638"/>
                </a:cubicBezTo>
                <a:lnTo>
                  <a:pt x="772" y="246"/>
                </a:lnTo>
                <a:cubicBezTo>
                  <a:pt x="793" y="219"/>
                  <a:pt x="814" y="185"/>
                  <a:pt x="812" y="17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85" name="Freeform 285"/>
          <p:cNvSpPr>
            <a:spLocks/>
          </p:cNvSpPr>
          <p:nvPr/>
        </p:nvSpPr>
        <p:spPr bwMode="auto">
          <a:xfrm>
            <a:off x="8936834" y="1984773"/>
            <a:ext cx="96440" cy="145256"/>
          </a:xfrm>
          <a:custGeom>
            <a:avLst/>
            <a:gdLst>
              <a:gd name="T0" fmla="*/ 426 w 428"/>
              <a:gd name="T1" fmla="*/ 544 h 640"/>
              <a:gd name="T2" fmla="*/ 426 w 428"/>
              <a:gd name="T3" fmla="*/ 451 h 640"/>
              <a:gd name="T4" fmla="*/ 426 w 428"/>
              <a:gd name="T5" fmla="*/ 444 h 640"/>
              <a:gd name="T6" fmla="*/ 426 w 428"/>
              <a:gd name="T7" fmla="*/ 112 h 640"/>
              <a:gd name="T8" fmla="*/ 426 w 428"/>
              <a:gd name="T9" fmla="*/ 106 h 640"/>
              <a:gd name="T10" fmla="*/ 404 w 428"/>
              <a:gd name="T11" fmla="*/ 91 h 640"/>
              <a:gd name="T12" fmla="*/ 59 w 428"/>
              <a:gd name="T13" fmla="*/ 157 h 640"/>
              <a:gd name="T14" fmla="*/ 59 w 428"/>
              <a:gd name="T15" fmla="*/ 155 h 640"/>
              <a:gd name="T16" fmla="*/ 31 w 428"/>
              <a:gd name="T17" fmla="*/ 101 h 640"/>
              <a:gd name="T18" fmla="*/ 361 w 428"/>
              <a:gd name="T19" fmla="*/ 38 h 640"/>
              <a:gd name="T20" fmla="*/ 376 w 428"/>
              <a:gd name="T21" fmla="*/ 17 h 640"/>
              <a:gd name="T22" fmla="*/ 354 w 428"/>
              <a:gd name="T23" fmla="*/ 2 h 640"/>
              <a:gd name="T24" fmla="*/ 17 w 428"/>
              <a:gd name="T25" fmla="*/ 66 h 640"/>
              <a:gd name="T26" fmla="*/ 2 w 428"/>
              <a:gd name="T27" fmla="*/ 87 h 640"/>
              <a:gd name="T28" fmla="*/ 2 w 428"/>
              <a:gd name="T29" fmla="*/ 180 h 640"/>
              <a:gd name="T30" fmla="*/ 2 w 428"/>
              <a:gd name="T31" fmla="*/ 187 h 640"/>
              <a:gd name="T32" fmla="*/ 2 w 428"/>
              <a:gd name="T33" fmla="*/ 519 h 640"/>
              <a:gd name="T34" fmla="*/ 2 w 428"/>
              <a:gd name="T35" fmla="*/ 525 h 640"/>
              <a:gd name="T36" fmla="*/ 3 w 428"/>
              <a:gd name="T37" fmla="*/ 575 h 640"/>
              <a:gd name="T38" fmla="*/ 3 w 428"/>
              <a:gd name="T39" fmla="*/ 575 h 640"/>
              <a:gd name="T40" fmla="*/ 74 w 428"/>
              <a:gd name="T41" fmla="*/ 630 h 640"/>
              <a:gd name="T42" fmla="*/ 411 w 428"/>
              <a:gd name="T43" fmla="*/ 565 h 640"/>
              <a:gd name="T44" fmla="*/ 426 w 428"/>
              <a:gd name="T45" fmla="*/ 54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8" h="640">
                <a:moveTo>
                  <a:pt x="426" y="544"/>
                </a:moveTo>
                <a:lnTo>
                  <a:pt x="426" y="451"/>
                </a:lnTo>
                <a:cubicBezTo>
                  <a:pt x="426" y="448"/>
                  <a:pt x="426" y="446"/>
                  <a:pt x="426" y="444"/>
                </a:cubicBezTo>
                <a:lnTo>
                  <a:pt x="426" y="112"/>
                </a:lnTo>
                <a:cubicBezTo>
                  <a:pt x="426" y="110"/>
                  <a:pt x="426" y="108"/>
                  <a:pt x="426" y="106"/>
                </a:cubicBezTo>
                <a:cubicBezTo>
                  <a:pt x="424" y="95"/>
                  <a:pt x="414" y="89"/>
                  <a:pt x="404" y="91"/>
                </a:cubicBezTo>
                <a:lnTo>
                  <a:pt x="59" y="157"/>
                </a:lnTo>
                <a:lnTo>
                  <a:pt x="59" y="155"/>
                </a:lnTo>
                <a:cubicBezTo>
                  <a:pt x="59" y="155"/>
                  <a:pt x="21" y="124"/>
                  <a:pt x="31" y="101"/>
                </a:cubicBezTo>
                <a:lnTo>
                  <a:pt x="361" y="38"/>
                </a:lnTo>
                <a:cubicBezTo>
                  <a:pt x="371" y="37"/>
                  <a:pt x="378" y="27"/>
                  <a:pt x="376" y="17"/>
                </a:cubicBezTo>
                <a:cubicBezTo>
                  <a:pt x="374" y="6"/>
                  <a:pt x="364" y="0"/>
                  <a:pt x="354" y="2"/>
                </a:cubicBezTo>
                <a:lnTo>
                  <a:pt x="17" y="66"/>
                </a:lnTo>
                <a:cubicBezTo>
                  <a:pt x="7" y="67"/>
                  <a:pt x="0" y="77"/>
                  <a:pt x="2" y="87"/>
                </a:cubicBezTo>
                <a:lnTo>
                  <a:pt x="2" y="180"/>
                </a:lnTo>
                <a:cubicBezTo>
                  <a:pt x="2" y="182"/>
                  <a:pt x="2" y="185"/>
                  <a:pt x="2" y="187"/>
                </a:cubicBezTo>
                <a:lnTo>
                  <a:pt x="2" y="519"/>
                </a:lnTo>
                <a:cubicBezTo>
                  <a:pt x="2" y="521"/>
                  <a:pt x="2" y="523"/>
                  <a:pt x="2" y="525"/>
                </a:cubicBezTo>
                <a:cubicBezTo>
                  <a:pt x="2" y="525"/>
                  <a:pt x="3" y="550"/>
                  <a:pt x="3" y="575"/>
                </a:cubicBezTo>
                <a:lnTo>
                  <a:pt x="3" y="575"/>
                </a:lnTo>
                <a:cubicBezTo>
                  <a:pt x="3" y="575"/>
                  <a:pt x="8" y="640"/>
                  <a:pt x="74" y="630"/>
                </a:cubicBezTo>
                <a:lnTo>
                  <a:pt x="411" y="565"/>
                </a:lnTo>
                <a:cubicBezTo>
                  <a:pt x="421" y="564"/>
                  <a:pt x="428" y="554"/>
                  <a:pt x="426" y="544"/>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86" name="Freeform 286"/>
          <p:cNvSpPr>
            <a:spLocks noEditPoints="1"/>
          </p:cNvSpPr>
          <p:nvPr/>
        </p:nvSpPr>
        <p:spPr bwMode="auto">
          <a:xfrm>
            <a:off x="8037911" y="4901805"/>
            <a:ext cx="105965" cy="153590"/>
          </a:xfrm>
          <a:custGeom>
            <a:avLst/>
            <a:gdLst>
              <a:gd name="T0" fmla="*/ 237 w 466"/>
              <a:gd name="T1" fmla="*/ 268 h 675"/>
              <a:gd name="T2" fmla="*/ 236 w 466"/>
              <a:gd name="T3" fmla="*/ 267 h 675"/>
              <a:gd name="T4" fmla="*/ 236 w 466"/>
              <a:gd name="T5" fmla="*/ 268 h 675"/>
              <a:gd name="T6" fmla="*/ 237 w 466"/>
              <a:gd name="T7" fmla="*/ 268 h 675"/>
              <a:gd name="T8" fmla="*/ 32 w 466"/>
              <a:gd name="T9" fmla="*/ 258 h 675"/>
              <a:gd name="T10" fmla="*/ 54 w 466"/>
              <a:gd name="T11" fmla="*/ 246 h 675"/>
              <a:gd name="T12" fmla="*/ 184 w 466"/>
              <a:gd name="T13" fmla="*/ 225 h 675"/>
              <a:gd name="T14" fmla="*/ 89 w 466"/>
              <a:gd name="T15" fmla="*/ 132 h 675"/>
              <a:gd name="T16" fmla="*/ 89 w 466"/>
              <a:gd name="T17" fmla="*/ 132 h 675"/>
              <a:gd name="T18" fmla="*/ 83 w 466"/>
              <a:gd name="T19" fmla="*/ 118 h 675"/>
              <a:gd name="T20" fmla="*/ 129 w 466"/>
              <a:gd name="T21" fmla="*/ 34 h 675"/>
              <a:gd name="T22" fmla="*/ 176 w 466"/>
              <a:gd name="T23" fmla="*/ 38 h 675"/>
              <a:gd name="T24" fmla="*/ 214 w 466"/>
              <a:gd name="T25" fmla="*/ 10 h 675"/>
              <a:gd name="T26" fmla="*/ 297 w 466"/>
              <a:gd name="T27" fmla="*/ 56 h 675"/>
              <a:gd name="T28" fmla="*/ 299 w 466"/>
              <a:gd name="T29" fmla="*/ 82 h 675"/>
              <a:gd name="T30" fmla="*/ 270 w 466"/>
              <a:gd name="T31" fmla="*/ 196 h 675"/>
              <a:gd name="T32" fmla="*/ 378 w 466"/>
              <a:gd name="T33" fmla="*/ 153 h 675"/>
              <a:gd name="T34" fmla="*/ 404 w 466"/>
              <a:gd name="T35" fmla="*/ 151 h 675"/>
              <a:gd name="T36" fmla="*/ 461 w 466"/>
              <a:gd name="T37" fmla="*/ 228 h 675"/>
              <a:gd name="T38" fmla="*/ 438 w 466"/>
              <a:gd name="T39" fmla="*/ 269 h 675"/>
              <a:gd name="T40" fmla="*/ 448 w 466"/>
              <a:gd name="T41" fmla="*/ 314 h 675"/>
              <a:gd name="T42" fmla="*/ 372 w 466"/>
              <a:gd name="T43" fmla="*/ 371 h 675"/>
              <a:gd name="T44" fmla="*/ 357 w 466"/>
              <a:gd name="T45" fmla="*/ 367 h 675"/>
              <a:gd name="T46" fmla="*/ 357 w 466"/>
              <a:gd name="T47" fmla="*/ 367 h 675"/>
              <a:gd name="T48" fmla="*/ 266 w 466"/>
              <a:gd name="T49" fmla="*/ 301 h 675"/>
              <a:gd name="T50" fmla="*/ 312 w 466"/>
              <a:gd name="T51" fmla="*/ 549 h 675"/>
              <a:gd name="T52" fmla="*/ 162 w 466"/>
              <a:gd name="T53" fmla="*/ 674 h 675"/>
              <a:gd name="T54" fmla="*/ 159 w 466"/>
              <a:gd name="T55" fmla="*/ 675 h 675"/>
              <a:gd name="T56" fmla="*/ 147 w 466"/>
              <a:gd name="T57" fmla="*/ 666 h 675"/>
              <a:gd name="T58" fmla="*/ 155 w 466"/>
              <a:gd name="T59" fmla="*/ 651 h 675"/>
              <a:gd name="T60" fmla="*/ 289 w 466"/>
              <a:gd name="T61" fmla="*/ 541 h 675"/>
              <a:gd name="T62" fmla="*/ 232 w 466"/>
              <a:gd name="T63" fmla="*/ 290 h 675"/>
              <a:gd name="T64" fmla="*/ 186 w 466"/>
              <a:gd name="T65" fmla="*/ 416 h 675"/>
              <a:gd name="T66" fmla="*/ 186 w 466"/>
              <a:gd name="T67" fmla="*/ 416 h 675"/>
              <a:gd name="T68" fmla="*/ 176 w 466"/>
              <a:gd name="T69" fmla="*/ 428 h 675"/>
              <a:gd name="T70" fmla="*/ 81 w 466"/>
              <a:gd name="T71" fmla="*/ 420 h 675"/>
              <a:gd name="T72" fmla="*/ 65 w 466"/>
              <a:gd name="T73" fmla="*/ 376 h 675"/>
              <a:gd name="T74" fmla="*/ 24 w 466"/>
              <a:gd name="T75" fmla="*/ 353 h 675"/>
              <a:gd name="T76" fmla="*/ 32 w 466"/>
              <a:gd name="T77" fmla="*/ 258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6" h="675">
                <a:moveTo>
                  <a:pt x="237" y="268"/>
                </a:moveTo>
                <a:lnTo>
                  <a:pt x="236" y="267"/>
                </a:lnTo>
                <a:lnTo>
                  <a:pt x="236" y="268"/>
                </a:lnTo>
                <a:lnTo>
                  <a:pt x="237" y="268"/>
                </a:lnTo>
                <a:close/>
                <a:moveTo>
                  <a:pt x="32" y="258"/>
                </a:moveTo>
                <a:cubicBezTo>
                  <a:pt x="38" y="253"/>
                  <a:pt x="46" y="248"/>
                  <a:pt x="54" y="246"/>
                </a:cubicBezTo>
                <a:cubicBezTo>
                  <a:pt x="71" y="239"/>
                  <a:pt x="113" y="225"/>
                  <a:pt x="184" y="225"/>
                </a:cubicBezTo>
                <a:cubicBezTo>
                  <a:pt x="110" y="173"/>
                  <a:pt x="89" y="132"/>
                  <a:pt x="89" y="132"/>
                </a:cubicBezTo>
                <a:lnTo>
                  <a:pt x="89" y="132"/>
                </a:lnTo>
                <a:cubicBezTo>
                  <a:pt x="87" y="128"/>
                  <a:pt x="85" y="123"/>
                  <a:pt x="83" y="118"/>
                </a:cubicBezTo>
                <a:cubicBezTo>
                  <a:pt x="73" y="82"/>
                  <a:pt x="94" y="45"/>
                  <a:pt x="129" y="34"/>
                </a:cubicBezTo>
                <a:cubicBezTo>
                  <a:pt x="146" y="30"/>
                  <a:pt x="162" y="32"/>
                  <a:pt x="176" y="38"/>
                </a:cubicBezTo>
                <a:cubicBezTo>
                  <a:pt x="185" y="25"/>
                  <a:pt x="198" y="15"/>
                  <a:pt x="214" y="10"/>
                </a:cubicBezTo>
                <a:cubicBezTo>
                  <a:pt x="250" y="0"/>
                  <a:pt x="287" y="21"/>
                  <a:pt x="297" y="56"/>
                </a:cubicBezTo>
                <a:cubicBezTo>
                  <a:pt x="299" y="65"/>
                  <a:pt x="300" y="74"/>
                  <a:pt x="299" y="82"/>
                </a:cubicBezTo>
                <a:cubicBezTo>
                  <a:pt x="299" y="99"/>
                  <a:pt x="294" y="138"/>
                  <a:pt x="270" y="196"/>
                </a:cubicBezTo>
                <a:cubicBezTo>
                  <a:pt x="324" y="165"/>
                  <a:pt x="362" y="155"/>
                  <a:pt x="378" y="153"/>
                </a:cubicBezTo>
                <a:cubicBezTo>
                  <a:pt x="387" y="150"/>
                  <a:pt x="395" y="150"/>
                  <a:pt x="404" y="151"/>
                </a:cubicBezTo>
                <a:cubicBezTo>
                  <a:pt x="441" y="157"/>
                  <a:pt x="466" y="191"/>
                  <a:pt x="461" y="228"/>
                </a:cubicBezTo>
                <a:cubicBezTo>
                  <a:pt x="458" y="244"/>
                  <a:pt x="450" y="258"/>
                  <a:pt x="438" y="269"/>
                </a:cubicBezTo>
                <a:cubicBezTo>
                  <a:pt x="447" y="282"/>
                  <a:pt x="451" y="298"/>
                  <a:pt x="448" y="314"/>
                </a:cubicBezTo>
                <a:cubicBezTo>
                  <a:pt x="443" y="351"/>
                  <a:pt x="409" y="377"/>
                  <a:pt x="372" y="371"/>
                </a:cubicBezTo>
                <a:cubicBezTo>
                  <a:pt x="367" y="370"/>
                  <a:pt x="362" y="369"/>
                  <a:pt x="357" y="367"/>
                </a:cubicBezTo>
                <a:lnTo>
                  <a:pt x="357" y="367"/>
                </a:lnTo>
                <a:cubicBezTo>
                  <a:pt x="357" y="367"/>
                  <a:pt x="320" y="355"/>
                  <a:pt x="266" y="301"/>
                </a:cubicBezTo>
                <a:cubicBezTo>
                  <a:pt x="294" y="350"/>
                  <a:pt x="344" y="457"/>
                  <a:pt x="312" y="549"/>
                </a:cubicBezTo>
                <a:cubicBezTo>
                  <a:pt x="291" y="608"/>
                  <a:pt x="241" y="650"/>
                  <a:pt x="162" y="674"/>
                </a:cubicBezTo>
                <a:lnTo>
                  <a:pt x="159" y="675"/>
                </a:lnTo>
                <a:cubicBezTo>
                  <a:pt x="154" y="675"/>
                  <a:pt x="149" y="671"/>
                  <a:pt x="147" y="666"/>
                </a:cubicBezTo>
                <a:cubicBezTo>
                  <a:pt x="145" y="660"/>
                  <a:pt x="149" y="653"/>
                  <a:pt x="155" y="651"/>
                </a:cubicBezTo>
                <a:cubicBezTo>
                  <a:pt x="226" y="630"/>
                  <a:pt x="271" y="593"/>
                  <a:pt x="289" y="541"/>
                </a:cubicBezTo>
                <a:cubicBezTo>
                  <a:pt x="324" y="441"/>
                  <a:pt x="248" y="314"/>
                  <a:pt x="232" y="290"/>
                </a:cubicBezTo>
                <a:cubicBezTo>
                  <a:pt x="216" y="381"/>
                  <a:pt x="186" y="416"/>
                  <a:pt x="186" y="416"/>
                </a:cubicBezTo>
                <a:lnTo>
                  <a:pt x="186" y="416"/>
                </a:lnTo>
                <a:cubicBezTo>
                  <a:pt x="183" y="420"/>
                  <a:pt x="180" y="424"/>
                  <a:pt x="176" y="428"/>
                </a:cubicBezTo>
                <a:cubicBezTo>
                  <a:pt x="148" y="452"/>
                  <a:pt x="105" y="448"/>
                  <a:pt x="81" y="420"/>
                </a:cubicBezTo>
                <a:cubicBezTo>
                  <a:pt x="70" y="407"/>
                  <a:pt x="65" y="391"/>
                  <a:pt x="65" y="376"/>
                </a:cubicBezTo>
                <a:cubicBezTo>
                  <a:pt x="50" y="373"/>
                  <a:pt x="35" y="366"/>
                  <a:pt x="24" y="353"/>
                </a:cubicBezTo>
                <a:cubicBezTo>
                  <a:pt x="0" y="325"/>
                  <a:pt x="4" y="282"/>
                  <a:pt x="32" y="258"/>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87" name="Freeform 287"/>
          <p:cNvSpPr>
            <a:spLocks noEditPoints="1"/>
          </p:cNvSpPr>
          <p:nvPr/>
        </p:nvSpPr>
        <p:spPr bwMode="auto">
          <a:xfrm>
            <a:off x="5030392" y="3568305"/>
            <a:ext cx="183356" cy="126206"/>
          </a:xfrm>
          <a:custGeom>
            <a:avLst/>
            <a:gdLst>
              <a:gd name="T0" fmla="*/ 293 w 808"/>
              <a:gd name="T1" fmla="*/ 378 h 555"/>
              <a:gd name="T2" fmla="*/ 558 w 808"/>
              <a:gd name="T3" fmla="*/ 201 h 555"/>
              <a:gd name="T4" fmla="*/ 601 w 808"/>
              <a:gd name="T5" fmla="*/ 204 h 555"/>
              <a:gd name="T6" fmla="*/ 602 w 808"/>
              <a:gd name="T7" fmla="*/ 197 h 555"/>
              <a:gd name="T8" fmla="*/ 309 w 808"/>
              <a:gd name="T9" fmla="*/ 0 h 555"/>
              <a:gd name="T10" fmla="*/ 16 w 808"/>
              <a:gd name="T11" fmla="*/ 197 h 555"/>
              <a:gd name="T12" fmla="*/ 88 w 808"/>
              <a:gd name="T13" fmla="*/ 325 h 555"/>
              <a:gd name="T14" fmla="*/ 0 w 808"/>
              <a:gd name="T15" fmla="*/ 386 h 555"/>
              <a:gd name="T16" fmla="*/ 41 w 808"/>
              <a:gd name="T17" fmla="*/ 393 h 555"/>
              <a:gd name="T18" fmla="*/ 138 w 808"/>
              <a:gd name="T19" fmla="*/ 356 h 555"/>
              <a:gd name="T20" fmla="*/ 289 w 808"/>
              <a:gd name="T21" fmla="*/ 389 h 555"/>
              <a:gd name="T22" fmla="*/ 293 w 808"/>
              <a:gd name="T23" fmla="*/ 378 h 555"/>
              <a:gd name="T24" fmla="*/ 740 w 808"/>
              <a:gd name="T25" fmla="*/ 503 h 555"/>
              <a:gd name="T26" fmla="*/ 796 w 808"/>
              <a:gd name="T27" fmla="*/ 404 h 555"/>
              <a:gd name="T28" fmla="*/ 570 w 808"/>
              <a:gd name="T29" fmla="*/ 253 h 555"/>
              <a:gd name="T30" fmla="*/ 344 w 808"/>
              <a:gd name="T31" fmla="*/ 404 h 555"/>
              <a:gd name="T32" fmla="*/ 570 w 808"/>
              <a:gd name="T33" fmla="*/ 555 h 555"/>
              <a:gd name="T34" fmla="*/ 702 w 808"/>
              <a:gd name="T35" fmla="*/ 527 h 555"/>
              <a:gd name="T36" fmla="*/ 776 w 808"/>
              <a:gd name="T37" fmla="*/ 555 h 555"/>
              <a:gd name="T38" fmla="*/ 808 w 808"/>
              <a:gd name="T39" fmla="*/ 550 h 555"/>
              <a:gd name="T40" fmla="*/ 740 w 808"/>
              <a:gd name="T41" fmla="*/ 503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8" h="555">
                <a:moveTo>
                  <a:pt x="293" y="378"/>
                </a:moveTo>
                <a:cubicBezTo>
                  <a:pt x="315" y="275"/>
                  <a:pt x="414" y="201"/>
                  <a:pt x="558" y="201"/>
                </a:cubicBezTo>
                <a:cubicBezTo>
                  <a:pt x="573" y="201"/>
                  <a:pt x="587" y="202"/>
                  <a:pt x="601" y="204"/>
                </a:cubicBezTo>
                <a:cubicBezTo>
                  <a:pt x="601" y="201"/>
                  <a:pt x="602" y="199"/>
                  <a:pt x="602" y="197"/>
                </a:cubicBezTo>
                <a:cubicBezTo>
                  <a:pt x="602" y="88"/>
                  <a:pt x="471" y="0"/>
                  <a:pt x="309" y="0"/>
                </a:cubicBezTo>
                <a:cubicBezTo>
                  <a:pt x="147" y="0"/>
                  <a:pt x="16" y="88"/>
                  <a:pt x="16" y="197"/>
                </a:cubicBezTo>
                <a:cubicBezTo>
                  <a:pt x="16" y="246"/>
                  <a:pt x="43" y="291"/>
                  <a:pt x="88" y="325"/>
                </a:cubicBezTo>
                <a:cubicBezTo>
                  <a:pt x="66" y="354"/>
                  <a:pt x="35" y="375"/>
                  <a:pt x="0" y="386"/>
                </a:cubicBezTo>
                <a:cubicBezTo>
                  <a:pt x="13" y="390"/>
                  <a:pt x="27" y="393"/>
                  <a:pt x="41" y="393"/>
                </a:cubicBezTo>
                <a:cubicBezTo>
                  <a:pt x="79" y="393"/>
                  <a:pt x="112" y="379"/>
                  <a:pt x="138" y="356"/>
                </a:cubicBezTo>
                <a:cubicBezTo>
                  <a:pt x="184" y="378"/>
                  <a:pt x="228" y="388"/>
                  <a:pt x="289" y="389"/>
                </a:cubicBezTo>
                <a:cubicBezTo>
                  <a:pt x="289" y="386"/>
                  <a:pt x="292" y="381"/>
                  <a:pt x="293" y="378"/>
                </a:cubicBezTo>
                <a:close/>
                <a:moveTo>
                  <a:pt x="740" y="503"/>
                </a:moveTo>
                <a:cubicBezTo>
                  <a:pt x="775" y="477"/>
                  <a:pt x="796" y="442"/>
                  <a:pt x="796" y="404"/>
                </a:cubicBezTo>
                <a:cubicBezTo>
                  <a:pt x="796" y="321"/>
                  <a:pt x="695" y="253"/>
                  <a:pt x="570" y="253"/>
                </a:cubicBezTo>
                <a:cubicBezTo>
                  <a:pt x="445" y="253"/>
                  <a:pt x="344" y="321"/>
                  <a:pt x="344" y="404"/>
                </a:cubicBezTo>
                <a:cubicBezTo>
                  <a:pt x="344" y="488"/>
                  <a:pt x="445" y="555"/>
                  <a:pt x="570" y="555"/>
                </a:cubicBezTo>
                <a:cubicBezTo>
                  <a:pt x="619" y="555"/>
                  <a:pt x="665" y="544"/>
                  <a:pt x="702" y="527"/>
                </a:cubicBezTo>
                <a:cubicBezTo>
                  <a:pt x="721" y="544"/>
                  <a:pt x="747" y="555"/>
                  <a:pt x="776" y="555"/>
                </a:cubicBezTo>
                <a:cubicBezTo>
                  <a:pt x="787" y="555"/>
                  <a:pt x="798" y="554"/>
                  <a:pt x="808" y="550"/>
                </a:cubicBezTo>
                <a:cubicBezTo>
                  <a:pt x="781" y="542"/>
                  <a:pt x="757" y="525"/>
                  <a:pt x="740" y="50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88" name="Freeform 288"/>
          <p:cNvSpPr>
            <a:spLocks noEditPoints="1"/>
          </p:cNvSpPr>
          <p:nvPr/>
        </p:nvSpPr>
        <p:spPr bwMode="auto">
          <a:xfrm>
            <a:off x="5679284" y="3801668"/>
            <a:ext cx="96440" cy="163115"/>
          </a:xfrm>
          <a:custGeom>
            <a:avLst/>
            <a:gdLst>
              <a:gd name="T0" fmla="*/ 191 w 426"/>
              <a:gd name="T1" fmla="*/ 597 h 718"/>
              <a:gd name="T2" fmla="*/ 239 w 426"/>
              <a:gd name="T3" fmla="*/ 615 h 718"/>
              <a:gd name="T4" fmla="*/ 259 w 426"/>
              <a:gd name="T5" fmla="*/ 656 h 718"/>
              <a:gd name="T6" fmla="*/ 239 w 426"/>
              <a:gd name="T7" fmla="*/ 700 h 718"/>
              <a:gd name="T8" fmla="*/ 191 w 426"/>
              <a:gd name="T9" fmla="*/ 718 h 718"/>
              <a:gd name="T10" fmla="*/ 143 w 426"/>
              <a:gd name="T11" fmla="*/ 700 h 718"/>
              <a:gd name="T12" fmla="*/ 123 w 426"/>
              <a:gd name="T13" fmla="*/ 656 h 718"/>
              <a:gd name="T14" fmla="*/ 143 w 426"/>
              <a:gd name="T15" fmla="*/ 614 h 718"/>
              <a:gd name="T16" fmla="*/ 191 w 426"/>
              <a:gd name="T17" fmla="*/ 597 h 718"/>
              <a:gd name="T18" fmla="*/ 205 w 426"/>
              <a:gd name="T19" fmla="*/ 537 h 718"/>
              <a:gd name="T20" fmla="*/ 175 w 426"/>
              <a:gd name="T21" fmla="*/ 537 h 718"/>
              <a:gd name="T22" fmla="*/ 182 w 426"/>
              <a:gd name="T23" fmla="*/ 445 h 718"/>
              <a:gd name="T24" fmla="*/ 200 w 426"/>
              <a:gd name="T25" fmla="*/ 392 h 718"/>
              <a:gd name="T26" fmla="*/ 256 w 426"/>
              <a:gd name="T27" fmla="*/ 320 h 718"/>
              <a:gd name="T28" fmla="*/ 306 w 426"/>
              <a:gd name="T29" fmla="*/ 244 h 718"/>
              <a:gd name="T30" fmla="*/ 321 w 426"/>
              <a:gd name="T31" fmla="*/ 164 h 718"/>
              <a:gd name="T32" fmla="*/ 283 w 426"/>
              <a:gd name="T33" fmla="*/ 70 h 718"/>
              <a:gd name="T34" fmla="*/ 191 w 426"/>
              <a:gd name="T35" fmla="*/ 35 h 718"/>
              <a:gd name="T36" fmla="*/ 113 w 426"/>
              <a:gd name="T37" fmla="*/ 55 h 718"/>
              <a:gd name="T38" fmla="*/ 81 w 426"/>
              <a:gd name="T39" fmla="*/ 97 h 718"/>
              <a:gd name="T40" fmla="*/ 103 w 426"/>
              <a:gd name="T41" fmla="*/ 123 h 718"/>
              <a:gd name="T42" fmla="*/ 137 w 426"/>
              <a:gd name="T43" fmla="*/ 173 h 718"/>
              <a:gd name="T44" fmla="*/ 119 w 426"/>
              <a:gd name="T45" fmla="*/ 213 h 718"/>
              <a:gd name="T46" fmla="*/ 75 w 426"/>
              <a:gd name="T47" fmla="*/ 228 h 718"/>
              <a:gd name="T48" fmla="*/ 22 w 426"/>
              <a:gd name="T49" fmla="*/ 206 h 718"/>
              <a:gd name="T50" fmla="*/ 0 w 426"/>
              <a:gd name="T51" fmla="*/ 148 h 718"/>
              <a:gd name="T52" fmla="*/ 60 w 426"/>
              <a:gd name="T53" fmla="*/ 45 h 718"/>
              <a:gd name="T54" fmla="*/ 211 w 426"/>
              <a:gd name="T55" fmla="*/ 0 h 718"/>
              <a:gd name="T56" fmla="*/ 365 w 426"/>
              <a:gd name="T57" fmla="*/ 50 h 718"/>
              <a:gd name="T58" fmla="*/ 426 w 426"/>
              <a:gd name="T59" fmla="*/ 174 h 718"/>
              <a:gd name="T60" fmla="*/ 405 w 426"/>
              <a:gd name="T61" fmla="*/ 258 h 718"/>
              <a:gd name="T62" fmla="*/ 325 w 426"/>
              <a:gd name="T63" fmla="*/ 338 h 718"/>
              <a:gd name="T64" fmla="*/ 224 w 426"/>
              <a:gd name="T65" fmla="*/ 434 h 718"/>
              <a:gd name="T66" fmla="*/ 205 w 426"/>
              <a:gd name="T67" fmla="*/ 537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6" h="718">
                <a:moveTo>
                  <a:pt x="191" y="597"/>
                </a:moveTo>
                <a:cubicBezTo>
                  <a:pt x="210" y="597"/>
                  <a:pt x="226" y="603"/>
                  <a:pt x="239" y="615"/>
                </a:cubicBezTo>
                <a:cubicBezTo>
                  <a:pt x="253" y="626"/>
                  <a:pt x="259" y="640"/>
                  <a:pt x="259" y="656"/>
                </a:cubicBezTo>
                <a:cubicBezTo>
                  <a:pt x="259" y="673"/>
                  <a:pt x="253" y="688"/>
                  <a:pt x="239" y="700"/>
                </a:cubicBezTo>
                <a:cubicBezTo>
                  <a:pt x="226" y="712"/>
                  <a:pt x="210" y="718"/>
                  <a:pt x="191" y="718"/>
                </a:cubicBezTo>
                <a:cubicBezTo>
                  <a:pt x="172" y="718"/>
                  <a:pt x="156" y="712"/>
                  <a:pt x="143" y="700"/>
                </a:cubicBezTo>
                <a:cubicBezTo>
                  <a:pt x="130" y="688"/>
                  <a:pt x="123" y="674"/>
                  <a:pt x="123" y="656"/>
                </a:cubicBezTo>
                <a:cubicBezTo>
                  <a:pt x="123" y="640"/>
                  <a:pt x="130" y="626"/>
                  <a:pt x="143" y="614"/>
                </a:cubicBezTo>
                <a:cubicBezTo>
                  <a:pt x="156" y="603"/>
                  <a:pt x="172" y="597"/>
                  <a:pt x="191" y="597"/>
                </a:cubicBezTo>
                <a:close/>
                <a:moveTo>
                  <a:pt x="205" y="537"/>
                </a:moveTo>
                <a:lnTo>
                  <a:pt x="175" y="537"/>
                </a:lnTo>
                <a:cubicBezTo>
                  <a:pt x="175" y="499"/>
                  <a:pt x="177" y="468"/>
                  <a:pt x="182" y="445"/>
                </a:cubicBezTo>
                <a:cubicBezTo>
                  <a:pt x="187" y="423"/>
                  <a:pt x="193" y="405"/>
                  <a:pt x="200" y="392"/>
                </a:cubicBezTo>
                <a:cubicBezTo>
                  <a:pt x="207" y="379"/>
                  <a:pt x="226" y="355"/>
                  <a:pt x="256" y="320"/>
                </a:cubicBezTo>
                <a:cubicBezTo>
                  <a:pt x="280" y="293"/>
                  <a:pt x="297" y="268"/>
                  <a:pt x="306" y="244"/>
                </a:cubicBezTo>
                <a:cubicBezTo>
                  <a:pt x="316" y="220"/>
                  <a:pt x="321" y="193"/>
                  <a:pt x="321" y="164"/>
                </a:cubicBezTo>
                <a:cubicBezTo>
                  <a:pt x="321" y="126"/>
                  <a:pt x="308" y="94"/>
                  <a:pt x="283" y="70"/>
                </a:cubicBezTo>
                <a:cubicBezTo>
                  <a:pt x="258" y="46"/>
                  <a:pt x="227" y="35"/>
                  <a:pt x="191" y="35"/>
                </a:cubicBezTo>
                <a:cubicBezTo>
                  <a:pt x="160" y="35"/>
                  <a:pt x="134" y="41"/>
                  <a:pt x="113" y="55"/>
                </a:cubicBezTo>
                <a:cubicBezTo>
                  <a:pt x="92" y="68"/>
                  <a:pt x="81" y="82"/>
                  <a:pt x="81" y="97"/>
                </a:cubicBezTo>
                <a:cubicBezTo>
                  <a:pt x="81" y="105"/>
                  <a:pt x="89" y="113"/>
                  <a:pt x="103" y="123"/>
                </a:cubicBezTo>
                <a:cubicBezTo>
                  <a:pt x="126" y="139"/>
                  <a:pt x="137" y="155"/>
                  <a:pt x="137" y="173"/>
                </a:cubicBezTo>
                <a:cubicBezTo>
                  <a:pt x="137" y="189"/>
                  <a:pt x="131" y="202"/>
                  <a:pt x="119" y="213"/>
                </a:cubicBezTo>
                <a:cubicBezTo>
                  <a:pt x="108" y="223"/>
                  <a:pt x="93" y="228"/>
                  <a:pt x="75" y="228"/>
                </a:cubicBezTo>
                <a:cubicBezTo>
                  <a:pt x="54" y="228"/>
                  <a:pt x="36" y="221"/>
                  <a:pt x="22" y="206"/>
                </a:cubicBezTo>
                <a:cubicBezTo>
                  <a:pt x="7" y="191"/>
                  <a:pt x="0" y="172"/>
                  <a:pt x="0" y="148"/>
                </a:cubicBezTo>
                <a:cubicBezTo>
                  <a:pt x="0" y="110"/>
                  <a:pt x="20" y="75"/>
                  <a:pt x="60" y="45"/>
                </a:cubicBezTo>
                <a:cubicBezTo>
                  <a:pt x="100" y="15"/>
                  <a:pt x="150" y="0"/>
                  <a:pt x="211" y="0"/>
                </a:cubicBezTo>
                <a:cubicBezTo>
                  <a:pt x="273" y="0"/>
                  <a:pt x="325" y="17"/>
                  <a:pt x="365" y="50"/>
                </a:cubicBezTo>
                <a:cubicBezTo>
                  <a:pt x="406" y="84"/>
                  <a:pt x="426" y="125"/>
                  <a:pt x="426" y="174"/>
                </a:cubicBezTo>
                <a:cubicBezTo>
                  <a:pt x="426" y="205"/>
                  <a:pt x="419" y="233"/>
                  <a:pt x="405" y="258"/>
                </a:cubicBezTo>
                <a:cubicBezTo>
                  <a:pt x="394" y="277"/>
                  <a:pt x="368" y="304"/>
                  <a:pt x="325" y="338"/>
                </a:cubicBezTo>
                <a:cubicBezTo>
                  <a:pt x="270" y="381"/>
                  <a:pt x="236" y="414"/>
                  <a:pt x="224" y="434"/>
                </a:cubicBezTo>
                <a:cubicBezTo>
                  <a:pt x="212" y="455"/>
                  <a:pt x="206" y="490"/>
                  <a:pt x="205" y="53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89" name="Freeform 289"/>
          <p:cNvSpPr>
            <a:spLocks noEditPoints="1"/>
          </p:cNvSpPr>
          <p:nvPr/>
        </p:nvSpPr>
        <p:spPr bwMode="auto">
          <a:xfrm>
            <a:off x="4791076" y="2708673"/>
            <a:ext cx="88106" cy="178594"/>
          </a:xfrm>
          <a:custGeom>
            <a:avLst/>
            <a:gdLst>
              <a:gd name="T0" fmla="*/ 99 w 388"/>
              <a:gd name="T1" fmla="*/ 272 h 786"/>
              <a:gd name="T2" fmla="*/ 83 w 388"/>
              <a:gd name="T3" fmla="*/ 208 h 786"/>
              <a:gd name="T4" fmla="*/ 83 w 388"/>
              <a:gd name="T5" fmla="*/ 141 h 786"/>
              <a:gd name="T6" fmla="*/ 101 w 388"/>
              <a:gd name="T7" fmla="*/ 140 h 786"/>
              <a:gd name="T8" fmla="*/ 315 w 388"/>
              <a:gd name="T9" fmla="*/ 140 h 786"/>
              <a:gd name="T10" fmla="*/ 226 w 388"/>
              <a:gd name="T11" fmla="*/ 331 h 786"/>
              <a:gd name="T12" fmla="*/ 176 w 388"/>
              <a:gd name="T13" fmla="*/ 332 h 786"/>
              <a:gd name="T14" fmla="*/ 99 w 388"/>
              <a:gd name="T15" fmla="*/ 272 h 786"/>
              <a:gd name="T16" fmla="*/ 362 w 388"/>
              <a:gd name="T17" fmla="*/ 76 h 786"/>
              <a:gd name="T18" fmla="*/ 362 w 388"/>
              <a:gd name="T19" fmla="*/ 0 h 786"/>
              <a:gd name="T20" fmla="*/ 0 w 388"/>
              <a:gd name="T21" fmla="*/ 38 h 786"/>
              <a:gd name="T22" fmla="*/ 362 w 388"/>
              <a:gd name="T23" fmla="*/ 710 h 786"/>
              <a:gd name="T24" fmla="*/ 0 w 388"/>
              <a:gd name="T25" fmla="*/ 748 h 786"/>
              <a:gd name="T26" fmla="*/ 362 w 388"/>
              <a:gd name="T27" fmla="*/ 786 h 786"/>
              <a:gd name="T28" fmla="*/ 362 w 388"/>
              <a:gd name="T29" fmla="*/ 710 h 786"/>
              <a:gd name="T30" fmla="*/ 83 w 388"/>
              <a:gd name="T31" fmla="*/ 579 h 786"/>
              <a:gd name="T32" fmla="*/ 84 w 388"/>
              <a:gd name="T33" fmla="*/ 557 h 786"/>
              <a:gd name="T34" fmla="*/ 176 w 388"/>
              <a:gd name="T35" fmla="*/ 451 h 786"/>
              <a:gd name="T36" fmla="*/ 226 w 388"/>
              <a:gd name="T37" fmla="*/ 452 h 786"/>
              <a:gd name="T38" fmla="*/ 315 w 388"/>
              <a:gd name="T39" fmla="*/ 643 h 786"/>
              <a:gd name="T40" fmla="*/ 101 w 388"/>
              <a:gd name="T41" fmla="*/ 643 h 786"/>
              <a:gd name="T42" fmla="*/ 83 w 388"/>
              <a:gd name="T43" fmla="*/ 590 h 786"/>
              <a:gd name="T44" fmla="*/ 362 w 388"/>
              <a:gd name="T45" fmla="*/ 195 h 786"/>
              <a:gd name="T46" fmla="*/ 337 w 388"/>
              <a:gd name="T47" fmla="*/ 99 h 786"/>
              <a:gd name="T48" fmla="*/ 34 w 388"/>
              <a:gd name="T49" fmla="*/ 99 h 786"/>
              <a:gd name="T50" fmla="*/ 34 w 388"/>
              <a:gd name="T51" fmla="*/ 195 h 786"/>
              <a:gd name="T52" fmla="*/ 182 w 388"/>
              <a:gd name="T53" fmla="*/ 397 h 786"/>
              <a:gd name="T54" fmla="*/ 34 w 388"/>
              <a:gd name="T55" fmla="*/ 591 h 786"/>
              <a:gd name="T56" fmla="*/ 34 w 388"/>
              <a:gd name="T57" fmla="*/ 687 h 786"/>
              <a:gd name="T58" fmla="*/ 337 w 388"/>
              <a:gd name="T59" fmla="*/ 687 h 786"/>
              <a:gd name="T60" fmla="*/ 362 w 388"/>
              <a:gd name="T61" fmla="*/ 591 h 786"/>
              <a:gd name="T62" fmla="*/ 216 w 388"/>
              <a:gd name="T63" fmla="*/ 397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8" h="786">
                <a:moveTo>
                  <a:pt x="99" y="272"/>
                </a:moveTo>
                <a:lnTo>
                  <a:pt x="99" y="272"/>
                </a:lnTo>
                <a:cubicBezTo>
                  <a:pt x="89" y="254"/>
                  <a:pt x="83" y="232"/>
                  <a:pt x="83" y="208"/>
                </a:cubicBezTo>
                <a:lnTo>
                  <a:pt x="83" y="208"/>
                </a:lnTo>
                <a:lnTo>
                  <a:pt x="83" y="141"/>
                </a:lnTo>
                <a:lnTo>
                  <a:pt x="83" y="141"/>
                </a:lnTo>
                <a:lnTo>
                  <a:pt x="83" y="140"/>
                </a:lnTo>
                <a:lnTo>
                  <a:pt x="101" y="140"/>
                </a:lnTo>
                <a:lnTo>
                  <a:pt x="297" y="140"/>
                </a:lnTo>
                <a:lnTo>
                  <a:pt x="315" y="140"/>
                </a:lnTo>
                <a:lnTo>
                  <a:pt x="315" y="207"/>
                </a:lnTo>
                <a:cubicBezTo>
                  <a:pt x="315" y="268"/>
                  <a:pt x="277" y="318"/>
                  <a:pt x="226" y="331"/>
                </a:cubicBezTo>
                <a:lnTo>
                  <a:pt x="226" y="331"/>
                </a:lnTo>
                <a:cubicBezTo>
                  <a:pt x="209" y="334"/>
                  <a:pt x="192" y="335"/>
                  <a:pt x="176" y="332"/>
                </a:cubicBezTo>
                <a:lnTo>
                  <a:pt x="174" y="332"/>
                </a:lnTo>
                <a:cubicBezTo>
                  <a:pt x="142" y="324"/>
                  <a:pt x="115" y="302"/>
                  <a:pt x="99" y="272"/>
                </a:cubicBezTo>
                <a:close/>
                <a:moveTo>
                  <a:pt x="26" y="76"/>
                </a:moveTo>
                <a:lnTo>
                  <a:pt x="362" y="76"/>
                </a:lnTo>
                <a:cubicBezTo>
                  <a:pt x="376" y="76"/>
                  <a:pt x="388" y="59"/>
                  <a:pt x="388" y="38"/>
                </a:cubicBezTo>
                <a:cubicBezTo>
                  <a:pt x="388" y="17"/>
                  <a:pt x="376" y="0"/>
                  <a:pt x="362" y="0"/>
                </a:cubicBezTo>
                <a:lnTo>
                  <a:pt x="26" y="0"/>
                </a:lnTo>
                <a:cubicBezTo>
                  <a:pt x="12" y="0"/>
                  <a:pt x="0" y="17"/>
                  <a:pt x="0" y="38"/>
                </a:cubicBezTo>
                <a:cubicBezTo>
                  <a:pt x="0" y="59"/>
                  <a:pt x="12" y="76"/>
                  <a:pt x="26" y="76"/>
                </a:cubicBezTo>
                <a:close/>
                <a:moveTo>
                  <a:pt x="362" y="710"/>
                </a:moveTo>
                <a:lnTo>
                  <a:pt x="26" y="710"/>
                </a:lnTo>
                <a:cubicBezTo>
                  <a:pt x="12" y="710"/>
                  <a:pt x="0" y="727"/>
                  <a:pt x="0" y="748"/>
                </a:cubicBezTo>
                <a:cubicBezTo>
                  <a:pt x="0" y="769"/>
                  <a:pt x="12" y="786"/>
                  <a:pt x="26" y="786"/>
                </a:cubicBezTo>
                <a:lnTo>
                  <a:pt x="362" y="786"/>
                </a:lnTo>
                <a:cubicBezTo>
                  <a:pt x="376" y="786"/>
                  <a:pt x="388" y="769"/>
                  <a:pt x="388" y="748"/>
                </a:cubicBezTo>
                <a:cubicBezTo>
                  <a:pt x="388" y="727"/>
                  <a:pt x="376" y="710"/>
                  <a:pt x="362" y="710"/>
                </a:cubicBezTo>
                <a:close/>
                <a:moveTo>
                  <a:pt x="83" y="590"/>
                </a:moveTo>
                <a:lnTo>
                  <a:pt x="83" y="579"/>
                </a:lnTo>
                <a:lnTo>
                  <a:pt x="83" y="579"/>
                </a:lnTo>
                <a:cubicBezTo>
                  <a:pt x="83" y="572"/>
                  <a:pt x="83" y="564"/>
                  <a:pt x="84" y="557"/>
                </a:cubicBezTo>
                <a:cubicBezTo>
                  <a:pt x="91" y="505"/>
                  <a:pt x="127" y="462"/>
                  <a:pt x="174" y="451"/>
                </a:cubicBezTo>
                <a:lnTo>
                  <a:pt x="176" y="451"/>
                </a:lnTo>
                <a:cubicBezTo>
                  <a:pt x="192" y="448"/>
                  <a:pt x="209" y="449"/>
                  <a:pt x="226" y="452"/>
                </a:cubicBezTo>
                <a:lnTo>
                  <a:pt x="226" y="452"/>
                </a:lnTo>
                <a:cubicBezTo>
                  <a:pt x="277" y="465"/>
                  <a:pt x="315" y="515"/>
                  <a:pt x="315" y="575"/>
                </a:cubicBezTo>
                <a:lnTo>
                  <a:pt x="315" y="643"/>
                </a:lnTo>
                <a:lnTo>
                  <a:pt x="297" y="643"/>
                </a:lnTo>
                <a:lnTo>
                  <a:pt x="101" y="643"/>
                </a:lnTo>
                <a:lnTo>
                  <a:pt x="83" y="643"/>
                </a:lnTo>
                <a:lnTo>
                  <a:pt x="83" y="590"/>
                </a:lnTo>
                <a:close/>
                <a:moveTo>
                  <a:pt x="236" y="370"/>
                </a:moveTo>
                <a:cubicBezTo>
                  <a:pt x="308" y="351"/>
                  <a:pt x="362" y="280"/>
                  <a:pt x="362" y="195"/>
                </a:cubicBezTo>
                <a:lnTo>
                  <a:pt x="362" y="99"/>
                </a:lnTo>
                <a:lnTo>
                  <a:pt x="337" y="99"/>
                </a:lnTo>
                <a:lnTo>
                  <a:pt x="59" y="99"/>
                </a:lnTo>
                <a:lnTo>
                  <a:pt x="34" y="99"/>
                </a:lnTo>
                <a:lnTo>
                  <a:pt x="34" y="195"/>
                </a:lnTo>
                <a:lnTo>
                  <a:pt x="34" y="195"/>
                </a:lnTo>
                <a:cubicBezTo>
                  <a:pt x="34" y="282"/>
                  <a:pt x="90" y="355"/>
                  <a:pt x="164" y="372"/>
                </a:cubicBezTo>
                <a:cubicBezTo>
                  <a:pt x="172" y="378"/>
                  <a:pt x="179" y="387"/>
                  <a:pt x="182" y="397"/>
                </a:cubicBezTo>
                <a:cubicBezTo>
                  <a:pt x="180" y="403"/>
                  <a:pt x="178" y="409"/>
                  <a:pt x="174" y="414"/>
                </a:cubicBezTo>
                <a:cubicBezTo>
                  <a:pt x="94" y="426"/>
                  <a:pt x="34" y="501"/>
                  <a:pt x="34" y="591"/>
                </a:cubicBezTo>
                <a:lnTo>
                  <a:pt x="34" y="592"/>
                </a:lnTo>
                <a:lnTo>
                  <a:pt x="34" y="687"/>
                </a:lnTo>
                <a:lnTo>
                  <a:pt x="59" y="687"/>
                </a:lnTo>
                <a:lnTo>
                  <a:pt x="337" y="687"/>
                </a:lnTo>
                <a:lnTo>
                  <a:pt x="362" y="687"/>
                </a:lnTo>
                <a:lnTo>
                  <a:pt x="362" y="591"/>
                </a:lnTo>
                <a:cubicBezTo>
                  <a:pt x="362" y="502"/>
                  <a:pt x="303" y="428"/>
                  <a:pt x="225" y="414"/>
                </a:cubicBezTo>
                <a:cubicBezTo>
                  <a:pt x="221" y="409"/>
                  <a:pt x="218" y="403"/>
                  <a:pt x="216" y="397"/>
                </a:cubicBezTo>
                <a:cubicBezTo>
                  <a:pt x="220" y="386"/>
                  <a:pt x="227" y="377"/>
                  <a:pt x="236" y="37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90" name="Freeform 290"/>
          <p:cNvSpPr>
            <a:spLocks noEditPoints="1"/>
          </p:cNvSpPr>
          <p:nvPr/>
        </p:nvSpPr>
        <p:spPr bwMode="auto">
          <a:xfrm>
            <a:off x="7165183" y="3292080"/>
            <a:ext cx="114300" cy="148828"/>
          </a:xfrm>
          <a:custGeom>
            <a:avLst/>
            <a:gdLst>
              <a:gd name="T0" fmla="*/ 437 w 506"/>
              <a:gd name="T1" fmla="*/ 144 h 655"/>
              <a:gd name="T2" fmla="*/ 472 w 506"/>
              <a:gd name="T3" fmla="*/ 76 h 655"/>
              <a:gd name="T4" fmla="*/ 504 w 506"/>
              <a:gd name="T5" fmla="*/ 6 h 655"/>
              <a:gd name="T6" fmla="*/ 424 w 506"/>
              <a:gd name="T7" fmla="*/ 3 h 655"/>
              <a:gd name="T8" fmla="*/ 343 w 506"/>
              <a:gd name="T9" fmla="*/ 0 h 655"/>
              <a:gd name="T10" fmla="*/ 375 w 506"/>
              <a:gd name="T11" fmla="*/ 40 h 655"/>
              <a:gd name="T12" fmla="*/ 6 w 506"/>
              <a:gd name="T13" fmla="*/ 259 h 655"/>
              <a:gd name="T14" fmla="*/ 2 w 506"/>
              <a:gd name="T15" fmla="*/ 349 h 655"/>
              <a:gd name="T16" fmla="*/ 403 w 506"/>
              <a:gd name="T17" fmla="*/ 99 h 655"/>
              <a:gd name="T18" fmla="*/ 437 w 506"/>
              <a:gd name="T19" fmla="*/ 144 h 655"/>
              <a:gd name="T20" fmla="*/ 356 w 506"/>
              <a:gd name="T21" fmla="*/ 181 h 655"/>
              <a:gd name="T22" fmla="*/ 506 w 506"/>
              <a:gd name="T23" fmla="*/ 181 h 655"/>
              <a:gd name="T24" fmla="*/ 506 w 506"/>
              <a:gd name="T25" fmla="*/ 655 h 655"/>
              <a:gd name="T26" fmla="*/ 356 w 506"/>
              <a:gd name="T27" fmla="*/ 655 h 655"/>
              <a:gd name="T28" fmla="*/ 356 w 506"/>
              <a:gd name="T29" fmla="*/ 181 h 655"/>
              <a:gd name="T30" fmla="*/ 178 w 506"/>
              <a:gd name="T31" fmla="*/ 280 h 655"/>
              <a:gd name="T32" fmla="*/ 328 w 506"/>
              <a:gd name="T33" fmla="*/ 280 h 655"/>
              <a:gd name="T34" fmla="*/ 328 w 506"/>
              <a:gd name="T35" fmla="*/ 655 h 655"/>
              <a:gd name="T36" fmla="*/ 178 w 506"/>
              <a:gd name="T37" fmla="*/ 655 h 655"/>
              <a:gd name="T38" fmla="*/ 178 w 506"/>
              <a:gd name="T39" fmla="*/ 280 h 655"/>
              <a:gd name="T40" fmla="*/ 0 w 506"/>
              <a:gd name="T41" fmla="*/ 381 h 655"/>
              <a:gd name="T42" fmla="*/ 150 w 506"/>
              <a:gd name="T43" fmla="*/ 381 h 655"/>
              <a:gd name="T44" fmla="*/ 150 w 506"/>
              <a:gd name="T45" fmla="*/ 655 h 655"/>
              <a:gd name="T46" fmla="*/ 0 w 506"/>
              <a:gd name="T47" fmla="*/ 655 h 655"/>
              <a:gd name="T48" fmla="*/ 0 w 506"/>
              <a:gd name="T49" fmla="*/ 381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6" h="655">
                <a:moveTo>
                  <a:pt x="437" y="144"/>
                </a:moveTo>
                <a:lnTo>
                  <a:pt x="472" y="76"/>
                </a:lnTo>
                <a:lnTo>
                  <a:pt x="504" y="6"/>
                </a:lnTo>
                <a:lnTo>
                  <a:pt x="424" y="3"/>
                </a:lnTo>
                <a:lnTo>
                  <a:pt x="343" y="0"/>
                </a:lnTo>
                <a:lnTo>
                  <a:pt x="375" y="40"/>
                </a:lnTo>
                <a:lnTo>
                  <a:pt x="6" y="259"/>
                </a:lnTo>
                <a:lnTo>
                  <a:pt x="2" y="349"/>
                </a:lnTo>
                <a:lnTo>
                  <a:pt x="403" y="99"/>
                </a:lnTo>
                <a:lnTo>
                  <a:pt x="437" y="144"/>
                </a:lnTo>
                <a:close/>
                <a:moveTo>
                  <a:pt x="356" y="181"/>
                </a:moveTo>
                <a:lnTo>
                  <a:pt x="506" y="181"/>
                </a:lnTo>
                <a:lnTo>
                  <a:pt x="506" y="655"/>
                </a:lnTo>
                <a:lnTo>
                  <a:pt x="356" y="655"/>
                </a:lnTo>
                <a:lnTo>
                  <a:pt x="356" y="181"/>
                </a:lnTo>
                <a:close/>
                <a:moveTo>
                  <a:pt x="178" y="280"/>
                </a:moveTo>
                <a:lnTo>
                  <a:pt x="328" y="280"/>
                </a:lnTo>
                <a:lnTo>
                  <a:pt x="328" y="655"/>
                </a:lnTo>
                <a:lnTo>
                  <a:pt x="178" y="655"/>
                </a:lnTo>
                <a:lnTo>
                  <a:pt x="178" y="280"/>
                </a:lnTo>
                <a:close/>
                <a:moveTo>
                  <a:pt x="0" y="381"/>
                </a:moveTo>
                <a:lnTo>
                  <a:pt x="150" y="381"/>
                </a:lnTo>
                <a:lnTo>
                  <a:pt x="150" y="655"/>
                </a:lnTo>
                <a:lnTo>
                  <a:pt x="0" y="655"/>
                </a:lnTo>
                <a:lnTo>
                  <a:pt x="0" y="381"/>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91" name="Freeform 291"/>
          <p:cNvSpPr>
            <a:spLocks noEditPoints="1"/>
          </p:cNvSpPr>
          <p:nvPr/>
        </p:nvSpPr>
        <p:spPr bwMode="auto">
          <a:xfrm>
            <a:off x="7479507" y="3289699"/>
            <a:ext cx="117873" cy="153590"/>
          </a:xfrm>
          <a:custGeom>
            <a:avLst/>
            <a:gdLst>
              <a:gd name="T0" fmla="*/ 11 w 518"/>
              <a:gd name="T1" fmla="*/ 401 h 675"/>
              <a:gd name="T2" fmla="*/ 162 w 518"/>
              <a:gd name="T3" fmla="*/ 401 h 675"/>
              <a:gd name="T4" fmla="*/ 162 w 518"/>
              <a:gd name="T5" fmla="*/ 675 h 675"/>
              <a:gd name="T6" fmla="*/ 11 w 518"/>
              <a:gd name="T7" fmla="*/ 675 h 675"/>
              <a:gd name="T8" fmla="*/ 11 w 518"/>
              <a:gd name="T9" fmla="*/ 401 h 675"/>
              <a:gd name="T10" fmla="*/ 67 w 518"/>
              <a:gd name="T11" fmla="*/ 205 h 675"/>
              <a:gd name="T12" fmla="*/ 32 w 518"/>
              <a:gd name="T13" fmla="*/ 273 h 675"/>
              <a:gd name="T14" fmla="*/ 0 w 518"/>
              <a:gd name="T15" fmla="*/ 343 h 675"/>
              <a:gd name="T16" fmla="*/ 81 w 518"/>
              <a:gd name="T17" fmla="*/ 346 h 675"/>
              <a:gd name="T18" fmla="*/ 161 w 518"/>
              <a:gd name="T19" fmla="*/ 349 h 675"/>
              <a:gd name="T20" fmla="*/ 130 w 518"/>
              <a:gd name="T21" fmla="*/ 308 h 675"/>
              <a:gd name="T22" fmla="*/ 498 w 518"/>
              <a:gd name="T23" fmla="*/ 90 h 675"/>
              <a:gd name="T24" fmla="*/ 502 w 518"/>
              <a:gd name="T25" fmla="*/ 0 h 675"/>
              <a:gd name="T26" fmla="*/ 101 w 518"/>
              <a:gd name="T27" fmla="*/ 249 h 675"/>
              <a:gd name="T28" fmla="*/ 67 w 518"/>
              <a:gd name="T29" fmla="*/ 205 h 675"/>
              <a:gd name="T30" fmla="*/ 367 w 518"/>
              <a:gd name="T31" fmla="*/ 200 h 675"/>
              <a:gd name="T32" fmla="*/ 518 w 518"/>
              <a:gd name="T33" fmla="*/ 200 h 675"/>
              <a:gd name="T34" fmla="*/ 518 w 518"/>
              <a:gd name="T35" fmla="*/ 675 h 675"/>
              <a:gd name="T36" fmla="*/ 367 w 518"/>
              <a:gd name="T37" fmla="*/ 675 h 675"/>
              <a:gd name="T38" fmla="*/ 367 w 518"/>
              <a:gd name="T39" fmla="*/ 200 h 675"/>
              <a:gd name="T40" fmla="*/ 189 w 518"/>
              <a:gd name="T41" fmla="*/ 300 h 675"/>
              <a:gd name="T42" fmla="*/ 340 w 518"/>
              <a:gd name="T43" fmla="*/ 300 h 675"/>
              <a:gd name="T44" fmla="*/ 340 w 518"/>
              <a:gd name="T45" fmla="*/ 675 h 675"/>
              <a:gd name="T46" fmla="*/ 189 w 518"/>
              <a:gd name="T47" fmla="*/ 675 h 675"/>
              <a:gd name="T48" fmla="*/ 189 w 518"/>
              <a:gd name="T49" fmla="*/ 300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8" h="675">
                <a:moveTo>
                  <a:pt x="11" y="401"/>
                </a:moveTo>
                <a:lnTo>
                  <a:pt x="162" y="401"/>
                </a:lnTo>
                <a:lnTo>
                  <a:pt x="162" y="675"/>
                </a:lnTo>
                <a:lnTo>
                  <a:pt x="11" y="675"/>
                </a:lnTo>
                <a:lnTo>
                  <a:pt x="11" y="401"/>
                </a:lnTo>
                <a:close/>
                <a:moveTo>
                  <a:pt x="67" y="205"/>
                </a:moveTo>
                <a:lnTo>
                  <a:pt x="32" y="273"/>
                </a:lnTo>
                <a:lnTo>
                  <a:pt x="0" y="343"/>
                </a:lnTo>
                <a:lnTo>
                  <a:pt x="81" y="346"/>
                </a:lnTo>
                <a:lnTo>
                  <a:pt x="161" y="349"/>
                </a:lnTo>
                <a:lnTo>
                  <a:pt x="130" y="308"/>
                </a:lnTo>
                <a:lnTo>
                  <a:pt x="498" y="90"/>
                </a:lnTo>
                <a:lnTo>
                  <a:pt x="502" y="0"/>
                </a:lnTo>
                <a:lnTo>
                  <a:pt x="101" y="249"/>
                </a:lnTo>
                <a:lnTo>
                  <a:pt x="67" y="205"/>
                </a:lnTo>
                <a:close/>
                <a:moveTo>
                  <a:pt x="367" y="200"/>
                </a:moveTo>
                <a:lnTo>
                  <a:pt x="518" y="200"/>
                </a:lnTo>
                <a:lnTo>
                  <a:pt x="518" y="675"/>
                </a:lnTo>
                <a:lnTo>
                  <a:pt x="367" y="675"/>
                </a:lnTo>
                <a:lnTo>
                  <a:pt x="367" y="200"/>
                </a:lnTo>
                <a:close/>
                <a:moveTo>
                  <a:pt x="189" y="300"/>
                </a:moveTo>
                <a:lnTo>
                  <a:pt x="340" y="300"/>
                </a:lnTo>
                <a:lnTo>
                  <a:pt x="340" y="675"/>
                </a:lnTo>
                <a:lnTo>
                  <a:pt x="189" y="675"/>
                </a:lnTo>
                <a:lnTo>
                  <a:pt x="189" y="30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92" name="Freeform 292"/>
          <p:cNvSpPr>
            <a:spLocks noEditPoints="1"/>
          </p:cNvSpPr>
          <p:nvPr/>
        </p:nvSpPr>
        <p:spPr bwMode="auto">
          <a:xfrm>
            <a:off x="7740253" y="3561161"/>
            <a:ext cx="155973" cy="140494"/>
          </a:xfrm>
          <a:custGeom>
            <a:avLst/>
            <a:gdLst>
              <a:gd name="T0" fmla="*/ 401 w 687"/>
              <a:gd name="T1" fmla="*/ 465 h 617"/>
              <a:gd name="T2" fmla="*/ 293 w 687"/>
              <a:gd name="T3" fmla="*/ 465 h 617"/>
              <a:gd name="T4" fmla="*/ 289 w 687"/>
              <a:gd name="T5" fmla="*/ 471 h 617"/>
              <a:gd name="T6" fmla="*/ 147 w 687"/>
              <a:gd name="T7" fmla="*/ 584 h 617"/>
              <a:gd name="T8" fmla="*/ 186 w 687"/>
              <a:gd name="T9" fmla="*/ 478 h 617"/>
              <a:gd name="T10" fmla="*/ 184 w 687"/>
              <a:gd name="T11" fmla="*/ 465 h 617"/>
              <a:gd name="T12" fmla="*/ 103 w 687"/>
              <a:gd name="T13" fmla="*/ 465 h 617"/>
              <a:gd name="T14" fmla="*/ 27 w 687"/>
              <a:gd name="T15" fmla="*/ 390 h 617"/>
              <a:gd name="T16" fmla="*/ 27 w 687"/>
              <a:gd name="T17" fmla="*/ 182 h 617"/>
              <a:gd name="T18" fmla="*/ 103 w 687"/>
              <a:gd name="T19" fmla="*/ 106 h 617"/>
              <a:gd name="T20" fmla="*/ 175 w 687"/>
              <a:gd name="T21" fmla="*/ 106 h 617"/>
              <a:gd name="T22" fmla="*/ 175 w 687"/>
              <a:gd name="T23" fmla="*/ 319 h 617"/>
              <a:gd name="T24" fmla="*/ 271 w 687"/>
              <a:gd name="T25" fmla="*/ 416 h 617"/>
              <a:gd name="T26" fmla="*/ 380 w 687"/>
              <a:gd name="T27" fmla="*/ 416 h 617"/>
              <a:gd name="T28" fmla="*/ 420 w 687"/>
              <a:gd name="T29" fmla="*/ 463 h 617"/>
              <a:gd name="T30" fmla="*/ 401 w 687"/>
              <a:gd name="T31" fmla="*/ 465 h 617"/>
              <a:gd name="T32" fmla="*/ 591 w 687"/>
              <a:gd name="T33" fmla="*/ 0 h 617"/>
              <a:gd name="T34" fmla="*/ 271 w 687"/>
              <a:gd name="T35" fmla="*/ 0 h 617"/>
              <a:gd name="T36" fmla="*/ 177 w 687"/>
              <a:gd name="T37" fmla="*/ 79 h 617"/>
              <a:gd name="T38" fmla="*/ 103 w 687"/>
              <a:gd name="T39" fmla="*/ 79 h 617"/>
              <a:gd name="T40" fmla="*/ 0 w 687"/>
              <a:gd name="T41" fmla="*/ 182 h 617"/>
              <a:gd name="T42" fmla="*/ 0 w 687"/>
              <a:gd name="T43" fmla="*/ 389 h 617"/>
              <a:gd name="T44" fmla="*/ 103 w 687"/>
              <a:gd name="T45" fmla="*/ 493 h 617"/>
              <a:gd name="T46" fmla="*/ 159 w 687"/>
              <a:gd name="T47" fmla="*/ 493 h 617"/>
              <a:gd name="T48" fmla="*/ 106 w 687"/>
              <a:gd name="T49" fmla="*/ 594 h 617"/>
              <a:gd name="T50" fmla="*/ 85 w 687"/>
              <a:gd name="T51" fmla="*/ 617 h 617"/>
              <a:gd name="T52" fmla="*/ 116 w 687"/>
              <a:gd name="T53" fmla="*/ 616 h 617"/>
              <a:gd name="T54" fmla="*/ 306 w 687"/>
              <a:gd name="T55" fmla="*/ 493 h 617"/>
              <a:gd name="T56" fmla="*/ 401 w 687"/>
              <a:gd name="T57" fmla="*/ 493 h 617"/>
              <a:gd name="T58" fmla="*/ 442 w 687"/>
              <a:gd name="T59" fmla="*/ 484 h 617"/>
              <a:gd name="T60" fmla="*/ 577 w 687"/>
              <a:gd name="T61" fmla="*/ 548 h 617"/>
              <a:gd name="T62" fmla="*/ 517 w 687"/>
              <a:gd name="T63" fmla="*/ 416 h 617"/>
              <a:gd name="T64" fmla="*/ 591 w 687"/>
              <a:gd name="T65" fmla="*/ 416 h 617"/>
              <a:gd name="T66" fmla="*/ 687 w 687"/>
              <a:gd name="T67" fmla="*/ 319 h 617"/>
              <a:gd name="T68" fmla="*/ 687 w 687"/>
              <a:gd name="T69" fmla="*/ 96 h 617"/>
              <a:gd name="T70" fmla="*/ 591 w 687"/>
              <a:gd name="T71"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7" h="617">
                <a:moveTo>
                  <a:pt x="401" y="465"/>
                </a:moveTo>
                <a:lnTo>
                  <a:pt x="293" y="465"/>
                </a:lnTo>
                <a:lnTo>
                  <a:pt x="289" y="471"/>
                </a:lnTo>
                <a:cubicBezTo>
                  <a:pt x="261" y="508"/>
                  <a:pt x="209" y="566"/>
                  <a:pt x="147" y="584"/>
                </a:cubicBezTo>
                <a:cubicBezTo>
                  <a:pt x="166" y="556"/>
                  <a:pt x="190" y="513"/>
                  <a:pt x="186" y="478"/>
                </a:cubicBezTo>
                <a:lnTo>
                  <a:pt x="184" y="465"/>
                </a:lnTo>
                <a:lnTo>
                  <a:pt x="103" y="465"/>
                </a:lnTo>
                <a:cubicBezTo>
                  <a:pt x="61" y="465"/>
                  <a:pt x="27" y="431"/>
                  <a:pt x="27" y="390"/>
                </a:cubicBezTo>
                <a:lnTo>
                  <a:pt x="27" y="182"/>
                </a:lnTo>
                <a:cubicBezTo>
                  <a:pt x="27" y="140"/>
                  <a:pt x="61" y="106"/>
                  <a:pt x="103" y="106"/>
                </a:cubicBezTo>
                <a:lnTo>
                  <a:pt x="175" y="106"/>
                </a:lnTo>
                <a:lnTo>
                  <a:pt x="175" y="319"/>
                </a:lnTo>
                <a:cubicBezTo>
                  <a:pt x="175" y="372"/>
                  <a:pt x="218" y="416"/>
                  <a:pt x="271" y="416"/>
                </a:cubicBezTo>
                <a:lnTo>
                  <a:pt x="380" y="416"/>
                </a:lnTo>
                <a:cubicBezTo>
                  <a:pt x="390" y="429"/>
                  <a:pt x="404" y="446"/>
                  <a:pt x="420" y="463"/>
                </a:cubicBezTo>
                <a:cubicBezTo>
                  <a:pt x="414" y="464"/>
                  <a:pt x="407" y="465"/>
                  <a:pt x="401" y="465"/>
                </a:cubicBezTo>
                <a:close/>
                <a:moveTo>
                  <a:pt x="591" y="0"/>
                </a:moveTo>
                <a:lnTo>
                  <a:pt x="271" y="0"/>
                </a:lnTo>
                <a:cubicBezTo>
                  <a:pt x="224" y="0"/>
                  <a:pt x="185" y="34"/>
                  <a:pt x="177" y="79"/>
                </a:cubicBezTo>
                <a:lnTo>
                  <a:pt x="103" y="79"/>
                </a:lnTo>
                <a:cubicBezTo>
                  <a:pt x="46" y="79"/>
                  <a:pt x="0" y="125"/>
                  <a:pt x="0" y="182"/>
                </a:cubicBezTo>
                <a:lnTo>
                  <a:pt x="0" y="389"/>
                </a:lnTo>
                <a:cubicBezTo>
                  <a:pt x="0" y="447"/>
                  <a:pt x="46" y="493"/>
                  <a:pt x="103" y="493"/>
                </a:cubicBezTo>
                <a:lnTo>
                  <a:pt x="159" y="493"/>
                </a:lnTo>
                <a:cubicBezTo>
                  <a:pt x="154" y="529"/>
                  <a:pt x="120" y="577"/>
                  <a:pt x="106" y="594"/>
                </a:cubicBezTo>
                <a:lnTo>
                  <a:pt x="85" y="617"/>
                </a:lnTo>
                <a:lnTo>
                  <a:pt x="116" y="616"/>
                </a:lnTo>
                <a:cubicBezTo>
                  <a:pt x="199" y="613"/>
                  <a:pt x="270" y="540"/>
                  <a:pt x="306" y="493"/>
                </a:cubicBezTo>
                <a:lnTo>
                  <a:pt x="401" y="493"/>
                </a:lnTo>
                <a:cubicBezTo>
                  <a:pt x="415" y="493"/>
                  <a:pt x="430" y="490"/>
                  <a:pt x="442" y="484"/>
                </a:cubicBezTo>
                <a:cubicBezTo>
                  <a:pt x="480" y="517"/>
                  <a:pt x="526" y="546"/>
                  <a:pt x="577" y="548"/>
                </a:cubicBezTo>
                <a:cubicBezTo>
                  <a:pt x="577" y="548"/>
                  <a:pt x="510" y="471"/>
                  <a:pt x="517" y="416"/>
                </a:cubicBezTo>
                <a:lnTo>
                  <a:pt x="591" y="416"/>
                </a:lnTo>
                <a:cubicBezTo>
                  <a:pt x="644" y="416"/>
                  <a:pt x="687" y="372"/>
                  <a:pt x="687" y="319"/>
                </a:cubicBezTo>
                <a:lnTo>
                  <a:pt x="687" y="96"/>
                </a:lnTo>
                <a:cubicBezTo>
                  <a:pt x="687" y="43"/>
                  <a:pt x="644" y="0"/>
                  <a:pt x="591"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93" name="Freeform 293"/>
          <p:cNvSpPr>
            <a:spLocks noEditPoints="1"/>
          </p:cNvSpPr>
          <p:nvPr/>
        </p:nvSpPr>
        <p:spPr bwMode="auto">
          <a:xfrm>
            <a:off x="5648327" y="2219327"/>
            <a:ext cx="158353" cy="119064"/>
          </a:xfrm>
          <a:custGeom>
            <a:avLst/>
            <a:gdLst>
              <a:gd name="T0" fmla="*/ 631 w 694"/>
              <a:gd name="T1" fmla="*/ 255 h 521"/>
              <a:gd name="T2" fmla="*/ 63 w 694"/>
              <a:gd name="T3" fmla="*/ 255 h 521"/>
              <a:gd name="T4" fmla="*/ 0 w 694"/>
              <a:gd name="T5" fmla="*/ 191 h 521"/>
              <a:gd name="T6" fmla="*/ 694 w 694"/>
              <a:gd name="T7" fmla="*/ 192 h 521"/>
              <a:gd name="T8" fmla="*/ 631 w 694"/>
              <a:gd name="T9" fmla="*/ 255 h 521"/>
              <a:gd name="T10" fmla="*/ 348 w 694"/>
              <a:gd name="T11" fmla="*/ 435 h 521"/>
              <a:gd name="T12" fmla="*/ 390 w 694"/>
              <a:gd name="T13" fmla="*/ 478 h 521"/>
              <a:gd name="T14" fmla="*/ 347 w 694"/>
              <a:gd name="T15" fmla="*/ 521 h 521"/>
              <a:gd name="T16" fmla="*/ 305 w 694"/>
              <a:gd name="T17" fmla="*/ 478 h 521"/>
              <a:gd name="T18" fmla="*/ 348 w 694"/>
              <a:gd name="T19" fmla="*/ 435 h 521"/>
              <a:gd name="T20" fmla="*/ 505 w 694"/>
              <a:gd name="T21" fmla="*/ 381 h 521"/>
              <a:gd name="T22" fmla="*/ 442 w 694"/>
              <a:gd name="T23" fmla="*/ 444 h 521"/>
              <a:gd name="T24" fmla="*/ 252 w 694"/>
              <a:gd name="T25" fmla="*/ 444 h 521"/>
              <a:gd name="T26" fmla="*/ 189 w 694"/>
              <a:gd name="T27" fmla="*/ 381 h 521"/>
              <a:gd name="T28" fmla="*/ 505 w 694"/>
              <a:gd name="T29" fmla="*/ 381 h 521"/>
              <a:gd name="T30" fmla="*/ 599 w 694"/>
              <a:gd name="T31" fmla="*/ 286 h 521"/>
              <a:gd name="T32" fmla="*/ 536 w 694"/>
              <a:gd name="T33" fmla="*/ 349 h 521"/>
              <a:gd name="T34" fmla="*/ 157 w 694"/>
              <a:gd name="T35" fmla="*/ 349 h 521"/>
              <a:gd name="T36" fmla="*/ 94 w 694"/>
              <a:gd name="T37" fmla="*/ 286 h 521"/>
              <a:gd name="T38" fmla="*/ 599 w 694"/>
              <a:gd name="T39" fmla="*/ 286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4" h="521">
                <a:moveTo>
                  <a:pt x="631" y="255"/>
                </a:moveTo>
                <a:cubicBezTo>
                  <a:pt x="474" y="98"/>
                  <a:pt x="220" y="98"/>
                  <a:pt x="63" y="255"/>
                </a:cubicBezTo>
                <a:lnTo>
                  <a:pt x="0" y="191"/>
                </a:lnTo>
                <a:cubicBezTo>
                  <a:pt x="191" y="0"/>
                  <a:pt x="502" y="0"/>
                  <a:pt x="694" y="192"/>
                </a:cubicBezTo>
                <a:lnTo>
                  <a:pt x="631" y="255"/>
                </a:lnTo>
                <a:close/>
                <a:moveTo>
                  <a:pt x="348" y="435"/>
                </a:moveTo>
                <a:cubicBezTo>
                  <a:pt x="371" y="435"/>
                  <a:pt x="390" y="455"/>
                  <a:pt x="390" y="478"/>
                </a:cubicBezTo>
                <a:cubicBezTo>
                  <a:pt x="390" y="502"/>
                  <a:pt x="371" y="521"/>
                  <a:pt x="347" y="521"/>
                </a:cubicBezTo>
                <a:cubicBezTo>
                  <a:pt x="324" y="521"/>
                  <a:pt x="305" y="502"/>
                  <a:pt x="305" y="478"/>
                </a:cubicBezTo>
                <a:cubicBezTo>
                  <a:pt x="305" y="455"/>
                  <a:pt x="324" y="435"/>
                  <a:pt x="348" y="435"/>
                </a:cubicBezTo>
                <a:close/>
                <a:moveTo>
                  <a:pt x="505" y="381"/>
                </a:moveTo>
                <a:lnTo>
                  <a:pt x="442" y="444"/>
                </a:lnTo>
                <a:cubicBezTo>
                  <a:pt x="389" y="392"/>
                  <a:pt x="304" y="392"/>
                  <a:pt x="252" y="444"/>
                </a:cubicBezTo>
                <a:lnTo>
                  <a:pt x="189" y="381"/>
                </a:lnTo>
                <a:cubicBezTo>
                  <a:pt x="276" y="294"/>
                  <a:pt x="418" y="294"/>
                  <a:pt x="505" y="381"/>
                </a:cubicBezTo>
                <a:close/>
                <a:moveTo>
                  <a:pt x="599" y="286"/>
                </a:moveTo>
                <a:lnTo>
                  <a:pt x="536" y="349"/>
                </a:lnTo>
                <a:cubicBezTo>
                  <a:pt x="432" y="245"/>
                  <a:pt x="262" y="245"/>
                  <a:pt x="157" y="349"/>
                </a:cubicBezTo>
                <a:lnTo>
                  <a:pt x="94" y="286"/>
                </a:lnTo>
                <a:cubicBezTo>
                  <a:pt x="234" y="147"/>
                  <a:pt x="460" y="147"/>
                  <a:pt x="599" y="286"/>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94" name="Freeform 294"/>
          <p:cNvSpPr>
            <a:spLocks noEditPoints="1"/>
          </p:cNvSpPr>
          <p:nvPr/>
        </p:nvSpPr>
        <p:spPr bwMode="auto">
          <a:xfrm>
            <a:off x="6859191" y="4345783"/>
            <a:ext cx="152400" cy="132159"/>
          </a:xfrm>
          <a:custGeom>
            <a:avLst/>
            <a:gdLst>
              <a:gd name="T0" fmla="*/ 420 w 672"/>
              <a:gd name="T1" fmla="*/ 0 h 582"/>
              <a:gd name="T2" fmla="*/ 393 w 672"/>
              <a:gd name="T3" fmla="*/ 12 h 582"/>
              <a:gd name="T4" fmla="*/ 194 w 672"/>
              <a:gd name="T5" fmla="*/ 139 h 582"/>
              <a:gd name="T6" fmla="*/ 39 w 672"/>
              <a:gd name="T7" fmla="*/ 139 h 582"/>
              <a:gd name="T8" fmla="*/ 12 w 672"/>
              <a:gd name="T9" fmla="*/ 150 h 582"/>
              <a:gd name="T10" fmla="*/ 0 w 672"/>
              <a:gd name="T11" fmla="*/ 177 h 582"/>
              <a:gd name="T12" fmla="*/ 0 w 672"/>
              <a:gd name="T13" fmla="*/ 405 h 582"/>
              <a:gd name="T14" fmla="*/ 12 w 672"/>
              <a:gd name="T15" fmla="*/ 432 h 582"/>
              <a:gd name="T16" fmla="*/ 39 w 672"/>
              <a:gd name="T17" fmla="*/ 443 h 582"/>
              <a:gd name="T18" fmla="*/ 194 w 672"/>
              <a:gd name="T19" fmla="*/ 443 h 582"/>
              <a:gd name="T20" fmla="*/ 393 w 672"/>
              <a:gd name="T21" fmla="*/ 570 h 582"/>
              <a:gd name="T22" fmla="*/ 420 w 672"/>
              <a:gd name="T23" fmla="*/ 582 h 582"/>
              <a:gd name="T24" fmla="*/ 446 w 672"/>
              <a:gd name="T25" fmla="*/ 570 h 582"/>
              <a:gd name="T26" fmla="*/ 458 w 672"/>
              <a:gd name="T27" fmla="*/ 544 h 582"/>
              <a:gd name="T28" fmla="*/ 458 w 672"/>
              <a:gd name="T29" fmla="*/ 38 h 582"/>
              <a:gd name="T30" fmla="*/ 446 w 672"/>
              <a:gd name="T31" fmla="*/ 12 h 582"/>
              <a:gd name="T32" fmla="*/ 420 w 672"/>
              <a:gd name="T33" fmla="*/ 0 h 582"/>
              <a:gd name="T34" fmla="*/ 503 w 672"/>
              <a:gd name="T35" fmla="*/ 279 h 582"/>
              <a:gd name="T36" fmla="*/ 672 w 672"/>
              <a:gd name="T37" fmla="*/ 279 h 582"/>
              <a:gd name="T38" fmla="*/ 672 w 672"/>
              <a:gd name="T39" fmla="*/ 302 h 582"/>
              <a:gd name="T40" fmla="*/ 503 w 672"/>
              <a:gd name="T41" fmla="*/ 302 h 582"/>
              <a:gd name="T42" fmla="*/ 503 w 672"/>
              <a:gd name="T43" fmla="*/ 279 h 582"/>
              <a:gd name="T44" fmla="*/ 505 w 672"/>
              <a:gd name="T45" fmla="*/ 342 h 582"/>
              <a:gd name="T46" fmla="*/ 634 w 672"/>
              <a:gd name="T47" fmla="*/ 450 h 582"/>
              <a:gd name="T48" fmla="*/ 649 w 672"/>
              <a:gd name="T49" fmla="*/ 432 h 582"/>
              <a:gd name="T50" fmla="*/ 520 w 672"/>
              <a:gd name="T51" fmla="*/ 324 h 582"/>
              <a:gd name="T52" fmla="*/ 505 w 672"/>
              <a:gd name="T53" fmla="*/ 342 h 582"/>
              <a:gd name="T54" fmla="*/ 505 w 672"/>
              <a:gd name="T55" fmla="*/ 240 h 582"/>
              <a:gd name="T56" fmla="*/ 634 w 672"/>
              <a:gd name="T57" fmla="*/ 132 h 582"/>
              <a:gd name="T58" fmla="*/ 649 w 672"/>
              <a:gd name="T59" fmla="*/ 150 h 582"/>
              <a:gd name="T60" fmla="*/ 520 w 672"/>
              <a:gd name="T61" fmla="*/ 258 h 582"/>
              <a:gd name="T62" fmla="*/ 505 w 672"/>
              <a:gd name="T63" fmla="*/ 24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2" h="582">
                <a:moveTo>
                  <a:pt x="420" y="0"/>
                </a:moveTo>
                <a:cubicBezTo>
                  <a:pt x="409" y="0"/>
                  <a:pt x="400" y="4"/>
                  <a:pt x="393" y="12"/>
                </a:cubicBezTo>
                <a:lnTo>
                  <a:pt x="194" y="139"/>
                </a:lnTo>
                <a:lnTo>
                  <a:pt x="39" y="139"/>
                </a:lnTo>
                <a:cubicBezTo>
                  <a:pt x="28" y="139"/>
                  <a:pt x="19" y="142"/>
                  <a:pt x="12" y="150"/>
                </a:cubicBezTo>
                <a:cubicBezTo>
                  <a:pt x="4" y="157"/>
                  <a:pt x="0" y="166"/>
                  <a:pt x="0" y="177"/>
                </a:cubicBezTo>
                <a:lnTo>
                  <a:pt x="0" y="405"/>
                </a:lnTo>
                <a:cubicBezTo>
                  <a:pt x="0" y="416"/>
                  <a:pt x="4" y="425"/>
                  <a:pt x="12" y="432"/>
                </a:cubicBezTo>
                <a:cubicBezTo>
                  <a:pt x="19" y="440"/>
                  <a:pt x="28" y="443"/>
                  <a:pt x="39" y="443"/>
                </a:cubicBezTo>
                <a:lnTo>
                  <a:pt x="194" y="443"/>
                </a:lnTo>
                <a:lnTo>
                  <a:pt x="393" y="570"/>
                </a:lnTo>
                <a:cubicBezTo>
                  <a:pt x="400" y="578"/>
                  <a:pt x="409" y="582"/>
                  <a:pt x="420" y="582"/>
                </a:cubicBezTo>
                <a:cubicBezTo>
                  <a:pt x="430" y="582"/>
                  <a:pt x="439" y="578"/>
                  <a:pt x="446" y="570"/>
                </a:cubicBezTo>
                <a:cubicBezTo>
                  <a:pt x="454" y="563"/>
                  <a:pt x="458" y="554"/>
                  <a:pt x="458" y="544"/>
                </a:cubicBezTo>
                <a:lnTo>
                  <a:pt x="458" y="38"/>
                </a:lnTo>
                <a:cubicBezTo>
                  <a:pt x="458" y="28"/>
                  <a:pt x="454" y="19"/>
                  <a:pt x="446" y="12"/>
                </a:cubicBezTo>
                <a:cubicBezTo>
                  <a:pt x="439" y="4"/>
                  <a:pt x="430" y="0"/>
                  <a:pt x="420" y="0"/>
                </a:cubicBezTo>
                <a:close/>
                <a:moveTo>
                  <a:pt x="503" y="279"/>
                </a:moveTo>
                <a:lnTo>
                  <a:pt x="672" y="279"/>
                </a:lnTo>
                <a:lnTo>
                  <a:pt x="672" y="302"/>
                </a:lnTo>
                <a:lnTo>
                  <a:pt x="503" y="302"/>
                </a:lnTo>
                <a:lnTo>
                  <a:pt x="503" y="279"/>
                </a:lnTo>
                <a:close/>
                <a:moveTo>
                  <a:pt x="505" y="342"/>
                </a:moveTo>
                <a:lnTo>
                  <a:pt x="634" y="450"/>
                </a:lnTo>
                <a:lnTo>
                  <a:pt x="649" y="432"/>
                </a:lnTo>
                <a:lnTo>
                  <a:pt x="520" y="324"/>
                </a:lnTo>
                <a:lnTo>
                  <a:pt x="505" y="342"/>
                </a:lnTo>
                <a:close/>
                <a:moveTo>
                  <a:pt x="505" y="240"/>
                </a:moveTo>
                <a:lnTo>
                  <a:pt x="634" y="132"/>
                </a:lnTo>
                <a:lnTo>
                  <a:pt x="649" y="150"/>
                </a:lnTo>
                <a:lnTo>
                  <a:pt x="520" y="258"/>
                </a:lnTo>
                <a:lnTo>
                  <a:pt x="505" y="24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95" name="Freeform 295"/>
          <p:cNvSpPr>
            <a:spLocks/>
          </p:cNvSpPr>
          <p:nvPr/>
        </p:nvSpPr>
        <p:spPr bwMode="auto">
          <a:xfrm>
            <a:off x="5072063" y="2708673"/>
            <a:ext cx="100014" cy="178594"/>
          </a:xfrm>
          <a:custGeom>
            <a:avLst/>
            <a:gdLst>
              <a:gd name="T0" fmla="*/ 271 w 440"/>
              <a:gd name="T1" fmla="*/ 363 h 788"/>
              <a:gd name="T2" fmla="*/ 440 w 440"/>
              <a:gd name="T3" fmla="*/ 129 h 788"/>
              <a:gd name="T4" fmla="*/ 440 w 440"/>
              <a:gd name="T5" fmla="*/ 0 h 788"/>
              <a:gd name="T6" fmla="*/ 406 w 440"/>
              <a:gd name="T7" fmla="*/ 0 h 788"/>
              <a:gd name="T8" fmla="*/ 34 w 440"/>
              <a:gd name="T9" fmla="*/ 0 h 788"/>
              <a:gd name="T10" fmla="*/ 0 w 440"/>
              <a:gd name="T11" fmla="*/ 0 h 788"/>
              <a:gd name="T12" fmla="*/ 0 w 440"/>
              <a:gd name="T13" fmla="*/ 129 h 788"/>
              <a:gd name="T14" fmla="*/ 0 w 440"/>
              <a:gd name="T15" fmla="*/ 129 h 788"/>
              <a:gd name="T16" fmla="*/ 175 w 440"/>
              <a:gd name="T17" fmla="*/ 365 h 788"/>
              <a:gd name="T18" fmla="*/ 199 w 440"/>
              <a:gd name="T19" fmla="*/ 399 h 788"/>
              <a:gd name="T20" fmla="*/ 188 w 440"/>
              <a:gd name="T21" fmla="*/ 421 h 788"/>
              <a:gd name="T22" fmla="*/ 0 w 440"/>
              <a:gd name="T23" fmla="*/ 659 h 788"/>
              <a:gd name="T24" fmla="*/ 0 w 440"/>
              <a:gd name="T25" fmla="*/ 659 h 788"/>
              <a:gd name="T26" fmla="*/ 0 w 440"/>
              <a:gd name="T27" fmla="*/ 788 h 788"/>
              <a:gd name="T28" fmla="*/ 34 w 440"/>
              <a:gd name="T29" fmla="*/ 788 h 788"/>
              <a:gd name="T30" fmla="*/ 406 w 440"/>
              <a:gd name="T31" fmla="*/ 788 h 788"/>
              <a:gd name="T32" fmla="*/ 440 w 440"/>
              <a:gd name="T33" fmla="*/ 788 h 788"/>
              <a:gd name="T34" fmla="*/ 440 w 440"/>
              <a:gd name="T35" fmla="*/ 659 h 788"/>
              <a:gd name="T36" fmla="*/ 256 w 440"/>
              <a:gd name="T37" fmla="*/ 422 h 788"/>
              <a:gd name="T38" fmla="*/ 245 w 440"/>
              <a:gd name="T39" fmla="*/ 399 h 788"/>
              <a:gd name="T40" fmla="*/ 271 w 440"/>
              <a:gd name="T41" fmla="*/ 363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0" h="788">
                <a:moveTo>
                  <a:pt x="271" y="363"/>
                </a:moveTo>
                <a:cubicBezTo>
                  <a:pt x="368" y="338"/>
                  <a:pt x="440" y="243"/>
                  <a:pt x="440" y="129"/>
                </a:cubicBezTo>
                <a:lnTo>
                  <a:pt x="440" y="0"/>
                </a:lnTo>
                <a:lnTo>
                  <a:pt x="406" y="0"/>
                </a:lnTo>
                <a:lnTo>
                  <a:pt x="34" y="0"/>
                </a:lnTo>
                <a:lnTo>
                  <a:pt x="0" y="0"/>
                </a:lnTo>
                <a:lnTo>
                  <a:pt x="0" y="129"/>
                </a:lnTo>
                <a:lnTo>
                  <a:pt x="0" y="129"/>
                </a:lnTo>
                <a:cubicBezTo>
                  <a:pt x="0" y="245"/>
                  <a:pt x="75" y="342"/>
                  <a:pt x="175" y="365"/>
                </a:cubicBezTo>
                <a:cubicBezTo>
                  <a:pt x="186" y="374"/>
                  <a:pt x="194" y="386"/>
                  <a:pt x="199" y="399"/>
                </a:cubicBezTo>
                <a:cubicBezTo>
                  <a:pt x="196" y="407"/>
                  <a:pt x="193" y="415"/>
                  <a:pt x="188" y="421"/>
                </a:cubicBezTo>
                <a:cubicBezTo>
                  <a:pt x="82" y="438"/>
                  <a:pt x="0" y="538"/>
                  <a:pt x="0" y="659"/>
                </a:cubicBezTo>
                <a:lnTo>
                  <a:pt x="0" y="659"/>
                </a:lnTo>
                <a:lnTo>
                  <a:pt x="0" y="788"/>
                </a:lnTo>
                <a:lnTo>
                  <a:pt x="34" y="788"/>
                </a:lnTo>
                <a:lnTo>
                  <a:pt x="406" y="788"/>
                </a:lnTo>
                <a:lnTo>
                  <a:pt x="440" y="788"/>
                </a:lnTo>
                <a:lnTo>
                  <a:pt x="440" y="659"/>
                </a:lnTo>
                <a:cubicBezTo>
                  <a:pt x="440" y="540"/>
                  <a:pt x="361" y="441"/>
                  <a:pt x="256" y="422"/>
                </a:cubicBezTo>
                <a:cubicBezTo>
                  <a:pt x="251" y="415"/>
                  <a:pt x="247" y="407"/>
                  <a:pt x="245" y="399"/>
                </a:cubicBezTo>
                <a:cubicBezTo>
                  <a:pt x="250" y="385"/>
                  <a:pt x="259" y="372"/>
                  <a:pt x="271" y="36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96" name="Freeform 296"/>
          <p:cNvSpPr>
            <a:spLocks noEditPoints="1"/>
          </p:cNvSpPr>
          <p:nvPr/>
        </p:nvSpPr>
        <p:spPr bwMode="auto">
          <a:xfrm>
            <a:off x="5363767" y="4094560"/>
            <a:ext cx="140494" cy="141684"/>
          </a:xfrm>
          <a:custGeom>
            <a:avLst/>
            <a:gdLst>
              <a:gd name="T0" fmla="*/ 311 w 621"/>
              <a:gd name="T1" fmla="*/ 0 h 621"/>
              <a:gd name="T2" fmla="*/ 0 w 621"/>
              <a:gd name="T3" fmla="*/ 311 h 621"/>
              <a:gd name="T4" fmla="*/ 311 w 621"/>
              <a:gd name="T5" fmla="*/ 621 h 621"/>
              <a:gd name="T6" fmla="*/ 621 w 621"/>
              <a:gd name="T7" fmla="*/ 311 h 621"/>
              <a:gd name="T8" fmla="*/ 311 w 621"/>
              <a:gd name="T9" fmla="*/ 0 h 621"/>
              <a:gd name="T10" fmla="*/ 339 w 621"/>
              <a:gd name="T11" fmla="*/ 189 h 621"/>
              <a:gd name="T12" fmla="*/ 307 w 621"/>
              <a:gd name="T13" fmla="*/ 203 h 621"/>
              <a:gd name="T14" fmla="*/ 275 w 621"/>
              <a:gd name="T15" fmla="*/ 189 h 621"/>
              <a:gd name="T16" fmla="*/ 262 w 621"/>
              <a:gd name="T17" fmla="*/ 156 h 621"/>
              <a:gd name="T18" fmla="*/ 275 w 621"/>
              <a:gd name="T19" fmla="*/ 122 h 621"/>
              <a:gd name="T20" fmla="*/ 307 w 621"/>
              <a:gd name="T21" fmla="*/ 108 h 621"/>
              <a:gd name="T22" fmla="*/ 339 w 621"/>
              <a:gd name="T23" fmla="*/ 122 h 621"/>
              <a:gd name="T24" fmla="*/ 352 w 621"/>
              <a:gd name="T25" fmla="*/ 156 h 621"/>
              <a:gd name="T26" fmla="*/ 339 w 621"/>
              <a:gd name="T27" fmla="*/ 189 h 621"/>
              <a:gd name="T28" fmla="*/ 352 w 621"/>
              <a:gd name="T29" fmla="*/ 468 h 621"/>
              <a:gd name="T30" fmla="*/ 307 w 621"/>
              <a:gd name="T31" fmla="*/ 505 h 621"/>
              <a:gd name="T32" fmla="*/ 262 w 621"/>
              <a:gd name="T33" fmla="*/ 468 h 621"/>
              <a:gd name="T34" fmla="*/ 262 w 621"/>
              <a:gd name="T35" fmla="*/ 279 h 621"/>
              <a:gd name="T36" fmla="*/ 307 w 621"/>
              <a:gd name="T37" fmla="*/ 243 h 621"/>
              <a:gd name="T38" fmla="*/ 352 w 621"/>
              <a:gd name="T39" fmla="*/ 279 h 621"/>
              <a:gd name="T40" fmla="*/ 352 w 621"/>
              <a:gd name="T41" fmla="*/ 46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1" h="621">
                <a:moveTo>
                  <a:pt x="311" y="0"/>
                </a:moveTo>
                <a:cubicBezTo>
                  <a:pt x="139" y="0"/>
                  <a:pt x="0" y="139"/>
                  <a:pt x="0" y="311"/>
                </a:cubicBezTo>
                <a:cubicBezTo>
                  <a:pt x="1" y="482"/>
                  <a:pt x="139" y="621"/>
                  <a:pt x="311" y="621"/>
                </a:cubicBezTo>
                <a:cubicBezTo>
                  <a:pt x="482" y="621"/>
                  <a:pt x="621" y="482"/>
                  <a:pt x="621" y="311"/>
                </a:cubicBezTo>
                <a:cubicBezTo>
                  <a:pt x="621" y="139"/>
                  <a:pt x="482" y="0"/>
                  <a:pt x="311" y="0"/>
                </a:cubicBezTo>
                <a:close/>
                <a:moveTo>
                  <a:pt x="339" y="189"/>
                </a:moveTo>
                <a:cubicBezTo>
                  <a:pt x="330" y="199"/>
                  <a:pt x="319" y="203"/>
                  <a:pt x="307" y="203"/>
                </a:cubicBezTo>
                <a:cubicBezTo>
                  <a:pt x="294" y="203"/>
                  <a:pt x="284" y="199"/>
                  <a:pt x="275" y="189"/>
                </a:cubicBezTo>
                <a:cubicBezTo>
                  <a:pt x="266" y="180"/>
                  <a:pt x="262" y="169"/>
                  <a:pt x="262" y="156"/>
                </a:cubicBezTo>
                <a:cubicBezTo>
                  <a:pt x="262" y="142"/>
                  <a:pt x="266" y="131"/>
                  <a:pt x="275" y="122"/>
                </a:cubicBezTo>
                <a:cubicBezTo>
                  <a:pt x="284" y="112"/>
                  <a:pt x="294" y="108"/>
                  <a:pt x="307" y="108"/>
                </a:cubicBezTo>
                <a:cubicBezTo>
                  <a:pt x="319" y="108"/>
                  <a:pt x="330" y="112"/>
                  <a:pt x="339" y="122"/>
                </a:cubicBezTo>
                <a:cubicBezTo>
                  <a:pt x="348" y="131"/>
                  <a:pt x="352" y="142"/>
                  <a:pt x="352" y="156"/>
                </a:cubicBezTo>
                <a:cubicBezTo>
                  <a:pt x="352" y="169"/>
                  <a:pt x="348" y="180"/>
                  <a:pt x="339" y="189"/>
                </a:cubicBezTo>
                <a:close/>
                <a:moveTo>
                  <a:pt x="352" y="468"/>
                </a:moveTo>
                <a:cubicBezTo>
                  <a:pt x="352" y="488"/>
                  <a:pt x="332" y="505"/>
                  <a:pt x="307" y="505"/>
                </a:cubicBezTo>
                <a:cubicBezTo>
                  <a:pt x="282" y="505"/>
                  <a:pt x="262" y="488"/>
                  <a:pt x="262" y="468"/>
                </a:cubicBezTo>
                <a:lnTo>
                  <a:pt x="262" y="279"/>
                </a:lnTo>
                <a:cubicBezTo>
                  <a:pt x="262" y="259"/>
                  <a:pt x="282" y="243"/>
                  <a:pt x="307" y="243"/>
                </a:cubicBezTo>
                <a:cubicBezTo>
                  <a:pt x="332" y="243"/>
                  <a:pt x="352" y="259"/>
                  <a:pt x="352" y="279"/>
                </a:cubicBezTo>
                <a:lnTo>
                  <a:pt x="352" y="468"/>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97" name="Freeform 297"/>
          <p:cNvSpPr>
            <a:spLocks noEditPoints="1"/>
          </p:cNvSpPr>
          <p:nvPr/>
        </p:nvSpPr>
        <p:spPr bwMode="auto">
          <a:xfrm>
            <a:off x="4764882" y="4094560"/>
            <a:ext cx="141684" cy="141684"/>
          </a:xfrm>
          <a:custGeom>
            <a:avLst/>
            <a:gdLst>
              <a:gd name="T0" fmla="*/ 310 w 621"/>
              <a:gd name="T1" fmla="*/ 0 h 621"/>
              <a:gd name="T2" fmla="*/ 0 w 621"/>
              <a:gd name="T3" fmla="*/ 311 h 621"/>
              <a:gd name="T4" fmla="*/ 310 w 621"/>
              <a:gd name="T5" fmla="*/ 621 h 621"/>
              <a:gd name="T6" fmla="*/ 620 w 621"/>
              <a:gd name="T7" fmla="*/ 311 h 621"/>
              <a:gd name="T8" fmla="*/ 310 w 621"/>
              <a:gd name="T9" fmla="*/ 0 h 621"/>
              <a:gd name="T10" fmla="*/ 226 w 621"/>
              <a:gd name="T11" fmla="*/ 225 h 621"/>
              <a:gd name="T12" fmla="*/ 394 w 621"/>
              <a:gd name="T13" fmla="*/ 225 h 621"/>
              <a:gd name="T14" fmla="*/ 394 w 621"/>
              <a:gd name="T15" fmla="*/ 396 h 621"/>
              <a:gd name="T16" fmla="*/ 226 w 621"/>
              <a:gd name="T17" fmla="*/ 396 h 621"/>
              <a:gd name="T18" fmla="*/ 226 w 621"/>
              <a:gd name="T19" fmla="*/ 225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1" h="621">
                <a:moveTo>
                  <a:pt x="310" y="0"/>
                </a:moveTo>
                <a:cubicBezTo>
                  <a:pt x="139" y="0"/>
                  <a:pt x="0" y="139"/>
                  <a:pt x="0" y="311"/>
                </a:cubicBezTo>
                <a:cubicBezTo>
                  <a:pt x="0" y="482"/>
                  <a:pt x="139" y="621"/>
                  <a:pt x="310" y="621"/>
                </a:cubicBezTo>
                <a:cubicBezTo>
                  <a:pt x="482" y="621"/>
                  <a:pt x="620" y="482"/>
                  <a:pt x="620" y="311"/>
                </a:cubicBezTo>
                <a:cubicBezTo>
                  <a:pt x="621" y="139"/>
                  <a:pt x="482" y="0"/>
                  <a:pt x="310" y="0"/>
                </a:cubicBezTo>
                <a:close/>
                <a:moveTo>
                  <a:pt x="226" y="225"/>
                </a:moveTo>
                <a:lnTo>
                  <a:pt x="394" y="225"/>
                </a:lnTo>
                <a:lnTo>
                  <a:pt x="394" y="396"/>
                </a:lnTo>
                <a:lnTo>
                  <a:pt x="226" y="396"/>
                </a:lnTo>
                <a:lnTo>
                  <a:pt x="226" y="225"/>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98" name="Freeform 298"/>
          <p:cNvSpPr>
            <a:spLocks noEditPoints="1"/>
          </p:cNvSpPr>
          <p:nvPr/>
        </p:nvSpPr>
        <p:spPr bwMode="auto">
          <a:xfrm>
            <a:off x="4220766" y="4094560"/>
            <a:ext cx="141684" cy="141684"/>
          </a:xfrm>
          <a:custGeom>
            <a:avLst/>
            <a:gdLst>
              <a:gd name="T0" fmla="*/ 313 w 626"/>
              <a:gd name="T1" fmla="*/ 0 h 625"/>
              <a:gd name="T2" fmla="*/ 0 w 626"/>
              <a:gd name="T3" fmla="*/ 313 h 625"/>
              <a:gd name="T4" fmla="*/ 313 w 626"/>
              <a:gd name="T5" fmla="*/ 625 h 625"/>
              <a:gd name="T6" fmla="*/ 626 w 626"/>
              <a:gd name="T7" fmla="*/ 313 h 625"/>
              <a:gd name="T8" fmla="*/ 313 w 626"/>
              <a:gd name="T9" fmla="*/ 0 h 625"/>
              <a:gd name="T10" fmla="*/ 285 w 626"/>
              <a:gd name="T11" fmla="*/ 425 h 625"/>
              <a:gd name="T12" fmla="*/ 230 w 626"/>
              <a:gd name="T13" fmla="*/ 387 h 625"/>
              <a:gd name="T14" fmla="*/ 230 w 626"/>
              <a:gd name="T15" fmla="*/ 238 h 625"/>
              <a:gd name="T16" fmla="*/ 285 w 626"/>
              <a:gd name="T17" fmla="*/ 201 h 625"/>
              <a:gd name="T18" fmla="*/ 395 w 626"/>
              <a:gd name="T19" fmla="*/ 275 h 625"/>
              <a:gd name="T20" fmla="*/ 395 w 626"/>
              <a:gd name="T21" fmla="*/ 350 h 625"/>
              <a:gd name="T22" fmla="*/ 285 w 626"/>
              <a:gd name="T23" fmla="*/ 4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6" h="625">
                <a:moveTo>
                  <a:pt x="313" y="0"/>
                </a:moveTo>
                <a:cubicBezTo>
                  <a:pt x="140" y="0"/>
                  <a:pt x="0" y="140"/>
                  <a:pt x="0" y="313"/>
                </a:cubicBezTo>
                <a:cubicBezTo>
                  <a:pt x="0" y="485"/>
                  <a:pt x="140" y="625"/>
                  <a:pt x="313" y="625"/>
                </a:cubicBezTo>
                <a:cubicBezTo>
                  <a:pt x="486" y="625"/>
                  <a:pt x="626" y="485"/>
                  <a:pt x="626" y="313"/>
                </a:cubicBezTo>
                <a:cubicBezTo>
                  <a:pt x="626" y="140"/>
                  <a:pt x="486" y="0"/>
                  <a:pt x="313" y="0"/>
                </a:cubicBezTo>
                <a:close/>
                <a:moveTo>
                  <a:pt x="285" y="425"/>
                </a:moveTo>
                <a:cubicBezTo>
                  <a:pt x="255" y="445"/>
                  <a:pt x="230" y="428"/>
                  <a:pt x="230" y="387"/>
                </a:cubicBezTo>
                <a:cubicBezTo>
                  <a:pt x="230" y="346"/>
                  <a:pt x="230" y="279"/>
                  <a:pt x="230" y="238"/>
                </a:cubicBezTo>
                <a:cubicBezTo>
                  <a:pt x="230" y="197"/>
                  <a:pt x="255" y="180"/>
                  <a:pt x="285" y="201"/>
                </a:cubicBezTo>
                <a:cubicBezTo>
                  <a:pt x="315" y="221"/>
                  <a:pt x="365" y="255"/>
                  <a:pt x="395" y="275"/>
                </a:cubicBezTo>
                <a:cubicBezTo>
                  <a:pt x="426" y="296"/>
                  <a:pt x="426" y="330"/>
                  <a:pt x="395" y="350"/>
                </a:cubicBezTo>
                <a:cubicBezTo>
                  <a:pt x="365" y="371"/>
                  <a:pt x="315" y="404"/>
                  <a:pt x="285" y="42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99" name="Freeform 299"/>
          <p:cNvSpPr>
            <a:spLocks noEditPoints="1"/>
          </p:cNvSpPr>
          <p:nvPr/>
        </p:nvSpPr>
        <p:spPr bwMode="auto">
          <a:xfrm>
            <a:off x="5051823" y="4094560"/>
            <a:ext cx="140494" cy="141684"/>
          </a:xfrm>
          <a:custGeom>
            <a:avLst/>
            <a:gdLst>
              <a:gd name="T0" fmla="*/ 310 w 620"/>
              <a:gd name="T1" fmla="*/ 0 h 621"/>
              <a:gd name="T2" fmla="*/ 0 w 620"/>
              <a:gd name="T3" fmla="*/ 311 h 621"/>
              <a:gd name="T4" fmla="*/ 310 w 620"/>
              <a:gd name="T5" fmla="*/ 621 h 621"/>
              <a:gd name="T6" fmla="*/ 620 w 620"/>
              <a:gd name="T7" fmla="*/ 311 h 621"/>
              <a:gd name="T8" fmla="*/ 310 w 620"/>
              <a:gd name="T9" fmla="*/ 0 h 621"/>
              <a:gd name="T10" fmla="*/ 195 w 620"/>
              <a:gd name="T11" fmla="*/ 429 h 621"/>
              <a:gd name="T12" fmla="*/ 160 w 620"/>
              <a:gd name="T13" fmla="*/ 390 h 621"/>
              <a:gd name="T14" fmla="*/ 160 w 620"/>
              <a:gd name="T15" fmla="*/ 232 h 621"/>
              <a:gd name="T16" fmla="*/ 196 w 620"/>
              <a:gd name="T17" fmla="*/ 192 h 621"/>
              <a:gd name="T18" fmla="*/ 266 w 620"/>
              <a:gd name="T19" fmla="*/ 271 h 621"/>
              <a:gd name="T20" fmla="*/ 266 w 620"/>
              <a:gd name="T21" fmla="*/ 350 h 621"/>
              <a:gd name="T22" fmla="*/ 195 w 620"/>
              <a:gd name="T23" fmla="*/ 429 h 621"/>
              <a:gd name="T24" fmla="*/ 375 w 620"/>
              <a:gd name="T25" fmla="*/ 429 h 621"/>
              <a:gd name="T26" fmla="*/ 339 w 620"/>
              <a:gd name="T27" fmla="*/ 390 h 621"/>
              <a:gd name="T28" fmla="*/ 340 w 620"/>
              <a:gd name="T29" fmla="*/ 232 h 621"/>
              <a:gd name="T30" fmla="*/ 375 w 620"/>
              <a:gd name="T31" fmla="*/ 192 h 621"/>
              <a:gd name="T32" fmla="*/ 445 w 620"/>
              <a:gd name="T33" fmla="*/ 271 h 621"/>
              <a:gd name="T34" fmla="*/ 445 w 620"/>
              <a:gd name="T35" fmla="*/ 350 h 621"/>
              <a:gd name="T36" fmla="*/ 375 w 620"/>
              <a:gd name="T37" fmla="*/ 429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0" h="621">
                <a:moveTo>
                  <a:pt x="310" y="0"/>
                </a:moveTo>
                <a:cubicBezTo>
                  <a:pt x="139" y="0"/>
                  <a:pt x="0" y="139"/>
                  <a:pt x="0" y="311"/>
                </a:cubicBezTo>
                <a:cubicBezTo>
                  <a:pt x="0" y="482"/>
                  <a:pt x="139" y="621"/>
                  <a:pt x="310" y="621"/>
                </a:cubicBezTo>
                <a:cubicBezTo>
                  <a:pt x="481" y="621"/>
                  <a:pt x="620" y="482"/>
                  <a:pt x="620" y="311"/>
                </a:cubicBezTo>
                <a:cubicBezTo>
                  <a:pt x="620" y="139"/>
                  <a:pt x="481" y="0"/>
                  <a:pt x="310" y="0"/>
                </a:cubicBezTo>
                <a:close/>
                <a:moveTo>
                  <a:pt x="195" y="429"/>
                </a:moveTo>
                <a:cubicBezTo>
                  <a:pt x="176" y="451"/>
                  <a:pt x="160" y="433"/>
                  <a:pt x="160" y="390"/>
                </a:cubicBezTo>
                <a:cubicBezTo>
                  <a:pt x="160" y="346"/>
                  <a:pt x="160" y="275"/>
                  <a:pt x="160" y="232"/>
                </a:cubicBezTo>
                <a:cubicBezTo>
                  <a:pt x="160" y="188"/>
                  <a:pt x="176" y="170"/>
                  <a:pt x="196" y="192"/>
                </a:cubicBezTo>
                <a:cubicBezTo>
                  <a:pt x="215" y="214"/>
                  <a:pt x="247" y="249"/>
                  <a:pt x="266" y="271"/>
                </a:cubicBezTo>
                <a:cubicBezTo>
                  <a:pt x="285" y="293"/>
                  <a:pt x="285" y="329"/>
                  <a:pt x="266" y="350"/>
                </a:cubicBezTo>
                <a:cubicBezTo>
                  <a:pt x="246" y="372"/>
                  <a:pt x="215" y="407"/>
                  <a:pt x="195" y="429"/>
                </a:cubicBezTo>
                <a:close/>
                <a:moveTo>
                  <a:pt x="375" y="429"/>
                </a:moveTo>
                <a:cubicBezTo>
                  <a:pt x="355" y="451"/>
                  <a:pt x="339" y="433"/>
                  <a:pt x="339" y="390"/>
                </a:cubicBezTo>
                <a:cubicBezTo>
                  <a:pt x="339" y="346"/>
                  <a:pt x="340" y="275"/>
                  <a:pt x="340" y="232"/>
                </a:cubicBezTo>
                <a:cubicBezTo>
                  <a:pt x="340" y="188"/>
                  <a:pt x="356" y="170"/>
                  <a:pt x="375" y="192"/>
                </a:cubicBezTo>
                <a:cubicBezTo>
                  <a:pt x="394" y="214"/>
                  <a:pt x="426" y="249"/>
                  <a:pt x="445" y="271"/>
                </a:cubicBezTo>
                <a:cubicBezTo>
                  <a:pt x="465" y="293"/>
                  <a:pt x="465" y="329"/>
                  <a:pt x="445" y="350"/>
                </a:cubicBezTo>
                <a:cubicBezTo>
                  <a:pt x="426" y="372"/>
                  <a:pt x="394" y="407"/>
                  <a:pt x="375" y="42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00" name="Freeform 300"/>
          <p:cNvSpPr>
            <a:spLocks noEditPoints="1"/>
          </p:cNvSpPr>
          <p:nvPr/>
        </p:nvSpPr>
        <p:spPr bwMode="auto">
          <a:xfrm>
            <a:off x="4498182" y="4094560"/>
            <a:ext cx="141684" cy="141684"/>
          </a:xfrm>
          <a:custGeom>
            <a:avLst/>
            <a:gdLst>
              <a:gd name="T0" fmla="*/ 312 w 625"/>
              <a:gd name="T1" fmla="*/ 0 h 625"/>
              <a:gd name="T2" fmla="*/ 0 w 625"/>
              <a:gd name="T3" fmla="*/ 313 h 625"/>
              <a:gd name="T4" fmla="*/ 312 w 625"/>
              <a:gd name="T5" fmla="*/ 625 h 625"/>
              <a:gd name="T6" fmla="*/ 625 w 625"/>
              <a:gd name="T7" fmla="*/ 313 h 625"/>
              <a:gd name="T8" fmla="*/ 312 w 625"/>
              <a:gd name="T9" fmla="*/ 0 h 625"/>
              <a:gd name="T10" fmla="*/ 282 w 625"/>
              <a:gd name="T11" fmla="*/ 424 h 625"/>
              <a:gd name="T12" fmla="*/ 256 w 625"/>
              <a:gd name="T13" fmla="*/ 449 h 625"/>
              <a:gd name="T14" fmla="*/ 231 w 625"/>
              <a:gd name="T15" fmla="*/ 424 h 625"/>
              <a:gd name="T16" fmla="*/ 231 w 625"/>
              <a:gd name="T17" fmla="*/ 202 h 625"/>
              <a:gd name="T18" fmla="*/ 256 w 625"/>
              <a:gd name="T19" fmla="*/ 176 h 625"/>
              <a:gd name="T20" fmla="*/ 282 w 625"/>
              <a:gd name="T21" fmla="*/ 202 h 625"/>
              <a:gd name="T22" fmla="*/ 282 w 625"/>
              <a:gd name="T23" fmla="*/ 424 h 625"/>
              <a:gd name="T24" fmla="*/ 394 w 625"/>
              <a:gd name="T25" fmla="*/ 424 h 625"/>
              <a:gd name="T26" fmla="*/ 369 w 625"/>
              <a:gd name="T27" fmla="*/ 449 h 625"/>
              <a:gd name="T28" fmla="*/ 343 w 625"/>
              <a:gd name="T29" fmla="*/ 424 h 625"/>
              <a:gd name="T30" fmla="*/ 343 w 625"/>
              <a:gd name="T31" fmla="*/ 202 h 625"/>
              <a:gd name="T32" fmla="*/ 369 w 625"/>
              <a:gd name="T33" fmla="*/ 176 h 625"/>
              <a:gd name="T34" fmla="*/ 394 w 625"/>
              <a:gd name="T35" fmla="*/ 202 h 625"/>
              <a:gd name="T36" fmla="*/ 394 w 625"/>
              <a:gd name="T37" fmla="*/ 424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5" h="625">
                <a:moveTo>
                  <a:pt x="312" y="0"/>
                </a:moveTo>
                <a:cubicBezTo>
                  <a:pt x="140" y="0"/>
                  <a:pt x="0" y="140"/>
                  <a:pt x="0" y="313"/>
                </a:cubicBezTo>
                <a:cubicBezTo>
                  <a:pt x="0" y="485"/>
                  <a:pt x="140" y="625"/>
                  <a:pt x="312" y="625"/>
                </a:cubicBezTo>
                <a:cubicBezTo>
                  <a:pt x="485" y="625"/>
                  <a:pt x="625" y="485"/>
                  <a:pt x="625" y="313"/>
                </a:cubicBezTo>
                <a:cubicBezTo>
                  <a:pt x="625" y="140"/>
                  <a:pt x="485" y="0"/>
                  <a:pt x="312" y="0"/>
                </a:cubicBezTo>
                <a:close/>
                <a:moveTo>
                  <a:pt x="282" y="424"/>
                </a:moveTo>
                <a:cubicBezTo>
                  <a:pt x="282" y="438"/>
                  <a:pt x="270" y="449"/>
                  <a:pt x="256" y="449"/>
                </a:cubicBezTo>
                <a:cubicBezTo>
                  <a:pt x="242" y="449"/>
                  <a:pt x="231" y="438"/>
                  <a:pt x="231" y="424"/>
                </a:cubicBezTo>
                <a:lnTo>
                  <a:pt x="231" y="202"/>
                </a:lnTo>
                <a:cubicBezTo>
                  <a:pt x="231" y="188"/>
                  <a:pt x="242" y="176"/>
                  <a:pt x="256" y="176"/>
                </a:cubicBezTo>
                <a:cubicBezTo>
                  <a:pt x="270" y="176"/>
                  <a:pt x="282" y="188"/>
                  <a:pt x="282" y="202"/>
                </a:cubicBezTo>
                <a:lnTo>
                  <a:pt x="282" y="424"/>
                </a:lnTo>
                <a:close/>
                <a:moveTo>
                  <a:pt x="394" y="424"/>
                </a:moveTo>
                <a:cubicBezTo>
                  <a:pt x="394" y="438"/>
                  <a:pt x="383" y="449"/>
                  <a:pt x="369" y="449"/>
                </a:cubicBezTo>
                <a:cubicBezTo>
                  <a:pt x="355" y="449"/>
                  <a:pt x="343" y="438"/>
                  <a:pt x="343" y="424"/>
                </a:cubicBezTo>
                <a:lnTo>
                  <a:pt x="343" y="202"/>
                </a:lnTo>
                <a:cubicBezTo>
                  <a:pt x="343" y="188"/>
                  <a:pt x="355" y="176"/>
                  <a:pt x="369" y="176"/>
                </a:cubicBezTo>
                <a:cubicBezTo>
                  <a:pt x="383" y="176"/>
                  <a:pt x="394" y="188"/>
                  <a:pt x="394" y="202"/>
                </a:cubicBezTo>
                <a:lnTo>
                  <a:pt x="394" y="424"/>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01" name="Freeform 301"/>
          <p:cNvSpPr>
            <a:spLocks noEditPoints="1"/>
          </p:cNvSpPr>
          <p:nvPr/>
        </p:nvSpPr>
        <p:spPr bwMode="auto">
          <a:xfrm>
            <a:off x="5331619" y="5473306"/>
            <a:ext cx="147639" cy="150019"/>
          </a:xfrm>
          <a:custGeom>
            <a:avLst/>
            <a:gdLst>
              <a:gd name="T0" fmla="*/ 333 w 651"/>
              <a:gd name="T1" fmla="*/ 579 h 664"/>
              <a:gd name="T2" fmla="*/ 72 w 651"/>
              <a:gd name="T3" fmla="*/ 318 h 664"/>
              <a:gd name="T4" fmla="*/ 333 w 651"/>
              <a:gd name="T5" fmla="*/ 57 h 664"/>
              <a:gd name="T6" fmla="*/ 595 w 651"/>
              <a:gd name="T7" fmla="*/ 318 h 664"/>
              <a:gd name="T8" fmla="*/ 333 w 651"/>
              <a:gd name="T9" fmla="*/ 579 h 664"/>
              <a:gd name="T10" fmla="*/ 383 w 651"/>
              <a:gd name="T11" fmla="*/ 266 h 664"/>
              <a:gd name="T12" fmla="*/ 397 w 651"/>
              <a:gd name="T13" fmla="*/ 297 h 664"/>
              <a:gd name="T14" fmla="*/ 402 w 651"/>
              <a:gd name="T15" fmla="*/ 307 h 664"/>
              <a:gd name="T16" fmla="*/ 452 w 651"/>
              <a:gd name="T17" fmla="*/ 304 h 664"/>
              <a:gd name="T18" fmla="*/ 554 w 651"/>
              <a:gd name="T19" fmla="*/ 314 h 664"/>
              <a:gd name="T20" fmla="*/ 505 w 651"/>
              <a:gd name="T21" fmla="*/ 180 h 664"/>
              <a:gd name="T22" fmla="*/ 383 w 651"/>
              <a:gd name="T23" fmla="*/ 266 h 664"/>
              <a:gd name="T24" fmla="*/ 416 w 651"/>
              <a:gd name="T25" fmla="*/ 345 h 664"/>
              <a:gd name="T26" fmla="*/ 458 w 651"/>
              <a:gd name="T27" fmla="*/ 500 h 664"/>
              <a:gd name="T28" fmla="*/ 551 w 651"/>
              <a:gd name="T29" fmla="*/ 354 h 664"/>
              <a:gd name="T30" fmla="*/ 461 w 651"/>
              <a:gd name="T31" fmla="*/ 342 h 664"/>
              <a:gd name="T32" fmla="*/ 416 w 651"/>
              <a:gd name="T33" fmla="*/ 345 h 664"/>
              <a:gd name="T34" fmla="*/ 0 w 651"/>
              <a:gd name="T35" fmla="*/ 664 h 664"/>
              <a:gd name="T36" fmla="*/ 34 w 651"/>
              <a:gd name="T37" fmla="*/ 632 h 664"/>
              <a:gd name="T38" fmla="*/ 49 w 651"/>
              <a:gd name="T39" fmla="*/ 635 h 664"/>
              <a:gd name="T40" fmla="*/ 617 w 651"/>
              <a:gd name="T41" fmla="*/ 635 h 664"/>
              <a:gd name="T42" fmla="*/ 651 w 651"/>
              <a:gd name="T43" fmla="*/ 602 h 664"/>
              <a:gd name="T44" fmla="*/ 651 w 651"/>
              <a:gd name="T45" fmla="*/ 34 h 664"/>
              <a:gd name="T46" fmla="*/ 617 w 651"/>
              <a:gd name="T47" fmla="*/ 0 h 664"/>
              <a:gd name="T48" fmla="*/ 49 w 651"/>
              <a:gd name="T49" fmla="*/ 0 h 664"/>
              <a:gd name="T50" fmla="*/ 16 w 651"/>
              <a:gd name="T51" fmla="*/ 34 h 664"/>
              <a:gd name="T52" fmla="*/ 16 w 651"/>
              <a:gd name="T53" fmla="*/ 602 h 664"/>
              <a:gd name="T54" fmla="*/ 33 w 651"/>
              <a:gd name="T55" fmla="*/ 631 h 664"/>
              <a:gd name="T56" fmla="*/ 0 w 651"/>
              <a:gd name="T57" fmla="*/ 664 h 664"/>
              <a:gd name="T58" fmla="*/ 348 w 651"/>
              <a:gd name="T59" fmla="*/ 319 h 664"/>
              <a:gd name="T60" fmla="*/ 356 w 651"/>
              <a:gd name="T61" fmla="*/ 317 h 664"/>
              <a:gd name="T62" fmla="*/ 339 w 651"/>
              <a:gd name="T63" fmla="*/ 281 h 664"/>
              <a:gd name="T64" fmla="*/ 118 w 651"/>
              <a:gd name="T65" fmla="*/ 313 h 664"/>
              <a:gd name="T66" fmla="*/ 113 w 651"/>
              <a:gd name="T67" fmla="*/ 313 h 664"/>
              <a:gd name="T68" fmla="*/ 113 w 651"/>
              <a:gd name="T69" fmla="*/ 318 h 664"/>
              <a:gd name="T70" fmla="*/ 168 w 651"/>
              <a:gd name="T71" fmla="*/ 464 h 664"/>
              <a:gd name="T72" fmla="*/ 348 w 651"/>
              <a:gd name="T73" fmla="*/ 319 h 664"/>
              <a:gd name="T74" fmla="*/ 479 w 651"/>
              <a:gd name="T75" fmla="*/ 152 h 664"/>
              <a:gd name="T76" fmla="*/ 333 w 651"/>
              <a:gd name="T77" fmla="*/ 98 h 664"/>
              <a:gd name="T78" fmla="*/ 284 w 651"/>
              <a:gd name="T79" fmla="*/ 103 h 664"/>
              <a:gd name="T80" fmla="*/ 365 w 651"/>
              <a:gd name="T81" fmla="*/ 231 h 664"/>
              <a:gd name="T82" fmla="*/ 479 w 651"/>
              <a:gd name="T83" fmla="*/ 152 h 664"/>
              <a:gd name="T84" fmla="*/ 372 w 651"/>
              <a:gd name="T85" fmla="*/ 356 h 664"/>
              <a:gd name="T86" fmla="*/ 199 w 651"/>
              <a:gd name="T87" fmla="*/ 493 h 664"/>
              <a:gd name="T88" fmla="*/ 333 w 651"/>
              <a:gd name="T89" fmla="*/ 539 h 664"/>
              <a:gd name="T90" fmla="*/ 419 w 651"/>
              <a:gd name="T91" fmla="*/ 521 h 664"/>
              <a:gd name="T92" fmla="*/ 372 w 651"/>
              <a:gd name="T93" fmla="*/ 356 h 664"/>
              <a:gd name="T94" fmla="*/ 319 w 651"/>
              <a:gd name="T95" fmla="*/ 245 h 664"/>
              <a:gd name="T96" fmla="*/ 239 w 651"/>
              <a:gd name="T97" fmla="*/ 119 h 664"/>
              <a:gd name="T98" fmla="*/ 118 w 651"/>
              <a:gd name="T99" fmla="*/ 271 h 664"/>
              <a:gd name="T100" fmla="*/ 120 w 651"/>
              <a:gd name="T101" fmla="*/ 271 h 664"/>
              <a:gd name="T102" fmla="*/ 319 w 651"/>
              <a:gd name="T103" fmla="*/ 245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51" h="664">
                <a:moveTo>
                  <a:pt x="333" y="579"/>
                </a:moveTo>
                <a:cubicBezTo>
                  <a:pt x="189" y="579"/>
                  <a:pt x="72" y="462"/>
                  <a:pt x="72" y="318"/>
                </a:cubicBezTo>
                <a:cubicBezTo>
                  <a:pt x="72" y="174"/>
                  <a:pt x="189" y="57"/>
                  <a:pt x="333" y="57"/>
                </a:cubicBezTo>
                <a:cubicBezTo>
                  <a:pt x="477" y="57"/>
                  <a:pt x="595" y="174"/>
                  <a:pt x="595" y="318"/>
                </a:cubicBezTo>
                <a:cubicBezTo>
                  <a:pt x="595" y="462"/>
                  <a:pt x="477" y="579"/>
                  <a:pt x="333" y="579"/>
                </a:cubicBezTo>
                <a:close/>
                <a:moveTo>
                  <a:pt x="383" y="266"/>
                </a:moveTo>
                <a:cubicBezTo>
                  <a:pt x="388" y="276"/>
                  <a:pt x="393" y="286"/>
                  <a:pt x="397" y="297"/>
                </a:cubicBezTo>
                <a:cubicBezTo>
                  <a:pt x="399" y="300"/>
                  <a:pt x="400" y="304"/>
                  <a:pt x="402" y="307"/>
                </a:cubicBezTo>
                <a:cubicBezTo>
                  <a:pt x="419" y="305"/>
                  <a:pt x="436" y="304"/>
                  <a:pt x="452" y="304"/>
                </a:cubicBezTo>
                <a:cubicBezTo>
                  <a:pt x="502" y="304"/>
                  <a:pt x="544" y="312"/>
                  <a:pt x="554" y="314"/>
                </a:cubicBezTo>
                <a:cubicBezTo>
                  <a:pt x="553" y="264"/>
                  <a:pt x="535" y="217"/>
                  <a:pt x="505" y="180"/>
                </a:cubicBezTo>
                <a:cubicBezTo>
                  <a:pt x="498" y="190"/>
                  <a:pt x="460" y="234"/>
                  <a:pt x="383" y="266"/>
                </a:cubicBezTo>
                <a:close/>
                <a:moveTo>
                  <a:pt x="416" y="345"/>
                </a:moveTo>
                <a:cubicBezTo>
                  <a:pt x="444" y="421"/>
                  <a:pt x="455" y="483"/>
                  <a:pt x="458" y="500"/>
                </a:cubicBezTo>
                <a:cubicBezTo>
                  <a:pt x="507" y="466"/>
                  <a:pt x="541" y="414"/>
                  <a:pt x="551" y="354"/>
                </a:cubicBezTo>
                <a:cubicBezTo>
                  <a:pt x="543" y="352"/>
                  <a:pt x="507" y="342"/>
                  <a:pt x="461" y="342"/>
                </a:cubicBezTo>
                <a:cubicBezTo>
                  <a:pt x="446" y="342"/>
                  <a:pt x="432" y="342"/>
                  <a:pt x="416" y="345"/>
                </a:cubicBezTo>
                <a:close/>
                <a:moveTo>
                  <a:pt x="0" y="664"/>
                </a:moveTo>
                <a:cubicBezTo>
                  <a:pt x="12" y="653"/>
                  <a:pt x="23" y="642"/>
                  <a:pt x="34" y="632"/>
                </a:cubicBezTo>
                <a:cubicBezTo>
                  <a:pt x="39" y="634"/>
                  <a:pt x="44" y="635"/>
                  <a:pt x="49" y="635"/>
                </a:cubicBezTo>
                <a:lnTo>
                  <a:pt x="617" y="635"/>
                </a:lnTo>
                <a:cubicBezTo>
                  <a:pt x="636" y="635"/>
                  <a:pt x="651" y="620"/>
                  <a:pt x="651" y="602"/>
                </a:cubicBezTo>
                <a:lnTo>
                  <a:pt x="651" y="34"/>
                </a:lnTo>
                <a:cubicBezTo>
                  <a:pt x="651" y="15"/>
                  <a:pt x="636" y="0"/>
                  <a:pt x="617" y="0"/>
                </a:cubicBezTo>
                <a:lnTo>
                  <a:pt x="49" y="0"/>
                </a:lnTo>
                <a:cubicBezTo>
                  <a:pt x="31" y="0"/>
                  <a:pt x="16" y="15"/>
                  <a:pt x="16" y="34"/>
                </a:cubicBezTo>
                <a:lnTo>
                  <a:pt x="16" y="602"/>
                </a:lnTo>
                <a:cubicBezTo>
                  <a:pt x="16" y="614"/>
                  <a:pt x="23" y="625"/>
                  <a:pt x="33" y="631"/>
                </a:cubicBezTo>
                <a:lnTo>
                  <a:pt x="0" y="664"/>
                </a:lnTo>
                <a:close/>
                <a:moveTo>
                  <a:pt x="348" y="319"/>
                </a:moveTo>
                <a:cubicBezTo>
                  <a:pt x="351" y="318"/>
                  <a:pt x="353" y="317"/>
                  <a:pt x="356" y="317"/>
                </a:cubicBezTo>
                <a:cubicBezTo>
                  <a:pt x="351" y="305"/>
                  <a:pt x="345" y="293"/>
                  <a:pt x="339" y="281"/>
                </a:cubicBezTo>
                <a:cubicBezTo>
                  <a:pt x="241" y="310"/>
                  <a:pt x="146" y="313"/>
                  <a:pt x="118" y="313"/>
                </a:cubicBezTo>
                <a:cubicBezTo>
                  <a:pt x="116" y="313"/>
                  <a:pt x="114" y="313"/>
                  <a:pt x="113" y="313"/>
                </a:cubicBezTo>
                <a:cubicBezTo>
                  <a:pt x="113" y="314"/>
                  <a:pt x="113" y="316"/>
                  <a:pt x="113" y="318"/>
                </a:cubicBezTo>
                <a:cubicBezTo>
                  <a:pt x="113" y="374"/>
                  <a:pt x="134" y="425"/>
                  <a:pt x="168" y="464"/>
                </a:cubicBezTo>
                <a:cubicBezTo>
                  <a:pt x="177" y="449"/>
                  <a:pt x="238" y="354"/>
                  <a:pt x="348" y="319"/>
                </a:cubicBezTo>
                <a:close/>
                <a:moveTo>
                  <a:pt x="479" y="152"/>
                </a:moveTo>
                <a:cubicBezTo>
                  <a:pt x="440" y="118"/>
                  <a:pt x="389" y="98"/>
                  <a:pt x="333" y="98"/>
                </a:cubicBezTo>
                <a:cubicBezTo>
                  <a:pt x="316" y="98"/>
                  <a:pt x="300" y="100"/>
                  <a:pt x="284" y="103"/>
                </a:cubicBezTo>
                <a:cubicBezTo>
                  <a:pt x="293" y="115"/>
                  <a:pt x="330" y="168"/>
                  <a:pt x="365" y="231"/>
                </a:cubicBezTo>
                <a:cubicBezTo>
                  <a:pt x="439" y="202"/>
                  <a:pt x="473" y="161"/>
                  <a:pt x="479" y="152"/>
                </a:cubicBezTo>
                <a:close/>
                <a:moveTo>
                  <a:pt x="372" y="356"/>
                </a:moveTo>
                <a:cubicBezTo>
                  <a:pt x="251" y="398"/>
                  <a:pt x="205" y="480"/>
                  <a:pt x="199" y="493"/>
                </a:cubicBezTo>
                <a:cubicBezTo>
                  <a:pt x="236" y="521"/>
                  <a:pt x="283" y="539"/>
                  <a:pt x="333" y="539"/>
                </a:cubicBezTo>
                <a:cubicBezTo>
                  <a:pt x="364" y="539"/>
                  <a:pt x="392" y="532"/>
                  <a:pt x="419" y="521"/>
                </a:cubicBezTo>
                <a:cubicBezTo>
                  <a:pt x="415" y="501"/>
                  <a:pt x="402" y="435"/>
                  <a:pt x="372" y="356"/>
                </a:cubicBezTo>
                <a:close/>
                <a:moveTo>
                  <a:pt x="319" y="245"/>
                </a:moveTo>
                <a:cubicBezTo>
                  <a:pt x="284" y="182"/>
                  <a:pt x="246" y="129"/>
                  <a:pt x="239" y="119"/>
                </a:cubicBezTo>
                <a:cubicBezTo>
                  <a:pt x="178" y="148"/>
                  <a:pt x="132" y="204"/>
                  <a:pt x="118" y="271"/>
                </a:cubicBezTo>
                <a:lnTo>
                  <a:pt x="120" y="271"/>
                </a:lnTo>
                <a:cubicBezTo>
                  <a:pt x="140" y="271"/>
                  <a:pt x="224" y="270"/>
                  <a:pt x="319" y="24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02" name="Freeform 302"/>
          <p:cNvSpPr>
            <a:spLocks/>
          </p:cNvSpPr>
          <p:nvPr/>
        </p:nvSpPr>
        <p:spPr bwMode="auto">
          <a:xfrm>
            <a:off x="5378056" y="5473306"/>
            <a:ext cx="54769" cy="54769"/>
          </a:xfrm>
          <a:custGeom>
            <a:avLst/>
            <a:gdLst>
              <a:gd name="T0" fmla="*/ 0 w 242"/>
              <a:gd name="T1" fmla="*/ 241 h 241"/>
              <a:gd name="T2" fmla="*/ 242 w 242"/>
              <a:gd name="T3" fmla="*/ 0 h 241"/>
              <a:gd name="T4" fmla="*/ 0 w 242"/>
              <a:gd name="T5" fmla="*/ 241 h 241"/>
            </a:gdLst>
            <a:ahLst/>
            <a:cxnLst>
              <a:cxn ang="0">
                <a:pos x="T0" y="T1"/>
              </a:cxn>
              <a:cxn ang="0">
                <a:pos x="T2" y="T3"/>
              </a:cxn>
              <a:cxn ang="0">
                <a:pos x="T4" y="T5"/>
              </a:cxn>
            </a:cxnLst>
            <a:rect l="0" t="0" r="r" b="b"/>
            <a:pathLst>
              <a:path w="242" h="241">
                <a:moveTo>
                  <a:pt x="0" y="241"/>
                </a:moveTo>
                <a:cubicBezTo>
                  <a:pt x="86" y="166"/>
                  <a:pt x="166" y="86"/>
                  <a:pt x="242" y="0"/>
                </a:cubicBezTo>
                <a:lnTo>
                  <a:pt x="0" y="241"/>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03" name="Freeform 303"/>
          <p:cNvSpPr>
            <a:spLocks/>
          </p:cNvSpPr>
          <p:nvPr/>
        </p:nvSpPr>
        <p:spPr bwMode="auto">
          <a:xfrm>
            <a:off x="3467102" y="5253039"/>
            <a:ext cx="73819" cy="141684"/>
          </a:xfrm>
          <a:custGeom>
            <a:avLst/>
            <a:gdLst>
              <a:gd name="T0" fmla="*/ 325 w 325"/>
              <a:gd name="T1" fmla="*/ 104 h 626"/>
              <a:gd name="T2" fmla="*/ 266 w 325"/>
              <a:gd name="T3" fmla="*/ 104 h 626"/>
              <a:gd name="T4" fmla="*/ 211 w 325"/>
              <a:gd name="T5" fmla="*/ 158 h 626"/>
              <a:gd name="T6" fmla="*/ 211 w 325"/>
              <a:gd name="T7" fmla="*/ 229 h 626"/>
              <a:gd name="T8" fmla="*/ 321 w 325"/>
              <a:gd name="T9" fmla="*/ 229 h 626"/>
              <a:gd name="T10" fmla="*/ 321 w 325"/>
              <a:gd name="T11" fmla="*/ 340 h 626"/>
              <a:gd name="T12" fmla="*/ 211 w 325"/>
              <a:gd name="T13" fmla="*/ 340 h 626"/>
              <a:gd name="T14" fmla="*/ 211 w 325"/>
              <a:gd name="T15" fmla="*/ 626 h 626"/>
              <a:gd name="T16" fmla="*/ 96 w 325"/>
              <a:gd name="T17" fmla="*/ 626 h 626"/>
              <a:gd name="T18" fmla="*/ 96 w 325"/>
              <a:gd name="T19" fmla="*/ 340 h 626"/>
              <a:gd name="T20" fmla="*/ 0 w 325"/>
              <a:gd name="T21" fmla="*/ 340 h 626"/>
              <a:gd name="T22" fmla="*/ 0 w 325"/>
              <a:gd name="T23" fmla="*/ 229 h 626"/>
              <a:gd name="T24" fmla="*/ 96 w 325"/>
              <a:gd name="T25" fmla="*/ 229 h 626"/>
              <a:gd name="T26" fmla="*/ 96 w 325"/>
              <a:gd name="T27" fmla="*/ 147 h 626"/>
              <a:gd name="T28" fmla="*/ 239 w 325"/>
              <a:gd name="T29" fmla="*/ 0 h 626"/>
              <a:gd name="T30" fmla="*/ 325 w 325"/>
              <a:gd name="T31" fmla="*/ 0 h 626"/>
              <a:gd name="T32" fmla="*/ 325 w 325"/>
              <a:gd name="T33" fmla="*/ 104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626">
                <a:moveTo>
                  <a:pt x="325" y="104"/>
                </a:moveTo>
                <a:lnTo>
                  <a:pt x="266" y="104"/>
                </a:lnTo>
                <a:cubicBezTo>
                  <a:pt x="220" y="104"/>
                  <a:pt x="211" y="126"/>
                  <a:pt x="211" y="158"/>
                </a:cubicBezTo>
                <a:lnTo>
                  <a:pt x="211" y="229"/>
                </a:lnTo>
                <a:lnTo>
                  <a:pt x="321" y="229"/>
                </a:lnTo>
                <a:lnTo>
                  <a:pt x="321" y="340"/>
                </a:lnTo>
                <a:lnTo>
                  <a:pt x="211" y="340"/>
                </a:lnTo>
                <a:lnTo>
                  <a:pt x="211" y="626"/>
                </a:lnTo>
                <a:lnTo>
                  <a:pt x="96" y="626"/>
                </a:lnTo>
                <a:lnTo>
                  <a:pt x="96" y="340"/>
                </a:lnTo>
                <a:lnTo>
                  <a:pt x="0" y="340"/>
                </a:lnTo>
                <a:lnTo>
                  <a:pt x="0" y="229"/>
                </a:lnTo>
                <a:lnTo>
                  <a:pt x="96" y="229"/>
                </a:lnTo>
                <a:lnTo>
                  <a:pt x="96" y="147"/>
                </a:lnTo>
                <a:cubicBezTo>
                  <a:pt x="96" y="52"/>
                  <a:pt x="154" y="0"/>
                  <a:pt x="239" y="0"/>
                </a:cubicBezTo>
                <a:lnTo>
                  <a:pt x="325" y="0"/>
                </a:lnTo>
                <a:lnTo>
                  <a:pt x="325" y="104"/>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04" name="Freeform 304"/>
          <p:cNvSpPr>
            <a:spLocks/>
          </p:cNvSpPr>
          <p:nvPr/>
        </p:nvSpPr>
        <p:spPr bwMode="auto">
          <a:xfrm>
            <a:off x="3696892" y="5266135"/>
            <a:ext cx="139303" cy="114300"/>
          </a:xfrm>
          <a:custGeom>
            <a:avLst/>
            <a:gdLst>
              <a:gd name="T0" fmla="*/ 616 w 616"/>
              <a:gd name="T1" fmla="*/ 60 h 503"/>
              <a:gd name="T2" fmla="*/ 613 w 616"/>
              <a:gd name="T3" fmla="*/ 59 h 503"/>
              <a:gd name="T4" fmla="*/ 555 w 616"/>
              <a:gd name="T5" fmla="*/ 77 h 503"/>
              <a:gd name="T6" fmla="*/ 600 w 616"/>
              <a:gd name="T7" fmla="*/ 14 h 503"/>
              <a:gd name="T8" fmla="*/ 599 w 616"/>
              <a:gd name="T9" fmla="*/ 10 h 503"/>
              <a:gd name="T10" fmla="*/ 595 w 616"/>
              <a:gd name="T11" fmla="*/ 10 h 503"/>
              <a:gd name="T12" fmla="*/ 518 w 616"/>
              <a:gd name="T13" fmla="*/ 40 h 503"/>
              <a:gd name="T14" fmla="*/ 426 w 616"/>
              <a:gd name="T15" fmla="*/ 0 h 503"/>
              <a:gd name="T16" fmla="*/ 297 w 616"/>
              <a:gd name="T17" fmla="*/ 129 h 503"/>
              <a:gd name="T18" fmla="*/ 300 w 616"/>
              <a:gd name="T19" fmla="*/ 154 h 503"/>
              <a:gd name="T20" fmla="*/ 48 w 616"/>
              <a:gd name="T21" fmla="*/ 25 h 503"/>
              <a:gd name="T22" fmla="*/ 45 w 616"/>
              <a:gd name="T23" fmla="*/ 23 h 503"/>
              <a:gd name="T24" fmla="*/ 43 w 616"/>
              <a:gd name="T25" fmla="*/ 25 h 503"/>
              <a:gd name="T26" fmla="*/ 25 w 616"/>
              <a:gd name="T27" fmla="*/ 89 h 503"/>
              <a:gd name="T28" fmla="*/ 74 w 616"/>
              <a:gd name="T29" fmla="*/ 190 h 503"/>
              <a:gd name="T30" fmla="*/ 29 w 616"/>
              <a:gd name="T31" fmla="*/ 175 h 503"/>
              <a:gd name="T32" fmla="*/ 26 w 616"/>
              <a:gd name="T33" fmla="*/ 176 h 503"/>
              <a:gd name="T34" fmla="*/ 24 w 616"/>
              <a:gd name="T35" fmla="*/ 178 h 503"/>
              <a:gd name="T36" fmla="*/ 24 w 616"/>
              <a:gd name="T37" fmla="*/ 180 h 503"/>
              <a:gd name="T38" fmla="*/ 115 w 616"/>
              <a:gd name="T39" fmla="*/ 302 h 503"/>
              <a:gd name="T40" fmla="*/ 72 w 616"/>
              <a:gd name="T41" fmla="*/ 302 h 503"/>
              <a:gd name="T42" fmla="*/ 69 w 616"/>
              <a:gd name="T43" fmla="*/ 303 h 503"/>
              <a:gd name="T44" fmla="*/ 68 w 616"/>
              <a:gd name="T45" fmla="*/ 306 h 503"/>
              <a:gd name="T46" fmla="*/ 180 w 616"/>
              <a:gd name="T47" fmla="*/ 395 h 503"/>
              <a:gd name="T48" fmla="*/ 33 w 616"/>
              <a:gd name="T49" fmla="*/ 443 h 503"/>
              <a:gd name="T50" fmla="*/ 3 w 616"/>
              <a:gd name="T51" fmla="*/ 441 h 503"/>
              <a:gd name="T52" fmla="*/ 0 w 616"/>
              <a:gd name="T53" fmla="*/ 443 h 503"/>
              <a:gd name="T54" fmla="*/ 1 w 616"/>
              <a:gd name="T55" fmla="*/ 446 h 503"/>
              <a:gd name="T56" fmla="*/ 195 w 616"/>
              <a:gd name="T57" fmla="*/ 503 h 503"/>
              <a:gd name="T58" fmla="*/ 555 w 616"/>
              <a:gd name="T59" fmla="*/ 143 h 503"/>
              <a:gd name="T60" fmla="*/ 555 w 616"/>
              <a:gd name="T61" fmla="*/ 129 h 503"/>
              <a:gd name="T62" fmla="*/ 616 w 616"/>
              <a:gd name="T63" fmla="*/ 64 h 503"/>
              <a:gd name="T64" fmla="*/ 616 w 616"/>
              <a:gd name="T65" fmla="*/ 60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16" h="503">
                <a:moveTo>
                  <a:pt x="616" y="60"/>
                </a:moveTo>
                <a:lnTo>
                  <a:pt x="613" y="59"/>
                </a:lnTo>
                <a:cubicBezTo>
                  <a:pt x="594" y="68"/>
                  <a:pt x="575" y="74"/>
                  <a:pt x="555" y="77"/>
                </a:cubicBezTo>
                <a:cubicBezTo>
                  <a:pt x="576" y="61"/>
                  <a:pt x="592" y="39"/>
                  <a:pt x="600" y="14"/>
                </a:cubicBezTo>
                <a:lnTo>
                  <a:pt x="599" y="10"/>
                </a:lnTo>
                <a:lnTo>
                  <a:pt x="595" y="10"/>
                </a:lnTo>
                <a:cubicBezTo>
                  <a:pt x="572" y="24"/>
                  <a:pt x="546" y="34"/>
                  <a:pt x="518" y="40"/>
                </a:cubicBezTo>
                <a:cubicBezTo>
                  <a:pt x="494" y="15"/>
                  <a:pt x="461" y="0"/>
                  <a:pt x="426" y="0"/>
                </a:cubicBezTo>
                <a:cubicBezTo>
                  <a:pt x="355" y="0"/>
                  <a:pt x="297" y="58"/>
                  <a:pt x="297" y="129"/>
                </a:cubicBezTo>
                <a:cubicBezTo>
                  <a:pt x="297" y="137"/>
                  <a:pt x="298" y="146"/>
                  <a:pt x="300" y="154"/>
                </a:cubicBezTo>
                <a:cubicBezTo>
                  <a:pt x="202" y="148"/>
                  <a:pt x="110" y="101"/>
                  <a:pt x="48" y="25"/>
                </a:cubicBezTo>
                <a:lnTo>
                  <a:pt x="45" y="23"/>
                </a:lnTo>
                <a:lnTo>
                  <a:pt x="43" y="25"/>
                </a:lnTo>
                <a:cubicBezTo>
                  <a:pt x="31" y="44"/>
                  <a:pt x="25" y="67"/>
                  <a:pt x="25" y="89"/>
                </a:cubicBezTo>
                <a:cubicBezTo>
                  <a:pt x="25" y="129"/>
                  <a:pt x="43" y="166"/>
                  <a:pt x="74" y="190"/>
                </a:cubicBezTo>
                <a:cubicBezTo>
                  <a:pt x="58" y="188"/>
                  <a:pt x="43" y="183"/>
                  <a:pt x="29" y="175"/>
                </a:cubicBezTo>
                <a:lnTo>
                  <a:pt x="26" y="176"/>
                </a:lnTo>
                <a:lnTo>
                  <a:pt x="24" y="178"/>
                </a:lnTo>
                <a:lnTo>
                  <a:pt x="24" y="180"/>
                </a:lnTo>
                <a:cubicBezTo>
                  <a:pt x="24" y="236"/>
                  <a:pt x="61" y="286"/>
                  <a:pt x="115" y="302"/>
                </a:cubicBezTo>
                <a:cubicBezTo>
                  <a:pt x="101" y="305"/>
                  <a:pt x="86" y="305"/>
                  <a:pt x="72" y="302"/>
                </a:cubicBezTo>
                <a:lnTo>
                  <a:pt x="69" y="303"/>
                </a:lnTo>
                <a:lnTo>
                  <a:pt x="68" y="306"/>
                </a:lnTo>
                <a:cubicBezTo>
                  <a:pt x="84" y="355"/>
                  <a:pt x="128" y="390"/>
                  <a:pt x="180" y="395"/>
                </a:cubicBezTo>
                <a:cubicBezTo>
                  <a:pt x="137" y="426"/>
                  <a:pt x="86" y="443"/>
                  <a:pt x="33" y="443"/>
                </a:cubicBezTo>
                <a:cubicBezTo>
                  <a:pt x="23" y="443"/>
                  <a:pt x="13" y="442"/>
                  <a:pt x="3" y="441"/>
                </a:cubicBezTo>
                <a:cubicBezTo>
                  <a:pt x="2" y="441"/>
                  <a:pt x="0" y="442"/>
                  <a:pt x="0" y="443"/>
                </a:cubicBezTo>
                <a:lnTo>
                  <a:pt x="1" y="446"/>
                </a:lnTo>
                <a:cubicBezTo>
                  <a:pt x="59" y="484"/>
                  <a:pt x="126" y="503"/>
                  <a:pt x="195" y="503"/>
                </a:cubicBezTo>
                <a:cubicBezTo>
                  <a:pt x="420" y="503"/>
                  <a:pt x="555" y="320"/>
                  <a:pt x="555" y="143"/>
                </a:cubicBezTo>
                <a:cubicBezTo>
                  <a:pt x="555" y="138"/>
                  <a:pt x="555" y="134"/>
                  <a:pt x="555" y="129"/>
                </a:cubicBezTo>
                <a:cubicBezTo>
                  <a:pt x="579" y="111"/>
                  <a:pt x="600" y="89"/>
                  <a:pt x="616" y="64"/>
                </a:cubicBezTo>
                <a:lnTo>
                  <a:pt x="616" y="6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05" name="Freeform 305"/>
          <p:cNvSpPr>
            <a:spLocks noEditPoints="1"/>
          </p:cNvSpPr>
          <p:nvPr/>
        </p:nvSpPr>
        <p:spPr bwMode="auto">
          <a:xfrm>
            <a:off x="4238627" y="5251848"/>
            <a:ext cx="138114" cy="142875"/>
          </a:xfrm>
          <a:custGeom>
            <a:avLst/>
            <a:gdLst>
              <a:gd name="T0" fmla="*/ 215 w 610"/>
              <a:gd name="T1" fmla="*/ 593 h 628"/>
              <a:gd name="T2" fmla="*/ 72 w 610"/>
              <a:gd name="T3" fmla="*/ 493 h 628"/>
              <a:gd name="T4" fmla="*/ 142 w 610"/>
              <a:gd name="T5" fmla="*/ 409 h 628"/>
              <a:gd name="T6" fmla="*/ 228 w 610"/>
              <a:gd name="T7" fmla="*/ 396 h 628"/>
              <a:gd name="T8" fmla="*/ 246 w 610"/>
              <a:gd name="T9" fmla="*/ 397 h 628"/>
              <a:gd name="T10" fmla="*/ 336 w 610"/>
              <a:gd name="T11" fmla="*/ 505 h 628"/>
              <a:gd name="T12" fmla="*/ 215 w 610"/>
              <a:gd name="T13" fmla="*/ 593 h 628"/>
              <a:gd name="T14" fmla="*/ 528 w 610"/>
              <a:gd name="T15" fmla="*/ 263 h 628"/>
              <a:gd name="T16" fmla="*/ 528 w 610"/>
              <a:gd name="T17" fmla="*/ 181 h 628"/>
              <a:gd name="T18" fmla="*/ 487 w 610"/>
              <a:gd name="T19" fmla="*/ 181 h 628"/>
              <a:gd name="T20" fmla="*/ 487 w 610"/>
              <a:gd name="T21" fmla="*/ 263 h 628"/>
              <a:gd name="T22" fmla="*/ 406 w 610"/>
              <a:gd name="T23" fmla="*/ 263 h 628"/>
              <a:gd name="T24" fmla="*/ 406 w 610"/>
              <a:gd name="T25" fmla="*/ 304 h 628"/>
              <a:gd name="T26" fmla="*/ 487 w 610"/>
              <a:gd name="T27" fmla="*/ 304 h 628"/>
              <a:gd name="T28" fmla="*/ 487 w 610"/>
              <a:gd name="T29" fmla="*/ 386 h 628"/>
              <a:gd name="T30" fmla="*/ 528 w 610"/>
              <a:gd name="T31" fmla="*/ 386 h 628"/>
              <a:gd name="T32" fmla="*/ 528 w 610"/>
              <a:gd name="T33" fmla="*/ 304 h 628"/>
              <a:gd name="T34" fmla="*/ 610 w 610"/>
              <a:gd name="T35" fmla="*/ 304 h 628"/>
              <a:gd name="T36" fmla="*/ 610 w 610"/>
              <a:gd name="T37" fmla="*/ 263 h 628"/>
              <a:gd name="T38" fmla="*/ 528 w 610"/>
              <a:gd name="T39" fmla="*/ 263 h 628"/>
              <a:gd name="T40" fmla="*/ 215 w 610"/>
              <a:gd name="T41" fmla="*/ 264 h 628"/>
              <a:gd name="T42" fmla="*/ 113 w 610"/>
              <a:gd name="T43" fmla="*/ 119 h 628"/>
              <a:gd name="T44" fmla="*/ 131 w 610"/>
              <a:gd name="T45" fmla="*/ 58 h 628"/>
              <a:gd name="T46" fmla="*/ 188 w 610"/>
              <a:gd name="T47" fmla="*/ 31 h 628"/>
              <a:gd name="T48" fmla="*/ 291 w 610"/>
              <a:gd name="T49" fmla="*/ 182 h 628"/>
              <a:gd name="T50" fmla="*/ 270 w 610"/>
              <a:gd name="T51" fmla="*/ 241 h 628"/>
              <a:gd name="T52" fmla="*/ 215 w 610"/>
              <a:gd name="T53" fmla="*/ 264 h 628"/>
              <a:gd name="T54" fmla="*/ 322 w 610"/>
              <a:gd name="T55" fmla="*/ 358 h 628"/>
              <a:gd name="T56" fmla="*/ 292 w 610"/>
              <a:gd name="T57" fmla="*/ 335 h 628"/>
              <a:gd name="T58" fmla="*/ 271 w 610"/>
              <a:gd name="T59" fmla="*/ 300 h 628"/>
              <a:gd name="T60" fmla="*/ 294 w 610"/>
              <a:gd name="T61" fmla="*/ 260 h 628"/>
              <a:gd name="T62" fmla="*/ 362 w 610"/>
              <a:gd name="T63" fmla="*/ 144 h 628"/>
              <a:gd name="T64" fmla="*/ 304 w 610"/>
              <a:gd name="T65" fmla="*/ 34 h 628"/>
              <a:gd name="T66" fmla="*/ 355 w 610"/>
              <a:gd name="T67" fmla="*/ 34 h 628"/>
              <a:gd name="T68" fmla="*/ 408 w 610"/>
              <a:gd name="T69" fmla="*/ 0 h 628"/>
              <a:gd name="T70" fmla="*/ 247 w 610"/>
              <a:gd name="T71" fmla="*/ 0 h 628"/>
              <a:gd name="T72" fmla="*/ 93 w 610"/>
              <a:gd name="T73" fmla="*/ 49 h 628"/>
              <a:gd name="T74" fmla="*/ 41 w 610"/>
              <a:gd name="T75" fmla="*/ 159 h 628"/>
              <a:gd name="T76" fmla="*/ 176 w 610"/>
              <a:gd name="T77" fmla="*/ 287 h 628"/>
              <a:gd name="T78" fmla="*/ 202 w 610"/>
              <a:gd name="T79" fmla="*/ 286 h 628"/>
              <a:gd name="T80" fmla="*/ 194 w 610"/>
              <a:gd name="T81" fmla="*/ 317 h 628"/>
              <a:gd name="T82" fmla="*/ 219 w 610"/>
              <a:gd name="T83" fmla="*/ 373 h 628"/>
              <a:gd name="T84" fmla="*/ 63 w 610"/>
              <a:gd name="T85" fmla="*/ 411 h 628"/>
              <a:gd name="T86" fmla="*/ 0 w 610"/>
              <a:gd name="T87" fmla="*/ 511 h 628"/>
              <a:gd name="T88" fmla="*/ 175 w 610"/>
              <a:gd name="T89" fmla="*/ 628 h 628"/>
              <a:gd name="T90" fmla="*/ 390 w 610"/>
              <a:gd name="T91" fmla="*/ 473 h 628"/>
              <a:gd name="T92" fmla="*/ 322 w 610"/>
              <a:gd name="T93" fmla="*/ 35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0" h="628">
                <a:moveTo>
                  <a:pt x="215" y="593"/>
                </a:moveTo>
                <a:cubicBezTo>
                  <a:pt x="128" y="593"/>
                  <a:pt x="72" y="551"/>
                  <a:pt x="72" y="493"/>
                </a:cubicBezTo>
                <a:cubicBezTo>
                  <a:pt x="72" y="435"/>
                  <a:pt x="124" y="416"/>
                  <a:pt x="142" y="409"/>
                </a:cubicBezTo>
                <a:cubicBezTo>
                  <a:pt x="176" y="398"/>
                  <a:pt x="220" y="396"/>
                  <a:pt x="228" y="396"/>
                </a:cubicBezTo>
                <a:cubicBezTo>
                  <a:pt x="236" y="396"/>
                  <a:pt x="240" y="396"/>
                  <a:pt x="246" y="397"/>
                </a:cubicBezTo>
                <a:cubicBezTo>
                  <a:pt x="309" y="441"/>
                  <a:pt x="336" y="463"/>
                  <a:pt x="336" y="505"/>
                </a:cubicBezTo>
                <a:cubicBezTo>
                  <a:pt x="336" y="556"/>
                  <a:pt x="294" y="593"/>
                  <a:pt x="215" y="593"/>
                </a:cubicBezTo>
                <a:close/>
                <a:moveTo>
                  <a:pt x="528" y="263"/>
                </a:moveTo>
                <a:lnTo>
                  <a:pt x="528" y="181"/>
                </a:lnTo>
                <a:lnTo>
                  <a:pt x="487" y="181"/>
                </a:lnTo>
                <a:lnTo>
                  <a:pt x="487" y="263"/>
                </a:lnTo>
                <a:lnTo>
                  <a:pt x="406" y="263"/>
                </a:lnTo>
                <a:lnTo>
                  <a:pt x="406" y="304"/>
                </a:lnTo>
                <a:lnTo>
                  <a:pt x="487" y="304"/>
                </a:lnTo>
                <a:lnTo>
                  <a:pt x="487" y="386"/>
                </a:lnTo>
                <a:lnTo>
                  <a:pt x="528" y="386"/>
                </a:lnTo>
                <a:lnTo>
                  <a:pt x="528" y="304"/>
                </a:lnTo>
                <a:lnTo>
                  <a:pt x="610" y="304"/>
                </a:lnTo>
                <a:lnTo>
                  <a:pt x="610" y="263"/>
                </a:lnTo>
                <a:lnTo>
                  <a:pt x="528" y="263"/>
                </a:lnTo>
                <a:close/>
                <a:moveTo>
                  <a:pt x="215" y="264"/>
                </a:moveTo>
                <a:cubicBezTo>
                  <a:pt x="144" y="264"/>
                  <a:pt x="113" y="173"/>
                  <a:pt x="113" y="119"/>
                </a:cubicBezTo>
                <a:cubicBezTo>
                  <a:pt x="113" y="97"/>
                  <a:pt x="117" y="75"/>
                  <a:pt x="131" y="58"/>
                </a:cubicBezTo>
                <a:cubicBezTo>
                  <a:pt x="144" y="42"/>
                  <a:pt x="166" y="31"/>
                  <a:pt x="188" y="31"/>
                </a:cubicBezTo>
                <a:cubicBezTo>
                  <a:pt x="255" y="31"/>
                  <a:pt x="291" y="123"/>
                  <a:pt x="291" y="182"/>
                </a:cubicBezTo>
                <a:cubicBezTo>
                  <a:pt x="291" y="196"/>
                  <a:pt x="289" y="222"/>
                  <a:pt x="270" y="241"/>
                </a:cubicBezTo>
                <a:cubicBezTo>
                  <a:pt x="257" y="254"/>
                  <a:pt x="235" y="264"/>
                  <a:pt x="215" y="264"/>
                </a:cubicBezTo>
                <a:close/>
                <a:moveTo>
                  <a:pt x="322" y="358"/>
                </a:moveTo>
                <a:lnTo>
                  <a:pt x="292" y="335"/>
                </a:lnTo>
                <a:cubicBezTo>
                  <a:pt x="283" y="328"/>
                  <a:pt x="271" y="318"/>
                  <a:pt x="271" y="300"/>
                </a:cubicBezTo>
                <a:cubicBezTo>
                  <a:pt x="271" y="282"/>
                  <a:pt x="283" y="271"/>
                  <a:pt x="294" y="260"/>
                </a:cubicBezTo>
                <a:cubicBezTo>
                  <a:pt x="328" y="233"/>
                  <a:pt x="362" y="205"/>
                  <a:pt x="362" y="144"/>
                </a:cubicBezTo>
                <a:cubicBezTo>
                  <a:pt x="362" y="82"/>
                  <a:pt x="323" y="49"/>
                  <a:pt x="304" y="34"/>
                </a:cubicBezTo>
                <a:lnTo>
                  <a:pt x="355" y="34"/>
                </a:lnTo>
                <a:lnTo>
                  <a:pt x="408" y="0"/>
                </a:lnTo>
                <a:lnTo>
                  <a:pt x="247" y="0"/>
                </a:lnTo>
                <a:cubicBezTo>
                  <a:pt x="203" y="0"/>
                  <a:pt x="140" y="11"/>
                  <a:pt x="93" y="49"/>
                </a:cubicBezTo>
                <a:cubicBezTo>
                  <a:pt x="58" y="79"/>
                  <a:pt x="41" y="121"/>
                  <a:pt x="41" y="159"/>
                </a:cubicBezTo>
                <a:cubicBezTo>
                  <a:pt x="41" y="222"/>
                  <a:pt x="90" y="287"/>
                  <a:pt x="176" y="287"/>
                </a:cubicBezTo>
                <a:cubicBezTo>
                  <a:pt x="184" y="287"/>
                  <a:pt x="193" y="286"/>
                  <a:pt x="202" y="286"/>
                </a:cubicBezTo>
                <a:cubicBezTo>
                  <a:pt x="198" y="295"/>
                  <a:pt x="194" y="304"/>
                  <a:pt x="194" y="317"/>
                </a:cubicBezTo>
                <a:cubicBezTo>
                  <a:pt x="194" y="343"/>
                  <a:pt x="207" y="358"/>
                  <a:pt x="219" y="373"/>
                </a:cubicBezTo>
                <a:cubicBezTo>
                  <a:pt x="182" y="376"/>
                  <a:pt x="113" y="380"/>
                  <a:pt x="63" y="411"/>
                </a:cubicBezTo>
                <a:cubicBezTo>
                  <a:pt x="15" y="439"/>
                  <a:pt x="0" y="481"/>
                  <a:pt x="0" y="511"/>
                </a:cubicBezTo>
                <a:cubicBezTo>
                  <a:pt x="0" y="571"/>
                  <a:pt x="57" y="628"/>
                  <a:pt x="175" y="628"/>
                </a:cubicBezTo>
                <a:cubicBezTo>
                  <a:pt x="316" y="628"/>
                  <a:pt x="390" y="550"/>
                  <a:pt x="390" y="473"/>
                </a:cubicBezTo>
                <a:cubicBezTo>
                  <a:pt x="390" y="416"/>
                  <a:pt x="358" y="389"/>
                  <a:pt x="322" y="358"/>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06" name="Freeform 306"/>
          <p:cNvSpPr>
            <a:spLocks noEditPoints="1"/>
          </p:cNvSpPr>
          <p:nvPr/>
        </p:nvSpPr>
        <p:spPr bwMode="auto">
          <a:xfrm>
            <a:off x="4539853" y="5256610"/>
            <a:ext cx="117873" cy="133350"/>
          </a:xfrm>
          <a:custGeom>
            <a:avLst/>
            <a:gdLst>
              <a:gd name="T0" fmla="*/ 520 w 520"/>
              <a:gd name="T1" fmla="*/ 586 h 586"/>
              <a:gd name="T2" fmla="*/ 252 w 520"/>
              <a:gd name="T3" fmla="*/ 586 h 586"/>
              <a:gd name="T4" fmla="*/ 252 w 520"/>
              <a:gd name="T5" fmla="*/ 460 h 586"/>
              <a:gd name="T6" fmla="*/ 107 w 520"/>
              <a:gd name="T7" fmla="*/ 460 h 586"/>
              <a:gd name="T8" fmla="*/ 107 w 520"/>
              <a:gd name="T9" fmla="*/ 357 h 586"/>
              <a:gd name="T10" fmla="*/ 0 w 520"/>
              <a:gd name="T11" fmla="*/ 357 h 586"/>
              <a:gd name="T12" fmla="*/ 0 w 520"/>
              <a:gd name="T13" fmla="*/ 223 h 586"/>
              <a:gd name="T14" fmla="*/ 0 w 520"/>
              <a:gd name="T15" fmla="*/ 223 h 586"/>
              <a:gd name="T16" fmla="*/ 71 w 520"/>
              <a:gd name="T17" fmla="*/ 154 h 586"/>
              <a:gd name="T18" fmla="*/ 140 w 520"/>
              <a:gd name="T19" fmla="*/ 205 h 586"/>
              <a:gd name="T20" fmla="*/ 206 w 520"/>
              <a:gd name="T21" fmla="*/ 179 h 586"/>
              <a:gd name="T22" fmla="*/ 297 w 520"/>
              <a:gd name="T23" fmla="*/ 239 h 586"/>
              <a:gd name="T24" fmla="*/ 386 w 520"/>
              <a:gd name="T25" fmla="*/ 205 h 586"/>
              <a:gd name="T26" fmla="*/ 520 w 520"/>
              <a:gd name="T27" fmla="*/ 334 h 586"/>
              <a:gd name="T28" fmla="*/ 520 w 520"/>
              <a:gd name="T29" fmla="*/ 334 h 586"/>
              <a:gd name="T30" fmla="*/ 520 w 520"/>
              <a:gd name="T31" fmla="*/ 586 h 586"/>
              <a:gd name="T32" fmla="*/ 70 w 520"/>
              <a:gd name="T33" fmla="*/ 45 h 586"/>
              <a:gd name="T34" fmla="*/ 120 w 520"/>
              <a:gd name="T35" fmla="*/ 95 h 586"/>
              <a:gd name="T36" fmla="*/ 70 w 520"/>
              <a:gd name="T37" fmla="*/ 145 h 586"/>
              <a:gd name="T38" fmla="*/ 20 w 520"/>
              <a:gd name="T39" fmla="*/ 95 h 586"/>
              <a:gd name="T40" fmla="*/ 70 w 520"/>
              <a:gd name="T41" fmla="*/ 45 h 586"/>
              <a:gd name="T42" fmla="*/ 204 w 520"/>
              <a:gd name="T43" fmla="*/ 27 h 586"/>
              <a:gd name="T44" fmla="*/ 274 w 520"/>
              <a:gd name="T45" fmla="*/ 97 h 586"/>
              <a:gd name="T46" fmla="*/ 204 w 520"/>
              <a:gd name="T47" fmla="*/ 167 h 586"/>
              <a:gd name="T48" fmla="*/ 135 w 520"/>
              <a:gd name="T49" fmla="*/ 97 h 586"/>
              <a:gd name="T50" fmla="*/ 204 w 520"/>
              <a:gd name="T51" fmla="*/ 27 h 586"/>
              <a:gd name="T52" fmla="*/ 383 w 520"/>
              <a:gd name="T53" fmla="*/ 0 h 586"/>
              <a:gd name="T54" fmla="*/ 478 w 520"/>
              <a:gd name="T55" fmla="*/ 94 h 586"/>
              <a:gd name="T56" fmla="*/ 383 w 520"/>
              <a:gd name="T57" fmla="*/ 188 h 586"/>
              <a:gd name="T58" fmla="*/ 289 w 520"/>
              <a:gd name="T59" fmla="*/ 94 h 586"/>
              <a:gd name="T60" fmla="*/ 383 w 520"/>
              <a:gd name="T61" fmla="*/ 0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20" h="586">
                <a:moveTo>
                  <a:pt x="520" y="586"/>
                </a:moveTo>
                <a:lnTo>
                  <a:pt x="252" y="586"/>
                </a:lnTo>
                <a:lnTo>
                  <a:pt x="252" y="460"/>
                </a:lnTo>
                <a:lnTo>
                  <a:pt x="107" y="460"/>
                </a:lnTo>
                <a:lnTo>
                  <a:pt x="107" y="357"/>
                </a:lnTo>
                <a:lnTo>
                  <a:pt x="0" y="357"/>
                </a:lnTo>
                <a:lnTo>
                  <a:pt x="0" y="223"/>
                </a:lnTo>
                <a:lnTo>
                  <a:pt x="0" y="223"/>
                </a:lnTo>
                <a:cubicBezTo>
                  <a:pt x="2" y="185"/>
                  <a:pt x="33" y="154"/>
                  <a:pt x="71" y="154"/>
                </a:cubicBezTo>
                <a:cubicBezTo>
                  <a:pt x="104" y="154"/>
                  <a:pt x="131" y="176"/>
                  <a:pt x="140" y="205"/>
                </a:cubicBezTo>
                <a:cubicBezTo>
                  <a:pt x="157" y="189"/>
                  <a:pt x="181" y="179"/>
                  <a:pt x="206" y="179"/>
                </a:cubicBezTo>
                <a:cubicBezTo>
                  <a:pt x="247" y="179"/>
                  <a:pt x="282" y="204"/>
                  <a:pt x="297" y="239"/>
                </a:cubicBezTo>
                <a:cubicBezTo>
                  <a:pt x="321" y="218"/>
                  <a:pt x="352" y="205"/>
                  <a:pt x="386" y="205"/>
                </a:cubicBezTo>
                <a:cubicBezTo>
                  <a:pt x="458" y="205"/>
                  <a:pt x="517" y="263"/>
                  <a:pt x="520" y="334"/>
                </a:cubicBezTo>
                <a:lnTo>
                  <a:pt x="520" y="334"/>
                </a:lnTo>
                <a:lnTo>
                  <a:pt x="520" y="586"/>
                </a:lnTo>
                <a:close/>
                <a:moveTo>
                  <a:pt x="70" y="45"/>
                </a:moveTo>
                <a:cubicBezTo>
                  <a:pt x="98" y="45"/>
                  <a:pt x="120" y="68"/>
                  <a:pt x="120" y="95"/>
                </a:cubicBezTo>
                <a:cubicBezTo>
                  <a:pt x="120" y="123"/>
                  <a:pt x="98" y="145"/>
                  <a:pt x="70" y="145"/>
                </a:cubicBezTo>
                <a:cubicBezTo>
                  <a:pt x="42" y="145"/>
                  <a:pt x="20" y="123"/>
                  <a:pt x="20" y="95"/>
                </a:cubicBezTo>
                <a:cubicBezTo>
                  <a:pt x="20" y="68"/>
                  <a:pt x="42" y="45"/>
                  <a:pt x="70" y="45"/>
                </a:cubicBezTo>
                <a:close/>
                <a:moveTo>
                  <a:pt x="204" y="27"/>
                </a:moveTo>
                <a:cubicBezTo>
                  <a:pt x="243" y="27"/>
                  <a:pt x="274" y="59"/>
                  <a:pt x="274" y="97"/>
                </a:cubicBezTo>
                <a:cubicBezTo>
                  <a:pt x="274" y="136"/>
                  <a:pt x="243" y="167"/>
                  <a:pt x="204" y="167"/>
                </a:cubicBezTo>
                <a:cubicBezTo>
                  <a:pt x="166" y="167"/>
                  <a:pt x="135" y="136"/>
                  <a:pt x="135" y="97"/>
                </a:cubicBezTo>
                <a:cubicBezTo>
                  <a:pt x="135" y="59"/>
                  <a:pt x="166" y="27"/>
                  <a:pt x="204" y="27"/>
                </a:cubicBezTo>
                <a:close/>
                <a:moveTo>
                  <a:pt x="383" y="0"/>
                </a:moveTo>
                <a:cubicBezTo>
                  <a:pt x="435" y="0"/>
                  <a:pt x="478" y="42"/>
                  <a:pt x="478" y="94"/>
                </a:cubicBezTo>
                <a:cubicBezTo>
                  <a:pt x="478" y="146"/>
                  <a:pt x="435" y="188"/>
                  <a:pt x="383" y="188"/>
                </a:cubicBezTo>
                <a:cubicBezTo>
                  <a:pt x="331" y="188"/>
                  <a:pt x="289" y="146"/>
                  <a:pt x="289" y="94"/>
                </a:cubicBezTo>
                <a:cubicBezTo>
                  <a:pt x="289" y="42"/>
                  <a:pt x="331" y="0"/>
                  <a:pt x="383"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07" name="Freeform 307"/>
          <p:cNvSpPr>
            <a:spLocks noEditPoints="1"/>
          </p:cNvSpPr>
          <p:nvPr/>
        </p:nvSpPr>
        <p:spPr bwMode="auto">
          <a:xfrm>
            <a:off x="6500814" y="5248277"/>
            <a:ext cx="132159" cy="135731"/>
          </a:xfrm>
          <a:custGeom>
            <a:avLst/>
            <a:gdLst>
              <a:gd name="T0" fmla="*/ 278 w 585"/>
              <a:gd name="T1" fmla="*/ 358 h 597"/>
              <a:gd name="T2" fmla="*/ 238 w 585"/>
              <a:gd name="T3" fmla="*/ 318 h 597"/>
              <a:gd name="T4" fmla="*/ 192 w 585"/>
              <a:gd name="T5" fmla="*/ 303 h 597"/>
              <a:gd name="T6" fmla="*/ 118 w 585"/>
              <a:gd name="T7" fmla="*/ 283 h 597"/>
              <a:gd name="T8" fmla="*/ 86 w 585"/>
              <a:gd name="T9" fmla="*/ 267 h 597"/>
              <a:gd name="T10" fmla="*/ 76 w 585"/>
              <a:gd name="T11" fmla="*/ 246 h 597"/>
              <a:gd name="T12" fmla="*/ 106 w 585"/>
              <a:gd name="T13" fmla="*/ 208 h 597"/>
              <a:gd name="T14" fmla="*/ 159 w 585"/>
              <a:gd name="T15" fmla="*/ 206 h 597"/>
              <a:gd name="T16" fmla="*/ 202 w 585"/>
              <a:gd name="T17" fmla="*/ 238 h 597"/>
              <a:gd name="T18" fmla="*/ 208 w 585"/>
              <a:gd name="T19" fmla="*/ 256 h 597"/>
              <a:gd name="T20" fmla="*/ 275 w 585"/>
              <a:gd name="T21" fmla="*/ 256 h 597"/>
              <a:gd name="T22" fmla="*/ 275 w 585"/>
              <a:gd name="T23" fmla="*/ 253 h 597"/>
              <a:gd name="T24" fmla="*/ 272 w 585"/>
              <a:gd name="T25" fmla="*/ 235 h 597"/>
              <a:gd name="T26" fmla="*/ 203 w 585"/>
              <a:gd name="T27" fmla="*/ 154 h 597"/>
              <a:gd name="T28" fmla="*/ 126 w 585"/>
              <a:gd name="T29" fmla="*/ 145 h 597"/>
              <a:gd name="T30" fmla="*/ 71 w 585"/>
              <a:gd name="T31" fmla="*/ 156 h 597"/>
              <a:gd name="T32" fmla="*/ 15 w 585"/>
              <a:gd name="T33" fmla="*/ 204 h 597"/>
              <a:gd name="T34" fmla="*/ 6 w 585"/>
              <a:gd name="T35" fmla="*/ 258 h 597"/>
              <a:gd name="T36" fmla="*/ 18 w 585"/>
              <a:gd name="T37" fmla="*/ 304 h 597"/>
              <a:gd name="T38" fmla="*/ 60 w 585"/>
              <a:gd name="T39" fmla="*/ 338 h 597"/>
              <a:gd name="T40" fmla="*/ 126 w 585"/>
              <a:gd name="T41" fmla="*/ 357 h 597"/>
              <a:gd name="T42" fmla="*/ 172 w 585"/>
              <a:gd name="T43" fmla="*/ 370 h 597"/>
              <a:gd name="T44" fmla="*/ 205 w 585"/>
              <a:gd name="T45" fmla="*/ 388 h 597"/>
              <a:gd name="T46" fmla="*/ 215 w 585"/>
              <a:gd name="T47" fmla="*/ 420 h 597"/>
              <a:gd name="T48" fmla="*/ 188 w 585"/>
              <a:gd name="T49" fmla="*/ 448 h 597"/>
              <a:gd name="T50" fmla="*/ 106 w 585"/>
              <a:gd name="T51" fmla="*/ 445 h 597"/>
              <a:gd name="T52" fmla="*/ 80 w 585"/>
              <a:gd name="T53" fmla="*/ 422 h 597"/>
              <a:gd name="T54" fmla="*/ 73 w 585"/>
              <a:gd name="T55" fmla="*/ 401 h 597"/>
              <a:gd name="T56" fmla="*/ 72 w 585"/>
              <a:gd name="T57" fmla="*/ 396 h 597"/>
              <a:gd name="T58" fmla="*/ 37 w 585"/>
              <a:gd name="T59" fmla="*/ 396 h 597"/>
              <a:gd name="T60" fmla="*/ 0 w 585"/>
              <a:gd name="T61" fmla="*/ 396 h 597"/>
              <a:gd name="T62" fmla="*/ 1 w 585"/>
              <a:gd name="T63" fmla="*/ 399 h 597"/>
              <a:gd name="T64" fmla="*/ 14 w 585"/>
              <a:gd name="T65" fmla="*/ 451 h 597"/>
              <a:gd name="T66" fmla="*/ 88 w 585"/>
              <a:gd name="T67" fmla="*/ 507 h 597"/>
              <a:gd name="T68" fmla="*/ 156 w 585"/>
              <a:gd name="T69" fmla="*/ 513 h 597"/>
              <a:gd name="T70" fmla="*/ 213 w 585"/>
              <a:gd name="T71" fmla="*/ 504 h 597"/>
              <a:gd name="T72" fmla="*/ 267 w 585"/>
              <a:gd name="T73" fmla="*/ 467 h 597"/>
              <a:gd name="T74" fmla="*/ 286 w 585"/>
              <a:gd name="T75" fmla="*/ 415 h 597"/>
              <a:gd name="T76" fmla="*/ 278 w 585"/>
              <a:gd name="T77" fmla="*/ 358 h 597"/>
              <a:gd name="T78" fmla="*/ 391 w 585"/>
              <a:gd name="T79" fmla="*/ 369 h 597"/>
              <a:gd name="T80" fmla="*/ 585 w 585"/>
              <a:gd name="T81" fmla="*/ 228 h 597"/>
              <a:gd name="T82" fmla="*/ 344 w 585"/>
              <a:gd name="T83" fmla="*/ 228 h 597"/>
              <a:gd name="T84" fmla="*/ 270 w 585"/>
              <a:gd name="T85" fmla="*/ 0 h 597"/>
              <a:gd name="T86" fmla="*/ 228 w 585"/>
              <a:gd name="T87" fmla="*/ 129 h 597"/>
              <a:gd name="T88" fmla="*/ 230 w 585"/>
              <a:gd name="T89" fmla="*/ 130 h 597"/>
              <a:gd name="T90" fmla="*/ 272 w 585"/>
              <a:gd name="T91" fmla="*/ 161 h 597"/>
              <a:gd name="T92" fmla="*/ 306 w 585"/>
              <a:gd name="T93" fmla="*/ 237 h 597"/>
              <a:gd name="T94" fmla="*/ 308 w 585"/>
              <a:gd name="T95" fmla="*/ 272 h 597"/>
              <a:gd name="T96" fmla="*/ 308 w 585"/>
              <a:gd name="T97" fmla="*/ 276 h 597"/>
              <a:gd name="T98" fmla="*/ 436 w 585"/>
              <a:gd name="T99" fmla="*/ 276 h 597"/>
              <a:gd name="T100" fmla="*/ 333 w 585"/>
              <a:gd name="T101" fmla="*/ 350 h 597"/>
              <a:gd name="T102" fmla="*/ 368 w 585"/>
              <a:gd name="T103" fmla="*/ 456 h 597"/>
              <a:gd name="T104" fmla="*/ 372 w 585"/>
              <a:gd name="T105" fmla="*/ 470 h 597"/>
              <a:gd name="T106" fmla="*/ 317 w 585"/>
              <a:gd name="T107" fmla="*/ 430 h 597"/>
              <a:gd name="T108" fmla="*/ 301 w 585"/>
              <a:gd name="T109" fmla="*/ 475 h 597"/>
              <a:gd name="T110" fmla="*/ 300 w 585"/>
              <a:gd name="T111" fmla="*/ 477 h 597"/>
              <a:gd name="T112" fmla="*/ 444 w 585"/>
              <a:gd name="T113" fmla="*/ 582 h 597"/>
              <a:gd name="T114" fmla="*/ 465 w 585"/>
              <a:gd name="T115" fmla="*/ 597 h 597"/>
              <a:gd name="T116" fmla="*/ 428 w 585"/>
              <a:gd name="T117" fmla="*/ 484 h 597"/>
              <a:gd name="T118" fmla="*/ 391 w 585"/>
              <a:gd name="T119" fmla="*/ 369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85" h="597">
                <a:moveTo>
                  <a:pt x="278" y="358"/>
                </a:moveTo>
                <a:cubicBezTo>
                  <a:pt x="270" y="340"/>
                  <a:pt x="257" y="327"/>
                  <a:pt x="238" y="318"/>
                </a:cubicBezTo>
                <a:cubicBezTo>
                  <a:pt x="223" y="312"/>
                  <a:pt x="208" y="306"/>
                  <a:pt x="192" y="303"/>
                </a:cubicBezTo>
                <a:lnTo>
                  <a:pt x="118" y="283"/>
                </a:lnTo>
                <a:cubicBezTo>
                  <a:pt x="106" y="279"/>
                  <a:pt x="95" y="275"/>
                  <a:pt x="86" y="267"/>
                </a:cubicBezTo>
                <a:cubicBezTo>
                  <a:pt x="80" y="261"/>
                  <a:pt x="76" y="255"/>
                  <a:pt x="76" y="246"/>
                </a:cubicBezTo>
                <a:cubicBezTo>
                  <a:pt x="76" y="228"/>
                  <a:pt x="87" y="213"/>
                  <a:pt x="106" y="208"/>
                </a:cubicBezTo>
                <a:cubicBezTo>
                  <a:pt x="123" y="203"/>
                  <a:pt x="141" y="203"/>
                  <a:pt x="159" y="206"/>
                </a:cubicBezTo>
                <a:cubicBezTo>
                  <a:pt x="178" y="210"/>
                  <a:pt x="193" y="219"/>
                  <a:pt x="202" y="238"/>
                </a:cubicBezTo>
                <a:cubicBezTo>
                  <a:pt x="207" y="250"/>
                  <a:pt x="208" y="256"/>
                  <a:pt x="208" y="256"/>
                </a:cubicBezTo>
                <a:lnTo>
                  <a:pt x="275" y="256"/>
                </a:lnTo>
                <a:lnTo>
                  <a:pt x="275" y="253"/>
                </a:lnTo>
                <a:cubicBezTo>
                  <a:pt x="274" y="247"/>
                  <a:pt x="274" y="241"/>
                  <a:pt x="272" y="235"/>
                </a:cubicBezTo>
                <a:cubicBezTo>
                  <a:pt x="264" y="196"/>
                  <a:pt x="242" y="168"/>
                  <a:pt x="203" y="154"/>
                </a:cubicBezTo>
                <a:cubicBezTo>
                  <a:pt x="178" y="145"/>
                  <a:pt x="152" y="144"/>
                  <a:pt x="126" y="145"/>
                </a:cubicBezTo>
                <a:cubicBezTo>
                  <a:pt x="107" y="146"/>
                  <a:pt x="89" y="149"/>
                  <a:pt x="71" y="156"/>
                </a:cubicBezTo>
                <a:cubicBezTo>
                  <a:pt x="46" y="165"/>
                  <a:pt x="27" y="180"/>
                  <a:pt x="15" y="204"/>
                </a:cubicBezTo>
                <a:cubicBezTo>
                  <a:pt x="7" y="221"/>
                  <a:pt x="5" y="240"/>
                  <a:pt x="6" y="258"/>
                </a:cubicBezTo>
                <a:cubicBezTo>
                  <a:pt x="6" y="275"/>
                  <a:pt x="11" y="290"/>
                  <a:pt x="18" y="304"/>
                </a:cubicBezTo>
                <a:cubicBezTo>
                  <a:pt x="27" y="321"/>
                  <a:pt x="43" y="331"/>
                  <a:pt x="60" y="338"/>
                </a:cubicBezTo>
                <a:cubicBezTo>
                  <a:pt x="81" y="347"/>
                  <a:pt x="104" y="351"/>
                  <a:pt x="126" y="357"/>
                </a:cubicBezTo>
                <a:cubicBezTo>
                  <a:pt x="142" y="361"/>
                  <a:pt x="157" y="365"/>
                  <a:pt x="172" y="370"/>
                </a:cubicBezTo>
                <a:cubicBezTo>
                  <a:pt x="184" y="375"/>
                  <a:pt x="195" y="380"/>
                  <a:pt x="205" y="388"/>
                </a:cubicBezTo>
                <a:cubicBezTo>
                  <a:pt x="215" y="397"/>
                  <a:pt x="218" y="407"/>
                  <a:pt x="215" y="420"/>
                </a:cubicBezTo>
                <a:cubicBezTo>
                  <a:pt x="211" y="435"/>
                  <a:pt x="201" y="444"/>
                  <a:pt x="188" y="448"/>
                </a:cubicBezTo>
                <a:cubicBezTo>
                  <a:pt x="161" y="456"/>
                  <a:pt x="132" y="455"/>
                  <a:pt x="106" y="445"/>
                </a:cubicBezTo>
                <a:cubicBezTo>
                  <a:pt x="95" y="440"/>
                  <a:pt x="86" y="433"/>
                  <a:pt x="80" y="422"/>
                </a:cubicBezTo>
                <a:cubicBezTo>
                  <a:pt x="76" y="415"/>
                  <a:pt x="74" y="408"/>
                  <a:pt x="73" y="401"/>
                </a:cubicBezTo>
                <a:lnTo>
                  <a:pt x="72" y="396"/>
                </a:lnTo>
                <a:cubicBezTo>
                  <a:pt x="72" y="396"/>
                  <a:pt x="47" y="396"/>
                  <a:pt x="37" y="396"/>
                </a:cubicBezTo>
                <a:cubicBezTo>
                  <a:pt x="26" y="396"/>
                  <a:pt x="11" y="396"/>
                  <a:pt x="0" y="396"/>
                </a:cubicBezTo>
                <a:lnTo>
                  <a:pt x="1" y="399"/>
                </a:lnTo>
                <a:cubicBezTo>
                  <a:pt x="2" y="417"/>
                  <a:pt x="5" y="435"/>
                  <a:pt x="14" y="451"/>
                </a:cubicBezTo>
                <a:cubicBezTo>
                  <a:pt x="30" y="481"/>
                  <a:pt x="56" y="499"/>
                  <a:pt x="88" y="507"/>
                </a:cubicBezTo>
                <a:cubicBezTo>
                  <a:pt x="110" y="513"/>
                  <a:pt x="133" y="514"/>
                  <a:pt x="156" y="513"/>
                </a:cubicBezTo>
                <a:cubicBezTo>
                  <a:pt x="175" y="513"/>
                  <a:pt x="194" y="510"/>
                  <a:pt x="213" y="504"/>
                </a:cubicBezTo>
                <a:cubicBezTo>
                  <a:pt x="234" y="497"/>
                  <a:pt x="253" y="486"/>
                  <a:pt x="267" y="467"/>
                </a:cubicBezTo>
                <a:cubicBezTo>
                  <a:pt x="278" y="452"/>
                  <a:pt x="284" y="434"/>
                  <a:pt x="286" y="415"/>
                </a:cubicBezTo>
                <a:cubicBezTo>
                  <a:pt x="288" y="395"/>
                  <a:pt x="287" y="376"/>
                  <a:pt x="278" y="358"/>
                </a:cubicBezTo>
                <a:close/>
                <a:moveTo>
                  <a:pt x="391" y="369"/>
                </a:moveTo>
                <a:lnTo>
                  <a:pt x="585" y="228"/>
                </a:lnTo>
                <a:lnTo>
                  <a:pt x="344" y="228"/>
                </a:lnTo>
                <a:lnTo>
                  <a:pt x="270" y="0"/>
                </a:lnTo>
                <a:lnTo>
                  <a:pt x="228" y="129"/>
                </a:lnTo>
                <a:lnTo>
                  <a:pt x="230" y="130"/>
                </a:lnTo>
                <a:cubicBezTo>
                  <a:pt x="246" y="137"/>
                  <a:pt x="260" y="148"/>
                  <a:pt x="272" y="161"/>
                </a:cubicBezTo>
                <a:cubicBezTo>
                  <a:pt x="291" y="183"/>
                  <a:pt x="302" y="208"/>
                  <a:pt x="306" y="237"/>
                </a:cubicBezTo>
                <a:cubicBezTo>
                  <a:pt x="308" y="248"/>
                  <a:pt x="308" y="260"/>
                  <a:pt x="308" y="272"/>
                </a:cubicBezTo>
                <a:lnTo>
                  <a:pt x="308" y="276"/>
                </a:lnTo>
                <a:cubicBezTo>
                  <a:pt x="348" y="276"/>
                  <a:pt x="396" y="276"/>
                  <a:pt x="436" y="276"/>
                </a:cubicBezTo>
                <a:lnTo>
                  <a:pt x="333" y="350"/>
                </a:lnTo>
                <a:lnTo>
                  <a:pt x="368" y="456"/>
                </a:lnTo>
                <a:cubicBezTo>
                  <a:pt x="369" y="460"/>
                  <a:pt x="372" y="470"/>
                  <a:pt x="372" y="470"/>
                </a:cubicBezTo>
                <a:cubicBezTo>
                  <a:pt x="372" y="470"/>
                  <a:pt x="335" y="443"/>
                  <a:pt x="317" y="430"/>
                </a:cubicBezTo>
                <a:cubicBezTo>
                  <a:pt x="315" y="447"/>
                  <a:pt x="309" y="462"/>
                  <a:pt x="301" y="475"/>
                </a:cubicBezTo>
                <a:lnTo>
                  <a:pt x="300" y="477"/>
                </a:lnTo>
                <a:cubicBezTo>
                  <a:pt x="347" y="511"/>
                  <a:pt x="397" y="547"/>
                  <a:pt x="444" y="582"/>
                </a:cubicBezTo>
                <a:cubicBezTo>
                  <a:pt x="451" y="586"/>
                  <a:pt x="465" y="597"/>
                  <a:pt x="465" y="597"/>
                </a:cubicBezTo>
                <a:lnTo>
                  <a:pt x="428" y="484"/>
                </a:lnTo>
                <a:lnTo>
                  <a:pt x="391" y="369"/>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08" name="Freeform 308"/>
          <p:cNvSpPr>
            <a:spLocks noEditPoints="1"/>
          </p:cNvSpPr>
          <p:nvPr/>
        </p:nvSpPr>
        <p:spPr bwMode="auto">
          <a:xfrm>
            <a:off x="6835378" y="5248277"/>
            <a:ext cx="109539" cy="138114"/>
          </a:xfrm>
          <a:custGeom>
            <a:avLst/>
            <a:gdLst>
              <a:gd name="T0" fmla="*/ 415 w 483"/>
              <a:gd name="T1" fmla="*/ 384 h 607"/>
              <a:gd name="T2" fmla="*/ 362 w 483"/>
              <a:gd name="T3" fmla="*/ 485 h 607"/>
              <a:gd name="T4" fmla="*/ 270 w 483"/>
              <a:gd name="T5" fmla="*/ 532 h 607"/>
              <a:gd name="T6" fmla="*/ 154 w 483"/>
              <a:gd name="T7" fmla="*/ 510 h 607"/>
              <a:gd name="T8" fmla="*/ 106 w 483"/>
              <a:gd name="T9" fmla="*/ 467 h 607"/>
              <a:gd name="T10" fmla="*/ 100 w 483"/>
              <a:gd name="T11" fmla="*/ 256 h 607"/>
              <a:gd name="T12" fmla="*/ 151 w 483"/>
              <a:gd name="T13" fmla="*/ 207 h 607"/>
              <a:gd name="T14" fmla="*/ 222 w 483"/>
              <a:gd name="T15" fmla="*/ 182 h 607"/>
              <a:gd name="T16" fmla="*/ 343 w 483"/>
              <a:gd name="T17" fmla="*/ 213 h 607"/>
              <a:gd name="T18" fmla="*/ 403 w 483"/>
              <a:gd name="T19" fmla="*/ 288 h 607"/>
              <a:gd name="T20" fmla="*/ 415 w 483"/>
              <a:gd name="T21" fmla="*/ 384 h 607"/>
              <a:gd name="T22" fmla="*/ 144 w 483"/>
              <a:gd name="T23" fmla="*/ 305 h 607"/>
              <a:gd name="T24" fmla="*/ 102 w 483"/>
              <a:gd name="T25" fmla="*/ 328 h 607"/>
              <a:gd name="T26" fmla="*/ 94 w 483"/>
              <a:gd name="T27" fmla="*/ 361 h 607"/>
              <a:gd name="T28" fmla="*/ 113 w 483"/>
              <a:gd name="T29" fmla="*/ 394 h 607"/>
              <a:gd name="T30" fmla="*/ 163 w 483"/>
              <a:gd name="T31" fmla="*/ 401 h 607"/>
              <a:gd name="T32" fmla="*/ 192 w 483"/>
              <a:gd name="T33" fmla="*/ 361 h 607"/>
              <a:gd name="T34" fmla="*/ 183 w 483"/>
              <a:gd name="T35" fmla="*/ 324 h 607"/>
              <a:gd name="T36" fmla="*/ 144 w 483"/>
              <a:gd name="T37" fmla="*/ 305 h 607"/>
              <a:gd name="T38" fmla="*/ 472 w 483"/>
              <a:gd name="T39" fmla="*/ 284 h 607"/>
              <a:gd name="T40" fmla="*/ 358 w 483"/>
              <a:gd name="T41" fmla="*/ 143 h 607"/>
              <a:gd name="T42" fmla="*/ 156 w 483"/>
              <a:gd name="T43" fmla="*/ 129 h 607"/>
              <a:gd name="T44" fmla="*/ 68 w 483"/>
              <a:gd name="T45" fmla="*/ 189 h 607"/>
              <a:gd name="T46" fmla="*/ 68 w 483"/>
              <a:gd name="T47" fmla="*/ 29 h 607"/>
              <a:gd name="T48" fmla="*/ 52 w 483"/>
              <a:gd name="T49" fmla="*/ 5 h 607"/>
              <a:gd name="T50" fmla="*/ 16 w 483"/>
              <a:gd name="T51" fmla="*/ 5 h 607"/>
              <a:gd name="T52" fmla="*/ 1 w 483"/>
              <a:gd name="T53" fmla="*/ 29 h 607"/>
              <a:gd name="T54" fmla="*/ 1 w 483"/>
              <a:gd name="T55" fmla="*/ 191 h 607"/>
              <a:gd name="T56" fmla="*/ 2 w 483"/>
              <a:gd name="T57" fmla="*/ 366 h 607"/>
              <a:gd name="T58" fmla="*/ 24 w 483"/>
              <a:gd name="T59" fmla="*/ 462 h 607"/>
              <a:gd name="T60" fmla="*/ 145 w 483"/>
              <a:gd name="T61" fmla="*/ 581 h 607"/>
              <a:gd name="T62" fmla="*/ 286 w 483"/>
              <a:gd name="T63" fmla="*/ 597 h 607"/>
              <a:gd name="T64" fmla="*/ 432 w 483"/>
              <a:gd name="T65" fmla="*/ 508 h 607"/>
              <a:gd name="T66" fmla="*/ 483 w 483"/>
              <a:gd name="T67" fmla="*/ 355 h 607"/>
              <a:gd name="T68" fmla="*/ 472 w 483"/>
              <a:gd name="T69" fmla="*/ 28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3" h="607">
                <a:moveTo>
                  <a:pt x="415" y="384"/>
                </a:moveTo>
                <a:cubicBezTo>
                  <a:pt x="409" y="422"/>
                  <a:pt x="390" y="459"/>
                  <a:pt x="362" y="485"/>
                </a:cubicBezTo>
                <a:cubicBezTo>
                  <a:pt x="337" y="510"/>
                  <a:pt x="305" y="526"/>
                  <a:pt x="270" y="532"/>
                </a:cubicBezTo>
                <a:cubicBezTo>
                  <a:pt x="230" y="538"/>
                  <a:pt x="188" y="530"/>
                  <a:pt x="154" y="510"/>
                </a:cubicBezTo>
                <a:cubicBezTo>
                  <a:pt x="135" y="498"/>
                  <a:pt x="119" y="484"/>
                  <a:pt x="106" y="467"/>
                </a:cubicBezTo>
                <a:cubicBezTo>
                  <a:pt x="58" y="408"/>
                  <a:pt x="55" y="317"/>
                  <a:pt x="100" y="256"/>
                </a:cubicBezTo>
                <a:cubicBezTo>
                  <a:pt x="114" y="237"/>
                  <a:pt x="131" y="219"/>
                  <a:pt x="151" y="207"/>
                </a:cubicBezTo>
                <a:cubicBezTo>
                  <a:pt x="172" y="193"/>
                  <a:pt x="197" y="185"/>
                  <a:pt x="222" y="182"/>
                </a:cubicBezTo>
                <a:cubicBezTo>
                  <a:pt x="264" y="177"/>
                  <a:pt x="309" y="188"/>
                  <a:pt x="343" y="213"/>
                </a:cubicBezTo>
                <a:cubicBezTo>
                  <a:pt x="369" y="232"/>
                  <a:pt x="390" y="258"/>
                  <a:pt x="403" y="288"/>
                </a:cubicBezTo>
                <a:cubicBezTo>
                  <a:pt x="415" y="318"/>
                  <a:pt x="420" y="351"/>
                  <a:pt x="415" y="384"/>
                </a:cubicBezTo>
                <a:close/>
                <a:moveTo>
                  <a:pt x="144" y="305"/>
                </a:moveTo>
                <a:cubicBezTo>
                  <a:pt x="128" y="305"/>
                  <a:pt x="110" y="313"/>
                  <a:pt x="102" y="328"/>
                </a:cubicBezTo>
                <a:cubicBezTo>
                  <a:pt x="96" y="338"/>
                  <a:pt x="93" y="349"/>
                  <a:pt x="94" y="361"/>
                </a:cubicBezTo>
                <a:cubicBezTo>
                  <a:pt x="97" y="373"/>
                  <a:pt x="102" y="386"/>
                  <a:pt x="113" y="394"/>
                </a:cubicBezTo>
                <a:cubicBezTo>
                  <a:pt x="127" y="405"/>
                  <a:pt x="147" y="409"/>
                  <a:pt x="163" y="401"/>
                </a:cubicBezTo>
                <a:cubicBezTo>
                  <a:pt x="180" y="394"/>
                  <a:pt x="189" y="378"/>
                  <a:pt x="192" y="361"/>
                </a:cubicBezTo>
                <a:cubicBezTo>
                  <a:pt x="194" y="348"/>
                  <a:pt x="190" y="335"/>
                  <a:pt x="183" y="324"/>
                </a:cubicBezTo>
                <a:cubicBezTo>
                  <a:pt x="174" y="312"/>
                  <a:pt x="159" y="306"/>
                  <a:pt x="144" y="305"/>
                </a:cubicBezTo>
                <a:close/>
                <a:moveTo>
                  <a:pt x="472" y="284"/>
                </a:moveTo>
                <a:cubicBezTo>
                  <a:pt x="454" y="224"/>
                  <a:pt x="412" y="174"/>
                  <a:pt x="358" y="143"/>
                </a:cubicBezTo>
                <a:cubicBezTo>
                  <a:pt x="298" y="108"/>
                  <a:pt x="221" y="105"/>
                  <a:pt x="156" y="129"/>
                </a:cubicBezTo>
                <a:cubicBezTo>
                  <a:pt x="123" y="142"/>
                  <a:pt x="93" y="163"/>
                  <a:pt x="68" y="189"/>
                </a:cubicBezTo>
                <a:cubicBezTo>
                  <a:pt x="68" y="136"/>
                  <a:pt x="68" y="82"/>
                  <a:pt x="68" y="29"/>
                </a:cubicBezTo>
                <a:cubicBezTo>
                  <a:pt x="68" y="19"/>
                  <a:pt x="62" y="9"/>
                  <a:pt x="52" y="5"/>
                </a:cubicBezTo>
                <a:cubicBezTo>
                  <a:pt x="41" y="0"/>
                  <a:pt x="27" y="0"/>
                  <a:pt x="16" y="5"/>
                </a:cubicBezTo>
                <a:cubicBezTo>
                  <a:pt x="7" y="9"/>
                  <a:pt x="1" y="19"/>
                  <a:pt x="1" y="29"/>
                </a:cubicBezTo>
                <a:cubicBezTo>
                  <a:pt x="0" y="83"/>
                  <a:pt x="2" y="137"/>
                  <a:pt x="1" y="191"/>
                </a:cubicBezTo>
                <a:cubicBezTo>
                  <a:pt x="1" y="250"/>
                  <a:pt x="2" y="308"/>
                  <a:pt x="2" y="366"/>
                </a:cubicBezTo>
                <a:cubicBezTo>
                  <a:pt x="3" y="399"/>
                  <a:pt x="11" y="432"/>
                  <a:pt x="24" y="462"/>
                </a:cubicBezTo>
                <a:cubicBezTo>
                  <a:pt x="49" y="514"/>
                  <a:pt x="92" y="557"/>
                  <a:pt x="145" y="581"/>
                </a:cubicBezTo>
                <a:cubicBezTo>
                  <a:pt x="189" y="599"/>
                  <a:pt x="238" y="607"/>
                  <a:pt x="286" y="597"/>
                </a:cubicBezTo>
                <a:cubicBezTo>
                  <a:pt x="343" y="587"/>
                  <a:pt x="397" y="554"/>
                  <a:pt x="432" y="508"/>
                </a:cubicBezTo>
                <a:cubicBezTo>
                  <a:pt x="466" y="465"/>
                  <a:pt x="483" y="409"/>
                  <a:pt x="483" y="355"/>
                </a:cubicBezTo>
                <a:cubicBezTo>
                  <a:pt x="483" y="331"/>
                  <a:pt x="479" y="307"/>
                  <a:pt x="472" y="284"/>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09" name="Freeform 309"/>
          <p:cNvSpPr>
            <a:spLocks noEditPoints="1"/>
          </p:cNvSpPr>
          <p:nvPr/>
        </p:nvSpPr>
        <p:spPr bwMode="auto">
          <a:xfrm>
            <a:off x="7444979" y="5255421"/>
            <a:ext cx="121444" cy="122634"/>
          </a:xfrm>
          <a:custGeom>
            <a:avLst/>
            <a:gdLst>
              <a:gd name="T0" fmla="*/ 510 w 537"/>
              <a:gd name="T1" fmla="*/ 510 h 537"/>
              <a:gd name="T2" fmla="*/ 296 w 537"/>
              <a:gd name="T3" fmla="*/ 510 h 537"/>
              <a:gd name="T4" fmla="*/ 296 w 537"/>
              <a:gd name="T5" fmla="*/ 296 h 537"/>
              <a:gd name="T6" fmla="*/ 510 w 537"/>
              <a:gd name="T7" fmla="*/ 296 h 537"/>
              <a:gd name="T8" fmla="*/ 510 w 537"/>
              <a:gd name="T9" fmla="*/ 510 h 537"/>
              <a:gd name="T10" fmla="*/ 27 w 537"/>
              <a:gd name="T11" fmla="*/ 27 h 537"/>
              <a:gd name="T12" fmla="*/ 241 w 537"/>
              <a:gd name="T13" fmla="*/ 27 h 537"/>
              <a:gd name="T14" fmla="*/ 241 w 537"/>
              <a:gd name="T15" fmla="*/ 241 h 537"/>
              <a:gd name="T16" fmla="*/ 27 w 537"/>
              <a:gd name="T17" fmla="*/ 241 h 537"/>
              <a:gd name="T18" fmla="*/ 27 w 537"/>
              <a:gd name="T19" fmla="*/ 27 h 537"/>
              <a:gd name="T20" fmla="*/ 269 w 537"/>
              <a:gd name="T21" fmla="*/ 0 h 537"/>
              <a:gd name="T22" fmla="*/ 269 w 537"/>
              <a:gd name="T23" fmla="*/ 0 h 537"/>
              <a:gd name="T24" fmla="*/ 0 w 537"/>
              <a:gd name="T25" fmla="*/ 0 h 537"/>
              <a:gd name="T26" fmla="*/ 0 w 537"/>
              <a:gd name="T27" fmla="*/ 269 h 537"/>
              <a:gd name="T28" fmla="*/ 0 w 537"/>
              <a:gd name="T29" fmla="*/ 269 h 537"/>
              <a:gd name="T30" fmla="*/ 0 w 537"/>
              <a:gd name="T31" fmla="*/ 537 h 537"/>
              <a:gd name="T32" fmla="*/ 269 w 537"/>
              <a:gd name="T33" fmla="*/ 537 h 537"/>
              <a:gd name="T34" fmla="*/ 537 w 537"/>
              <a:gd name="T35" fmla="*/ 537 h 537"/>
              <a:gd name="T36" fmla="*/ 537 w 537"/>
              <a:gd name="T37" fmla="*/ 269 h 537"/>
              <a:gd name="T38" fmla="*/ 537 w 537"/>
              <a:gd name="T39" fmla="*/ 0 h 537"/>
              <a:gd name="T40" fmla="*/ 269 w 537"/>
              <a:gd name="T41" fmla="*/ 0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7" h="537">
                <a:moveTo>
                  <a:pt x="510" y="510"/>
                </a:moveTo>
                <a:lnTo>
                  <a:pt x="296" y="510"/>
                </a:lnTo>
                <a:lnTo>
                  <a:pt x="296" y="296"/>
                </a:lnTo>
                <a:lnTo>
                  <a:pt x="510" y="296"/>
                </a:lnTo>
                <a:lnTo>
                  <a:pt x="510" y="510"/>
                </a:lnTo>
                <a:close/>
                <a:moveTo>
                  <a:pt x="27" y="27"/>
                </a:moveTo>
                <a:lnTo>
                  <a:pt x="241" y="27"/>
                </a:lnTo>
                <a:lnTo>
                  <a:pt x="241" y="241"/>
                </a:lnTo>
                <a:lnTo>
                  <a:pt x="27" y="241"/>
                </a:lnTo>
                <a:lnTo>
                  <a:pt x="27" y="27"/>
                </a:lnTo>
                <a:close/>
                <a:moveTo>
                  <a:pt x="269" y="0"/>
                </a:moveTo>
                <a:lnTo>
                  <a:pt x="269" y="0"/>
                </a:lnTo>
                <a:lnTo>
                  <a:pt x="0" y="0"/>
                </a:lnTo>
                <a:lnTo>
                  <a:pt x="0" y="269"/>
                </a:lnTo>
                <a:lnTo>
                  <a:pt x="0" y="269"/>
                </a:lnTo>
                <a:lnTo>
                  <a:pt x="0" y="537"/>
                </a:lnTo>
                <a:lnTo>
                  <a:pt x="269" y="537"/>
                </a:lnTo>
                <a:lnTo>
                  <a:pt x="537" y="537"/>
                </a:lnTo>
                <a:lnTo>
                  <a:pt x="537" y="269"/>
                </a:lnTo>
                <a:lnTo>
                  <a:pt x="537" y="0"/>
                </a:lnTo>
                <a:lnTo>
                  <a:pt x="269" y="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10" name="Freeform 310"/>
          <p:cNvSpPr>
            <a:spLocks/>
          </p:cNvSpPr>
          <p:nvPr/>
        </p:nvSpPr>
        <p:spPr bwMode="auto">
          <a:xfrm>
            <a:off x="3968353" y="5282804"/>
            <a:ext cx="147639" cy="80964"/>
          </a:xfrm>
          <a:custGeom>
            <a:avLst/>
            <a:gdLst>
              <a:gd name="T0" fmla="*/ 487 w 654"/>
              <a:gd name="T1" fmla="*/ 0 h 355"/>
              <a:gd name="T2" fmla="*/ 339 w 654"/>
              <a:gd name="T3" fmla="*/ 94 h 355"/>
              <a:gd name="T4" fmla="*/ 427 w 654"/>
              <a:gd name="T5" fmla="*/ 184 h 355"/>
              <a:gd name="T6" fmla="*/ 426 w 654"/>
              <a:gd name="T7" fmla="*/ 178 h 355"/>
              <a:gd name="T8" fmla="*/ 486 w 654"/>
              <a:gd name="T9" fmla="*/ 115 h 355"/>
              <a:gd name="T10" fmla="*/ 546 w 654"/>
              <a:gd name="T11" fmla="*/ 178 h 355"/>
              <a:gd name="T12" fmla="*/ 486 w 654"/>
              <a:gd name="T13" fmla="*/ 241 h 355"/>
              <a:gd name="T14" fmla="*/ 448 w 654"/>
              <a:gd name="T15" fmla="*/ 227 h 355"/>
              <a:gd name="T16" fmla="*/ 287 w 654"/>
              <a:gd name="T17" fmla="*/ 54 h 355"/>
              <a:gd name="T18" fmla="*/ 167 w 654"/>
              <a:gd name="T19" fmla="*/ 0 h 355"/>
              <a:gd name="T20" fmla="*/ 0 w 654"/>
              <a:gd name="T21" fmla="*/ 178 h 355"/>
              <a:gd name="T22" fmla="*/ 167 w 654"/>
              <a:gd name="T23" fmla="*/ 355 h 355"/>
              <a:gd name="T24" fmla="*/ 314 w 654"/>
              <a:gd name="T25" fmla="*/ 262 h 355"/>
              <a:gd name="T26" fmla="*/ 228 w 654"/>
              <a:gd name="T27" fmla="*/ 172 h 355"/>
              <a:gd name="T28" fmla="*/ 228 w 654"/>
              <a:gd name="T29" fmla="*/ 179 h 355"/>
              <a:gd name="T30" fmla="*/ 168 w 654"/>
              <a:gd name="T31" fmla="*/ 242 h 355"/>
              <a:gd name="T32" fmla="*/ 109 w 654"/>
              <a:gd name="T33" fmla="*/ 179 h 355"/>
              <a:gd name="T34" fmla="*/ 168 w 654"/>
              <a:gd name="T35" fmla="*/ 115 h 355"/>
              <a:gd name="T36" fmla="*/ 207 w 654"/>
              <a:gd name="T37" fmla="*/ 131 h 355"/>
              <a:gd name="T38" fmla="*/ 368 w 654"/>
              <a:gd name="T39" fmla="*/ 304 h 355"/>
              <a:gd name="T40" fmla="*/ 487 w 654"/>
              <a:gd name="T41" fmla="*/ 355 h 355"/>
              <a:gd name="T42" fmla="*/ 654 w 654"/>
              <a:gd name="T43" fmla="*/ 178 h 355"/>
              <a:gd name="T44" fmla="*/ 487 w 654"/>
              <a:gd name="T45" fmla="*/ 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54" h="355">
                <a:moveTo>
                  <a:pt x="487" y="0"/>
                </a:moveTo>
                <a:cubicBezTo>
                  <a:pt x="423" y="0"/>
                  <a:pt x="367" y="38"/>
                  <a:pt x="339" y="94"/>
                </a:cubicBezTo>
                <a:lnTo>
                  <a:pt x="427" y="184"/>
                </a:lnTo>
                <a:cubicBezTo>
                  <a:pt x="427" y="182"/>
                  <a:pt x="426" y="180"/>
                  <a:pt x="426" y="178"/>
                </a:cubicBezTo>
                <a:cubicBezTo>
                  <a:pt x="426" y="143"/>
                  <a:pt x="453" y="115"/>
                  <a:pt x="486" y="115"/>
                </a:cubicBezTo>
                <a:cubicBezTo>
                  <a:pt x="519" y="115"/>
                  <a:pt x="546" y="143"/>
                  <a:pt x="546" y="178"/>
                </a:cubicBezTo>
                <a:cubicBezTo>
                  <a:pt x="546" y="213"/>
                  <a:pt x="519" y="241"/>
                  <a:pt x="486" y="241"/>
                </a:cubicBezTo>
                <a:cubicBezTo>
                  <a:pt x="472" y="241"/>
                  <a:pt x="458" y="236"/>
                  <a:pt x="448" y="227"/>
                </a:cubicBezTo>
                <a:lnTo>
                  <a:pt x="287" y="54"/>
                </a:lnTo>
                <a:cubicBezTo>
                  <a:pt x="256" y="21"/>
                  <a:pt x="214" y="0"/>
                  <a:pt x="167" y="0"/>
                </a:cubicBezTo>
                <a:cubicBezTo>
                  <a:pt x="75" y="0"/>
                  <a:pt x="0" y="80"/>
                  <a:pt x="0" y="178"/>
                </a:cubicBezTo>
                <a:cubicBezTo>
                  <a:pt x="0" y="276"/>
                  <a:pt x="75" y="355"/>
                  <a:pt x="167" y="355"/>
                </a:cubicBezTo>
                <a:cubicBezTo>
                  <a:pt x="231" y="355"/>
                  <a:pt x="286" y="318"/>
                  <a:pt x="314" y="262"/>
                </a:cubicBezTo>
                <a:lnTo>
                  <a:pt x="228" y="172"/>
                </a:lnTo>
                <a:cubicBezTo>
                  <a:pt x="228" y="174"/>
                  <a:pt x="228" y="176"/>
                  <a:pt x="228" y="179"/>
                </a:cubicBezTo>
                <a:cubicBezTo>
                  <a:pt x="228" y="213"/>
                  <a:pt x="201" y="242"/>
                  <a:pt x="168" y="242"/>
                </a:cubicBezTo>
                <a:cubicBezTo>
                  <a:pt x="135" y="242"/>
                  <a:pt x="109" y="213"/>
                  <a:pt x="109" y="179"/>
                </a:cubicBezTo>
                <a:cubicBezTo>
                  <a:pt x="109" y="144"/>
                  <a:pt x="135" y="115"/>
                  <a:pt x="168" y="115"/>
                </a:cubicBezTo>
                <a:cubicBezTo>
                  <a:pt x="183" y="115"/>
                  <a:pt x="197" y="121"/>
                  <a:pt x="207" y="131"/>
                </a:cubicBezTo>
                <a:lnTo>
                  <a:pt x="368" y="304"/>
                </a:lnTo>
                <a:cubicBezTo>
                  <a:pt x="399" y="336"/>
                  <a:pt x="440" y="355"/>
                  <a:pt x="487" y="355"/>
                </a:cubicBezTo>
                <a:cubicBezTo>
                  <a:pt x="579" y="355"/>
                  <a:pt x="654" y="276"/>
                  <a:pt x="654" y="178"/>
                </a:cubicBezTo>
                <a:cubicBezTo>
                  <a:pt x="654" y="80"/>
                  <a:pt x="579" y="0"/>
                  <a:pt x="487"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11" name="Freeform 311"/>
          <p:cNvSpPr>
            <a:spLocks noEditPoints="1"/>
          </p:cNvSpPr>
          <p:nvPr/>
        </p:nvSpPr>
        <p:spPr bwMode="auto">
          <a:xfrm>
            <a:off x="7128272" y="5273280"/>
            <a:ext cx="128589" cy="97631"/>
          </a:xfrm>
          <a:custGeom>
            <a:avLst/>
            <a:gdLst>
              <a:gd name="T0" fmla="*/ 555 w 567"/>
              <a:gd name="T1" fmla="*/ 260 h 430"/>
              <a:gd name="T2" fmla="*/ 507 w 567"/>
              <a:gd name="T3" fmla="*/ 251 h 430"/>
              <a:gd name="T4" fmla="*/ 68 w 567"/>
              <a:gd name="T5" fmla="*/ 177 h 430"/>
              <a:gd name="T6" fmla="*/ 20 w 567"/>
              <a:gd name="T7" fmla="*/ 168 h 430"/>
              <a:gd name="T8" fmla="*/ 11 w 567"/>
              <a:gd name="T9" fmla="*/ 217 h 430"/>
              <a:gd name="T10" fmla="*/ 263 w 567"/>
              <a:gd name="T11" fmla="*/ 382 h 430"/>
              <a:gd name="T12" fmla="*/ 321 w 567"/>
              <a:gd name="T13" fmla="*/ 387 h 430"/>
              <a:gd name="T14" fmla="*/ 547 w 567"/>
              <a:gd name="T15" fmla="*/ 309 h 430"/>
              <a:gd name="T16" fmla="*/ 555 w 567"/>
              <a:gd name="T17" fmla="*/ 260 h 430"/>
              <a:gd name="T18" fmla="*/ 193 w 567"/>
              <a:gd name="T19" fmla="*/ 111 h 430"/>
              <a:gd name="T20" fmla="*/ 249 w 567"/>
              <a:gd name="T21" fmla="*/ 56 h 430"/>
              <a:gd name="T22" fmla="*/ 193 w 567"/>
              <a:gd name="T23" fmla="*/ 0 h 430"/>
              <a:gd name="T24" fmla="*/ 137 w 567"/>
              <a:gd name="T25" fmla="*/ 56 h 430"/>
              <a:gd name="T26" fmla="*/ 193 w 567"/>
              <a:gd name="T27" fmla="*/ 111 h 430"/>
              <a:gd name="T28" fmla="*/ 406 w 567"/>
              <a:gd name="T29" fmla="*/ 150 h 430"/>
              <a:gd name="T30" fmla="*/ 462 w 567"/>
              <a:gd name="T31" fmla="*/ 94 h 430"/>
              <a:gd name="T32" fmla="*/ 406 w 567"/>
              <a:gd name="T33" fmla="*/ 38 h 430"/>
              <a:gd name="T34" fmla="*/ 350 w 567"/>
              <a:gd name="T35" fmla="*/ 94 h 430"/>
              <a:gd name="T36" fmla="*/ 406 w 567"/>
              <a:gd name="T37" fmla="*/ 15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7" h="430">
                <a:moveTo>
                  <a:pt x="555" y="260"/>
                </a:moveTo>
                <a:cubicBezTo>
                  <a:pt x="544" y="244"/>
                  <a:pt x="523" y="240"/>
                  <a:pt x="507" y="251"/>
                </a:cubicBezTo>
                <a:cubicBezTo>
                  <a:pt x="250" y="430"/>
                  <a:pt x="76" y="187"/>
                  <a:pt x="68" y="177"/>
                </a:cubicBezTo>
                <a:cubicBezTo>
                  <a:pt x="57" y="161"/>
                  <a:pt x="36" y="157"/>
                  <a:pt x="20" y="168"/>
                </a:cubicBezTo>
                <a:cubicBezTo>
                  <a:pt x="4" y="179"/>
                  <a:pt x="0" y="201"/>
                  <a:pt x="11" y="217"/>
                </a:cubicBezTo>
                <a:cubicBezTo>
                  <a:pt x="15" y="222"/>
                  <a:pt x="108" y="354"/>
                  <a:pt x="263" y="382"/>
                </a:cubicBezTo>
                <a:cubicBezTo>
                  <a:pt x="282" y="386"/>
                  <a:pt x="301" y="387"/>
                  <a:pt x="321" y="387"/>
                </a:cubicBezTo>
                <a:cubicBezTo>
                  <a:pt x="396" y="387"/>
                  <a:pt x="472" y="361"/>
                  <a:pt x="547" y="309"/>
                </a:cubicBezTo>
                <a:cubicBezTo>
                  <a:pt x="563" y="298"/>
                  <a:pt x="567" y="276"/>
                  <a:pt x="555" y="260"/>
                </a:cubicBezTo>
                <a:close/>
                <a:moveTo>
                  <a:pt x="193" y="111"/>
                </a:moveTo>
                <a:cubicBezTo>
                  <a:pt x="224" y="111"/>
                  <a:pt x="249" y="86"/>
                  <a:pt x="249" y="56"/>
                </a:cubicBezTo>
                <a:cubicBezTo>
                  <a:pt x="249" y="25"/>
                  <a:pt x="224" y="0"/>
                  <a:pt x="193" y="0"/>
                </a:cubicBezTo>
                <a:cubicBezTo>
                  <a:pt x="162" y="0"/>
                  <a:pt x="137" y="25"/>
                  <a:pt x="137" y="56"/>
                </a:cubicBezTo>
                <a:cubicBezTo>
                  <a:pt x="137" y="86"/>
                  <a:pt x="162" y="111"/>
                  <a:pt x="193" y="111"/>
                </a:cubicBezTo>
                <a:close/>
                <a:moveTo>
                  <a:pt x="406" y="150"/>
                </a:moveTo>
                <a:cubicBezTo>
                  <a:pt x="437" y="150"/>
                  <a:pt x="462" y="125"/>
                  <a:pt x="462" y="94"/>
                </a:cubicBezTo>
                <a:cubicBezTo>
                  <a:pt x="462" y="63"/>
                  <a:pt x="437" y="38"/>
                  <a:pt x="406" y="38"/>
                </a:cubicBezTo>
                <a:cubicBezTo>
                  <a:pt x="375" y="38"/>
                  <a:pt x="350" y="63"/>
                  <a:pt x="350" y="94"/>
                </a:cubicBezTo>
                <a:cubicBezTo>
                  <a:pt x="350" y="125"/>
                  <a:pt x="375" y="150"/>
                  <a:pt x="406" y="15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12" name="Freeform 312"/>
          <p:cNvSpPr>
            <a:spLocks noEditPoints="1"/>
          </p:cNvSpPr>
          <p:nvPr/>
        </p:nvSpPr>
        <p:spPr bwMode="auto">
          <a:xfrm>
            <a:off x="5618561" y="5276851"/>
            <a:ext cx="151209" cy="95250"/>
          </a:xfrm>
          <a:custGeom>
            <a:avLst/>
            <a:gdLst>
              <a:gd name="T0" fmla="*/ 202 w 664"/>
              <a:gd name="T1" fmla="*/ 328 h 415"/>
              <a:gd name="T2" fmla="*/ 91 w 664"/>
              <a:gd name="T3" fmla="*/ 328 h 415"/>
              <a:gd name="T4" fmla="*/ 91 w 664"/>
              <a:gd name="T5" fmla="*/ 222 h 415"/>
              <a:gd name="T6" fmla="*/ 207 w 664"/>
              <a:gd name="T7" fmla="*/ 222 h 415"/>
              <a:gd name="T8" fmla="*/ 250 w 664"/>
              <a:gd name="T9" fmla="*/ 276 h 415"/>
              <a:gd name="T10" fmla="*/ 202 w 664"/>
              <a:gd name="T11" fmla="*/ 328 h 415"/>
              <a:gd name="T12" fmla="*/ 565 w 664"/>
              <a:gd name="T13" fmla="*/ 222 h 415"/>
              <a:gd name="T14" fmla="*/ 434 w 664"/>
              <a:gd name="T15" fmla="*/ 222 h 415"/>
              <a:gd name="T16" fmla="*/ 505 w 664"/>
              <a:gd name="T17" fmla="*/ 160 h 415"/>
              <a:gd name="T18" fmla="*/ 565 w 664"/>
              <a:gd name="T19" fmla="*/ 222 h 415"/>
              <a:gd name="T20" fmla="*/ 503 w 664"/>
              <a:gd name="T21" fmla="*/ 102 h 415"/>
              <a:gd name="T22" fmla="*/ 350 w 664"/>
              <a:gd name="T23" fmla="*/ 255 h 415"/>
              <a:gd name="T24" fmla="*/ 503 w 664"/>
              <a:gd name="T25" fmla="*/ 407 h 415"/>
              <a:gd name="T26" fmla="*/ 640 w 664"/>
              <a:gd name="T27" fmla="*/ 301 h 415"/>
              <a:gd name="T28" fmla="*/ 569 w 664"/>
              <a:gd name="T29" fmla="*/ 301 h 415"/>
              <a:gd name="T30" fmla="*/ 505 w 664"/>
              <a:gd name="T31" fmla="*/ 344 h 415"/>
              <a:gd name="T32" fmla="*/ 435 w 664"/>
              <a:gd name="T33" fmla="*/ 275 h 415"/>
              <a:gd name="T34" fmla="*/ 642 w 664"/>
              <a:gd name="T35" fmla="*/ 275 h 415"/>
              <a:gd name="T36" fmla="*/ 503 w 664"/>
              <a:gd name="T37" fmla="*/ 102 h 415"/>
              <a:gd name="T38" fmla="*/ 582 w 664"/>
              <a:gd name="T39" fmla="*/ 24 h 415"/>
              <a:gd name="T40" fmla="*/ 417 w 664"/>
              <a:gd name="T41" fmla="*/ 24 h 415"/>
              <a:gd name="T42" fmla="*/ 417 w 664"/>
              <a:gd name="T43" fmla="*/ 73 h 415"/>
              <a:gd name="T44" fmla="*/ 582 w 664"/>
              <a:gd name="T45" fmla="*/ 73 h 415"/>
              <a:gd name="T46" fmla="*/ 582 w 664"/>
              <a:gd name="T47" fmla="*/ 24 h 415"/>
              <a:gd name="T48" fmla="*/ 91 w 664"/>
              <a:gd name="T49" fmla="*/ 71 h 415"/>
              <a:gd name="T50" fmla="*/ 193 w 664"/>
              <a:gd name="T51" fmla="*/ 71 h 415"/>
              <a:gd name="T52" fmla="*/ 207 w 664"/>
              <a:gd name="T53" fmla="*/ 71 h 415"/>
              <a:gd name="T54" fmla="*/ 236 w 664"/>
              <a:gd name="T55" fmla="*/ 113 h 415"/>
              <a:gd name="T56" fmla="*/ 200 w 664"/>
              <a:gd name="T57" fmla="*/ 160 h 415"/>
              <a:gd name="T58" fmla="*/ 91 w 664"/>
              <a:gd name="T59" fmla="*/ 160 h 415"/>
              <a:gd name="T60" fmla="*/ 91 w 664"/>
              <a:gd name="T61" fmla="*/ 71 h 415"/>
              <a:gd name="T62" fmla="*/ 259 w 664"/>
              <a:gd name="T63" fmla="*/ 182 h 415"/>
              <a:gd name="T64" fmla="*/ 320 w 664"/>
              <a:gd name="T65" fmla="*/ 106 h 415"/>
              <a:gd name="T66" fmla="*/ 207 w 664"/>
              <a:gd name="T67" fmla="*/ 0 h 415"/>
              <a:gd name="T68" fmla="*/ 91 w 664"/>
              <a:gd name="T69" fmla="*/ 0 h 415"/>
              <a:gd name="T70" fmla="*/ 88 w 664"/>
              <a:gd name="T71" fmla="*/ 0 h 415"/>
              <a:gd name="T72" fmla="*/ 0 w 664"/>
              <a:gd name="T73" fmla="*/ 0 h 415"/>
              <a:gd name="T74" fmla="*/ 0 w 664"/>
              <a:gd name="T75" fmla="*/ 399 h 415"/>
              <a:gd name="T76" fmla="*/ 88 w 664"/>
              <a:gd name="T77" fmla="*/ 399 h 415"/>
              <a:gd name="T78" fmla="*/ 91 w 664"/>
              <a:gd name="T79" fmla="*/ 399 h 415"/>
              <a:gd name="T80" fmla="*/ 207 w 664"/>
              <a:gd name="T81" fmla="*/ 399 h 415"/>
              <a:gd name="T82" fmla="*/ 334 w 664"/>
              <a:gd name="T83" fmla="*/ 281 h 415"/>
              <a:gd name="T84" fmla="*/ 259 w 664"/>
              <a:gd name="T85" fmla="*/ 182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64" h="415">
                <a:moveTo>
                  <a:pt x="202" y="328"/>
                </a:moveTo>
                <a:lnTo>
                  <a:pt x="91" y="328"/>
                </a:lnTo>
                <a:lnTo>
                  <a:pt x="91" y="222"/>
                </a:lnTo>
                <a:lnTo>
                  <a:pt x="207" y="222"/>
                </a:lnTo>
                <a:cubicBezTo>
                  <a:pt x="207" y="222"/>
                  <a:pt x="250" y="221"/>
                  <a:pt x="250" y="276"/>
                </a:cubicBezTo>
                <a:cubicBezTo>
                  <a:pt x="250" y="322"/>
                  <a:pt x="219" y="328"/>
                  <a:pt x="202" y="328"/>
                </a:cubicBezTo>
                <a:close/>
                <a:moveTo>
                  <a:pt x="565" y="222"/>
                </a:moveTo>
                <a:lnTo>
                  <a:pt x="434" y="222"/>
                </a:lnTo>
                <a:cubicBezTo>
                  <a:pt x="434" y="222"/>
                  <a:pt x="443" y="160"/>
                  <a:pt x="505" y="160"/>
                </a:cubicBezTo>
                <a:cubicBezTo>
                  <a:pt x="566" y="160"/>
                  <a:pt x="565" y="222"/>
                  <a:pt x="565" y="222"/>
                </a:cubicBezTo>
                <a:close/>
                <a:moveTo>
                  <a:pt x="503" y="102"/>
                </a:moveTo>
                <a:cubicBezTo>
                  <a:pt x="350" y="102"/>
                  <a:pt x="350" y="255"/>
                  <a:pt x="350" y="255"/>
                </a:cubicBezTo>
                <a:cubicBezTo>
                  <a:pt x="350" y="255"/>
                  <a:pt x="339" y="407"/>
                  <a:pt x="503" y="407"/>
                </a:cubicBezTo>
                <a:cubicBezTo>
                  <a:pt x="503" y="407"/>
                  <a:pt x="640" y="415"/>
                  <a:pt x="640" y="301"/>
                </a:cubicBezTo>
                <a:lnTo>
                  <a:pt x="569" y="301"/>
                </a:lnTo>
                <a:cubicBezTo>
                  <a:pt x="569" y="301"/>
                  <a:pt x="572" y="344"/>
                  <a:pt x="505" y="344"/>
                </a:cubicBezTo>
                <a:cubicBezTo>
                  <a:pt x="505" y="344"/>
                  <a:pt x="435" y="349"/>
                  <a:pt x="435" y="275"/>
                </a:cubicBezTo>
                <a:lnTo>
                  <a:pt x="642" y="275"/>
                </a:lnTo>
                <a:cubicBezTo>
                  <a:pt x="642" y="275"/>
                  <a:pt x="664" y="102"/>
                  <a:pt x="503" y="102"/>
                </a:cubicBezTo>
                <a:close/>
                <a:moveTo>
                  <a:pt x="582" y="24"/>
                </a:moveTo>
                <a:lnTo>
                  <a:pt x="417" y="24"/>
                </a:lnTo>
                <a:lnTo>
                  <a:pt x="417" y="73"/>
                </a:lnTo>
                <a:lnTo>
                  <a:pt x="582" y="73"/>
                </a:lnTo>
                <a:lnTo>
                  <a:pt x="582" y="24"/>
                </a:lnTo>
                <a:close/>
                <a:moveTo>
                  <a:pt x="91" y="71"/>
                </a:moveTo>
                <a:lnTo>
                  <a:pt x="193" y="71"/>
                </a:lnTo>
                <a:lnTo>
                  <a:pt x="207" y="71"/>
                </a:lnTo>
                <a:cubicBezTo>
                  <a:pt x="207" y="71"/>
                  <a:pt x="236" y="71"/>
                  <a:pt x="236" y="113"/>
                </a:cubicBezTo>
                <a:cubicBezTo>
                  <a:pt x="236" y="154"/>
                  <a:pt x="219" y="160"/>
                  <a:pt x="200" y="160"/>
                </a:cubicBezTo>
                <a:lnTo>
                  <a:pt x="91" y="160"/>
                </a:lnTo>
                <a:lnTo>
                  <a:pt x="91" y="71"/>
                </a:lnTo>
                <a:close/>
                <a:moveTo>
                  <a:pt x="259" y="182"/>
                </a:moveTo>
                <a:cubicBezTo>
                  <a:pt x="259" y="182"/>
                  <a:pt x="320" y="178"/>
                  <a:pt x="320" y="106"/>
                </a:cubicBezTo>
                <a:cubicBezTo>
                  <a:pt x="320" y="35"/>
                  <a:pt x="271" y="0"/>
                  <a:pt x="207" y="0"/>
                </a:cubicBezTo>
                <a:lnTo>
                  <a:pt x="91" y="0"/>
                </a:lnTo>
                <a:lnTo>
                  <a:pt x="88" y="0"/>
                </a:lnTo>
                <a:lnTo>
                  <a:pt x="0" y="0"/>
                </a:lnTo>
                <a:lnTo>
                  <a:pt x="0" y="399"/>
                </a:lnTo>
                <a:lnTo>
                  <a:pt x="88" y="399"/>
                </a:lnTo>
                <a:lnTo>
                  <a:pt x="91" y="399"/>
                </a:lnTo>
                <a:lnTo>
                  <a:pt x="207" y="399"/>
                </a:lnTo>
                <a:cubicBezTo>
                  <a:pt x="207" y="399"/>
                  <a:pt x="334" y="403"/>
                  <a:pt x="334" y="281"/>
                </a:cubicBezTo>
                <a:cubicBezTo>
                  <a:pt x="334" y="281"/>
                  <a:pt x="340" y="182"/>
                  <a:pt x="259" y="18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13" name="Freeform 313"/>
          <p:cNvSpPr>
            <a:spLocks noEditPoints="1"/>
          </p:cNvSpPr>
          <p:nvPr/>
        </p:nvSpPr>
        <p:spPr bwMode="auto">
          <a:xfrm>
            <a:off x="7723586" y="5247086"/>
            <a:ext cx="138114" cy="139303"/>
          </a:xfrm>
          <a:custGeom>
            <a:avLst/>
            <a:gdLst>
              <a:gd name="T0" fmla="*/ 442 w 609"/>
              <a:gd name="T1" fmla="*/ 541 h 609"/>
              <a:gd name="T2" fmla="*/ 526 w 609"/>
              <a:gd name="T3" fmla="*/ 299 h 609"/>
              <a:gd name="T4" fmla="*/ 546 w 609"/>
              <a:gd name="T5" fmla="*/ 201 h 609"/>
              <a:gd name="T6" fmla="*/ 545 w 609"/>
              <a:gd name="T7" fmla="*/ 173 h 609"/>
              <a:gd name="T8" fmla="*/ 578 w 609"/>
              <a:gd name="T9" fmla="*/ 305 h 609"/>
              <a:gd name="T10" fmla="*/ 442 w 609"/>
              <a:gd name="T11" fmla="*/ 541 h 609"/>
              <a:gd name="T12" fmla="*/ 342 w 609"/>
              <a:gd name="T13" fmla="*/ 176 h 609"/>
              <a:gd name="T14" fmla="*/ 374 w 609"/>
              <a:gd name="T15" fmla="*/ 174 h 609"/>
              <a:gd name="T16" fmla="*/ 372 w 609"/>
              <a:gd name="T17" fmla="*/ 151 h 609"/>
              <a:gd name="T18" fmla="*/ 299 w 609"/>
              <a:gd name="T19" fmla="*/ 155 h 609"/>
              <a:gd name="T20" fmla="*/ 227 w 609"/>
              <a:gd name="T21" fmla="*/ 151 h 609"/>
              <a:gd name="T22" fmla="*/ 225 w 609"/>
              <a:gd name="T23" fmla="*/ 174 h 609"/>
              <a:gd name="T24" fmla="*/ 254 w 609"/>
              <a:gd name="T25" fmla="*/ 176 h 609"/>
              <a:gd name="T26" fmla="*/ 296 w 609"/>
              <a:gd name="T27" fmla="*/ 293 h 609"/>
              <a:gd name="T28" fmla="*/ 237 w 609"/>
              <a:gd name="T29" fmla="*/ 473 h 609"/>
              <a:gd name="T30" fmla="*/ 137 w 609"/>
              <a:gd name="T31" fmla="*/ 176 h 609"/>
              <a:gd name="T32" fmla="*/ 168 w 609"/>
              <a:gd name="T33" fmla="*/ 174 h 609"/>
              <a:gd name="T34" fmla="*/ 166 w 609"/>
              <a:gd name="T35" fmla="*/ 151 h 609"/>
              <a:gd name="T36" fmla="*/ 94 w 609"/>
              <a:gd name="T37" fmla="*/ 155 h 609"/>
              <a:gd name="T38" fmla="*/ 76 w 609"/>
              <a:gd name="T39" fmla="*/ 154 h 609"/>
              <a:gd name="T40" fmla="*/ 305 w 609"/>
              <a:gd name="T41" fmla="*/ 31 h 609"/>
              <a:gd name="T42" fmla="*/ 489 w 609"/>
              <a:gd name="T43" fmla="*/ 103 h 609"/>
              <a:gd name="T44" fmla="*/ 486 w 609"/>
              <a:gd name="T45" fmla="*/ 102 h 609"/>
              <a:gd name="T46" fmla="*/ 440 w 609"/>
              <a:gd name="T47" fmla="*/ 151 h 609"/>
              <a:gd name="T48" fmla="*/ 467 w 609"/>
              <a:gd name="T49" fmla="*/ 215 h 609"/>
              <a:gd name="T50" fmla="*/ 489 w 609"/>
              <a:gd name="T51" fmla="*/ 291 h 609"/>
              <a:gd name="T52" fmla="*/ 468 w 609"/>
              <a:gd name="T53" fmla="*/ 379 h 609"/>
              <a:gd name="T54" fmla="*/ 441 w 609"/>
              <a:gd name="T55" fmla="*/ 470 h 609"/>
              <a:gd name="T56" fmla="*/ 342 w 609"/>
              <a:gd name="T57" fmla="*/ 176 h 609"/>
              <a:gd name="T58" fmla="*/ 305 w 609"/>
              <a:gd name="T59" fmla="*/ 578 h 609"/>
              <a:gd name="T60" fmla="*/ 227 w 609"/>
              <a:gd name="T61" fmla="*/ 567 h 609"/>
              <a:gd name="T62" fmla="*/ 309 w 609"/>
              <a:gd name="T63" fmla="*/ 328 h 609"/>
              <a:gd name="T64" fmla="*/ 393 w 609"/>
              <a:gd name="T65" fmla="*/ 559 h 609"/>
              <a:gd name="T66" fmla="*/ 395 w 609"/>
              <a:gd name="T67" fmla="*/ 563 h 609"/>
              <a:gd name="T68" fmla="*/ 305 w 609"/>
              <a:gd name="T69" fmla="*/ 578 h 609"/>
              <a:gd name="T70" fmla="*/ 31 w 609"/>
              <a:gd name="T71" fmla="*/ 304 h 609"/>
              <a:gd name="T72" fmla="*/ 55 w 609"/>
              <a:gd name="T73" fmla="*/ 193 h 609"/>
              <a:gd name="T74" fmla="*/ 185 w 609"/>
              <a:gd name="T75" fmla="*/ 551 h 609"/>
              <a:gd name="T76" fmla="*/ 31 w 609"/>
              <a:gd name="T77" fmla="*/ 304 h 609"/>
              <a:gd name="T78" fmla="*/ 305 w 609"/>
              <a:gd name="T79" fmla="*/ 0 h 609"/>
              <a:gd name="T80" fmla="*/ 0 w 609"/>
              <a:gd name="T81" fmla="*/ 304 h 609"/>
              <a:gd name="T82" fmla="*/ 305 w 609"/>
              <a:gd name="T83" fmla="*/ 609 h 609"/>
              <a:gd name="T84" fmla="*/ 609 w 609"/>
              <a:gd name="T85" fmla="*/ 304 h 609"/>
              <a:gd name="T86" fmla="*/ 305 w 609"/>
              <a:gd name="T87" fmla="*/ 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9" h="609">
                <a:moveTo>
                  <a:pt x="442" y="541"/>
                </a:moveTo>
                <a:lnTo>
                  <a:pt x="526" y="299"/>
                </a:lnTo>
                <a:cubicBezTo>
                  <a:pt x="541" y="260"/>
                  <a:pt x="546" y="229"/>
                  <a:pt x="546" y="201"/>
                </a:cubicBezTo>
                <a:cubicBezTo>
                  <a:pt x="546" y="191"/>
                  <a:pt x="546" y="182"/>
                  <a:pt x="545" y="173"/>
                </a:cubicBezTo>
                <a:cubicBezTo>
                  <a:pt x="566" y="212"/>
                  <a:pt x="578" y="257"/>
                  <a:pt x="578" y="305"/>
                </a:cubicBezTo>
                <a:cubicBezTo>
                  <a:pt x="578" y="405"/>
                  <a:pt x="523" y="494"/>
                  <a:pt x="442" y="541"/>
                </a:cubicBezTo>
                <a:close/>
                <a:moveTo>
                  <a:pt x="342" y="176"/>
                </a:moveTo>
                <a:cubicBezTo>
                  <a:pt x="359" y="175"/>
                  <a:pt x="374" y="174"/>
                  <a:pt x="374" y="174"/>
                </a:cubicBezTo>
                <a:cubicBezTo>
                  <a:pt x="388" y="172"/>
                  <a:pt x="387" y="150"/>
                  <a:pt x="372" y="151"/>
                </a:cubicBezTo>
                <a:cubicBezTo>
                  <a:pt x="372" y="151"/>
                  <a:pt x="328" y="155"/>
                  <a:pt x="299" y="155"/>
                </a:cubicBezTo>
                <a:cubicBezTo>
                  <a:pt x="272" y="155"/>
                  <a:pt x="227" y="151"/>
                  <a:pt x="227" y="151"/>
                </a:cubicBezTo>
                <a:cubicBezTo>
                  <a:pt x="212" y="150"/>
                  <a:pt x="210" y="173"/>
                  <a:pt x="225" y="174"/>
                </a:cubicBezTo>
                <a:cubicBezTo>
                  <a:pt x="225" y="174"/>
                  <a:pt x="239" y="175"/>
                  <a:pt x="254" y="176"/>
                </a:cubicBezTo>
                <a:lnTo>
                  <a:pt x="296" y="293"/>
                </a:lnTo>
                <a:lnTo>
                  <a:pt x="237" y="473"/>
                </a:lnTo>
                <a:lnTo>
                  <a:pt x="137" y="176"/>
                </a:lnTo>
                <a:cubicBezTo>
                  <a:pt x="153" y="175"/>
                  <a:pt x="168" y="174"/>
                  <a:pt x="168" y="174"/>
                </a:cubicBezTo>
                <a:cubicBezTo>
                  <a:pt x="183" y="172"/>
                  <a:pt x="181" y="150"/>
                  <a:pt x="166" y="151"/>
                </a:cubicBezTo>
                <a:cubicBezTo>
                  <a:pt x="166" y="151"/>
                  <a:pt x="122" y="155"/>
                  <a:pt x="94" y="155"/>
                </a:cubicBezTo>
                <a:cubicBezTo>
                  <a:pt x="88" y="155"/>
                  <a:pt x="82" y="154"/>
                  <a:pt x="76" y="154"/>
                </a:cubicBezTo>
                <a:cubicBezTo>
                  <a:pt x="125" y="80"/>
                  <a:pt x="209" y="31"/>
                  <a:pt x="305" y="31"/>
                </a:cubicBezTo>
                <a:cubicBezTo>
                  <a:pt x="376" y="31"/>
                  <a:pt x="441" y="58"/>
                  <a:pt x="489" y="103"/>
                </a:cubicBezTo>
                <a:lnTo>
                  <a:pt x="486" y="102"/>
                </a:lnTo>
                <a:cubicBezTo>
                  <a:pt x="459" y="102"/>
                  <a:pt x="440" y="126"/>
                  <a:pt x="440" y="151"/>
                </a:cubicBezTo>
                <a:cubicBezTo>
                  <a:pt x="440" y="174"/>
                  <a:pt x="453" y="193"/>
                  <a:pt x="467" y="215"/>
                </a:cubicBezTo>
                <a:cubicBezTo>
                  <a:pt x="477" y="233"/>
                  <a:pt x="489" y="257"/>
                  <a:pt x="489" y="291"/>
                </a:cubicBezTo>
                <a:cubicBezTo>
                  <a:pt x="489" y="314"/>
                  <a:pt x="480" y="341"/>
                  <a:pt x="468" y="379"/>
                </a:cubicBezTo>
                <a:lnTo>
                  <a:pt x="441" y="470"/>
                </a:lnTo>
                <a:lnTo>
                  <a:pt x="342" y="176"/>
                </a:lnTo>
                <a:close/>
                <a:moveTo>
                  <a:pt x="305" y="578"/>
                </a:moveTo>
                <a:cubicBezTo>
                  <a:pt x="278" y="578"/>
                  <a:pt x="252" y="574"/>
                  <a:pt x="227" y="567"/>
                </a:cubicBezTo>
                <a:lnTo>
                  <a:pt x="309" y="328"/>
                </a:lnTo>
                <a:lnTo>
                  <a:pt x="393" y="559"/>
                </a:lnTo>
                <a:lnTo>
                  <a:pt x="395" y="563"/>
                </a:lnTo>
                <a:cubicBezTo>
                  <a:pt x="367" y="573"/>
                  <a:pt x="336" y="578"/>
                  <a:pt x="305" y="578"/>
                </a:cubicBezTo>
                <a:close/>
                <a:moveTo>
                  <a:pt x="31" y="304"/>
                </a:moveTo>
                <a:cubicBezTo>
                  <a:pt x="31" y="265"/>
                  <a:pt x="39" y="227"/>
                  <a:pt x="55" y="193"/>
                </a:cubicBezTo>
                <a:lnTo>
                  <a:pt x="185" y="551"/>
                </a:lnTo>
                <a:cubicBezTo>
                  <a:pt x="94" y="506"/>
                  <a:pt x="31" y="413"/>
                  <a:pt x="31" y="304"/>
                </a:cubicBezTo>
                <a:close/>
                <a:moveTo>
                  <a:pt x="305" y="0"/>
                </a:moveTo>
                <a:cubicBezTo>
                  <a:pt x="137" y="0"/>
                  <a:pt x="0" y="137"/>
                  <a:pt x="0" y="304"/>
                </a:cubicBezTo>
                <a:cubicBezTo>
                  <a:pt x="0" y="472"/>
                  <a:pt x="137" y="609"/>
                  <a:pt x="305" y="609"/>
                </a:cubicBezTo>
                <a:cubicBezTo>
                  <a:pt x="472" y="609"/>
                  <a:pt x="609" y="472"/>
                  <a:pt x="609" y="304"/>
                </a:cubicBezTo>
                <a:cubicBezTo>
                  <a:pt x="609" y="137"/>
                  <a:pt x="472" y="0"/>
                  <a:pt x="305"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14" name="Freeform 314"/>
          <p:cNvSpPr>
            <a:spLocks noEditPoints="1"/>
          </p:cNvSpPr>
          <p:nvPr/>
        </p:nvSpPr>
        <p:spPr bwMode="auto">
          <a:xfrm>
            <a:off x="4797028" y="5258992"/>
            <a:ext cx="128589" cy="129778"/>
          </a:xfrm>
          <a:custGeom>
            <a:avLst/>
            <a:gdLst>
              <a:gd name="T0" fmla="*/ 398 w 567"/>
              <a:gd name="T1" fmla="*/ 441 h 573"/>
              <a:gd name="T2" fmla="*/ 167 w 567"/>
              <a:gd name="T3" fmla="*/ 441 h 573"/>
              <a:gd name="T4" fmla="*/ 118 w 567"/>
              <a:gd name="T5" fmla="*/ 392 h 573"/>
              <a:gd name="T6" fmla="*/ 167 w 567"/>
              <a:gd name="T7" fmla="*/ 342 h 573"/>
              <a:gd name="T8" fmla="*/ 398 w 567"/>
              <a:gd name="T9" fmla="*/ 342 h 573"/>
              <a:gd name="T10" fmla="*/ 448 w 567"/>
              <a:gd name="T11" fmla="*/ 392 h 573"/>
              <a:gd name="T12" fmla="*/ 398 w 567"/>
              <a:gd name="T13" fmla="*/ 441 h 573"/>
              <a:gd name="T14" fmla="*/ 181 w 567"/>
              <a:gd name="T15" fmla="*/ 117 h 573"/>
              <a:gd name="T16" fmla="*/ 297 w 567"/>
              <a:gd name="T17" fmla="*/ 116 h 573"/>
              <a:gd name="T18" fmla="*/ 345 w 567"/>
              <a:gd name="T19" fmla="*/ 168 h 573"/>
              <a:gd name="T20" fmla="*/ 296 w 567"/>
              <a:gd name="T21" fmla="*/ 215 h 573"/>
              <a:gd name="T22" fmla="*/ 180 w 567"/>
              <a:gd name="T23" fmla="*/ 215 h 573"/>
              <a:gd name="T24" fmla="*/ 131 w 567"/>
              <a:gd name="T25" fmla="*/ 165 h 573"/>
              <a:gd name="T26" fmla="*/ 181 w 567"/>
              <a:gd name="T27" fmla="*/ 117 h 573"/>
              <a:gd name="T28" fmla="*/ 567 w 567"/>
              <a:gd name="T29" fmla="*/ 358 h 573"/>
              <a:gd name="T30" fmla="*/ 545 w 567"/>
              <a:gd name="T31" fmla="*/ 257 h 573"/>
              <a:gd name="T32" fmla="*/ 455 w 567"/>
              <a:gd name="T33" fmla="*/ 221 h 573"/>
              <a:gd name="T34" fmla="*/ 459 w 567"/>
              <a:gd name="T35" fmla="*/ 150 h 573"/>
              <a:gd name="T36" fmla="*/ 307 w 567"/>
              <a:gd name="T37" fmla="*/ 0 h 573"/>
              <a:gd name="T38" fmla="*/ 306 w 567"/>
              <a:gd name="T39" fmla="*/ 0 h 573"/>
              <a:gd name="T40" fmla="*/ 170 w 567"/>
              <a:gd name="T41" fmla="*/ 0 h 573"/>
              <a:gd name="T42" fmla="*/ 169 w 567"/>
              <a:gd name="T43" fmla="*/ 0 h 573"/>
              <a:gd name="T44" fmla="*/ 46 w 567"/>
              <a:gd name="T45" fmla="*/ 47 h 573"/>
              <a:gd name="T46" fmla="*/ 1 w 567"/>
              <a:gd name="T47" fmla="*/ 154 h 573"/>
              <a:gd name="T48" fmla="*/ 1 w 567"/>
              <a:gd name="T49" fmla="*/ 372 h 573"/>
              <a:gd name="T50" fmla="*/ 1 w 567"/>
              <a:gd name="T51" fmla="*/ 384 h 573"/>
              <a:gd name="T52" fmla="*/ 42 w 567"/>
              <a:gd name="T53" fmla="*/ 524 h 573"/>
              <a:gd name="T54" fmla="*/ 178 w 567"/>
              <a:gd name="T55" fmla="*/ 573 h 573"/>
              <a:gd name="T56" fmla="*/ 181 w 567"/>
              <a:gd name="T57" fmla="*/ 573 h 573"/>
              <a:gd name="T58" fmla="*/ 388 w 567"/>
              <a:gd name="T59" fmla="*/ 573 h 573"/>
              <a:gd name="T60" fmla="*/ 388 w 567"/>
              <a:gd name="T61" fmla="*/ 573 h 573"/>
              <a:gd name="T62" fmla="*/ 518 w 567"/>
              <a:gd name="T63" fmla="*/ 523 h 573"/>
              <a:gd name="T64" fmla="*/ 567 w 567"/>
              <a:gd name="T65" fmla="*/ 389 h 573"/>
              <a:gd name="T66" fmla="*/ 567 w 567"/>
              <a:gd name="T67" fmla="*/ 358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7" h="573">
                <a:moveTo>
                  <a:pt x="398" y="441"/>
                </a:moveTo>
                <a:lnTo>
                  <a:pt x="167" y="441"/>
                </a:lnTo>
                <a:cubicBezTo>
                  <a:pt x="140" y="441"/>
                  <a:pt x="118" y="419"/>
                  <a:pt x="118" y="392"/>
                </a:cubicBezTo>
                <a:cubicBezTo>
                  <a:pt x="118" y="364"/>
                  <a:pt x="140" y="342"/>
                  <a:pt x="167" y="342"/>
                </a:cubicBezTo>
                <a:lnTo>
                  <a:pt x="398" y="342"/>
                </a:lnTo>
                <a:cubicBezTo>
                  <a:pt x="426" y="342"/>
                  <a:pt x="448" y="364"/>
                  <a:pt x="448" y="392"/>
                </a:cubicBezTo>
                <a:cubicBezTo>
                  <a:pt x="448" y="419"/>
                  <a:pt x="426" y="441"/>
                  <a:pt x="398" y="441"/>
                </a:cubicBezTo>
                <a:close/>
                <a:moveTo>
                  <a:pt x="181" y="117"/>
                </a:moveTo>
                <a:lnTo>
                  <a:pt x="297" y="116"/>
                </a:lnTo>
                <a:cubicBezTo>
                  <a:pt x="324" y="117"/>
                  <a:pt x="346" y="141"/>
                  <a:pt x="345" y="168"/>
                </a:cubicBezTo>
                <a:cubicBezTo>
                  <a:pt x="345" y="195"/>
                  <a:pt x="323" y="215"/>
                  <a:pt x="296" y="215"/>
                </a:cubicBezTo>
                <a:lnTo>
                  <a:pt x="180" y="215"/>
                </a:lnTo>
                <a:cubicBezTo>
                  <a:pt x="153" y="215"/>
                  <a:pt x="131" y="192"/>
                  <a:pt x="131" y="165"/>
                </a:cubicBezTo>
                <a:cubicBezTo>
                  <a:pt x="132" y="138"/>
                  <a:pt x="154" y="116"/>
                  <a:pt x="181" y="117"/>
                </a:cubicBezTo>
                <a:close/>
                <a:moveTo>
                  <a:pt x="567" y="358"/>
                </a:moveTo>
                <a:cubicBezTo>
                  <a:pt x="566" y="315"/>
                  <a:pt x="566" y="284"/>
                  <a:pt x="545" y="257"/>
                </a:cubicBezTo>
                <a:cubicBezTo>
                  <a:pt x="522" y="227"/>
                  <a:pt x="485" y="222"/>
                  <a:pt x="455" y="221"/>
                </a:cubicBezTo>
                <a:cubicBezTo>
                  <a:pt x="460" y="199"/>
                  <a:pt x="462" y="175"/>
                  <a:pt x="459" y="150"/>
                </a:cubicBezTo>
                <a:cubicBezTo>
                  <a:pt x="459" y="64"/>
                  <a:pt x="395" y="3"/>
                  <a:pt x="307" y="0"/>
                </a:cubicBezTo>
                <a:lnTo>
                  <a:pt x="306" y="0"/>
                </a:lnTo>
                <a:lnTo>
                  <a:pt x="170" y="0"/>
                </a:lnTo>
                <a:lnTo>
                  <a:pt x="169" y="0"/>
                </a:lnTo>
                <a:cubicBezTo>
                  <a:pt x="116" y="0"/>
                  <a:pt x="75" y="16"/>
                  <a:pt x="46" y="47"/>
                </a:cubicBezTo>
                <a:cubicBezTo>
                  <a:pt x="27" y="66"/>
                  <a:pt x="3" y="100"/>
                  <a:pt x="1" y="154"/>
                </a:cubicBezTo>
                <a:lnTo>
                  <a:pt x="1" y="372"/>
                </a:lnTo>
                <a:cubicBezTo>
                  <a:pt x="0" y="376"/>
                  <a:pt x="1" y="380"/>
                  <a:pt x="1" y="384"/>
                </a:cubicBezTo>
                <a:cubicBezTo>
                  <a:pt x="1" y="446"/>
                  <a:pt x="11" y="491"/>
                  <a:pt x="42" y="524"/>
                </a:cubicBezTo>
                <a:cubicBezTo>
                  <a:pt x="73" y="557"/>
                  <a:pt x="118" y="573"/>
                  <a:pt x="178" y="573"/>
                </a:cubicBezTo>
                <a:lnTo>
                  <a:pt x="181" y="573"/>
                </a:lnTo>
                <a:lnTo>
                  <a:pt x="388" y="573"/>
                </a:lnTo>
                <a:lnTo>
                  <a:pt x="388" y="573"/>
                </a:lnTo>
                <a:cubicBezTo>
                  <a:pt x="441" y="573"/>
                  <a:pt x="486" y="555"/>
                  <a:pt x="518" y="523"/>
                </a:cubicBezTo>
                <a:cubicBezTo>
                  <a:pt x="549" y="490"/>
                  <a:pt x="566" y="444"/>
                  <a:pt x="567" y="389"/>
                </a:cubicBezTo>
                <a:cubicBezTo>
                  <a:pt x="567" y="389"/>
                  <a:pt x="567" y="367"/>
                  <a:pt x="567" y="358"/>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15" name="Freeform 315"/>
          <p:cNvSpPr>
            <a:spLocks noEditPoints="1"/>
          </p:cNvSpPr>
          <p:nvPr/>
        </p:nvSpPr>
        <p:spPr bwMode="auto">
          <a:xfrm>
            <a:off x="8323660" y="5253039"/>
            <a:ext cx="128589" cy="127398"/>
          </a:xfrm>
          <a:custGeom>
            <a:avLst/>
            <a:gdLst>
              <a:gd name="T0" fmla="*/ 68 w 566"/>
              <a:gd name="T1" fmla="*/ 0 h 565"/>
              <a:gd name="T2" fmla="*/ 0 w 566"/>
              <a:gd name="T3" fmla="*/ 68 h 565"/>
              <a:gd name="T4" fmla="*/ 68 w 566"/>
              <a:gd name="T5" fmla="*/ 136 h 565"/>
              <a:gd name="T6" fmla="*/ 136 w 566"/>
              <a:gd name="T7" fmla="*/ 68 h 565"/>
              <a:gd name="T8" fmla="*/ 68 w 566"/>
              <a:gd name="T9" fmla="*/ 0 h 565"/>
              <a:gd name="T10" fmla="*/ 425 w 566"/>
              <a:gd name="T11" fmla="*/ 178 h 565"/>
              <a:gd name="T12" fmla="*/ 314 w 566"/>
              <a:gd name="T13" fmla="*/ 239 h 565"/>
              <a:gd name="T14" fmla="*/ 313 w 566"/>
              <a:gd name="T15" fmla="*/ 239 h 565"/>
              <a:gd name="T16" fmla="*/ 313 w 566"/>
              <a:gd name="T17" fmla="*/ 188 h 565"/>
              <a:gd name="T18" fmla="*/ 200 w 566"/>
              <a:gd name="T19" fmla="*/ 188 h 565"/>
              <a:gd name="T20" fmla="*/ 200 w 566"/>
              <a:gd name="T21" fmla="*/ 565 h 565"/>
              <a:gd name="T22" fmla="*/ 317 w 566"/>
              <a:gd name="T23" fmla="*/ 565 h 565"/>
              <a:gd name="T24" fmla="*/ 317 w 566"/>
              <a:gd name="T25" fmla="*/ 378 h 565"/>
              <a:gd name="T26" fmla="*/ 388 w 566"/>
              <a:gd name="T27" fmla="*/ 281 h 565"/>
              <a:gd name="T28" fmla="*/ 449 w 566"/>
              <a:gd name="T29" fmla="*/ 382 h 565"/>
              <a:gd name="T30" fmla="*/ 449 w 566"/>
              <a:gd name="T31" fmla="*/ 565 h 565"/>
              <a:gd name="T32" fmla="*/ 566 w 566"/>
              <a:gd name="T33" fmla="*/ 565 h 565"/>
              <a:gd name="T34" fmla="*/ 566 w 566"/>
              <a:gd name="T35" fmla="*/ 358 h 565"/>
              <a:gd name="T36" fmla="*/ 425 w 566"/>
              <a:gd name="T37" fmla="*/ 178 h 565"/>
              <a:gd name="T38" fmla="*/ 9 w 566"/>
              <a:gd name="T39" fmla="*/ 565 h 565"/>
              <a:gd name="T40" fmla="*/ 126 w 566"/>
              <a:gd name="T41" fmla="*/ 565 h 565"/>
              <a:gd name="T42" fmla="*/ 126 w 566"/>
              <a:gd name="T43" fmla="*/ 188 h 565"/>
              <a:gd name="T44" fmla="*/ 9 w 566"/>
              <a:gd name="T45" fmla="*/ 188 h 565"/>
              <a:gd name="T46" fmla="*/ 9 w 566"/>
              <a:gd name="T47" fmla="*/ 565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6" h="565">
                <a:moveTo>
                  <a:pt x="68" y="0"/>
                </a:moveTo>
                <a:cubicBezTo>
                  <a:pt x="30" y="0"/>
                  <a:pt x="0" y="30"/>
                  <a:pt x="0" y="68"/>
                </a:cubicBezTo>
                <a:cubicBezTo>
                  <a:pt x="0" y="105"/>
                  <a:pt x="30" y="136"/>
                  <a:pt x="68" y="136"/>
                </a:cubicBezTo>
                <a:cubicBezTo>
                  <a:pt x="105" y="136"/>
                  <a:pt x="136" y="105"/>
                  <a:pt x="136" y="68"/>
                </a:cubicBezTo>
                <a:cubicBezTo>
                  <a:pt x="136" y="30"/>
                  <a:pt x="105" y="0"/>
                  <a:pt x="68" y="0"/>
                </a:cubicBezTo>
                <a:close/>
                <a:moveTo>
                  <a:pt x="425" y="178"/>
                </a:moveTo>
                <a:cubicBezTo>
                  <a:pt x="368" y="178"/>
                  <a:pt x="330" y="209"/>
                  <a:pt x="314" y="239"/>
                </a:cubicBezTo>
                <a:lnTo>
                  <a:pt x="313" y="239"/>
                </a:lnTo>
                <a:lnTo>
                  <a:pt x="313" y="188"/>
                </a:lnTo>
                <a:lnTo>
                  <a:pt x="200" y="188"/>
                </a:lnTo>
                <a:lnTo>
                  <a:pt x="200" y="565"/>
                </a:lnTo>
                <a:lnTo>
                  <a:pt x="317" y="565"/>
                </a:lnTo>
                <a:lnTo>
                  <a:pt x="317" y="378"/>
                </a:lnTo>
                <a:cubicBezTo>
                  <a:pt x="317" y="329"/>
                  <a:pt x="327" y="281"/>
                  <a:pt x="388" y="281"/>
                </a:cubicBezTo>
                <a:cubicBezTo>
                  <a:pt x="448" y="281"/>
                  <a:pt x="449" y="338"/>
                  <a:pt x="449" y="382"/>
                </a:cubicBezTo>
                <a:lnTo>
                  <a:pt x="449" y="565"/>
                </a:lnTo>
                <a:lnTo>
                  <a:pt x="566" y="565"/>
                </a:lnTo>
                <a:lnTo>
                  <a:pt x="566" y="358"/>
                </a:lnTo>
                <a:cubicBezTo>
                  <a:pt x="566" y="256"/>
                  <a:pt x="544" y="178"/>
                  <a:pt x="425" y="178"/>
                </a:cubicBezTo>
                <a:close/>
                <a:moveTo>
                  <a:pt x="9" y="565"/>
                </a:moveTo>
                <a:lnTo>
                  <a:pt x="126" y="565"/>
                </a:lnTo>
                <a:lnTo>
                  <a:pt x="126" y="188"/>
                </a:lnTo>
                <a:lnTo>
                  <a:pt x="9" y="188"/>
                </a:lnTo>
                <a:lnTo>
                  <a:pt x="9" y="565"/>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16" name="Freeform 316"/>
          <p:cNvSpPr>
            <a:spLocks noEditPoints="1"/>
          </p:cNvSpPr>
          <p:nvPr/>
        </p:nvSpPr>
        <p:spPr bwMode="auto">
          <a:xfrm>
            <a:off x="5078017" y="5251849"/>
            <a:ext cx="121444" cy="144065"/>
          </a:xfrm>
          <a:custGeom>
            <a:avLst/>
            <a:gdLst>
              <a:gd name="T0" fmla="*/ 430 w 534"/>
              <a:gd name="T1" fmla="*/ 473 h 632"/>
              <a:gd name="T2" fmla="*/ 446 w 534"/>
              <a:gd name="T3" fmla="*/ 530 h 632"/>
              <a:gd name="T4" fmla="*/ 461 w 534"/>
              <a:gd name="T5" fmla="*/ 495 h 632"/>
              <a:gd name="T6" fmla="*/ 494 w 534"/>
              <a:gd name="T7" fmla="*/ 500 h 632"/>
              <a:gd name="T8" fmla="*/ 486 w 534"/>
              <a:gd name="T9" fmla="*/ 540 h 632"/>
              <a:gd name="T10" fmla="*/ 408 w 534"/>
              <a:gd name="T11" fmla="*/ 541 h 632"/>
              <a:gd name="T12" fmla="*/ 398 w 534"/>
              <a:gd name="T13" fmla="*/ 436 h 632"/>
              <a:gd name="T14" fmla="*/ 446 w 534"/>
              <a:gd name="T15" fmla="*/ 376 h 632"/>
              <a:gd name="T16" fmla="*/ 494 w 534"/>
              <a:gd name="T17" fmla="*/ 436 h 632"/>
              <a:gd name="T18" fmla="*/ 230 w 534"/>
              <a:gd name="T19" fmla="*/ 113 h 632"/>
              <a:gd name="T20" fmla="*/ 261 w 534"/>
              <a:gd name="T21" fmla="*/ 113 h 632"/>
              <a:gd name="T22" fmla="*/ 245 w 534"/>
              <a:gd name="T23" fmla="*/ 214 h 632"/>
              <a:gd name="T24" fmla="*/ 230 w 534"/>
              <a:gd name="T25" fmla="*/ 113 h 632"/>
              <a:gd name="T26" fmla="*/ 283 w 534"/>
              <a:gd name="T27" fmla="*/ 225 h 632"/>
              <a:gd name="T28" fmla="*/ 293 w 534"/>
              <a:gd name="T29" fmla="*/ 120 h 632"/>
              <a:gd name="T30" fmla="*/ 245 w 534"/>
              <a:gd name="T31" fmla="*/ 59 h 632"/>
              <a:gd name="T32" fmla="*/ 197 w 534"/>
              <a:gd name="T33" fmla="*/ 120 h 632"/>
              <a:gd name="T34" fmla="*/ 207 w 534"/>
              <a:gd name="T35" fmla="*/ 225 h 632"/>
              <a:gd name="T36" fmla="*/ 117 w 534"/>
              <a:gd name="T37" fmla="*/ 143 h 632"/>
              <a:gd name="T38" fmla="*/ 153 w 534"/>
              <a:gd name="T39" fmla="*/ 241 h 632"/>
              <a:gd name="T40" fmla="*/ 197 w 534"/>
              <a:gd name="T41" fmla="*/ 0 h 632"/>
              <a:gd name="T42" fmla="*/ 136 w 534"/>
              <a:gd name="T43" fmla="*/ 94 h 632"/>
              <a:gd name="T44" fmla="*/ 72 w 534"/>
              <a:gd name="T45" fmla="*/ 0 h 632"/>
              <a:gd name="T46" fmla="*/ 117 w 534"/>
              <a:gd name="T47" fmla="*/ 143 h 632"/>
              <a:gd name="T48" fmla="*/ 381 w 534"/>
              <a:gd name="T49" fmla="*/ 221 h 632"/>
              <a:gd name="T50" fmla="*/ 414 w 534"/>
              <a:gd name="T51" fmla="*/ 241 h 632"/>
              <a:gd name="T52" fmla="*/ 381 w 534"/>
              <a:gd name="T53" fmla="*/ 61 h 632"/>
              <a:gd name="T54" fmla="*/ 361 w 534"/>
              <a:gd name="T55" fmla="*/ 214 h 632"/>
              <a:gd name="T56" fmla="*/ 353 w 534"/>
              <a:gd name="T57" fmla="*/ 194 h 632"/>
              <a:gd name="T58" fmla="*/ 320 w 534"/>
              <a:gd name="T59" fmla="*/ 61 h 632"/>
              <a:gd name="T60" fmla="*/ 323 w 534"/>
              <a:gd name="T61" fmla="*/ 230 h 632"/>
              <a:gd name="T62" fmla="*/ 326 w 534"/>
              <a:gd name="T63" fmla="*/ 405 h 632"/>
              <a:gd name="T64" fmla="*/ 310 w 534"/>
              <a:gd name="T65" fmla="*/ 522 h 632"/>
              <a:gd name="T66" fmla="*/ 340 w 534"/>
              <a:gd name="T67" fmla="*/ 506 h 632"/>
              <a:gd name="T68" fmla="*/ 326 w 534"/>
              <a:gd name="T69" fmla="*/ 405 h 632"/>
              <a:gd name="T70" fmla="*/ 430 w 534"/>
              <a:gd name="T71" fmla="*/ 430 h 632"/>
              <a:gd name="T72" fmla="*/ 462 w 534"/>
              <a:gd name="T73" fmla="*/ 446 h 632"/>
              <a:gd name="T74" fmla="*/ 446 w 534"/>
              <a:gd name="T75" fmla="*/ 405 h 632"/>
              <a:gd name="T76" fmla="*/ 369 w 534"/>
              <a:gd name="T77" fmla="*/ 539 h 632"/>
              <a:gd name="T78" fmla="*/ 310 w 534"/>
              <a:gd name="T79" fmla="*/ 539 h 632"/>
              <a:gd name="T80" fmla="*/ 278 w 534"/>
              <a:gd name="T81" fmla="*/ 556 h 632"/>
              <a:gd name="T82" fmla="*/ 310 w 534"/>
              <a:gd name="T83" fmla="*/ 318 h 632"/>
              <a:gd name="T84" fmla="*/ 343 w 534"/>
              <a:gd name="T85" fmla="*/ 376 h 632"/>
              <a:gd name="T86" fmla="*/ 372 w 534"/>
              <a:gd name="T87" fmla="*/ 432 h 632"/>
              <a:gd name="T88" fmla="*/ 250 w 534"/>
              <a:gd name="T89" fmla="*/ 556 h 632"/>
              <a:gd name="T90" fmla="*/ 218 w 534"/>
              <a:gd name="T91" fmla="*/ 537 h 632"/>
              <a:gd name="T92" fmla="*/ 160 w 534"/>
              <a:gd name="T93" fmla="*/ 546 h 632"/>
              <a:gd name="T94" fmla="*/ 157 w 534"/>
              <a:gd name="T95" fmla="*/ 378 h 632"/>
              <a:gd name="T96" fmla="*/ 189 w 534"/>
              <a:gd name="T97" fmla="*/ 510 h 632"/>
              <a:gd name="T98" fmla="*/ 197 w 534"/>
              <a:gd name="T99" fmla="*/ 530 h 632"/>
              <a:gd name="T100" fmla="*/ 218 w 534"/>
              <a:gd name="T101" fmla="*/ 378 h 632"/>
              <a:gd name="T102" fmla="*/ 250 w 534"/>
              <a:gd name="T103" fmla="*/ 556 h 632"/>
              <a:gd name="T104" fmla="*/ 114 w 534"/>
              <a:gd name="T105" fmla="*/ 351 h 632"/>
              <a:gd name="T106" fmla="*/ 78 w 534"/>
              <a:gd name="T107" fmla="*/ 556 h 632"/>
              <a:gd name="T108" fmla="*/ 40 w 534"/>
              <a:gd name="T109" fmla="*/ 351 h 632"/>
              <a:gd name="T110" fmla="*/ 152 w 534"/>
              <a:gd name="T111" fmla="*/ 318 h 632"/>
              <a:gd name="T112" fmla="*/ 525 w 534"/>
              <a:gd name="T113" fmla="*/ 320 h 632"/>
              <a:gd name="T114" fmla="*/ 267 w 534"/>
              <a:gd name="T115" fmla="*/ 260 h 632"/>
              <a:gd name="T116" fmla="*/ 9 w 534"/>
              <a:gd name="T117" fmla="*/ 320 h 632"/>
              <a:gd name="T118" fmla="*/ 9 w 534"/>
              <a:gd name="T119" fmla="*/ 572 h 632"/>
              <a:gd name="T120" fmla="*/ 267 w 534"/>
              <a:gd name="T121" fmla="*/ 632 h 632"/>
              <a:gd name="T122" fmla="*/ 525 w 534"/>
              <a:gd name="T123" fmla="*/ 572 h 632"/>
              <a:gd name="T124" fmla="*/ 525 w 534"/>
              <a:gd name="T125" fmla="*/ 32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34" h="632">
                <a:moveTo>
                  <a:pt x="494" y="473"/>
                </a:moveTo>
                <a:lnTo>
                  <a:pt x="430" y="473"/>
                </a:lnTo>
                <a:lnTo>
                  <a:pt x="430" y="505"/>
                </a:lnTo>
                <a:cubicBezTo>
                  <a:pt x="430" y="521"/>
                  <a:pt x="435" y="530"/>
                  <a:pt x="446" y="530"/>
                </a:cubicBezTo>
                <a:cubicBezTo>
                  <a:pt x="454" y="530"/>
                  <a:pt x="459" y="525"/>
                  <a:pt x="461" y="517"/>
                </a:cubicBezTo>
                <a:cubicBezTo>
                  <a:pt x="461" y="515"/>
                  <a:pt x="461" y="508"/>
                  <a:pt x="461" y="495"/>
                </a:cubicBezTo>
                <a:lnTo>
                  <a:pt x="494" y="495"/>
                </a:lnTo>
                <a:lnTo>
                  <a:pt x="494" y="500"/>
                </a:lnTo>
                <a:cubicBezTo>
                  <a:pt x="494" y="510"/>
                  <a:pt x="494" y="517"/>
                  <a:pt x="493" y="520"/>
                </a:cubicBezTo>
                <a:cubicBezTo>
                  <a:pt x="492" y="527"/>
                  <a:pt x="490" y="534"/>
                  <a:pt x="486" y="540"/>
                </a:cubicBezTo>
                <a:cubicBezTo>
                  <a:pt x="477" y="553"/>
                  <a:pt x="464" y="559"/>
                  <a:pt x="447" y="559"/>
                </a:cubicBezTo>
                <a:cubicBezTo>
                  <a:pt x="430" y="559"/>
                  <a:pt x="417" y="553"/>
                  <a:pt x="408" y="541"/>
                </a:cubicBezTo>
                <a:cubicBezTo>
                  <a:pt x="401" y="532"/>
                  <a:pt x="398" y="518"/>
                  <a:pt x="398" y="499"/>
                </a:cubicBezTo>
                <a:lnTo>
                  <a:pt x="398" y="436"/>
                </a:lnTo>
                <a:cubicBezTo>
                  <a:pt x="398" y="417"/>
                  <a:pt x="401" y="404"/>
                  <a:pt x="407" y="395"/>
                </a:cubicBezTo>
                <a:cubicBezTo>
                  <a:pt x="417" y="382"/>
                  <a:pt x="430" y="376"/>
                  <a:pt x="446" y="376"/>
                </a:cubicBezTo>
                <a:cubicBezTo>
                  <a:pt x="462" y="376"/>
                  <a:pt x="475" y="382"/>
                  <a:pt x="484" y="395"/>
                </a:cubicBezTo>
                <a:cubicBezTo>
                  <a:pt x="491" y="404"/>
                  <a:pt x="494" y="417"/>
                  <a:pt x="494" y="436"/>
                </a:cubicBezTo>
                <a:lnTo>
                  <a:pt x="494" y="473"/>
                </a:lnTo>
                <a:close/>
                <a:moveTo>
                  <a:pt x="230" y="113"/>
                </a:moveTo>
                <a:cubicBezTo>
                  <a:pt x="230" y="97"/>
                  <a:pt x="235" y="88"/>
                  <a:pt x="245" y="88"/>
                </a:cubicBezTo>
                <a:cubicBezTo>
                  <a:pt x="256" y="88"/>
                  <a:pt x="261" y="97"/>
                  <a:pt x="261" y="113"/>
                </a:cubicBezTo>
                <a:lnTo>
                  <a:pt x="261" y="189"/>
                </a:lnTo>
                <a:cubicBezTo>
                  <a:pt x="261" y="206"/>
                  <a:pt x="256" y="214"/>
                  <a:pt x="245" y="214"/>
                </a:cubicBezTo>
                <a:cubicBezTo>
                  <a:pt x="235" y="214"/>
                  <a:pt x="230" y="206"/>
                  <a:pt x="230" y="189"/>
                </a:cubicBezTo>
                <a:lnTo>
                  <a:pt x="230" y="113"/>
                </a:lnTo>
                <a:close/>
                <a:moveTo>
                  <a:pt x="245" y="244"/>
                </a:moveTo>
                <a:cubicBezTo>
                  <a:pt x="262" y="244"/>
                  <a:pt x="274" y="237"/>
                  <a:pt x="283" y="225"/>
                </a:cubicBezTo>
                <a:cubicBezTo>
                  <a:pt x="290" y="216"/>
                  <a:pt x="293" y="202"/>
                  <a:pt x="293" y="183"/>
                </a:cubicBezTo>
                <a:lnTo>
                  <a:pt x="293" y="120"/>
                </a:lnTo>
                <a:cubicBezTo>
                  <a:pt x="293" y="101"/>
                  <a:pt x="290" y="87"/>
                  <a:pt x="283" y="77"/>
                </a:cubicBezTo>
                <a:cubicBezTo>
                  <a:pt x="274" y="65"/>
                  <a:pt x="262" y="59"/>
                  <a:pt x="245" y="59"/>
                </a:cubicBezTo>
                <a:cubicBezTo>
                  <a:pt x="229" y="59"/>
                  <a:pt x="216" y="65"/>
                  <a:pt x="207" y="77"/>
                </a:cubicBezTo>
                <a:cubicBezTo>
                  <a:pt x="200" y="87"/>
                  <a:pt x="197" y="101"/>
                  <a:pt x="197" y="120"/>
                </a:cubicBezTo>
                <a:lnTo>
                  <a:pt x="197" y="183"/>
                </a:lnTo>
                <a:cubicBezTo>
                  <a:pt x="197" y="202"/>
                  <a:pt x="200" y="216"/>
                  <a:pt x="207" y="225"/>
                </a:cubicBezTo>
                <a:cubicBezTo>
                  <a:pt x="216" y="237"/>
                  <a:pt x="229" y="244"/>
                  <a:pt x="245" y="244"/>
                </a:cubicBezTo>
                <a:close/>
                <a:moveTo>
                  <a:pt x="117" y="143"/>
                </a:moveTo>
                <a:lnTo>
                  <a:pt x="117" y="241"/>
                </a:lnTo>
                <a:lnTo>
                  <a:pt x="153" y="241"/>
                </a:lnTo>
                <a:lnTo>
                  <a:pt x="153" y="143"/>
                </a:lnTo>
                <a:lnTo>
                  <a:pt x="197" y="0"/>
                </a:lnTo>
                <a:lnTo>
                  <a:pt x="160" y="0"/>
                </a:lnTo>
                <a:lnTo>
                  <a:pt x="136" y="94"/>
                </a:lnTo>
                <a:lnTo>
                  <a:pt x="110" y="0"/>
                </a:lnTo>
                <a:lnTo>
                  <a:pt x="72" y="0"/>
                </a:lnTo>
                <a:cubicBezTo>
                  <a:pt x="79" y="22"/>
                  <a:pt x="87" y="45"/>
                  <a:pt x="95" y="67"/>
                </a:cubicBezTo>
                <a:cubicBezTo>
                  <a:pt x="107" y="101"/>
                  <a:pt x="114" y="126"/>
                  <a:pt x="117" y="143"/>
                </a:cubicBezTo>
                <a:close/>
                <a:moveTo>
                  <a:pt x="344" y="244"/>
                </a:moveTo>
                <a:cubicBezTo>
                  <a:pt x="356" y="244"/>
                  <a:pt x="368" y="236"/>
                  <a:pt x="381" y="221"/>
                </a:cubicBezTo>
                <a:lnTo>
                  <a:pt x="381" y="241"/>
                </a:lnTo>
                <a:lnTo>
                  <a:pt x="414" y="241"/>
                </a:lnTo>
                <a:lnTo>
                  <a:pt x="414" y="61"/>
                </a:lnTo>
                <a:lnTo>
                  <a:pt x="381" y="61"/>
                </a:lnTo>
                <a:lnTo>
                  <a:pt x="381" y="199"/>
                </a:lnTo>
                <a:cubicBezTo>
                  <a:pt x="374" y="209"/>
                  <a:pt x="367" y="214"/>
                  <a:pt x="361" y="214"/>
                </a:cubicBezTo>
                <a:cubicBezTo>
                  <a:pt x="356" y="214"/>
                  <a:pt x="354" y="211"/>
                  <a:pt x="353" y="206"/>
                </a:cubicBezTo>
                <a:cubicBezTo>
                  <a:pt x="353" y="205"/>
                  <a:pt x="353" y="201"/>
                  <a:pt x="353" y="194"/>
                </a:cubicBezTo>
                <a:lnTo>
                  <a:pt x="353" y="61"/>
                </a:lnTo>
                <a:lnTo>
                  <a:pt x="320" y="61"/>
                </a:lnTo>
                <a:lnTo>
                  <a:pt x="320" y="203"/>
                </a:lnTo>
                <a:cubicBezTo>
                  <a:pt x="320" y="216"/>
                  <a:pt x="321" y="225"/>
                  <a:pt x="323" y="230"/>
                </a:cubicBezTo>
                <a:cubicBezTo>
                  <a:pt x="326" y="239"/>
                  <a:pt x="334" y="244"/>
                  <a:pt x="344" y="244"/>
                </a:cubicBezTo>
                <a:close/>
                <a:moveTo>
                  <a:pt x="326" y="405"/>
                </a:moveTo>
                <a:cubicBezTo>
                  <a:pt x="321" y="405"/>
                  <a:pt x="315" y="408"/>
                  <a:pt x="310" y="413"/>
                </a:cubicBezTo>
                <a:lnTo>
                  <a:pt x="310" y="522"/>
                </a:lnTo>
                <a:cubicBezTo>
                  <a:pt x="315" y="527"/>
                  <a:pt x="321" y="530"/>
                  <a:pt x="326" y="530"/>
                </a:cubicBezTo>
                <a:cubicBezTo>
                  <a:pt x="335" y="530"/>
                  <a:pt x="340" y="522"/>
                  <a:pt x="340" y="506"/>
                </a:cubicBezTo>
                <a:lnTo>
                  <a:pt x="340" y="430"/>
                </a:lnTo>
                <a:cubicBezTo>
                  <a:pt x="340" y="414"/>
                  <a:pt x="335" y="405"/>
                  <a:pt x="326" y="405"/>
                </a:cubicBezTo>
                <a:close/>
                <a:moveTo>
                  <a:pt x="446" y="405"/>
                </a:moveTo>
                <a:cubicBezTo>
                  <a:pt x="435" y="405"/>
                  <a:pt x="430" y="414"/>
                  <a:pt x="430" y="430"/>
                </a:cubicBezTo>
                <a:lnTo>
                  <a:pt x="430" y="446"/>
                </a:lnTo>
                <a:lnTo>
                  <a:pt x="462" y="446"/>
                </a:lnTo>
                <a:lnTo>
                  <a:pt x="462" y="430"/>
                </a:lnTo>
                <a:cubicBezTo>
                  <a:pt x="462" y="414"/>
                  <a:pt x="457" y="405"/>
                  <a:pt x="446" y="405"/>
                </a:cubicBezTo>
                <a:close/>
                <a:moveTo>
                  <a:pt x="372" y="503"/>
                </a:moveTo>
                <a:cubicBezTo>
                  <a:pt x="372" y="520"/>
                  <a:pt x="371" y="531"/>
                  <a:pt x="369" y="539"/>
                </a:cubicBezTo>
                <a:cubicBezTo>
                  <a:pt x="365" y="552"/>
                  <a:pt x="356" y="559"/>
                  <a:pt x="343" y="559"/>
                </a:cubicBezTo>
                <a:cubicBezTo>
                  <a:pt x="332" y="559"/>
                  <a:pt x="321" y="553"/>
                  <a:pt x="310" y="539"/>
                </a:cubicBezTo>
                <a:lnTo>
                  <a:pt x="310" y="556"/>
                </a:lnTo>
                <a:lnTo>
                  <a:pt x="278" y="556"/>
                </a:lnTo>
                <a:lnTo>
                  <a:pt x="278" y="318"/>
                </a:lnTo>
                <a:lnTo>
                  <a:pt x="310" y="318"/>
                </a:lnTo>
                <a:lnTo>
                  <a:pt x="310" y="396"/>
                </a:lnTo>
                <a:cubicBezTo>
                  <a:pt x="320" y="383"/>
                  <a:pt x="332" y="376"/>
                  <a:pt x="343" y="376"/>
                </a:cubicBezTo>
                <a:cubicBezTo>
                  <a:pt x="356" y="376"/>
                  <a:pt x="365" y="383"/>
                  <a:pt x="369" y="396"/>
                </a:cubicBezTo>
                <a:cubicBezTo>
                  <a:pt x="371" y="404"/>
                  <a:pt x="372" y="415"/>
                  <a:pt x="372" y="432"/>
                </a:cubicBezTo>
                <a:lnTo>
                  <a:pt x="372" y="503"/>
                </a:lnTo>
                <a:close/>
                <a:moveTo>
                  <a:pt x="250" y="556"/>
                </a:moveTo>
                <a:lnTo>
                  <a:pt x="218" y="556"/>
                </a:lnTo>
                <a:lnTo>
                  <a:pt x="218" y="537"/>
                </a:lnTo>
                <a:cubicBezTo>
                  <a:pt x="205" y="552"/>
                  <a:pt x="193" y="559"/>
                  <a:pt x="181" y="559"/>
                </a:cubicBezTo>
                <a:cubicBezTo>
                  <a:pt x="170" y="559"/>
                  <a:pt x="163" y="555"/>
                  <a:pt x="160" y="546"/>
                </a:cubicBezTo>
                <a:cubicBezTo>
                  <a:pt x="158" y="540"/>
                  <a:pt x="157" y="532"/>
                  <a:pt x="157" y="519"/>
                </a:cubicBezTo>
                <a:lnTo>
                  <a:pt x="157" y="378"/>
                </a:lnTo>
                <a:lnTo>
                  <a:pt x="189" y="378"/>
                </a:lnTo>
                <a:lnTo>
                  <a:pt x="189" y="510"/>
                </a:lnTo>
                <a:cubicBezTo>
                  <a:pt x="189" y="517"/>
                  <a:pt x="189" y="521"/>
                  <a:pt x="190" y="522"/>
                </a:cubicBezTo>
                <a:cubicBezTo>
                  <a:pt x="190" y="527"/>
                  <a:pt x="193" y="530"/>
                  <a:pt x="197" y="530"/>
                </a:cubicBezTo>
                <a:cubicBezTo>
                  <a:pt x="204" y="530"/>
                  <a:pt x="210" y="525"/>
                  <a:pt x="218" y="515"/>
                </a:cubicBezTo>
                <a:lnTo>
                  <a:pt x="218" y="378"/>
                </a:lnTo>
                <a:lnTo>
                  <a:pt x="250" y="378"/>
                </a:lnTo>
                <a:lnTo>
                  <a:pt x="250" y="556"/>
                </a:lnTo>
                <a:close/>
                <a:moveTo>
                  <a:pt x="152" y="351"/>
                </a:moveTo>
                <a:lnTo>
                  <a:pt x="114" y="351"/>
                </a:lnTo>
                <a:lnTo>
                  <a:pt x="114" y="556"/>
                </a:lnTo>
                <a:lnTo>
                  <a:pt x="78" y="556"/>
                </a:lnTo>
                <a:lnTo>
                  <a:pt x="78" y="351"/>
                </a:lnTo>
                <a:lnTo>
                  <a:pt x="40" y="351"/>
                </a:lnTo>
                <a:lnTo>
                  <a:pt x="40" y="318"/>
                </a:lnTo>
                <a:lnTo>
                  <a:pt x="152" y="318"/>
                </a:lnTo>
                <a:lnTo>
                  <a:pt x="152" y="351"/>
                </a:lnTo>
                <a:close/>
                <a:moveTo>
                  <a:pt x="525" y="320"/>
                </a:moveTo>
                <a:cubicBezTo>
                  <a:pt x="518" y="291"/>
                  <a:pt x="495" y="270"/>
                  <a:pt x="467" y="267"/>
                </a:cubicBezTo>
                <a:cubicBezTo>
                  <a:pt x="401" y="260"/>
                  <a:pt x="334" y="260"/>
                  <a:pt x="267" y="260"/>
                </a:cubicBezTo>
                <a:cubicBezTo>
                  <a:pt x="200" y="260"/>
                  <a:pt x="133" y="260"/>
                  <a:pt x="67" y="267"/>
                </a:cubicBezTo>
                <a:cubicBezTo>
                  <a:pt x="39" y="270"/>
                  <a:pt x="16" y="291"/>
                  <a:pt x="9" y="320"/>
                </a:cubicBezTo>
                <a:cubicBezTo>
                  <a:pt x="0" y="360"/>
                  <a:pt x="0" y="404"/>
                  <a:pt x="0" y="446"/>
                </a:cubicBezTo>
                <a:cubicBezTo>
                  <a:pt x="0" y="488"/>
                  <a:pt x="0" y="532"/>
                  <a:pt x="9" y="572"/>
                </a:cubicBezTo>
                <a:cubicBezTo>
                  <a:pt x="16" y="601"/>
                  <a:pt x="39" y="622"/>
                  <a:pt x="67" y="625"/>
                </a:cubicBezTo>
                <a:cubicBezTo>
                  <a:pt x="133" y="632"/>
                  <a:pt x="200" y="632"/>
                  <a:pt x="267" y="632"/>
                </a:cubicBezTo>
                <a:cubicBezTo>
                  <a:pt x="334" y="632"/>
                  <a:pt x="401" y="632"/>
                  <a:pt x="467" y="625"/>
                </a:cubicBezTo>
                <a:cubicBezTo>
                  <a:pt x="495" y="622"/>
                  <a:pt x="518" y="601"/>
                  <a:pt x="525" y="572"/>
                </a:cubicBezTo>
                <a:cubicBezTo>
                  <a:pt x="534" y="532"/>
                  <a:pt x="534" y="488"/>
                  <a:pt x="534" y="446"/>
                </a:cubicBezTo>
                <a:cubicBezTo>
                  <a:pt x="534" y="404"/>
                  <a:pt x="534" y="360"/>
                  <a:pt x="525" y="32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17" name="Freeform 317"/>
          <p:cNvSpPr>
            <a:spLocks/>
          </p:cNvSpPr>
          <p:nvPr/>
        </p:nvSpPr>
        <p:spPr bwMode="auto">
          <a:xfrm>
            <a:off x="8036720" y="5254229"/>
            <a:ext cx="142875" cy="123825"/>
          </a:xfrm>
          <a:custGeom>
            <a:avLst/>
            <a:gdLst>
              <a:gd name="T0" fmla="*/ 626 w 630"/>
              <a:gd name="T1" fmla="*/ 128 h 544"/>
              <a:gd name="T2" fmla="*/ 498 w 630"/>
              <a:gd name="T3" fmla="*/ 378 h 544"/>
              <a:gd name="T4" fmla="*/ 282 w 630"/>
              <a:gd name="T5" fmla="*/ 544 h 544"/>
              <a:gd name="T6" fmla="*/ 190 w 630"/>
              <a:gd name="T7" fmla="*/ 443 h 544"/>
              <a:gd name="T8" fmla="*/ 139 w 630"/>
              <a:gd name="T9" fmla="*/ 258 h 544"/>
              <a:gd name="T10" fmla="*/ 79 w 630"/>
              <a:gd name="T11" fmla="*/ 157 h 544"/>
              <a:gd name="T12" fmla="*/ 30 w 630"/>
              <a:gd name="T13" fmla="*/ 186 h 544"/>
              <a:gd name="T14" fmla="*/ 0 w 630"/>
              <a:gd name="T15" fmla="*/ 148 h 544"/>
              <a:gd name="T16" fmla="*/ 92 w 630"/>
              <a:gd name="T17" fmla="*/ 67 h 544"/>
              <a:gd name="T18" fmla="*/ 185 w 630"/>
              <a:gd name="T19" fmla="*/ 11 h 544"/>
              <a:gd name="T20" fmla="*/ 274 w 630"/>
              <a:gd name="T21" fmla="*/ 111 h 544"/>
              <a:gd name="T22" fmla="*/ 300 w 630"/>
              <a:gd name="T23" fmla="*/ 254 h 544"/>
              <a:gd name="T24" fmla="*/ 346 w 630"/>
              <a:gd name="T25" fmla="*/ 350 h 544"/>
              <a:gd name="T26" fmla="*/ 405 w 630"/>
              <a:gd name="T27" fmla="*/ 288 h 544"/>
              <a:gd name="T28" fmla="*/ 447 w 630"/>
              <a:gd name="T29" fmla="*/ 193 h 544"/>
              <a:gd name="T30" fmla="*/ 405 w 630"/>
              <a:gd name="T31" fmla="*/ 140 h 544"/>
              <a:gd name="T32" fmla="*/ 359 w 630"/>
              <a:gd name="T33" fmla="*/ 150 h 544"/>
              <a:gd name="T34" fmla="*/ 535 w 630"/>
              <a:gd name="T35" fmla="*/ 3 h 544"/>
              <a:gd name="T36" fmla="*/ 626 w 630"/>
              <a:gd name="T37" fmla="*/ 128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0" h="544">
                <a:moveTo>
                  <a:pt x="626" y="128"/>
                </a:moveTo>
                <a:cubicBezTo>
                  <a:pt x="623" y="189"/>
                  <a:pt x="581" y="272"/>
                  <a:pt x="498" y="378"/>
                </a:cubicBezTo>
                <a:cubicBezTo>
                  <a:pt x="413" y="489"/>
                  <a:pt x="341" y="544"/>
                  <a:pt x="282" y="544"/>
                </a:cubicBezTo>
                <a:cubicBezTo>
                  <a:pt x="246" y="544"/>
                  <a:pt x="215" y="511"/>
                  <a:pt x="190" y="443"/>
                </a:cubicBezTo>
                <a:cubicBezTo>
                  <a:pt x="173" y="381"/>
                  <a:pt x="156" y="320"/>
                  <a:pt x="139" y="258"/>
                </a:cubicBezTo>
                <a:cubicBezTo>
                  <a:pt x="121" y="191"/>
                  <a:pt x="101" y="157"/>
                  <a:pt x="79" y="157"/>
                </a:cubicBezTo>
                <a:cubicBezTo>
                  <a:pt x="74" y="157"/>
                  <a:pt x="58" y="167"/>
                  <a:pt x="30" y="186"/>
                </a:cubicBezTo>
                <a:lnTo>
                  <a:pt x="0" y="148"/>
                </a:lnTo>
                <a:cubicBezTo>
                  <a:pt x="31" y="121"/>
                  <a:pt x="62" y="94"/>
                  <a:pt x="92" y="67"/>
                </a:cubicBezTo>
                <a:cubicBezTo>
                  <a:pt x="133" y="31"/>
                  <a:pt x="164" y="13"/>
                  <a:pt x="185" y="11"/>
                </a:cubicBezTo>
                <a:cubicBezTo>
                  <a:pt x="233" y="6"/>
                  <a:pt x="263" y="39"/>
                  <a:pt x="274" y="111"/>
                </a:cubicBezTo>
                <a:cubicBezTo>
                  <a:pt x="287" y="188"/>
                  <a:pt x="295" y="235"/>
                  <a:pt x="300" y="254"/>
                </a:cubicBezTo>
                <a:cubicBezTo>
                  <a:pt x="314" y="318"/>
                  <a:pt x="329" y="350"/>
                  <a:pt x="346" y="350"/>
                </a:cubicBezTo>
                <a:cubicBezTo>
                  <a:pt x="359" y="350"/>
                  <a:pt x="379" y="329"/>
                  <a:pt x="405" y="288"/>
                </a:cubicBezTo>
                <a:cubicBezTo>
                  <a:pt x="431" y="246"/>
                  <a:pt x="445" y="215"/>
                  <a:pt x="447" y="193"/>
                </a:cubicBezTo>
                <a:cubicBezTo>
                  <a:pt x="451" y="157"/>
                  <a:pt x="437" y="140"/>
                  <a:pt x="405" y="140"/>
                </a:cubicBezTo>
                <a:cubicBezTo>
                  <a:pt x="390" y="140"/>
                  <a:pt x="375" y="143"/>
                  <a:pt x="359" y="150"/>
                </a:cubicBezTo>
                <a:cubicBezTo>
                  <a:pt x="390" y="49"/>
                  <a:pt x="448" y="0"/>
                  <a:pt x="535" y="3"/>
                </a:cubicBezTo>
                <a:cubicBezTo>
                  <a:pt x="599" y="5"/>
                  <a:pt x="630" y="46"/>
                  <a:pt x="626" y="128"/>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18" name="Freeform 318"/>
          <p:cNvSpPr>
            <a:spLocks/>
          </p:cNvSpPr>
          <p:nvPr/>
        </p:nvSpPr>
        <p:spPr bwMode="auto">
          <a:xfrm>
            <a:off x="6236496" y="5247086"/>
            <a:ext cx="121444" cy="138114"/>
          </a:xfrm>
          <a:custGeom>
            <a:avLst/>
            <a:gdLst>
              <a:gd name="T0" fmla="*/ 533 w 533"/>
              <a:gd name="T1" fmla="*/ 301 h 607"/>
              <a:gd name="T2" fmla="*/ 500 w 533"/>
              <a:gd name="T3" fmla="*/ 307 h 607"/>
              <a:gd name="T4" fmla="*/ 369 w 533"/>
              <a:gd name="T5" fmla="*/ 248 h 607"/>
              <a:gd name="T6" fmla="*/ 348 w 533"/>
              <a:gd name="T7" fmla="*/ 153 h 607"/>
              <a:gd name="T8" fmla="*/ 359 w 533"/>
              <a:gd name="T9" fmla="*/ 114 h 607"/>
              <a:gd name="T10" fmla="*/ 388 w 533"/>
              <a:gd name="T11" fmla="*/ 96 h 607"/>
              <a:gd name="T12" fmla="*/ 426 w 533"/>
              <a:gd name="T13" fmla="*/ 130 h 607"/>
              <a:gd name="T14" fmla="*/ 420 w 533"/>
              <a:gd name="T15" fmla="*/ 217 h 607"/>
              <a:gd name="T16" fmla="*/ 417 w 533"/>
              <a:gd name="T17" fmla="*/ 226 h 607"/>
              <a:gd name="T18" fmla="*/ 424 w 533"/>
              <a:gd name="T19" fmla="*/ 233 h 607"/>
              <a:gd name="T20" fmla="*/ 495 w 533"/>
              <a:gd name="T21" fmla="*/ 256 h 607"/>
              <a:gd name="T22" fmla="*/ 505 w 533"/>
              <a:gd name="T23" fmla="*/ 255 h 607"/>
              <a:gd name="T24" fmla="*/ 508 w 533"/>
              <a:gd name="T25" fmla="*/ 245 h 607"/>
              <a:gd name="T26" fmla="*/ 524 w 533"/>
              <a:gd name="T27" fmla="*/ 125 h 607"/>
              <a:gd name="T28" fmla="*/ 411 w 533"/>
              <a:gd name="T29" fmla="*/ 7 h 607"/>
              <a:gd name="T30" fmla="*/ 264 w 533"/>
              <a:gd name="T31" fmla="*/ 95 h 607"/>
              <a:gd name="T32" fmla="*/ 257 w 533"/>
              <a:gd name="T33" fmla="*/ 208 h 607"/>
              <a:gd name="T34" fmla="*/ 356 w 533"/>
              <a:gd name="T35" fmla="*/ 357 h 607"/>
              <a:gd name="T36" fmla="*/ 359 w 533"/>
              <a:gd name="T37" fmla="*/ 369 h 607"/>
              <a:gd name="T38" fmla="*/ 274 w 533"/>
              <a:gd name="T39" fmla="*/ 492 h 607"/>
              <a:gd name="T40" fmla="*/ 246 w 533"/>
              <a:gd name="T41" fmla="*/ 490 h 607"/>
              <a:gd name="T42" fmla="*/ 118 w 533"/>
              <a:gd name="T43" fmla="*/ 195 h 607"/>
              <a:gd name="T44" fmla="*/ 103 w 533"/>
              <a:gd name="T45" fmla="*/ 106 h 607"/>
              <a:gd name="T46" fmla="*/ 102 w 533"/>
              <a:gd name="T47" fmla="*/ 96 h 607"/>
              <a:gd name="T48" fmla="*/ 0 w 533"/>
              <a:gd name="T49" fmla="*/ 96 h 607"/>
              <a:gd name="T50" fmla="*/ 1 w 533"/>
              <a:gd name="T51" fmla="*/ 102 h 607"/>
              <a:gd name="T52" fmla="*/ 68 w 533"/>
              <a:gd name="T53" fmla="*/ 373 h 607"/>
              <a:gd name="T54" fmla="*/ 172 w 533"/>
              <a:gd name="T55" fmla="*/ 549 h 607"/>
              <a:gd name="T56" fmla="*/ 223 w 533"/>
              <a:gd name="T57" fmla="*/ 593 h 607"/>
              <a:gd name="T58" fmla="*/ 289 w 533"/>
              <a:gd name="T59" fmla="*/ 591 h 607"/>
              <a:gd name="T60" fmla="*/ 307 w 533"/>
              <a:gd name="T61" fmla="*/ 577 h 607"/>
              <a:gd name="T62" fmla="*/ 450 w 533"/>
              <a:gd name="T63" fmla="*/ 390 h 607"/>
              <a:gd name="T64" fmla="*/ 462 w 533"/>
              <a:gd name="T65" fmla="*/ 382 h 607"/>
              <a:gd name="T66" fmla="*/ 507 w 533"/>
              <a:gd name="T67" fmla="*/ 378 h 607"/>
              <a:gd name="T68" fmla="*/ 533 w 533"/>
              <a:gd name="T69" fmla="*/ 372 h 607"/>
              <a:gd name="T70" fmla="*/ 533 w 533"/>
              <a:gd name="T71" fmla="*/ 301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33" h="607">
                <a:moveTo>
                  <a:pt x="533" y="301"/>
                </a:moveTo>
                <a:cubicBezTo>
                  <a:pt x="523" y="304"/>
                  <a:pt x="512" y="306"/>
                  <a:pt x="500" y="307"/>
                </a:cubicBezTo>
                <a:cubicBezTo>
                  <a:pt x="446" y="312"/>
                  <a:pt x="400" y="296"/>
                  <a:pt x="369" y="248"/>
                </a:cubicBezTo>
                <a:cubicBezTo>
                  <a:pt x="351" y="219"/>
                  <a:pt x="346" y="186"/>
                  <a:pt x="348" y="153"/>
                </a:cubicBezTo>
                <a:cubicBezTo>
                  <a:pt x="349" y="139"/>
                  <a:pt x="352" y="126"/>
                  <a:pt x="359" y="114"/>
                </a:cubicBezTo>
                <a:cubicBezTo>
                  <a:pt x="366" y="103"/>
                  <a:pt x="375" y="96"/>
                  <a:pt x="388" y="96"/>
                </a:cubicBezTo>
                <a:cubicBezTo>
                  <a:pt x="407" y="95"/>
                  <a:pt x="420" y="107"/>
                  <a:pt x="426" y="130"/>
                </a:cubicBezTo>
                <a:cubicBezTo>
                  <a:pt x="433" y="160"/>
                  <a:pt x="428" y="188"/>
                  <a:pt x="420" y="217"/>
                </a:cubicBezTo>
                <a:cubicBezTo>
                  <a:pt x="419" y="220"/>
                  <a:pt x="417" y="226"/>
                  <a:pt x="417" y="226"/>
                </a:cubicBezTo>
                <a:cubicBezTo>
                  <a:pt x="417" y="226"/>
                  <a:pt x="421" y="231"/>
                  <a:pt x="424" y="233"/>
                </a:cubicBezTo>
                <a:cubicBezTo>
                  <a:pt x="444" y="253"/>
                  <a:pt x="468" y="258"/>
                  <a:pt x="495" y="256"/>
                </a:cubicBezTo>
                <a:cubicBezTo>
                  <a:pt x="499" y="255"/>
                  <a:pt x="505" y="255"/>
                  <a:pt x="505" y="255"/>
                </a:cubicBezTo>
                <a:cubicBezTo>
                  <a:pt x="505" y="255"/>
                  <a:pt x="507" y="248"/>
                  <a:pt x="508" y="245"/>
                </a:cubicBezTo>
                <a:cubicBezTo>
                  <a:pt x="523" y="206"/>
                  <a:pt x="528" y="166"/>
                  <a:pt x="524" y="125"/>
                </a:cubicBezTo>
                <a:cubicBezTo>
                  <a:pt x="518" y="66"/>
                  <a:pt x="487" y="14"/>
                  <a:pt x="411" y="7"/>
                </a:cubicBezTo>
                <a:cubicBezTo>
                  <a:pt x="344" y="0"/>
                  <a:pt x="288" y="31"/>
                  <a:pt x="264" y="95"/>
                </a:cubicBezTo>
                <a:cubicBezTo>
                  <a:pt x="251" y="132"/>
                  <a:pt x="250" y="170"/>
                  <a:pt x="257" y="208"/>
                </a:cubicBezTo>
                <a:cubicBezTo>
                  <a:pt x="269" y="272"/>
                  <a:pt x="299" y="324"/>
                  <a:pt x="356" y="357"/>
                </a:cubicBezTo>
                <a:cubicBezTo>
                  <a:pt x="362" y="361"/>
                  <a:pt x="362" y="363"/>
                  <a:pt x="359" y="369"/>
                </a:cubicBezTo>
                <a:cubicBezTo>
                  <a:pt x="336" y="413"/>
                  <a:pt x="308" y="455"/>
                  <a:pt x="274" y="492"/>
                </a:cubicBezTo>
                <a:cubicBezTo>
                  <a:pt x="260" y="508"/>
                  <a:pt x="260" y="508"/>
                  <a:pt x="246" y="490"/>
                </a:cubicBezTo>
                <a:cubicBezTo>
                  <a:pt x="177" y="403"/>
                  <a:pt x="139" y="303"/>
                  <a:pt x="118" y="195"/>
                </a:cubicBezTo>
                <a:cubicBezTo>
                  <a:pt x="112" y="165"/>
                  <a:pt x="107" y="136"/>
                  <a:pt x="103" y="106"/>
                </a:cubicBezTo>
                <a:lnTo>
                  <a:pt x="102" y="96"/>
                </a:lnTo>
                <a:lnTo>
                  <a:pt x="0" y="96"/>
                </a:lnTo>
                <a:lnTo>
                  <a:pt x="1" y="102"/>
                </a:lnTo>
                <a:cubicBezTo>
                  <a:pt x="14" y="194"/>
                  <a:pt x="33" y="285"/>
                  <a:pt x="68" y="373"/>
                </a:cubicBezTo>
                <a:cubicBezTo>
                  <a:pt x="93" y="437"/>
                  <a:pt x="126" y="497"/>
                  <a:pt x="172" y="549"/>
                </a:cubicBezTo>
                <a:cubicBezTo>
                  <a:pt x="187" y="566"/>
                  <a:pt x="204" y="581"/>
                  <a:pt x="223" y="593"/>
                </a:cubicBezTo>
                <a:cubicBezTo>
                  <a:pt x="246" y="607"/>
                  <a:pt x="267" y="607"/>
                  <a:pt x="289" y="591"/>
                </a:cubicBezTo>
                <a:cubicBezTo>
                  <a:pt x="295" y="587"/>
                  <a:pt x="301" y="582"/>
                  <a:pt x="307" y="577"/>
                </a:cubicBezTo>
                <a:cubicBezTo>
                  <a:pt x="366" y="524"/>
                  <a:pt x="414" y="461"/>
                  <a:pt x="450" y="390"/>
                </a:cubicBezTo>
                <a:cubicBezTo>
                  <a:pt x="453" y="385"/>
                  <a:pt x="456" y="382"/>
                  <a:pt x="462" y="382"/>
                </a:cubicBezTo>
                <a:cubicBezTo>
                  <a:pt x="477" y="382"/>
                  <a:pt x="492" y="380"/>
                  <a:pt x="507" y="378"/>
                </a:cubicBezTo>
                <a:cubicBezTo>
                  <a:pt x="516" y="376"/>
                  <a:pt x="525" y="374"/>
                  <a:pt x="533" y="372"/>
                </a:cubicBezTo>
                <a:lnTo>
                  <a:pt x="533" y="301"/>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19" name="Freeform 319"/>
          <p:cNvSpPr>
            <a:spLocks noEditPoints="1"/>
          </p:cNvSpPr>
          <p:nvPr/>
        </p:nvSpPr>
        <p:spPr bwMode="auto">
          <a:xfrm>
            <a:off x="5339956" y="5257802"/>
            <a:ext cx="130969" cy="132159"/>
          </a:xfrm>
          <a:custGeom>
            <a:avLst/>
            <a:gdLst>
              <a:gd name="T0" fmla="*/ 429 w 580"/>
              <a:gd name="T1" fmla="*/ 492 h 580"/>
              <a:gd name="T2" fmla="*/ 382 w 580"/>
              <a:gd name="T3" fmla="*/ 320 h 580"/>
              <a:gd name="T4" fmla="*/ 431 w 580"/>
              <a:gd name="T5" fmla="*/ 316 h 580"/>
              <a:gd name="T6" fmla="*/ 531 w 580"/>
              <a:gd name="T7" fmla="*/ 330 h 580"/>
              <a:gd name="T8" fmla="*/ 429 w 580"/>
              <a:gd name="T9" fmla="*/ 492 h 580"/>
              <a:gd name="T10" fmla="*/ 290 w 580"/>
              <a:gd name="T11" fmla="*/ 535 h 580"/>
              <a:gd name="T12" fmla="*/ 140 w 580"/>
              <a:gd name="T13" fmla="*/ 484 h 580"/>
              <a:gd name="T14" fmla="*/ 332 w 580"/>
              <a:gd name="T15" fmla="*/ 332 h 580"/>
              <a:gd name="T16" fmla="*/ 333 w 580"/>
              <a:gd name="T17" fmla="*/ 332 h 580"/>
              <a:gd name="T18" fmla="*/ 384 w 580"/>
              <a:gd name="T19" fmla="*/ 516 h 580"/>
              <a:gd name="T20" fmla="*/ 290 w 580"/>
              <a:gd name="T21" fmla="*/ 535 h 580"/>
              <a:gd name="T22" fmla="*/ 45 w 580"/>
              <a:gd name="T23" fmla="*/ 290 h 580"/>
              <a:gd name="T24" fmla="*/ 45 w 580"/>
              <a:gd name="T25" fmla="*/ 284 h 580"/>
              <a:gd name="T26" fmla="*/ 51 w 580"/>
              <a:gd name="T27" fmla="*/ 284 h 580"/>
              <a:gd name="T28" fmla="*/ 296 w 580"/>
              <a:gd name="T29" fmla="*/ 249 h 580"/>
              <a:gd name="T30" fmla="*/ 315 w 580"/>
              <a:gd name="T31" fmla="*/ 289 h 580"/>
              <a:gd name="T32" fmla="*/ 307 w 580"/>
              <a:gd name="T33" fmla="*/ 291 h 580"/>
              <a:gd name="T34" fmla="*/ 106 w 580"/>
              <a:gd name="T35" fmla="*/ 452 h 580"/>
              <a:gd name="T36" fmla="*/ 45 w 580"/>
              <a:gd name="T37" fmla="*/ 290 h 580"/>
              <a:gd name="T38" fmla="*/ 185 w 580"/>
              <a:gd name="T39" fmla="*/ 69 h 580"/>
              <a:gd name="T40" fmla="*/ 274 w 580"/>
              <a:gd name="T41" fmla="*/ 209 h 580"/>
              <a:gd name="T42" fmla="*/ 53 w 580"/>
              <a:gd name="T43" fmla="*/ 238 h 580"/>
              <a:gd name="T44" fmla="*/ 50 w 580"/>
              <a:gd name="T45" fmla="*/ 238 h 580"/>
              <a:gd name="T46" fmla="*/ 185 w 580"/>
              <a:gd name="T47" fmla="*/ 69 h 580"/>
              <a:gd name="T48" fmla="*/ 290 w 580"/>
              <a:gd name="T49" fmla="*/ 46 h 580"/>
              <a:gd name="T50" fmla="*/ 451 w 580"/>
              <a:gd name="T51" fmla="*/ 106 h 580"/>
              <a:gd name="T52" fmla="*/ 325 w 580"/>
              <a:gd name="T53" fmla="*/ 193 h 580"/>
              <a:gd name="T54" fmla="*/ 235 w 580"/>
              <a:gd name="T55" fmla="*/ 52 h 580"/>
              <a:gd name="T56" fmla="*/ 290 w 580"/>
              <a:gd name="T57" fmla="*/ 46 h 580"/>
              <a:gd name="T58" fmla="*/ 481 w 580"/>
              <a:gd name="T59" fmla="*/ 137 h 580"/>
              <a:gd name="T60" fmla="*/ 535 w 580"/>
              <a:gd name="T61" fmla="*/ 286 h 580"/>
              <a:gd name="T62" fmla="*/ 421 w 580"/>
              <a:gd name="T63" fmla="*/ 275 h 580"/>
              <a:gd name="T64" fmla="*/ 366 w 580"/>
              <a:gd name="T65" fmla="*/ 278 h 580"/>
              <a:gd name="T66" fmla="*/ 361 w 580"/>
              <a:gd name="T67" fmla="*/ 267 h 580"/>
              <a:gd name="T68" fmla="*/ 345 w 580"/>
              <a:gd name="T69" fmla="*/ 232 h 580"/>
              <a:gd name="T70" fmla="*/ 481 w 580"/>
              <a:gd name="T71" fmla="*/ 137 h 580"/>
              <a:gd name="T72" fmla="*/ 290 w 580"/>
              <a:gd name="T73" fmla="*/ 0 h 580"/>
              <a:gd name="T74" fmla="*/ 0 w 580"/>
              <a:gd name="T75" fmla="*/ 290 h 580"/>
              <a:gd name="T76" fmla="*/ 290 w 580"/>
              <a:gd name="T77" fmla="*/ 580 h 580"/>
              <a:gd name="T78" fmla="*/ 580 w 580"/>
              <a:gd name="T79" fmla="*/ 290 h 580"/>
              <a:gd name="T80" fmla="*/ 290 w 580"/>
              <a:gd name="T81" fmla="*/ 0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0" h="580">
                <a:moveTo>
                  <a:pt x="429" y="492"/>
                </a:moveTo>
                <a:cubicBezTo>
                  <a:pt x="425" y="473"/>
                  <a:pt x="412" y="404"/>
                  <a:pt x="382" y="320"/>
                </a:cubicBezTo>
                <a:cubicBezTo>
                  <a:pt x="399" y="317"/>
                  <a:pt x="415" y="316"/>
                  <a:pt x="431" y="316"/>
                </a:cubicBezTo>
                <a:cubicBezTo>
                  <a:pt x="482" y="316"/>
                  <a:pt x="522" y="327"/>
                  <a:pt x="531" y="330"/>
                </a:cubicBezTo>
                <a:cubicBezTo>
                  <a:pt x="520" y="397"/>
                  <a:pt x="482" y="455"/>
                  <a:pt x="429" y="492"/>
                </a:cubicBezTo>
                <a:close/>
                <a:moveTo>
                  <a:pt x="290" y="535"/>
                </a:moveTo>
                <a:cubicBezTo>
                  <a:pt x="234" y="535"/>
                  <a:pt x="182" y="516"/>
                  <a:pt x="140" y="484"/>
                </a:cubicBezTo>
                <a:cubicBezTo>
                  <a:pt x="147" y="470"/>
                  <a:pt x="198" y="379"/>
                  <a:pt x="332" y="332"/>
                </a:cubicBezTo>
                <a:lnTo>
                  <a:pt x="333" y="332"/>
                </a:lnTo>
                <a:cubicBezTo>
                  <a:pt x="366" y="420"/>
                  <a:pt x="380" y="493"/>
                  <a:pt x="384" y="516"/>
                </a:cubicBezTo>
                <a:cubicBezTo>
                  <a:pt x="355" y="528"/>
                  <a:pt x="323" y="535"/>
                  <a:pt x="290" y="535"/>
                </a:cubicBezTo>
                <a:close/>
                <a:moveTo>
                  <a:pt x="45" y="290"/>
                </a:moveTo>
                <a:cubicBezTo>
                  <a:pt x="45" y="288"/>
                  <a:pt x="45" y="286"/>
                  <a:pt x="45" y="284"/>
                </a:cubicBezTo>
                <a:cubicBezTo>
                  <a:pt x="46" y="284"/>
                  <a:pt x="48" y="284"/>
                  <a:pt x="51" y="284"/>
                </a:cubicBezTo>
                <a:cubicBezTo>
                  <a:pt x="82" y="284"/>
                  <a:pt x="187" y="282"/>
                  <a:pt x="296" y="249"/>
                </a:cubicBezTo>
                <a:cubicBezTo>
                  <a:pt x="303" y="262"/>
                  <a:pt x="309" y="275"/>
                  <a:pt x="315" y="289"/>
                </a:cubicBezTo>
                <a:cubicBezTo>
                  <a:pt x="312" y="289"/>
                  <a:pt x="309" y="290"/>
                  <a:pt x="307" y="291"/>
                </a:cubicBezTo>
                <a:cubicBezTo>
                  <a:pt x="184" y="331"/>
                  <a:pt x="117" y="435"/>
                  <a:pt x="106" y="452"/>
                </a:cubicBezTo>
                <a:cubicBezTo>
                  <a:pt x="68" y="409"/>
                  <a:pt x="45" y="352"/>
                  <a:pt x="45" y="290"/>
                </a:cubicBezTo>
                <a:close/>
                <a:moveTo>
                  <a:pt x="185" y="69"/>
                </a:moveTo>
                <a:cubicBezTo>
                  <a:pt x="193" y="81"/>
                  <a:pt x="235" y="139"/>
                  <a:pt x="274" y="209"/>
                </a:cubicBezTo>
                <a:cubicBezTo>
                  <a:pt x="169" y="237"/>
                  <a:pt x="75" y="238"/>
                  <a:pt x="53" y="238"/>
                </a:cubicBezTo>
                <a:lnTo>
                  <a:pt x="50" y="238"/>
                </a:lnTo>
                <a:cubicBezTo>
                  <a:pt x="67" y="164"/>
                  <a:pt x="117" y="102"/>
                  <a:pt x="185" y="69"/>
                </a:cubicBezTo>
                <a:close/>
                <a:moveTo>
                  <a:pt x="290" y="46"/>
                </a:moveTo>
                <a:cubicBezTo>
                  <a:pt x="352" y="46"/>
                  <a:pt x="408" y="68"/>
                  <a:pt x="451" y="106"/>
                </a:cubicBezTo>
                <a:cubicBezTo>
                  <a:pt x="444" y="116"/>
                  <a:pt x="407" y="162"/>
                  <a:pt x="325" y="193"/>
                </a:cubicBezTo>
                <a:cubicBezTo>
                  <a:pt x="286" y="123"/>
                  <a:pt x="244" y="65"/>
                  <a:pt x="235" y="52"/>
                </a:cubicBezTo>
                <a:cubicBezTo>
                  <a:pt x="252" y="48"/>
                  <a:pt x="271" y="46"/>
                  <a:pt x="290" y="46"/>
                </a:cubicBezTo>
                <a:close/>
                <a:moveTo>
                  <a:pt x="481" y="137"/>
                </a:moveTo>
                <a:cubicBezTo>
                  <a:pt x="514" y="178"/>
                  <a:pt x="534" y="230"/>
                  <a:pt x="535" y="286"/>
                </a:cubicBezTo>
                <a:cubicBezTo>
                  <a:pt x="524" y="284"/>
                  <a:pt x="477" y="275"/>
                  <a:pt x="421" y="275"/>
                </a:cubicBezTo>
                <a:cubicBezTo>
                  <a:pt x="403" y="275"/>
                  <a:pt x="384" y="276"/>
                  <a:pt x="366" y="278"/>
                </a:cubicBezTo>
                <a:cubicBezTo>
                  <a:pt x="364" y="275"/>
                  <a:pt x="362" y="271"/>
                  <a:pt x="361" y="267"/>
                </a:cubicBezTo>
                <a:cubicBezTo>
                  <a:pt x="356" y="255"/>
                  <a:pt x="350" y="244"/>
                  <a:pt x="345" y="232"/>
                </a:cubicBezTo>
                <a:cubicBezTo>
                  <a:pt x="431" y="197"/>
                  <a:pt x="472" y="148"/>
                  <a:pt x="481" y="137"/>
                </a:cubicBezTo>
                <a:close/>
                <a:moveTo>
                  <a:pt x="290" y="0"/>
                </a:moveTo>
                <a:cubicBezTo>
                  <a:pt x="130" y="0"/>
                  <a:pt x="0" y="130"/>
                  <a:pt x="0" y="290"/>
                </a:cubicBezTo>
                <a:cubicBezTo>
                  <a:pt x="0" y="450"/>
                  <a:pt x="130" y="580"/>
                  <a:pt x="290" y="580"/>
                </a:cubicBezTo>
                <a:cubicBezTo>
                  <a:pt x="450" y="580"/>
                  <a:pt x="580" y="450"/>
                  <a:pt x="580" y="290"/>
                </a:cubicBezTo>
                <a:cubicBezTo>
                  <a:pt x="580" y="130"/>
                  <a:pt x="450" y="0"/>
                  <a:pt x="290"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20" name="Freeform 320"/>
          <p:cNvSpPr>
            <a:spLocks noEditPoints="1"/>
          </p:cNvSpPr>
          <p:nvPr/>
        </p:nvSpPr>
        <p:spPr bwMode="auto">
          <a:xfrm>
            <a:off x="3694511" y="5473305"/>
            <a:ext cx="145256" cy="145256"/>
          </a:xfrm>
          <a:custGeom>
            <a:avLst/>
            <a:gdLst>
              <a:gd name="T0" fmla="*/ 585 w 640"/>
              <a:gd name="T1" fmla="*/ 159 h 640"/>
              <a:gd name="T2" fmla="*/ 531 w 640"/>
              <a:gd name="T3" fmla="*/ 214 h 640"/>
              <a:gd name="T4" fmla="*/ 532 w 640"/>
              <a:gd name="T5" fmla="*/ 227 h 640"/>
              <a:gd name="T6" fmla="*/ 223 w 640"/>
              <a:gd name="T7" fmla="*/ 536 h 640"/>
              <a:gd name="T8" fmla="*/ 56 w 640"/>
              <a:gd name="T9" fmla="*/ 487 h 640"/>
              <a:gd name="T10" fmla="*/ 55 w 640"/>
              <a:gd name="T11" fmla="*/ 484 h 640"/>
              <a:gd name="T12" fmla="*/ 58 w 640"/>
              <a:gd name="T13" fmla="*/ 482 h 640"/>
              <a:gd name="T14" fmla="*/ 84 w 640"/>
              <a:gd name="T15" fmla="*/ 484 h 640"/>
              <a:gd name="T16" fmla="*/ 210 w 640"/>
              <a:gd name="T17" fmla="*/ 442 h 640"/>
              <a:gd name="T18" fmla="*/ 114 w 640"/>
              <a:gd name="T19" fmla="*/ 366 h 640"/>
              <a:gd name="T20" fmla="*/ 115 w 640"/>
              <a:gd name="T21" fmla="*/ 364 h 640"/>
              <a:gd name="T22" fmla="*/ 117 w 640"/>
              <a:gd name="T23" fmla="*/ 363 h 640"/>
              <a:gd name="T24" fmla="*/ 154 w 640"/>
              <a:gd name="T25" fmla="*/ 363 h 640"/>
              <a:gd name="T26" fmla="*/ 76 w 640"/>
              <a:gd name="T27" fmla="*/ 258 h 640"/>
              <a:gd name="T28" fmla="*/ 76 w 640"/>
              <a:gd name="T29" fmla="*/ 257 h 640"/>
              <a:gd name="T30" fmla="*/ 78 w 640"/>
              <a:gd name="T31" fmla="*/ 254 h 640"/>
              <a:gd name="T32" fmla="*/ 80 w 640"/>
              <a:gd name="T33" fmla="*/ 254 h 640"/>
              <a:gd name="T34" fmla="*/ 119 w 640"/>
              <a:gd name="T35" fmla="*/ 267 h 640"/>
              <a:gd name="T36" fmla="*/ 77 w 640"/>
              <a:gd name="T37" fmla="*/ 180 h 640"/>
              <a:gd name="T38" fmla="*/ 92 w 640"/>
              <a:gd name="T39" fmla="*/ 125 h 640"/>
              <a:gd name="T40" fmla="*/ 94 w 640"/>
              <a:gd name="T41" fmla="*/ 124 h 640"/>
              <a:gd name="T42" fmla="*/ 96 w 640"/>
              <a:gd name="T43" fmla="*/ 125 h 640"/>
              <a:gd name="T44" fmla="*/ 313 w 640"/>
              <a:gd name="T45" fmla="*/ 236 h 640"/>
              <a:gd name="T46" fmla="*/ 311 w 640"/>
              <a:gd name="T47" fmla="*/ 214 h 640"/>
              <a:gd name="T48" fmla="*/ 421 w 640"/>
              <a:gd name="T49" fmla="*/ 104 h 640"/>
              <a:gd name="T50" fmla="*/ 501 w 640"/>
              <a:gd name="T51" fmla="*/ 138 h 640"/>
              <a:gd name="T52" fmla="*/ 567 w 640"/>
              <a:gd name="T53" fmla="*/ 112 h 640"/>
              <a:gd name="T54" fmla="*/ 570 w 640"/>
              <a:gd name="T55" fmla="*/ 112 h 640"/>
              <a:gd name="T56" fmla="*/ 571 w 640"/>
              <a:gd name="T57" fmla="*/ 115 h 640"/>
              <a:gd name="T58" fmla="*/ 532 w 640"/>
              <a:gd name="T59" fmla="*/ 170 h 640"/>
              <a:gd name="T60" fmla="*/ 581 w 640"/>
              <a:gd name="T61" fmla="*/ 155 h 640"/>
              <a:gd name="T62" fmla="*/ 585 w 640"/>
              <a:gd name="T63" fmla="*/ 155 h 640"/>
              <a:gd name="T64" fmla="*/ 585 w 640"/>
              <a:gd name="T65" fmla="*/ 159 h 640"/>
              <a:gd name="T66" fmla="*/ 606 w 640"/>
              <a:gd name="T67" fmla="*/ 0 h 640"/>
              <a:gd name="T68" fmla="*/ 34 w 640"/>
              <a:gd name="T69" fmla="*/ 0 h 640"/>
              <a:gd name="T70" fmla="*/ 0 w 640"/>
              <a:gd name="T71" fmla="*/ 34 h 640"/>
              <a:gd name="T72" fmla="*/ 0 w 640"/>
              <a:gd name="T73" fmla="*/ 606 h 640"/>
              <a:gd name="T74" fmla="*/ 34 w 640"/>
              <a:gd name="T75" fmla="*/ 640 h 640"/>
              <a:gd name="T76" fmla="*/ 606 w 640"/>
              <a:gd name="T77" fmla="*/ 640 h 640"/>
              <a:gd name="T78" fmla="*/ 640 w 640"/>
              <a:gd name="T79" fmla="*/ 606 h 640"/>
              <a:gd name="T80" fmla="*/ 640 w 640"/>
              <a:gd name="T81" fmla="*/ 34 h 640"/>
              <a:gd name="T82" fmla="*/ 606 w 640"/>
              <a:gd name="T83"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0" h="640">
                <a:moveTo>
                  <a:pt x="585" y="159"/>
                </a:moveTo>
                <a:cubicBezTo>
                  <a:pt x="570" y="180"/>
                  <a:pt x="552" y="199"/>
                  <a:pt x="531" y="214"/>
                </a:cubicBezTo>
                <a:cubicBezTo>
                  <a:pt x="532" y="218"/>
                  <a:pt x="532" y="223"/>
                  <a:pt x="532" y="227"/>
                </a:cubicBezTo>
                <a:cubicBezTo>
                  <a:pt x="532" y="379"/>
                  <a:pt x="416" y="536"/>
                  <a:pt x="223" y="536"/>
                </a:cubicBezTo>
                <a:cubicBezTo>
                  <a:pt x="164" y="536"/>
                  <a:pt x="106" y="519"/>
                  <a:pt x="56" y="487"/>
                </a:cubicBezTo>
                <a:lnTo>
                  <a:pt x="55" y="484"/>
                </a:lnTo>
                <a:lnTo>
                  <a:pt x="58" y="482"/>
                </a:lnTo>
                <a:cubicBezTo>
                  <a:pt x="66" y="483"/>
                  <a:pt x="75" y="484"/>
                  <a:pt x="84" y="484"/>
                </a:cubicBezTo>
                <a:cubicBezTo>
                  <a:pt x="129" y="484"/>
                  <a:pt x="173" y="469"/>
                  <a:pt x="210" y="442"/>
                </a:cubicBezTo>
                <a:cubicBezTo>
                  <a:pt x="166" y="439"/>
                  <a:pt x="128" y="409"/>
                  <a:pt x="114" y="366"/>
                </a:cubicBezTo>
                <a:lnTo>
                  <a:pt x="115" y="364"/>
                </a:lnTo>
                <a:lnTo>
                  <a:pt x="117" y="363"/>
                </a:lnTo>
                <a:cubicBezTo>
                  <a:pt x="129" y="365"/>
                  <a:pt x="142" y="365"/>
                  <a:pt x="154" y="363"/>
                </a:cubicBezTo>
                <a:cubicBezTo>
                  <a:pt x="108" y="349"/>
                  <a:pt x="76" y="307"/>
                  <a:pt x="76" y="258"/>
                </a:cubicBezTo>
                <a:lnTo>
                  <a:pt x="76" y="257"/>
                </a:lnTo>
                <a:lnTo>
                  <a:pt x="78" y="254"/>
                </a:lnTo>
                <a:lnTo>
                  <a:pt x="80" y="254"/>
                </a:lnTo>
                <a:cubicBezTo>
                  <a:pt x="92" y="261"/>
                  <a:pt x="105" y="265"/>
                  <a:pt x="119" y="267"/>
                </a:cubicBezTo>
                <a:cubicBezTo>
                  <a:pt x="93" y="246"/>
                  <a:pt x="77" y="214"/>
                  <a:pt x="77" y="180"/>
                </a:cubicBezTo>
                <a:cubicBezTo>
                  <a:pt x="77" y="161"/>
                  <a:pt x="82" y="142"/>
                  <a:pt x="92" y="125"/>
                </a:cubicBezTo>
                <a:lnTo>
                  <a:pt x="94" y="124"/>
                </a:lnTo>
                <a:lnTo>
                  <a:pt x="96" y="125"/>
                </a:lnTo>
                <a:cubicBezTo>
                  <a:pt x="150" y="190"/>
                  <a:pt x="229" y="231"/>
                  <a:pt x="313" y="236"/>
                </a:cubicBezTo>
                <a:cubicBezTo>
                  <a:pt x="311" y="229"/>
                  <a:pt x="311" y="222"/>
                  <a:pt x="311" y="214"/>
                </a:cubicBezTo>
                <a:cubicBezTo>
                  <a:pt x="311" y="154"/>
                  <a:pt x="360" y="104"/>
                  <a:pt x="421" y="104"/>
                </a:cubicBezTo>
                <a:cubicBezTo>
                  <a:pt x="451" y="104"/>
                  <a:pt x="480" y="116"/>
                  <a:pt x="501" y="138"/>
                </a:cubicBezTo>
                <a:cubicBezTo>
                  <a:pt x="524" y="133"/>
                  <a:pt x="546" y="124"/>
                  <a:pt x="567" y="112"/>
                </a:cubicBezTo>
                <a:lnTo>
                  <a:pt x="570" y="112"/>
                </a:lnTo>
                <a:lnTo>
                  <a:pt x="571" y="115"/>
                </a:lnTo>
                <a:cubicBezTo>
                  <a:pt x="564" y="137"/>
                  <a:pt x="550" y="156"/>
                  <a:pt x="532" y="170"/>
                </a:cubicBezTo>
                <a:cubicBezTo>
                  <a:pt x="549" y="167"/>
                  <a:pt x="566" y="162"/>
                  <a:pt x="581" y="155"/>
                </a:cubicBezTo>
                <a:lnTo>
                  <a:pt x="585" y="155"/>
                </a:lnTo>
                <a:lnTo>
                  <a:pt x="585" y="159"/>
                </a:lnTo>
                <a:close/>
                <a:moveTo>
                  <a:pt x="606" y="0"/>
                </a:moveTo>
                <a:lnTo>
                  <a:pt x="34" y="0"/>
                </a:lnTo>
                <a:cubicBezTo>
                  <a:pt x="16" y="0"/>
                  <a:pt x="0" y="15"/>
                  <a:pt x="0" y="34"/>
                </a:cubicBezTo>
                <a:lnTo>
                  <a:pt x="0" y="606"/>
                </a:lnTo>
                <a:cubicBezTo>
                  <a:pt x="0" y="624"/>
                  <a:pt x="16" y="640"/>
                  <a:pt x="34" y="640"/>
                </a:cubicBezTo>
                <a:lnTo>
                  <a:pt x="606" y="640"/>
                </a:lnTo>
                <a:cubicBezTo>
                  <a:pt x="625" y="640"/>
                  <a:pt x="640" y="624"/>
                  <a:pt x="640" y="606"/>
                </a:cubicBezTo>
                <a:lnTo>
                  <a:pt x="640" y="34"/>
                </a:lnTo>
                <a:cubicBezTo>
                  <a:pt x="640" y="15"/>
                  <a:pt x="625" y="0"/>
                  <a:pt x="606"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21" name="Freeform 321"/>
          <p:cNvSpPr>
            <a:spLocks noEditPoints="1"/>
          </p:cNvSpPr>
          <p:nvPr/>
        </p:nvSpPr>
        <p:spPr bwMode="auto">
          <a:xfrm>
            <a:off x="3431383" y="5473305"/>
            <a:ext cx="145256" cy="145256"/>
          </a:xfrm>
          <a:custGeom>
            <a:avLst/>
            <a:gdLst>
              <a:gd name="T0" fmla="*/ 455 w 639"/>
              <a:gd name="T1" fmla="*/ 145 h 640"/>
              <a:gd name="T2" fmla="*/ 406 w 639"/>
              <a:gd name="T3" fmla="*/ 145 h 640"/>
              <a:gd name="T4" fmla="*/ 360 w 639"/>
              <a:gd name="T5" fmla="*/ 191 h 640"/>
              <a:gd name="T6" fmla="*/ 360 w 639"/>
              <a:gd name="T7" fmla="*/ 250 h 640"/>
              <a:gd name="T8" fmla="*/ 452 w 639"/>
              <a:gd name="T9" fmla="*/ 250 h 640"/>
              <a:gd name="T10" fmla="*/ 452 w 639"/>
              <a:gd name="T11" fmla="*/ 343 h 640"/>
              <a:gd name="T12" fmla="*/ 360 w 639"/>
              <a:gd name="T13" fmla="*/ 343 h 640"/>
              <a:gd name="T14" fmla="*/ 360 w 639"/>
              <a:gd name="T15" fmla="*/ 581 h 640"/>
              <a:gd name="T16" fmla="*/ 264 w 639"/>
              <a:gd name="T17" fmla="*/ 581 h 640"/>
              <a:gd name="T18" fmla="*/ 264 w 639"/>
              <a:gd name="T19" fmla="*/ 343 h 640"/>
              <a:gd name="T20" fmla="*/ 184 w 639"/>
              <a:gd name="T21" fmla="*/ 343 h 640"/>
              <a:gd name="T22" fmla="*/ 184 w 639"/>
              <a:gd name="T23" fmla="*/ 250 h 640"/>
              <a:gd name="T24" fmla="*/ 264 w 639"/>
              <a:gd name="T25" fmla="*/ 250 h 640"/>
              <a:gd name="T26" fmla="*/ 264 w 639"/>
              <a:gd name="T27" fmla="*/ 181 h 640"/>
              <a:gd name="T28" fmla="*/ 384 w 639"/>
              <a:gd name="T29" fmla="*/ 59 h 640"/>
              <a:gd name="T30" fmla="*/ 455 w 639"/>
              <a:gd name="T31" fmla="*/ 59 h 640"/>
              <a:gd name="T32" fmla="*/ 455 w 639"/>
              <a:gd name="T33" fmla="*/ 145 h 640"/>
              <a:gd name="T34" fmla="*/ 605 w 639"/>
              <a:gd name="T35" fmla="*/ 0 h 640"/>
              <a:gd name="T36" fmla="*/ 34 w 639"/>
              <a:gd name="T37" fmla="*/ 0 h 640"/>
              <a:gd name="T38" fmla="*/ 0 w 639"/>
              <a:gd name="T39" fmla="*/ 34 h 640"/>
              <a:gd name="T40" fmla="*/ 0 w 639"/>
              <a:gd name="T41" fmla="*/ 606 h 640"/>
              <a:gd name="T42" fmla="*/ 34 w 639"/>
              <a:gd name="T43" fmla="*/ 640 h 640"/>
              <a:gd name="T44" fmla="*/ 605 w 639"/>
              <a:gd name="T45" fmla="*/ 640 h 640"/>
              <a:gd name="T46" fmla="*/ 639 w 639"/>
              <a:gd name="T47" fmla="*/ 606 h 640"/>
              <a:gd name="T48" fmla="*/ 639 w 639"/>
              <a:gd name="T49" fmla="*/ 34 h 640"/>
              <a:gd name="T50" fmla="*/ 605 w 639"/>
              <a:gd name="T51"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9" h="640">
                <a:moveTo>
                  <a:pt x="455" y="145"/>
                </a:moveTo>
                <a:lnTo>
                  <a:pt x="406" y="145"/>
                </a:lnTo>
                <a:cubicBezTo>
                  <a:pt x="368" y="145"/>
                  <a:pt x="360" y="164"/>
                  <a:pt x="360" y="191"/>
                </a:cubicBezTo>
                <a:lnTo>
                  <a:pt x="360" y="250"/>
                </a:lnTo>
                <a:lnTo>
                  <a:pt x="452" y="250"/>
                </a:lnTo>
                <a:lnTo>
                  <a:pt x="452" y="343"/>
                </a:lnTo>
                <a:lnTo>
                  <a:pt x="360" y="343"/>
                </a:lnTo>
                <a:lnTo>
                  <a:pt x="360" y="581"/>
                </a:lnTo>
                <a:lnTo>
                  <a:pt x="264" y="581"/>
                </a:lnTo>
                <a:lnTo>
                  <a:pt x="264" y="343"/>
                </a:lnTo>
                <a:lnTo>
                  <a:pt x="184" y="343"/>
                </a:lnTo>
                <a:lnTo>
                  <a:pt x="184" y="250"/>
                </a:lnTo>
                <a:lnTo>
                  <a:pt x="264" y="250"/>
                </a:lnTo>
                <a:lnTo>
                  <a:pt x="264" y="181"/>
                </a:lnTo>
                <a:cubicBezTo>
                  <a:pt x="264" y="102"/>
                  <a:pt x="313" y="59"/>
                  <a:pt x="384" y="59"/>
                </a:cubicBezTo>
                <a:lnTo>
                  <a:pt x="455" y="59"/>
                </a:lnTo>
                <a:lnTo>
                  <a:pt x="455" y="145"/>
                </a:lnTo>
                <a:close/>
                <a:moveTo>
                  <a:pt x="605" y="0"/>
                </a:moveTo>
                <a:lnTo>
                  <a:pt x="34" y="0"/>
                </a:lnTo>
                <a:cubicBezTo>
                  <a:pt x="15" y="0"/>
                  <a:pt x="0" y="15"/>
                  <a:pt x="0" y="34"/>
                </a:cubicBezTo>
                <a:lnTo>
                  <a:pt x="0" y="606"/>
                </a:lnTo>
                <a:cubicBezTo>
                  <a:pt x="0" y="624"/>
                  <a:pt x="15" y="640"/>
                  <a:pt x="34" y="640"/>
                </a:cubicBezTo>
                <a:lnTo>
                  <a:pt x="605" y="640"/>
                </a:lnTo>
                <a:cubicBezTo>
                  <a:pt x="624" y="640"/>
                  <a:pt x="639" y="624"/>
                  <a:pt x="639" y="606"/>
                </a:cubicBezTo>
                <a:lnTo>
                  <a:pt x="639" y="34"/>
                </a:lnTo>
                <a:cubicBezTo>
                  <a:pt x="639" y="15"/>
                  <a:pt x="624" y="0"/>
                  <a:pt x="605"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22" name="Freeform 322"/>
          <p:cNvSpPr>
            <a:spLocks noEditPoints="1"/>
          </p:cNvSpPr>
          <p:nvPr/>
        </p:nvSpPr>
        <p:spPr bwMode="auto">
          <a:xfrm>
            <a:off x="4526759" y="5473305"/>
            <a:ext cx="144065" cy="144065"/>
          </a:xfrm>
          <a:custGeom>
            <a:avLst/>
            <a:gdLst>
              <a:gd name="T0" fmla="*/ 552 w 636"/>
              <a:gd name="T1" fmla="*/ 582 h 636"/>
              <a:gd name="T2" fmla="*/ 311 w 636"/>
              <a:gd name="T3" fmla="*/ 582 h 636"/>
              <a:gd name="T4" fmla="*/ 311 w 636"/>
              <a:gd name="T5" fmla="*/ 469 h 636"/>
              <a:gd name="T6" fmla="*/ 181 w 636"/>
              <a:gd name="T7" fmla="*/ 469 h 636"/>
              <a:gd name="T8" fmla="*/ 181 w 636"/>
              <a:gd name="T9" fmla="*/ 375 h 636"/>
              <a:gd name="T10" fmla="*/ 85 w 636"/>
              <a:gd name="T11" fmla="*/ 375 h 636"/>
              <a:gd name="T12" fmla="*/ 85 w 636"/>
              <a:gd name="T13" fmla="*/ 255 h 636"/>
              <a:gd name="T14" fmla="*/ 85 w 636"/>
              <a:gd name="T15" fmla="*/ 255 h 636"/>
              <a:gd name="T16" fmla="*/ 149 w 636"/>
              <a:gd name="T17" fmla="*/ 194 h 636"/>
              <a:gd name="T18" fmla="*/ 210 w 636"/>
              <a:gd name="T19" fmla="*/ 239 h 636"/>
              <a:gd name="T20" fmla="*/ 270 w 636"/>
              <a:gd name="T21" fmla="*/ 216 h 636"/>
              <a:gd name="T22" fmla="*/ 351 w 636"/>
              <a:gd name="T23" fmla="*/ 269 h 636"/>
              <a:gd name="T24" fmla="*/ 431 w 636"/>
              <a:gd name="T25" fmla="*/ 239 h 636"/>
              <a:gd name="T26" fmla="*/ 551 w 636"/>
              <a:gd name="T27" fmla="*/ 355 h 636"/>
              <a:gd name="T28" fmla="*/ 552 w 636"/>
              <a:gd name="T29" fmla="*/ 355 h 636"/>
              <a:gd name="T30" fmla="*/ 552 w 636"/>
              <a:gd name="T31" fmla="*/ 582 h 636"/>
              <a:gd name="T32" fmla="*/ 147 w 636"/>
              <a:gd name="T33" fmla="*/ 96 h 636"/>
              <a:gd name="T34" fmla="*/ 192 w 636"/>
              <a:gd name="T35" fmla="*/ 141 h 636"/>
              <a:gd name="T36" fmla="*/ 147 w 636"/>
              <a:gd name="T37" fmla="*/ 186 h 636"/>
              <a:gd name="T38" fmla="*/ 102 w 636"/>
              <a:gd name="T39" fmla="*/ 141 h 636"/>
              <a:gd name="T40" fmla="*/ 147 w 636"/>
              <a:gd name="T41" fmla="*/ 96 h 636"/>
              <a:gd name="T42" fmla="*/ 268 w 636"/>
              <a:gd name="T43" fmla="*/ 80 h 636"/>
              <a:gd name="T44" fmla="*/ 331 w 636"/>
              <a:gd name="T45" fmla="*/ 142 h 636"/>
              <a:gd name="T46" fmla="*/ 268 w 636"/>
              <a:gd name="T47" fmla="*/ 205 h 636"/>
              <a:gd name="T48" fmla="*/ 205 w 636"/>
              <a:gd name="T49" fmla="*/ 142 h 636"/>
              <a:gd name="T50" fmla="*/ 268 w 636"/>
              <a:gd name="T51" fmla="*/ 80 h 636"/>
              <a:gd name="T52" fmla="*/ 429 w 636"/>
              <a:gd name="T53" fmla="*/ 55 h 636"/>
              <a:gd name="T54" fmla="*/ 513 w 636"/>
              <a:gd name="T55" fmla="*/ 139 h 636"/>
              <a:gd name="T56" fmla="*/ 429 w 636"/>
              <a:gd name="T57" fmla="*/ 224 h 636"/>
              <a:gd name="T58" fmla="*/ 344 w 636"/>
              <a:gd name="T59" fmla="*/ 139 h 636"/>
              <a:gd name="T60" fmla="*/ 429 w 636"/>
              <a:gd name="T61" fmla="*/ 55 h 636"/>
              <a:gd name="T62" fmla="*/ 602 w 636"/>
              <a:gd name="T63" fmla="*/ 0 h 636"/>
              <a:gd name="T64" fmla="*/ 34 w 636"/>
              <a:gd name="T65" fmla="*/ 0 h 636"/>
              <a:gd name="T66" fmla="*/ 0 w 636"/>
              <a:gd name="T67" fmla="*/ 34 h 636"/>
              <a:gd name="T68" fmla="*/ 0 w 636"/>
              <a:gd name="T69" fmla="*/ 602 h 636"/>
              <a:gd name="T70" fmla="*/ 34 w 636"/>
              <a:gd name="T71" fmla="*/ 636 h 636"/>
              <a:gd name="T72" fmla="*/ 602 w 636"/>
              <a:gd name="T73" fmla="*/ 636 h 636"/>
              <a:gd name="T74" fmla="*/ 636 w 636"/>
              <a:gd name="T75" fmla="*/ 602 h 636"/>
              <a:gd name="T76" fmla="*/ 636 w 636"/>
              <a:gd name="T77" fmla="*/ 34 h 636"/>
              <a:gd name="T78" fmla="*/ 602 w 636"/>
              <a:gd name="T79" fmla="*/ 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36" h="636">
                <a:moveTo>
                  <a:pt x="552" y="582"/>
                </a:moveTo>
                <a:lnTo>
                  <a:pt x="311" y="582"/>
                </a:lnTo>
                <a:lnTo>
                  <a:pt x="311" y="469"/>
                </a:lnTo>
                <a:lnTo>
                  <a:pt x="181" y="469"/>
                </a:lnTo>
                <a:lnTo>
                  <a:pt x="181" y="375"/>
                </a:lnTo>
                <a:lnTo>
                  <a:pt x="85" y="375"/>
                </a:lnTo>
                <a:lnTo>
                  <a:pt x="85" y="255"/>
                </a:lnTo>
                <a:lnTo>
                  <a:pt x="85" y="255"/>
                </a:lnTo>
                <a:cubicBezTo>
                  <a:pt x="86" y="221"/>
                  <a:pt x="114" y="194"/>
                  <a:pt x="149" y="194"/>
                </a:cubicBezTo>
                <a:cubicBezTo>
                  <a:pt x="177" y="194"/>
                  <a:pt x="202" y="213"/>
                  <a:pt x="210" y="239"/>
                </a:cubicBezTo>
                <a:cubicBezTo>
                  <a:pt x="226" y="225"/>
                  <a:pt x="247" y="216"/>
                  <a:pt x="270" y="216"/>
                </a:cubicBezTo>
                <a:cubicBezTo>
                  <a:pt x="306" y="216"/>
                  <a:pt x="338" y="238"/>
                  <a:pt x="351" y="269"/>
                </a:cubicBezTo>
                <a:cubicBezTo>
                  <a:pt x="373" y="251"/>
                  <a:pt x="401" y="239"/>
                  <a:pt x="431" y="239"/>
                </a:cubicBezTo>
                <a:cubicBezTo>
                  <a:pt x="496" y="239"/>
                  <a:pt x="549" y="291"/>
                  <a:pt x="551" y="355"/>
                </a:cubicBezTo>
                <a:lnTo>
                  <a:pt x="552" y="355"/>
                </a:lnTo>
                <a:lnTo>
                  <a:pt x="552" y="582"/>
                </a:lnTo>
                <a:close/>
                <a:moveTo>
                  <a:pt x="147" y="96"/>
                </a:moveTo>
                <a:cubicBezTo>
                  <a:pt x="172" y="96"/>
                  <a:pt x="192" y="116"/>
                  <a:pt x="192" y="141"/>
                </a:cubicBezTo>
                <a:cubicBezTo>
                  <a:pt x="192" y="165"/>
                  <a:pt x="172" y="186"/>
                  <a:pt x="147" y="186"/>
                </a:cubicBezTo>
                <a:cubicBezTo>
                  <a:pt x="122" y="186"/>
                  <a:pt x="102" y="165"/>
                  <a:pt x="102" y="141"/>
                </a:cubicBezTo>
                <a:cubicBezTo>
                  <a:pt x="102" y="116"/>
                  <a:pt x="122" y="96"/>
                  <a:pt x="147" y="96"/>
                </a:cubicBezTo>
                <a:close/>
                <a:moveTo>
                  <a:pt x="268" y="80"/>
                </a:moveTo>
                <a:cubicBezTo>
                  <a:pt x="303" y="80"/>
                  <a:pt x="331" y="108"/>
                  <a:pt x="331" y="142"/>
                </a:cubicBezTo>
                <a:cubicBezTo>
                  <a:pt x="331" y="177"/>
                  <a:pt x="303" y="205"/>
                  <a:pt x="268" y="205"/>
                </a:cubicBezTo>
                <a:cubicBezTo>
                  <a:pt x="233" y="205"/>
                  <a:pt x="205" y="177"/>
                  <a:pt x="205" y="142"/>
                </a:cubicBezTo>
                <a:cubicBezTo>
                  <a:pt x="205" y="108"/>
                  <a:pt x="233" y="80"/>
                  <a:pt x="268" y="80"/>
                </a:cubicBezTo>
                <a:close/>
                <a:moveTo>
                  <a:pt x="429" y="55"/>
                </a:moveTo>
                <a:cubicBezTo>
                  <a:pt x="475" y="55"/>
                  <a:pt x="513" y="92"/>
                  <a:pt x="513" y="139"/>
                </a:cubicBezTo>
                <a:cubicBezTo>
                  <a:pt x="513" y="186"/>
                  <a:pt x="475" y="224"/>
                  <a:pt x="429" y="224"/>
                </a:cubicBezTo>
                <a:cubicBezTo>
                  <a:pt x="382" y="224"/>
                  <a:pt x="344" y="186"/>
                  <a:pt x="344" y="139"/>
                </a:cubicBezTo>
                <a:cubicBezTo>
                  <a:pt x="344" y="93"/>
                  <a:pt x="382" y="55"/>
                  <a:pt x="429" y="55"/>
                </a:cubicBezTo>
                <a:close/>
                <a:moveTo>
                  <a:pt x="602" y="0"/>
                </a:moveTo>
                <a:lnTo>
                  <a:pt x="34" y="0"/>
                </a:lnTo>
                <a:cubicBezTo>
                  <a:pt x="15" y="0"/>
                  <a:pt x="0" y="15"/>
                  <a:pt x="0" y="34"/>
                </a:cubicBezTo>
                <a:lnTo>
                  <a:pt x="0" y="602"/>
                </a:lnTo>
                <a:cubicBezTo>
                  <a:pt x="0" y="621"/>
                  <a:pt x="15" y="636"/>
                  <a:pt x="34" y="636"/>
                </a:cubicBezTo>
                <a:lnTo>
                  <a:pt x="602" y="636"/>
                </a:lnTo>
                <a:cubicBezTo>
                  <a:pt x="621" y="636"/>
                  <a:pt x="636" y="621"/>
                  <a:pt x="636" y="602"/>
                </a:cubicBezTo>
                <a:lnTo>
                  <a:pt x="636" y="34"/>
                </a:lnTo>
                <a:cubicBezTo>
                  <a:pt x="636" y="15"/>
                  <a:pt x="621" y="0"/>
                  <a:pt x="602"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23" name="Freeform 323"/>
          <p:cNvSpPr>
            <a:spLocks noEditPoints="1"/>
          </p:cNvSpPr>
          <p:nvPr/>
        </p:nvSpPr>
        <p:spPr bwMode="auto">
          <a:xfrm>
            <a:off x="6493670" y="5478067"/>
            <a:ext cx="146448" cy="146448"/>
          </a:xfrm>
          <a:custGeom>
            <a:avLst/>
            <a:gdLst>
              <a:gd name="T0" fmla="*/ 480 w 645"/>
              <a:gd name="T1" fmla="*/ 595 h 645"/>
              <a:gd name="T2" fmla="*/ 329 w 645"/>
              <a:gd name="T3" fmla="*/ 486 h 645"/>
              <a:gd name="T4" fmla="*/ 345 w 645"/>
              <a:gd name="T5" fmla="*/ 443 h 645"/>
              <a:gd name="T6" fmla="*/ 391 w 645"/>
              <a:gd name="T7" fmla="*/ 466 h 645"/>
              <a:gd name="T8" fmla="*/ 453 w 645"/>
              <a:gd name="T9" fmla="*/ 303 h 645"/>
              <a:gd name="T10" fmla="*/ 337 w 645"/>
              <a:gd name="T11" fmla="*/ 299 h 645"/>
              <a:gd name="T12" fmla="*/ 304 w 645"/>
              <a:gd name="T13" fmla="*/ 198 h 645"/>
              <a:gd name="T14" fmla="*/ 264 w 645"/>
              <a:gd name="T15" fmla="*/ 168 h 645"/>
              <a:gd name="T16" fmla="*/ 370 w 645"/>
              <a:gd name="T17" fmla="*/ 258 h 645"/>
              <a:gd name="T18" fmla="*/ 412 w 645"/>
              <a:gd name="T19" fmla="*/ 387 h 645"/>
              <a:gd name="T20" fmla="*/ 317 w 645"/>
              <a:gd name="T21" fmla="*/ 429 h 645"/>
              <a:gd name="T22" fmla="*/ 250 w 645"/>
              <a:gd name="T23" fmla="*/ 510 h 645"/>
              <a:gd name="T24" fmla="*/ 136 w 645"/>
              <a:gd name="T25" fmla="*/ 513 h 645"/>
              <a:gd name="T26" fmla="*/ 57 w 645"/>
              <a:gd name="T27" fmla="*/ 414 h 645"/>
              <a:gd name="T28" fmla="*/ 89 w 645"/>
              <a:gd name="T29" fmla="*/ 412 h 645"/>
              <a:gd name="T30" fmla="*/ 123 w 645"/>
              <a:gd name="T31" fmla="*/ 416 h 645"/>
              <a:gd name="T32" fmla="*/ 153 w 645"/>
              <a:gd name="T33" fmla="*/ 456 h 645"/>
              <a:gd name="T34" fmla="*/ 252 w 645"/>
              <a:gd name="T35" fmla="*/ 434 h 645"/>
              <a:gd name="T36" fmla="*/ 213 w 645"/>
              <a:gd name="T37" fmla="*/ 388 h 645"/>
              <a:gd name="T38" fmla="*/ 111 w 645"/>
              <a:gd name="T39" fmla="*/ 359 h 645"/>
              <a:gd name="T40" fmla="*/ 61 w 645"/>
              <a:gd name="T41" fmla="*/ 286 h 645"/>
              <a:gd name="T42" fmla="*/ 121 w 645"/>
              <a:gd name="T43" fmla="*/ 193 h 645"/>
              <a:gd name="T44" fmla="*/ 241 w 645"/>
              <a:gd name="T45" fmla="*/ 191 h 645"/>
              <a:gd name="T46" fmla="*/ 306 w 645"/>
              <a:gd name="T47" fmla="*/ 282 h 645"/>
              <a:gd name="T48" fmla="*/ 245 w 645"/>
              <a:gd name="T49" fmla="*/ 284 h 645"/>
              <a:gd name="T50" fmla="*/ 201 w 645"/>
              <a:gd name="T51" fmla="*/ 239 h 645"/>
              <a:gd name="T52" fmla="*/ 126 w 645"/>
              <a:gd name="T53" fmla="*/ 275 h 645"/>
              <a:gd name="T54" fmla="*/ 164 w 645"/>
              <a:gd name="T55" fmla="*/ 308 h 645"/>
              <a:gd name="T56" fmla="*/ 273 w 645"/>
              <a:gd name="T57" fmla="*/ 341 h 645"/>
              <a:gd name="T58" fmla="*/ 317 w 645"/>
              <a:gd name="T59" fmla="*/ 429 h 645"/>
              <a:gd name="T60" fmla="*/ 35 w 645"/>
              <a:gd name="T61" fmla="*/ 0 h 645"/>
              <a:gd name="T62" fmla="*/ 0 w 645"/>
              <a:gd name="T63" fmla="*/ 611 h 645"/>
              <a:gd name="T64" fmla="*/ 611 w 645"/>
              <a:gd name="T65" fmla="*/ 645 h 645"/>
              <a:gd name="T66" fmla="*/ 645 w 645"/>
              <a:gd name="T67" fmla="*/ 35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5" h="645">
                <a:moveTo>
                  <a:pt x="446" y="491"/>
                </a:moveTo>
                <a:lnTo>
                  <a:pt x="480" y="595"/>
                </a:lnTo>
                <a:cubicBezTo>
                  <a:pt x="480" y="595"/>
                  <a:pt x="466" y="585"/>
                  <a:pt x="460" y="581"/>
                </a:cubicBezTo>
                <a:cubicBezTo>
                  <a:pt x="417" y="549"/>
                  <a:pt x="372" y="517"/>
                  <a:pt x="329" y="486"/>
                </a:cubicBezTo>
                <a:lnTo>
                  <a:pt x="330" y="484"/>
                </a:lnTo>
                <a:cubicBezTo>
                  <a:pt x="337" y="472"/>
                  <a:pt x="343" y="458"/>
                  <a:pt x="345" y="443"/>
                </a:cubicBezTo>
                <a:cubicBezTo>
                  <a:pt x="362" y="455"/>
                  <a:pt x="395" y="479"/>
                  <a:pt x="395" y="479"/>
                </a:cubicBezTo>
                <a:cubicBezTo>
                  <a:pt x="395" y="479"/>
                  <a:pt x="392" y="470"/>
                  <a:pt x="391" y="466"/>
                </a:cubicBezTo>
                <a:lnTo>
                  <a:pt x="359" y="370"/>
                </a:lnTo>
                <a:lnTo>
                  <a:pt x="453" y="303"/>
                </a:lnTo>
                <a:cubicBezTo>
                  <a:pt x="417" y="303"/>
                  <a:pt x="373" y="303"/>
                  <a:pt x="337" y="303"/>
                </a:cubicBezTo>
                <a:lnTo>
                  <a:pt x="337" y="299"/>
                </a:lnTo>
                <a:cubicBezTo>
                  <a:pt x="336" y="288"/>
                  <a:pt x="336" y="277"/>
                  <a:pt x="335" y="266"/>
                </a:cubicBezTo>
                <a:cubicBezTo>
                  <a:pt x="331" y="241"/>
                  <a:pt x="321" y="218"/>
                  <a:pt x="304" y="198"/>
                </a:cubicBezTo>
                <a:cubicBezTo>
                  <a:pt x="293" y="186"/>
                  <a:pt x="281" y="176"/>
                  <a:pt x="266" y="169"/>
                </a:cubicBezTo>
                <a:lnTo>
                  <a:pt x="264" y="168"/>
                </a:lnTo>
                <a:lnTo>
                  <a:pt x="302" y="51"/>
                </a:lnTo>
                <a:lnTo>
                  <a:pt x="370" y="258"/>
                </a:lnTo>
                <a:lnTo>
                  <a:pt x="589" y="258"/>
                </a:lnTo>
                <a:lnTo>
                  <a:pt x="412" y="387"/>
                </a:lnTo>
                <a:lnTo>
                  <a:pt x="446" y="491"/>
                </a:lnTo>
                <a:close/>
                <a:moveTo>
                  <a:pt x="317" y="429"/>
                </a:moveTo>
                <a:cubicBezTo>
                  <a:pt x="315" y="446"/>
                  <a:pt x="310" y="462"/>
                  <a:pt x="299" y="476"/>
                </a:cubicBezTo>
                <a:cubicBezTo>
                  <a:pt x="287" y="494"/>
                  <a:pt x="270" y="504"/>
                  <a:pt x="250" y="510"/>
                </a:cubicBezTo>
                <a:cubicBezTo>
                  <a:pt x="233" y="516"/>
                  <a:pt x="216" y="518"/>
                  <a:pt x="198" y="518"/>
                </a:cubicBezTo>
                <a:cubicBezTo>
                  <a:pt x="177" y="519"/>
                  <a:pt x="157" y="518"/>
                  <a:pt x="136" y="513"/>
                </a:cubicBezTo>
                <a:cubicBezTo>
                  <a:pt x="107" y="505"/>
                  <a:pt x="84" y="489"/>
                  <a:pt x="69" y="462"/>
                </a:cubicBezTo>
                <a:cubicBezTo>
                  <a:pt x="61" y="447"/>
                  <a:pt x="58" y="431"/>
                  <a:pt x="57" y="414"/>
                </a:cubicBezTo>
                <a:lnTo>
                  <a:pt x="56" y="412"/>
                </a:lnTo>
                <a:cubicBezTo>
                  <a:pt x="67" y="412"/>
                  <a:pt x="79" y="412"/>
                  <a:pt x="89" y="412"/>
                </a:cubicBezTo>
                <a:cubicBezTo>
                  <a:pt x="99" y="412"/>
                  <a:pt x="122" y="412"/>
                  <a:pt x="122" y="412"/>
                </a:cubicBezTo>
                <a:lnTo>
                  <a:pt x="123" y="416"/>
                </a:lnTo>
                <a:cubicBezTo>
                  <a:pt x="124" y="423"/>
                  <a:pt x="126" y="429"/>
                  <a:pt x="129" y="435"/>
                </a:cubicBezTo>
                <a:cubicBezTo>
                  <a:pt x="134" y="445"/>
                  <a:pt x="143" y="452"/>
                  <a:pt x="153" y="456"/>
                </a:cubicBezTo>
                <a:cubicBezTo>
                  <a:pt x="177" y="466"/>
                  <a:pt x="203" y="466"/>
                  <a:pt x="227" y="459"/>
                </a:cubicBezTo>
                <a:cubicBezTo>
                  <a:pt x="240" y="455"/>
                  <a:pt x="249" y="447"/>
                  <a:pt x="252" y="434"/>
                </a:cubicBezTo>
                <a:cubicBezTo>
                  <a:pt x="255" y="422"/>
                  <a:pt x="252" y="412"/>
                  <a:pt x="243" y="404"/>
                </a:cubicBezTo>
                <a:cubicBezTo>
                  <a:pt x="234" y="397"/>
                  <a:pt x="224" y="392"/>
                  <a:pt x="213" y="388"/>
                </a:cubicBezTo>
                <a:cubicBezTo>
                  <a:pt x="199" y="383"/>
                  <a:pt x="185" y="380"/>
                  <a:pt x="171" y="376"/>
                </a:cubicBezTo>
                <a:cubicBezTo>
                  <a:pt x="151" y="371"/>
                  <a:pt x="130" y="367"/>
                  <a:pt x="111" y="359"/>
                </a:cubicBezTo>
                <a:cubicBezTo>
                  <a:pt x="95" y="352"/>
                  <a:pt x="81" y="344"/>
                  <a:pt x="73" y="328"/>
                </a:cubicBezTo>
                <a:cubicBezTo>
                  <a:pt x="66" y="315"/>
                  <a:pt x="62" y="301"/>
                  <a:pt x="61" y="286"/>
                </a:cubicBezTo>
                <a:cubicBezTo>
                  <a:pt x="61" y="269"/>
                  <a:pt x="63" y="252"/>
                  <a:pt x="70" y="237"/>
                </a:cubicBezTo>
                <a:cubicBezTo>
                  <a:pt x="81" y="215"/>
                  <a:pt x="98" y="201"/>
                  <a:pt x="121" y="193"/>
                </a:cubicBezTo>
                <a:cubicBezTo>
                  <a:pt x="137" y="187"/>
                  <a:pt x="154" y="184"/>
                  <a:pt x="171" y="183"/>
                </a:cubicBezTo>
                <a:cubicBezTo>
                  <a:pt x="195" y="182"/>
                  <a:pt x="219" y="183"/>
                  <a:pt x="241" y="191"/>
                </a:cubicBezTo>
                <a:cubicBezTo>
                  <a:pt x="277" y="204"/>
                  <a:pt x="297" y="229"/>
                  <a:pt x="304" y="265"/>
                </a:cubicBezTo>
                <a:cubicBezTo>
                  <a:pt x="305" y="271"/>
                  <a:pt x="306" y="276"/>
                  <a:pt x="306" y="282"/>
                </a:cubicBezTo>
                <a:lnTo>
                  <a:pt x="306" y="284"/>
                </a:lnTo>
                <a:lnTo>
                  <a:pt x="245" y="284"/>
                </a:lnTo>
                <a:cubicBezTo>
                  <a:pt x="245" y="284"/>
                  <a:pt x="245" y="278"/>
                  <a:pt x="240" y="267"/>
                </a:cubicBezTo>
                <a:cubicBezTo>
                  <a:pt x="232" y="251"/>
                  <a:pt x="218" y="242"/>
                  <a:pt x="201" y="239"/>
                </a:cubicBezTo>
                <a:cubicBezTo>
                  <a:pt x="185" y="236"/>
                  <a:pt x="168" y="236"/>
                  <a:pt x="153" y="240"/>
                </a:cubicBezTo>
                <a:cubicBezTo>
                  <a:pt x="136" y="245"/>
                  <a:pt x="126" y="259"/>
                  <a:pt x="126" y="275"/>
                </a:cubicBezTo>
                <a:cubicBezTo>
                  <a:pt x="126" y="283"/>
                  <a:pt x="129" y="289"/>
                  <a:pt x="135" y="294"/>
                </a:cubicBezTo>
                <a:cubicBezTo>
                  <a:pt x="143" y="301"/>
                  <a:pt x="153" y="305"/>
                  <a:pt x="164" y="308"/>
                </a:cubicBezTo>
                <a:lnTo>
                  <a:pt x="231" y="326"/>
                </a:lnTo>
                <a:cubicBezTo>
                  <a:pt x="245" y="330"/>
                  <a:pt x="260" y="335"/>
                  <a:pt x="273" y="341"/>
                </a:cubicBezTo>
                <a:cubicBezTo>
                  <a:pt x="290" y="349"/>
                  <a:pt x="302" y="361"/>
                  <a:pt x="310" y="377"/>
                </a:cubicBezTo>
                <a:cubicBezTo>
                  <a:pt x="317" y="393"/>
                  <a:pt x="319" y="411"/>
                  <a:pt x="317" y="429"/>
                </a:cubicBezTo>
                <a:close/>
                <a:moveTo>
                  <a:pt x="611" y="0"/>
                </a:moveTo>
                <a:lnTo>
                  <a:pt x="35" y="0"/>
                </a:lnTo>
                <a:cubicBezTo>
                  <a:pt x="16" y="0"/>
                  <a:pt x="0" y="16"/>
                  <a:pt x="0" y="35"/>
                </a:cubicBezTo>
                <a:lnTo>
                  <a:pt x="0" y="611"/>
                </a:lnTo>
                <a:cubicBezTo>
                  <a:pt x="0" y="630"/>
                  <a:pt x="16" y="645"/>
                  <a:pt x="35" y="645"/>
                </a:cubicBezTo>
                <a:lnTo>
                  <a:pt x="611" y="645"/>
                </a:lnTo>
                <a:cubicBezTo>
                  <a:pt x="630" y="645"/>
                  <a:pt x="645" y="630"/>
                  <a:pt x="645" y="611"/>
                </a:cubicBezTo>
                <a:lnTo>
                  <a:pt x="645" y="35"/>
                </a:lnTo>
                <a:cubicBezTo>
                  <a:pt x="645" y="16"/>
                  <a:pt x="630" y="0"/>
                  <a:pt x="611"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24" name="Freeform 324"/>
          <p:cNvSpPr>
            <a:spLocks noEditPoints="1"/>
          </p:cNvSpPr>
          <p:nvPr/>
        </p:nvSpPr>
        <p:spPr bwMode="auto">
          <a:xfrm>
            <a:off x="6817520" y="5478067"/>
            <a:ext cx="146448" cy="146448"/>
          </a:xfrm>
          <a:custGeom>
            <a:avLst/>
            <a:gdLst>
              <a:gd name="T0" fmla="*/ 278 w 645"/>
              <a:gd name="T1" fmla="*/ 375 h 645"/>
              <a:gd name="T2" fmla="*/ 252 w 645"/>
              <a:gd name="T3" fmla="*/ 410 h 645"/>
              <a:gd name="T4" fmla="*/ 208 w 645"/>
              <a:gd name="T5" fmla="*/ 405 h 645"/>
              <a:gd name="T6" fmla="*/ 192 w 645"/>
              <a:gd name="T7" fmla="*/ 375 h 645"/>
              <a:gd name="T8" fmla="*/ 198 w 645"/>
              <a:gd name="T9" fmla="*/ 346 h 645"/>
              <a:gd name="T10" fmla="*/ 236 w 645"/>
              <a:gd name="T11" fmla="*/ 326 h 645"/>
              <a:gd name="T12" fmla="*/ 270 w 645"/>
              <a:gd name="T13" fmla="*/ 343 h 645"/>
              <a:gd name="T14" fmla="*/ 278 w 645"/>
              <a:gd name="T15" fmla="*/ 375 h 645"/>
              <a:gd name="T16" fmla="*/ 490 w 645"/>
              <a:gd name="T17" fmla="*/ 505 h 645"/>
              <a:gd name="T18" fmla="*/ 360 w 645"/>
              <a:gd name="T19" fmla="*/ 584 h 645"/>
              <a:gd name="T20" fmla="*/ 236 w 645"/>
              <a:gd name="T21" fmla="*/ 569 h 645"/>
              <a:gd name="T22" fmla="*/ 130 w 645"/>
              <a:gd name="T23" fmla="*/ 465 h 645"/>
              <a:gd name="T24" fmla="*/ 110 w 645"/>
              <a:gd name="T25" fmla="*/ 380 h 645"/>
              <a:gd name="T26" fmla="*/ 110 w 645"/>
              <a:gd name="T27" fmla="*/ 225 h 645"/>
              <a:gd name="T28" fmla="*/ 110 w 645"/>
              <a:gd name="T29" fmla="*/ 83 h 645"/>
              <a:gd name="T30" fmla="*/ 123 w 645"/>
              <a:gd name="T31" fmla="*/ 62 h 645"/>
              <a:gd name="T32" fmla="*/ 154 w 645"/>
              <a:gd name="T33" fmla="*/ 61 h 645"/>
              <a:gd name="T34" fmla="*/ 168 w 645"/>
              <a:gd name="T35" fmla="*/ 83 h 645"/>
              <a:gd name="T36" fmla="*/ 169 w 645"/>
              <a:gd name="T37" fmla="*/ 223 h 645"/>
              <a:gd name="T38" fmla="*/ 246 w 645"/>
              <a:gd name="T39" fmla="*/ 171 h 645"/>
              <a:gd name="T40" fmla="*/ 425 w 645"/>
              <a:gd name="T41" fmla="*/ 183 h 645"/>
              <a:gd name="T42" fmla="*/ 525 w 645"/>
              <a:gd name="T43" fmla="*/ 307 h 645"/>
              <a:gd name="T44" fmla="*/ 535 w 645"/>
              <a:gd name="T45" fmla="*/ 370 h 645"/>
              <a:gd name="T46" fmla="*/ 490 w 645"/>
              <a:gd name="T47" fmla="*/ 505 h 645"/>
              <a:gd name="T48" fmla="*/ 610 w 645"/>
              <a:gd name="T49" fmla="*/ 0 h 645"/>
              <a:gd name="T50" fmla="*/ 34 w 645"/>
              <a:gd name="T51" fmla="*/ 0 h 645"/>
              <a:gd name="T52" fmla="*/ 0 w 645"/>
              <a:gd name="T53" fmla="*/ 35 h 645"/>
              <a:gd name="T54" fmla="*/ 0 w 645"/>
              <a:gd name="T55" fmla="*/ 611 h 645"/>
              <a:gd name="T56" fmla="*/ 34 w 645"/>
              <a:gd name="T57" fmla="*/ 645 h 645"/>
              <a:gd name="T58" fmla="*/ 610 w 645"/>
              <a:gd name="T59" fmla="*/ 645 h 645"/>
              <a:gd name="T60" fmla="*/ 645 w 645"/>
              <a:gd name="T61" fmla="*/ 611 h 645"/>
              <a:gd name="T62" fmla="*/ 645 w 645"/>
              <a:gd name="T63" fmla="*/ 35 h 645"/>
              <a:gd name="T64" fmla="*/ 610 w 645"/>
              <a:gd name="T65" fmla="*/ 0 h 645"/>
              <a:gd name="T66" fmla="*/ 411 w 645"/>
              <a:gd name="T67" fmla="*/ 245 h 645"/>
              <a:gd name="T68" fmla="*/ 305 w 645"/>
              <a:gd name="T69" fmla="*/ 218 h 645"/>
              <a:gd name="T70" fmla="*/ 242 w 645"/>
              <a:gd name="T71" fmla="*/ 239 h 645"/>
              <a:gd name="T72" fmla="*/ 196 w 645"/>
              <a:gd name="T73" fmla="*/ 282 h 645"/>
              <a:gd name="T74" fmla="*/ 202 w 645"/>
              <a:gd name="T75" fmla="*/ 469 h 645"/>
              <a:gd name="T76" fmla="*/ 244 w 645"/>
              <a:gd name="T77" fmla="*/ 506 h 645"/>
              <a:gd name="T78" fmla="*/ 347 w 645"/>
              <a:gd name="T79" fmla="*/ 526 h 645"/>
              <a:gd name="T80" fmla="*/ 428 w 645"/>
              <a:gd name="T81" fmla="*/ 485 h 645"/>
              <a:gd name="T82" fmla="*/ 474 w 645"/>
              <a:gd name="T83" fmla="*/ 395 h 645"/>
              <a:gd name="T84" fmla="*/ 464 w 645"/>
              <a:gd name="T85" fmla="*/ 311 h 645"/>
              <a:gd name="T86" fmla="*/ 411 w 645"/>
              <a:gd name="T87" fmla="*/ 245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5" h="645">
                <a:moveTo>
                  <a:pt x="278" y="375"/>
                </a:moveTo>
                <a:cubicBezTo>
                  <a:pt x="276" y="390"/>
                  <a:pt x="267" y="405"/>
                  <a:pt x="252" y="410"/>
                </a:cubicBezTo>
                <a:cubicBezTo>
                  <a:pt x="238" y="417"/>
                  <a:pt x="220" y="414"/>
                  <a:pt x="208" y="405"/>
                </a:cubicBezTo>
                <a:cubicBezTo>
                  <a:pt x="199" y="398"/>
                  <a:pt x="194" y="386"/>
                  <a:pt x="192" y="375"/>
                </a:cubicBezTo>
                <a:cubicBezTo>
                  <a:pt x="190" y="365"/>
                  <a:pt x="193" y="355"/>
                  <a:pt x="198" y="346"/>
                </a:cubicBezTo>
                <a:cubicBezTo>
                  <a:pt x="206" y="333"/>
                  <a:pt x="221" y="326"/>
                  <a:pt x="236" y="326"/>
                </a:cubicBezTo>
                <a:cubicBezTo>
                  <a:pt x="249" y="326"/>
                  <a:pt x="262" y="332"/>
                  <a:pt x="270" y="343"/>
                </a:cubicBezTo>
                <a:cubicBezTo>
                  <a:pt x="276" y="352"/>
                  <a:pt x="279" y="364"/>
                  <a:pt x="278" y="375"/>
                </a:cubicBezTo>
                <a:close/>
                <a:moveTo>
                  <a:pt x="490" y="505"/>
                </a:moveTo>
                <a:cubicBezTo>
                  <a:pt x="458" y="546"/>
                  <a:pt x="411" y="575"/>
                  <a:pt x="360" y="584"/>
                </a:cubicBezTo>
                <a:cubicBezTo>
                  <a:pt x="319" y="592"/>
                  <a:pt x="275" y="585"/>
                  <a:pt x="236" y="569"/>
                </a:cubicBezTo>
                <a:cubicBezTo>
                  <a:pt x="190" y="548"/>
                  <a:pt x="152" y="510"/>
                  <a:pt x="130" y="465"/>
                </a:cubicBezTo>
                <a:cubicBezTo>
                  <a:pt x="118" y="438"/>
                  <a:pt x="111" y="409"/>
                  <a:pt x="110" y="380"/>
                </a:cubicBezTo>
                <a:cubicBezTo>
                  <a:pt x="111" y="328"/>
                  <a:pt x="110" y="277"/>
                  <a:pt x="110" y="225"/>
                </a:cubicBezTo>
                <a:cubicBezTo>
                  <a:pt x="110" y="178"/>
                  <a:pt x="109" y="130"/>
                  <a:pt x="110" y="83"/>
                </a:cubicBezTo>
                <a:cubicBezTo>
                  <a:pt x="110" y="74"/>
                  <a:pt x="115" y="65"/>
                  <a:pt x="123" y="62"/>
                </a:cubicBezTo>
                <a:cubicBezTo>
                  <a:pt x="133" y="57"/>
                  <a:pt x="144" y="57"/>
                  <a:pt x="154" y="61"/>
                </a:cubicBezTo>
                <a:cubicBezTo>
                  <a:pt x="163" y="65"/>
                  <a:pt x="168" y="74"/>
                  <a:pt x="168" y="83"/>
                </a:cubicBezTo>
                <a:cubicBezTo>
                  <a:pt x="169" y="130"/>
                  <a:pt x="168" y="176"/>
                  <a:pt x="169" y="223"/>
                </a:cubicBezTo>
                <a:cubicBezTo>
                  <a:pt x="190" y="201"/>
                  <a:pt x="217" y="182"/>
                  <a:pt x="246" y="171"/>
                </a:cubicBezTo>
                <a:cubicBezTo>
                  <a:pt x="304" y="149"/>
                  <a:pt x="371" y="152"/>
                  <a:pt x="425" y="183"/>
                </a:cubicBezTo>
                <a:cubicBezTo>
                  <a:pt x="472" y="210"/>
                  <a:pt x="509" y="255"/>
                  <a:pt x="525" y="307"/>
                </a:cubicBezTo>
                <a:cubicBezTo>
                  <a:pt x="531" y="327"/>
                  <a:pt x="534" y="349"/>
                  <a:pt x="535" y="370"/>
                </a:cubicBezTo>
                <a:cubicBezTo>
                  <a:pt x="534" y="418"/>
                  <a:pt x="520" y="467"/>
                  <a:pt x="490" y="505"/>
                </a:cubicBezTo>
                <a:close/>
                <a:moveTo>
                  <a:pt x="610" y="0"/>
                </a:moveTo>
                <a:lnTo>
                  <a:pt x="34" y="0"/>
                </a:lnTo>
                <a:cubicBezTo>
                  <a:pt x="15" y="0"/>
                  <a:pt x="0" y="16"/>
                  <a:pt x="0" y="35"/>
                </a:cubicBezTo>
                <a:lnTo>
                  <a:pt x="0" y="611"/>
                </a:lnTo>
                <a:cubicBezTo>
                  <a:pt x="0" y="630"/>
                  <a:pt x="15" y="645"/>
                  <a:pt x="34" y="645"/>
                </a:cubicBezTo>
                <a:lnTo>
                  <a:pt x="610" y="645"/>
                </a:lnTo>
                <a:cubicBezTo>
                  <a:pt x="629" y="645"/>
                  <a:pt x="645" y="630"/>
                  <a:pt x="645" y="611"/>
                </a:cubicBezTo>
                <a:lnTo>
                  <a:pt x="645" y="35"/>
                </a:lnTo>
                <a:cubicBezTo>
                  <a:pt x="645" y="16"/>
                  <a:pt x="629" y="0"/>
                  <a:pt x="610" y="0"/>
                </a:cubicBezTo>
                <a:close/>
                <a:moveTo>
                  <a:pt x="411" y="245"/>
                </a:moveTo>
                <a:cubicBezTo>
                  <a:pt x="381" y="223"/>
                  <a:pt x="342" y="213"/>
                  <a:pt x="305" y="218"/>
                </a:cubicBezTo>
                <a:cubicBezTo>
                  <a:pt x="282" y="220"/>
                  <a:pt x="261" y="227"/>
                  <a:pt x="242" y="239"/>
                </a:cubicBezTo>
                <a:cubicBezTo>
                  <a:pt x="224" y="250"/>
                  <a:pt x="209" y="266"/>
                  <a:pt x="196" y="282"/>
                </a:cubicBezTo>
                <a:cubicBezTo>
                  <a:pt x="157" y="337"/>
                  <a:pt x="160" y="417"/>
                  <a:pt x="202" y="469"/>
                </a:cubicBezTo>
                <a:cubicBezTo>
                  <a:pt x="214" y="483"/>
                  <a:pt x="228" y="496"/>
                  <a:pt x="244" y="506"/>
                </a:cubicBezTo>
                <a:cubicBezTo>
                  <a:pt x="275" y="525"/>
                  <a:pt x="312" y="532"/>
                  <a:pt x="347" y="526"/>
                </a:cubicBezTo>
                <a:cubicBezTo>
                  <a:pt x="377" y="521"/>
                  <a:pt x="406" y="507"/>
                  <a:pt x="428" y="485"/>
                </a:cubicBezTo>
                <a:cubicBezTo>
                  <a:pt x="453" y="461"/>
                  <a:pt x="469" y="429"/>
                  <a:pt x="474" y="395"/>
                </a:cubicBezTo>
                <a:cubicBezTo>
                  <a:pt x="479" y="367"/>
                  <a:pt x="475" y="337"/>
                  <a:pt x="464" y="311"/>
                </a:cubicBezTo>
                <a:cubicBezTo>
                  <a:pt x="453" y="284"/>
                  <a:pt x="434" y="262"/>
                  <a:pt x="411" y="24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25" name="Freeform 325"/>
          <p:cNvSpPr>
            <a:spLocks noEditPoints="1"/>
          </p:cNvSpPr>
          <p:nvPr/>
        </p:nvSpPr>
        <p:spPr bwMode="auto">
          <a:xfrm>
            <a:off x="7431882" y="5478067"/>
            <a:ext cx="147639" cy="146448"/>
          </a:xfrm>
          <a:custGeom>
            <a:avLst/>
            <a:gdLst>
              <a:gd name="T0" fmla="*/ 560 w 647"/>
              <a:gd name="T1" fmla="*/ 351 h 648"/>
              <a:gd name="T2" fmla="*/ 350 w 647"/>
              <a:gd name="T3" fmla="*/ 351 h 648"/>
              <a:gd name="T4" fmla="*/ 350 w 647"/>
              <a:gd name="T5" fmla="*/ 560 h 648"/>
              <a:gd name="T6" fmla="*/ 560 w 647"/>
              <a:gd name="T7" fmla="*/ 560 h 648"/>
              <a:gd name="T8" fmla="*/ 560 w 647"/>
              <a:gd name="T9" fmla="*/ 351 h 648"/>
              <a:gd name="T10" fmla="*/ 87 w 647"/>
              <a:gd name="T11" fmla="*/ 298 h 648"/>
              <a:gd name="T12" fmla="*/ 297 w 647"/>
              <a:gd name="T13" fmla="*/ 298 h 648"/>
              <a:gd name="T14" fmla="*/ 297 w 647"/>
              <a:gd name="T15" fmla="*/ 88 h 648"/>
              <a:gd name="T16" fmla="*/ 87 w 647"/>
              <a:gd name="T17" fmla="*/ 88 h 648"/>
              <a:gd name="T18" fmla="*/ 87 w 647"/>
              <a:gd name="T19" fmla="*/ 298 h 648"/>
              <a:gd name="T20" fmla="*/ 587 w 647"/>
              <a:gd name="T21" fmla="*/ 324 h 648"/>
              <a:gd name="T22" fmla="*/ 587 w 647"/>
              <a:gd name="T23" fmla="*/ 587 h 648"/>
              <a:gd name="T24" fmla="*/ 324 w 647"/>
              <a:gd name="T25" fmla="*/ 587 h 648"/>
              <a:gd name="T26" fmla="*/ 61 w 647"/>
              <a:gd name="T27" fmla="*/ 587 h 648"/>
              <a:gd name="T28" fmla="*/ 61 w 647"/>
              <a:gd name="T29" fmla="*/ 324 h 648"/>
              <a:gd name="T30" fmla="*/ 61 w 647"/>
              <a:gd name="T31" fmla="*/ 324 h 648"/>
              <a:gd name="T32" fmla="*/ 61 w 647"/>
              <a:gd name="T33" fmla="*/ 61 h 648"/>
              <a:gd name="T34" fmla="*/ 324 w 647"/>
              <a:gd name="T35" fmla="*/ 61 h 648"/>
              <a:gd name="T36" fmla="*/ 324 w 647"/>
              <a:gd name="T37" fmla="*/ 61 h 648"/>
              <a:gd name="T38" fmla="*/ 587 w 647"/>
              <a:gd name="T39" fmla="*/ 61 h 648"/>
              <a:gd name="T40" fmla="*/ 587 w 647"/>
              <a:gd name="T41" fmla="*/ 324 h 648"/>
              <a:gd name="T42" fmla="*/ 613 w 647"/>
              <a:gd name="T43" fmla="*/ 0 h 648"/>
              <a:gd name="T44" fmla="*/ 34 w 647"/>
              <a:gd name="T45" fmla="*/ 0 h 648"/>
              <a:gd name="T46" fmla="*/ 0 w 647"/>
              <a:gd name="T47" fmla="*/ 35 h 648"/>
              <a:gd name="T48" fmla="*/ 0 w 647"/>
              <a:gd name="T49" fmla="*/ 613 h 648"/>
              <a:gd name="T50" fmla="*/ 34 w 647"/>
              <a:gd name="T51" fmla="*/ 648 h 648"/>
              <a:gd name="T52" fmla="*/ 613 w 647"/>
              <a:gd name="T53" fmla="*/ 648 h 648"/>
              <a:gd name="T54" fmla="*/ 647 w 647"/>
              <a:gd name="T55" fmla="*/ 613 h 648"/>
              <a:gd name="T56" fmla="*/ 647 w 647"/>
              <a:gd name="T57" fmla="*/ 35 h 648"/>
              <a:gd name="T58" fmla="*/ 613 w 647"/>
              <a:gd name="T59" fmla="*/ 0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7" h="648">
                <a:moveTo>
                  <a:pt x="560" y="351"/>
                </a:moveTo>
                <a:lnTo>
                  <a:pt x="350" y="351"/>
                </a:lnTo>
                <a:lnTo>
                  <a:pt x="350" y="560"/>
                </a:lnTo>
                <a:lnTo>
                  <a:pt x="560" y="560"/>
                </a:lnTo>
                <a:lnTo>
                  <a:pt x="560" y="351"/>
                </a:lnTo>
                <a:close/>
                <a:moveTo>
                  <a:pt x="87" y="298"/>
                </a:moveTo>
                <a:lnTo>
                  <a:pt x="297" y="298"/>
                </a:lnTo>
                <a:lnTo>
                  <a:pt x="297" y="88"/>
                </a:lnTo>
                <a:lnTo>
                  <a:pt x="87" y="88"/>
                </a:lnTo>
                <a:lnTo>
                  <a:pt x="87" y="298"/>
                </a:lnTo>
                <a:close/>
                <a:moveTo>
                  <a:pt x="587" y="324"/>
                </a:moveTo>
                <a:lnTo>
                  <a:pt x="587" y="587"/>
                </a:lnTo>
                <a:lnTo>
                  <a:pt x="324" y="587"/>
                </a:lnTo>
                <a:lnTo>
                  <a:pt x="61" y="587"/>
                </a:lnTo>
                <a:lnTo>
                  <a:pt x="61" y="324"/>
                </a:lnTo>
                <a:lnTo>
                  <a:pt x="61" y="324"/>
                </a:lnTo>
                <a:lnTo>
                  <a:pt x="61" y="61"/>
                </a:lnTo>
                <a:lnTo>
                  <a:pt x="324" y="61"/>
                </a:lnTo>
                <a:lnTo>
                  <a:pt x="324" y="61"/>
                </a:lnTo>
                <a:lnTo>
                  <a:pt x="587" y="61"/>
                </a:lnTo>
                <a:lnTo>
                  <a:pt x="587" y="324"/>
                </a:lnTo>
                <a:close/>
                <a:moveTo>
                  <a:pt x="613" y="0"/>
                </a:moveTo>
                <a:lnTo>
                  <a:pt x="34" y="0"/>
                </a:lnTo>
                <a:cubicBezTo>
                  <a:pt x="15" y="0"/>
                  <a:pt x="0" y="16"/>
                  <a:pt x="0" y="35"/>
                </a:cubicBezTo>
                <a:lnTo>
                  <a:pt x="0" y="613"/>
                </a:lnTo>
                <a:cubicBezTo>
                  <a:pt x="0" y="632"/>
                  <a:pt x="15" y="648"/>
                  <a:pt x="34" y="648"/>
                </a:cubicBezTo>
                <a:lnTo>
                  <a:pt x="613" y="648"/>
                </a:lnTo>
                <a:cubicBezTo>
                  <a:pt x="632" y="648"/>
                  <a:pt x="647" y="632"/>
                  <a:pt x="647" y="613"/>
                </a:cubicBezTo>
                <a:lnTo>
                  <a:pt x="647" y="35"/>
                </a:lnTo>
                <a:cubicBezTo>
                  <a:pt x="647" y="16"/>
                  <a:pt x="632" y="0"/>
                  <a:pt x="613"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26" name="Freeform 326"/>
          <p:cNvSpPr>
            <a:spLocks noEditPoints="1"/>
          </p:cNvSpPr>
          <p:nvPr/>
        </p:nvSpPr>
        <p:spPr bwMode="auto">
          <a:xfrm>
            <a:off x="3969546" y="5473305"/>
            <a:ext cx="145256" cy="144065"/>
          </a:xfrm>
          <a:custGeom>
            <a:avLst/>
            <a:gdLst>
              <a:gd name="T0" fmla="*/ 448 w 638"/>
              <a:gd name="T1" fmla="*/ 176 h 638"/>
              <a:gd name="T2" fmla="*/ 329 w 638"/>
              <a:gd name="T3" fmla="*/ 251 h 638"/>
              <a:gd name="T4" fmla="*/ 400 w 638"/>
              <a:gd name="T5" fmla="*/ 324 h 638"/>
              <a:gd name="T6" fmla="*/ 399 w 638"/>
              <a:gd name="T7" fmla="*/ 319 h 638"/>
              <a:gd name="T8" fmla="*/ 447 w 638"/>
              <a:gd name="T9" fmla="*/ 268 h 638"/>
              <a:gd name="T10" fmla="*/ 496 w 638"/>
              <a:gd name="T11" fmla="*/ 319 h 638"/>
              <a:gd name="T12" fmla="*/ 447 w 638"/>
              <a:gd name="T13" fmla="*/ 370 h 638"/>
              <a:gd name="T14" fmla="*/ 417 w 638"/>
              <a:gd name="T15" fmla="*/ 359 h 638"/>
              <a:gd name="T16" fmla="*/ 286 w 638"/>
              <a:gd name="T17" fmla="*/ 219 h 638"/>
              <a:gd name="T18" fmla="*/ 190 w 638"/>
              <a:gd name="T19" fmla="*/ 176 h 638"/>
              <a:gd name="T20" fmla="*/ 55 w 638"/>
              <a:gd name="T21" fmla="*/ 319 h 638"/>
              <a:gd name="T22" fmla="*/ 190 w 638"/>
              <a:gd name="T23" fmla="*/ 462 h 638"/>
              <a:gd name="T24" fmla="*/ 309 w 638"/>
              <a:gd name="T25" fmla="*/ 387 h 638"/>
              <a:gd name="T26" fmla="*/ 239 w 638"/>
              <a:gd name="T27" fmla="*/ 315 h 638"/>
              <a:gd name="T28" fmla="*/ 239 w 638"/>
              <a:gd name="T29" fmla="*/ 320 h 638"/>
              <a:gd name="T30" fmla="*/ 191 w 638"/>
              <a:gd name="T31" fmla="*/ 371 h 638"/>
              <a:gd name="T32" fmla="*/ 143 w 638"/>
              <a:gd name="T33" fmla="*/ 320 h 638"/>
              <a:gd name="T34" fmla="*/ 191 w 638"/>
              <a:gd name="T35" fmla="*/ 269 h 638"/>
              <a:gd name="T36" fmla="*/ 222 w 638"/>
              <a:gd name="T37" fmla="*/ 281 h 638"/>
              <a:gd name="T38" fmla="*/ 352 w 638"/>
              <a:gd name="T39" fmla="*/ 421 h 638"/>
              <a:gd name="T40" fmla="*/ 448 w 638"/>
              <a:gd name="T41" fmla="*/ 462 h 638"/>
              <a:gd name="T42" fmla="*/ 583 w 638"/>
              <a:gd name="T43" fmla="*/ 319 h 638"/>
              <a:gd name="T44" fmla="*/ 448 w 638"/>
              <a:gd name="T45" fmla="*/ 176 h 638"/>
              <a:gd name="T46" fmla="*/ 638 w 638"/>
              <a:gd name="T47" fmla="*/ 604 h 638"/>
              <a:gd name="T48" fmla="*/ 604 w 638"/>
              <a:gd name="T49" fmla="*/ 638 h 638"/>
              <a:gd name="T50" fmla="*/ 34 w 638"/>
              <a:gd name="T51" fmla="*/ 638 h 638"/>
              <a:gd name="T52" fmla="*/ 0 w 638"/>
              <a:gd name="T53" fmla="*/ 604 h 638"/>
              <a:gd name="T54" fmla="*/ 0 w 638"/>
              <a:gd name="T55" fmla="*/ 34 h 638"/>
              <a:gd name="T56" fmla="*/ 34 w 638"/>
              <a:gd name="T57" fmla="*/ 0 h 638"/>
              <a:gd name="T58" fmla="*/ 604 w 638"/>
              <a:gd name="T59" fmla="*/ 0 h 638"/>
              <a:gd name="T60" fmla="*/ 638 w 638"/>
              <a:gd name="T61" fmla="*/ 34 h 638"/>
              <a:gd name="T62" fmla="*/ 638 w 638"/>
              <a:gd name="T63" fmla="*/ 604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8" h="638">
                <a:moveTo>
                  <a:pt x="448" y="176"/>
                </a:moveTo>
                <a:cubicBezTo>
                  <a:pt x="396" y="176"/>
                  <a:pt x="352" y="206"/>
                  <a:pt x="329" y="251"/>
                </a:cubicBezTo>
                <a:lnTo>
                  <a:pt x="400" y="324"/>
                </a:lnTo>
                <a:cubicBezTo>
                  <a:pt x="399" y="323"/>
                  <a:pt x="399" y="321"/>
                  <a:pt x="399" y="319"/>
                </a:cubicBezTo>
                <a:cubicBezTo>
                  <a:pt x="399" y="291"/>
                  <a:pt x="421" y="268"/>
                  <a:pt x="447" y="268"/>
                </a:cubicBezTo>
                <a:cubicBezTo>
                  <a:pt x="474" y="268"/>
                  <a:pt x="496" y="291"/>
                  <a:pt x="496" y="319"/>
                </a:cubicBezTo>
                <a:cubicBezTo>
                  <a:pt x="496" y="347"/>
                  <a:pt x="474" y="370"/>
                  <a:pt x="447" y="370"/>
                </a:cubicBezTo>
                <a:cubicBezTo>
                  <a:pt x="436" y="370"/>
                  <a:pt x="425" y="366"/>
                  <a:pt x="417" y="359"/>
                </a:cubicBezTo>
                <a:lnTo>
                  <a:pt x="286" y="219"/>
                </a:lnTo>
                <a:cubicBezTo>
                  <a:pt x="262" y="192"/>
                  <a:pt x="228" y="176"/>
                  <a:pt x="190" y="176"/>
                </a:cubicBezTo>
                <a:cubicBezTo>
                  <a:pt x="115" y="176"/>
                  <a:pt x="55" y="240"/>
                  <a:pt x="55" y="319"/>
                </a:cubicBezTo>
                <a:cubicBezTo>
                  <a:pt x="55" y="398"/>
                  <a:pt x="115" y="462"/>
                  <a:pt x="190" y="462"/>
                </a:cubicBezTo>
                <a:cubicBezTo>
                  <a:pt x="241" y="462"/>
                  <a:pt x="286" y="432"/>
                  <a:pt x="309" y="387"/>
                </a:cubicBezTo>
                <a:lnTo>
                  <a:pt x="239" y="315"/>
                </a:lnTo>
                <a:cubicBezTo>
                  <a:pt x="239" y="316"/>
                  <a:pt x="239" y="318"/>
                  <a:pt x="239" y="320"/>
                </a:cubicBezTo>
                <a:cubicBezTo>
                  <a:pt x="239" y="348"/>
                  <a:pt x="217" y="371"/>
                  <a:pt x="191" y="371"/>
                </a:cubicBezTo>
                <a:cubicBezTo>
                  <a:pt x="164" y="371"/>
                  <a:pt x="143" y="348"/>
                  <a:pt x="143" y="320"/>
                </a:cubicBezTo>
                <a:cubicBezTo>
                  <a:pt x="143" y="292"/>
                  <a:pt x="164" y="269"/>
                  <a:pt x="191" y="269"/>
                </a:cubicBezTo>
                <a:cubicBezTo>
                  <a:pt x="203" y="269"/>
                  <a:pt x="214" y="273"/>
                  <a:pt x="222" y="281"/>
                </a:cubicBezTo>
                <a:lnTo>
                  <a:pt x="352" y="421"/>
                </a:lnTo>
                <a:cubicBezTo>
                  <a:pt x="377" y="447"/>
                  <a:pt x="411" y="462"/>
                  <a:pt x="448" y="462"/>
                </a:cubicBezTo>
                <a:cubicBezTo>
                  <a:pt x="522" y="462"/>
                  <a:pt x="583" y="398"/>
                  <a:pt x="583" y="319"/>
                </a:cubicBezTo>
                <a:cubicBezTo>
                  <a:pt x="583" y="240"/>
                  <a:pt x="522" y="176"/>
                  <a:pt x="448" y="176"/>
                </a:cubicBezTo>
                <a:close/>
                <a:moveTo>
                  <a:pt x="638" y="604"/>
                </a:moveTo>
                <a:cubicBezTo>
                  <a:pt x="638" y="623"/>
                  <a:pt x="623" y="638"/>
                  <a:pt x="604" y="638"/>
                </a:cubicBezTo>
                <a:lnTo>
                  <a:pt x="34" y="638"/>
                </a:lnTo>
                <a:cubicBezTo>
                  <a:pt x="15" y="638"/>
                  <a:pt x="0" y="623"/>
                  <a:pt x="0" y="604"/>
                </a:cubicBezTo>
                <a:lnTo>
                  <a:pt x="0" y="34"/>
                </a:lnTo>
                <a:cubicBezTo>
                  <a:pt x="0" y="15"/>
                  <a:pt x="15" y="0"/>
                  <a:pt x="34" y="0"/>
                </a:cubicBezTo>
                <a:lnTo>
                  <a:pt x="604" y="0"/>
                </a:lnTo>
                <a:cubicBezTo>
                  <a:pt x="623" y="0"/>
                  <a:pt x="638" y="15"/>
                  <a:pt x="638" y="34"/>
                </a:cubicBezTo>
                <a:lnTo>
                  <a:pt x="638" y="604"/>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27" name="Freeform 327"/>
          <p:cNvSpPr>
            <a:spLocks noEditPoints="1"/>
          </p:cNvSpPr>
          <p:nvPr/>
        </p:nvSpPr>
        <p:spPr bwMode="auto">
          <a:xfrm>
            <a:off x="7118748" y="5478067"/>
            <a:ext cx="146448" cy="145256"/>
          </a:xfrm>
          <a:custGeom>
            <a:avLst/>
            <a:gdLst>
              <a:gd name="T0" fmla="*/ 585 w 643"/>
              <a:gd name="T1" fmla="*/ 437 h 643"/>
              <a:gd name="T2" fmla="*/ 359 w 643"/>
              <a:gd name="T3" fmla="*/ 516 h 643"/>
              <a:gd name="T4" fmla="*/ 301 w 643"/>
              <a:gd name="T5" fmla="*/ 510 h 643"/>
              <a:gd name="T6" fmla="*/ 49 w 643"/>
              <a:gd name="T7" fmla="*/ 345 h 643"/>
              <a:gd name="T8" fmla="*/ 58 w 643"/>
              <a:gd name="T9" fmla="*/ 296 h 643"/>
              <a:gd name="T10" fmla="*/ 106 w 643"/>
              <a:gd name="T11" fmla="*/ 305 h 643"/>
              <a:gd name="T12" fmla="*/ 545 w 643"/>
              <a:gd name="T13" fmla="*/ 379 h 643"/>
              <a:gd name="T14" fmla="*/ 593 w 643"/>
              <a:gd name="T15" fmla="*/ 388 h 643"/>
              <a:gd name="T16" fmla="*/ 585 w 643"/>
              <a:gd name="T17" fmla="*/ 437 h 643"/>
              <a:gd name="T18" fmla="*/ 231 w 643"/>
              <a:gd name="T19" fmla="*/ 128 h 643"/>
              <a:gd name="T20" fmla="*/ 287 w 643"/>
              <a:gd name="T21" fmla="*/ 184 h 643"/>
              <a:gd name="T22" fmla="*/ 231 w 643"/>
              <a:gd name="T23" fmla="*/ 240 h 643"/>
              <a:gd name="T24" fmla="*/ 175 w 643"/>
              <a:gd name="T25" fmla="*/ 184 h 643"/>
              <a:gd name="T26" fmla="*/ 231 w 643"/>
              <a:gd name="T27" fmla="*/ 128 h 643"/>
              <a:gd name="T28" fmla="*/ 444 w 643"/>
              <a:gd name="T29" fmla="*/ 166 h 643"/>
              <a:gd name="T30" fmla="*/ 500 w 643"/>
              <a:gd name="T31" fmla="*/ 222 h 643"/>
              <a:gd name="T32" fmla="*/ 444 w 643"/>
              <a:gd name="T33" fmla="*/ 278 h 643"/>
              <a:gd name="T34" fmla="*/ 388 w 643"/>
              <a:gd name="T35" fmla="*/ 222 h 643"/>
              <a:gd name="T36" fmla="*/ 444 w 643"/>
              <a:gd name="T37" fmla="*/ 166 h 643"/>
              <a:gd name="T38" fmla="*/ 608 w 643"/>
              <a:gd name="T39" fmla="*/ 0 h 643"/>
              <a:gd name="T40" fmla="*/ 34 w 643"/>
              <a:gd name="T41" fmla="*/ 0 h 643"/>
              <a:gd name="T42" fmla="*/ 0 w 643"/>
              <a:gd name="T43" fmla="*/ 34 h 643"/>
              <a:gd name="T44" fmla="*/ 0 w 643"/>
              <a:gd name="T45" fmla="*/ 609 h 643"/>
              <a:gd name="T46" fmla="*/ 34 w 643"/>
              <a:gd name="T47" fmla="*/ 643 h 643"/>
              <a:gd name="T48" fmla="*/ 608 w 643"/>
              <a:gd name="T49" fmla="*/ 643 h 643"/>
              <a:gd name="T50" fmla="*/ 643 w 643"/>
              <a:gd name="T51" fmla="*/ 609 h 643"/>
              <a:gd name="T52" fmla="*/ 643 w 643"/>
              <a:gd name="T53" fmla="*/ 34 h 643"/>
              <a:gd name="T54" fmla="*/ 608 w 643"/>
              <a:gd name="T55" fmla="*/ 0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43" h="643">
                <a:moveTo>
                  <a:pt x="585" y="437"/>
                </a:moveTo>
                <a:cubicBezTo>
                  <a:pt x="510" y="489"/>
                  <a:pt x="434" y="516"/>
                  <a:pt x="359" y="516"/>
                </a:cubicBezTo>
                <a:cubicBezTo>
                  <a:pt x="339" y="516"/>
                  <a:pt x="320" y="514"/>
                  <a:pt x="301" y="510"/>
                </a:cubicBezTo>
                <a:cubicBezTo>
                  <a:pt x="146" y="482"/>
                  <a:pt x="53" y="350"/>
                  <a:pt x="49" y="345"/>
                </a:cubicBezTo>
                <a:cubicBezTo>
                  <a:pt x="38" y="329"/>
                  <a:pt x="42" y="307"/>
                  <a:pt x="58" y="296"/>
                </a:cubicBezTo>
                <a:cubicBezTo>
                  <a:pt x="74" y="285"/>
                  <a:pt x="95" y="289"/>
                  <a:pt x="106" y="305"/>
                </a:cubicBezTo>
                <a:cubicBezTo>
                  <a:pt x="114" y="315"/>
                  <a:pt x="288" y="558"/>
                  <a:pt x="545" y="379"/>
                </a:cubicBezTo>
                <a:cubicBezTo>
                  <a:pt x="560" y="368"/>
                  <a:pt x="582" y="372"/>
                  <a:pt x="593" y="388"/>
                </a:cubicBezTo>
                <a:cubicBezTo>
                  <a:pt x="605" y="404"/>
                  <a:pt x="601" y="426"/>
                  <a:pt x="585" y="437"/>
                </a:cubicBezTo>
                <a:close/>
                <a:moveTo>
                  <a:pt x="231" y="128"/>
                </a:moveTo>
                <a:cubicBezTo>
                  <a:pt x="262" y="128"/>
                  <a:pt x="287" y="153"/>
                  <a:pt x="287" y="184"/>
                </a:cubicBezTo>
                <a:cubicBezTo>
                  <a:pt x="287" y="215"/>
                  <a:pt x="262" y="240"/>
                  <a:pt x="231" y="240"/>
                </a:cubicBezTo>
                <a:cubicBezTo>
                  <a:pt x="201" y="240"/>
                  <a:pt x="175" y="215"/>
                  <a:pt x="175" y="184"/>
                </a:cubicBezTo>
                <a:cubicBezTo>
                  <a:pt x="175" y="153"/>
                  <a:pt x="201" y="128"/>
                  <a:pt x="231" y="128"/>
                </a:cubicBezTo>
                <a:close/>
                <a:moveTo>
                  <a:pt x="444" y="166"/>
                </a:moveTo>
                <a:cubicBezTo>
                  <a:pt x="475" y="166"/>
                  <a:pt x="500" y="191"/>
                  <a:pt x="500" y="222"/>
                </a:cubicBezTo>
                <a:cubicBezTo>
                  <a:pt x="500" y="253"/>
                  <a:pt x="475" y="278"/>
                  <a:pt x="444" y="278"/>
                </a:cubicBezTo>
                <a:cubicBezTo>
                  <a:pt x="413" y="278"/>
                  <a:pt x="388" y="253"/>
                  <a:pt x="388" y="222"/>
                </a:cubicBezTo>
                <a:cubicBezTo>
                  <a:pt x="388" y="191"/>
                  <a:pt x="413" y="166"/>
                  <a:pt x="444" y="166"/>
                </a:cubicBezTo>
                <a:close/>
                <a:moveTo>
                  <a:pt x="608" y="0"/>
                </a:moveTo>
                <a:lnTo>
                  <a:pt x="34" y="0"/>
                </a:lnTo>
                <a:cubicBezTo>
                  <a:pt x="15" y="0"/>
                  <a:pt x="0" y="16"/>
                  <a:pt x="0" y="34"/>
                </a:cubicBezTo>
                <a:lnTo>
                  <a:pt x="0" y="609"/>
                </a:lnTo>
                <a:cubicBezTo>
                  <a:pt x="0" y="628"/>
                  <a:pt x="15" y="643"/>
                  <a:pt x="34" y="643"/>
                </a:cubicBezTo>
                <a:lnTo>
                  <a:pt x="608" y="643"/>
                </a:lnTo>
                <a:cubicBezTo>
                  <a:pt x="627" y="643"/>
                  <a:pt x="643" y="628"/>
                  <a:pt x="643" y="609"/>
                </a:cubicBezTo>
                <a:lnTo>
                  <a:pt x="643" y="34"/>
                </a:lnTo>
                <a:cubicBezTo>
                  <a:pt x="643" y="16"/>
                  <a:pt x="627" y="0"/>
                  <a:pt x="608"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28" name="Freeform 328"/>
          <p:cNvSpPr>
            <a:spLocks noEditPoints="1"/>
          </p:cNvSpPr>
          <p:nvPr/>
        </p:nvSpPr>
        <p:spPr bwMode="auto">
          <a:xfrm>
            <a:off x="5619753" y="5473305"/>
            <a:ext cx="144065" cy="145256"/>
          </a:xfrm>
          <a:custGeom>
            <a:avLst/>
            <a:gdLst>
              <a:gd name="T0" fmla="*/ 467 w 639"/>
              <a:gd name="T1" fmla="*/ 284 h 639"/>
              <a:gd name="T2" fmla="*/ 411 w 639"/>
              <a:gd name="T3" fmla="*/ 334 h 639"/>
              <a:gd name="T4" fmla="*/ 516 w 639"/>
              <a:gd name="T5" fmla="*/ 334 h 639"/>
              <a:gd name="T6" fmla="*/ 467 w 639"/>
              <a:gd name="T7" fmla="*/ 284 h 639"/>
              <a:gd name="T8" fmla="*/ 578 w 639"/>
              <a:gd name="T9" fmla="*/ 377 h 639"/>
              <a:gd name="T10" fmla="*/ 411 w 639"/>
              <a:gd name="T11" fmla="*/ 377 h 639"/>
              <a:gd name="T12" fmla="*/ 468 w 639"/>
              <a:gd name="T13" fmla="*/ 433 h 639"/>
              <a:gd name="T14" fmla="*/ 520 w 639"/>
              <a:gd name="T15" fmla="*/ 398 h 639"/>
              <a:gd name="T16" fmla="*/ 576 w 639"/>
              <a:gd name="T17" fmla="*/ 398 h 639"/>
              <a:gd name="T18" fmla="*/ 466 w 639"/>
              <a:gd name="T19" fmla="*/ 484 h 639"/>
              <a:gd name="T20" fmla="*/ 342 w 639"/>
              <a:gd name="T21" fmla="*/ 361 h 639"/>
              <a:gd name="T22" fmla="*/ 466 w 639"/>
              <a:gd name="T23" fmla="*/ 237 h 639"/>
              <a:gd name="T24" fmla="*/ 578 w 639"/>
              <a:gd name="T25" fmla="*/ 377 h 639"/>
              <a:gd name="T26" fmla="*/ 330 w 639"/>
              <a:gd name="T27" fmla="*/ 382 h 639"/>
              <a:gd name="T28" fmla="*/ 227 w 639"/>
              <a:gd name="T29" fmla="*/ 477 h 639"/>
              <a:gd name="T30" fmla="*/ 134 w 639"/>
              <a:gd name="T31" fmla="*/ 477 h 639"/>
              <a:gd name="T32" fmla="*/ 131 w 639"/>
              <a:gd name="T33" fmla="*/ 477 h 639"/>
              <a:gd name="T34" fmla="*/ 60 w 639"/>
              <a:gd name="T35" fmla="*/ 477 h 639"/>
              <a:gd name="T36" fmla="*/ 60 w 639"/>
              <a:gd name="T37" fmla="*/ 155 h 639"/>
              <a:gd name="T38" fmla="*/ 131 w 639"/>
              <a:gd name="T39" fmla="*/ 155 h 639"/>
              <a:gd name="T40" fmla="*/ 134 w 639"/>
              <a:gd name="T41" fmla="*/ 155 h 639"/>
              <a:gd name="T42" fmla="*/ 227 w 639"/>
              <a:gd name="T43" fmla="*/ 155 h 639"/>
              <a:gd name="T44" fmla="*/ 319 w 639"/>
              <a:gd name="T45" fmla="*/ 241 h 639"/>
              <a:gd name="T46" fmla="*/ 269 w 639"/>
              <a:gd name="T47" fmla="*/ 302 h 639"/>
              <a:gd name="T48" fmla="*/ 330 w 639"/>
              <a:gd name="T49" fmla="*/ 382 h 639"/>
              <a:gd name="T50" fmla="*/ 397 w 639"/>
              <a:gd name="T51" fmla="*/ 174 h 639"/>
              <a:gd name="T52" fmla="*/ 530 w 639"/>
              <a:gd name="T53" fmla="*/ 174 h 639"/>
              <a:gd name="T54" fmla="*/ 530 w 639"/>
              <a:gd name="T55" fmla="*/ 214 h 639"/>
              <a:gd name="T56" fmla="*/ 397 w 639"/>
              <a:gd name="T57" fmla="*/ 214 h 639"/>
              <a:gd name="T58" fmla="*/ 397 w 639"/>
              <a:gd name="T59" fmla="*/ 174 h 639"/>
              <a:gd name="T60" fmla="*/ 605 w 639"/>
              <a:gd name="T61" fmla="*/ 0 h 639"/>
              <a:gd name="T62" fmla="*/ 34 w 639"/>
              <a:gd name="T63" fmla="*/ 0 h 639"/>
              <a:gd name="T64" fmla="*/ 0 w 639"/>
              <a:gd name="T65" fmla="*/ 34 h 639"/>
              <a:gd name="T66" fmla="*/ 0 w 639"/>
              <a:gd name="T67" fmla="*/ 605 h 639"/>
              <a:gd name="T68" fmla="*/ 34 w 639"/>
              <a:gd name="T69" fmla="*/ 639 h 639"/>
              <a:gd name="T70" fmla="*/ 605 w 639"/>
              <a:gd name="T71" fmla="*/ 639 h 639"/>
              <a:gd name="T72" fmla="*/ 639 w 639"/>
              <a:gd name="T73" fmla="*/ 605 h 639"/>
              <a:gd name="T74" fmla="*/ 639 w 639"/>
              <a:gd name="T75" fmla="*/ 34 h 639"/>
              <a:gd name="T76" fmla="*/ 605 w 639"/>
              <a:gd name="T77" fmla="*/ 0 h 639"/>
              <a:gd name="T78" fmla="*/ 250 w 639"/>
              <a:gd name="T79" fmla="*/ 246 h 639"/>
              <a:gd name="T80" fmla="*/ 227 w 639"/>
              <a:gd name="T81" fmla="*/ 212 h 639"/>
              <a:gd name="T82" fmla="*/ 215 w 639"/>
              <a:gd name="T83" fmla="*/ 212 h 639"/>
              <a:gd name="T84" fmla="*/ 134 w 639"/>
              <a:gd name="T85" fmla="*/ 212 h 639"/>
              <a:gd name="T86" fmla="*/ 134 w 639"/>
              <a:gd name="T87" fmla="*/ 284 h 639"/>
              <a:gd name="T88" fmla="*/ 222 w 639"/>
              <a:gd name="T89" fmla="*/ 284 h 639"/>
              <a:gd name="T90" fmla="*/ 250 w 639"/>
              <a:gd name="T91" fmla="*/ 246 h 639"/>
              <a:gd name="T92" fmla="*/ 227 w 639"/>
              <a:gd name="T93" fmla="*/ 334 h 639"/>
              <a:gd name="T94" fmla="*/ 134 w 639"/>
              <a:gd name="T95" fmla="*/ 334 h 639"/>
              <a:gd name="T96" fmla="*/ 134 w 639"/>
              <a:gd name="T97" fmla="*/ 420 h 639"/>
              <a:gd name="T98" fmla="*/ 223 w 639"/>
              <a:gd name="T99" fmla="*/ 420 h 639"/>
              <a:gd name="T100" fmla="*/ 261 w 639"/>
              <a:gd name="T101" fmla="*/ 378 h 639"/>
              <a:gd name="T102" fmla="*/ 227 w 639"/>
              <a:gd name="T103" fmla="*/ 33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39" h="639">
                <a:moveTo>
                  <a:pt x="467" y="284"/>
                </a:moveTo>
                <a:cubicBezTo>
                  <a:pt x="418" y="284"/>
                  <a:pt x="411" y="334"/>
                  <a:pt x="411" y="334"/>
                </a:cubicBezTo>
                <a:lnTo>
                  <a:pt x="516" y="334"/>
                </a:lnTo>
                <a:cubicBezTo>
                  <a:pt x="516" y="334"/>
                  <a:pt x="517" y="284"/>
                  <a:pt x="467" y="284"/>
                </a:cubicBezTo>
                <a:close/>
                <a:moveTo>
                  <a:pt x="578" y="377"/>
                </a:moveTo>
                <a:lnTo>
                  <a:pt x="411" y="377"/>
                </a:lnTo>
                <a:cubicBezTo>
                  <a:pt x="411" y="436"/>
                  <a:pt x="468" y="433"/>
                  <a:pt x="468" y="433"/>
                </a:cubicBezTo>
                <a:cubicBezTo>
                  <a:pt x="522" y="433"/>
                  <a:pt x="520" y="398"/>
                  <a:pt x="520" y="398"/>
                </a:cubicBezTo>
                <a:lnTo>
                  <a:pt x="576" y="398"/>
                </a:lnTo>
                <a:cubicBezTo>
                  <a:pt x="576" y="490"/>
                  <a:pt x="466" y="484"/>
                  <a:pt x="466" y="484"/>
                </a:cubicBezTo>
                <a:cubicBezTo>
                  <a:pt x="334" y="484"/>
                  <a:pt x="342" y="361"/>
                  <a:pt x="342" y="361"/>
                </a:cubicBezTo>
                <a:cubicBezTo>
                  <a:pt x="342" y="361"/>
                  <a:pt x="342" y="237"/>
                  <a:pt x="466" y="237"/>
                </a:cubicBezTo>
                <a:cubicBezTo>
                  <a:pt x="596" y="237"/>
                  <a:pt x="578" y="377"/>
                  <a:pt x="578" y="377"/>
                </a:cubicBezTo>
                <a:close/>
                <a:moveTo>
                  <a:pt x="330" y="382"/>
                </a:moveTo>
                <a:cubicBezTo>
                  <a:pt x="330" y="480"/>
                  <a:pt x="227" y="477"/>
                  <a:pt x="227" y="477"/>
                </a:cubicBezTo>
                <a:lnTo>
                  <a:pt x="134" y="477"/>
                </a:lnTo>
                <a:lnTo>
                  <a:pt x="131" y="477"/>
                </a:lnTo>
                <a:lnTo>
                  <a:pt x="60" y="477"/>
                </a:lnTo>
                <a:lnTo>
                  <a:pt x="60" y="155"/>
                </a:lnTo>
                <a:lnTo>
                  <a:pt x="131" y="155"/>
                </a:lnTo>
                <a:lnTo>
                  <a:pt x="134" y="155"/>
                </a:lnTo>
                <a:lnTo>
                  <a:pt x="227" y="155"/>
                </a:lnTo>
                <a:cubicBezTo>
                  <a:pt x="278" y="155"/>
                  <a:pt x="319" y="183"/>
                  <a:pt x="319" y="241"/>
                </a:cubicBezTo>
                <a:cubicBezTo>
                  <a:pt x="319" y="298"/>
                  <a:pt x="269" y="302"/>
                  <a:pt x="269" y="302"/>
                </a:cubicBezTo>
                <a:cubicBezTo>
                  <a:pt x="334" y="302"/>
                  <a:pt x="330" y="382"/>
                  <a:pt x="330" y="382"/>
                </a:cubicBezTo>
                <a:close/>
                <a:moveTo>
                  <a:pt x="397" y="174"/>
                </a:moveTo>
                <a:lnTo>
                  <a:pt x="530" y="174"/>
                </a:lnTo>
                <a:lnTo>
                  <a:pt x="530" y="214"/>
                </a:lnTo>
                <a:lnTo>
                  <a:pt x="397" y="214"/>
                </a:lnTo>
                <a:lnTo>
                  <a:pt x="397" y="174"/>
                </a:lnTo>
                <a:close/>
                <a:moveTo>
                  <a:pt x="605" y="0"/>
                </a:moveTo>
                <a:lnTo>
                  <a:pt x="34" y="0"/>
                </a:lnTo>
                <a:cubicBezTo>
                  <a:pt x="15" y="0"/>
                  <a:pt x="0" y="15"/>
                  <a:pt x="0" y="34"/>
                </a:cubicBezTo>
                <a:lnTo>
                  <a:pt x="0" y="605"/>
                </a:lnTo>
                <a:cubicBezTo>
                  <a:pt x="0" y="623"/>
                  <a:pt x="15" y="639"/>
                  <a:pt x="34" y="639"/>
                </a:cubicBezTo>
                <a:lnTo>
                  <a:pt x="605" y="639"/>
                </a:lnTo>
                <a:cubicBezTo>
                  <a:pt x="624" y="639"/>
                  <a:pt x="639" y="623"/>
                  <a:pt x="639" y="605"/>
                </a:cubicBezTo>
                <a:lnTo>
                  <a:pt x="639" y="34"/>
                </a:lnTo>
                <a:cubicBezTo>
                  <a:pt x="639" y="15"/>
                  <a:pt x="624" y="0"/>
                  <a:pt x="605" y="0"/>
                </a:cubicBezTo>
                <a:close/>
                <a:moveTo>
                  <a:pt x="250" y="246"/>
                </a:moveTo>
                <a:cubicBezTo>
                  <a:pt x="250" y="212"/>
                  <a:pt x="227" y="212"/>
                  <a:pt x="227" y="212"/>
                </a:cubicBezTo>
                <a:lnTo>
                  <a:pt x="215" y="212"/>
                </a:lnTo>
                <a:lnTo>
                  <a:pt x="134" y="212"/>
                </a:lnTo>
                <a:lnTo>
                  <a:pt x="134" y="284"/>
                </a:lnTo>
                <a:lnTo>
                  <a:pt x="222" y="284"/>
                </a:lnTo>
                <a:cubicBezTo>
                  <a:pt x="237" y="284"/>
                  <a:pt x="250" y="279"/>
                  <a:pt x="250" y="246"/>
                </a:cubicBezTo>
                <a:close/>
                <a:moveTo>
                  <a:pt x="227" y="334"/>
                </a:moveTo>
                <a:lnTo>
                  <a:pt x="134" y="334"/>
                </a:lnTo>
                <a:lnTo>
                  <a:pt x="134" y="420"/>
                </a:lnTo>
                <a:lnTo>
                  <a:pt x="223" y="420"/>
                </a:lnTo>
                <a:cubicBezTo>
                  <a:pt x="237" y="419"/>
                  <a:pt x="261" y="415"/>
                  <a:pt x="261" y="378"/>
                </a:cubicBezTo>
                <a:cubicBezTo>
                  <a:pt x="261" y="333"/>
                  <a:pt x="227" y="334"/>
                  <a:pt x="227" y="334"/>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29" name="Freeform 329"/>
          <p:cNvSpPr>
            <a:spLocks noEditPoints="1"/>
          </p:cNvSpPr>
          <p:nvPr/>
        </p:nvSpPr>
        <p:spPr bwMode="auto">
          <a:xfrm>
            <a:off x="7718823" y="5478067"/>
            <a:ext cx="146448" cy="146448"/>
          </a:xfrm>
          <a:custGeom>
            <a:avLst/>
            <a:gdLst>
              <a:gd name="T0" fmla="*/ 327 w 645"/>
              <a:gd name="T1" fmla="*/ 343 h 645"/>
              <a:gd name="T2" fmla="*/ 255 w 645"/>
              <a:gd name="T3" fmla="*/ 550 h 645"/>
              <a:gd name="T4" fmla="*/ 323 w 645"/>
              <a:gd name="T5" fmla="*/ 560 h 645"/>
              <a:gd name="T6" fmla="*/ 401 w 645"/>
              <a:gd name="T7" fmla="*/ 546 h 645"/>
              <a:gd name="T8" fmla="*/ 400 w 645"/>
              <a:gd name="T9" fmla="*/ 543 h 645"/>
              <a:gd name="T10" fmla="*/ 327 w 645"/>
              <a:gd name="T11" fmla="*/ 343 h 645"/>
              <a:gd name="T12" fmla="*/ 323 w 645"/>
              <a:gd name="T13" fmla="*/ 587 h 645"/>
              <a:gd name="T14" fmla="*/ 58 w 645"/>
              <a:gd name="T15" fmla="*/ 322 h 645"/>
              <a:gd name="T16" fmla="*/ 323 w 645"/>
              <a:gd name="T17" fmla="*/ 58 h 645"/>
              <a:gd name="T18" fmla="*/ 587 w 645"/>
              <a:gd name="T19" fmla="*/ 322 h 645"/>
              <a:gd name="T20" fmla="*/ 323 w 645"/>
              <a:gd name="T21" fmla="*/ 587 h 645"/>
              <a:gd name="T22" fmla="*/ 610 w 645"/>
              <a:gd name="T23" fmla="*/ 0 h 645"/>
              <a:gd name="T24" fmla="*/ 35 w 645"/>
              <a:gd name="T25" fmla="*/ 0 h 645"/>
              <a:gd name="T26" fmla="*/ 0 w 645"/>
              <a:gd name="T27" fmla="*/ 35 h 645"/>
              <a:gd name="T28" fmla="*/ 0 w 645"/>
              <a:gd name="T29" fmla="*/ 610 h 645"/>
              <a:gd name="T30" fmla="*/ 35 w 645"/>
              <a:gd name="T31" fmla="*/ 645 h 645"/>
              <a:gd name="T32" fmla="*/ 610 w 645"/>
              <a:gd name="T33" fmla="*/ 645 h 645"/>
              <a:gd name="T34" fmla="*/ 645 w 645"/>
              <a:gd name="T35" fmla="*/ 610 h 645"/>
              <a:gd name="T36" fmla="*/ 645 w 645"/>
              <a:gd name="T37" fmla="*/ 35 h 645"/>
              <a:gd name="T38" fmla="*/ 610 w 645"/>
              <a:gd name="T39" fmla="*/ 0 h 645"/>
              <a:gd name="T40" fmla="*/ 442 w 645"/>
              <a:gd name="T41" fmla="*/ 528 h 645"/>
              <a:gd name="T42" fmla="*/ 560 w 645"/>
              <a:gd name="T43" fmla="*/ 322 h 645"/>
              <a:gd name="T44" fmla="*/ 531 w 645"/>
              <a:gd name="T45" fmla="*/ 208 h 645"/>
              <a:gd name="T46" fmla="*/ 533 w 645"/>
              <a:gd name="T47" fmla="*/ 233 h 645"/>
              <a:gd name="T48" fmla="*/ 514 w 645"/>
              <a:gd name="T49" fmla="*/ 318 h 645"/>
              <a:gd name="T50" fmla="*/ 442 w 645"/>
              <a:gd name="T51" fmla="*/ 528 h 645"/>
              <a:gd name="T52" fmla="*/ 85 w 645"/>
              <a:gd name="T53" fmla="*/ 322 h 645"/>
              <a:gd name="T54" fmla="*/ 219 w 645"/>
              <a:gd name="T55" fmla="*/ 536 h 645"/>
              <a:gd name="T56" fmla="*/ 106 w 645"/>
              <a:gd name="T57" fmla="*/ 226 h 645"/>
              <a:gd name="T58" fmla="*/ 85 w 645"/>
              <a:gd name="T59" fmla="*/ 322 h 645"/>
              <a:gd name="T60" fmla="*/ 483 w 645"/>
              <a:gd name="T61" fmla="*/ 310 h 645"/>
              <a:gd name="T62" fmla="*/ 463 w 645"/>
              <a:gd name="T63" fmla="*/ 245 h 645"/>
              <a:gd name="T64" fmla="*/ 440 w 645"/>
              <a:gd name="T65" fmla="*/ 189 h 645"/>
              <a:gd name="T66" fmla="*/ 480 w 645"/>
              <a:gd name="T67" fmla="*/ 147 h 645"/>
              <a:gd name="T68" fmla="*/ 483 w 645"/>
              <a:gd name="T69" fmla="*/ 147 h 645"/>
              <a:gd name="T70" fmla="*/ 323 w 645"/>
              <a:gd name="T71" fmla="*/ 85 h 645"/>
              <a:gd name="T72" fmla="*/ 124 w 645"/>
              <a:gd name="T73" fmla="*/ 192 h 645"/>
              <a:gd name="T74" fmla="*/ 139 w 645"/>
              <a:gd name="T75" fmla="*/ 192 h 645"/>
              <a:gd name="T76" fmla="*/ 203 w 645"/>
              <a:gd name="T77" fmla="*/ 189 h 645"/>
              <a:gd name="T78" fmla="*/ 204 w 645"/>
              <a:gd name="T79" fmla="*/ 209 h 645"/>
              <a:gd name="T80" fmla="*/ 177 w 645"/>
              <a:gd name="T81" fmla="*/ 211 h 645"/>
              <a:gd name="T82" fmla="*/ 264 w 645"/>
              <a:gd name="T83" fmla="*/ 468 h 645"/>
              <a:gd name="T84" fmla="*/ 316 w 645"/>
              <a:gd name="T85" fmla="*/ 312 h 645"/>
              <a:gd name="T86" fmla="*/ 279 w 645"/>
              <a:gd name="T87" fmla="*/ 211 h 645"/>
              <a:gd name="T88" fmla="*/ 254 w 645"/>
              <a:gd name="T89" fmla="*/ 209 h 645"/>
              <a:gd name="T90" fmla="*/ 255 w 645"/>
              <a:gd name="T91" fmla="*/ 189 h 645"/>
              <a:gd name="T92" fmla="*/ 318 w 645"/>
              <a:gd name="T93" fmla="*/ 192 h 645"/>
              <a:gd name="T94" fmla="*/ 381 w 645"/>
              <a:gd name="T95" fmla="*/ 189 h 645"/>
              <a:gd name="T96" fmla="*/ 382 w 645"/>
              <a:gd name="T97" fmla="*/ 209 h 645"/>
              <a:gd name="T98" fmla="*/ 355 w 645"/>
              <a:gd name="T99" fmla="*/ 211 h 645"/>
              <a:gd name="T100" fmla="*/ 441 w 645"/>
              <a:gd name="T101" fmla="*/ 466 h 645"/>
              <a:gd name="T102" fmla="*/ 465 w 645"/>
              <a:gd name="T103" fmla="*/ 387 h 645"/>
              <a:gd name="T104" fmla="*/ 483 w 645"/>
              <a:gd name="T105" fmla="*/ 310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5" h="645">
                <a:moveTo>
                  <a:pt x="327" y="343"/>
                </a:moveTo>
                <a:lnTo>
                  <a:pt x="255" y="550"/>
                </a:lnTo>
                <a:cubicBezTo>
                  <a:pt x="277" y="557"/>
                  <a:pt x="299" y="560"/>
                  <a:pt x="323" y="560"/>
                </a:cubicBezTo>
                <a:cubicBezTo>
                  <a:pt x="350" y="560"/>
                  <a:pt x="377" y="555"/>
                  <a:pt x="401" y="546"/>
                </a:cubicBezTo>
                <a:lnTo>
                  <a:pt x="400" y="543"/>
                </a:lnTo>
                <a:lnTo>
                  <a:pt x="327" y="343"/>
                </a:lnTo>
                <a:close/>
                <a:moveTo>
                  <a:pt x="323" y="587"/>
                </a:moveTo>
                <a:cubicBezTo>
                  <a:pt x="177" y="587"/>
                  <a:pt x="58" y="468"/>
                  <a:pt x="58" y="322"/>
                </a:cubicBezTo>
                <a:cubicBezTo>
                  <a:pt x="58" y="177"/>
                  <a:pt x="177" y="58"/>
                  <a:pt x="323" y="58"/>
                </a:cubicBezTo>
                <a:cubicBezTo>
                  <a:pt x="468" y="58"/>
                  <a:pt x="587" y="177"/>
                  <a:pt x="587" y="322"/>
                </a:cubicBezTo>
                <a:cubicBezTo>
                  <a:pt x="587" y="468"/>
                  <a:pt x="468" y="587"/>
                  <a:pt x="323" y="587"/>
                </a:cubicBezTo>
                <a:close/>
                <a:moveTo>
                  <a:pt x="610" y="0"/>
                </a:moveTo>
                <a:lnTo>
                  <a:pt x="35" y="0"/>
                </a:lnTo>
                <a:cubicBezTo>
                  <a:pt x="16" y="0"/>
                  <a:pt x="0" y="16"/>
                  <a:pt x="0" y="35"/>
                </a:cubicBezTo>
                <a:lnTo>
                  <a:pt x="0" y="610"/>
                </a:lnTo>
                <a:cubicBezTo>
                  <a:pt x="0" y="629"/>
                  <a:pt x="16" y="645"/>
                  <a:pt x="35" y="645"/>
                </a:cubicBezTo>
                <a:lnTo>
                  <a:pt x="610" y="645"/>
                </a:lnTo>
                <a:cubicBezTo>
                  <a:pt x="629" y="645"/>
                  <a:pt x="645" y="629"/>
                  <a:pt x="645" y="610"/>
                </a:cubicBezTo>
                <a:lnTo>
                  <a:pt x="645" y="35"/>
                </a:lnTo>
                <a:cubicBezTo>
                  <a:pt x="645" y="16"/>
                  <a:pt x="629" y="0"/>
                  <a:pt x="610" y="0"/>
                </a:cubicBezTo>
                <a:close/>
                <a:moveTo>
                  <a:pt x="442" y="528"/>
                </a:moveTo>
                <a:cubicBezTo>
                  <a:pt x="513" y="487"/>
                  <a:pt x="560" y="410"/>
                  <a:pt x="560" y="322"/>
                </a:cubicBezTo>
                <a:cubicBezTo>
                  <a:pt x="560" y="281"/>
                  <a:pt x="549" y="242"/>
                  <a:pt x="531" y="208"/>
                </a:cubicBezTo>
                <a:cubicBezTo>
                  <a:pt x="532" y="216"/>
                  <a:pt x="533" y="224"/>
                  <a:pt x="533" y="233"/>
                </a:cubicBezTo>
                <a:cubicBezTo>
                  <a:pt x="533" y="257"/>
                  <a:pt x="528" y="284"/>
                  <a:pt x="514" y="318"/>
                </a:cubicBezTo>
                <a:lnTo>
                  <a:pt x="442" y="528"/>
                </a:lnTo>
                <a:close/>
                <a:moveTo>
                  <a:pt x="85" y="322"/>
                </a:moveTo>
                <a:cubicBezTo>
                  <a:pt x="85" y="416"/>
                  <a:pt x="140" y="498"/>
                  <a:pt x="219" y="536"/>
                </a:cubicBezTo>
                <a:lnTo>
                  <a:pt x="106" y="226"/>
                </a:lnTo>
                <a:cubicBezTo>
                  <a:pt x="92" y="255"/>
                  <a:pt x="85" y="288"/>
                  <a:pt x="85" y="322"/>
                </a:cubicBezTo>
                <a:close/>
                <a:moveTo>
                  <a:pt x="483" y="310"/>
                </a:moveTo>
                <a:cubicBezTo>
                  <a:pt x="483" y="281"/>
                  <a:pt x="472" y="261"/>
                  <a:pt x="463" y="245"/>
                </a:cubicBezTo>
                <a:cubicBezTo>
                  <a:pt x="451" y="225"/>
                  <a:pt x="440" y="209"/>
                  <a:pt x="440" y="189"/>
                </a:cubicBezTo>
                <a:cubicBezTo>
                  <a:pt x="440" y="167"/>
                  <a:pt x="457" y="147"/>
                  <a:pt x="480" y="147"/>
                </a:cubicBezTo>
                <a:lnTo>
                  <a:pt x="483" y="147"/>
                </a:lnTo>
                <a:cubicBezTo>
                  <a:pt x="441" y="109"/>
                  <a:pt x="384" y="85"/>
                  <a:pt x="323" y="85"/>
                </a:cubicBezTo>
                <a:cubicBezTo>
                  <a:pt x="240" y="85"/>
                  <a:pt x="167" y="128"/>
                  <a:pt x="124" y="192"/>
                </a:cubicBezTo>
                <a:cubicBezTo>
                  <a:pt x="130" y="192"/>
                  <a:pt x="135" y="192"/>
                  <a:pt x="139" y="192"/>
                </a:cubicBezTo>
                <a:cubicBezTo>
                  <a:pt x="164" y="192"/>
                  <a:pt x="203" y="189"/>
                  <a:pt x="203" y="189"/>
                </a:cubicBezTo>
                <a:cubicBezTo>
                  <a:pt x="216" y="189"/>
                  <a:pt x="217" y="207"/>
                  <a:pt x="204" y="209"/>
                </a:cubicBezTo>
                <a:cubicBezTo>
                  <a:pt x="204" y="209"/>
                  <a:pt x="191" y="210"/>
                  <a:pt x="177" y="211"/>
                </a:cubicBezTo>
                <a:lnTo>
                  <a:pt x="264" y="468"/>
                </a:lnTo>
                <a:lnTo>
                  <a:pt x="316" y="312"/>
                </a:lnTo>
                <a:lnTo>
                  <a:pt x="279" y="211"/>
                </a:lnTo>
                <a:cubicBezTo>
                  <a:pt x="266" y="210"/>
                  <a:pt x="254" y="209"/>
                  <a:pt x="254" y="209"/>
                </a:cubicBezTo>
                <a:cubicBezTo>
                  <a:pt x="241" y="208"/>
                  <a:pt x="242" y="189"/>
                  <a:pt x="255" y="189"/>
                </a:cubicBezTo>
                <a:cubicBezTo>
                  <a:pt x="255" y="189"/>
                  <a:pt x="294" y="192"/>
                  <a:pt x="318" y="192"/>
                </a:cubicBezTo>
                <a:cubicBezTo>
                  <a:pt x="342" y="192"/>
                  <a:pt x="381" y="189"/>
                  <a:pt x="381" y="189"/>
                </a:cubicBezTo>
                <a:cubicBezTo>
                  <a:pt x="394" y="189"/>
                  <a:pt x="395" y="207"/>
                  <a:pt x="382" y="209"/>
                </a:cubicBezTo>
                <a:cubicBezTo>
                  <a:pt x="382" y="209"/>
                  <a:pt x="370" y="210"/>
                  <a:pt x="355" y="211"/>
                </a:cubicBezTo>
                <a:lnTo>
                  <a:pt x="441" y="466"/>
                </a:lnTo>
                <a:lnTo>
                  <a:pt x="465" y="387"/>
                </a:lnTo>
                <a:cubicBezTo>
                  <a:pt x="475" y="354"/>
                  <a:pt x="483" y="331"/>
                  <a:pt x="483" y="31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30" name="Freeform 330"/>
          <p:cNvSpPr>
            <a:spLocks noEditPoints="1"/>
          </p:cNvSpPr>
          <p:nvPr/>
        </p:nvSpPr>
        <p:spPr bwMode="auto">
          <a:xfrm>
            <a:off x="4788695" y="5473304"/>
            <a:ext cx="146448" cy="146448"/>
          </a:xfrm>
          <a:custGeom>
            <a:avLst/>
            <a:gdLst>
              <a:gd name="T0" fmla="*/ 227 w 646"/>
              <a:gd name="T1" fmla="*/ 257 h 646"/>
              <a:gd name="T2" fmla="*/ 334 w 646"/>
              <a:gd name="T3" fmla="*/ 257 h 646"/>
              <a:gd name="T4" fmla="*/ 379 w 646"/>
              <a:gd name="T5" fmla="*/ 214 h 646"/>
              <a:gd name="T6" fmla="*/ 335 w 646"/>
              <a:gd name="T7" fmla="*/ 166 h 646"/>
              <a:gd name="T8" fmla="*/ 228 w 646"/>
              <a:gd name="T9" fmla="*/ 166 h 646"/>
              <a:gd name="T10" fmla="*/ 182 w 646"/>
              <a:gd name="T11" fmla="*/ 211 h 646"/>
              <a:gd name="T12" fmla="*/ 227 w 646"/>
              <a:gd name="T13" fmla="*/ 257 h 646"/>
              <a:gd name="T14" fmla="*/ 538 w 646"/>
              <a:gd name="T15" fmla="*/ 540 h 646"/>
              <a:gd name="T16" fmla="*/ 419 w 646"/>
              <a:gd name="T17" fmla="*/ 587 h 646"/>
              <a:gd name="T18" fmla="*/ 419 w 646"/>
              <a:gd name="T19" fmla="*/ 587 h 646"/>
              <a:gd name="T20" fmla="*/ 229 w 646"/>
              <a:gd name="T21" fmla="*/ 587 h 646"/>
              <a:gd name="T22" fmla="*/ 225 w 646"/>
              <a:gd name="T23" fmla="*/ 587 h 646"/>
              <a:gd name="T24" fmla="*/ 100 w 646"/>
              <a:gd name="T25" fmla="*/ 541 h 646"/>
              <a:gd name="T26" fmla="*/ 62 w 646"/>
              <a:gd name="T27" fmla="*/ 412 h 646"/>
              <a:gd name="T28" fmla="*/ 62 w 646"/>
              <a:gd name="T29" fmla="*/ 401 h 646"/>
              <a:gd name="T30" fmla="*/ 62 w 646"/>
              <a:gd name="T31" fmla="*/ 200 h 646"/>
              <a:gd name="T32" fmla="*/ 103 w 646"/>
              <a:gd name="T33" fmla="*/ 102 h 646"/>
              <a:gd name="T34" fmla="*/ 217 w 646"/>
              <a:gd name="T35" fmla="*/ 59 h 646"/>
              <a:gd name="T36" fmla="*/ 218 w 646"/>
              <a:gd name="T37" fmla="*/ 59 h 646"/>
              <a:gd name="T38" fmla="*/ 343 w 646"/>
              <a:gd name="T39" fmla="*/ 59 h 646"/>
              <a:gd name="T40" fmla="*/ 344 w 646"/>
              <a:gd name="T41" fmla="*/ 59 h 646"/>
              <a:gd name="T42" fmla="*/ 485 w 646"/>
              <a:gd name="T43" fmla="*/ 197 h 646"/>
              <a:gd name="T44" fmla="*/ 481 w 646"/>
              <a:gd name="T45" fmla="*/ 262 h 646"/>
              <a:gd name="T46" fmla="*/ 564 w 646"/>
              <a:gd name="T47" fmla="*/ 296 h 646"/>
              <a:gd name="T48" fmla="*/ 583 w 646"/>
              <a:gd name="T49" fmla="*/ 388 h 646"/>
              <a:gd name="T50" fmla="*/ 584 w 646"/>
              <a:gd name="T51" fmla="*/ 417 h 646"/>
              <a:gd name="T52" fmla="*/ 538 w 646"/>
              <a:gd name="T53" fmla="*/ 540 h 646"/>
              <a:gd name="T54" fmla="*/ 611 w 646"/>
              <a:gd name="T55" fmla="*/ 0 h 646"/>
              <a:gd name="T56" fmla="*/ 34 w 646"/>
              <a:gd name="T57" fmla="*/ 0 h 646"/>
              <a:gd name="T58" fmla="*/ 0 w 646"/>
              <a:gd name="T59" fmla="*/ 34 h 646"/>
              <a:gd name="T60" fmla="*/ 0 w 646"/>
              <a:gd name="T61" fmla="*/ 611 h 646"/>
              <a:gd name="T62" fmla="*/ 34 w 646"/>
              <a:gd name="T63" fmla="*/ 646 h 646"/>
              <a:gd name="T64" fmla="*/ 611 w 646"/>
              <a:gd name="T65" fmla="*/ 646 h 646"/>
              <a:gd name="T66" fmla="*/ 646 w 646"/>
              <a:gd name="T67" fmla="*/ 611 h 646"/>
              <a:gd name="T68" fmla="*/ 646 w 646"/>
              <a:gd name="T69" fmla="*/ 34 h 646"/>
              <a:gd name="T70" fmla="*/ 611 w 646"/>
              <a:gd name="T71" fmla="*/ 0 h 646"/>
              <a:gd name="T72" fmla="*/ 428 w 646"/>
              <a:gd name="T73" fmla="*/ 374 h 646"/>
              <a:gd name="T74" fmla="*/ 216 w 646"/>
              <a:gd name="T75" fmla="*/ 374 h 646"/>
              <a:gd name="T76" fmla="*/ 170 w 646"/>
              <a:gd name="T77" fmla="*/ 419 h 646"/>
              <a:gd name="T78" fmla="*/ 216 w 646"/>
              <a:gd name="T79" fmla="*/ 465 h 646"/>
              <a:gd name="T80" fmla="*/ 428 w 646"/>
              <a:gd name="T81" fmla="*/ 465 h 646"/>
              <a:gd name="T82" fmla="*/ 474 w 646"/>
              <a:gd name="T83" fmla="*/ 419 h 646"/>
              <a:gd name="T84" fmla="*/ 428 w 646"/>
              <a:gd name="T85" fmla="*/ 374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6" h="646">
                <a:moveTo>
                  <a:pt x="227" y="257"/>
                </a:moveTo>
                <a:lnTo>
                  <a:pt x="334" y="257"/>
                </a:lnTo>
                <a:cubicBezTo>
                  <a:pt x="359" y="257"/>
                  <a:pt x="379" y="239"/>
                  <a:pt x="379" y="214"/>
                </a:cubicBezTo>
                <a:cubicBezTo>
                  <a:pt x="380" y="189"/>
                  <a:pt x="360" y="166"/>
                  <a:pt x="335" y="166"/>
                </a:cubicBezTo>
                <a:lnTo>
                  <a:pt x="228" y="166"/>
                </a:lnTo>
                <a:cubicBezTo>
                  <a:pt x="203" y="166"/>
                  <a:pt x="183" y="186"/>
                  <a:pt x="182" y="211"/>
                </a:cubicBezTo>
                <a:cubicBezTo>
                  <a:pt x="182" y="236"/>
                  <a:pt x="202" y="256"/>
                  <a:pt x="227" y="257"/>
                </a:cubicBezTo>
                <a:close/>
                <a:moveTo>
                  <a:pt x="538" y="540"/>
                </a:moveTo>
                <a:cubicBezTo>
                  <a:pt x="509" y="570"/>
                  <a:pt x="468" y="586"/>
                  <a:pt x="419" y="587"/>
                </a:cubicBezTo>
                <a:lnTo>
                  <a:pt x="419" y="587"/>
                </a:lnTo>
                <a:lnTo>
                  <a:pt x="229" y="587"/>
                </a:lnTo>
                <a:lnTo>
                  <a:pt x="225" y="587"/>
                </a:lnTo>
                <a:cubicBezTo>
                  <a:pt x="170" y="587"/>
                  <a:pt x="128" y="571"/>
                  <a:pt x="100" y="541"/>
                </a:cubicBezTo>
                <a:cubicBezTo>
                  <a:pt x="71" y="511"/>
                  <a:pt x="62" y="470"/>
                  <a:pt x="62" y="412"/>
                </a:cubicBezTo>
                <a:cubicBezTo>
                  <a:pt x="62" y="409"/>
                  <a:pt x="62" y="405"/>
                  <a:pt x="62" y="401"/>
                </a:cubicBezTo>
                <a:lnTo>
                  <a:pt x="62" y="200"/>
                </a:lnTo>
                <a:cubicBezTo>
                  <a:pt x="64" y="150"/>
                  <a:pt x="87" y="120"/>
                  <a:pt x="103" y="102"/>
                </a:cubicBezTo>
                <a:cubicBezTo>
                  <a:pt x="130" y="74"/>
                  <a:pt x="169" y="59"/>
                  <a:pt x="217" y="59"/>
                </a:cubicBezTo>
                <a:lnTo>
                  <a:pt x="218" y="59"/>
                </a:lnTo>
                <a:lnTo>
                  <a:pt x="343" y="59"/>
                </a:lnTo>
                <a:lnTo>
                  <a:pt x="344" y="59"/>
                </a:lnTo>
                <a:cubicBezTo>
                  <a:pt x="425" y="61"/>
                  <a:pt x="484" y="118"/>
                  <a:pt x="485" y="197"/>
                </a:cubicBezTo>
                <a:cubicBezTo>
                  <a:pt x="487" y="220"/>
                  <a:pt x="485" y="242"/>
                  <a:pt x="481" y="262"/>
                </a:cubicBezTo>
                <a:cubicBezTo>
                  <a:pt x="508" y="263"/>
                  <a:pt x="542" y="268"/>
                  <a:pt x="564" y="296"/>
                </a:cubicBezTo>
                <a:cubicBezTo>
                  <a:pt x="583" y="321"/>
                  <a:pt x="583" y="349"/>
                  <a:pt x="583" y="388"/>
                </a:cubicBezTo>
                <a:cubicBezTo>
                  <a:pt x="583" y="396"/>
                  <a:pt x="584" y="417"/>
                  <a:pt x="584" y="417"/>
                </a:cubicBezTo>
                <a:cubicBezTo>
                  <a:pt x="583" y="468"/>
                  <a:pt x="567" y="510"/>
                  <a:pt x="538" y="540"/>
                </a:cubicBezTo>
                <a:close/>
                <a:moveTo>
                  <a:pt x="611" y="0"/>
                </a:moveTo>
                <a:lnTo>
                  <a:pt x="34" y="0"/>
                </a:lnTo>
                <a:cubicBezTo>
                  <a:pt x="15" y="0"/>
                  <a:pt x="0" y="15"/>
                  <a:pt x="0" y="34"/>
                </a:cubicBezTo>
                <a:lnTo>
                  <a:pt x="0" y="611"/>
                </a:lnTo>
                <a:cubicBezTo>
                  <a:pt x="0" y="630"/>
                  <a:pt x="15" y="646"/>
                  <a:pt x="34" y="646"/>
                </a:cubicBezTo>
                <a:lnTo>
                  <a:pt x="611" y="646"/>
                </a:lnTo>
                <a:cubicBezTo>
                  <a:pt x="630" y="646"/>
                  <a:pt x="646" y="630"/>
                  <a:pt x="646" y="611"/>
                </a:cubicBezTo>
                <a:lnTo>
                  <a:pt x="646" y="34"/>
                </a:lnTo>
                <a:cubicBezTo>
                  <a:pt x="646" y="15"/>
                  <a:pt x="630" y="0"/>
                  <a:pt x="611" y="0"/>
                </a:cubicBezTo>
                <a:close/>
                <a:moveTo>
                  <a:pt x="428" y="374"/>
                </a:moveTo>
                <a:lnTo>
                  <a:pt x="216" y="374"/>
                </a:lnTo>
                <a:cubicBezTo>
                  <a:pt x="191" y="374"/>
                  <a:pt x="170" y="394"/>
                  <a:pt x="170" y="419"/>
                </a:cubicBezTo>
                <a:cubicBezTo>
                  <a:pt x="170" y="444"/>
                  <a:pt x="191" y="465"/>
                  <a:pt x="216" y="465"/>
                </a:cubicBezTo>
                <a:lnTo>
                  <a:pt x="428" y="465"/>
                </a:lnTo>
                <a:cubicBezTo>
                  <a:pt x="453" y="465"/>
                  <a:pt x="474" y="444"/>
                  <a:pt x="474" y="419"/>
                </a:cubicBezTo>
                <a:cubicBezTo>
                  <a:pt x="474" y="394"/>
                  <a:pt x="453" y="374"/>
                  <a:pt x="428" y="374"/>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31" name="Freeform 331"/>
          <p:cNvSpPr>
            <a:spLocks noEditPoints="1"/>
          </p:cNvSpPr>
          <p:nvPr/>
        </p:nvSpPr>
        <p:spPr bwMode="auto">
          <a:xfrm>
            <a:off x="8315327" y="5478067"/>
            <a:ext cx="146448" cy="146448"/>
          </a:xfrm>
          <a:custGeom>
            <a:avLst/>
            <a:gdLst>
              <a:gd name="T0" fmla="*/ 579 w 646"/>
              <a:gd name="T1" fmla="*/ 579 h 647"/>
              <a:gd name="T2" fmla="*/ 473 w 646"/>
              <a:gd name="T3" fmla="*/ 579 h 647"/>
              <a:gd name="T4" fmla="*/ 473 w 646"/>
              <a:gd name="T5" fmla="*/ 413 h 647"/>
              <a:gd name="T6" fmla="*/ 418 w 646"/>
              <a:gd name="T7" fmla="*/ 323 h 647"/>
              <a:gd name="T8" fmla="*/ 354 w 646"/>
              <a:gd name="T9" fmla="*/ 410 h 647"/>
              <a:gd name="T10" fmla="*/ 354 w 646"/>
              <a:gd name="T11" fmla="*/ 579 h 647"/>
              <a:gd name="T12" fmla="*/ 248 w 646"/>
              <a:gd name="T13" fmla="*/ 579 h 647"/>
              <a:gd name="T14" fmla="*/ 248 w 646"/>
              <a:gd name="T15" fmla="*/ 238 h 647"/>
              <a:gd name="T16" fmla="*/ 350 w 646"/>
              <a:gd name="T17" fmla="*/ 238 h 647"/>
              <a:gd name="T18" fmla="*/ 350 w 646"/>
              <a:gd name="T19" fmla="*/ 284 h 647"/>
              <a:gd name="T20" fmla="*/ 351 w 646"/>
              <a:gd name="T21" fmla="*/ 284 h 647"/>
              <a:gd name="T22" fmla="*/ 452 w 646"/>
              <a:gd name="T23" fmla="*/ 229 h 647"/>
              <a:gd name="T24" fmla="*/ 579 w 646"/>
              <a:gd name="T25" fmla="*/ 392 h 647"/>
              <a:gd name="T26" fmla="*/ 579 w 646"/>
              <a:gd name="T27" fmla="*/ 579 h 647"/>
              <a:gd name="T28" fmla="*/ 128 w 646"/>
              <a:gd name="T29" fmla="*/ 191 h 647"/>
              <a:gd name="T30" fmla="*/ 67 w 646"/>
              <a:gd name="T31" fmla="*/ 129 h 647"/>
              <a:gd name="T32" fmla="*/ 128 w 646"/>
              <a:gd name="T33" fmla="*/ 68 h 647"/>
              <a:gd name="T34" fmla="*/ 190 w 646"/>
              <a:gd name="T35" fmla="*/ 129 h 647"/>
              <a:gd name="T36" fmla="*/ 128 w 646"/>
              <a:gd name="T37" fmla="*/ 191 h 647"/>
              <a:gd name="T38" fmla="*/ 181 w 646"/>
              <a:gd name="T39" fmla="*/ 579 h 647"/>
              <a:gd name="T40" fmla="*/ 75 w 646"/>
              <a:gd name="T41" fmla="*/ 579 h 647"/>
              <a:gd name="T42" fmla="*/ 75 w 646"/>
              <a:gd name="T43" fmla="*/ 238 h 647"/>
              <a:gd name="T44" fmla="*/ 181 w 646"/>
              <a:gd name="T45" fmla="*/ 238 h 647"/>
              <a:gd name="T46" fmla="*/ 181 w 646"/>
              <a:gd name="T47" fmla="*/ 579 h 647"/>
              <a:gd name="T48" fmla="*/ 612 w 646"/>
              <a:gd name="T49" fmla="*/ 0 h 647"/>
              <a:gd name="T50" fmla="*/ 34 w 646"/>
              <a:gd name="T51" fmla="*/ 0 h 647"/>
              <a:gd name="T52" fmla="*/ 0 w 646"/>
              <a:gd name="T53" fmla="*/ 35 h 647"/>
              <a:gd name="T54" fmla="*/ 0 w 646"/>
              <a:gd name="T55" fmla="*/ 612 h 647"/>
              <a:gd name="T56" fmla="*/ 34 w 646"/>
              <a:gd name="T57" fmla="*/ 647 h 647"/>
              <a:gd name="T58" fmla="*/ 612 w 646"/>
              <a:gd name="T59" fmla="*/ 647 h 647"/>
              <a:gd name="T60" fmla="*/ 646 w 646"/>
              <a:gd name="T61" fmla="*/ 612 h 647"/>
              <a:gd name="T62" fmla="*/ 646 w 646"/>
              <a:gd name="T63" fmla="*/ 35 h 647"/>
              <a:gd name="T64" fmla="*/ 612 w 646"/>
              <a:gd name="T65" fmla="*/ 0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6" h="647">
                <a:moveTo>
                  <a:pt x="579" y="579"/>
                </a:moveTo>
                <a:lnTo>
                  <a:pt x="473" y="579"/>
                </a:lnTo>
                <a:lnTo>
                  <a:pt x="473" y="413"/>
                </a:lnTo>
                <a:cubicBezTo>
                  <a:pt x="473" y="374"/>
                  <a:pt x="472" y="323"/>
                  <a:pt x="418" y="323"/>
                </a:cubicBezTo>
                <a:cubicBezTo>
                  <a:pt x="363" y="323"/>
                  <a:pt x="354" y="366"/>
                  <a:pt x="354" y="410"/>
                </a:cubicBezTo>
                <a:lnTo>
                  <a:pt x="354" y="579"/>
                </a:lnTo>
                <a:lnTo>
                  <a:pt x="248" y="579"/>
                </a:lnTo>
                <a:lnTo>
                  <a:pt x="248" y="238"/>
                </a:lnTo>
                <a:lnTo>
                  <a:pt x="350" y="238"/>
                </a:lnTo>
                <a:lnTo>
                  <a:pt x="350" y="284"/>
                </a:lnTo>
                <a:lnTo>
                  <a:pt x="351" y="284"/>
                </a:lnTo>
                <a:cubicBezTo>
                  <a:pt x="365" y="257"/>
                  <a:pt x="400" y="229"/>
                  <a:pt x="452" y="229"/>
                </a:cubicBezTo>
                <a:cubicBezTo>
                  <a:pt x="559" y="229"/>
                  <a:pt x="579" y="300"/>
                  <a:pt x="579" y="392"/>
                </a:cubicBezTo>
                <a:lnTo>
                  <a:pt x="579" y="579"/>
                </a:lnTo>
                <a:close/>
                <a:moveTo>
                  <a:pt x="128" y="191"/>
                </a:moveTo>
                <a:cubicBezTo>
                  <a:pt x="94" y="191"/>
                  <a:pt x="67" y="163"/>
                  <a:pt x="67" y="129"/>
                </a:cubicBezTo>
                <a:cubicBezTo>
                  <a:pt x="67" y="95"/>
                  <a:pt x="94" y="68"/>
                  <a:pt x="128" y="68"/>
                </a:cubicBezTo>
                <a:cubicBezTo>
                  <a:pt x="162" y="68"/>
                  <a:pt x="190" y="95"/>
                  <a:pt x="190" y="129"/>
                </a:cubicBezTo>
                <a:cubicBezTo>
                  <a:pt x="190" y="163"/>
                  <a:pt x="162" y="191"/>
                  <a:pt x="128" y="191"/>
                </a:cubicBezTo>
                <a:close/>
                <a:moveTo>
                  <a:pt x="181" y="579"/>
                </a:moveTo>
                <a:lnTo>
                  <a:pt x="75" y="579"/>
                </a:lnTo>
                <a:lnTo>
                  <a:pt x="75" y="238"/>
                </a:lnTo>
                <a:lnTo>
                  <a:pt x="181" y="238"/>
                </a:lnTo>
                <a:lnTo>
                  <a:pt x="181" y="579"/>
                </a:lnTo>
                <a:close/>
                <a:moveTo>
                  <a:pt x="612" y="0"/>
                </a:moveTo>
                <a:lnTo>
                  <a:pt x="34" y="0"/>
                </a:lnTo>
                <a:cubicBezTo>
                  <a:pt x="15" y="0"/>
                  <a:pt x="0" y="16"/>
                  <a:pt x="0" y="35"/>
                </a:cubicBezTo>
                <a:lnTo>
                  <a:pt x="0" y="612"/>
                </a:lnTo>
                <a:cubicBezTo>
                  <a:pt x="0" y="631"/>
                  <a:pt x="15" y="647"/>
                  <a:pt x="34" y="647"/>
                </a:cubicBezTo>
                <a:lnTo>
                  <a:pt x="612" y="647"/>
                </a:lnTo>
                <a:cubicBezTo>
                  <a:pt x="631" y="647"/>
                  <a:pt x="646" y="631"/>
                  <a:pt x="646" y="612"/>
                </a:cubicBezTo>
                <a:lnTo>
                  <a:pt x="646" y="35"/>
                </a:lnTo>
                <a:cubicBezTo>
                  <a:pt x="646" y="16"/>
                  <a:pt x="631" y="0"/>
                  <a:pt x="612"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32" name="Freeform 332"/>
          <p:cNvSpPr>
            <a:spLocks noEditPoints="1"/>
          </p:cNvSpPr>
          <p:nvPr/>
        </p:nvSpPr>
        <p:spPr bwMode="auto">
          <a:xfrm>
            <a:off x="5066111" y="5473305"/>
            <a:ext cx="145256" cy="144065"/>
          </a:xfrm>
          <a:custGeom>
            <a:avLst/>
            <a:gdLst>
              <a:gd name="T0" fmla="*/ 259 w 638"/>
              <a:gd name="T1" fmla="*/ 479 h 637"/>
              <a:gd name="T2" fmla="*/ 233 w 638"/>
              <a:gd name="T3" fmla="*/ 367 h 637"/>
              <a:gd name="T4" fmla="*/ 252 w 638"/>
              <a:gd name="T5" fmla="*/ 508 h 637"/>
              <a:gd name="T6" fmla="*/ 306 w 638"/>
              <a:gd name="T7" fmla="*/ 506 h 637"/>
              <a:gd name="T8" fmla="*/ 281 w 638"/>
              <a:gd name="T9" fmla="*/ 473 h 637"/>
              <a:gd name="T10" fmla="*/ 319 w 638"/>
              <a:gd name="T11" fmla="*/ 565 h 637"/>
              <a:gd name="T12" fmla="*/ 111 w 638"/>
              <a:gd name="T13" fmla="*/ 420 h 637"/>
              <a:gd name="T14" fmla="*/ 319 w 638"/>
              <a:gd name="T15" fmla="*/ 275 h 637"/>
              <a:gd name="T16" fmla="*/ 527 w 638"/>
              <a:gd name="T17" fmla="*/ 420 h 637"/>
              <a:gd name="T18" fmla="*/ 217 w 638"/>
              <a:gd name="T19" fmla="*/ 146 h 637"/>
              <a:gd name="T20" fmla="*/ 231 w 638"/>
              <a:gd name="T21" fmla="*/ 184 h 637"/>
              <a:gd name="T22" fmla="*/ 202 w 638"/>
              <a:gd name="T23" fmla="*/ 184 h 637"/>
              <a:gd name="T24" fmla="*/ 197 w 638"/>
              <a:gd name="T25" fmla="*/ 73 h 637"/>
              <a:gd name="T26" fmla="*/ 302 w 638"/>
              <a:gd name="T27" fmla="*/ 119 h 637"/>
              <a:gd name="T28" fmla="*/ 340 w 638"/>
              <a:gd name="T29" fmla="*/ 215 h 637"/>
              <a:gd name="T30" fmla="*/ 273 w 638"/>
              <a:gd name="T31" fmla="*/ 248 h 637"/>
              <a:gd name="T32" fmla="*/ 360 w 638"/>
              <a:gd name="T33" fmla="*/ 120 h 637"/>
              <a:gd name="T34" fmla="*/ 386 w 638"/>
              <a:gd name="T35" fmla="*/ 233 h 637"/>
              <a:gd name="T36" fmla="*/ 408 w 638"/>
              <a:gd name="T37" fmla="*/ 120 h 637"/>
              <a:gd name="T38" fmla="*/ 408 w 638"/>
              <a:gd name="T39" fmla="*/ 260 h 637"/>
              <a:gd name="T40" fmla="*/ 363 w 638"/>
              <a:gd name="T41" fmla="*/ 252 h 637"/>
              <a:gd name="T42" fmla="*/ 604 w 638"/>
              <a:gd name="T43" fmla="*/ 0 h 637"/>
              <a:gd name="T44" fmla="*/ 0 w 638"/>
              <a:gd name="T45" fmla="*/ 603 h 637"/>
              <a:gd name="T46" fmla="*/ 638 w 638"/>
              <a:gd name="T47" fmla="*/ 603 h 637"/>
              <a:gd name="T48" fmla="*/ 471 w 638"/>
              <a:gd name="T49" fmla="*/ 420 h 637"/>
              <a:gd name="T50" fmla="*/ 458 w 638"/>
              <a:gd name="T51" fmla="*/ 388 h 637"/>
              <a:gd name="T52" fmla="*/ 458 w 638"/>
              <a:gd name="T53" fmla="*/ 366 h 637"/>
              <a:gd name="T54" fmla="*/ 421 w 638"/>
              <a:gd name="T55" fmla="*/ 461 h 637"/>
              <a:gd name="T56" fmla="*/ 489 w 638"/>
              <a:gd name="T57" fmla="*/ 493 h 637"/>
              <a:gd name="T58" fmla="*/ 496 w 638"/>
              <a:gd name="T59" fmla="*/ 458 h 637"/>
              <a:gd name="T60" fmla="*/ 458 w 638"/>
              <a:gd name="T61" fmla="*/ 485 h 637"/>
              <a:gd name="T62" fmla="*/ 496 w 638"/>
              <a:gd name="T63" fmla="*/ 441 h 637"/>
              <a:gd name="T64" fmla="*/ 458 w 638"/>
              <a:gd name="T65" fmla="*/ 366 h 637"/>
              <a:gd name="T66" fmla="*/ 314 w 638"/>
              <a:gd name="T67" fmla="*/ 161 h 637"/>
              <a:gd name="T68" fmla="*/ 290 w 638"/>
              <a:gd name="T69" fmla="*/ 220 h 637"/>
              <a:gd name="T70" fmla="*/ 172 w 638"/>
              <a:gd name="T71" fmla="*/ 346 h 637"/>
              <a:gd name="T72" fmla="*/ 200 w 638"/>
              <a:gd name="T73" fmla="*/ 346 h 637"/>
              <a:gd name="T74" fmla="*/ 142 w 638"/>
              <a:gd name="T75" fmla="*/ 320 h 637"/>
              <a:gd name="T76" fmla="*/ 365 w 638"/>
              <a:gd name="T77" fmla="*/ 485 h 637"/>
              <a:gd name="T78" fmla="*/ 365 w 638"/>
              <a:gd name="T79" fmla="*/ 388 h 637"/>
              <a:gd name="T80" fmla="*/ 378 w 638"/>
              <a:gd name="T81" fmla="*/ 366 h 637"/>
              <a:gd name="T82" fmla="*/ 327 w 638"/>
              <a:gd name="T83" fmla="*/ 320 h 637"/>
              <a:gd name="T84" fmla="*/ 353 w 638"/>
              <a:gd name="T85" fmla="*/ 493 h 637"/>
              <a:gd name="T86" fmla="*/ 401 w 638"/>
              <a:gd name="T87" fmla="*/ 464 h 637"/>
              <a:gd name="T88" fmla="*/ 378 w 638"/>
              <a:gd name="T89" fmla="*/ 366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38" h="637">
                <a:moveTo>
                  <a:pt x="281" y="473"/>
                </a:moveTo>
                <a:cubicBezTo>
                  <a:pt x="275" y="481"/>
                  <a:pt x="270" y="485"/>
                  <a:pt x="265" y="485"/>
                </a:cubicBezTo>
                <a:cubicBezTo>
                  <a:pt x="261" y="485"/>
                  <a:pt x="259" y="483"/>
                  <a:pt x="259" y="479"/>
                </a:cubicBezTo>
                <a:cubicBezTo>
                  <a:pt x="259" y="478"/>
                  <a:pt x="259" y="475"/>
                  <a:pt x="259" y="469"/>
                </a:cubicBezTo>
                <a:lnTo>
                  <a:pt x="259" y="367"/>
                </a:lnTo>
                <a:lnTo>
                  <a:pt x="233" y="367"/>
                </a:lnTo>
                <a:lnTo>
                  <a:pt x="233" y="477"/>
                </a:lnTo>
                <a:cubicBezTo>
                  <a:pt x="233" y="487"/>
                  <a:pt x="234" y="493"/>
                  <a:pt x="236" y="498"/>
                </a:cubicBezTo>
                <a:cubicBezTo>
                  <a:pt x="238" y="505"/>
                  <a:pt x="244" y="508"/>
                  <a:pt x="252" y="508"/>
                </a:cubicBezTo>
                <a:cubicBezTo>
                  <a:pt x="261" y="508"/>
                  <a:pt x="271" y="502"/>
                  <a:pt x="281" y="491"/>
                </a:cubicBezTo>
                <a:lnTo>
                  <a:pt x="281" y="506"/>
                </a:lnTo>
                <a:lnTo>
                  <a:pt x="306" y="506"/>
                </a:lnTo>
                <a:lnTo>
                  <a:pt x="306" y="367"/>
                </a:lnTo>
                <a:lnTo>
                  <a:pt x="281" y="367"/>
                </a:lnTo>
                <a:lnTo>
                  <a:pt x="281" y="473"/>
                </a:lnTo>
                <a:close/>
                <a:moveTo>
                  <a:pt x="520" y="518"/>
                </a:moveTo>
                <a:cubicBezTo>
                  <a:pt x="514" y="540"/>
                  <a:pt x="496" y="557"/>
                  <a:pt x="475" y="559"/>
                </a:cubicBezTo>
                <a:cubicBezTo>
                  <a:pt x="423" y="565"/>
                  <a:pt x="371" y="565"/>
                  <a:pt x="319" y="565"/>
                </a:cubicBezTo>
                <a:cubicBezTo>
                  <a:pt x="267" y="565"/>
                  <a:pt x="215" y="565"/>
                  <a:pt x="163" y="559"/>
                </a:cubicBezTo>
                <a:cubicBezTo>
                  <a:pt x="142" y="557"/>
                  <a:pt x="124" y="540"/>
                  <a:pt x="118" y="518"/>
                </a:cubicBezTo>
                <a:cubicBezTo>
                  <a:pt x="111" y="487"/>
                  <a:pt x="111" y="452"/>
                  <a:pt x="111" y="420"/>
                </a:cubicBezTo>
                <a:cubicBezTo>
                  <a:pt x="111" y="388"/>
                  <a:pt x="111" y="353"/>
                  <a:pt x="119" y="322"/>
                </a:cubicBezTo>
                <a:cubicBezTo>
                  <a:pt x="124" y="300"/>
                  <a:pt x="142" y="283"/>
                  <a:pt x="163" y="281"/>
                </a:cubicBezTo>
                <a:cubicBezTo>
                  <a:pt x="215" y="275"/>
                  <a:pt x="267" y="275"/>
                  <a:pt x="319" y="275"/>
                </a:cubicBezTo>
                <a:cubicBezTo>
                  <a:pt x="371" y="275"/>
                  <a:pt x="423" y="275"/>
                  <a:pt x="475" y="281"/>
                </a:cubicBezTo>
                <a:cubicBezTo>
                  <a:pt x="496" y="283"/>
                  <a:pt x="515" y="300"/>
                  <a:pt x="520" y="322"/>
                </a:cubicBezTo>
                <a:cubicBezTo>
                  <a:pt x="527" y="353"/>
                  <a:pt x="527" y="388"/>
                  <a:pt x="527" y="420"/>
                </a:cubicBezTo>
                <a:cubicBezTo>
                  <a:pt x="527" y="452"/>
                  <a:pt x="527" y="487"/>
                  <a:pt x="520" y="518"/>
                </a:cubicBezTo>
                <a:close/>
                <a:moveTo>
                  <a:pt x="197" y="73"/>
                </a:moveTo>
                <a:lnTo>
                  <a:pt x="217" y="146"/>
                </a:lnTo>
                <a:lnTo>
                  <a:pt x="236" y="73"/>
                </a:lnTo>
                <a:lnTo>
                  <a:pt x="264" y="73"/>
                </a:lnTo>
                <a:lnTo>
                  <a:pt x="231" y="184"/>
                </a:lnTo>
                <a:lnTo>
                  <a:pt x="231" y="260"/>
                </a:lnTo>
                <a:lnTo>
                  <a:pt x="202" y="260"/>
                </a:lnTo>
                <a:lnTo>
                  <a:pt x="202" y="184"/>
                </a:lnTo>
                <a:cubicBezTo>
                  <a:pt x="200" y="171"/>
                  <a:pt x="194" y="151"/>
                  <a:pt x="185" y="125"/>
                </a:cubicBezTo>
                <a:cubicBezTo>
                  <a:pt x="179" y="107"/>
                  <a:pt x="173" y="90"/>
                  <a:pt x="167" y="73"/>
                </a:cubicBezTo>
                <a:lnTo>
                  <a:pt x="197" y="73"/>
                </a:lnTo>
                <a:close/>
                <a:moveTo>
                  <a:pt x="265" y="166"/>
                </a:moveTo>
                <a:cubicBezTo>
                  <a:pt x="265" y="151"/>
                  <a:pt x="267" y="140"/>
                  <a:pt x="273" y="133"/>
                </a:cubicBezTo>
                <a:cubicBezTo>
                  <a:pt x="280" y="123"/>
                  <a:pt x="289" y="119"/>
                  <a:pt x="302" y="119"/>
                </a:cubicBezTo>
                <a:cubicBezTo>
                  <a:pt x="315" y="119"/>
                  <a:pt x="325" y="123"/>
                  <a:pt x="332" y="133"/>
                </a:cubicBezTo>
                <a:cubicBezTo>
                  <a:pt x="337" y="140"/>
                  <a:pt x="340" y="151"/>
                  <a:pt x="340" y="166"/>
                </a:cubicBezTo>
                <a:lnTo>
                  <a:pt x="340" y="215"/>
                </a:lnTo>
                <a:cubicBezTo>
                  <a:pt x="340" y="230"/>
                  <a:pt x="337" y="241"/>
                  <a:pt x="332" y="248"/>
                </a:cubicBezTo>
                <a:cubicBezTo>
                  <a:pt x="325" y="258"/>
                  <a:pt x="315" y="262"/>
                  <a:pt x="302" y="262"/>
                </a:cubicBezTo>
                <a:cubicBezTo>
                  <a:pt x="289" y="262"/>
                  <a:pt x="280" y="258"/>
                  <a:pt x="273" y="248"/>
                </a:cubicBezTo>
                <a:cubicBezTo>
                  <a:pt x="267" y="241"/>
                  <a:pt x="265" y="230"/>
                  <a:pt x="265" y="215"/>
                </a:cubicBezTo>
                <a:lnTo>
                  <a:pt x="265" y="166"/>
                </a:lnTo>
                <a:close/>
                <a:moveTo>
                  <a:pt x="360" y="120"/>
                </a:moveTo>
                <a:lnTo>
                  <a:pt x="386" y="120"/>
                </a:lnTo>
                <a:lnTo>
                  <a:pt x="386" y="224"/>
                </a:lnTo>
                <a:cubicBezTo>
                  <a:pt x="386" y="229"/>
                  <a:pt x="386" y="233"/>
                  <a:pt x="386" y="233"/>
                </a:cubicBezTo>
                <a:cubicBezTo>
                  <a:pt x="387" y="237"/>
                  <a:pt x="389" y="239"/>
                  <a:pt x="392" y="239"/>
                </a:cubicBezTo>
                <a:cubicBezTo>
                  <a:pt x="397" y="239"/>
                  <a:pt x="402" y="235"/>
                  <a:pt x="408" y="227"/>
                </a:cubicBezTo>
                <a:lnTo>
                  <a:pt x="408" y="120"/>
                </a:lnTo>
                <a:lnTo>
                  <a:pt x="433" y="120"/>
                </a:lnTo>
                <a:lnTo>
                  <a:pt x="433" y="260"/>
                </a:lnTo>
                <a:lnTo>
                  <a:pt x="408" y="260"/>
                </a:lnTo>
                <a:lnTo>
                  <a:pt x="408" y="245"/>
                </a:lnTo>
                <a:cubicBezTo>
                  <a:pt x="398" y="257"/>
                  <a:pt x="388" y="262"/>
                  <a:pt x="379" y="262"/>
                </a:cubicBezTo>
                <a:cubicBezTo>
                  <a:pt x="371" y="262"/>
                  <a:pt x="365" y="259"/>
                  <a:pt x="363" y="252"/>
                </a:cubicBezTo>
                <a:cubicBezTo>
                  <a:pt x="361" y="248"/>
                  <a:pt x="360" y="241"/>
                  <a:pt x="360" y="231"/>
                </a:cubicBezTo>
                <a:lnTo>
                  <a:pt x="360" y="120"/>
                </a:lnTo>
                <a:close/>
                <a:moveTo>
                  <a:pt x="604" y="0"/>
                </a:moveTo>
                <a:lnTo>
                  <a:pt x="34" y="0"/>
                </a:lnTo>
                <a:cubicBezTo>
                  <a:pt x="16" y="0"/>
                  <a:pt x="0" y="15"/>
                  <a:pt x="0" y="34"/>
                </a:cubicBezTo>
                <a:lnTo>
                  <a:pt x="0" y="603"/>
                </a:lnTo>
                <a:cubicBezTo>
                  <a:pt x="0" y="622"/>
                  <a:pt x="16" y="637"/>
                  <a:pt x="34" y="637"/>
                </a:cubicBezTo>
                <a:lnTo>
                  <a:pt x="604" y="637"/>
                </a:lnTo>
                <a:cubicBezTo>
                  <a:pt x="622" y="637"/>
                  <a:pt x="638" y="622"/>
                  <a:pt x="638" y="603"/>
                </a:cubicBezTo>
                <a:lnTo>
                  <a:pt x="638" y="34"/>
                </a:lnTo>
                <a:cubicBezTo>
                  <a:pt x="638" y="15"/>
                  <a:pt x="622" y="0"/>
                  <a:pt x="604" y="0"/>
                </a:cubicBezTo>
                <a:close/>
                <a:moveTo>
                  <a:pt x="471" y="420"/>
                </a:moveTo>
                <a:lnTo>
                  <a:pt x="446" y="420"/>
                </a:lnTo>
                <a:lnTo>
                  <a:pt x="446" y="408"/>
                </a:lnTo>
                <a:cubicBezTo>
                  <a:pt x="446" y="395"/>
                  <a:pt x="450" y="388"/>
                  <a:pt x="458" y="388"/>
                </a:cubicBezTo>
                <a:cubicBezTo>
                  <a:pt x="467" y="388"/>
                  <a:pt x="471" y="395"/>
                  <a:pt x="471" y="408"/>
                </a:cubicBezTo>
                <a:lnTo>
                  <a:pt x="471" y="420"/>
                </a:lnTo>
                <a:close/>
                <a:moveTo>
                  <a:pt x="458" y="366"/>
                </a:moveTo>
                <a:cubicBezTo>
                  <a:pt x="446" y="366"/>
                  <a:pt x="436" y="370"/>
                  <a:pt x="428" y="380"/>
                </a:cubicBezTo>
                <a:cubicBezTo>
                  <a:pt x="423" y="387"/>
                  <a:pt x="421" y="398"/>
                  <a:pt x="421" y="413"/>
                </a:cubicBezTo>
                <a:lnTo>
                  <a:pt x="421" y="461"/>
                </a:lnTo>
                <a:cubicBezTo>
                  <a:pt x="421" y="476"/>
                  <a:pt x="423" y="487"/>
                  <a:pt x="429" y="494"/>
                </a:cubicBezTo>
                <a:cubicBezTo>
                  <a:pt x="436" y="503"/>
                  <a:pt x="446" y="508"/>
                  <a:pt x="459" y="508"/>
                </a:cubicBezTo>
                <a:cubicBezTo>
                  <a:pt x="472" y="508"/>
                  <a:pt x="482" y="503"/>
                  <a:pt x="489" y="493"/>
                </a:cubicBezTo>
                <a:cubicBezTo>
                  <a:pt x="493" y="488"/>
                  <a:pt x="494" y="483"/>
                  <a:pt x="495" y="478"/>
                </a:cubicBezTo>
                <a:cubicBezTo>
                  <a:pt x="496" y="475"/>
                  <a:pt x="496" y="470"/>
                  <a:pt x="496" y="462"/>
                </a:cubicBezTo>
                <a:lnTo>
                  <a:pt x="496" y="458"/>
                </a:lnTo>
                <a:lnTo>
                  <a:pt x="470" y="458"/>
                </a:lnTo>
                <a:cubicBezTo>
                  <a:pt x="470" y="468"/>
                  <a:pt x="470" y="474"/>
                  <a:pt x="470" y="475"/>
                </a:cubicBezTo>
                <a:cubicBezTo>
                  <a:pt x="468" y="482"/>
                  <a:pt x="465" y="485"/>
                  <a:pt x="458" y="485"/>
                </a:cubicBezTo>
                <a:cubicBezTo>
                  <a:pt x="450" y="485"/>
                  <a:pt x="446" y="479"/>
                  <a:pt x="446" y="466"/>
                </a:cubicBezTo>
                <a:lnTo>
                  <a:pt x="446" y="441"/>
                </a:lnTo>
                <a:lnTo>
                  <a:pt x="496" y="441"/>
                </a:lnTo>
                <a:lnTo>
                  <a:pt x="496" y="413"/>
                </a:lnTo>
                <a:cubicBezTo>
                  <a:pt x="496" y="398"/>
                  <a:pt x="493" y="387"/>
                  <a:pt x="488" y="380"/>
                </a:cubicBezTo>
                <a:cubicBezTo>
                  <a:pt x="481" y="370"/>
                  <a:pt x="471" y="366"/>
                  <a:pt x="458" y="366"/>
                </a:cubicBezTo>
                <a:close/>
                <a:moveTo>
                  <a:pt x="302" y="239"/>
                </a:moveTo>
                <a:cubicBezTo>
                  <a:pt x="310" y="239"/>
                  <a:pt x="314" y="233"/>
                  <a:pt x="314" y="220"/>
                </a:cubicBezTo>
                <a:lnTo>
                  <a:pt x="314" y="161"/>
                </a:lnTo>
                <a:cubicBezTo>
                  <a:pt x="314" y="148"/>
                  <a:pt x="310" y="142"/>
                  <a:pt x="302" y="142"/>
                </a:cubicBezTo>
                <a:cubicBezTo>
                  <a:pt x="294" y="142"/>
                  <a:pt x="290" y="148"/>
                  <a:pt x="290" y="161"/>
                </a:cubicBezTo>
                <a:lnTo>
                  <a:pt x="290" y="220"/>
                </a:lnTo>
                <a:cubicBezTo>
                  <a:pt x="290" y="233"/>
                  <a:pt x="294" y="239"/>
                  <a:pt x="302" y="239"/>
                </a:cubicBezTo>
                <a:close/>
                <a:moveTo>
                  <a:pt x="142" y="346"/>
                </a:moveTo>
                <a:lnTo>
                  <a:pt x="172" y="346"/>
                </a:lnTo>
                <a:lnTo>
                  <a:pt x="172" y="506"/>
                </a:lnTo>
                <a:lnTo>
                  <a:pt x="200" y="506"/>
                </a:lnTo>
                <a:lnTo>
                  <a:pt x="200" y="346"/>
                </a:lnTo>
                <a:lnTo>
                  <a:pt x="230" y="346"/>
                </a:lnTo>
                <a:lnTo>
                  <a:pt x="230" y="320"/>
                </a:lnTo>
                <a:lnTo>
                  <a:pt x="142" y="320"/>
                </a:lnTo>
                <a:lnTo>
                  <a:pt x="142" y="346"/>
                </a:lnTo>
                <a:close/>
                <a:moveTo>
                  <a:pt x="376" y="466"/>
                </a:moveTo>
                <a:cubicBezTo>
                  <a:pt x="376" y="479"/>
                  <a:pt x="372" y="485"/>
                  <a:pt x="365" y="485"/>
                </a:cubicBezTo>
                <a:cubicBezTo>
                  <a:pt x="361" y="485"/>
                  <a:pt x="357" y="483"/>
                  <a:pt x="353" y="479"/>
                </a:cubicBezTo>
                <a:lnTo>
                  <a:pt x="353" y="394"/>
                </a:lnTo>
                <a:cubicBezTo>
                  <a:pt x="357" y="390"/>
                  <a:pt x="361" y="388"/>
                  <a:pt x="365" y="388"/>
                </a:cubicBezTo>
                <a:cubicBezTo>
                  <a:pt x="372" y="388"/>
                  <a:pt x="376" y="395"/>
                  <a:pt x="376" y="407"/>
                </a:cubicBezTo>
                <a:lnTo>
                  <a:pt x="376" y="466"/>
                </a:lnTo>
                <a:close/>
                <a:moveTo>
                  <a:pt x="378" y="366"/>
                </a:moveTo>
                <a:cubicBezTo>
                  <a:pt x="369" y="366"/>
                  <a:pt x="361" y="371"/>
                  <a:pt x="353" y="381"/>
                </a:cubicBezTo>
                <a:lnTo>
                  <a:pt x="353" y="320"/>
                </a:lnTo>
                <a:lnTo>
                  <a:pt x="327" y="320"/>
                </a:lnTo>
                <a:lnTo>
                  <a:pt x="327" y="506"/>
                </a:lnTo>
                <a:lnTo>
                  <a:pt x="353" y="506"/>
                </a:lnTo>
                <a:lnTo>
                  <a:pt x="353" y="493"/>
                </a:lnTo>
                <a:cubicBezTo>
                  <a:pt x="361" y="503"/>
                  <a:pt x="370" y="508"/>
                  <a:pt x="378" y="508"/>
                </a:cubicBezTo>
                <a:cubicBezTo>
                  <a:pt x="388" y="508"/>
                  <a:pt x="395" y="503"/>
                  <a:pt x="399" y="492"/>
                </a:cubicBezTo>
                <a:cubicBezTo>
                  <a:pt x="400" y="486"/>
                  <a:pt x="401" y="477"/>
                  <a:pt x="401" y="464"/>
                </a:cubicBezTo>
                <a:lnTo>
                  <a:pt x="401" y="409"/>
                </a:lnTo>
                <a:cubicBezTo>
                  <a:pt x="401" y="396"/>
                  <a:pt x="400" y="387"/>
                  <a:pt x="399" y="381"/>
                </a:cubicBezTo>
                <a:cubicBezTo>
                  <a:pt x="395" y="371"/>
                  <a:pt x="388" y="366"/>
                  <a:pt x="378" y="366"/>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33" name="Freeform 333"/>
          <p:cNvSpPr>
            <a:spLocks noEditPoints="1"/>
          </p:cNvSpPr>
          <p:nvPr/>
        </p:nvSpPr>
        <p:spPr bwMode="auto">
          <a:xfrm>
            <a:off x="8034338" y="5478067"/>
            <a:ext cx="147639" cy="146448"/>
          </a:xfrm>
          <a:custGeom>
            <a:avLst/>
            <a:gdLst>
              <a:gd name="T0" fmla="*/ 591 w 647"/>
              <a:gd name="T1" fmla="*/ 199 h 647"/>
              <a:gd name="T2" fmla="*/ 481 w 647"/>
              <a:gd name="T3" fmla="*/ 413 h 647"/>
              <a:gd name="T4" fmla="*/ 297 w 647"/>
              <a:gd name="T5" fmla="*/ 555 h 647"/>
              <a:gd name="T6" fmla="*/ 218 w 647"/>
              <a:gd name="T7" fmla="*/ 469 h 647"/>
              <a:gd name="T8" fmla="*/ 175 w 647"/>
              <a:gd name="T9" fmla="*/ 310 h 647"/>
              <a:gd name="T10" fmla="*/ 123 w 647"/>
              <a:gd name="T11" fmla="*/ 224 h 647"/>
              <a:gd name="T12" fmla="*/ 81 w 647"/>
              <a:gd name="T13" fmla="*/ 249 h 647"/>
              <a:gd name="T14" fmla="*/ 56 w 647"/>
              <a:gd name="T15" fmla="*/ 217 h 647"/>
              <a:gd name="T16" fmla="*/ 134 w 647"/>
              <a:gd name="T17" fmla="*/ 147 h 647"/>
              <a:gd name="T18" fmla="*/ 213 w 647"/>
              <a:gd name="T19" fmla="*/ 99 h 647"/>
              <a:gd name="T20" fmla="*/ 290 w 647"/>
              <a:gd name="T21" fmla="*/ 184 h 647"/>
              <a:gd name="T22" fmla="*/ 312 w 647"/>
              <a:gd name="T23" fmla="*/ 307 h 647"/>
              <a:gd name="T24" fmla="*/ 351 w 647"/>
              <a:gd name="T25" fmla="*/ 389 h 647"/>
              <a:gd name="T26" fmla="*/ 402 w 647"/>
              <a:gd name="T27" fmla="*/ 336 h 647"/>
              <a:gd name="T28" fmla="*/ 438 w 647"/>
              <a:gd name="T29" fmla="*/ 255 h 647"/>
              <a:gd name="T30" fmla="*/ 402 w 647"/>
              <a:gd name="T31" fmla="*/ 209 h 647"/>
              <a:gd name="T32" fmla="*/ 362 w 647"/>
              <a:gd name="T33" fmla="*/ 218 h 647"/>
              <a:gd name="T34" fmla="*/ 513 w 647"/>
              <a:gd name="T35" fmla="*/ 92 h 647"/>
              <a:gd name="T36" fmla="*/ 591 w 647"/>
              <a:gd name="T37" fmla="*/ 199 h 647"/>
              <a:gd name="T38" fmla="*/ 612 w 647"/>
              <a:gd name="T39" fmla="*/ 0 h 647"/>
              <a:gd name="T40" fmla="*/ 35 w 647"/>
              <a:gd name="T41" fmla="*/ 0 h 647"/>
              <a:gd name="T42" fmla="*/ 0 w 647"/>
              <a:gd name="T43" fmla="*/ 35 h 647"/>
              <a:gd name="T44" fmla="*/ 0 w 647"/>
              <a:gd name="T45" fmla="*/ 612 h 647"/>
              <a:gd name="T46" fmla="*/ 35 w 647"/>
              <a:gd name="T47" fmla="*/ 647 h 647"/>
              <a:gd name="T48" fmla="*/ 612 w 647"/>
              <a:gd name="T49" fmla="*/ 647 h 647"/>
              <a:gd name="T50" fmla="*/ 647 w 647"/>
              <a:gd name="T51" fmla="*/ 612 h 647"/>
              <a:gd name="T52" fmla="*/ 647 w 647"/>
              <a:gd name="T53" fmla="*/ 35 h 647"/>
              <a:gd name="T54" fmla="*/ 612 w 647"/>
              <a:gd name="T55" fmla="*/ 0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47" h="647">
                <a:moveTo>
                  <a:pt x="591" y="199"/>
                </a:moveTo>
                <a:cubicBezTo>
                  <a:pt x="588" y="251"/>
                  <a:pt x="552" y="323"/>
                  <a:pt x="481" y="413"/>
                </a:cubicBezTo>
                <a:cubicBezTo>
                  <a:pt x="409" y="508"/>
                  <a:pt x="347" y="555"/>
                  <a:pt x="297" y="555"/>
                </a:cubicBezTo>
                <a:cubicBezTo>
                  <a:pt x="266" y="555"/>
                  <a:pt x="239" y="526"/>
                  <a:pt x="218" y="469"/>
                </a:cubicBezTo>
                <a:cubicBezTo>
                  <a:pt x="203" y="416"/>
                  <a:pt x="189" y="363"/>
                  <a:pt x="175" y="310"/>
                </a:cubicBezTo>
                <a:cubicBezTo>
                  <a:pt x="159" y="253"/>
                  <a:pt x="142" y="224"/>
                  <a:pt x="123" y="224"/>
                </a:cubicBezTo>
                <a:cubicBezTo>
                  <a:pt x="119" y="224"/>
                  <a:pt x="105" y="232"/>
                  <a:pt x="81" y="249"/>
                </a:cubicBezTo>
                <a:lnTo>
                  <a:pt x="56" y="217"/>
                </a:lnTo>
                <a:cubicBezTo>
                  <a:pt x="82" y="193"/>
                  <a:pt x="108" y="170"/>
                  <a:pt x="134" y="147"/>
                </a:cubicBezTo>
                <a:cubicBezTo>
                  <a:pt x="169" y="117"/>
                  <a:pt x="196" y="101"/>
                  <a:pt x="213" y="99"/>
                </a:cubicBezTo>
                <a:cubicBezTo>
                  <a:pt x="255" y="95"/>
                  <a:pt x="281" y="123"/>
                  <a:pt x="290" y="184"/>
                </a:cubicBezTo>
                <a:cubicBezTo>
                  <a:pt x="301" y="250"/>
                  <a:pt x="308" y="291"/>
                  <a:pt x="312" y="307"/>
                </a:cubicBezTo>
                <a:cubicBezTo>
                  <a:pt x="324" y="361"/>
                  <a:pt x="337" y="389"/>
                  <a:pt x="351" y="389"/>
                </a:cubicBezTo>
                <a:cubicBezTo>
                  <a:pt x="363" y="389"/>
                  <a:pt x="379" y="371"/>
                  <a:pt x="402" y="336"/>
                </a:cubicBezTo>
                <a:cubicBezTo>
                  <a:pt x="424" y="300"/>
                  <a:pt x="436" y="273"/>
                  <a:pt x="438" y="255"/>
                </a:cubicBezTo>
                <a:cubicBezTo>
                  <a:pt x="441" y="224"/>
                  <a:pt x="429" y="209"/>
                  <a:pt x="402" y="209"/>
                </a:cubicBezTo>
                <a:cubicBezTo>
                  <a:pt x="389" y="209"/>
                  <a:pt x="376" y="212"/>
                  <a:pt x="362" y="218"/>
                </a:cubicBezTo>
                <a:cubicBezTo>
                  <a:pt x="388" y="132"/>
                  <a:pt x="439" y="90"/>
                  <a:pt x="513" y="92"/>
                </a:cubicBezTo>
                <a:cubicBezTo>
                  <a:pt x="568" y="94"/>
                  <a:pt x="594" y="129"/>
                  <a:pt x="591" y="199"/>
                </a:cubicBezTo>
                <a:close/>
                <a:moveTo>
                  <a:pt x="612" y="0"/>
                </a:moveTo>
                <a:lnTo>
                  <a:pt x="35" y="0"/>
                </a:lnTo>
                <a:cubicBezTo>
                  <a:pt x="16" y="0"/>
                  <a:pt x="0" y="16"/>
                  <a:pt x="0" y="35"/>
                </a:cubicBezTo>
                <a:lnTo>
                  <a:pt x="0" y="612"/>
                </a:lnTo>
                <a:cubicBezTo>
                  <a:pt x="0" y="631"/>
                  <a:pt x="16" y="647"/>
                  <a:pt x="35" y="647"/>
                </a:cubicBezTo>
                <a:lnTo>
                  <a:pt x="612" y="647"/>
                </a:lnTo>
                <a:cubicBezTo>
                  <a:pt x="631" y="647"/>
                  <a:pt x="647" y="631"/>
                  <a:pt x="647" y="612"/>
                </a:cubicBezTo>
                <a:lnTo>
                  <a:pt x="647" y="35"/>
                </a:lnTo>
                <a:cubicBezTo>
                  <a:pt x="647" y="16"/>
                  <a:pt x="631" y="0"/>
                  <a:pt x="612"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34" name="Freeform 334"/>
          <p:cNvSpPr>
            <a:spLocks noEditPoints="1"/>
          </p:cNvSpPr>
          <p:nvPr/>
        </p:nvSpPr>
        <p:spPr bwMode="auto">
          <a:xfrm>
            <a:off x="6224590" y="5478067"/>
            <a:ext cx="145256" cy="145256"/>
          </a:xfrm>
          <a:custGeom>
            <a:avLst/>
            <a:gdLst>
              <a:gd name="T0" fmla="*/ 555 w 639"/>
              <a:gd name="T1" fmla="*/ 380 h 639"/>
              <a:gd name="T2" fmla="*/ 532 w 639"/>
              <a:gd name="T3" fmla="*/ 384 h 639"/>
              <a:gd name="T4" fmla="*/ 492 w 639"/>
              <a:gd name="T5" fmla="*/ 388 h 639"/>
              <a:gd name="T6" fmla="*/ 481 w 639"/>
              <a:gd name="T7" fmla="*/ 395 h 639"/>
              <a:gd name="T8" fmla="*/ 355 w 639"/>
              <a:gd name="T9" fmla="*/ 561 h 639"/>
              <a:gd name="T10" fmla="*/ 339 w 639"/>
              <a:gd name="T11" fmla="*/ 573 h 639"/>
              <a:gd name="T12" fmla="*/ 281 w 639"/>
              <a:gd name="T13" fmla="*/ 574 h 639"/>
              <a:gd name="T14" fmla="*/ 236 w 639"/>
              <a:gd name="T15" fmla="*/ 535 h 639"/>
              <a:gd name="T16" fmla="*/ 144 w 639"/>
              <a:gd name="T17" fmla="*/ 380 h 639"/>
              <a:gd name="T18" fmla="*/ 85 w 639"/>
              <a:gd name="T19" fmla="*/ 141 h 639"/>
              <a:gd name="T20" fmla="*/ 84 w 639"/>
              <a:gd name="T21" fmla="*/ 135 h 639"/>
              <a:gd name="T22" fmla="*/ 175 w 639"/>
              <a:gd name="T23" fmla="*/ 136 h 639"/>
              <a:gd name="T24" fmla="*/ 176 w 639"/>
              <a:gd name="T25" fmla="*/ 145 h 639"/>
              <a:gd name="T26" fmla="*/ 188 w 639"/>
              <a:gd name="T27" fmla="*/ 223 h 639"/>
              <a:gd name="T28" fmla="*/ 301 w 639"/>
              <a:gd name="T29" fmla="*/ 484 h 639"/>
              <a:gd name="T30" fmla="*/ 326 w 639"/>
              <a:gd name="T31" fmla="*/ 485 h 639"/>
              <a:gd name="T32" fmla="*/ 401 w 639"/>
              <a:gd name="T33" fmla="*/ 376 h 639"/>
              <a:gd name="T34" fmla="*/ 399 w 639"/>
              <a:gd name="T35" fmla="*/ 366 h 639"/>
              <a:gd name="T36" fmla="*/ 311 w 639"/>
              <a:gd name="T37" fmla="*/ 235 h 639"/>
              <a:gd name="T38" fmla="*/ 318 w 639"/>
              <a:gd name="T39" fmla="*/ 135 h 639"/>
              <a:gd name="T40" fmla="*/ 447 w 639"/>
              <a:gd name="T41" fmla="*/ 57 h 639"/>
              <a:gd name="T42" fmla="*/ 547 w 639"/>
              <a:gd name="T43" fmla="*/ 161 h 639"/>
              <a:gd name="T44" fmla="*/ 533 w 639"/>
              <a:gd name="T45" fmla="*/ 267 h 639"/>
              <a:gd name="T46" fmla="*/ 530 w 639"/>
              <a:gd name="T47" fmla="*/ 276 h 639"/>
              <a:gd name="T48" fmla="*/ 521 w 639"/>
              <a:gd name="T49" fmla="*/ 277 h 639"/>
              <a:gd name="T50" fmla="*/ 459 w 639"/>
              <a:gd name="T51" fmla="*/ 257 h 639"/>
              <a:gd name="T52" fmla="*/ 453 w 639"/>
              <a:gd name="T53" fmla="*/ 251 h 639"/>
              <a:gd name="T54" fmla="*/ 455 w 639"/>
              <a:gd name="T55" fmla="*/ 243 h 639"/>
              <a:gd name="T56" fmla="*/ 460 w 639"/>
              <a:gd name="T57" fmla="*/ 166 h 639"/>
              <a:gd name="T58" fmla="*/ 427 w 639"/>
              <a:gd name="T59" fmla="*/ 136 h 639"/>
              <a:gd name="T60" fmla="*/ 401 w 639"/>
              <a:gd name="T61" fmla="*/ 152 h 639"/>
              <a:gd name="T62" fmla="*/ 392 w 639"/>
              <a:gd name="T63" fmla="*/ 186 h 639"/>
              <a:gd name="T64" fmla="*/ 410 w 639"/>
              <a:gd name="T65" fmla="*/ 270 h 639"/>
              <a:gd name="T66" fmla="*/ 526 w 639"/>
              <a:gd name="T67" fmla="*/ 322 h 639"/>
              <a:gd name="T68" fmla="*/ 555 w 639"/>
              <a:gd name="T69" fmla="*/ 317 h 639"/>
              <a:gd name="T70" fmla="*/ 555 w 639"/>
              <a:gd name="T71" fmla="*/ 380 h 639"/>
              <a:gd name="T72" fmla="*/ 605 w 639"/>
              <a:gd name="T73" fmla="*/ 0 h 639"/>
              <a:gd name="T74" fmla="*/ 34 w 639"/>
              <a:gd name="T75" fmla="*/ 0 h 639"/>
              <a:gd name="T76" fmla="*/ 0 w 639"/>
              <a:gd name="T77" fmla="*/ 34 h 639"/>
              <a:gd name="T78" fmla="*/ 0 w 639"/>
              <a:gd name="T79" fmla="*/ 605 h 639"/>
              <a:gd name="T80" fmla="*/ 34 w 639"/>
              <a:gd name="T81" fmla="*/ 639 h 639"/>
              <a:gd name="T82" fmla="*/ 605 w 639"/>
              <a:gd name="T83" fmla="*/ 639 h 639"/>
              <a:gd name="T84" fmla="*/ 639 w 639"/>
              <a:gd name="T85" fmla="*/ 605 h 639"/>
              <a:gd name="T86" fmla="*/ 639 w 639"/>
              <a:gd name="T87" fmla="*/ 34 h 639"/>
              <a:gd name="T88" fmla="*/ 605 w 639"/>
              <a:gd name="T89" fmla="*/ 0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39" h="639">
                <a:moveTo>
                  <a:pt x="555" y="380"/>
                </a:moveTo>
                <a:cubicBezTo>
                  <a:pt x="547" y="381"/>
                  <a:pt x="540" y="383"/>
                  <a:pt x="532" y="384"/>
                </a:cubicBezTo>
                <a:cubicBezTo>
                  <a:pt x="519" y="387"/>
                  <a:pt x="506" y="388"/>
                  <a:pt x="492" y="388"/>
                </a:cubicBezTo>
                <a:cubicBezTo>
                  <a:pt x="486" y="388"/>
                  <a:pt x="484" y="390"/>
                  <a:pt x="481" y="395"/>
                </a:cubicBezTo>
                <a:cubicBezTo>
                  <a:pt x="449" y="458"/>
                  <a:pt x="407" y="513"/>
                  <a:pt x="355" y="561"/>
                </a:cubicBezTo>
                <a:cubicBezTo>
                  <a:pt x="350" y="565"/>
                  <a:pt x="345" y="569"/>
                  <a:pt x="339" y="573"/>
                </a:cubicBezTo>
                <a:cubicBezTo>
                  <a:pt x="320" y="586"/>
                  <a:pt x="301" y="587"/>
                  <a:pt x="281" y="574"/>
                </a:cubicBezTo>
                <a:cubicBezTo>
                  <a:pt x="264" y="564"/>
                  <a:pt x="250" y="550"/>
                  <a:pt x="236" y="535"/>
                </a:cubicBezTo>
                <a:cubicBezTo>
                  <a:pt x="195" y="490"/>
                  <a:pt x="167" y="437"/>
                  <a:pt x="144" y="380"/>
                </a:cubicBezTo>
                <a:cubicBezTo>
                  <a:pt x="114" y="303"/>
                  <a:pt x="96" y="222"/>
                  <a:pt x="85" y="141"/>
                </a:cubicBezTo>
                <a:lnTo>
                  <a:pt x="84" y="135"/>
                </a:lnTo>
                <a:lnTo>
                  <a:pt x="175" y="136"/>
                </a:lnTo>
                <a:lnTo>
                  <a:pt x="176" y="145"/>
                </a:lnTo>
                <a:cubicBezTo>
                  <a:pt x="179" y="171"/>
                  <a:pt x="183" y="197"/>
                  <a:pt x="188" y="223"/>
                </a:cubicBezTo>
                <a:cubicBezTo>
                  <a:pt x="207" y="318"/>
                  <a:pt x="241" y="407"/>
                  <a:pt x="301" y="484"/>
                </a:cubicBezTo>
                <a:cubicBezTo>
                  <a:pt x="313" y="499"/>
                  <a:pt x="313" y="499"/>
                  <a:pt x="326" y="485"/>
                </a:cubicBezTo>
                <a:cubicBezTo>
                  <a:pt x="356" y="452"/>
                  <a:pt x="381" y="416"/>
                  <a:pt x="401" y="376"/>
                </a:cubicBezTo>
                <a:cubicBezTo>
                  <a:pt x="404" y="372"/>
                  <a:pt x="404" y="369"/>
                  <a:pt x="399" y="366"/>
                </a:cubicBezTo>
                <a:cubicBezTo>
                  <a:pt x="348" y="337"/>
                  <a:pt x="321" y="291"/>
                  <a:pt x="311" y="235"/>
                </a:cubicBezTo>
                <a:cubicBezTo>
                  <a:pt x="305" y="201"/>
                  <a:pt x="306" y="168"/>
                  <a:pt x="318" y="135"/>
                </a:cubicBezTo>
                <a:cubicBezTo>
                  <a:pt x="338" y="78"/>
                  <a:pt x="388" y="51"/>
                  <a:pt x="447" y="57"/>
                </a:cubicBezTo>
                <a:cubicBezTo>
                  <a:pt x="514" y="64"/>
                  <a:pt x="542" y="109"/>
                  <a:pt x="547" y="161"/>
                </a:cubicBezTo>
                <a:cubicBezTo>
                  <a:pt x="551" y="198"/>
                  <a:pt x="545" y="233"/>
                  <a:pt x="533" y="267"/>
                </a:cubicBezTo>
                <a:cubicBezTo>
                  <a:pt x="532" y="270"/>
                  <a:pt x="530" y="276"/>
                  <a:pt x="530" y="276"/>
                </a:cubicBezTo>
                <a:cubicBezTo>
                  <a:pt x="530" y="276"/>
                  <a:pt x="525" y="276"/>
                  <a:pt x="521" y="277"/>
                </a:cubicBezTo>
                <a:cubicBezTo>
                  <a:pt x="497" y="278"/>
                  <a:pt x="476" y="274"/>
                  <a:pt x="459" y="257"/>
                </a:cubicBezTo>
                <a:cubicBezTo>
                  <a:pt x="456" y="254"/>
                  <a:pt x="453" y="251"/>
                  <a:pt x="453" y="251"/>
                </a:cubicBezTo>
                <a:cubicBezTo>
                  <a:pt x="453" y="251"/>
                  <a:pt x="454" y="245"/>
                  <a:pt x="455" y="243"/>
                </a:cubicBezTo>
                <a:cubicBezTo>
                  <a:pt x="462" y="217"/>
                  <a:pt x="466" y="192"/>
                  <a:pt x="460" y="166"/>
                </a:cubicBezTo>
                <a:cubicBezTo>
                  <a:pt x="455" y="145"/>
                  <a:pt x="444" y="135"/>
                  <a:pt x="427" y="136"/>
                </a:cubicBezTo>
                <a:cubicBezTo>
                  <a:pt x="415" y="136"/>
                  <a:pt x="407" y="142"/>
                  <a:pt x="401" y="152"/>
                </a:cubicBezTo>
                <a:cubicBezTo>
                  <a:pt x="395" y="162"/>
                  <a:pt x="393" y="174"/>
                  <a:pt x="392" y="186"/>
                </a:cubicBezTo>
                <a:cubicBezTo>
                  <a:pt x="390" y="216"/>
                  <a:pt x="394" y="244"/>
                  <a:pt x="410" y="270"/>
                </a:cubicBezTo>
                <a:cubicBezTo>
                  <a:pt x="437" y="312"/>
                  <a:pt x="478" y="326"/>
                  <a:pt x="526" y="322"/>
                </a:cubicBezTo>
                <a:cubicBezTo>
                  <a:pt x="536" y="321"/>
                  <a:pt x="545" y="319"/>
                  <a:pt x="555" y="317"/>
                </a:cubicBezTo>
                <a:lnTo>
                  <a:pt x="555" y="380"/>
                </a:lnTo>
                <a:close/>
                <a:moveTo>
                  <a:pt x="605" y="0"/>
                </a:moveTo>
                <a:lnTo>
                  <a:pt x="34" y="0"/>
                </a:lnTo>
                <a:cubicBezTo>
                  <a:pt x="15" y="0"/>
                  <a:pt x="0" y="16"/>
                  <a:pt x="0" y="34"/>
                </a:cubicBezTo>
                <a:lnTo>
                  <a:pt x="0" y="605"/>
                </a:lnTo>
                <a:cubicBezTo>
                  <a:pt x="0" y="624"/>
                  <a:pt x="15" y="639"/>
                  <a:pt x="34" y="639"/>
                </a:cubicBezTo>
                <a:lnTo>
                  <a:pt x="605" y="639"/>
                </a:lnTo>
                <a:cubicBezTo>
                  <a:pt x="624" y="639"/>
                  <a:pt x="639" y="624"/>
                  <a:pt x="639" y="605"/>
                </a:cubicBezTo>
                <a:lnTo>
                  <a:pt x="639" y="34"/>
                </a:lnTo>
                <a:cubicBezTo>
                  <a:pt x="639" y="16"/>
                  <a:pt x="624" y="0"/>
                  <a:pt x="605"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35" name="Freeform 335"/>
          <p:cNvSpPr>
            <a:spLocks noEditPoints="1"/>
          </p:cNvSpPr>
          <p:nvPr/>
        </p:nvSpPr>
        <p:spPr bwMode="auto">
          <a:xfrm>
            <a:off x="4233864" y="5473304"/>
            <a:ext cx="146448" cy="146448"/>
          </a:xfrm>
          <a:custGeom>
            <a:avLst/>
            <a:gdLst>
              <a:gd name="T0" fmla="*/ 580 w 646"/>
              <a:gd name="T1" fmla="*/ 314 h 646"/>
              <a:gd name="T2" fmla="*/ 511 w 646"/>
              <a:gd name="T3" fmla="*/ 314 h 646"/>
              <a:gd name="T4" fmla="*/ 511 w 646"/>
              <a:gd name="T5" fmla="*/ 384 h 646"/>
              <a:gd name="T6" fmla="*/ 477 w 646"/>
              <a:gd name="T7" fmla="*/ 384 h 646"/>
              <a:gd name="T8" fmla="*/ 477 w 646"/>
              <a:gd name="T9" fmla="*/ 314 h 646"/>
              <a:gd name="T10" fmla="*/ 408 w 646"/>
              <a:gd name="T11" fmla="*/ 314 h 646"/>
              <a:gd name="T12" fmla="*/ 408 w 646"/>
              <a:gd name="T13" fmla="*/ 280 h 646"/>
              <a:gd name="T14" fmla="*/ 477 w 646"/>
              <a:gd name="T15" fmla="*/ 280 h 646"/>
              <a:gd name="T16" fmla="*/ 477 w 646"/>
              <a:gd name="T17" fmla="*/ 211 h 646"/>
              <a:gd name="T18" fmla="*/ 511 w 646"/>
              <a:gd name="T19" fmla="*/ 211 h 646"/>
              <a:gd name="T20" fmla="*/ 511 w 646"/>
              <a:gd name="T21" fmla="*/ 280 h 646"/>
              <a:gd name="T22" fmla="*/ 580 w 646"/>
              <a:gd name="T23" fmla="*/ 280 h 646"/>
              <a:gd name="T24" fmla="*/ 580 w 646"/>
              <a:gd name="T25" fmla="*/ 314 h 646"/>
              <a:gd name="T26" fmla="*/ 274 w 646"/>
              <a:gd name="T27" fmla="*/ 393 h 646"/>
              <a:gd name="T28" fmla="*/ 258 w 646"/>
              <a:gd name="T29" fmla="*/ 392 h 646"/>
              <a:gd name="T30" fmla="*/ 185 w 646"/>
              <a:gd name="T31" fmla="*/ 403 h 646"/>
              <a:gd name="T32" fmla="*/ 126 w 646"/>
              <a:gd name="T33" fmla="*/ 474 h 646"/>
              <a:gd name="T34" fmla="*/ 247 w 646"/>
              <a:gd name="T35" fmla="*/ 559 h 646"/>
              <a:gd name="T36" fmla="*/ 349 w 646"/>
              <a:gd name="T37" fmla="*/ 484 h 646"/>
              <a:gd name="T38" fmla="*/ 274 w 646"/>
              <a:gd name="T39" fmla="*/ 393 h 646"/>
              <a:gd name="T40" fmla="*/ 311 w 646"/>
              <a:gd name="T41" fmla="*/ 211 h 646"/>
              <a:gd name="T42" fmla="*/ 224 w 646"/>
              <a:gd name="T43" fmla="*/ 84 h 646"/>
              <a:gd name="T44" fmla="*/ 176 w 646"/>
              <a:gd name="T45" fmla="*/ 107 h 646"/>
              <a:gd name="T46" fmla="*/ 161 w 646"/>
              <a:gd name="T47" fmla="*/ 158 h 646"/>
              <a:gd name="T48" fmla="*/ 247 w 646"/>
              <a:gd name="T49" fmla="*/ 281 h 646"/>
              <a:gd name="T50" fmla="*/ 294 w 646"/>
              <a:gd name="T51" fmla="*/ 262 h 646"/>
              <a:gd name="T52" fmla="*/ 311 w 646"/>
              <a:gd name="T53" fmla="*/ 211 h 646"/>
              <a:gd name="T54" fmla="*/ 214 w 646"/>
              <a:gd name="T55" fmla="*/ 588 h 646"/>
              <a:gd name="T56" fmla="*/ 65 w 646"/>
              <a:gd name="T57" fmla="*/ 489 h 646"/>
              <a:gd name="T58" fmla="*/ 118 w 646"/>
              <a:gd name="T59" fmla="*/ 405 h 646"/>
              <a:gd name="T60" fmla="*/ 250 w 646"/>
              <a:gd name="T61" fmla="*/ 373 h 646"/>
              <a:gd name="T62" fmla="*/ 229 w 646"/>
              <a:gd name="T63" fmla="*/ 326 h 646"/>
              <a:gd name="T64" fmla="*/ 236 w 646"/>
              <a:gd name="T65" fmla="*/ 299 h 646"/>
              <a:gd name="T66" fmla="*/ 214 w 646"/>
              <a:gd name="T67" fmla="*/ 300 h 646"/>
              <a:gd name="T68" fmla="*/ 100 w 646"/>
              <a:gd name="T69" fmla="*/ 192 h 646"/>
              <a:gd name="T70" fmla="*/ 144 w 646"/>
              <a:gd name="T71" fmla="*/ 99 h 646"/>
              <a:gd name="T72" fmla="*/ 274 w 646"/>
              <a:gd name="T73" fmla="*/ 58 h 646"/>
              <a:gd name="T74" fmla="*/ 410 w 646"/>
              <a:gd name="T75" fmla="*/ 58 h 646"/>
              <a:gd name="T76" fmla="*/ 365 w 646"/>
              <a:gd name="T77" fmla="*/ 86 h 646"/>
              <a:gd name="T78" fmla="*/ 323 w 646"/>
              <a:gd name="T79" fmla="*/ 86 h 646"/>
              <a:gd name="T80" fmla="*/ 371 w 646"/>
              <a:gd name="T81" fmla="*/ 180 h 646"/>
              <a:gd name="T82" fmla="*/ 314 w 646"/>
              <a:gd name="T83" fmla="*/ 278 h 646"/>
              <a:gd name="T84" fmla="*/ 294 w 646"/>
              <a:gd name="T85" fmla="*/ 311 h 646"/>
              <a:gd name="T86" fmla="*/ 312 w 646"/>
              <a:gd name="T87" fmla="*/ 341 h 646"/>
              <a:gd name="T88" fmla="*/ 337 w 646"/>
              <a:gd name="T89" fmla="*/ 360 h 646"/>
              <a:gd name="T90" fmla="*/ 395 w 646"/>
              <a:gd name="T91" fmla="*/ 457 h 646"/>
              <a:gd name="T92" fmla="*/ 214 w 646"/>
              <a:gd name="T93" fmla="*/ 588 h 646"/>
              <a:gd name="T94" fmla="*/ 611 w 646"/>
              <a:gd name="T95" fmla="*/ 0 h 646"/>
              <a:gd name="T96" fmla="*/ 34 w 646"/>
              <a:gd name="T97" fmla="*/ 0 h 646"/>
              <a:gd name="T98" fmla="*/ 0 w 646"/>
              <a:gd name="T99" fmla="*/ 34 h 646"/>
              <a:gd name="T100" fmla="*/ 0 w 646"/>
              <a:gd name="T101" fmla="*/ 611 h 646"/>
              <a:gd name="T102" fmla="*/ 34 w 646"/>
              <a:gd name="T103" fmla="*/ 646 h 646"/>
              <a:gd name="T104" fmla="*/ 611 w 646"/>
              <a:gd name="T105" fmla="*/ 646 h 646"/>
              <a:gd name="T106" fmla="*/ 646 w 646"/>
              <a:gd name="T107" fmla="*/ 611 h 646"/>
              <a:gd name="T108" fmla="*/ 646 w 646"/>
              <a:gd name="T109" fmla="*/ 34 h 646"/>
              <a:gd name="T110" fmla="*/ 611 w 646"/>
              <a:gd name="T111" fmla="*/ 0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46" h="646">
                <a:moveTo>
                  <a:pt x="580" y="314"/>
                </a:moveTo>
                <a:lnTo>
                  <a:pt x="511" y="314"/>
                </a:lnTo>
                <a:lnTo>
                  <a:pt x="511" y="384"/>
                </a:lnTo>
                <a:lnTo>
                  <a:pt x="477" y="384"/>
                </a:lnTo>
                <a:lnTo>
                  <a:pt x="477" y="314"/>
                </a:lnTo>
                <a:lnTo>
                  <a:pt x="408" y="314"/>
                </a:lnTo>
                <a:lnTo>
                  <a:pt x="408" y="280"/>
                </a:lnTo>
                <a:lnTo>
                  <a:pt x="477" y="280"/>
                </a:lnTo>
                <a:lnTo>
                  <a:pt x="477" y="211"/>
                </a:lnTo>
                <a:lnTo>
                  <a:pt x="511" y="211"/>
                </a:lnTo>
                <a:lnTo>
                  <a:pt x="511" y="280"/>
                </a:lnTo>
                <a:lnTo>
                  <a:pt x="580" y="280"/>
                </a:lnTo>
                <a:lnTo>
                  <a:pt x="580" y="314"/>
                </a:lnTo>
                <a:close/>
                <a:moveTo>
                  <a:pt x="274" y="393"/>
                </a:moveTo>
                <a:cubicBezTo>
                  <a:pt x="268" y="392"/>
                  <a:pt x="265" y="392"/>
                  <a:pt x="258" y="392"/>
                </a:cubicBezTo>
                <a:cubicBezTo>
                  <a:pt x="252" y="392"/>
                  <a:pt x="214" y="394"/>
                  <a:pt x="185" y="403"/>
                </a:cubicBezTo>
                <a:cubicBezTo>
                  <a:pt x="170" y="409"/>
                  <a:pt x="126" y="425"/>
                  <a:pt x="126" y="474"/>
                </a:cubicBezTo>
                <a:cubicBezTo>
                  <a:pt x="126" y="524"/>
                  <a:pt x="174" y="559"/>
                  <a:pt x="247" y="559"/>
                </a:cubicBezTo>
                <a:cubicBezTo>
                  <a:pt x="314" y="559"/>
                  <a:pt x="349" y="527"/>
                  <a:pt x="349" y="484"/>
                </a:cubicBezTo>
                <a:cubicBezTo>
                  <a:pt x="349" y="449"/>
                  <a:pt x="326" y="430"/>
                  <a:pt x="274" y="393"/>
                </a:cubicBezTo>
                <a:close/>
                <a:moveTo>
                  <a:pt x="311" y="211"/>
                </a:moveTo>
                <a:cubicBezTo>
                  <a:pt x="311" y="162"/>
                  <a:pt x="281" y="84"/>
                  <a:pt x="224" y="84"/>
                </a:cubicBezTo>
                <a:cubicBezTo>
                  <a:pt x="206" y="84"/>
                  <a:pt x="187" y="93"/>
                  <a:pt x="176" y="107"/>
                </a:cubicBezTo>
                <a:cubicBezTo>
                  <a:pt x="164" y="122"/>
                  <a:pt x="161" y="140"/>
                  <a:pt x="161" y="158"/>
                </a:cubicBezTo>
                <a:cubicBezTo>
                  <a:pt x="161" y="204"/>
                  <a:pt x="187" y="281"/>
                  <a:pt x="247" y="281"/>
                </a:cubicBezTo>
                <a:cubicBezTo>
                  <a:pt x="264" y="281"/>
                  <a:pt x="282" y="273"/>
                  <a:pt x="294" y="262"/>
                </a:cubicBezTo>
                <a:cubicBezTo>
                  <a:pt x="309" y="246"/>
                  <a:pt x="311" y="224"/>
                  <a:pt x="311" y="211"/>
                </a:cubicBezTo>
                <a:close/>
                <a:moveTo>
                  <a:pt x="214" y="588"/>
                </a:moveTo>
                <a:cubicBezTo>
                  <a:pt x="114" y="588"/>
                  <a:pt x="65" y="540"/>
                  <a:pt x="65" y="489"/>
                </a:cubicBezTo>
                <a:cubicBezTo>
                  <a:pt x="65" y="464"/>
                  <a:pt x="78" y="429"/>
                  <a:pt x="118" y="405"/>
                </a:cubicBezTo>
                <a:cubicBezTo>
                  <a:pt x="161" y="378"/>
                  <a:pt x="219" y="375"/>
                  <a:pt x="250" y="373"/>
                </a:cubicBezTo>
                <a:cubicBezTo>
                  <a:pt x="240" y="360"/>
                  <a:pt x="229" y="347"/>
                  <a:pt x="229" y="326"/>
                </a:cubicBezTo>
                <a:cubicBezTo>
                  <a:pt x="229" y="314"/>
                  <a:pt x="233" y="307"/>
                  <a:pt x="236" y="299"/>
                </a:cubicBezTo>
                <a:cubicBezTo>
                  <a:pt x="229" y="300"/>
                  <a:pt x="221" y="300"/>
                  <a:pt x="214" y="300"/>
                </a:cubicBezTo>
                <a:cubicBezTo>
                  <a:pt x="141" y="300"/>
                  <a:pt x="100" y="246"/>
                  <a:pt x="100" y="192"/>
                </a:cubicBezTo>
                <a:cubicBezTo>
                  <a:pt x="100" y="160"/>
                  <a:pt x="114" y="125"/>
                  <a:pt x="144" y="99"/>
                </a:cubicBezTo>
                <a:cubicBezTo>
                  <a:pt x="183" y="67"/>
                  <a:pt x="237" y="58"/>
                  <a:pt x="274" y="58"/>
                </a:cubicBezTo>
                <a:lnTo>
                  <a:pt x="410" y="58"/>
                </a:lnTo>
                <a:lnTo>
                  <a:pt x="365" y="86"/>
                </a:lnTo>
                <a:lnTo>
                  <a:pt x="323" y="86"/>
                </a:lnTo>
                <a:cubicBezTo>
                  <a:pt x="338" y="99"/>
                  <a:pt x="371" y="127"/>
                  <a:pt x="371" y="180"/>
                </a:cubicBezTo>
                <a:cubicBezTo>
                  <a:pt x="371" y="231"/>
                  <a:pt x="343" y="255"/>
                  <a:pt x="314" y="278"/>
                </a:cubicBezTo>
                <a:cubicBezTo>
                  <a:pt x="305" y="287"/>
                  <a:pt x="294" y="296"/>
                  <a:pt x="294" y="311"/>
                </a:cubicBezTo>
                <a:cubicBezTo>
                  <a:pt x="294" y="327"/>
                  <a:pt x="305" y="335"/>
                  <a:pt x="312" y="341"/>
                </a:cubicBezTo>
                <a:lnTo>
                  <a:pt x="337" y="360"/>
                </a:lnTo>
                <a:cubicBezTo>
                  <a:pt x="367" y="386"/>
                  <a:pt x="395" y="410"/>
                  <a:pt x="395" y="457"/>
                </a:cubicBezTo>
                <a:cubicBezTo>
                  <a:pt x="395" y="522"/>
                  <a:pt x="332" y="588"/>
                  <a:pt x="214" y="588"/>
                </a:cubicBezTo>
                <a:close/>
                <a:moveTo>
                  <a:pt x="611" y="0"/>
                </a:moveTo>
                <a:lnTo>
                  <a:pt x="34" y="0"/>
                </a:lnTo>
                <a:cubicBezTo>
                  <a:pt x="15" y="0"/>
                  <a:pt x="0" y="15"/>
                  <a:pt x="0" y="34"/>
                </a:cubicBezTo>
                <a:lnTo>
                  <a:pt x="0" y="611"/>
                </a:lnTo>
                <a:cubicBezTo>
                  <a:pt x="0" y="630"/>
                  <a:pt x="15" y="646"/>
                  <a:pt x="34" y="646"/>
                </a:cubicBezTo>
                <a:lnTo>
                  <a:pt x="611" y="646"/>
                </a:lnTo>
                <a:cubicBezTo>
                  <a:pt x="630" y="646"/>
                  <a:pt x="646" y="630"/>
                  <a:pt x="646" y="611"/>
                </a:cubicBezTo>
                <a:lnTo>
                  <a:pt x="646" y="34"/>
                </a:lnTo>
                <a:cubicBezTo>
                  <a:pt x="646" y="15"/>
                  <a:pt x="630" y="0"/>
                  <a:pt x="611"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36" name="Freeform 336"/>
          <p:cNvSpPr>
            <a:spLocks noEditPoints="1"/>
          </p:cNvSpPr>
          <p:nvPr/>
        </p:nvSpPr>
        <p:spPr bwMode="auto">
          <a:xfrm>
            <a:off x="5940029" y="5256610"/>
            <a:ext cx="127398" cy="128589"/>
          </a:xfrm>
          <a:custGeom>
            <a:avLst/>
            <a:gdLst>
              <a:gd name="T0" fmla="*/ 283 w 564"/>
              <a:gd name="T1" fmla="*/ 171 h 564"/>
              <a:gd name="T2" fmla="*/ 170 w 564"/>
              <a:gd name="T3" fmla="*/ 281 h 564"/>
              <a:gd name="T4" fmla="*/ 283 w 564"/>
              <a:gd name="T5" fmla="*/ 391 h 564"/>
              <a:gd name="T6" fmla="*/ 396 w 564"/>
              <a:gd name="T7" fmla="*/ 281 h 564"/>
              <a:gd name="T8" fmla="*/ 283 w 564"/>
              <a:gd name="T9" fmla="*/ 171 h 564"/>
              <a:gd name="T10" fmla="*/ 500 w 564"/>
              <a:gd name="T11" fmla="*/ 239 h 564"/>
              <a:gd name="T12" fmla="*/ 451 w 564"/>
              <a:gd name="T13" fmla="*/ 239 h 564"/>
              <a:gd name="T14" fmla="*/ 458 w 564"/>
              <a:gd name="T15" fmla="*/ 287 h 564"/>
              <a:gd name="T16" fmla="*/ 283 w 564"/>
              <a:gd name="T17" fmla="*/ 457 h 564"/>
              <a:gd name="T18" fmla="*/ 108 w 564"/>
              <a:gd name="T19" fmla="*/ 287 h 564"/>
              <a:gd name="T20" fmla="*/ 115 w 564"/>
              <a:gd name="T21" fmla="*/ 239 h 564"/>
              <a:gd name="T22" fmla="*/ 63 w 564"/>
              <a:gd name="T23" fmla="*/ 239 h 564"/>
              <a:gd name="T24" fmla="*/ 63 w 564"/>
              <a:gd name="T25" fmla="*/ 477 h 564"/>
              <a:gd name="T26" fmla="*/ 86 w 564"/>
              <a:gd name="T27" fmla="*/ 499 h 564"/>
              <a:gd name="T28" fmla="*/ 478 w 564"/>
              <a:gd name="T29" fmla="*/ 499 h 564"/>
              <a:gd name="T30" fmla="*/ 500 w 564"/>
              <a:gd name="T31" fmla="*/ 477 h 564"/>
              <a:gd name="T32" fmla="*/ 500 w 564"/>
              <a:gd name="T33" fmla="*/ 239 h 564"/>
              <a:gd name="T34" fmla="*/ 411 w 564"/>
              <a:gd name="T35" fmla="*/ 63 h 564"/>
              <a:gd name="T36" fmla="*/ 386 w 564"/>
              <a:gd name="T37" fmla="*/ 88 h 564"/>
              <a:gd name="T38" fmla="*/ 386 w 564"/>
              <a:gd name="T39" fmla="*/ 149 h 564"/>
              <a:gd name="T40" fmla="*/ 411 w 564"/>
              <a:gd name="T41" fmla="*/ 175 h 564"/>
              <a:gd name="T42" fmla="*/ 475 w 564"/>
              <a:gd name="T43" fmla="*/ 175 h 564"/>
              <a:gd name="T44" fmla="*/ 500 w 564"/>
              <a:gd name="T45" fmla="*/ 149 h 564"/>
              <a:gd name="T46" fmla="*/ 500 w 564"/>
              <a:gd name="T47" fmla="*/ 88 h 564"/>
              <a:gd name="T48" fmla="*/ 475 w 564"/>
              <a:gd name="T49" fmla="*/ 63 h 564"/>
              <a:gd name="T50" fmla="*/ 411 w 564"/>
              <a:gd name="T51" fmla="*/ 63 h 564"/>
              <a:gd name="T52" fmla="*/ 73 w 564"/>
              <a:gd name="T53" fmla="*/ 0 h 564"/>
              <a:gd name="T54" fmla="*/ 492 w 564"/>
              <a:gd name="T55" fmla="*/ 0 h 564"/>
              <a:gd name="T56" fmla="*/ 564 w 564"/>
              <a:gd name="T57" fmla="*/ 73 h 564"/>
              <a:gd name="T58" fmla="*/ 564 w 564"/>
              <a:gd name="T59" fmla="*/ 492 h 564"/>
              <a:gd name="T60" fmla="*/ 492 w 564"/>
              <a:gd name="T61" fmla="*/ 564 h 564"/>
              <a:gd name="T62" fmla="*/ 73 w 564"/>
              <a:gd name="T63" fmla="*/ 564 h 564"/>
              <a:gd name="T64" fmla="*/ 0 w 564"/>
              <a:gd name="T65" fmla="*/ 492 h 564"/>
              <a:gd name="T66" fmla="*/ 0 w 564"/>
              <a:gd name="T67" fmla="*/ 73 h 564"/>
              <a:gd name="T68" fmla="*/ 73 w 564"/>
              <a:gd name="T69" fmla="*/ 0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4" h="564">
                <a:moveTo>
                  <a:pt x="283" y="171"/>
                </a:moveTo>
                <a:cubicBezTo>
                  <a:pt x="220" y="171"/>
                  <a:pt x="170" y="220"/>
                  <a:pt x="170" y="281"/>
                </a:cubicBezTo>
                <a:cubicBezTo>
                  <a:pt x="170" y="342"/>
                  <a:pt x="220" y="391"/>
                  <a:pt x="283" y="391"/>
                </a:cubicBezTo>
                <a:cubicBezTo>
                  <a:pt x="345" y="391"/>
                  <a:pt x="396" y="342"/>
                  <a:pt x="396" y="281"/>
                </a:cubicBezTo>
                <a:cubicBezTo>
                  <a:pt x="396" y="220"/>
                  <a:pt x="345" y="171"/>
                  <a:pt x="283" y="171"/>
                </a:cubicBezTo>
                <a:close/>
                <a:moveTo>
                  <a:pt x="500" y="239"/>
                </a:moveTo>
                <a:lnTo>
                  <a:pt x="451" y="239"/>
                </a:lnTo>
                <a:cubicBezTo>
                  <a:pt x="456" y="254"/>
                  <a:pt x="458" y="270"/>
                  <a:pt x="458" y="287"/>
                </a:cubicBezTo>
                <a:cubicBezTo>
                  <a:pt x="458" y="381"/>
                  <a:pt x="380" y="457"/>
                  <a:pt x="283" y="457"/>
                </a:cubicBezTo>
                <a:cubicBezTo>
                  <a:pt x="186" y="457"/>
                  <a:pt x="108" y="381"/>
                  <a:pt x="108" y="287"/>
                </a:cubicBezTo>
                <a:cubicBezTo>
                  <a:pt x="108" y="270"/>
                  <a:pt x="110" y="254"/>
                  <a:pt x="115" y="239"/>
                </a:cubicBezTo>
                <a:lnTo>
                  <a:pt x="63" y="239"/>
                </a:lnTo>
                <a:lnTo>
                  <a:pt x="63" y="477"/>
                </a:lnTo>
                <a:cubicBezTo>
                  <a:pt x="63" y="489"/>
                  <a:pt x="73" y="499"/>
                  <a:pt x="86" y="499"/>
                </a:cubicBezTo>
                <a:lnTo>
                  <a:pt x="478" y="499"/>
                </a:lnTo>
                <a:cubicBezTo>
                  <a:pt x="490" y="499"/>
                  <a:pt x="500" y="489"/>
                  <a:pt x="500" y="477"/>
                </a:cubicBezTo>
                <a:lnTo>
                  <a:pt x="500" y="239"/>
                </a:lnTo>
                <a:close/>
                <a:moveTo>
                  <a:pt x="411" y="63"/>
                </a:moveTo>
                <a:cubicBezTo>
                  <a:pt x="397" y="63"/>
                  <a:pt x="386" y="74"/>
                  <a:pt x="386" y="88"/>
                </a:cubicBezTo>
                <a:lnTo>
                  <a:pt x="386" y="149"/>
                </a:lnTo>
                <a:cubicBezTo>
                  <a:pt x="386" y="163"/>
                  <a:pt x="397" y="175"/>
                  <a:pt x="411" y="175"/>
                </a:cubicBezTo>
                <a:lnTo>
                  <a:pt x="475" y="175"/>
                </a:lnTo>
                <a:cubicBezTo>
                  <a:pt x="489" y="175"/>
                  <a:pt x="500" y="163"/>
                  <a:pt x="500" y="149"/>
                </a:cubicBezTo>
                <a:lnTo>
                  <a:pt x="500" y="88"/>
                </a:lnTo>
                <a:cubicBezTo>
                  <a:pt x="500" y="74"/>
                  <a:pt x="489" y="63"/>
                  <a:pt x="475" y="63"/>
                </a:cubicBezTo>
                <a:lnTo>
                  <a:pt x="411" y="63"/>
                </a:lnTo>
                <a:close/>
                <a:moveTo>
                  <a:pt x="73" y="0"/>
                </a:moveTo>
                <a:lnTo>
                  <a:pt x="492" y="0"/>
                </a:lnTo>
                <a:cubicBezTo>
                  <a:pt x="532" y="0"/>
                  <a:pt x="564" y="33"/>
                  <a:pt x="564" y="73"/>
                </a:cubicBezTo>
                <a:lnTo>
                  <a:pt x="564" y="492"/>
                </a:lnTo>
                <a:cubicBezTo>
                  <a:pt x="564" y="532"/>
                  <a:pt x="532" y="564"/>
                  <a:pt x="492" y="564"/>
                </a:cubicBezTo>
                <a:lnTo>
                  <a:pt x="73" y="564"/>
                </a:lnTo>
                <a:cubicBezTo>
                  <a:pt x="33" y="564"/>
                  <a:pt x="0" y="532"/>
                  <a:pt x="0" y="492"/>
                </a:cubicBezTo>
                <a:lnTo>
                  <a:pt x="0" y="73"/>
                </a:lnTo>
                <a:cubicBezTo>
                  <a:pt x="0" y="33"/>
                  <a:pt x="33" y="0"/>
                  <a:pt x="73"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37" name="Freeform 337"/>
          <p:cNvSpPr>
            <a:spLocks noEditPoints="1"/>
          </p:cNvSpPr>
          <p:nvPr/>
        </p:nvSpPr>
        <p:spPr bwMode="auto">
          <a:xfrm>
            <a:off x="5931696" y="5473305"/>
            <a:ext cx="145256" cy="145256"/>
          </a:xfrm>
          <a:custGeom>
            <a:avLst/>
            <a:gdLst>
              <a:gd name="T0" fmla="*/ 605 w 639"/>
              <a:gd name="T1" fmla="*/ 0 h 639"/>
              <a:gd name="T2" fmla="*/ 34 w 639"/>
              <a:gd name="T3" fmla="*/ 0 h 639"/>
              <a:gd name="T4" fmla="*/ 0 w 639"/>
              <a:gd name="T5" fmla="*/ 34 h 639"/>
              <a:gd name="T6" fmla="*/ 0 w 639"/>
              <a:gd name="T7" fmla="*/ 605 h 639"/>
              <a:gd name="T8" fmla="*/ 34 w 639"/>
              <a:gd name="T9" fmla="*/ 639 h 639"/>
              <a:gd name="T10" fmla="*/ 605 w 639"/>
              <a:gd name="T11" fmla="*/ 639 h 639"/>
              <a:gd name="T12" fmla="*/ 639 w 639"/>
              <a:gd name="T13" fmla="*/ 605 h 639"/>
              <a:gd name="T14" fmla="*/ 639 w 639"/>
              <a:gd name="T15" fmla="*/ 34 h 639"/>
              <a:gd name="T16" fmla="*/ 605 w 639"/>
              <a:gd name="T17" fmla="*/ 0 h 639"/>
              <a:gd name="T18" fmla="*/ 320 w 639"/>
              <a:gd name="T19" fmla="*/ 236 h 639"/>
              <a:gd name="T20" fmla="*/ 234 w 639"/>
              <a:gd name="T21" fmla="*/ 318 h 639"/>
              <a:gd name="T22" fmla="*/ 320 w 639"/>
              <a:gd name="T23" fmla="*/ 401 h 639"/>
              <a:gd name="T24" fmla="*/ 405 w 639"/>
              <a:gd name="T25" fmla="*/ 318 h 639"/>
              <a:gd name="T26" fmla="*/ 320 w 639"/>
              <a:gd name="T27" fmla="*/ 236 h 639"/>
              <a:gd name="T28" fmla="*/ 484 w 639"/>
              <a:gd name="T29" fmla="*/ 286 h 639"/>
              <a:gd name="T30" fmla="*/ 447 w 639"/>
              <a:gd name="T31" fmla="*/ 286 h 639"/>
              <a:gd name="T32" fmla="*/ 452 w 639"/>
              <a:gd name="T33" fmla="*/ 323 h 639"/>
              <a:gd name="T34" fmla="*/ 320 w 639"/>
              <a:gd name="T35" fmla="*/ 451 h 639"/>
              <a:gd name="T36" fmla="*/ 187 w 639"/>
              <a:gd name="T37" fmla="*/ 323 h 639"/>
              <a:gd name="T38" fmla="*/ 193 w 639"/>
              <a:gd name="T39" fmla="*/ 286 h 639"/>
              <a:gd name="T40" fmla="*/ 154 w 639"/>
              <a:gd name="T41" fmla="*/ 286 h 639"/>
              <a:gd name="T42" fmla="*/ 154 w 639"/>
              <a:gd name="T43" fmla="*/ 466 h 639"/>
              <a:gd name="T44" fmla="*/ 171 w 639"/>
              <a:gd name="T45" fmla="*/ 483 h 639"/>
              <a:gd name="T46" fmla="*/ 467 w 639"/>
              <a:gd name="T47" fmla="*/ 483 h 639"/>
              <a:gd name="T48" fmla="*/ 484 w 639"/>
              <a:gd name="T49" fmla="*/ 466 h 639"/>
              <a:gd name="T50" fmla="*/ 484 w 639"/>
              <a:gd name="T51" fmla="*/ 286 h 639"/>
              <a:gd name="T52" fmla="*/ 417 w 639"/>
              <a:gd name="T53" fmla="*/ 154 h 639"/>
              <a:gd name="T54" fmla="*/ 397 w 639"/>
              <a:gd name="T55" fmla="*/ 173 h 639"/>
              <a:gd name="T56" fmla="*/ 397 w 639"/>
              <a:gd name="T57" fmla="*/ 219 h 639"/>
              <a:gd name="T58" fmla="*/ 417 w 639"/>
              <a:gd name="T59" fmla="*/ 238 h 639"/>
              <a:gd name="T60" fmla="*/ 465 w 639"/>
              <a:gd name="T61" fmla="*/ 238 h 639"/>
              <a:gd name="T62" fmla="*/ 484 w 639"/>
              <a:gd name="T63" fmla="*/ 219 h 639"/>
              <a:gd name="T64" fmla="*/ 484 w 639"/>
              <a:gd name="T65" fmla="*/ 173 h 639"/>
              <a:gd name="T66" fmla="*/ 465 w 639"/>
              <a:gd name="T67" fmla="*/ 154 h 639"/>
              <a:gd name="T68" fmla="*/ 417 w 639"/>
              <a:gd name="T69" fmla="*/ 154 h 639"/>
              <a:gd name="T70" fmla="*/ 161 w 639"/>
              <a:gd name="T71" fmla="*/ 106 h 639"/>
              <a:gd name="T72" fmla="*/ 478 w 639"/>
              <a:gd name="T73" fmla="*/ 106 h 639"/>
              <a:gd name="T74" fmla="*/ 532 w 639"/>
              <a:gd name="T75" fmla="*/ 161 h 639"/>
              <a:gd name="T76" fmla="*/ 532 w 639"/>
              <a:gd name="T77" fmla="*/ 478 h 639"/>
              <a:gd name="T78" fmla="*/ 478 w 639"/>
              <a:gd name="T79" fmla="*/ 532 h 639"/>
              <a:gd name="T80" fmla="*/ 161 w 639"/>
              <a:gd name="T81" fmla="*/ 532 h 639"/>
              <a:gd name="T82" fmla="*/ 106 w 639"/>
              <a:gd name="T83" fmla="*/ 478 h 639"/>
              <a:gd name="T84" fmla="*/ 106 w 639"/>
              <a:gd name="T85" fmla="*/ 161 h 639"/>
              <a:gd name="T86" fmla="*/ 161 w 639"/>
              <a:gd name="T87" fmla="*/ 106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9" h="639">
                <a:moveTo>
                  <a:pt x="605" y="0"/>
                </a:moveTo>
                <a:lnTo>
                  <a:pt x="34" y="0"/>
                </a:lnTo>
                <a:cubicBezTo>
                  <a:pt x="15" y="0"/>
                  <a:pt x="0" y="15"/>
                  <a:pt x="0" y="34"/>
                </a:cubicBezTo>
                <a:lnTo>
                  <a:pt x="0" y="605"/>
                </a:lnTo>
                <a:cubicBezTo>
                  <a:pt x="0" y="623"/>
                  <a:pt x="15" y="639"/>
                  <a:pt x="34" y="639"/>
                </a:cubicBezTo>
                <a:lnTo>
                  <a:pt x="605" y="639"/>
                </a:lnTo>
                <a:cubicBezTo>
                  <a:pt x="623" y="639"/>
                  <a:pt x="639" y="623"/>
                  <a:pt x="639" y="605"/>
                </a:cubicBezTo>
                <a:lnTo>
                  <a:pt x="639" y="34"/>
                </a:lnTo>
                <a:cubicBezTo>
                  <a:pt x="639" y="15"/>
                  <a:pt x="623" y="0"/>
                  <a:pt x="605" y="0"/>
                </a:cubicBezTo>
                <a:close/>
                <a:moveTo>
                  <a:pt x="320" y="236"/>
                </a:moveTo>
                <a:cubicBezTo>
                  <a:pt x="272" y="236"/>
                  <a:pt x="234" y="273"/>
                  <a:pt x="234" y="318"/>
                </a:cubicBezTo>
                <a:cubicBezTo>
                  <a:pt x="234" y="364"/>
                  <a:pt x="272" y="401"/>
                  <a:pt x="320" y="401"/>
                </a:cubicBezTo>
                <a:cubicBezTo>
                  <a:pt x="367" y="401"/>
                  <a:pt x="405" y="364"/>
                  <a:pt x="405" y="318"/>
                </a:cubicBezTo>
                <a:cubicBezTo>
                  <a:pt x="405" y="273"/>
                  <a:pt x="367" y="236"/>
                  <a:pt x="320" y="236"/>
                </a:cubicBezTo>
                <a:close/>
                <a:moveTo>
                  <a:pt x="484" y="286"/>
                </a:moveTo>
                <a:lnTo>
                  <a:pt x="447" y="286"/>
                </a:lnTo>
                <a:cubicBezTo>
                  <a:pt x="450" y="298"/>
                  <a:pt x="452" y="310"/>
                  <a:pt x="452" y="323"/>
                </a:cubicBezTo>
                <a:cubicBezTo>
                  <a:pt x="452" y="394"/>
                  <a:pt x="393" y="451"/>
                  <a:pt x="320" y="451"/>
                </a:cubicBezTo>
                <a:cubicBezTo>
                  <a:pt x="247" y="451"/>
                  <a:pt x="187" y="394"/>
                  <a:pt x="187" y="323"/>
                </a:cubicBezTo>
                <a:cubicBezTo>
                  <a:pt x="187" y="310"/>
                  <a:pt x="189" y="298"/>
                  <a:pt x="193" y="286"/>
                </a:cubicBezTo>
                <a:lnTo>
                  <a:pt x="154" y="286"/>
                </a:lnTo>
                <a:lnTo>
                  <a:pt x="154" y="466"/>
                </a:lnTo>
                <a:cubicBezTo>
                  <a:pt x="154" y="476"/>
                  <a:pt x="161" y="483"/>
                  <a:pt x="171" y="483"/>
                </a:cubicBezTo>
                <a:lnTo>
                  <a:pt x="467" y="483"/>
                </a:lnTo>
                <a:cubicBezTo>
                  <a:pt x="477" y="483"/>
                  <a:pt x="484" y="476"/>
                  <a:pt x="484" y="466"/>
                </a:cubicBezTo>
                <a:lnTo>
                  <a:pt x="484" y="286"/>
                </a:lnTo>
                <a:close/>
                <a:moveTo>
                  <a:pt x="417" y="154"/>
                </a:moveTo>
                <a:cubicBezTo>
                  <a:pt x="406" y="154"/>
                  <a:pt x="397" y="162"/>
                  <a:pt x="397" y="173"/>
                </a:cubicBezTo>
                <a:lnTo>
                  <a:pt x="397" y="219"/>
                </a:lnTo>
                <a:cubicBezTo>
                  <a:pt x="397" y="229"/>
                  <a:pt x="406" y="238"/>
                  <a:pt x="417" y="238"/>
                </a:cubicBezTo>
                <a:lnTo>
                  <a:pt x="465" y="238"/>
                </a:lnTo>
                <a:cubicBezTo>
                  <a:pt x="475" y="238"/>
                  <a:pt x="484" y="229"/>
                  <a:pt x="484" y="219"/>
                </a:cubicBezTo>
                <a:lnTo>
                  <a:pt x="484" y="173"/>
                </a:lnTo>
                <a:cubicBezTo>
                  <a:pt x="484" y="162"/>
                  <a:pt x="475" y="154"/>
                  <a:pt x="465" y="154"/>
                </a:cubicBezTo>
                <a:lnTo>
                  <a:pt x="417" y="154"/>
                </a:lnTo>
                <a:close/>
                <a:moveTo>
                  <a:pt x="161" y="106"/>
                </a:moveTo>
                <a:lnTo>
                  <a:pt x="478" y="106"/>
                </a:lnTo>
                <a:cubicBezTo>
                  <a:pt x="508" y="106"/>
                  <a:pt x="532" y="131"/>
                  <a:pt x="532" y="161"/>
                </a:cubicBezTo>
                <a:lnTo>
                  <a:pt x="532" y="478"/>
                </a:lnTo>
                <a:cubicBezTo>
                  <a:pt x="532" y="508"/>
                  <a:pt x="508" y="532"/>
                  <a:pt x="478" y="532"/>
                </a:cubicBezTo>
                <a:lnTo>
                  <a:pt x="161" y="532"/>
                </a:lnTo>
                <a:cubicBezTo>
                  <a:pt x="131" y="532"/>
                  <a:pt x="106" y="508"/>
                  <a:pt x="106" y="478"/>
                </a:cubicBezTo>
                <a:lnTo>
                  <a:pt x="106" y="161"/>
                </a:lnTo>
                <a:cubicBezTo>
                  <a:pt x="106" y="131"/>
                  <a:pt x="131" y="106"/>
                  <a:pt x="161" y="106"/>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38" name="Freeform 338"/>
          <p:cNvSpPr>
            <a:spLocks/>
          </p:cNvSpPr>
          <p:nvPr/>
        </p:nvSpPr>
        <p:spPr bwMode="auto">
          <a:xfrm>
            <a:off x="7150896" y="3575449"/>
            <a:ext cx="141684" cy="111919"/>
          </a:xfrm>
          <a:custGeom>
            <a:avLst/>
            <a:gdLst>
              <a:gd name="T0" fmla="*/ 624 w 624"/>
              <a:gd name="T1" fmla="*/ 354 h 492"/>
              <a:gd name="T2" fmla="*/ 559 w 624"/>
              <a:gd name="T3" fmla="*/ 419 h 492"/>
              <a:gd name="T4" fmla="*/ 526 w 624"/>
              <a:gd name="T5" fmla="*/ 419 h 492"/>
              <a:gd name="T6" fmla="*/ 512 w 624"/>
              <a:gd name="T7" fmla="*/ 433 h 492"/>
              <a:gd name="T8" fmla="*/ 512 w 624"/>
              <a:gd name="T9" fmla="*/ 492 h 492"/>
              <a:gd name="T10" fmla="*/ 455 w 624"/>
              <a:gd name="T11" fmla="*/ 424 h 492"/>
              <a:gd name="T12" fmla="*/ 444 w 624"/>
              <a:gd name="T13" fmla="*/ 419 h 492"/>
              <a:gd name="T14" fmla="*/ 65 w 624"/>
              <a:gd name="T15" fmla="*/ 419 h 492"/>
              <a:gd name="T16" fmla="*/ 0 w 624"/>
              <a:gd name="T17" fmla="*/ 354 h 492"/>
              <a:gd name="T18" fmla="*/ 0 w 624"/>
              <a:gd name="T19" fmla="*/ 312 h 492"/>
              <a:gd name="T20" fmla="*/ 0 w 624"/>
              <a:gd name="T21" fmla="*/ 285 h 492"/>
              <a:gd name="T22" fmla="*/ 0 w 624"/>
              <a:gd name="T23" fmla="*/ 65 h 492"/>
              <a:gd name="T24" fmla="*/ 65 w 624"/>
              <a:gd name="T25" fmla="*/ 0 h 492"/>
              <a:gd name="T26" fmla="*/ 490 w 624"/>
              <a:gd name="T27" fmla="*/ 0 h 492"/>
              <a:gd name="T28" fmla="*/ 518 w 624"/>
              <a:gd name="T29" fmla="*/ 0 h 492"/>
              <a:gd name="T30" fmla="*/ 559 w 624"/>
              <a:gd name="T31" fmla="*/ 0 h 492"/>
              <a:gd name="T32" fmla="*/ 624 w 624"/>
              <a:gd name="T33" fmla="*/ 65 h 492"/>
              <a:gd name="T34" fmla="*/ 624 w 624"/>
              <a:gd name="T35" fmla="*/ 354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4" h="492">
                <a:moveTo>
                  <a:pt x="624" y="354"/>
                </a:moveTo>
                <a:cubicBezTo>
                  <a:pt x="624" y="390"/>
                  <a:pt x="595" y="419"/>
                  <a:pt x="559" y="419"/>
                </a:cubicBezTo>
                <a:lnTo>
                  <a:pt x="526" y="419"/>
                </a:lnTo>
                <a:cubicBezTo>
                  <a:pt x="518" y="419"/>
                  <a:pt x="512" y="425"/>
                  <a:pt x="512" y="433"/>
                </a:cubicBezTo>
                <a:lnTo>
                  <a:pt x="512" y="492"/>
                </a:lnTo>
                <a:lnTo>
                  <a:pt x="455" y="424"/>
                </a:lnTo>
                <a:cubicBezTo>
                  <a:pt x="452" y="421"/>
                  <a:pt x="448" y="419"/>
                  <a:pt x="444" y="419"/>
                </a:cubicBezTo>
                <a:lnTo>
                  <a:pt x="65" y="419"/>
                </a:lnTo>
                <a:cubicBezTo>
                  <a:pt x="29" y="419"/>
                  <a:pt x="0" y="390"/>
                  <a:pt x="0" y="354"/>
                </a:cubicBezTo>
                <a:lnTo>
                  <a:pt x="0" y="312"/>
                </a:lnTo>
                <a:lnTo>
                  <a:pt x="0" y="285"/>
                </a:lnTo>
                <a:lnTo>
                  <a:pt x="0" y="65"/>
                </a:lnTo>
                <a:cubicBezTo>
                  <a:pt x="0" y="29"/>
                  <a:pt x="29" y="0"/>
                  <a:pt x="65" y="0"/>
                </a:cubicBezTo>
                <a:lnTo>
                  <a:pt x="490" y="0"/>
                </a:lnTo>
                <a:lnTo>
                  <a:pt x="518" y="0"/>
                </a:lnTo>
                <a:lnTo>
                  <a:pt x="559" y="0"/>
                </a:lnTo>
                <a:cubicBezTo>
                  <a:pt x="595" y="0"/>
                  <a:pt x="624" y="29"/>
                  <a:pt x="624" y="65"/>
                </a:cubicBezTo>
                <a:lnTo>
                  <a:pt x="624" y="354"/>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39" name="Freeform 339"/>
          <p:cNvSpPr>
            <a:spLocks noEditPoints="1"/>
          </p:cNvSpPr>
          <p:nvPr/>
        </p:nvSpPr>
        <p:spPr bwMode="auto">
          <a:xfrm>
            <a:off x="6893721" y="4090990"/>
            <a:ext cx="84534" cy="148828"/>
          </a:xfrm>
          <a:custGeom>
            <a:avLst/>
            <a:gdLst>
              <a:gd name="T0" fmla="*/ 328 w 374"/>
              <a:gd name="T1" fmla="*/ 542 h 655"/>
              <a:gd name="T2" fmla="*/ 227 w 374"/>
              <a:gd name="T3" fmla="*/ 592 h 655"/>
              <a:gd name="T4" fmla="*/ 227 w 374"/>
              <a:gd name="T5" fmla="*/ 655 h 655"/>
              <a:gd name="T6" fmla="*/ 152 w 374"/>
              <a:gd name="T7" fmla="*/ 655 h 655"/>
              <a:gd name="T8" fmla="*/ 152 w 374"/>
              <a:gd name="T9" fmla="*/ 592 h 655"/>
              <a:gd name="T10" fmla="*/ 87 w 374"/>
              <a:gd name="T11" fmla="*/ 572 h 655"/>
              <a:gd name="T12" fmla="*/ 29 w 374"/>
              <a:gd name="T13" fmla="*/ 517 h 655"/>
              <a:gd name="T14" fmla="*/ 1 w 374"/>
              <a:gd name="T15" fmla="*/ 427 h 655"/>
              <a:gd name="T16" fmla="*/ 0 w 374"/>
              <a:gd name="T17" fmla="*/ 410 h 655"/>
              <a:gd name="T18" fmla="*/ 99 w 374"/>
              <a:gd name="T19" fmla="*/ 392 h 655"/>
              <a:gd name="T20" fmla="*/ 102 w 374"/>
              <a:gd name="T21" fmla="*/ 411 h 655"/>
              <a:gd name="T22" fmla="*/ 123 w 374"/>
              <a:gd name="T23" fmla="*/ 475 h 655"/>
              <a:gd name="T24" fmla="*/ 152 w 374"/>
              <a:gd name="T25" fmla="*/ 498 h 655"/>
              <a:gd name="T26" fmla="*/ 152 w 374"/>
              <a:gd name="T27" fmla="*/ 343 h 655"/>
              <a:gd name="T28" fmla="*/ 83 w 374"/>
              <a:gd name="T29" fmla="*/ 316 h 655"/>
              <a:gd name="T30" fmla="*/ 30 w 374"/>
              <a:gd name="T31" fmla="*/ 263 h 655"/>
              <a:gd name="T32" fmla="*/ 12 w 374"/>
              <a:gd name="T33" fmla="*/ 188 h 655"/>
              <a:gd name="T34" fmla="*/ 65 w 374"/>
              <a:gd name="T35" fmla="*/ 67 h 655"/>
              <a:gd name="T36" fmla="*/ 152 w 374"/>
              <a:gd name="T37" fmla="*/ 32 h 655"/>
              <a:gd name="T38" fmla="*/ 152 w 374"/>
              <a:gd name="T39" fmla="*/ 0 h 655"/>
              <a:gd name="T40" fmla="*/ 227 w 374"/>
              <a:gd name="T41" fmla="*/ 0 h 655"/>
              <a:gd name="T42" fmla="*/ 227 w 374"/>
              <a:gd name="T43" fmla="*/ 32 h 655"/>
              <a:gd name="T44" fmla="*/ 306 w 374"/>
              <a:gd name="T45" fmla="*/ 65 h 655"/>
              <a:gd name="T46" fmla="*/ 362 w 374"/>
              <a:gd name="T47" fmla="*/ 169 h 655"/>
              <a:gd name="T48" fmla="*/ 364 w 374"/>
              <a:gd name="T49" fmla="*/ 187 h 655"/>
              <a:gd name="T50" fmla="*/ 262 w 374"/>
              <a:gd name="T51" fmla="*/ 203 h 655"/>
              <a:gd name="T52" fmla="*/ 259 w 374"/>
              <a:gd name="T53" fmla="*/ 184 h 655"/>
              <a:gd name="T54" fmla="*/ 241 w 374"/>
              <a:gd name="T55" fmla="*/ 138 h 655"/>
              <a:gd name="T56" fmla="*/ 227 w 374"/>
              <a:gd name="T57" fmla="*/ 127 h 655"/>
              <a:gd name="T58" fmla="*/ 227 w 374"/>
              <a:gd name="T59" fmla="*/ 262 h 655"/>
              <a:gd name="T60" fmla="*/ 277 w 374"/>
              <a:gd name="T61" fmla="*/ 277 h 655"/>
              <a:gd name="T62" fmla="*/ 331 w 374"/>
              <a:gd name="T63" fmla="*/ 312 h 655"/>
              <a:gd name="T64" fmla="*/ 363 w 374"/>
              <a:gd name="T65" fmla="*/ 361 h 655"/>
              <a:gd name="T66" fmla="*/ 374 w 374"/>
              <a:gd name="T67" fmla="*/ 422 h 655"/>
              <a:gd name="T68" fmla="*/ 328 w 374"/>
              <a:gd name="T69" fmla="*/ 542 h 655"/>
              <a:gd name="T70" fmla="*/ 227 w 374"/>
              <a:gd name="T71" fmla="*/ 364 h 655"/>
              <a:gd name="T72" fmla="*/ 227 w 374"/>
              <a:gd name="T73" fmla="*/ 499 h 655"/>
              <a:gd name="T74" fmla="*/ 253 w 374"/>
              <a:gd name="T75" fmla="*/ 479 h 655"/>
              <a:gd name="T76" fmla="*/ 272 w 374"/>
              <a:gd name="T77" fmla="*/ 427 h 655"/>
              <a:gd name="T78" fmla="*/ 260 w 374"/>
              <a:gd name="T79" fmla="*/ 385 h 655"/>
              <a:gd name="T80" fmla="*/ 227 w 374"/>
              <a:gd name="T81" fmla="*/ 364 h 655"/>
              <a:gd name="T82" fmla="*/ 112 w 374"/>
              <a:gd name="T83" fmla="*/ 183 h 655"/>
              <a:gd name="T84" fmla="*/ 126 w 374"/>
              <a:gd name="T85" fmla="*/ 223 h 655"/>
              <a:gd name="T86" fmla="*/ 152 w 374"/>
              <a:gd name="T87" fmla="*/ 241 h 655"/>
              <a:gd name="T88" fmla="*/ 152 w 374"/>
              <a:gd name="T89" fmla="*/ 125 h 655"/>
              <a:gd name="T90" fmla="*/ 128 w 374"/>
              <a:gd name="T91" fmla="*/ 141 h 655"/>
              <a:gd name="T92" fmla="*/ 112 w 374"/>
              <a:gd name="T93" fmla="*/ 183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4" h="655">
                <a:moveTo>
                  <a:pt x="328" y="542"/>
                </a:moveTo>
                <a:cubicBezTo>
                  <a:pt x="301" y="570"/>
                  <a:pt x="267" y="586"/>
                  <a:pt x="227" y="592"/>
                </a:cubicBezTo>
                <a:lnTo>
                  <a:pt x="227" y="655"/>
                </a:lnTo>
                <a:lnTo>
                  <a:pt x="152" y="655"/>
                </a:lnTo>
                <a:lnTo>
                  <a:pt x="152" y="592"/>
                </a:lnTo>
                <a:cubicBezTo>
                  <a:pt x="126" y="587"/>
                  <a:pt x="104" y="580"/>
                  <a:pt x="87" y="572"/>
                </a:cubicBezTo>
                <a:cubicBezTo>
                  <a:pt x="64" y="560"/>
                  <a:pt x="45" y="542"/>
                  <a:pt x="29" y="517"/>
                </a:cubicBezTo>
                <a:cubicBezTo>
                  <a:pt x="13" y="492"/>
                  <a:pt x="4" y="462"/>
                  <a:pt x="1" y="427"/>
                </a:cubicBezTo>
                <a:lnTo>
                  <a:pt x="0" y="410"/>
                </a:lnTo>
                <a:lnTo>
                  <a:pt x="99" y="392"/>
                </a:lnTo>
                <a:lnTo>
                  <a:pt x="102" y="411"/>
                </a:lnTo>
                <a:cubicBezTo>
                  <a:pt x="106" y="441"/>
                  <a:pt x="113" y="462"/>
                  <a:pt x="123" y="475"/>
                </a:cubicBezTo>
                <a:cubicBezTo>
                  <a:pt x="132" y="485"/>
                  <a:pt x="142" y="493"/>
                  <a:pt x="152" y="498"/>
                </a:cubicBezTo>
                <a:lnTo>
                  <a:pt x="152" y="343"/>
                </a:lnTo>
                <a:cubicBezTo>
                  <a:pt x="129" y="338"/>
                  <a:pt x="106" y="328"/>
                  <a:pt x="83" y="316"/>
                </a:cubicBezTo>
                <a:cubicBezTo>
                  <a:pt x="61" y="303"/>
                  <a:pt x="43" y="285"/>
                  <a:pt x="30" y="263"/>
                </a:cubicBezTo>
                <a:cubicBezTo>
                  <a:pt x="18" y="241"/>
                  <a:pt x="12" y="216"/>
                  <a:pt x="12" y="188"/>
                </a:cubicBezTo>
                <a:cubicBezTo>
                  <a:pt x="12" y="138"/>
                  <a:pt x="30" y="98"/>
                  <a:pt x="65" y="67"/>
                </a:cubicBezTo>
                <a:cubicBezTo>
                  <a:pt x="86" y="49"/>
                  <a:pt x="115" y="37"/>
                  <a:pt x="152" y="32"/>
                </a:cubicBezTo>
                <a:lnTo>
                  <a:pt x="152" y="0"/>
                </a:lnTo>
                <a:lnTo>
                  <a:pt x="227" y="0"/>
                </a:lnTo>
                <a:lnTo>
                  <a:pt x="227" y="32"/>
                </a:lnTo>
                <a:cubicBezTo>
                  <a:pt x="259" y="37"/>
                  <a:pt x="286" y="48"/>
                  <a:pt x="306" y="65"/>
                </a:cubicBezTo>
                <a:cubicBezTo>
                  <a:pt x="337" y="90"/>
                  <a:pt x="356" y="125"/>
                  <a:pt x="362" y="169"/>
                </a:cubicBezTo>
                <a:lnTo>
                  <a:pt x="364" y="187"/>
                </a:lnTo>
                <a:lnTo>
                  <a:pt x="262" y="203"/>
                </a:lnTo>
                <a:lnTo>
                  <a:pt x="259" y="184"/>
                </a:lnTo>
                <a:cubicBezTo>
                  <a:pt x="256" y="164"/>
                  <a:pt x="250" y="148"/>
                  <a:pt x="241" y="138"/>
                </a:cubicBezTo>
                <a:cubicBezTo>
                  <a:pt x="237" y="134"/>
                  <a:pt x="233" y="130"/>
                  <a:pt x="227" y="127"/>
                </a:cubicBezTo>
                <a:lnTo>
                  <a:pt x="227" y="262"/>
                </a:lnTo>
                <a:cubicBezTo>
                  <a:pt x="252" y="268"/>
                  <a:pt x="268" y="273"/>
                  <a:pt x="277" y="277"/>
                </a:cubicBezTo>
                <a:cubicBezTo>
                  <a:pt x="299" y="287"/>
                  <a:pt x="317" y="298"/>
                  <a:pt x="331" y="312"/>
                </a:cubicBezTo>
                <a:cubicBezTo>
                  <a:pt x="345" y="326"/>
                  <a:pt x="356" y="342"/>
                  <a:pt x="363" y="361"/>
                </a:cubicBezTo>
                <a:cubicBezTo>
                  <a:pt x="371" y="380"/>
                  <a:pt x="374" y="401"/>
                  <a:pt x="374" y="422"/>
                </a:cubicBezTo>
                <a:cubicBezTo>
                  <a:pt x="374" y="470"/>
                  <a:pt x="359" y="510"/>
                  <a:pt x="328" y="542"/>
                </a:cubicBezTo>
                <a:close/>
                <a:moveTo>
                  <a:pt x="227" y="364"/>
                </a:moveTo>
                <a:lnTo>
                  <a:pt x="227" y="499"/>
                </a:lnTo>
                <a:cubicBezTo>
                  <a:pt x="237" y="494"/>
                  <a:pt x="246" y="488"/>
                  <a:pt x="253" y="479"/>
                </a:cubicBezTo>
                <a:cubicBezTo>
                  <a:pt x="266" y="465"/>
                  <a:pt x="272" y="448"/>
                  <a:pt x="272" y="427"/>
                </a:cubicBezTo>
                <a:cubicBezTo>
                  <a:pt x="272" y="409"/>
                  <a:pt x="268" y="395"/>
                  <a:pt x="260" y="385"/>
                </a:cubicBezTo>
                <a:cubicBezTo>
                  <a:pt x="255" y="380"/>
                  <a:pt x="246" y="372"/>
                  <a:pt x="227" y="364"/>
                </a:cubicBezTo>
                <a:close/>
                <a:moveTo>
                  <a:pt x="112" y="183"/>
                </a:moveTo>
                <a:cubicBezTo>
                  <a:pt x="112" y="199"/>
                  <a:pt x="117" y="212"/>
                  <a:pt x="126" y="223"/>
                </a:cubicBezTo>
                <a:cubicBezTo>
                  <a:pt x="131" y="230"/>
                  <a:pt x="140" y="236"/>
                  <a:pt x="152" y="241"/>
                </a:cubicBezTo>
                <a:lnTo>
                  <a:pt x="152" y="125"/>
                </a:lnTo>
                <a:cubicBezTo>
                  <a:pt x="143" y="129"/>
                  <a:pt x="135" y="134"/>
                  <a:pt x="128" y="141"/>
                </a:cubicBezTo>
                <a:cubicBezTo>
                  <a:pt x="118" y="153"/>
                  <a:pt x="112" y="167"/>
                  <a:pt x="112" y="18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40" name="Freeform 340"/>
          <p:cNvSpPr>
            <a:spLocks/>
          </p:cNvSpPr>
          <p:nvPr/>
        </p:nvSpPr>
        <p:spPr bwMode="auto">
          <a:xfrm>
            <a:off x="7171136" y="4074322"/>
            <a:ext cx="101203" cy="177403"/>
          </a:xfrm>
          <a:custGeom>
            <a:avLst/>
            <a:gdLst>
              <a:gd name="T0" fmla="*/ 408 w 444"/>
              <a:gd name="T1" fmla="*/ 311 h 781"/>
              <a:gd name="T2" fmla="*/ 386 w 444"/>
              <a:gd name="T3" fmla="*/ 376 h 781"/>
              <a:gd name="T4" fmla="*/ 145 w 444"/>
              <a:gd name="T5" fmla="*/ 376 h 781"/>
              <a:gd name="T6" fmla="*/ 147 w 444"/>
              <a:gd name="T7" fmla="*/ 412 h 781"/>
              <a:gd name="T8" fmla="*/ 387 w 444"/>
              <a:gd name="T9" fmla="*/ 412 h 781"/>
              <a:gd name="T10" fmla="*/ 373 w 444"/>
              <a:gd name="T11" fmla="*/ 473 h 781"/>
              <a:gd name="T12" fmla="*/ 155 w 444"/>
              <a:gd name="T13" fmla="*/ 473 h 781"/>
              <a:gd name="T14" fmla="*/ 424 w 444"/>
              <a:gd name="T15" fmla="*/ 572 h 781"/>
              <a:gd name="T16" fmla="*/ 438 w 444"/>
              <a:gd name="T17" fmla="*/ 667 h 781"/>
              <a:gd name="T18" fmla="*/ 62 w 444"/>
              <a:gd name="T19" fmla="*/ 471 h 781"/>
              <a:gd name="T20" fmla="*/ 0 w 444"/>
              <a:gd name="T21" fmla="*/ 471 h 781"/>
              <a:gd name="T22" fmla="*/ 14 w 444"/>
              <a:gd name="T23" fmla="*/ 413 h 781"/>
              <a:gd name="T24" fmla="*/ 52 w 444"/>
              <a:gd name="T25" fmla="*/ 413 h 781"/>
              <a:gd name="T26" fmla="*/ 55 w 444"/>
              <a:gd name="T27" fmla="*/ 368 h 781"/>
              <a:gd name="T28" fmla="*/ 2 w 444"/>
              <a:gd name="T29" fmla="*/ 368 h 781"/>
              <a:gd name="T30" fmla="*/ 17 w 444"/>
              <a:gd name="T31" fmla="*/ 311 h 781"/>
              <a:gd name="T32" fmla="*/ 60 w 444"/>
              <a:gd name="T33" fmla="*/ 311 h 781"/>
              <a:gd name="T34" fmla="*/ 444 w 444"/>
              <a:gd name="T35" fmla="*/ 137 h 781"/>
              <a:gd name="T36" fmla="*/ 417 w 444"/>
              <a:gd name="T37" fmla="*/ 229 h 781"/>
              <a:gd name="T38" fmla="*/ 156 w 444"/>
              <a:gd name="T39" fmla="*/ 311 h 781"/>
              <a:gd name="T40" fmla="*/ 408 w 444"/>
              <a:gd name="T41" fmla="*/ 311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4" h="781">
                <a:moveTo>
                  <a:pt x="408" y="311"/>
                </a:moveTo>
                <a:lnTo>
                  <a:pt x="386" y="376"/>
                </a:lnTo>
                <a:lnTo>
                  <a:pt x="145" y="376"/>
                </a:lnTo>
                <a:cubicBezTo>
                  <a:pt x="139" y="389"/>
                  <a:pt x="147" y="412"/>
                  <a:pt x="147" y="412"/>
                </a:cubicBezTo>
                <a:lnTo>
                  <a:pt x="387" y="412"/>
                </a:lnTo>
                <a:lnTo>
                  <a:pt x="373" y="473"/>
                </a:lnTo>
                <a:lnTo>
                  <a:pt x="155" y="473"/>
                </a:lnTo>
                <a:cubicBezTo>
                  <a:pt x="223" y="705"/>
                  <a:pt x="424" y="572"/>
                  <a:pt x="424" y="572"/>
                </a:cubicBezTo>
                <a:lnTo>
                  <a:pt x="438" y="667"/>
                </a:lnTo>
                <a:cubicBezTo>
                  <a:pt x="111" y="781"/>
                  <a:pt x="62" y="471"/>
                  <a:pt x="62" y="471"/>
                </a:cubicBezTo>
                <a:lnTo>
                  <a:pt x="0" y="471"/>
                </a:lnTo>
                <a:lnTo>
                  <a:pt x="14" y="413"/>
                </a:lnTo>
                <a:lnTo>
                  <a:pt x="52" y="413"/>
                </a:lnTo>
                <a:cubicBezTo>
                  <a:pt x="54" y="404"/>
                  <a:pt x="55" y="368"/>
                  <a:pt x="55" y="368"/>
                </a:cubicBezTo>
                <a:lnTo>
                  <a:pt x="2" y="368"/>
                </a:lnTo>
                <a:lnTo>
                  <a:pt x="17" y="311"/>
                </a:lnTo>
                <a:lnTo>
                  <a:pt x="60" y="311"/>
                </a:lnTo>
                <a:cubicBezTo>
                  <a:pt x="162" y="0"/>
                  <a:pt x="444" y="137"/>
                  <a:pt x="444" y="137"/>
                </a:cubicBezTo>
                <a:lnTo>
                  <a:pt x="417" y="229"/>
                </a:lnTo>
                <a:cubicBezTo>
                  <a:pt x="216" y="118"/>
                  <a:pt x="156" y="311"/>
                  <a:pt x="156" y="311"/>
                </a:cubicBezTo>
                <a:lnTo>
                  <a:pt x="408" y="311"/>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41" name="Freeform 341"/>
          <p:cNvSpPr>
            <a:spLocks/>
          </p:cNvSpPr>
          <p:nvPr/>
        </p:nvSpPr>
        <p:spPr bwMode="auto">
          <a:xfrm>
            <a:off x="7494986" y="4100513"/>
            <a:ext cx="86915" cy="128589"/>
          </a:xfrm>
          <a:custGeom>
            <a:avLst/>
            <a:gdLst>
              <a:gd name="T0" fmla="*/ 137 w 382"/>
              <a:gd name="T1" fmla="*/ 532 h 569"/>
              <a:gd name="T2" fmla="*/ 97 w 382"/>
              <a:gd name="T3" fmla="*/ 525 h 569"/>
              <a:gd name="T4" fmla="*/ 38 w 382"/>
              <a:gd name="T5" fmla="*/ 551 h 569"/>
              <a:gd name="T6" fmla="*/ 1 w 382"/>
              <a:gd name="T7" fmla="*/ 465 h 569"/>
              <a:gd name="T8" fmla="*/ 74 w 382"/>
              <a:gd name="T9" fmla="*/ 325 h 569"/>
              <a:gd name="T10" fmla="*/ 0 w 382"/>
              <a:gd name="T11" fmla="*/ 325 h 569"/>
              <a:gd name="T12" fmla="*/ 0 w 382"/>
              <a:gd name="T13" fmla="*/ 248 h 569"/>
              <a:gd name="T14" fmla="*/ 56 w 382"/>
              <a:gd name="T15" fmla="*/ 248 h 569"/>
              <a:gd name="T16" fmla="*/ 40 w 382"/>
              <a:gd name="T17" fmla="*/ 188 h 569"/>
              <a:gd name="T18" fmla="*/ 181 w 382"/>
              <a:gd name="T19" fmla="*/ 23 h 569"/>
              <a:gd name="T20" fmla="*/ 361 w 382"/>
              <a:gd name="T21" fmla="*/ 158 h 569"/>
              <a:gd name="T22" fmla="*/ 254 w 382"/>
              <a:gd name="T23" fmla="*/ 173 h 569"/>
              <a:gd name="T24" fmla="*/ 188 w 382"/>
              <a:gd name="T25" fmla="*/ 128 h 569"/>
              <a:gd name="T26" fmla="*/ 158 w 382"/>
              <a:gd name="T27" fmla="*/ 245 h 569"/>
              <a:gd name="T28" fmla="*/ 262 w 382"/>
              <a:gd name="T29" fmla="*/ 245 h 569"/>
              <a:gd name="T30" fmla="*/ 262 w 382"/>
              <a:gd name="T31" fmla="*/ 323 h 569"/>
              <a:gd name="T32" fmla="*/ 174 w 382"/>
              <a:gd name="T33" fmla="*/ 323 h 569"/>
              <a:gd name="T34" fmla="*/ 142 w 382"/>
              <a:gd name="T35" fmla="*/ 433 h 569"/>
              <a:gd name="T36" fmla="*/ 345 w 382"/>
              <a:gd name="T37" fmla="*/ 445 h 569"/>
              <a:gd name="T38" fmla="*/ 382 w 382"/>
              <a:gd name="T39" fmla="*/ 526 h 569"/>
              <a:gd name="T40" fmla="*/ 137 w 382"/>
              <a:gd name="T41" fmla="*/ 532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2" h="569">
                <a:moveTo>
                  <a:pt x="137" y="532"/>
                </a:moveTo>
                <a:cubicBezTo>
                  <a:pt x="113" y="523"/>
                  <a:pt x="97" y="525"/>
                  <a:pt x="97" y="525"/>
                </a:cubicBezTo>
                <a:cubicBezTo>
                  <a:pt x="62" y="524"/>
                  <a:pt x="38" y="551"/>
                  <a:pt x="38" y="551"/>
                </a:cubicBezTo>
                <a:lnTo>
                  <a:pt x="1" y="465"/>
                </a:lnTo>
                <a:cubicBezTo>
                  <a:pt x="86" y="404"/>
                  <a:pt x="74" y="325"/>
                  <a:pt x="74" y="325"/>
                </a:cubicBezTo>
                <a:lnTo>
                  <a:pt x="0" y="325"/>
                </a:lnTo>
                <a:lnTo>
                  <a:pt x="0" y="248"/>
                </a:lnTo>
                <a:lnTo>
                  <a:pt x="56" y="248"/>
                </a:lnTo>
                <a:cubicBezTo>
                  <a:pt x="39" y="215"/>
                  <a:pt x="40" y="188"/>
                  <a:pt x="40" y="188"/>
                </a:cubicBezTo>
                <a:cubicBezTo>
                  <a:pt x="38" y="37"/>
                  <a:pt x="181" y="23"/>
                  <a:pt x="181" y="23"/>
                </a:cubicBezTo>
                <a:cubicBezTo>
                  <a:pt x="347" y="0"/>
                  <a:pt x="361" y="158"/>
                  <a:pt x="361" y="158"/>
                </a:cubicBezTo>
                <a:lnTo>
                  <a:pt x="254" y="173"/>
                </a:lnTo>
                <a:cubicBezTo>
                  <a:pt x="242" y="120"/>
                  <a:pt x="188" y="128"/>
                  <a:pt x="188" y="128"/>
                </a:cubicBezTo>
                <a:cubicBezTo>
                  <a:pt x="116" y="146"/>
                  <a:pt x="158" y="245"/>
                  <a:pt x="158" y="245"/>
                </a:cubicBezTo>
                <a:lnTo>
                  <a:pt x="262" y="245"/>
                </a:lnTo>
                <a:lnTo>
                  <a:pt x="262" y="323"/>
                </a:lnTo>
                <a:lnTo>
                  <a:pt x="174" y="323"/>
                </a:lnTo>
                <a:cubicBezTo>
                  <a:pt x="179" y="380"/>
                  <a:pt x="142" y="433"/>
                  <a:pt x="142" y="433"/>
                </a:cubicBezTo>
                <a:cubicBezTo>
                  <a:pt x="221" y="476"/>
                  <a:pt x="345" y="445"/>
                  <a:pt x="345" y="445"/>
                </a:cubicBezTo>
                <a:lnTo>
                  <a:pt x="382" y="526"/>
                </a:lnTo>
                <a:cubicBezTo>
                  <a:pt x="231" y="569"/>
                  <a:pt x="137" y="532"/>
                  <a:pt x="137" y="53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42" name="Freeform 342"/>
          <p:cNvSpPr>
            <a:spLocks/>
          </p:cNvSpPr>
          <p:nvPr/>
        </p:nvSpPr>
        <p:spPr bwMode="auto">
          <a:xfrm>
            <a:off x="7765259" y="4106468"/>
            <a:ext cx="105965" cy="116681"/>
          </a:xfrm>
          <a:custGeom>
            <a:avLst/>
            <a:gdLst>
              <a:gd name="T0" fmla="*/ 441 w 465"/>
              <a:gd name="T1" fmla="*/ 286 h 515"/>
              <a:gd name="T2" fmla="*/ 441 w 465"/>
              <a:gd name="T3" fmla="*/ 351 h 515"/>
              <a:gd name="T4" fmla="*/ 275 w 465"/>
              <a:gd name="T5" fmla="*/ 351 h 515"/>
              <a:gd name="T6" fmla="*/ 275 w 465"/>
              <a:gd name="T7" fmla="*/ 384 h 515"/>
              <a:gd name="T8" fmla="*/ 441 w 465"/>
              <a:gd name="T9" fmla="*/ 384 h 515"/>
              <a:gd name="T10" fmla="*/ 441 w 465"/>
              <a:gd name="T11" fmla="*/ 449 h 515"/>
              <a:gd name="T12" fmla="*/ 275 w 465"/>
              <a:gd name="T13" fmla="*/ 449 h 515"/>
              <a:gd name="T14" fmla="*/ 275 w 465"/>
              <a:gd name="T15" fmla="*/ 515 h 515"/>
              <a:gd name="T16" fmla="*/ 183 w 465"/>
              <a:gd name="T17" fmla="*/ 515 h 515"/>
              <a:gd name="T18" fmla="*/ 183 w 465"/>
              <a:gd name="T19" fmla="*/ 449 h 515"/>
              <a:gd name="T20" fmla="*/ 25 w 465"/>
              <a:gd name="T21" fmla="*/ 449 h 515"/>
              <a:gd name="T22" fmla="*/ 25 w 465"/>
              <a:gd name="T23" fmla="*/ 384 h 515"/>
              <a:gd name="T24" fmla="*/ 183 w 465"/>
              <a:gd name="T25" fmla="*/ 384 h 515"/>
              <a:gd name="T26" fmla="*/ 183 w 465"/>
              <a:gd name="T27" fmla="*/ 351 h 515"/>
              <a:gd name="T28" fmla="*/ 25 w 465"/>
              <a:gd name="T29" fmla="*/ 351 h 515"/>
              <a:gd name="T30" fmla="*/ 25 w 465"/>
              <a:gd name="T31" fmla="*/ 286 h 515"/>
              <a:gd name="T32" fmla="*/ 175 w 465"/>
              <a:gd name="T33" fmla="*/ 286 h 515"/>
              <a:gd name="T34" fmla="*/ 0 w 465"/>
              <a:gd name="T35" fmla="*/ 0 h 515"/>
              <a:gd name="T36" fmla="*/ 110 w 465"/>
              <a:gd name="T37" fmla="*/ 0 h 515"/>
              <a:gd name="T38" fmla="*/ 202 w 465"/>
              <a:gd name="T39" fmla="*/ 154 h 515"/>
              <a:gd name="T40" fmla="*/ 233 w 465"/>
              <a:gd name="T41" fmla="*/ 208 h 515"/>
              <a:gd name="T42" fmla="*/ 267 w 465"/>
              <a:gd name="T43" fmla="*/ 150 h 515"/>
              <a:gd name="T44" fmla="*/ 358 w 465"/>
              <a:gd name="T45" fmla="*/ 0 h 515"/>
              <a:gd name="T46" fmla="*/ 465 w 465"/>
              <a:gd name="T47" fmla="*/ 0 h 515"/>
              <a:gd name="T48" fmla="*/ 283 w 465"/>
              <a:gd name="T49" fmla="*/ 286 h 515"/>
              <a:gd name="T50" fmla="*/ 441 w 465"/>
              <a:gd name="T51" fmla="*/ 286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5" h="515">
                <a:moveTo>
                  <a:pt x="441" y="286"/>
                </a:moveTo>
                <a:lnTo>
                  <a:pt x="441" y="351"/>
                </a:lnTo>
                <a:lnTo>
                  <a:pt x="275" y="351"/>
                </a:lnTo>
                <a:lnTo>
                  <a:pt x="275" y="384"/>
                </a:lnTo>
                <a:lnTo>
                  <a:pt x="441" y="384"/>
                </a:lnTo>
                <a:lnTo>
                  <a:pt x="441" y="449"/>
                </a:lnTo>
                <a:lnTo>
                  <a:pt x="275" y="449"/>
                </a:lnTo>
                <a:lnTo>
                  <a:pt x="275" y="515"/>
                </a:lnTo>
                <a:lnTo>
                  <a:pt x="183" y="515"/>
                </a:lnTo>
                <a:lnTo>
                  <a:pt x="183" y="449"/>
                </a:lnTo>
                <a:lnTo>
                  <a:pt x="25" y="449"/>
                </a:lnTo>
                <a:lnTo>
                  <a:pt x="25" y="384"/>
                </a:lnTo>
                <a:lnTo>
                  <a:pt x="183" y="384"/>
                </a:lnTo>
                <a:lnTo>
                  <a:pt x="183" y="351"/>
                </a:lnTo>
                <a:lnTo>
                  <a:pt x="25" y="351"/>
                </a:lnTo>
                <a:lnTo>
                  <a:pt x="25" y="286"/>
                </a:lnTo>
                <a:lnTo>
                  <a:pt x="175" y="286"/>
                </a:lnTo>
                <a:lnTo>
                  <a:pt x="0" y="0"/>
                </a:lnTo>
                <a:lnTo>
                  <a:pt x="110" y="0"/>
                </a:lnTo>
                <a:lnTo>
                  <a:pt x="202" y="154"/>
                </a:lnTo>
                <a:cubicBezTo>
                  <a:pt x="213" y="172"/>
                  <a:pt x="223" y="190"/>
                  <a:pt x="233" y="208"/>
                </a:cubicBezTo>
                <a:cubicBezTo>
                  <a:pt x="243" y="190"/>
                  <a:pt x="254" y="171"/>
                  <a:pt x="267" y="150"/>
                </a:cubicBezTo>
                <a:lnTo>
                  <a:pt x="358" y="0"/>
                </a:lnTo>
                <a:lnTo>
                  <a:pt x="465" y="0"/>
                </a:lnTo>
                <a:lnTo>
                  <a:pt x="283" y="286"/>
                </a:lnTo>
                <a:lnTo>
                  <a:pt x="441" y="286"/>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43" name="Freeform 343"/>
          <p:cNvSpPr>
            <a:spLocks/>
          </p:cNvSpPr>
          <p:nvPr/>
        </p:nvSpPr>
        <p:spPr bwMode="auto">
          <a:xfrm>
            <a:off x="9176148" y="3784999"/>
            <a:ext cx="171450" cy="196453"/>
          </a:xfrm>
          <a:custGeom>
            <a:avLst/>
            <a:gdLst>
              <a:gd name="T0" fmla="*/ 0 w 758"/>
              <a:gd name="T1" fmla="*/ 163 h 861"/>
              <a:gd name="T2" fmla="*/ 20 w 758"/>
              <a:gd name="T3" fmla="*/ 183 h 861"/>
              <a:gd name="T4" fmla="*/ 108 w 758"/>
              <a:gd name="T5" fmla="*/ 183 h 861"/>
              <a:gd name="T6" fmla="*/ 129 w 758"/>
              <a:gd name="T7" fmla="*/ 191 h 861"/>
              <a:gd name="T8" fmla="*/ 181 w 758"/>
              <a:gd name="T9" fmla="*/ 241 h 861"/>
              <a:gd name="T10" fmla="*/ 123 w 758"/>
              <a:gd name="T11" fmla="*/ 241 h 861"/>
              <a:gd name="T12" fmla="*/ 106 w 758"/>
              <a:gd name="T13" fmla="*/ 283 h 861"/>
              <a:gd name="T14" fmla="*/ 362 w 758"/>
              <a:gd name="T15" fmla="*/ 519 h 861"/>
              <a:gd name="T16" fmla="*/ 382 w 758"/>
              <a:gd name="T17" fmla="*/ 531 h 861"/>
              <a:gd name="T18" fmla="*/ 382 w 758"/>
              <a:gd name="T19" fmla="*/ 801 h 861"/>
              <a:gd name="T20" fmla="*/ 263 w 758"/>
              <a:gd name="T21" fmla="*/ 853 h 861"/>
              <a:gd name="T22" fmla="*/ 265 w 758"/>
              <a:gd name="T23" fmla="*/ 861 h 861"/>
              <a:gd name="T24" fmla="*/ 546 w 758"/>
              <a:gd name="T25" fmla="*/ 861 h 861"/>
              <a:gd name="T26" fmla="*/ 548 w 758"/>
              <a:gd name="T27" fmla="*/ 853 h 861"/>
              <a:gd name="T28" fmla="*/ 422 w 758"/>
              <a:gd name="T29" fmla="*/ 801 h 861"/>
              <a:gd name="T30" fmla="*/ 422 w 758"/>
              <a:gd name="T31" fmla="*/ 532 h 861"/>
              <a:gd name="T32" fmla="*/ 448 w 758"/>
              <a:gd name="T33" fmla="*/ 516 h 861"/>
              <a:gd name="T34" fmla="*/ 614 w 758"/>
              <a:gd name="T35" fmla="*/ 341 h 861"/>
              <a:gd name="T36" fmla="*/ 659 w 758"/>
              <a:gd name="T37" fmla="*/ 327 h 861"/>
              <a:gd name="T38" fmla="*/ 668 w 758"/>
              <a:gd name="T39" fmla="*/ 322 h 861"/>
              <a:gd name="T40" fmla="*/ 744 w 758"/>
              <a:gd name="T41" fmla="*/ 229 h 861"/>
              <a:gd name="T42" fmla="*/ 735 w 758"/>
              <a:gd name="T43" fmla="*/ 99 h 861"/>
              <a:gd name="T44" fmla="*/ 637 w 758"/>
              <a:gd name="T45" fmla="*/ 14 h 861"/>
              <a:gd name="T46" fmla="*/ 508 w 758"/>
              <a:gd name="T47" fmla="*/ 23 h 861"/>
              <a:gd name="T48" fmla="*/ 419 w 758"/>
              <a:gd name="T49" fmla="*/ 215 h 861"/>
              <a:gd name="T50" fmla="*/ 458 w 758"/>
              <a:gd name="T51" fmla="*/ 205 h 861"/>
              <a:gd name="T52" fmla="*/ 526 w 758"/>
              <a:gd name="T53" fmla="*/ 59 h 861"/>
              <a:gd name="T54" fmla="*/ 624 w 758"/>
              <a:gd name="T55" fmla="*/ 53 h 861"/>
              <a:gd name="T56" fmla="*/ 699 w 758"/>
              <a:gd name="T57" fmla="*/ 117 h 861"/>
              <a:gd name="T58" fmla="*/ 706 w 758"/>
              <a:gd name="T59" fmla="*/ 216 h 861"/>
              <a:gd name="T60" fmla="*/ 681 w 758"/>
              <a:gd name="T61" fmla="*/ 259 h 861"/>
              <a:gd name="T62" fmla="*/ 649 w 758"/>
              <a:gd name="T63" fmla="*/ 241 h 861"/>
              <a:gd name="T64" fmla="*/ 240 w 758"/>
              <a:gd name="T65" fmla="*/ 241 h 861"/>
              <a:gd name="T66" fmla="*/ 157 w 758"/>
              <a:gd name="T67" fmla="*/ 162 h 861"/>
              <a:gd name="T68" fmla="*/ 108 w 758"/>
              <a:gd name="T69" fmla="*/ 143 h 861"/>
              <a:gd name="T70" fmla="*/ 20 w 758"/>
              <a:gd name="T71" fmla="*/ 143 h 861"/>
              <a:gd name="T72" fmla="*/ 0 w 758"/>
              <a:gd name="T73" fmla="*/ 163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58" h="861">
                <a:moveTo>
                  <a:pt x="0" y="163"/>
                </a:moveTo>
                <a:cubicBezTo>
                  <a:pt x="0" y="174"/>
                  <a:pt x="9" y="183"/>
                  <a:pt x="20" y="183"/>
                </a:cubicBezTo>
                <a:lnTo>
                  <a:pt x="108" y="183"/>
                </a:lnTo>
                <a:cubicBezTo>
                  <a:pt x="114" y="183"/>
                  <a:pt x="125" y="187"/>
                  <a:pt x="129" y="191"/>
                </a:cubicBezTo>
                <a:lnTo>
                  <a:pt x="181" y="241"/>
                </a:lnTo>
                <a:lnTo>
                  <a:pt x="123" y="241"/>
                </a:lnTo>
                <a:cubicBezTo>
                  <a:pt x="89" y="241"/>
                  <a:pt x="82" y="260"/>
                  <a:pt x="106" y="283"/>
                </a:cubicBezTo>
                <a:lnTo>
                  <a:pt x="362" y="519"/>
                </a:lnTo>
                <a:cubicBezTo>
                  <a:pt x="368" y="524"/>
                  <a:pt x="375" y="529"/>
                  <a:pt x="382" y="531"/>
                </a:cubicBezTo>
                <a:lnTo>
                  <a:pt x="382" y="801"/>
                </a:lnTo>
                <a:lnTo>
                  <a:pt x="263" y="853"/>
                </a:lnTo>
                <a:cubicBezTo>
                  <a:pt x="253" y="857"/>
                  <a:pt x="254" y="861"/>
                  <a:pt x="265" y="861"/>
                </a:cubicBezTo>
                <a:lnTo>
                  <a:pt x="546" y="861"/>
                </a:lnTo>
                <a:cubicBezTo>
                  <a:pt x="557" y="861"/>
                  <a:pt x="558" y="857"/>
                  <a:pt x="548" y="853"/>
                </a:cubicBezTo>
                <a:lnTo>
                  <a:pt x="422" y="801"/>
                </a:lnTo>
                <a:lnTo>
                  <a:pt x="422" y="532"/>
                </a:lnTo>
                <a:cubicBezTo>
                  <a:pt x="432" y="529"/>
                  <a:pt x="441" y="524"/>
                  <a:pt x="448" y="516"/>
                </a:cubicBezTo>
                <a:lnTo>
                  <a:pt x="614" y="341"/>
                </a:lnTo>
                <a:cubicBezTo>
                  <a:pt x="630" y="339"/>
                  <a:pt x="645" y="334"/>
                  <a:pt x="659" y="327"/>
                </a:cubicBezTo>
                <a:cubicBezTo>
                  <a:pt x="662" y="325"/>
                  <a:pt x="665" y="323"/>
                  <a:pt x="668" y="322"/>
                </a:cubicBezTo>
                <a:cubicBezTo>
                  <a:pt x="704" y="301"/>
                  <a:pt x="731" y="268"/>
                  <a:pt x="744" y="229"/>
                </a:cubicBezTo>
                <a:cubicBezTo>
                  <a:pt x="758" y="186"/>
                  <a:pt x="755" y="140"/>
                  <a:pt x="735" y="99"/>
                </a:cubicBezTo>
                <a:cubicBezTo>
                  <a:pt x="715" y="59"/>
                  <a:pt x="680" y="29"/>
                  <a:pt x="637" y="14"/>
                </a:cubicBezTo>
                <a:cubicBezTo>
                  <a:pt x="594" y="0"/>
                  <a:pt x="548" y="3"/>
                  <a:pt x="508" y="23"/>
                </a:cubicBezTo>
                <a:cubicBezTo>
                  <a:pt x="437" y="59"/>
                  <a:pt x="400" y="138"/>
                  <a:pt x="419" y="215"/>
                </a:cubicBezTo>
                <a:lnTo>
                  <a:pt x="458" y="205"/>
                </a:lnTo>
                <a:cubicBezTo>
                  <a:pt x="444" y="146"/>
                  <a:pt x="471" y="87"/>
                  <a:pt x="526" y="59"/>
                </a:cubicBezTo>
                <a:cubicBezTo>
                  <a:pt x="557" y="44"/>
                  <a:pt x="592" y="42"/>
                  <a:pt x="624" y="53"/>
                </a:cubicBezTo>
                <a:cubicBezTo>
                  <a:pt x="657" y="64"/>
                  <a:pt x="684" y="87"/>
                  <a:pt x="699" y="117"/>
                </a:cubicBezTo>
                <a:cubicBezTo>
                  <a:pt x="714" y="148"/>
                  <a:pt x="717" y="183"/>
                  <a:pt x="706" y="216"/>
                </a:cubicBezTo>
                <a:cubicBezTo>
                  <a:pt x="700" y="232"/>
                  <a:pt x="692" y="247"/>
                  <a:pt x="681" y="259"/>
                </a:cubicBezTo>
                <a:cubicBezTo>
                  <a:pt x="680" y="249"/>
                  <a:pt x="669" y="241"/>
                  <a:pt x="649" y="241"/>
                </a:cubicBezTo>
                <a:lnTo>
                  <a:pt x="240" y="241"/>
                </a:lnTo>
                <a:lnTo>
                  <a:pt x="157" y="162"/>
                </a:lnTo>
                <a:cubicBezTo>
                  <a:pt x="145" y="151"/>
                  <a:pt x="125" y="143"/>
                  <a:pt x="108" y="143"/>
                </a:cubicBezTo>
                <a:lnTo>
                  <a:pt x="20" y="143"/>
                </a:lnTo>
                <a:cubicBezTo>
                  <a:pt x="9" y="143"/>
                  <a:pt x="0" y="152"/>
                  <a:pt x="0" y="16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44" name="Freeform 344"/>
          <p:cNvSpPr>
            <a:spLocks noEditPoints="1"/>
          </p:cNvSpPr>
          <p:nvPr/>
        </p:nvSpPr>
        <p:spPr bwMode="auto">
          <a:xfrm>
            <a:off x="5913835" y="2706292"/>
            <a:ext cx="166689" cy="183356"/>
          </a:xfrm>
          <a:custGeom>
            <a:avLst/>
            <a:gdLst>
              <a:gd name="T0" fmla="*/ 119 w 731"/>
              <a:gd name="T1" fmla="*/ 362 h 808"/>
              <a:gd name="T2" fmla="*/ 204 w 731"/>
              <a:gd name="T3" fmla="*/ 585 h 808"/>
              <a:gd name="T4" fmla="*/ 253 w 731"/>
              <a:gd name="T5" fmla="*/ 730 h 808"/>
              <a:gd name="T6" fmla="*/ 304 w 731"/>
              <a:gd name="T7" fmla="*/ 783 h 808"/>
              <a:gd name="T8" fmla="*/ 341 w 731"/>
              <a:gd name="T9" fmla="*/ 808 h 808"/>
              <a:gd name="T10" fmla="*/ 406 w 731"/>
              <a:gd name="T11" fmla="*/ 803 h 808"/>
              <a:gd name="T12" fmla="*/ 477 w 731"/>
              <a:gd name="T13" fmla="*/ 730 h 808"/>
              <a:gd name="T14" fmla="*/ 527 w 731"/>
              <a:gd name="T15" fmla="*/ 585 h 808"/>
              <a:gd name="T16" fmla="*/ 611 w 731"/>
              <a:gd name="T17" fmla="*/ 362 h 808"/>
              <a:gd name="T18" fmla="*/ 509 w 731"/>
              <a:gd name="T19" fmla="*/ 116 h 808"/>
              <a:gd name="T20" fmla="*/ 530 w 731"/>
              <a:gd name="T21" fmla="*/ 111 h 808"/>
              <a:gd name="T22" fmla="*/ 548 w 731"/>
              <a:gd name="T23" fmla="*/ 49 h 808"/>
              <a:gd name="T24" fmla="*/ 503 w 731"/>
              <a:gd name="T25" fmla="*/ 95 h 808"/>
              <a:gd name="T26" fmla="*/ 628 w 731"/>
              <a:gd name="T27" fmla="*/ 229 h 808"/>
              <a:gd name="T28" fmla="*/ 676 w 731"/>
              <a:gd name="T29" fmla="*/ 204 h 808"/>
              <a:gd name="T30" fmla="*/ 661 w 731"/>
              <a:gd name="T31" fmla="*/ 177 h 808"/>
              <a:gd name="T32" fmla="*/ 615 w 731"/>
              <a:gd name="T33" fmla="*/ 221 h 808"/>
              <a:gd name="T34" fmla="*/ 715 w 731"/>
              <a:gd name="T35" fmla="*/ 350 h 808"/>
              <a:gd name="T36" fmla="*/ 653 w 731"/>
              <a:gd name="T37" fmla="*/ 365 h 808"/>
              <a:gd name="T38" fmla="*/ 715 w 731"/>
              <a:gd name="T39" fmla="*/ 381 h 808"/>
              <a:gd name="T40" fmla="*/ 715 w 731"/>
              <a:gd name="T41" fmla="*/ 350 h 808"/>
              <a:gd name="T42" fmla="*/ 636 w 731"/>
              <a:gd name="T43" fmla="*/ 504 h 808"/>
              <a:gd name="T44" fmla="*/ 620 w 731"/>
              <a:gd name="T45" fmla="*/ 531 h 808"/>
              <a:gd name="T46" fmla="*/ 668 w 731"/>
              <a:gd name="T47" fmla="*/ 556 h 808"/>
              <a:gd name="T48" fmla="*/ 676 w 731"/>
              <a:gd name="T49" fmla="*/ 527 h 808"/>
              <a:gd name="T50" fmla="*/ 54 w 731"/>
              <a:gd name="T51" fmla="*/ 527 h 808"/>
              <a:gd name="T52" fmla="*/ 62 w 731"/>
              <a:gd name="T53" fmla="*/ 556 h 808"/>
              <a:gd name="T54" fmla="*/ 110 w 731"/>
              <a:gd name="T55" fmla="*/ 531 h 808"/>
              <a:gd name="T56" fmla="*/ 95 w 731"/>
              <a:gd name="T57" fmla="*/ 504 h 808"/>
              <a:gd name="T58" fmla="*/ 62 w 731"/>
              <a:gd name="T59" fmla="*/ 350 h 808"/>
              <a:gd name="T60" fmla="*/ 0 w 731"/>
              <a:gd name="T61" fmla="*/ 365 h 808"/>
              <a:gd name="T62" fmla="*/ 62 w 731"/>
              <a:gd name="T63" fmla="*/ 381 h 808"/>
              <a:gd name="T64" fmla="*/ 110 w 731"/>
              <a:gd name="T65" fmla="*/ 200 h 808"/>
              <a:gd name="T66" fmla="*/ 49 w 731"/>
              <a:gd name="T67" fmla="*/ 183 h 808"/>
              <a:gd name="T68" fmla="*/ 95 w 731"/>
              <a:gd name="T69" fmla="*/ 227 h 808"/>
              <a:gd name="T70" fmla="*/ 116 w 731"/>
              <a:gd name="T71" fmla="*/ 221 h 808"/>
              <a:gd name="T72" fmla="*/ 200 w 731"/>
              <a:gd name="T73" fmla="*/ 111 h 808"/>
              <a:gd name="T74" fmla="*/ 221 w 731"/>
              <a:gd name="T75" fmla="*/ 116 h 808"/>
              <a:gd name="T76" fmla="*/ 204 w 731"/>
              <a:gd name="T77" fmla="*/ 55 h 808"/>
              <a:gd name="T78" fmla="*/ 177 w 731"/>
              <a:gd name="T79" fmla="*/ 70 h 808"/>
              <a:gd name="T80" fmla="*/ 365 w 731"/>
              <a:gd name="T81" fmla="*/ 78 h 808"/>
              <a:gd name="T82" fmla="*/ 381 w 731"/>
              <a:gd name="T83" fmla="*/ 15 h 808"/>
              <a:gd name="T84" fmla="*/ 350 w 731"/>
              <a:gd name="T85" fmla="*/ 15 h 808"/>
              <a:gd name="T86" fmla="*/ 365 w 731"/>
              <a:gd name="T87" fmla="*/ 78 h 808"/>
              <a:gd name="T88" fmla="*/ 465 w 731"/>
              <a:gd name="T89" fmla="*/ 585 h 808"/>
              <a:gd name="T90" fmla="*/ 289 w 731"/>
              <a:gd name="T91" fmla="*/ 619 h 808"/>
              <a:gd name="T92" fmla="*/ 231 w 731"/>
              <a:gd name="T93" fmla="*/ 500 h 808"/>
              <a:gd name="T94" fmla="*/ 365 w 731"/>
              <a:gd name="T95" fmla="*/ 186 h 808"/>
              <a:gd name="T96" fmla="*/ 500 w 731"/>
              <a:gd name="T97" fmla="*/ 50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31" h="808">
                <a:moveTo>
                  <a:pt x="365" y="124"/>
                </a:moveTo>
                <a:cubicBezTo>
                  <a:pt x="230" y="124"/>
                  <a:pt x="119" y="231"/>
                  <a:pt x="119" y="362"/>
                </a:cubicBezTo>
                <a:cubicBezTo>
                  <a:pt x="119" y="447"/>
                  <a:pt x="154" y="498"/>
                  <a:pt x="179" y="535"/>
                </a:cubicBezTo>
                <a:cubicBezTo>
                  <a:pt x="195" y="558"/>
                  <a:pt x="204" y="571"/>
                  <a:pt x="204" y="585"/>
                </a:cubicBezTo>
                <a:cubicBezTo>
                  <a:pt x="204" y="616"/>
                  <a:pt x="220" y="645"/>
                  <a:pt x="250" y="667"/>
                </a:cubicBezTo>
                <a:cubicBezTo>
                  <a:pt x="250" y="685"/>
                  <a:pt x="253" y="730"/>
                  <a:pt x="253" y="730"/>
                </a:cubicBezTo>
                <a:lnTo>
                  <a:pt x="253" y="730"/>
                </a:lnTo>
                <a:cubicBezTo>
                  <a:pt x="254" y="743"/>
                  <a:pt x="260" y="769"/>
                  <a:pt x="304" y="783"/>
                </a:cubicBezTo>
                <a:cubicBezTo>
                  <a:pt x="309" y="791"/>
                  <a:pt x="316" y="797"/>
                  <a:pt x="324" y="803"/>
                </a:cubicBezTo>
                <a:cubicBezTo>
                  <a:pt x="329" y="806"/>
                  <a:pt x="335" y="808"/>
                  <a:pt x="341" y="808"/>
                </a:cubicBezTo>
                <a:lnTo>
                  <a:pt x="389" y="808"/>
                </a:lnTo>
                <a:cubicBezTo>
                  <a:pt x="395" y="808"/>
                  <a:pt x="401" y="806"/>
                  <a:pt x="406" y="803"/>
                </a:cubicBezTo>
                <a:cubicBezTo>
                  <a:pt x="415" y="797"/>
                  <a:pt x="421" y="791"/>
                  <a:pt x="427" y="783"/>
                </a:cubicBezTo>
                <a:cubicBezTo>
                  <a:pt x="471" y="768"/>
                  <a:pt x="477" y="742"/>
                  <a:pt x="477" y="730"/>
                </a:cubicBezTo>
                <a:cubicBezTo>
                  <a:pt x="477" y="730"/>
                  <a:pt x="480" y="685"/>
                  <a:pt x="481" y="667"/>
                </a:cubicBezTo>
                <a:cubicBezTo>
                  <a:pt x="510" y="645"/>
                  <a:pt x="527" y="616"/>
                  <a:pt x="527" y="585"/>
                </a:cubicBezTo>
                <a:cubicBezTo>
                  <a:pt x="527" y="572"/>
                  <a:pt x="536" y="558"/>
                  <a:pt x="551" y="535"/>
                </a:cubicBezTo>
                <a:cubicBezTo>
                  <a:pt x="577" y="498"/>
                  <a:pt x="611" y="447"/>
                  <a:pt x="611" y="362"/>
                </a:cubicBezTo>
                <a:cubicBezTo>
                  <a:pt x="611" y="231"/>
                  <a:pt x="501" y="124"/>
                  <a:pt x="365" y="124"/>
                </a:cubicBezTo>
                <a:close/>
                <a:moveTo>
                  <a:pt x="509" y="116"/>
                </a:moveTo>
                <a:cubicBezTo>
                  <a:pt x="512" y="118"/>
                  <a:pt x="514" y="118"/>
                  <a:pt x="517" y="118"/>
                </a:cubicBezTo>
                <a:cubicBezTo>
                  <a:pt x="522" y="118"/>
                  <a:pt x="527" y="115"/>
                  <a:pt x="530" y="111"/>
                </a:cubicBezTo>
                <a:lnTo>
                  <a:pt x="554" y="70"/>
                </a:lnTo>
                <a:cubicBezTo>
                  <a:pt x="558" y="63"/>
                  <a:pt x="555" y="53"/>
                  <a:pt x="548" y="49"/>
                </a:cubicBezTo>
                <a:cubicBezTo>
                  <a:pt x="541" y="45"/>
                  <a:pt x="531" y="47"/>
                  <a:pt x="527" y="55"/>
                </a:cubicBezTo>
                <a:lnTo>
                  <a:pt x="503" y="95"/>
                </a:lnTo>
                <a:cubicBezTo>
                  <a:pt x="499" y="102"/>
                  <a:pt x="502" y="112"/>
                  <a:pt x="509" y="116"/>
                </a:cubicBezTo>
                <a:close/>
                <a:moveTo>
                  <a:pt x="628" y="229"/>
                </a:moveTo>
                <a:cubicBezTo>
                  <a:pt x="631" y="229"/>
                  <a:pt x="633" y="229"/>
                  <a:pt x="636" y="227"/>
                </a:cubicBezTo>
                <a:lnTo>
                  <a:pt x="676" y="204"/>
                </a:lnTo>
                <a:cubicBezTo>
                  <a:pt x="684" y="200"/>
                  <a:pt x="686" y="190"/>
                  <a:pt x="682" y="183"/>
                </a:cubicBezTo>
                <a:cubicBezTo>
                  <a:pt x="678" y="175"/>
                  <a:pt x="668" y="173"/>
                  <a:pt x="661" y="177"/>
                </a:cubicBezTo>
                <a:lnTo>
                  <a:pt x="620" y="200"/>
                </a:lnTo>
                <a:cubicBezTo>
                  <a:pt x="613" y="205"/>
                  <a:pt x="610" y="214"/>
                  <a:pt x="615" y="221"/>
                </a:cubicBezTo>
                <a:cubicBezTo>
                  <a:pt x="617" y="226"/>
                  <a:pt x="623" y="229"/>
                  <a:pt x="628" y="229"/>
                </a:cubicBezTo>
                <a:close/>
                <a:moveTo>
                  <a:pt x="715" y="350"/>
                </a:moveTo>
                <a:lnTo>
                  <a:pt x="669" y="350"/>
                </a:lnTo>
                <a:cubicBezTo>
                  <a:pt x="660" y="350"/>
                  <a:pt x="653" y="357"/>
                  <a:pt x="653" y="365"/>
                </a:cubicBezTo>
                <a:cubicBezTo>
                  <a:pt x="653" y="374"/>
                  <a:pt x="660" y="381"/>
                  <a:pt x="669" y="381"/>
                </a:cubicBezTo>
                <a:lnTo>
                  <a:pt x="715" y="381"/>
                </a:lnTo>
                <a:cubicBezTo>
                  <a:pt x="724" y="381"/>
                  <a:pt x="731" y="374"/>
                  <a:pt x="731" y="365"/>
                </a:cubicBezTo>
                <a:cubicBezTo>
                  <a:pt x="731" y="357"/>
                  <a:pt x="724" y="350"/>
                  <a:pt x="715" y="350"/>
                </a:cubicBezTo>
                <a:close/>
                <a:moveTo>
                  <a:pt x="676" y="527"/>
                </a:moveTo>
                <a:lnTo>
                  <a:pt x="636" y="504"/>
                </a:lnTo>
                <a:cubicBezTo>
                  <a:pt x="628" y="499"/>
                  <a:pt x="619" y="502"/>
                  <a:pt x="615" y="509"/>
                </a:cubicBezTo>
                <a:cubicBezTo>
                  <a:pt x="610" y="517"/>
                  <a:pt x="613" y="526"/>
                  <a:pt x="620" y="531"/>
                </a:cubicBezTo>
                <a:lnTo>
                  <a:pt x="661" y="554"/>
                </a:lnTo>
                <a:cubicBezTo>
                  <a:pt x="663" y="555"/>
                  <a:pt x="666" y="556"/>
                  <a:pt x="668" y="556"/>
                </a:cubicBezTo>
                <a:cubicBezTo>
                  <a:pt x="674" y="556"/>
                  <a:pt x="679" y="553"/>
                  <a:pt x="682" y="548"/>
                </a:cubicBezTo>
                <a:cubicBezTo>
                  <a:pt x="686" y="541"/>
                  <a:pt x="684" y="531"/>
                  <a:pt x="676" y="527"/>
                </a:cubicBezTo>
                <a:close/>
                <a:moveTo>
                  <a:pt x="95" y="504"/>
                </a:moveTo>
                <a:lnTo>
                  <a:pt x="54" y="527"/>
                </a:lnTo>
                <a:cubicBezTo>
                  <a:pt x="47" y="531"/>
                  <a:pt x="44" y="541"/>
                  <a:pt x="49" y="548"/>
                </a:cubicBezTo>
                <a:cubicBezTo>
                  <a:pt x="52" y="553"/>
                  <a:pt x="57" y="556"/>
                  <a:pt x="62" y="556"/>
                </a:cubicBezTo>
                <a:cubicBezTo>
                  <a:pt x="65" y="556"/>
                  <a:pt x="68" y="555"/>
                  <a:pt x="70" y="554"/>
                </a:cubicBezTo>
                <a:lnTo>
                  <a:pt x="110" y="531"/>
                </a:lnTo>
                <a:cubicBezTo>
                  <a:pt x="118" y="526"/>
                  <a:pt x="120" y="517"/>
                  <a:pt x="116" y="509"/>
                </a:cubicBezTo>
                <a:cubicBezTo>
                  <a:pt x="112" y="502"/>
                  <a:pt x="102" y="499"/>
                  <a:pt x="95" y="504"/>
                </a:cubicBezTo>
                <a:close/>
                <a:moveTo>
                  <a:pt x="77" y="365"/>
                </a:moveTo>
                <a:cubicBezTo>
                  <a:pt x="77" y="357"/>
                  <a:pt x="71" y="350"/>
                  <a:pt x="62" y="350"/>
                </a:cubicBezTo>
                <a:lnTo>
                  <a:pt x="15" y="350"/>
                </a:lnTo>
                <a:cubicBezTo>
                  <a:pt x="7" y="350"/>
                  <a:pt x="0" y="357"/>
                  <a:pt x="0" y="365"/>
                </a:cubicBezTo>
                <a:cubicBezTo>
                  <a:pt x="0" y="374"/>
                  <a:pt x="7" y="381"/>
                  <a:pt x="15" y="381"/>
                </a:cubicBezTo>
                <a:lnTo>
                  <a:pt x="62" y="381"/>
                </a:lnTo>
                <a:cubicBezTo>
                  <a:pt x="71" y="381"/>
                  <a:pt x="77" y="374"/>
                  <a:pt x="77" y="365"/>
                </a:cubicBezTo>
                <a:close/>
                <a:moveTo>
                  <a:pt x="110" y="200"/>
                </a:moveTo>
                <a:lnTo>
                  <a:pt x="70" y="177"/>
                </a:lnTo>
                <a:cubicBezTo>
                  <a:pt x="63" y="173"/>
                  <a:pt x="53" y="175"/>
                  <a:pt x="49" y="183"/>
                </a:cubicBezTo>
                <a:cubicBezTo>
                  <a:pt x="44" y="190"/>
                  <a:pt x="47" y="200"/>
                  <a:pt x="54" y="204"/>
                </a:cubicBezTo>
                <a:lnTo>
                  <a:pt x="95" y="227"/>
                </a:lnTo>
                <a:cubicBezTo>
                  <a:pt x="97" y="229"/>
                  <a:pt x="100" y="229"/>
                  <a:pt x="103" y="229"/>
                </a:cubicBezTo>
                <a:cubicBezTo>
                  <a:pt x="108" y="229"/>
                  <a:pt x="113" y="227"/>
                  <a:pt x="116" y="221"/>
                </a:cubicBezTo>
                <a:cubicBezTo>
                  <a:pt x="120" y="214"/>
                  <a:pt x="118" y="205"/>
                  <a:pt x="110" y="200"/>
                </a:cubicBezTo>
                <a:close/>
                <a:moveTo>
                  <a:pt x="200" y="111"/>
                </a:moveTo>
                <a:cubicBezTo>
                  <a:pt x="203" y="115"/>
                  <a:pt x="208" y="118"/>
                  <a:pt x="214" y="118"/>
                </a:cubicBezTo>
                <a:cubicBezTo>
                  <a:pt x="216" y="118"/>
                  <a:pt x="219" y="118"/>
                  <a:pt x="221" y="116"/>
                </a:cubicBezTo>
                <a:cubicBezTo>
                  <a:pt x="229" y="112"/>
                  <a:pt x="231" y="102"/>
                  <a:pt x="227" y="95"/>
                </a:cubicBezTo>
                <a:lnTo>
                  <a:pt x="204" y="55"/>
                </a:lnTo>
                <a:cubicBezTo>
                  <a:pt x="199" y="47"/>
                  <a:pt x="190" y="45"/>
                  <a:pt x="182" y="49"/>
                </a:cubicBezTo>
                <a:cubicBezTo>
                  <a:pt x="175" y="53"/>
                  <a:pt x="173" y="63"/>
                  <a:pt x="177" y="70"/>
                </a:cubicBezTo>
                <a:lnTo>
                  <a:pt x="200" y="111"/>
                </a:lnTo>
                <a:close/>
                <a:moveTo>
                  <a:pt x="365" y="78"/>
                </a:moveTo>
                <a:cubicBezTo>
                  <a:pt x="374" y="78"/>
                  <a:pt x="381" y="71"/>
                  <a:pt x="381" y="62"/>
                </a:cubicBezTo>
                <a:lnTo>
                  <a:pt x="381" y="15"/>
                </a:lnTo>
                <a:cubicBezTo>
                  <a:pt x="381" y="7"/>
                  <a:pt x="374" y="0"/>
                  <a:pt x="365" y="0"/>
                </a:cubicBezTo>
                <a:cubicBezTo>
                  <a:pt x="357" y="0"/>
                  <a:pt x="350" y="7"/>
                  <a:pt x="350" y="15"/>
                </a:cubicBezTo>
                <a:lnTo>
                  <a:pt x="350" y="62"/>
                </a:lnTo>
                <a:cubicBezTo>
                  <a:pt x="350" y="71"/>
                  <a:pt x="357" y="78"/>
                  <a:pt x="365" y="78"/>
                </a:cubicBezTo>
                <a:close/>
                <a:moveTo>
                  <a:pt x="500" y="500"/>
                </a:moveTo>
                <a:cubicBezTo>
                  <a:pt x="482" y="527"/>
                  <a:pt x="465" y="552"/>
                  <a:pt x="465" y="585"/>
                </a:cubicBezTo>
                <a:cubicBezTo>
                  <a:pt x="465" y="600"/>
                  <a:pt x="451" y="612"/>
                  <a:pt x="441" y="619"/>
                </a:cubicBezTo>
                <a:lnTo>
                  <a:pt x="289" y="619"/>
                </a:lnTo>
                <a:cubicBezTo>
                  <a:pt x="279" y="612"/>
                  <a:pt x="266" y="600"/>
                  <a:pt x="266" y="585"/>
                </a:cubicBezTo>
                <a:cubicBezTo>
                  <a:pt x="266" y="552"/>
                  <a:pt x="249" y="527"/>
                  <a:pt x="231" y="500"/>
                </a:cubicBezTo>
                <a:cubicBezTo>
                  <a:pt x="208" y="466"/>
                  <a:pt x="182" y="428"/>
                  <a:pt x="182" y="362"/>
                </a:cubicBezTo>
                <a:cubicBezTo>
                  <a:pt x="182" y="265"/>
                  <a:pt x="264" y="186"/>
                  <a:pt x="365" y="186"/>
                </a:cubicBezTo>
                <a:cubicBezTo>
                  <a:pt x="467" y="186"/>
                  <a:pt x="549" y="265"/>
                  <a:pt x="549" y="362"/>
                </a:cubicBezTo>
                <a:cubicBezTo>
                  <a:pt x="549" y="428"/>
                  <a:pt x="523" y="466"/>
                  <a:pt x="500" y="50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45" name="Freeform 345"/>
          <p:cNvSpPr>
            <a:spLocks noEditPoints="1"/>
          </p:cNvSpPr>
          <p:nvPr/>
        </p:nvSpPr>
        <p:spPr bwMode="auto">
          <a:xfrm>
            <a:off x="9166622" y="4096943"/>
            <a:ext cx="189309" cy="135731"/>
          </a:xfrm>
          <a:custGeom>
            <a:avLst/>
            <a:gdLst>
              <a:gd name="T0" fmla="*/ 381 w 831"/>
              <a:gd name="T1" fmla="*/ 497 h 599"/>
              <a:gd name="T2" fmla="*/ 188 w 831"/>
              <a:gd name="T3" fmla="*/ 304 h 599"/>
              <a:gd name="T4" fmla="*/ 381 w 831"/>
              <a:gd name="T5" fmla="*/ 111 h 599"/>
              <a:gd name="T6" fmla="*/ 574 w 831"/>
              <a:gd name="T7" fmla="*/ 304 h 599"/>
              <a:gd name="T8" fmla="*/ 381 w 831"/>
              <a:gd name="T9" fmla="*/ 497 h 599"/>
              <a:gd name="T10" fmla="*/ 793 w 831"/>
              <a:gd name="T11" fmla="*/ 236 h 599"/>
              <a:gd name="T12" fmla="*/ 756 w 831"/>
              <a:gd name="T13" fmla="*/ 255 h 599"/>
              <a:gd name="T14" fmla="*/ 743 w 831"/>
              <a:gd name="T15" fmla="*/ 260 h 599"/>
              <a:gd name="T16" fmla="*/ 757 w 831"/>
              <a:gd name="T17" fmla="*/ 581 h 599"/>
              <a:gd name="T18" fmla="*/ 721 w 831"/>
              <a:gd name="T19" fmla="*/ 599 h 599"/>
              <a:gd name="T20" fmla="*/ 686 w 831"/>
              <a:gd name="T21" fmla="*/ 581 h 599"/>
              <a:gd name="T22" fmla="*/ 700 w 831"/>
              <a:gd name="T23" fmla="*/ 258 h 599"/>
              <a:gd name="T24" fmla="*/ 686 w 831"/>
              <a:gd name="T25" fmla="*/ 252 h 599"/>
              <a:gd name="T26" fmla="*/ 658 w 831"/>
              <a:gd name="T27" fmla="*/ 235 h 599"/>
              <a:gd name="T28" fmla="*/ 624 w 831"/>
              <a:gd name="T29" fmla="*/ 173 h 599"/>
              <a:gd name="T30" fmla="*/ 624 w 831"/>
              <a:gd name="T31" fmla="*/ 29 h 599"/>
              <a:gd name="T32" fmla="*/ 645 w 831"/>
              <a:gd name="T33" fmla="*/ 8 h 599"/>
              <a:gd name="T34" fmla="*/ 666 w 831"/>
              <a:gd name="T35" fmla="*/ 29 h 599"/>
              <a:gd name="T36" fmla="*/ 666 w 831"/>
              <a:gd name="T37" fmla="*/ 159 h 599"/>
              <a:gd name="T38" fmla="*/ 678 w 831"/>
              <a:gd name="T39" fmla="*/ 159 h 599"/>
              <a:gd name="T40" fmla="*/ 678 w 831"/>
              <a:gd name="T41" fmla="*/ 29 h 599"/>
              <a:gd name="T42" fmla="*/ 700 w 831"/>
              <a:gd name="T43" fmla="*/ 8 h 599"/>
              <a:gd name="T44" fmla="*/ 721 w 831"/>
              <a:gd name="T45" fmla="*/ 29 h 599"/>
              <a:gd name="T46" fmla="*/ 721 w 831"/>
              <a:gd name="T47" fmla="*/ 159 h 599"/>
              <a:gd name="T48" fmla="*/ 733 w 831"/>
              <a:gd name="T49" fmla="*/ 159 h 599"/>
              <a:gd name="T50" fmla="*/ 733 w 831"/>
              <a:gd name="T51" fmla="*/ 29 h 599"/>
              <a:gd name="T52" fmla="*/ 755 w 831"/>
              <a:gd name="T53" fmla="*/ 8 h 599"/>
              <a:gd name="T54" fmla="*/ 776 w 831"/>
              <a:gd name="T55" fmla="*/ 29 h 599"/>
              <a:gd name="T56" fmla="*/ 776 w 831"/>
              <a:gd name="T57" fmla="*/ 159 h 599"/>
              <a:gd name="T58" fmla="*/ 788 w 831"/>
              <a:gd name="T59" fmla="*/ 159 h 599"/>
              <a:gd name="T60" fmla="*/ 788 w 831"/>
              <a:gd name="T61" fmla="*/ 34 h 599"/>
              <a:gd name="T62" fmla="*/ 809 w 831"/>
              <a:gd name="T63" fmla="*/ 13 h 599"/>
              <a:gd name="T64" fmla="*/ 831 w 831"/>
              <a:gd name="T65" fmla="*/ 34 h 599"/>
              <a:gd name="T66" fmla="*/ 831 w 831"/>
              <a:gd name="T67" fmla="*/ 176 h 599"/>
              <a:gd name="T68" fmla="*/ 793 w 831"/>
              <a:gd name="T69" fmla="*/ 236 h 599"/>
              <a:gd name="T70" fmla="*/ 0 w 831"/>
              <a:gd name="T71" fmla="*/ 571 h 599"/>
              <a:gd name="T72" fmla="*/ 14 w 831"/>
              <a:gd name="T73" fmla="*/ 22 h 599"/>
              <a:gd name="T74" fmla="*/ 35 w 831"/>
              <a:gd name="T75" fmla="*/ 0 h 599"/>
              <a:gd name="T76" fmla="*/ 44 w 831"/>
              <a:gd name="T77" fmla="*/ 2 h 599"/>
              <a:gd name="T78" fmla="*/ 44 w 831"/>
              <a:gd name="T79" fmla="*/ 2 h 599"/>
              <a:gd name="T80" fmla="*/ 46 w 831"/>
              <a:gd name="T81" fmla="*/ 3 h 599"/>
              <a:gd name="T82" fmla="*/ 51 w 831"/>
              <a:gd name="T83" fmla="*/ 7 h 599"/>
              <a:gd name="T84" fmla="*/ 121 w 831"/>
              <a:gd name="T85" fmla="*/ 143 h 599"/>
              <a:gd name="T86" fmla="*/ 57 w 831"/>
              <a:gd name="T87" fmla="*/ 335 h 599"/>
              <a:gd name="T88" fmla="*/ 71 w 831"/>
              <a:gd name="T89" fmla="*/ 571 h 599"/>
              <a:gd name="T90" fmla="*/ 36 w 831"/>
              <a:gd name="T91" fmla="*/ 593 h 599"/>
              <a:gd name="T92" fmla="*/ 0 w 831"/>
              <a:gd name="T93" fmla="*/ 571 h 599"/>
              <a:gd name="T94" fmla="*/ 381 w 831"/>
              <a:gd name="T95" fmla="*/ 96 h 599"/>
              <a:gd name="T96" fmla="*/ 173 w 831"/>
              <a:gd name="T97" fmla="*/ 304 h 599"/>
              <a:gd name="T98" fmla="*/ 381 w 831"/>
              <a:gd name="T99" fmla="*/ 511 h 599"/>
              <a:gd name="T100" fmla="*/ 588 w 831"/>
              <a:gd name="T101" fmla="*/ 304 h 599"/>
              <a:gd name="T102" fmla="*/ 381 w 831"/>
              <a:gd name="T103" fmla="*/ 96 h 599"/>
              <a:gd name="T104" fmla="*/ 381 w 831"/>
              <a:gd name="T105" fmla="*/ 548 h 599"/>
              <a:gd name="T106" fmla="*/ 136 w 831"/>
              <a:gd name="T107" fmla="*/ 304 h 599"/>
              <a:gd name="T108" fmla="*/ 381 w 831"/>
              <a:gd name="T109" fmla="*/ 59 h 599"/>
              <a:gd name="T110" fmla="*/ 626 w 831"/>
              <a:gd name="T111" fmla="*/ 304 h 599"/>
              <a:gd name="T112" fmla="*/ 381 w 831"/>
              <a:gd name="T113" fmla="*/ 548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1" h="599">
                <a:moveTo>
                  <a:pt x="381" y="497"/>
                </a:moveTo>
                <a:cubicBezTo>
                  <a:pt x="274" y="497"/>
                  <a:pt x="188" y="410"/>
                  <a:pt x="188" y="304"/>
                </a:cubicBezTo>
                <a:cubicBezTo>
                  <a:pt x="188" y="197"/>
                  <a:pt x="274" y="111"/>
                  <a:pt x="381" y="111"/>
                </a:cubicBezTo>
                <a:cubicBezTo>
                  <a:pt x="487" y="111"/>
                  <a:pt x="574" y="197"/>
                  <a:pt x="574" y="304"/>
                </a:cubicBezTo>
                <a:cubicBezTo>
                  <a:pt x="574" y="410"/>
                  <a:pt x="487" y="497"/>
                  <a:pt x="381" y="497"/>
                </a:cubicBezTo>
                <a:close/>
                <a:moveTo>
                  <a:pt x="793" y="236"/>
                </a:moveTo>
                <a:lnTo>
                  <a:pt x="756" y="255"/>
                </a:lnTo>
                <a:cubicBezTo>
                  <a:pt x="752" y="257"/>
                  <a:pt x="748" y="258"/>
                  <a:pt x="743" y="260"/>
                </a:cubicBezTo>
                <a:lnTo>
                  <a:pt x="757" y="581"/>
                </a:lnTo>
                <a:cubicBezTo>
                  <a:pt x="757" y="591"/>
                  <a:pt x="733" y="599"/>
                  <a:pt x="721" y="599"/>
                </a:cubicBezTo>
                <a:cubicBezTo>
                  <a:pt x="709" y="599"/>
                  <a:pt x="686" y="591"/>
                  <a:pt x="686" y="581"/>
                </a:cubicBezTo>
                <a:lnTo>
                  <a:pt x="700" y="258"/>
                </a:lnTo>
                <a:cubicBezTo>
                  <a:pt x="695" y="256"/>
                  <a:pt x="690" y="255"/>
                  <a:pt x="686" y="252"/>
                </a:cubicBezTo>
                <a:lnTo>
                  <a:pt x="658" y="235"/>
                </a:lnTo>
                <a:cubicBezTo>
                  <a:pt x="638" y="223"/>
                  <a:pt x="624" y="197"/>
                  <a:pt x="624" y="173"/>
                </a:cubicBezTo>
                <a:lnTo>
                  <a:pt x="624" y="29"/>
                </a:lnTo>
                <a:cubicBezTo>
                  <a:pt x="624" y="18"/>
                  <a:pt x="633" y="8"/>
                  <a:pt x="645" y="8"/>
                </a:cubicBezTo>
                <a:cubicBezTo>
                  <a:pt x="657" y="8"/>
                  <a:pt x="666" y="18"/>
                  <a:pt x="666" y="29"/>
                </a:cubicBezTo>
                <a:lnTo>
                  <a:pt x="666" y="159"/>
                </a:lnTo>
                <a:lnTo>
                  <a:pt x="678" y="159"/>
                </a:lnTo>
                <a:lnTo>
                  <a:pt x="678" y="29"/>
                </a:lnTo>
                <a:cubicBezTo>
                  <a:pt x="678" y="18"/>
                  <a:pt x="688" y="8"/>
                  <a:pt x="700" y="8"/>
                </a:cubicBezTo>
                <a:cubicBezTo>
                  <a:pt x="712" y="8"/>
                  <a:pt x="721" y="18"/>
                  <a:pt x="721" y="29"/>
                </a:cubicBezTo>
                <a:lnTo>
                  <a:pt x="721" y="159"/>
                </a:lnTo>
                <a:lnTo>
                  <a:pt x="733" y="159"/>
                </a:lnTo>
                <a:lnTo>
                  <a:pt x="733" y="29"/>
                </a:lnTo>
                <a:cubicBezTo>
                  <a:pt x="733" y="18"/>
                  <a:pt x="743" y="8"/>
                  <a:pt x="755" y="8"/>
                </a:cubicBezTo>
                <a:cubicBezTo>
                  <a:pt x="766" y="8"/>
                  <a:pt x="776" y="18"/>
                  <a:pt x="776" y="29"/>
                </a:cubicBezTo>
                <a:lnTo>
                  <a:pt x="776" y="159"/>
                </a:lnTo>
                <a:lnTo>
                  <a:pt x="788" y="159"/>
                </a:lnTo>
                <a:lnTo>
                  <a:pt x="788" y="34"/>
                </a:lnTo>
                <a:cubicBezTo>
                  <a:pt x="788" y="22"/>
                  <a:pt x="797" y="13"/>
                  <a:pt x="809" y="13"/>
                </a:cubicBezTo>
                <a:cubicBezTo>
                  <a:pt x="821" y="13"/>
                  <a:pt x="831" y="22"/>
                  <a:pt x="831" y="34"/>
                </a:cubicBezTo>
                <a:lnTo>
                  <a:pt x="831" y="176"/>
                </a:lnTo>
                <a:cubicBezTo>
                  <a:pt x="831" y="200"/>
                  <a:pt x="815" y="226"/>
                  <a:pt x="793" y="236"/>
                </a:cubicBezTo>
                <a:close/>
                <a:moveTo>
                  <a:pt x="0" y="571"/>
                </a:moveTo>
                <a:lnTo>
                  <a:pt x="14" y="22"/>
                </a:lnTo>
                <a:cubicBezTo>
                  <a:pt x="14" y="10"/>
                  <a:pt x="24" y="0"/>
                  <a:pt x="35" y="0"/>
                </a:cubicBezTo>
                <a:cubicBezTo>
                  <a:pt x="39" y="0"/>
                  <a:pt x="42" y="1"/>
                  <a:pt x="44" y="2"/>
                </a:cubicBezTo>
                <a:lnTo>
                  <a:pt x="44" y="2"/>
                </a:lnTo>
                <a:cubicBezTo>
                  <a:pt x="44" y="2"/>
                  <a:pt x="45" y="2"/>
                  <a:pt x="46" y="3"/>
                </a:cubicBezTo>
                <a:cubicBezTo>
                  <a:pt x="48" y="4"/>
                  <a:pt x="50" y="5"/>
                  <a:pt x="51" y="7"/>
                </a:cubicBezTo>
                <a:cubicBezTo>
                  <a:pt x="67" y="20"/>
                  <a:pt x="117" y="72"/>
                  <a:pt x="121" y="143"/>
                </a:cubicBezTo>
                <a:cubicBezTo>
                  <a:pt x="127" y="252"/>
                  <a:pt x="75" y="295"/>
                  <a:pt x="57" y="335"/>
                </a:cubicBezTo>
                <a:lnTo>
                  <a:pt x="71" y="571"/>
                </a:lnTo>
                <a:cubicBezTo>
                  <a:pt x="71" y="583"/>
                  <a:pt x="47" y="593"/>
                  <a:pt x="36" y="593"/>
                </a:cubicBezTo>
                <a:cubicBezTo>
                  <a:pt x="24" y="593"/>
                  <a:pt x="0" y="583"/>
                  <a:pt x="0" y="571"/>
                </a:cubicBezTo>
                <a:close/>
                <a:moveTo>
                  <a:pt x="381" y="96"/>
                </a:moveTo>
                <a:cubicBezTo>
                  <a:pt x="266" y="96"/>
                  <a:pt x="173" y="189"/>
                  <a:pt x="173" y="304"/>
                </a:cubicBezTo>
                <a:cubicBezTo>
                  <a:pt x="173" y="418"/>
                  <a:pt x="266" y="511"/>
                  <a:pt x="381" y="511"/>
                </a:cubicBezTo>
                <a:cubicBezTo>
                  <a:pt x="495" y="511"/>
                  <a:pt x="588" y="418"/>
                  <a:pt x="588" y="304"/>
                </a:cubicBezTo>
                <a:cubicBezTo>
                  <a:pt x="588" y="189"/>
                  <a:pt x="495" y="96"/>
                  <a:pt x="381" y="96"/>
                </a:cubicBezTo>
                <a:close/>
                <a:moveTo>
                  <a:pt x="381" y="548"/>
                </a:moveTo>
                <a:cubicBezTo>
                  <a:pt x="245" y="548"/>
                  <a:pt x="136" y="439"/>
                  <a:pt x="136" y="304"/>
                </a:cubicBezTo>
                <a:cubicBezTo>
                  <a:pt x="136" y="168"/>
                  <a:pt x="245" y="59"/>
                  <a:pt x="381" y="59"/>
                </a:cubicBezTo>
                <a:cubicBezTo>
                  <a:pt x="516" y="59"/>
                  <a:pt x="626" y="168"/>
                  <a:pt x="626" y="304"/>
                </a:cubicBezTo>
                <a:cubicBezTo>
                  <a:pt x="626" y="439"/>
                  <a:pt x="516" y="548"/>
                  <a:pt x="381" y="548"/>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46" name="Freeform 346"/>
          <p:cNvSpPr>
            <a:spLocks noEditPoints="1"/>
          </p:cNvSpPr>
          <p:nvPr/>
        </p:nvSpPr>
        <p:spPr bwMode="auto">
          <a:xfrm>
            <a:off x="5674520" y="4602958"/>
            <a:ext cx="104775" cy="152400"/>
          </a:xfrm>
          <a:custGeom>
            <a:avLst/>
            <a:gdLst>
              <a:gd name="T0" fmla="*/ 230 w 462"/>
              <a:gd name="T1" fmla="*/ 310 h 670"/>
              <a:gd name="T2" fmla="*/ 151 w 462"/>
              <a:gd name="T3" fmla="*/ 254 h 670"/>
              <a:gd name="T4" fmla="*/ 149 w 462"/>
              <a:gd name="T5" fmla="*/ 234 h 670"/>
              <a:gd name="T6" fmla="*/ 149 w 462"/>
              <a:gd name="T7" fmla="*/ 215 h 670"/>
              <a:gd name="T8" fmla="*/ 232 w 462"/>
              <a:gd name="T9" fmla="*/ 139 h 670"/>
              <a:gd name="T10" fmla="*/ 317 w 462"/>
              <a:gd name="T11" fmla="*/ 225 h 670"/>
              <a:gd name="T12" fmla="*/ 230 w 462"/>
              <a:gd name="T13" fmla="*/ 310 h 670"/>
              <a:gd name="T14" fmla="*/ 451 w 462"/>
              <a:gd name="T15" fmla="*/ 167 h 670"/>
              <a:gd name="T16" fmla="*/ 440 w 462"/>
              <a:gd name="T17" fmla="*/ 140 h 670"/>
              <a:gd name="T18" fmla="*/ 228 w 462"/>
              <a:gd name="T19" fmla="*/ 0 h 670"/>
              <a:gd name="T20" fmla="*/ 0 w 462"/>
              <a:gd name="T21" fmla="*/ 208 h 670"/>
              <a:gd name="T22" fmla="*/ 0 w 462"/>
              <a:gd name="T23" fmla="*/ 237 h 670"/>
              <a:gd name="T24" fmla="*/ 1 w 462"/>
              <a:gd name="T25" fmla="*/ 254 h 670"/>
              <a:gd name="T26" fmla="*/ 101 w 462"/>
              <a:gd name="T27" fmla="*/ 458 h 670"/>
              <a:gd name="T28" fmla="*/ 231 w 462"/>
              <a:gd name="T29" fmla="*/ 670 h 670"/>
              <a:gd name="T30" fmla="*/ 311 w 462"/>
              <a:gd name="T31" fmla="*/ 533 h 670"/>
              <a:gd name="T32" fmla="*/ 333 w 462"/>
              <a:gd name="T33" fmla="*/ 495 h 670"/>
              <a:gd name="T34" fmla="*/ 351 w 462"/>
              <a:gd name="T35" fmla="*/ 470 h 670"/>
              <a:gd name="T36" fmla="*/ 462 w 462"/>
              <a:gd name="T37" fmla="*/ 238 h 670"/>
              <a:gd name="T38" fmla="*/ 462 w 462"/>
              <a:gd name="T39" fmla="*/ 206 h 670"/>
              <a:gd name="T40" fmla="*/ 451 w 462"/>
              <a:gd name="T41" fmla="*/ 167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2" h="670">
                <a:moveTo>
                  <a:pt x="230" y="310"/>
                </a:moveTo>
                <a:cubicBezTo>
                  <a:pt x="200" y="310"/>
                  <a:pt x="167" y="296"/>
                  <a:pt x="151" y="254"/>
                </a:cubicBezTo>
                <a:cubicBezTo>
                  <a:pt x="149" y="248"/>
                  <a:pt x="149" y="235"/>
                  <a:pt x="149" y="234"/>
                </a:cubicBezTo>
                <a:lnTo>
                  <a:pt x="149" y="215"/>
                </a:lnTo>
                <a:cubicBezTo>
                  <a:pt x="149" y="163"/>
                  <a:pt x="194" y="139"/>
                  <a:pt x="232" y="139"/>
                </a:cubicBezTo>
                <a:cubicBezTo>
                  <a:pt x="280" y="139"/>
                  <a:pt x="317" y="177"/>
                  <a:pt x="317" y="225"/>
                </a:cubicBezTo>
                <a:cubicBezTo>
                  <a:pt x="317" y="272"/>
                  <a:pt x="277" y="310"/>
                  <a:pt x="230" y="310"/>
                </a:cubicBezTo>
                <a:close/>
                <a:moveTo>
                  <a:pt x="451" y="167"/>
                </a:moveTo>
                <a:cubicBezTo>
                  <a:pt x="448" y="158"/>
                  <a:pt x="444" y="148"/>
                  <a:pt x="440" y="140"/>
                </a:cubicBezTo>
                <a:cubicBezTo>
                  <a:pt x="397" y="37"/>
                  <a:pt x="303" y="0"/>
                  <a:pt x="228" y="0"/>
                </a:cubicBezTo>
                <a:cubicBezTo>
                  <a:pt x="127" y="0"/>
                  <a:pt x="15" y="68"/>
                  <a:pt x="0" y="208"/>
                </a:cubicBezTo>
                <a:lnTo>
                  <a:pt x="0" y="237"/>
                </a:lnTo>
                <a:cubicBezTo>
                  <a:pt x="0" y="238"/>
                  <a:pt x="1" y="248"/>
                  <a:pt x="1" y="254"/>
                </a:cubicBezTo>
                <a:cubicBezTo>
                  <a:pt x="9" y="321"/>
                  <a:pt x="62" y="391"/>
                  <a:pt x="101" y="458"/>
                </a:cubicBezTo>
                <a:cubicBezTo>
                  <a:pt x="144" y="530"/>
                  <a:pt x="188" y="600"/>
                  <a:pt x="231" y="670"/>
                </a:cubicBezTo>
                <a:cubicBezTo>
                  <a:pt x="258" y="624"/>
                  <a:pt x="285" y="578"/>
                  <a:pt x="311" y="533"/>
                </a:cubicBezTo>
                <a:cubicBezTo>
                  <a:pt x="318" y="520"/>
                  <a:pt x="326" y="507"/>
                  <a:pt x="333" y="495"/>
                </a:cubicBezTo>
                <a:cubicBezTo>
                  <a:pt x="338" y="486"/>
                  <a:pt x="347" y="478"/>
                  <a:pt x="351" y="470"/>
                </a:cubicBezTo>
                <a:cubicBezTo>
                  <a:pt x="394" y="393"/>
                  <a:pt x="462" y="315"/>
                  <a:pt x="462" y="238"/>
                </a:cubicBezTo>
                <a:lnTo>
                  <a:pt x="462" y="206"/>
                </a:lnTo>
                <a:cubicBezTo>
                  <a:pt x="462" y="198"/>
                  <a:pt x="451" y="169"/>
                  <a:pt x="451" y="16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47" name="Freeform 347"/>
          <p:cNvSpPr>
            <a:spLocks noEditPoints="1"/>
          </p:cNvSpPr>
          <p:nvPr/>
        </p:nvSpPr>
        <p:spPr bwMode="auto">
          <a:xfrm>
            <a:off x="7121130" y="2444354"/>
            <a:ext cx="201215" cy="159544"/>
          </a:xfrm>
          <a:custGeom>
            <a:avLst/>
            <a:gdLst>
              <a:gd name="T0" fmla="*/ 431 w 889"/>
              <a:gd name="T1" fmla="*/ 158 h 700"/>
              <a:gd name="T2" fmla="*/ 417 w 889"/>
              <a:gd name="T3" fmla="*/ 152 h 700"/>
              <a:gd name="T4" fmla="*/ 378 w 889"/>
              <a:gd name="T5" fmla="*/ 115 h 700"/>
              <a:gd name="T6" fmla="*/ 378 w 889"/>
              <a:gd name="T7" fmla="*/ 86 h 700"/>
              <a:gd name="T8" fmla="*/ 406 w 889"/>
              <a:gd name="T9" fmla="*/ 86 h 700"/>
              <a:gd name="T10" fmla="*/ 445 w 889"/>
              <a:gd name="T11" fmla="*/ 124 h 700"/>
              <a:gd name="T12" fmla="*/ 445 w 889"/>
              <a:gd name="T13" fmla="*/ 152 h 700"/>
              <a:gd name="T14" fmla="*/ 431 w 889"/>
              <a:gd name="T15" fmla="*/ 158 h 700"/>
              <a:gd name="T16" fmla="*/ 756 w 889"/>
              <a:gd name="T17" fmla="*/ 154 h 700"/>
              <a:gd name="T18" fmla="*/ 742 w 889"/>
              <a:gd name="T19" fmla="*/ 148 h 700"/>
              <a:gd name="T20" fmla="*/ 742 w 889"/>
              <a:gd name="T21" fmla="*/ 120 h 700"/>
              <a:gd name="T22" fmla="*/ 779 w 889"/>
              <a:gd name="T23" fmla="*/ 82 h 700"/>
              <a:gd name="T24" fmla="*/ 808 w 889"/>
              <a:gd name="T25" fmla="*/ 81 h 700"/>
              <a:gd name="T26" fmla="*/ 808 w 889"/>
              <a:gd name="T27" fmla="*/ 109 h 700"/>
              <a:gd name="T28" fmla="*/ 770 w 889"/>
              <a:gd name="T29" fmla="*/ 148 h 700"/>
              <a:gd name="T30" fmla="*/ 756 w 889"/>
              <a:gd name="T31" fmla="*/ 154 h 700"/>
              <a:gd name="T32" fmla="*/ 869 w 889"/>
              <a:gd name="T33" fmla="*/ 314 h 700"/>
              <a:gd name="T34" fmla="*/ 816 w 889"/>
              <a:gd name="T35" fmla="*/ 314 h 700"/>
              <a:gd name="T36" fmla="*/ 795 w 889"/>
              <a:gd name="T37" fmla="*/ 295 h 700"/>
              <a:gd name="T38" fmla="*/ 815 w 889"/>
              <a:gd name="T39" fmla="*/ 274 h 700"/>
              <a:gd name="T40" fmla="*/ 869 w 889"/>
              <a:gd name="T41" fmla="*/ 274 h 700"/>
              <a:gd name="T42" fmla="*/ 889 w 889"/>
              <a:gd name="T43" fmla="*/ 293 h 700"/>
              <a:gd name="T44" fmla="*/ 869 w 889"/>
              <a:gd name="T45" fmla="*/ 314 h 700"/>
              <a:gd name="T46" fmla="*/ 594 w 889"/>
              <a:gd name="T47" fmla="*/ 94 h 700"/>
              <a:gd name="T48" fmla="*/ 574 w 889"/>
              <a:gd name="T49" fmla="*/ 74 h 700"/>
              <a:gd name="T50" fmla="*/ 573 w 889"/>
              <a:gd name="T51" fmla="*/ 20 h 700"/>
              <a:gd name="T52" fmla="*/ 593 w 889"/>
              <a:gd name="T53" fmla="*/ 0 h 700"/>
              <a:gd name="T54" fmla="*/ 613 w 889"/>
              <a:gd name="T55" fmla="*/ 19 h 700"/>
              <a:gd name="T56" fmla="*/ 614 w 889"/>
              <a:gd name="T57" fmla="*/ 73 h 700"/>
              <a:gd name="T58" fmla="*/ 594 w 889"/>
              <a:gd name="T59" fmla="*/ 94 h 700"/>
              <a:gd name="T60" fmla="*/ 595 w 889"/>
              <a:gd name="T61" fmla="*/ 161 h 700"/>
              <a:gd name="T62" fmla="*/ 732 w 889"/>
              <a:gd name="T63" fmla="*/ 295 h 700"/>
              <a:gd name="T64" fmla="*/ 726 w 889"/>
              <a:gd name="T65" fmla="*/ 336 h 700"/>
              <a:gd name="T66" fmla="*/ 672 w 889"/>
              <a:gd name="T67" fmla="*/ 328 h 700"/>
              <a:gd name="T68" fmla="*/ 635 w 889"/>
              <a:gd name="T69" fmla="*/ 332 h 700"/>
              <a:gd name="T70" fmla="*/ 502 w 889"/>
              <a:gd name="T71" fmla="*/ 200 h 700"/>
              <a:gd name="T72" fmla="*/ 595 w 889"/>
              <a:gd name="T73" fmla="*/ 161 h 700"/>
              <a:gd name="T74" fmla="*/ 763 w 889"/>
              <a:gd name="T75" fmla="*/ 351 h 700"/>
              <a:gd name="T76" fmla="*/ 772 w 889"/>
              <a:gd name="T77" fmla="*/ 295 h 700"/>
              <a:gd name="T78" fmla="*/ 594 w 889"/>
              <a:gd name="T79" fmla="*/ 122 h 700"/>
              <a:gd name="T80" fmla="*/ 461 w 889"/>
              <a:gd name="T81" fmla="*/ 186 h 700"/>
              <a:gd name="T82" fmla="*/ 395 w 889"/>
              <a:gd name="T83" fmla="*/ 178 h 700"/>
              <a:gd name="T84" fmla="*/ 139 w 889"/>
              <a:gd name="T85" fmla="*/ 431 h 700"/>
              <a:gd name="T86" fmla="*/ 133 w 889"/>
              <a:gd name="T87" fmla="*/ 431 h 700"/>
              <a:gd name="T88" fmla="*/ 1 w 889"/>
              <a:gd name="T89" fmla="*/ 567 h 700"/>
              <a:gd name="T90" fmla="*/ 137 w 889"/>
              <a:gd name="T91" fmla="*/ 699 h 700"/>
              <a:gd name="T92" fmla="*/ 677 w 889"/>
              <a:gd name="T93" fmla="*/ 693 h 700"/>
              <a:gd name="T94" fmla="*/ 857 w 889"/>
              <a:gd name="T95" fmla="*/ 508 h 700"/>
              <a:gd name="T96" fmla="*/ 763 w 889"/>
              <a:gd name="T97" fmla="*/ 351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89" h="700">
                <a:moveTo>
                  <a:pt x="431" y="158"/>
                </a:moveTo>
                <a:cubicBezTo>
                  <a:pt x="426" y="158"/>
                  <a:pt x="421" y="156"/>
                  <a:pt x="417" y="152"/>
                </a:cubicBezTo>
                <a:lnTo>
                  <a:pt x="378" y="115"/>
                </a:lnTo>
                <a:cubicBezTo>
                  <a:pt x="371" y="107"/>
                  <a:pt x="370" y="94"/>
                  <a:pt x="378" y="86"/>
                </a:cubicBezTo>
                <a:cubicBezTo>
                  <a:pt x="386" y="79"/>
                  <a:pt x="398" y="78"/>
                  <a:pt x="406" y="86"/>
                </a:cubicBezTo>
                <a:lnTo>
                  <a:pt x="445" y="124"/>
                </a:lnTo>
                <a:cubicBezTo>
                  <a:pt x="453" y="131"/>
                  <a:pt x="453" y="144"/>
                  <a:pt x="445" y="152"/>
                </a:cubicBezTo>
                <a:cubicBezTo>
                  <a:pt x="441" y="156"/>
                  <a:pt x="436" y="158"/>
                  <a:pt x="431" y="158"/>
                </a:cubicBezTo>
                <a:close/>
                <a:moveTo>
                  <a:pt x="756" y="154"/>
                </a:moveTo>
                <a:cubicBezTo>
                  <a:pt x="751" y="154"/>
                  <a:pt x="746" y="152"/>
                  <a:pt x="742" y="148"/>
                </a:cubicBezTo>
                <a:cubicBezTo>
                  <a:pt x="734" y="141"/>
                  <a:pt x="734" y="128"/>
                  <a:pt x="742" y="120"/>
                </a:cubicBezTo>
                <a:lnTo>
                  <a:pt x="779" y="82"/>
                </a:lnTo>
                <a:cubicBezTo>
                  <a:pt x="787" y="74"/>
                  <a:pt x="800" y="74"/>
                  <a:pt x="808" y="81"/>
                </a:cubicBezTo>
                <a:cubicBezTo>
                  <a:pt x="815" y="89"/>
                  <a:pt x="816" y="102"/>
                  <a:pt x="808" y="109"/>
                </a:cubicBezTo>
                <a:lnTo>
                  <a:pt x="770" y="148"/>
                </a:lnTo>
                <a:cubicBezTo>
                  <a:pt x="766" y="152"/>
                  <a:pt x="761" y="154"/>
                  <a:pt x="756" y="154"/>
                </a:cubicBezTo>
                <a:close/>
                <a:moveTo>
                  <a:pt x="869" y="314"/>
                </a:moveTo>
                <a:lnTo>
                  <a:pt x="816" y="314"/>
                </a:lnTo>
                <a:cubicBezTo>
                  <a:pt x="805" y="314"/>
                  <a:pt x="796" y="306"/>
                  <a:pt x="795" y="295"/>
                </a:cubicBezTo>
                <a:cubicBezTo>
                  <a:pt x="795" y="284"/>
                  <a:pt x="804" y="275"/>
                  <a:pt x="815" y="274"/>
                </a:cubicBezTo>
                <a:lnTo>
                  <a:pt x="869" y="274"/>
                </a:lnTo>
                <a:cubicBezTo>
                  <a:pt x="880" y="274"/>
                  <a:pt x="889" y="282"/>
                  <a:pt x="889" y="293"/>
                </a:cubicBezTo>
                <a:cubicBezTo>
                  <a:pt x="889" y="304"/>
                  <a:pt x="880" y="313"/>
                  <a:pt x="869" y="314"/>
                </a:cubicBezTo>
                <a:close/>
                <a:moveTo>
                  <a:pt x="594" y="94"/>
                </a:moveTo>
                <a:cubicBezTo>
                  <a:pt x="583" y="94"/>
                  <a:pt x="574" y="85"/>
                  <a:pt x="574" y="74"/>
                </a:cubicBezTo>
                <a:lnTo>
                  <a:pt x="573" y="20"/>
                </a:lnTo>
                <a:cubicBezTo>
                  <a:pt x="573" y="9"/>
                  <a:pt x="582" y="0"/>
                  <a:pt x="593" y="0"/>
                </a:cubicBezTo>
                <a:cubicBezTo>
                  <a:pt x="604" y="0"/>
                  <a:pt x="613" y="8"/>
                  <a:pt x="613" y="19"/>
                </a:cubicBezTo>
                <a:lnTo>
                  <a:pt x="614" y="73"/>
                </a:lnTo>
                <a:cubicBezTo>
                  <a:pt x="614" y="84"/>
                  <a:pt x="605" y="93"/>
                  <a:pt x="594" y="94"/>
                </a:cubicBezTo>
                <a:close/>
                <a:moveTo>
                  <a:pt x="595" y="161"/>
                </a:moveTo>
                <a:cubicBezTo>
                  <a:pt x="669" y="161"/>
                  <a:pt x="731" y="221"/>
                  <a:pt x="732" y="295"/>
                </a:cubicBezTo>
                <a:cubicBezTo>
                  <a:pt x="732" y="309"/>
                  <a:pt x="730" y="323"/>
                  <a:pt x="726" y="336"/>
                </a:cubicBezTo>
                <a:cubicBezTo>
                  <a:pt x="709" y="331"/>
                  <a:pt x="691" y="328"/>
                  <a:pt x="672" y="328"/>
                </a:cubicBezTo>
                <a:cubicBezTo>
                  <a:pt x="660" y="328"/>
                  <a:pt x="647" y="330"/>
                  <a:pt x="635" y="332"/>
                </a:cubicBezTo>
                <a:cubicBezTo>
                  <a:pt x="609" y="272"/>
                  <a:pt x="560" y="225"/>
                  <a:pt x="502" y="200"/>
                </a:cubicBezTo>
                <a:cubicBezTo>
                  <a:pt x="526" y="176"/>
                  <a:pt x="559" y="162"/>
                  <a:pt x="595" y="161"/>
                </a:cubicBezTo>
                <a:close/>
                <a:moveTo>
                  <a:pt x="763" y="351"/>
                </a:moveTo>
                <a:cubicBezTo>
                  <a:pt x="769" y="334"/>
                  <a:pt x="772" y="315"/>
                  <a:pt x="772" y="295"/>
                </a:cubicBezTo>
                <a:cubicBezTo>
                  <a:pt x="771" y="198"/>
                  <a:pt x="691" y="120"/>
                  <a:pt x="594" y="122"/>
                </a:cubicBezTo>
                <a:cubicBezTo>
                  <a:pt x="540" y="122"/>
                  <a:pt x="492" y="147"/>
                  <a:pt x="461" y="186"/>
                </a:cubicBezTo>
                <a:cubicBezTo>
                  <a:pt x="440" y="180"/>
                  <a:pt x="418" y="178"/>
                  <a:pt x="395" y="178"/>
                </a:cubicBezTo>
                <a:cubicBezTo>
                  <a:pt x="255" y="180"/>
                  <a:pt x="142" y="292"/>
                  <a:pt x="139" y="431"/>
                </a:cubicBezTo>
                <a:cubicBezTo>
                  <a:pt x="137" y="431"/>
                  <a:pt x="135" y="431"/>
                  <a:pt x="133" y="431"/>
                </a:cubicBezTo>
                <a:cubicBezTo>
                  <a:pt x="59" y="432"/>
                  <a:pt x="0" y="493"/>
                  <a:pt x="1" y="567"/>
                </a:cubicBezTo>
                <a:cubicBezTo>
                  <a:pt x="2" y="641"/>
                  <a:pt x="63" y="700"/>
                  <a:pt x="137" y="699"/>
                </a:cubicBezTo>
                <a:lnTo>
                  <a:pt x="677" y="693"/>
                </a:lnTo>
                <a:cubicBezTo>
                  <a:pt x="777" y="692"/>
                  <a:pt x="858" y="609"/>
                  <a:pt x="857" y="508"/>
                </a:cubicBezTo>
                <a:cubicBezTo>
                  <a:pt x="856" y="441"/>
                  <a:pt x="818" y="382"/>
                  <a:pt x="763" y="35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48" name="Freeform 348"/>
          <p:cNvSpPr>
            <a:spLocks/>
          </p:cNvSpPr>
          <p:nvPr/>
        </p:nvSpPr>
        <p:spPr bwMode="auto">
          <a:xfrm>
            <a:off x="7739065" y="4333877"/>
            <a:ext cx="158353" cy="159544"/>
          </a:xfrm>
          <a:custGeom>
            <a:avLst/>
            <a:gdLst>
              <a:gd name="T0" fmla="*/ 581 w 696"/>
              <a:gd name="T1" fmla="*/ 201 h 700"/>
              <a:gd name="T2" fmla="*/ 520 w 696"/>
              <a:gd name="T3" fmla="*/ 175 h 700"/>
              <a:gd name="T4" fmla="*/ 505 w 696"/>
              <a:gd name="T5" fmla="*/ 150 h 700"/>
              <a:gd name="T6" fmla="*/ 473 w 696"/>
              <a:gd name="T7" fmla="*/ 108 h 700"/>
              <a:gd name="T8" fmla="*/ 443 w 696"/>
              <a:gd name="T9" fmla="*/ 46 h 700"/>
              <a:gd name="T10" fmla="*/ 300 w 696"/>
              <a:gd name="T11" fmla="*/ 1 h 700"/>
              <a:gd name="T12" fmla="*/ 150 w 696"/>
              <a:gd name="T13" fmla="*/ 41 h 700"/>
              <a:gd name="T14" fmla="*/ 138 w 696"/>
              <a:gd name="T15" fmla="*/ 48 h 700"/>
              <a:gd name="T16" fmla="*/ 33 w 696"/>
              <a:gd name="T17" fmla="*/ 162 h 700"/>
              <a:gd name="T18" fmla="*/ 5 w 696"/>
              <a:gd name="T19" fmla="*/ 310 h 700"/>
              <a:gd name="T20" fmla="*/ 45 w 696"/>
              <a:gd name="T21" fmla="*/ 365 h 700"/>
              <a:gd name="T22" fmla="*/ 68 w 696"/>
              <a:gd name="T23" fmla="*/ 413 h 700"/>
              <a:gd name="T24" fmla="*/ 83 w 696"/>
              <a:gd name="T25" fmla="*/ 438 h 700"/>
              <a:gd name="T26" fmla="*/ 77 w 696"/>
              <a:gd name="T27" fmla="*/ 504 h 700"/>
              <a:gd name="T28" fmla="*/ 76 w 696"/>
              <a:gd name="T29" fmla="*/ 592 h 700"/>
              <a:gd name="T30" fmla="*/ 96 w 696"/>
              <a:gd name="T31" fmla="*/ 625 h 700"/>
              <a:gd name="T32" fmla="*/ 174 w 696"/>
              <a:gd name="T33" fmla="*/ 665 h 700"/>
              <a:gd name="T34" fmla="*/ 286 w 696"/>
              <a:gd name="T35" fmla="*/ 677 h 700"/>
              <a:gd name="T36" fmla="*/ 318 w 696"/>
              <a:gd name="T37" fmla="*/ 549 h 700"/>
              <a:gd name="T38" fmla="*/ 247 w 696"/>
              <a:gd name="T39" fmla="*/ 431 h 700"/>
              <a:gd name="T40" fmla="*/ 141 w 696"/>
              <a:gd name="T41" fmla="*/ 389 h 700"/>
              <a:gd name="T42" fmla="*/ 132 w 696"/>
              <a:gd name="T43" fmla="*/ 374 h 700"/>
              <a:gd name="T44" fmla="*/ 120 w 696"/>
              <a:gd name="T45" fmla="*/ 348 h 700"/>
              <a:gd name="T46" fmla="*/ 137 w 696"/>
              <a:gd name="T47" fmla="*/ 298 h 700"/>
              <a:gd name="T48" fmla="*/ 206 w 696"/>
              <a:gd name="T49" fmla="*/ 162 h 700"/>
              <a:gd name="T50" fmla="*/ 218 w 696"/>
              <a:gd name="T51" fmla="*/ 154 h 700"/>
              <a:gd name="T52" fmla="*/ 371 w 696"/>
              <a:gd name="T53" fmla="*/ 157 h 700"/>
              <a:gd name="T54" fmla="*/ 424 w 696"/>
              <a:gd name="T55" fmla="*/ 165 h 700"/>
              <a:gd name="T56" fmla="*/ 440 w 696"/>
              <a:gd name="T57" fmla="*/ 189 h 700"/>
              <a:gd name="T58" fmla="*/ 450 w 696"/>
              <a:gd name="T59" fmla="*/ 204 h 700"/>
              <a:gd name="T60" fmla="*/ 437 w 696"/>
              <a:gd name="T61" fmla="*/ 317 h 700"/>
              <a:gd name="T62" fmla="*/ 508 w 696"/>
              <a:gd name="T63" fmla="*/ 435 h 700"/>
              <a:gd name="T64" fmla="*/ 636 w 696"/>
              <a:gd name="T65" fmla="*/ 467 h 700"/>
              <a:gd name="T66" fmla="*/ 678 w 696"/>
              <a:gd name="T67" fmla="*/ 362 h 700"/>
              <a:gd name="T68" fmla="*/ 679 w 696"/>
              <a:gd name="T69" fmla="*/ 274 h 700"/>
              <a:gd name="T70" fmla="*/ 659 w 696"/>
              <a:gd name="T71" fmla="*/ 241 h 700"/>
              <a:gd name="T72" fmla="*/ 581 w 696"/>
              <a:gd name="T73" fmla="*/ 201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6" h="700">
                <a:moveTo>
                  <a:pt x="581" y="201"/>
                </a:moveTo>
                <a:cubicBezTo>
                  <a:pt x="565" y="185"/>
                  <a:pt x="543" y="176"/>
                  <a:pt x="520" y="175"/>
                </a:cubicBezTo>
                <a:lnTo>
                  <a:pt x="505" y="150"/>
                </a:lnTo>
                <a:cubicBezTo>
                  <a:pt x="496" y="134"/>
                  <a:pt x="485" y="120"/>
                  <a:pt x="473" y="108"/>
                </a:cubicBezTo>
                <a:cubicBezTo>
                  <a:pt x="475" y="84"/>
                  <a:pt x="465" y="60"/>
                  <a:pt x="443" y="46"/>
                </a:cubicBezTo>
                <a:cubicBezTo>
                  <a:pt x="400" y="18"/>
                  <a:pt x="351" y="3"/>
                  <a:pt x="300" y="1"/>
                </a:cubicBezTo>
                <a:cubicBezTo>
                  <a:pt x="247" y="0"/>
                  <a:pt x="196" y="14"/>
                  <a:pt x="150" y="41"/>
                </a:cubicBezTo>
                <a:lnTo>
                  <a:pt x="138" y="48"/>
                </a:lnTo>
                <a:cubicBezTo>
                  <a:pt x="92" y="76"/>
                  <a:pt x="56" y="115"/>
                  <a:pt x="33" y="162"/>
                </a:cubicBezTo>
                <a:cubicBezTo>
                  <a:pt x="10" y="208"/>
                  <a:pt x="0" y="259"/>
                  <a:pt x="5" y="310"/>
                </a:cubicBezTo>
                <a:cubicBezTo>
                  <a:pt x="7" y="335"/>
                  <a:pt x="23" y="356"/>
                  <a:pt x="45" y="365"/>
                </a:cubicBezTo>
                <a:cubicBezTo>
                  <a:pt x="51" y="381"/>
                  <a:pt x="58" y="398"/>
                  <a:pt x="68" y="413"/>
                </a:cubicBezTo>
                <a:lnTo>
                  <a:pt x="83" y="438"/>
                </a:lnTo>
                <a:cubicBezTo>
                  <a:pt x="73" y="459"/>
                  <a:pt x="71" y="482"/>
                  <a:pt x="77" y="504"/>
                </a:cubicBezTo>
                <a:cubicBezTo>
                  <a:pt x="61" y="530"/>
                  <a:pt x="59" y="564"/>
                  <a:pt x="76" y="592"/>
                </a:cubicBezTo>
                <a:lnTo>
                  <a:pt x="96" y="625"/>
                </a:lnTo>
                <a:cubicBezTo>
                  <a:pt x="113" y="653"/>
                  <a:pt x="143" y="667"/>
                  <a:pt x="174" y="665"/>
                </a:cubicBezTo>
                <a:cubicBezTo>
                  <a:pt x="204" y="693"/>
                  <a:pt x="250" y="700"/>
                  <a:pt x="286" y="677"/>
                </a:cubicBezTo>
                <a:cubicBezTo>
                  <a:pt x="331" y="651"/>
                  <a:pt x="345" y="593"/>
                  <a:pt x="318" y="549"/>
                </a:cubicBezTo>
                <a:lnTo>
                  <a:pt x="247" y="431"/>
                </a:lnTo>
                <a:cubicBezTo>
                  <a:pt x="225" y="394"/>
                  <a:pt x="181" y="378"/>
                  <a:pt x="141" y="389"/>
                </a:cubicBezTo>
                <a:lnTo>
                  <a:pt x="132" y="374"/>
                </a:lnTo>
                <a:cubicBezTo>
                  <a:pt x="127" y="366"/>
                  <a:pt x="123" y="357"/>
                  <a:pt x="120" y="348"/>
                </a:cubicBezTo>
                <a:cubicBezTo>
                  <a:pt x="132" y="335"/>
                  <a:pt x="138" y="317"/>
                  <a:pt x="137" y="298"/>
                </a:cubicBezTo>
                <a:cubicBezTo>
                  <a:pt x="132" y="243"/>
                  <a:pt x="158" y="190"/>
                  <a:pt x="206" y="162"/>
                </a:cubicBezTo>
                <a:lnTo>
                  <a:pt x="218" y="154"/>
                </a:lnTo>
                <a:cubicBezTo>
                  <a:pt x="266" y="125"/>
                  <a:pt x="325" y="126"/>
                  <a:pt x="371" y="157"/>
                </a:cubicBezTo>
                <a:cubicBezTo>
                  <a:pt x="387" y="167"/>
                  <a:pt x="406" y="170"/>
                  <a:pt x="424" y="165"/>
                </a:cubicBezTo>
                <a:cubicBezTo>
                  <a:pt x="430" y="173"/>
                  <a:pt x="435" y="180"/>
                  <a:pt x="440" y="189"/>
                </a:cubicBezTo>
                <a:lnTo>
                  <a:pt x="450" y="204"/>
                </a:lnTo>
                <a:cubicBezTo>
                  <a:pt x="421" y="234"/>
                  <a:pt x="414" y="280"/>
                  <a:pt x="437" y="317"/>
                </a:cubicBezTo>
                <a:lnTo>
                  <a:pt x="508" y="435"/>
                </a:lnTo>
                <a:cubicBezTo>
                  <a:pt x="534" y="479"/>
                  <a:pt x="592" y="494"/>
                  <a:pt x="636" y="467"/>
                </a:cubicBezTo>
                <a:cubicBezTo>
                  <a:pt x="673" y="445"/>
                  <a:pt x="689" y="401"/>
                  <a:pt x="678" y="362"/>
                </a:cubicBezTo>
                <a:cubicBezTo>
                  <a:pt x="694" y="336"/>
                  <a:pt x="696" y="302"/>
                  <a:pt x="679" y="274"/>
                </a:cubicBezTo>
                <a:lnTo>
                  <a:pt x="659" y="241"/>
                </a:lnTo>
                <a:cubicBezTo>
                  <a:pt x="642" y="213"/>
                  <a:pt x="612" y="199"/>
                  <a:pt x="581" y="20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49" name="Freeform 349"/>
          <p:cNvSpPr>
            <a:spLocks/>
          </p:cNvSpPr>
          <p:nvPr/>
        </p:nvSpPr>
        <p:spPr bwMode="auto">
          <a:xfrm>
            <a:off x="9189245" y="4331495"/>
            <a:ext cx="142875" cy="161925"/>
          </a:xfrm>
          <a:custGeom>
            <a:avLst/>
            <a:gdLst>
              <a:gd name="T0" fmla="*/ 573 w 629"/>
              <a:gd name="T1" fmla="*/ 380 h 710"/>
              <a:gd name="T2" fmla="*/ 628 w 629"/>
              <a:gd name="T3" fmla="*/ 324 h 710"/>
              <a:gd name="T4" fmla="*/ 574 w 629"/>
              <a:gd name="T5" fmla="*/ 267 h 710"/>
              <a:gd name="T6" fmla="*/ 372 w 629"/>
              <a:gd name="T7" fmla="*/ 252 h 710"/>
              <a:gd name="T8" fmla="*/ 405 w 629"/>
              <a:gd name="T9" fmla="*/ 76 h 710"/>
              <a:gd name="T10" fmla="*/ 323 w 629"/>
              <a:gd name="T11" fmla="*/ 2 h 710"/>
              <a:gd name="T12" fmla="*/ 296 w 629"/>
              <a:gd name="T13" fmla="*/ 48 h 710"/>
              <a:gd name="T14" fmla="*/ 296 w 629"/>
              <a:gd name="T15" fmla="*/ 48 h 710"/>
              <a:gd name="T16" fmla="*/ 266 w 629"/>
              <a:gd name="T17" fmla="*/ 148 h 710"/>
              <a:gd name="T18" fmla="*/ 167 w 629"/>
              <a:gd name="T19" fmla="*/ 246 h 710"/>
              <a:gd name="T20" fmla="*/ 142 w 629"/>
              <a:gd name="T21" fmla="*/ 284 h 710"/>
              <a:gd name="T22" fmla="*/ 140 w 629"/>
              <a:gd name="T23" fmla="*/ 288 h 710"/>
              <a:gd name="T24" fmla="*/ 138 w 629"/>
              <a:gd name="T25" fmla="*/ 294 h 710"/>
              <a:gd name="T26" fmla="*/ 133 w 629"/>
              <a:gd name="T27" fmla="*/ 303 h 710"/>
              <a:gd name="T28" fmla="*/ 52 w 629"/>
              <a:gd name="T29" fmla="*/ 330 h 710"/>
              <a:gd name="T30" fmla="*/ 2 w 629"/>
              <a:gd name="T31" fmla="*/ 385 h 710"/>
              <a:gd name="T32" fmla="*/ 14 w 629"/>
              <a:gd name="T33" fmla="*/ 624 h 710"/>
              <a:gd name="T34" fmla="*/ 69 w 629"/>
              <a:gd name="T35" fmla="*/ 670 h 710"/>
              <a:gd name="T36" fmla="*/ 122 w 629"/>
              <a:gd name="T37" fmla="*/ 667 h 710"/>
              <a:gd name="T38" fmla="*/ 201 w 629"/>
              <a:gd name="T39" fmla="*/ 689 h 710"/>
              <a:gd name="T40" fmla="*/ 421 w 629"/>
              <a:gd name="T41" fmla="*/ 704 h 710"/>
              <a:gd name="T42" fmla="*/ 501 w 629"/>
              <a:gd name="T43" fmla="*/ 700 h 710"/>
              <a:gd name="T44" fmla="*/ 544 w 629"/>
              <a:gd name="T45" fmla="*/ 679 h 710"/>
              <a:gd name="T46" fmla="*/ 553 w 629"/>
              <a:gd name="T47" fmla="*/ 658 h 710"/>
              <a:gd name="T48" fmla="*/ 553 w 629"/>
              <a:gd name="T49" fmla="*/ 649 h 710"/>
              <a:gd name="T50" fmla="*/ 522 w 629"/>
              <a:gd name="T51" fmla="*/ 604 h 710"/>
              <a:gd name="T52" fmla="*/ 523 w 629"/>
              <a:gd name="T53" fmla="*/ 603 h 710"/>
              <a:gd name="T54" fmla="*/ 557 w 629"/>
              <a:gd name="T55" fmla="*/ 603 h 710"/>
              <a:gd name="T56" fmla="*/ 614 w 629"/>
              <a:gd name="T57" fmla="*/ 543 h 710"/>
              <a:gd name="T58" fmla="*/ 556 w 629"/>
              <a:gd name="T59" fmla="*/ 492 h 710"/>
              <a:gd name="T60" fmla="*/ 574 w 629"/>
              <a:gd name="T61" fmla="*/ 492 h 710"/>
              <a:gd name="T62" fmla="*/ 629 w 629"/>
              <a:gd name="T63" fmla="*/ 435 h 710"/>
              <a:gd name="T64" fmla="*/ 573 w 629"/>
              <a:gd name="T65" fmla="*/ 38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9" h="710">
                <a:moveTo>
                  <a:pt x="573" y="380"/>
                </a:moveTo>
                <a:cubicBezTo>
                  <a:pt x="604" y="380"/>
                  <a:pt x="628" y="355"/>
                  <a:pt x="628" y="324"/>
                </a:cubicBezTo>
                <a:cubicBezTo>
                  <a:pt x="627" y="293"/>
                  <a:pt x="605" y="267"/>
                  <a:pt x="574" y="267"/>
                </a:cubicBezTo>
                <a:lnTo>
                  <a:pt x="372" y="252"/>
                </a:lnTo>
                <a:cubicBezTo>
                  <a:pt x="372" y="252"/>
                  <a:pt x="411" y="180"/>
                  <a:pt x="405" y="76"/>
                </a:cubicBezTo>
                <a:cubicBezTo>
                  <a:pt x="402" y="7"/>
                  <a:pt x="352" y="0"/>
                  <a:pt x="323" y="2"/>
                </a:cubicBezTo>
                <a:cubicBezTo>
                  <a:pt x="300" y="3"/>
                  <a:pt x="296" y="48"/>
                  <a:pt x="296" y="48"/>
                </a:cubicBezTo>
                <a:lnTo>
                  <a:pt x="296" y="48"/>
                </a:lnTo>
                <a:cubicBezTo>
                  <a:pt x="292" y="76"/>
                  <a:pt x="287" y="101"/>
                  <a:pt x="266" y="148"/>
                </a:cubicBezTo>
                <a:cubicBezTo>
                  <a:pt x="242" y="201"/>
                  <a:pt x="206" y="198"/>
                  <a:pt x="167" y="246"/>
                </a:cubicBezTo>
                <a:cubicBezTo>
                  <a:pt x="160" y="254"/>
                  <a:pt x="151" y="268"/>
                  <a:pt x="142" y="284"/>
                </a:cubicBezTo>
                <a:cubicBezTo>
                  <a:pt x="141" y="285"/>
                  <a:pt x="141" y="287"/>
                  <a:pt x="140" y="288"/>
                </a:cubicBezTo>
                <a:cubicBezTo>
                  <a:pt x="139" y="290"/>
                  <a:pt x="138" y="292"/>
                  <a:pt x="138" y="294"/>
                </a:cubicBezTo>
                <a:cubicBezTo>
                  <a:pt x="136" y="297"/>
                  <a:pt x="135" y="300"/>
                  <a:pt x="133" y="303"/>
                </a:cubicBezTo>
                <a:cubicBezTo>
                  <a:pt x="109" y="330"/>
                  <a:pt x="69" y="330"/>
                  <a:pt x="52" y="330"/>
                </a:cubicBezTo>
                <a:cubicBezTo>
                  <a:pt x="17" y="332"/>
                  <a:pt x="0" y="353"/>
                  <a:pt x="2" y="385"/>
                </a:cubicBezTo>
                <a:lnTo>
                  <a:pt x="14" y="624"/>
                </a:lnTo>
                <a:cubicBezTo>
                  <a:pt x="16" y="661"/>
                  <a:pt x="32" y="672"/>
                  <a:pt x="69" y="670"/>
                </a:cubicBezTo>
                <a:lnTo>
                  <a:pt x="122" y="667"/>
                </a:lnTo>
                <a:cubicBezTo>
                  <a:pt x="148" y="666"/>
                  <a:pt x="169" y="680"/>
                  <a:pt x="201" y="689"/>
                </a:cubicBezTo>
                <a:cubicBezTo>
                  <a:pt x="245" y="702"/>
                  <a:pt x="310" y="710"/>
                  <a:pt x="421" y="704"/>
                </a:cubicBezTo>
                <a:cubicBezTo>
                  <a:pt x="440" y="703"/>
                  <a:pt x="501" y="700"/>
                  <a:pt x="501" y="700"/>
                </a:cubicBezTo>
                <a:cubicBezTo>
                  <a:pt x="519" y="699"/>
                  <a:pt x="533" y="690"/>
                  <a:pt x="544" y="679"/>
                </a:cubicBezTo>
                <a:cubicBezTo>
                  <a:pt x="547" y="675"/>
                  <a:pt x="551" y="669"/>
                  <a:pt x="553" y="658"/>
                </a:cubicBezTo>
                <a:cubicBezTo>
                  <a:pt x="553" y="657"/>
                  <a:pt x="553" y="649"/>
                  <a:pt x="553" y="649"/>
                </a:cubicBezTo>
                <a:cubicBezTo>
                  <a:pt x="552" y="617"/>
                  <a:pt x="533" y="607"/>
                  <a:pt x="522" y="604"/>
                </a:cubicBezTo>
                <a:cubicBezTo>
                  <a:pt x="522" y="604"/>
                  <a:pt x="522" y="603"/>
                  <a:pt x="523" y="603"/>
                </a:cubicBezTo>
                <a:lnTo>
                  <a:pt x="557" y="603"/>
                </a:lnTo>
                <a:cubicBezTo>
                  <a:pt x="587" y="603"/>
                  <a:pt x="616" y="580"/>
                  <a:pt x="614" y="543"/>
                </a:cubicBezTo>
                <a:cubicBezTo>
                  <a:pt x="612" y="512"/>
                  <a:pt x="586" y="492"/>
                  <a:pt x="556" y="492"/>
                </a:cubicBezTo>
                <a:lnTo>
                  <a:pt x="574" y="492"/>
                </a:lnTo>
                <a:cubicBezTo>
                  <a:pt x="604" y="491"/>
                  <a:pt x="629" y="466"/>
                  <a:pt x="629" y="435"/>
                </a:cubicBezTo>
                <a:cubicBezTo>
                  <a:pt x="628" y="405"/>
                  <a:pt x="604" y="380"/>
                  <a:pt x="573" y="38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50" name="Freeform 350"/>
          <p:cNvSpPr>
            <a:spLocks noEditPoints="1"/>
          </p:cNvSpPr>
          <p:nvPr/>
        </p:nvSpPr>
        <p:spPr bwMode="auto">
          <a:xfrm>
            <a:off x="6546058" y="3287317"/>
            <a:ext cx="151209" cy="157164"/>
          </a:xfrm>
          <a:custGeom>
            <a:avLst/>
            <a:gdLst>
              <a:gd name="T0" fmla="*/ 279 w 669"/>
              <a:gd name="T1" fmla="*/ 35 h 687"/>
              <a:gd name="T2" fmla="*/ 390 w 669"/>
              <a:gd name="T3" fmla="*/ 35 h 687"/>
              <a:gd name="T4" fmla="*/ 420 w 669"/>
              <a:gd name="T5" fmla="*/ 146 h 687"/>
              <a:gd name="T6" fmla="*/ 249 w 669"/>
              <a:gd name="T7" fmla="*/ 146 h 687"/>
              <a:gd name="T8" fmla="*/ 279 w 669"/>
              <a:gd name="T9" fmla="*/ 35 h 687"/>
              <a:gd name="T10" fmla="*/ 204 w 669"/>
              <a:gd name="T11" fmla="*/ 309 h 687"/>
              <a:gd name="T12" fmla="*/ 465 w 669"/>
              <a:gd name="T13" fmla="*/ 309 h 687"/>
              <a:gd name="T14" fmla="*/ 505 w 669"/>
              <a:gd name="T15" fmla="*/ 456 h 687"/>
              <a:gd name="T16" fmla="*/ 164 w 669"/>
              <a:gd name="T17" fmla="*/ 456 h 687"/>
              <a:gd name="T18" fmla="*/ 204 w 669"/>
              <a:gd name="T19" fmla="*/ 309 h 687"/>
              <a:gd name="T20" fmla="*/ 652 w 669"/>
              <a:gd name="T21" fmla="*/ 603 h 687"/>
              <a:gd name="T22" fmla="*/ 582 w 669"/>
              <a:gd name="T23" fmla="*/ 603 h 687"/>
              <a:gd name="T24" fmla="*/ 496 w 669"/>
              <a:gd name="T25" fmla="*/ 288 h 687"/>
              <a:gd name="T26" fmla="*/ 495 w 669"/>
              <a:gd name="T27" fmla="*/ 287 h 687"/>
              <a:gd name="T28" fmla="*/ 461 w 669"/>
              <a:gd name="T29" fmla="*/ 163 h 687"/>
              <a:gd name="T30" fmla="*/ 460 w 669"/>
              <a:gd name="T31" fmla="*/ 159 h 687"/>
              <a:gd name="T32" fmla="*/ 420 w 669"/>
              <a:gd name="T33" fmla="*/ 13 h 687"/>
              <a:gd name="T34" fmla="*/ 403 w 669"/>
              <a:gd name="T35" fmla="*/ 0 h 687"/>
              <a:gd name="T36" fmla="*/ 266 w 669"/>
              <a:gd name="T37" fmla="*/ 0 h 687"/>
              <a:gd name="T38" fmla="*/ 249 w 669"/>
              <a:gd name="T39" fmla="*/ 13 h 687"/>
              <a:gd name="T40" fmla="*/ 180 w 669"/>
              <a:gd name="T41" fmla="*/ 266 h 687"/>
              <a:gd name="T42" fmla="*/ 174 w 669"/>
              <a:gd name="T43" fmla="*/ 287 h 687"/>
              <a:gd name="T44" fmla="*/ 88 w 669"/>
              <a:gd name="T45" fmla="*/ 603 h 687"/>
              <a:gd name="T46" fmla="*/ 18 w 669"/>
              <a:gd name="T47" fmla="*/ 603 h 687"/>
              <a:gd name="T48" fmla="*/ 0 w 669"/>
              <a:gd name="T49" fmla="*/ 621 h 687"/>
              <a:gd name="T50" fmla="*/ 0 w 669"/>
              <a:gd name="T51" fmla="*/ 669 h 687"/>
              <a:gd name="T52" fmla="*/ 18 w 669"/>
              <a:gd name="T53" fmla="*/ 687 h 687"/>
              <a:gd name="T54" fmla="*/ 652 w 669"/>
              <a:gd name="T55" fmla="*/ 687 h 687"/>
              <a:gd name="T56" fmla="*/ 669 w 669"/>
              <a:gd name="T57" fmla="*/ 669 h 687"/>
              <a:gd name="T58" fmla="*/ 669 w 669"/>
              <a:gd name="T59" fmla="*/ 621 h 687"/>
              <a:gd name="T60" fmla="*/ 652 w 669"/>
              <a:gd name="T61" fmla="*/ 603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69" h="687">
                <a:moveTo>
                  <a:pt x="279" y="35"/>
                </a:moveTo>
                <a:lnTo>
                  <a:pt x="390" y="35"/>
                </a:lnTo>
                <a:lnTo>
                  <a:pt x="420" y="146"/>
                </a:lnTo>
                <a:lnTo>
                  <a:pt x="249" y="146"/>
                </a:lnTo>
                <a:lnTo>
                  <a:pt x="279" y="35"/>
                </a:lnTo>
                <a:close/>
                <a:moveTo>
                  <a:pt x="204" y="309"/>
                </a:moveTo>
                <a:lnTo>
                  <a:pt x="465" y="309"/>
                </a:lnTo>
                <a:lnTo>
                  <a:pt x="505" y="456"/>
                </a:lnTo>
                <a:lnTo>
                  <a:pt x="164" y="456"/>
                </a:lnTo>
                <a:lnTo>
                  <a:pt x="204" y="309"/>
                </a:lnTo>
                <a:close/>
                <a:moveTo>
                  <a:pt x="652" y="603"/>
                </a:moveTo>
                <a:lnTo>
                  <a:pt x="582" y="603"/>
                </a:lnTo>
                <a:lnTo>
                  <a:pt x="496" y="288"/>
                </a:lnTo>
                <a:cubicBezTo>
                  <a:pt x="495" y="288"/>
                  <a:pt x="495" y="288"/>
                  <a:pt x="495" y="287"/>
                </a:cubicBezTo>
                <a:lnTo>
                  <a:pt x="461" y="163"/>
                </a:lnTo>
                <a:lnTo>
                  <a:pt x="460" y="159"/>
                </a:lnTo>
                <a:lnTo>
                  <a:pt x="420" y="13"/>
                </a:lnTo>
                <a:cubicBezTo>
                  <a:pt x="418" y="6"/>
                  <a:pt x="411" y="0"/>
                  <a:pt x="403" y="0"/>
                </a:cubicBezTo>
                <a:lnTo>
                  <a:pt x="266" y="0"/>
                </a:lnTo>
                <a:cubicBezTo>
                  <a:pt x="258" y="0"/>
                  <a:pt x="251" y="6"/>
                  <a:pt x="249" y="13"/>
                </a:cubicBezTo>
                <a:lnTo>
                  <a:pt x="180" y="266"/>
                </a:lnTo>
                <a:lnTo>
                  <a:pt x="174" y="287"/>
                </a:lnTo>
                <a:lnTo>
                  <a:pt x="88" y="603"/>
                </a:lnTo>
                <a:lnTo>
                  <a:pt x="18" y="603"/>
                </a:lnTo>
                <a:cubicBezTo>
                  <a:pt x="8" y="603"/>
                  <a:pt x="0" y="611"/>
                  <a:pt x="0" y="621"/>
                </a:cubicBezTo>
                <a:lnTo>
                  <a:pt x="0" y="669"/>
                </a:lnTo>
                <a:cubicBezTo>
                  <a:pt x="0" y="679"/>
                  <a:pt x="8" y="687"/>
                  <a:pt x="18" y="687"/>
                </a:cubicBezTo>
                <a:lnTo>
                  <a:pt x="652" y="687"/>
                </a:lnTo>
                <a:cubicBezTo>
                  <a:pt x="661" y="687"/>
                  <a:pt x="669" y="679"/>
                  <a:pt x="669" y="669"/>
                </a:cubicBezTo>
                <a:lnTo>
                  <a:pt x="669" y="621"/>
                </a:lnTo>
                <a:cubicBezTo>
                  <a:pt x="669" y="611"/>
                  <a:pt x="661" y="603"/>
                  <a:pt x="652" y="60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51" name="Freeform 351"/>
          <p:cNvSpPr>
            <a:spLocks noEditPoints="1"/>
          </p:cNvSpPr>
          <p:nvPr/>
        </p:nvSpPr>
        <p:spPr bwMode="auto">
          <a:xfrm>
            <a:off x="9197579" y="1247777"/>
            <a:ext cx="127398" cy="148828"/>
          </a:xfrm>
          <a:custGeom>
            <a:avLst/>
            <a:gdLst>
              <a:gd name="T0" fmla="*/ 491 w 557"/>
              <a:gd name="T1" fmla="*/ 278 h 655"/>
              <a:gd name="T2" fmla="*/ 327 w 557"/>
              <a:gd name="T3" fmla="*/ 71 h 655"/>
              <a:gd name="T4" fmla="*/ 327 w 557"/>
              <a:gd name="T5" fmla="*/ 49 h 655"/>
              <a:gd name="T6" fmla="*/ 278 w 557"/>
              <a:gd name="T7" fmla="*/ 0 h 655"/>
              <a:gd name="T8" fmla="*/ 229 w 557"/>
              <a:gd name="T9" fmla="*/ 49 h 655"/>
              <a:gd name="T10" fmla="*/ 229 w 557"/>
              <a:gd name="T11" fmla="*/ 71 h 655"/>
              <a:gd name="T12" fmla="*/ 65 w 557"/>
              <a:gd name="T13" fmla="*/ 278 h 655"/>
              <a:gd name="T14" fmla="*/ 65 w 557"/>
              <a:gd name="T15" fmla="*/ 458 h 655"/>
              <a:gd name="T16" fmla="*/ 0 w 557"/>
              <a:gd name="T17" fmla="*/ 524 h 655"/>
              <a:gd name="T18" fmla="*/ 0 w 557"/>
              <a:gd name="T19" fmla="*/ 557 h 655"/>
              <a:gd name="T20" fmla="*/ 557 w 557"/>
              <a:gd name="T21" fmla="*/ 557 h 655"/>
              <a:gd name="T22" fmla="*/ 557 w 557"/>
              <a:gd name="T23" fmla="*/ 524 h 655"/>
              <a:gd name="T24" fmla="*/ 491 w 557"/>
              <a:gd name="T25" fmla="*/ 458 h 655"/>
              <a:gd name="T26" fmla="*/ 491 w 557"/>
              <a:gd name="T27" fmla="*/ 278 h 655"/>
              <a:gd name="T28" fmla="*/ 278 w 557"/>
              <a:gd name="T29" fmla="*/ 655 h 655"/>
              <a:gd name="T30" fmla="*/ 291 w 557"/>
              <a:gd name="T31" fmla="*/ 654 h 655"/>
              <a:gd name="T32" fmla="*/ 338 w 557"/>
              <a:gd name="T33" fmla="*/ 615 h 655"/>
              <a:gd name="T34" fmla="*/ 344 w 557"/>
              <a:gd name="T35" fmla="*/ 589 h 655"/>
              <a:gd name="T36" fmla="*/ 213 w 557"/>
              <a:gd name="T37" fmla="*/ 589 h 655"/>
              <a:gd name="T38" fmla="*/ 278 w 557"/>
              <a:gd name="T39" fmla="*/ 655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7" h="655">
                <a:moveTo>
                  <a:pt x="491" y="278"/>
                </a:moveTo>
                <a:cubicBezTo>
                  <a:pt x="491" y="177"/>
                  <a:pt x="421" y="93"/>
                  <a:pt x="327" y="71"/>
                </a:cubicBezTo>
                <a:lnTo>
                  <a:pt x="327" y="49"/>
                </a:lnTo>
                <a:cubicBezTo>
                  <a:pt x="327" y="22"/>
                  <a:pt x="305" y="0"/>
                  <a:pt x="278" y="0"/>
                </a:cubicBezTo>
                <a:cubicBezTo>
                  <a:pt x="251" y="0"/>
                  <a:pt x="229" y="22"/>
                  <a:pt x="229" y="49"/>
                </a:cubicBezTo>
                <a:lnTo>
                  <a:pt x="229" y="71"/>
                </a:lnTo>
                <a:cubicBezTo>
                  <a:pt x="135" y="93"/>
                  <a:pt x="65" y="178"/>
                  <a:pt x="65" y="278"/>
                </a:cubicBezTo>
                <a:lnTo>
                  <a:pt x="65" y="458"/>
                </a:lnTo>
                <a:lnTo>
                  <a:pt x="0" y="524"/>
                </a:lnTo>
                <a:lnTo>
                  <a:pt x="0" y="557"/>
                </a:lnTo>
                <a:lnTo>
                  <a:pt x="557" y="557"/>
                </a:lnTo>
                <a:lnTo>
                  <a:pt x="557" y="524"/>
                </a:lnTo>
                <a:lnTo>
                  <a:pt x="491" y="458"/>
                </a:lnTo>
                <a:lnTo>
                  <a:pt x="491" y="278"/>
                </a:lnTo>
                <a:close/>
                <a:moveTo>
                  <a:pt x="278" y="655"/>
                </a:moveTo>
                <a:cubicBezTo>
                  <a:pt x="283" y="655"/>
                  <a:pt x="287" y="655"/>
                  <a:pt x="291" y="654"/>
                </a:cubicBezTo>
                <a:cubicBezTo>
                  <a:pt x="313" y="649"/>
                  <a:pt x="330" y="635"/>
                  <a:pt x="338" y="615"/>
                </a:cubicBezTo>
                <a:cubicBezTo>
                  <a:pt x="342" y="607"/>
                  <a:pt x="344" y="599"/>
                  <a:pt x="344" y="589"/>
                </a:cubicBezTo>
                <a:lnTo>
                  <a:pt x="213" y="589"/>
                </a:lnTo>
                <a:cubicBezTo>
                  <a:pt x="213" y="625"/>
                  <a:pt x="242" y="655"/>
                  <a:pt x="278" y="65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52" name="Freeform 352"/>
          <p:cNvSpPr>
            <a:spLocks noEditPoints="1"/>
          </p:cNvSpPr>
          <p:nvPr/>
        </p:nvSpPr>
        <p:spPr bwMode="auto">
          <a:xfrm>
            <a:off x="2869408" y="4344593"/>
            <a:ext cx="129778" cy="135731"/>
          </a:xfrm>
          <a:custGeom>
            <a:avLst/>
            <a:gdLst>
              <a:gd name="T0" fmla="*/ 0 w 572"/>
              <a:gd name="T1" fmla="*/ 322 h 594"/>
              <a:gd name="T2" fmla="*/ 110 w 572"/>
              <a:gd name="T3" fmla="*/ 110 h 594"/>
              <a:gd name="T4" fmla="*/ 170 w 572"/>
              <a:gd name="T5" fmla="*/ 108 h 594"/>
              <a:gd name="T6" fmla="*/ 181 w 572"/>
              <a:gd name="T7" fmla="*/ 139 h 594"/>
              <a:gd name="T8" fmla="*/ 147 w 572"/>
              <a:gd name="T9" fmla="*/ 195 h 594"/>
              <a:gd name="T10" fmla="*/ 93 w 572"/>
              <a:gd name="T11" fmla="*/ 322 h 594"/>
              <a:gd name="T12" fmla="*/ 283 w 572"/>
              <a:gd name="T13" fmla="*/ 506 h 594"/>
              <a:gd name="T14" fmla="*/ 472 w 572"/>
              <a:gd name="T15" fmla="*/ 322 h 594"/>
              <a:gd name="T16" fmla="*/ 418 w 572"/>
              <a:gd name="T17" fmla="*/ 189 h 594"/>
              <a:gd name="T18" fmla="*/ 388 w 572"/>
              <a:gd name="T19" fmla="*/ 132 h 594"/>
              <a:gd name="T20" fmla="*/ 405 w 572"/>
              <a:gd name="T21" fmla="*/ 102 h 594"/>
              <a:gd name="T22" fmla="*/ 467 w 572"/>
              <a:gd name="T23" fmla="*/ 111 h 594"/>
              <a:gd name="T24" fmla="*/ 572 w 572"/>
              <a:gd name="T25" fmla="*/ 322 h 594"/>
              <a:gd name="T26" fmla="*/ 283 w 572"/>
              <a:gd name="T27" fmla="*/ 594 h 594"/>
              <a:gd name="T28" fmla="*/ 0 w 572"/>
              <a:gd name="T29" fmla="*/ 322 h 594"/>
              <a:gd name="T30" fmla="*/ 288 w 572"/>
              <a:gd name="T31" fmla="*/ 351 h 594"/>
              <a:gd name="T32" fmla="*/ 242 w 572"/>
              <a:gd name="T33" fmla="*/ 309 h 594"/>
              <a:gd name="T34" fmla="*/ 242 w 572"/>
              <a:gd name="T35" fmla="*/ 43 h 594"/>
              <a:gd name="T36" fmla="*/ 287 w 572"/>
              <a:gd name="T37" fmla="*/ 0 h 594"/>
              <a:gd name="T38" fmla="*/ 331 w 572"/>
              <a:gd name="T39" fmla="*/ 43 h 594"/>
              <a:gd name="T40" fmla="*/ 331 w 572"/>
              <a:gd name="T41" fmla="*/ 309 h 594"/>
              <a:gd name="T42" fmla="*/ 288 w 572"/>
              <a:gd name="T43" fmla="*/ 351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2" h="594">
                <a:moveTo>
                  <a:pt x="0" y="322"/>
                </a:moveTo>
                <a:cubicBezTo>
                  <a:pt x="0" y="235"/>
                  <a:pt x="44" y="159"/>
                  <a:pt x="110" y="110"/>
                </a:cubicBezTo>
                <a:cubicBezTo>
                  <a:pt x="126" y="98"/>
                  <a:pt x="157" y="93"/>
                  <a:pt x="170" y="108"/>
                </a:cubicBezTo>
                <a:cubicBezTo>
                  <a:pt x="177" y="117"/>
                  <a:pt x="180" y="128"/>
                  <a:pt x="181" y="139"/>
                </a:cubicBezTo>
                <a:cubicBezTo>
                  <a:pt x="181" y="158"/>
                  <a:pt x="161" y="182"/>
                  <a:pt x="147" y="195"/>
                </a:cubicBezTo>
                <a:cubicBezTo>
                  <a:pt x="114" y="228"/>
                  <a:pt x="93" y="272"/>
                  <a:pt x="93" y="322"/>
                </a:cubicBezTo>
                <a:cubicBezTo>
                  <a:pt x="93" y="427"/>
                  <a:pt x="178" y="506"/>
                  <a:pt x="283" y="506"/>
                </a:cubicBezTo>
                <a:cubicBezTo>
                  <a:pt x="387" y="506"/>
                  <a:pt x="472" y="427"/>
                  <a:pt x="472" y="322"/>
                </a:cubicBezTo>
                <a:cubicBezTo>
                  <a:pt x="472" y="269"/>
                  <a:pt x="452" y="222"/>
                  <a:pt x="418" y="189"/>
                </a:cubicBezTo>
                <a:cubicBezTo>
                  <a:pt x="404" y="176"/>
                  <a:pt x="385" y="151"/>
                  <a:pt x="388" y="132"/>
                </a:cubicBezTo>
                <a:cubicBezTo>
                  <a:pt x="390" y="121"/>
                  <a:pt x="395" y="110"/>
                  <a:pt x="405" y="102"/>
                </a:cubicBezTo>
                <a:cubicBezTo>
                  <a:pt x="421" y="90"/>
                  <a:pt x="452" y="99"/>
                  <a:pt x="467" y="111"/>
                </a:cubicBezTo>
                <a:cubicBezTo>
                  <a:pt x="531" y="160"/>
                  <a:pt x="572" y="236"/>
                  <a:pt x="572" y="322"/>
                </a:cubicBezTo>
                <a:cubicBezTo>
                  <a:pt x="572" y="476"/>
                  <a:pt x="436" y="594"/>
                  <a:pt x="283" y="594"/>
                </a:cubicBezTo>
                <a:cubicBezTo>
                  <a:pt x="129" y="594"/>
                  <a:pt x="0" y="476"/>
                  <a:pt x="0" y="322"/>
                </a:cubicBezTo>
                <a:close/>
                <a:moveTo>
                  <a:pt x="288" y="351"/>
                </a:moveTo>
                <a:cubicBezTo>
                  <a:pt x="269" y="351"/>
                  <a:pt x="242" y="328"/>
                  <a:pt x="242" y="309"/>
                </a:cubicBezTo>
                <a:lnTo>
                  <a:pt x="242" y="43"/>
                </a:lnTo>
                <a:cubicBezTo>
                  <a:pt x="242" y="40"/>
                  <a:pt x="243" y="0"/>
                  <a:pt x="287" y="0"/>
                </a:cubicBezTo>
                <a:cubicBezTo>
                  <a:pt x="306" y="0"/>
                  <a:pt x="331" y="10"/>
                  <a:pt x="331" y="43"/>
                </a:cubicBezTo>
                <a:lnTo>
                  <a:pt x="331" y="309"/>
                </a:lnTo>
                <a:cubicBezTo>
                  <a:pt x="331" y="328"/>
                  <a:pt x="307" y="351"/>
                  <a:pt x="288" y="35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53" name="Freeform 353"/>
          <p:cNvSpPr>
            <a:spLocks noEditPoints="1"/>
          </p:cNvSpPr>
          <p:nvPr/>
        </p:nvSpPr>
        <p:spPr bwMode="auto">
          <a:xfrm>
            <a:off x="7146133" y="2719388"/>
            <a:ext cx="151209" cy="157164"/>
          </a:xfrm>
          <a:custGeom>
            <a:avLst/>
            <a:gdLst>
              <a:gd name="T0" fmla="*/ 69 w 666"/>
              <a:gd name="T1" fmla="*/ 384 h 692"/>
              <a:gd name="T2" fmla="*/ 37 w 666"/>
              <a:gd name="T3" fmla="*/ 660 h 692"/>
              <a:gd name="T4" fmla="*/ 298 w 666"/>
              <a:gd name="T5" fmla="*/ 692 h 692"/>
              <a:gd name="T6" fmla="*/ 306 w 666"/>
              <a:gd name="T7" fmla="*/ 395 h 692"/>
              <a:gd name="T8" fmla="*/ 409 w 666"/>
              <a:gd name="T9" fmla="*/ 95 h 692"/>
              <a:gd name="T10" fmla="*/ 471 w 666"/>
              <a:gd name="T11" fmla="*/ 106 h 692"/>
              <a:gd name="T12" fmla="*/ 532 w 666"/>
              <a:gd name="T13" fmla="*/ 90 h 692"/>
              <a:gd name="T14" fmla="*/ 510 w 666"/>
              <a:gd name="T15" fmla="*/ 52 h 692"/>
              <a:gd name="T16" fmla="*/ 409 w 666"/>
              <a:gd name="T17" fmla="*/ 95 h 692"/>
              <a:gd name="T18" fmla="*/ 471 w 666"/>
              <a:gd name="T19" fmla="*/ 158 h 692"/>
              <a:gd name="T20" fmla="*/ 345 w 666"/>
              <a:gd name="T21" fmla="*/ 108 h 692"/>
              <a:gd name="T22" fmla="*/ 482 w 666"/>
              <a:gd name="T23" fmla="*/ 3 h 692"/>
              <a:gd name="T24" fmla="*/ 585 w 666"/>
              <a:gd name="T25" fmla="*/ 61 h 692"/>
              <a:gd name="T26" fmla="*/ 512 w 666"/>
              <a:gd name="T27" fmla="*/ 155 h 692"/>
              <a:gd name="T28" fmla="*/ 157 w 666"/>
              <a:gd name="T29" fmla="*/ 52 h 692"/>
              <a:gd name="T30" fmla="*/ 134 w 666"/>
              <a:gd name="T31" fmla="*/ 90 h 692"/>
              <a:gd name="T32" fmla="*/ 195 w 666"/>
              <a:gd name="T33" fmla="*/ 106 h 692"/>
              <a:gd name="T34" fmla="*/ 258 w 666"/>
              <a:gd name="T35" fmla="*/ 96 h 692"/>
              <a:gd name="T36" fmla="*/ 157 w 666"/>
              <a:gd name="T37" fmla="*/ 52 h 692"/>
              <a:gd name="T38" fmla="*/ 155 w 666"/>
              <a:gd name="T39" fmla="*/ 155 h 692"/>
              <a:gd name="T40" fmla="*/ 82 w 666"/>
              <a:gd name="T41" fmla="*/ 61 h 692"/>
              <a:gd name="T42" fmla="*/ 185 w 666"/>
              <a:gd name="T43" fmla="*/ 3 h 692"/>
              <a:gd name="T44" fmla="*/ 322 w 666"/>
              <a:gd name="T45" fmla="*/ 108 h 692"/>
              <a:gd name="T46" fmla="*/ 195 w 666"/>
              <a:gd name="T47" fmla="*/ 158 h 692"/>
              <a:gd name="T48" fmla="*/ 370 w 666"/>
              <a:gd name="T49" fmla="*/ 182 h 692"/>
              <a:gd name="T50" fmla="*/ 360 w 666"/>
              <a:gd name="T51" fmla="*/ 339 h 692"/>
              <a:gd name="T52" fmla="*/ 633 w 666"/>
              <a:gd name="T53" fmla="*/ 348 h 692"/>
              <a:gd name="T54" fmla="*/ 666 w 666"/>
              <a:gd name="T55" fmla="*/ 214 h 692"/>
              <a:gd name="T56" fmla="*/ 306 w 666"/>
              <a:gd name="T57" fmla="*/ 193 h 692"/>
              <a:gd name="T58" fmla="*/ 33 w 666"/>
              <a:gd name="T59" fmla="*/ 182 h 692"/>
              <a:gd name="T60" fmla="*/ 0 w 666"/>
              <a:gd name="T61" fmla="*/ 316 h 692"/>
              <a:gd name="T62" fmla="*/ 296 w 666"/>
              <a:gd name="T63" fmla="*/ 348 h 692"/>
              <a:gd name="T64" fmla="*/ 306 w 666"/>
              <a:gd name="T65" fmla="*/ 193 h 692"/>
              <a:gd name="T66" fmla="*/ 372 w 666"/>
              <a:gd name="T67" fmla="*/ 384 h 692"/>
              <a:gd name="T68" fmla="*/ 360 w 666"/>
              <a:gd name="T69" fmla="*/ 684 h 692"/>
              <a:gd name="T70" fmla="*/ 597 w 666"/>
              <a:gd name="T71" fmla="*/ 692 h 692"/>
              <a:gd name="T72" fmla="*/ 629 w 666"/>
              <a:gd name="T73" fmla="*/ 417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6" h="692">
                <a:moveTo>
                  <a:pt x="294" y="384"/>
                </a:moveTo>
                <a:lnTo>
                  <a:pt x="69" y="384"/>
                </a:lnTo>
                <a:cubicBezTo>
                  <a:pt x="52" y="384"/>
                  <a:pt x="37" y="399"/>
                  <a:pt x="37" y="417"/>
                </a:cubicBezTo>
                <a:lnTo>
                  <a:pt x="37" y="660"/>
                </a:lnTo>
                <a:cubicBezTo>
                  <a:pt x="37" y="678"/>
                  <a:pt x="52" y="692"/>
                  <a:pt x="69" y="692"/>
                </a:cubicBezTo>
                <a:lnTo>
                  <a:pt x="298" y="692"/>
                </a:lnTo>
                <a:cubicBezTo>
                  <a:pt x="306" y="692"/>
                  <a:pt x="306" y="684"/>
                  <a:pt x="306" y="684"/>
                </a:cubicBezTo>
                <a:lnTo>
                  <a:pt x="306" y="395"/>
                </a:lnTo>
                <a:cubicBezTo>
                  <a:pt x="306" y="395"/>
                  <a:pt x="306" y="384"/>
                  <a:pt x="294" y="384"/>
                </a:cubicBezTo>
                <a:close/>
                <a:moveTo>
                  <a:pt x="409" y="95"/>
                </a:moveTo>
                <a:cubicBezTo>
                  <a:pt x="408" y="96"/>
                  <a:pt x="408" y="98"/>
                  <a:pt x="409" y="98"/>
                </a:cubicBezTo>
                <a:cubicBezTo>
                  <a:pt x="424" y="102"/>
                  <a:pt x="446" y="106"/>
                  <a:pt x="471" y="106"/>
                </a:cubicBezTo>
                <a:cubicBezTo>
                  <a:pt x="483" y="106"/>
                  <a:pt x="493" y="105"/>
                  <a:pt x="502" y="104"/>
                </a:cubicBezTo>
                <a:cubicBezTo>
                  <a:pt x="517" y="101"/>
                  <a:pt x="528" y="96"/>
                  <a:pt x="532" y="90"/>
                </a:cubicBezTo>
                <a:cubicBezTo>
                  <a:pt x="533" y="88"/>
                  <a:pt x="537" y="84"/>
                  <a:pt x="534" y="71"/>
                </a:cubicBezTo>
                <a:cubicBezTo>
                  <a:pt x="531" y="56"/>
                  <a:pt x="526" y="52"/>
                  <a:pt x="510" y="52"/>
                </a:cubicBezTo>
                <a:cubicBezTo>
                  <a:pt x="505" y="52"/>
                  <a:pt x="499" y="52"/>
                  <a:pt x="492" y="54"/>
                </a:cubicBezTo>
                <a:cubicBezTo>
                  <a:pt x="463" y="59"/>
                  <a:pt x="428" y="80"/>
                  <a:pt x="409" y="95"/>
                </a:cubicBezTo>
                <a:close/>
                <a:moveTo>
                  <a:pt x="471" y="158"/>
                </a:moveTo>
                <a:lnTo>
                  <a:pt x="471" y="158"/>
                </a:lnTo>
                <a:cubicBezTo>
                  <a:pt x="446" y="158"/>
                  <a:pt x="420" y="155"/>
                  <a:pt x="398" y="149"/>
                </a:cubicBezTo>
                <a:cubicBezTo>
                  <a:pt x="366" y="140"/>
                  <a:pt x="349" y="127"/>
                  <a:pt x="345" y="108"/>
                </a:cubicBezTo>
                <a:cubicBezTo>
                  <a:pt x="343" y="96"/>
                  <a:pt x="345" y="75"/>
                  <a:pt x="395" y="42"/>
                </a:cubicBezTo>
                <a:cubicBezTo>
                  <a:pt x="424" y="22"/>
                  <a:pt x="456" y="8"/>
                  <a:pt x="482" y="3"/>
                </a:cubicBezTo>
                <a:cubicBezTo>
                  <a:pt x="492" y="1"/>
                  <a:pt x="501" y="0"/>
                  <a:pt x="510" y="0"/>
                </a:cubicBezTo>
                <a:cubicBezTo>
                  <a:pt x="551" y="0"/>
                  <a:pt x="577" y="22"/>
                  <a:pt x="585" y="61"/>
                </a:cubicBezTo>
                <a:cubicBezTo>
                  <a:pt x="589" y="84"/>
                  <a:pt x="586" y="104"/>
                  <a:pt x="575" y="119"/>
                </a:cubicBezTo>
                <a:cubicBezTo>
                  <a:pt x="562" y="137"/>
                  <a:pt x="542" y="149"/>
                  <a:pt x="512" y="155"/>
                </a:cubicBezTo>
                <a:cubicBezTo>
                  <a:pt x="500" y="157"/>
                  <a:pt x="486" y="158"/>
                  <a:pt x="471" y="158"/>
                </a:cubicBezTo>
                <a:close/>
                <a:moveTo>
                  <a:pt x="157" y="52"/>
                </a:moveTo>
                <a:cubicBezTo>
                  <a:pt x="141" y="52"/>
                  <a:pt x="136" y="56"/>
                  <a:pt x="133" y="71"/>
                </a:cubicBezTo>
                <a:cubicBezTo>
                  <a:pt x="130" y="84"/>
                  <a:pt x="133" y="88"/>
                  <a:pt x="134" y="90"/>
                </a:cubicBezTo>
                <a:cubicBezTo>
                  <a:pt x="138" y="96"/>
                  <a:pt x="149" y="101"/>
                  <a:pt x="165" y="104"/>
                </a:cubicBezTo>
                <a:cubicBezTo>
                  <a:pt x="174" y="105"/>
                  <a:pt x="184" y="106"/>
                  <a:pt x="195" y="106"/>
                </a:cubicBezTo>
                <a:cubicBezTo>
                  <a:pt x="220" y="106"/>
                  <a:pt x="242" y="102"/>
                  <a:pt x="257" y="98"/>
                </a:cubicBezTo>
                <a:cubicBezTo>
                  <a:pt x="258" y="98"/>
                  <a:pt x="260" y="97"/>
                  <a:pt x="258" y="96"/>
                </a:cubicBezTo>
                <a:cubicBezTo>
                  <a:pt x="239" y="80"/>
                  <a:pt x="204" y="59"/>
                  <a:pt x="175" y="54"/>
                </a:cubicBezTo>
                <a:cubicBezTo>
                  <a:pt x="168" y="52"/>
                  <a:pt x="162" y="52"/>
                  <a:pt x="157" y="52"/>
                </a:cubicBezTo>
                <a:close/>
                <a:moveTo>
                  <a:pt x="195" y="158"/>
                </a:moveTo>
                <a:cubicBezTo>
                  <a:pt x="181" y="158"/>
                  <a:pt x="167" y="157"/>
                  <a:pt x="155" y="155"/>
                </a:cubicBezTo>
                <a:cubicBezTo>
                  <a:pt x="125" y="149"/>
                  <a:pt x="104" y="137"/>
                  <a:pt x="92" y="119"/>
                </a:cubicBezTo>
                <a:cubicBezTo>
                  <a:pt x="81" y="104"/>
                  <a:pt x="77" y="84"/>
                  <a:pt x="82" y="61"/>
                </a:cubicBezTo>
                <a:cubicBezTo>
                  <a:pt x="89" y="22"/>
                  <a:pt x="116" y="0"/>
                  <a:pt x="157" y="0"/>
                </a:cubicBezTo>
                <a:cubicBezTo>
                  <a:pt x="165" y="0"/>
                  <a:pt x="175" y="1"/>
                  <a:pt x="185" y="3"/>
                </a:cubicBezTo>
                <a:cubicBezTo>
                  <a:pt x="210" y="8"/>
                  <a:pt x="243" y="22"/>
                  <a:pt x="272" y="42"/>
                </a:cubicBezTo>
                <a:cubicBezTo>
                  <a:pt x="322" y="75"/>
                  <a:pt x="324" y="96"/>
                  <a:pt x="322" y="108"/>
                </a:cubicBezTo>
                <a:cubicBezTo>
                  <a:pt x="318" y="127"/>
                  <a:pt x="301" y="140"/>
                  <a:pt x="269" y="149"/>
                </a:cubicBezTo>
                <a:cubicBezTo>
                  <a:pt x="247" y="155"/>
                  <a:pt x="220" y="158"/>
                  <a:pt x="195" y="158"/>
                </a:cubicBezTo>
                <a:close/>
                <a:moveTo>
                  <a:pt x="633" y="182"/>
                </a:moveTo>
                <a:lnTo>
                  <a:pt x="370" y="182"/>
                </a:lnTo>
                <a:cubicBezTo>
                  <a:pt x="360" y="182"/>
                  <a:pt x="360" y="192"/>
                  <a:pt x="360" y="192"/>
                </a:cubicBezTo>
                <a:lnTo>
                  <a:pt x="360" y="339"/>
                </a:lnTo>
                <a:cubicBezTo>
                  <a:pt x="360" y="339"/>
                  <a:pt x="360" y="348"/>
                  <a:pt x="373" y="348"/>
                </a:cubicBezTo>
                <a:lnTo>
                  <a:pt x="633" y="348"/>
                </a:lnTo>
                <a:cubicBezTo>
                  <a:pt x="651" y="348"/>
                  <a:pt x="666" y="333"/>
                  <a:pt x="666" y="316"/>
                </a:cubicBezTo>
                <a:lnTo>
                  <a:pt x="666" y="214"/>
                </a:lnTo>
                <a:cubicBezTo>
                  <a:pt x="666" y="197"/>
                  <a:pt x="651" y="182"/>
                  <a:pt x="633" y="182"/>
                </a:cubicBezTo>
                <a:close/>
                <a:moveTo>
                  <a:pt x="306" y="193"/>
                </a:moveTo>
                <a:cubicBezTo>
                  <a:pt x="306" y="193"/>
                  <a:pt x="306" y="182"/>
                  <a:pt x="295" y="182"/>
                </a:cubicBezTo>
                <a:lnTo>
                  <a:pt x="33" y="182"/>
                </a:lnTo>
                <a:cubicBezTo>
                  <a:pt x="15" y="182"/>
                  <a:pt x="0" y="197"/>
                  <a:pt x="0" y="214"/>
                </a:cubicBezTo>
                <a:lnTo>
                  <a:pt x="0" y="316"/>
                </a:lnTo>
                <a:cubicBezTo>
                  <a:pt x="0" y="333"/>
                  <a:pt x="15" y="348"/>
                  <a:pt x="33" y="348"/>
                </a:cubicBezTo>
                <a:lnTo>
                  <a:pt x="296" y="348"/>
                </a:lnTo>
                <a:cubicBezTo>
                  <a:pt x="306" y="348"/>
                  <a:pt x="306" y="339"/>
                  <a:pt x="306" y="339"/>
                </a:cubicBezTo>
                <a:lnTo>
                  <a:pt x="306" y="193"/>
                </a:lnTo>
                <a:close/>
                <a:moveTo>
                  <a:pt x="597" y="384"/>
                </a:moveTo>
                <a:lnTo>
                  <a:pt x="372" y="384"/>
                </a:lnTo>
                <a:cubicBezTo>
                  <a:pt x="358" y="384"/>
                  <a:pt x="360" y="399"/>
                  <a:pt x="360" y="399"/>
                </a:cubicBezTo>
                <a:lnTo>
                  <a:pt x="360" y="684"/>
                </a:lnTo>
                <a:cubicBezTo>
                  <a:pt x="360" y="684"/>
                  <a:pt x="360" y="692"/>
                  <a:pt x="368" y="692"/>
                </a:cubicBezTo>
                <a:lnTo>
                  <a:pt x="597" y="692"/>
                </a:lnTo>
                <a:cubicBezTo>
                  <a:pt x="614" y="692"/>
                  <a:pt x="629" y="678"/>
                  <a:pt x="629" y="660"/>
                </a:cubicBezTo>
                <a:lnTo>
                  <a:pt x="629" y="417"/>
                </a:lnTo>
                <a:cubicBezTo>
                  <a:pt x="629" y="399"/>
                  <a:pt x="614" y="384"/>
                  <a:pt x="597" y="384"/>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54" name="Freeform 354"/>
          <p:cNvSpPr>
            <a:spLocks/>
          </p:cNvSpPr>
          <p:nvPr/>
        </p:nvSpPr>
        <p:spPr bwMode="auto">
          <a:xfrm>
            <a:off x="9189245" y="4598196"/>
            <a:ext cx="142875" cy="160734"/>
          </a:xfrm>
          <a:custGeom>
            <a:avLst/>
            <a:gdLst>
              <a:gd name="T0" fmla="*/ 573 w 629"/>
              <a:gd name="T1" fmla="*/ 330 h 710"/>
              <a:gd name="T2" fmla="*/ 628 w 629"/>
              <a:gd name="T3" fmla="*/ 386 h 710"/>
              <a:gd name="T4" fmla="*/ 574 w 629"/>
              <a:gd name="T5" fmla="*/ 443 h 710"/>
              <a:gd name="T6" fmla="*/ 372 w 629"/>
              <a:gd name="T7" fmla="*/ 458 h 710"/>
              <a:gd name="T8" fmla="*/ 405 w 629"/>
              <a:gd name="T9" fmla="*/ 634 h 710"/>
              <a:gd name="T10" fmla="*/ 323 w 629"/>
              <a:gd name="T11" fmla="*/ 708 h 710"/>
              <a:gd name="T12" fmla="*/ 296 w 629"/>
              <a:gd name="T13" fmla="*/ 662 h 710"/>
              <a:gd name="T14" fmla="*/ 296 w 629"/>
              <a:gd name="T15" fmla="*/ 662 h 710"/>
              <a:gd name="T16" fmla="*/ 266 w 629"/>
              <a:gd name="T17" fmla="*/ 562 h 710"/>
              <a:gd name="T18" fmla="*/ 167 w 629"/>
              <a:gd name="T19" fmla="*/ 465 h 710"/>
              <a:gd name="T20" fmla="*/ 142 w 629"/>
              <a:gd name="T21" fmla="*/ 426 h 710"/>
              <a:gd name="T22" fmla="*/ 140 w 629"/>
              <a:gd name="T23" fmla="*/ 422 h 710"/>
              <a:gd name="T24" fmla="*/ 138 w 629"/>
              <a:gd name="T25" fmla="*/ 416 h 710"/>
              <a:gd name="T26" fmla="*/ 133 w 629"/>
              <a:gd name="T27" fmla="*/ 407 h 710"/>
              <a:gd name="T28" fmla="*/ 52 w 629"/>
              <a:gd name="T29" fmla="*/ 380 h 710"/>
              <a:gd name="T30" fmla="*/ 2 w 629"/>
              <a:gd name="T31" fmla="*/ 325 h 710"/>
              <a:gd name="T32" fmla="*/ 14 w 629"/>
              <a:gd name="T33" fmla="*/ 86 h 710"/>
              <a:gd name="T34" fmla="*/ 69 w 629"/>
              <a:gd name="T35" fmla="*/ 40 h 710"/>
              <a:gd name="T36" fmla="*/ 122 w 629"/>
              <a:gd name="T37" fmla="*/ 43 h 710"/>
              <a:gd name="T38" fmla="*/ 201 w 629"/>
              <a:gd name="T39" fmla="*/ 21 h 710"/>
              <a:gd name="T40" fmla="*/ 421 w 629"/>
              <a:gd name="T41" fmla="*/ 6 h 710"/>
              <a:gd name="T42" fmla="*/ 501 w 629"/>
              <a:gd name="T43" fmla="*/ 10 h 710"/>
              <a:gd name="T44" fmla="*/ 544 w 629"/>
              <a:gd name="T45" fmla="*/ 31 h 710"/>
              <a:gd name="T46" fmla="*/ 553 w 629"/>
              <a:gd name="T47" fmla="*/ 52 h 710"/>
              <a:gd name="T48" fmla="*/ 553 w 629"/>
              <a:gd name="T49" fmla="*/ 62 h 710"/>
              <a:gd name="T50" fmla="*/ 522 w 629"/>
              <a:gd name="T51" fmla="*/ 106 h 710"/>
              <a:gd name="T52" fmla="*/ 523 w 629"/>
              <a:gd name="T53" fmla="*/ 107 h 710"/>
              <a:gd name="T54" fmla="*/ 557 w 629"/>
              <a:gd name="T55" fmla="*/ 107 h 710"/>
              <a:gd name="T56" fmla="*/ 614 w 629"/>
              <a:gd name="T57" fmla="*/ 168 h 710"/>
              <a:gd name="T58" fmla="*/ 556 w 629"/>
              <a:gd name="T59" fmla="*/ 219 h 710"/>
              <a:gd name="T60" fmla="*/ 574 w 629"/>
              <a:gd name="T61" fmla="*/ 219 h 710"/>
              <a:gd name="T62" fmla="*/ 629 w 629"/>
              <a:gd name="T63" fmla="*/ 275 h 710"/>
              <a:gd name="T64" fmla="*/ 573 w 629"/>
              <a:gd name="T65" fmla="*/ 33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9" h="710">
                <a:moveTo>
                  <a:pt x="573" y="330"/>
                </a:moveTo>
                <a:cubicBezTo>
                  <a:pt x="604" y="330"/>
                  <a:pt x="628" y="355"/>
                  <a:pt x="628" y="386"/>
                </a:cubicBezTo>
                <a:cubicBezTo>
                  <a:pt x="627" y="417"/>
                  <a:pt x="605" y="444"/>
                  <a:pt x="574" y="443"/>
                </a:cubicBezTo>
                <a:lnTo>
                  <a:pt x="372" y="458"/>
                </a:lnTo>
                <a:cubicBezTo>
                  <a:pt x="372" y="458"/>
                  <a:pt x="411" y="530"/>
                  <a:pt x="405" y="634"/>
                </a:cubicBezTo>
                <a:cubicBezTo>
                  <a:pt x="402" y="703"/>
                  <a:pt x="352" y="710"/>
                  <a:pt x="323" y="708"/>
                </a:cubicBezTo>
                <a:cubicBezTo>
                  <a:pt x="300" y="707"/>
                  <a:pt x="296" y="662"/>
                  <a:pt x="296" y="662"/>
                </a:cubicBezTo>
                <a:lnTo>
                  <a:pt x="296" y="662"/>
                </a:lnTo>
                <a:cubicBezTo>
                  <a:pt x="292" y="634"/>
                  <a:pt x="287" y="609"/>
                  <a:pt x="266" y="562"/>
                </a:cubicBezTo>
                <a:cubicBezTo>
                  <a:pt x="242" y="509"/>
                  <a:pt x="206" y="512"/>
                  <a:pt x="167" y="465"/>
                </a:cubicBezTo>
                <a:cubicBezTo>
                  <a:pt x="160" y="456"/>
                  <a:pt x="151" y="442"/>
                  <a:pt x="142" y="426"/>
                </a:cubicBezTo>
                <a:cubicBezTo>
                  <a:pt x="141" y="425"/>
                  <a:pt x="141" y="424"/>
                  <a:pt x="140" y="422"/>
                </a:cubicBezTo>
                <a:cubicBezTo>
                  <a:pt x="139" y="420"/>
                  <a:pt x="138" y="418"/>
                  <a:pt x="138" y="416"/>
                </a:cubicBezTo>
                <a:cubicBezTo>
                  <a:pt x="136" y="413"/>
                  <a:pt x="135" y="410"/>
                  <a:pt x="133" y="407"/>
                </a:cubicBezTo>
                <a:cubicBezTo>
                  <a:pt x="109" y="380"/>
                  <a:pt x="69" y="381"/>
                  <a:pt x="52" y="380"/>
                </a:cubicBezTo>
                <a:cubicBezTo>
                  <a:pt x="17" y="378"/>
                  <a:pt x="0" y="357"/>
                  <a:pt x="2" y="325"/>
                </a:cubicBezTo>
                <a:lnTo>
                  <a:pt x="14" y="86"/>
                </a:lnTo>
                <a:cubicBezTo>
                  <a:pt x="16" y="50"/>
                  <a:pt x="32" y="38"/>
                  <a:pt x="69" y="40"/>
                </a:cubicBezTo>
                <a:lnTo>
                  <a:pt x="122" y="43"/>
                </a:lnTo>
                <a:cubicBezTo>
                  <a:pt x="148" y="44"/>
                  <a:pt x="169" y="30"/>
                  <a:pt x="201" y="21"/>
                </a:cubicBezTo>
                <a:cubicBezTo>
                  <a:pt x="245" y="8"/>
                  <a:pt x="310" y="0"/>
                  <a:pt x="421" y="6"/>
                </a:cubicBezTo>
                <a:cubicBezTo>
                  <a:pt x="440" y="7"/>
                  <a:pt x="501" y="10"/>
                  <a:pt x="501" y="10"/>
                </a:cubicBezTo>
                <a:cubicBezTo>
                  <a:pt x="519" y="11"/>
                  <a:pt x="533" y="20"/>
                  <a:pt x="544" y="31"/>
                </a:cubicBezTo>
                <a:cubicBezTo>
                  <a:pt x="547" y="35"/>
                  <a:pt x="551" y="41"/>
                  <a:pt x="553" y="52"/>
                </a:cubicBezTo>
                <a:cubicBezTo>
                  <a:pt x="553" y="53"/>
                  <a:pt x="553" y="61"/>
                  <a:pt x="553" y="62"/>
                </a:cubicBezTo>
                <a:cubicBezTo>
                  <a:pt x="552" y="93"/>
                  <a:pt x="533" y="103"/>
                  <a:pt x="522" y="106"/>
                </a:cubicBezTo>
                <a:cubicBezTo>
                  <a:pt x="522" y="106"/>
                  <a:pt x="522" y="107"/>
                  <a:pt x="523" y="107"/>
                </a:cubicBezTo>
                <a:lnTo>
                  <a:pt x="557" y="107"/>
                </a:lnTo>
                <a:cubicBezTo>
                  <a:pt x="587" y="107"/>
                  <a:pt x="616" y="131"/>
                  <a:pt x="614" y="168"/>
                </a:cubicBezTo>
                <a:cubicBezTo>
                  <a:pt x="612" y="198"/>
                  <a:pt x="586" y="219"/>
                  <a:pt x="556" y="219"/>
                </a:cubicBezTo>
                <a:lnTo>
                  <a:pt x="574" y="219"/>
                </a:lnTo>
                <a:cubicBezTo>
                  <a:pt x="604" y="219"/>
                  <a:pt x="629" y="244"/>
                  <a:pt x="629" y="275"/>
                </a:cubicBezTo>
                <a:cubicBezTo>
                  <a:pt x="628" y="306"/>
                  <a:pt x="604" y="330"/>
                  <a:pt x="573" y="33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55" name="Freeform 355"/>
          <p:cNvSpPr>
            <a:spLocks noEditPoints="1"/>
          </p:cNvSpPr>
          <p:nvPr/>
        </p:nvSpPr>
        <p:spPr bwMode="auto">
          <a:xfrm>
            <a:off x="8904685" y="3298035"/>
            <a:ext cx="160734" cy="135731"/>
          </a:xfrm>
          <a:custGeom>
            <a:avLst/>
            <a:gdLst>
              <a:gd name="T0" fmla="*/ 199 w 708"/>
              <a:gd name="T1" fmla="*/ 498 h 597"/>
              <a:gd name="T2" fmla="*/ 133 w 708"/>
              <a:gd name="T3" fmla="*/ 498 h 597"/>
              <a:gd name="T4" fmla="*/ 99 w 708"/>
              <a:gd name="T5" fmla="*/ 464 h 597"/>
              <a:gd name="T6" fmla="*/ 100 w 708"/>
              <a:gd name="T7" fmla="*/ 398 h 597"/>
              <a:gd name="T8" fmla="*/ 100 w 708"/>
              <a:gd name="T9" fmla="*/ 332 h 597"/>
              <a:gd name="T10" fmla="*/ 133 w 708"/>
              <a:gd name="T11" fmla="*/ 298 h 597"/>
              <a:gd name="T12" fmla="*/ 199 w 708"/>
              <a:gd name="T13" fmla="*/ 298 h 597"/>
              <a:gd name="T14" fmla="*/ 232 w 708"/>
              <a:gd name="T15" fmla="*/ 332 h 597"/>
              <a:gd name="T16" fmla="*/ 232 w 708"/>
              <a:gd name="T17" fmla="*/ 398 h 597"/>
              <a:gd name="T18" fmla="*/ 232 w 708"/>
              <a:gd name="T19" fmla="*/ 464 h 597"/>
              <a:gd name="T20" fmla="*/ 199 w 708"/>
              <a:gd name="T21" fmla="*/ 498 h 597"/>
              <a:gd name="T22" fmla="*/ 387 w 708"/>
              <a:gd name="T23" fmla="*/ 498 h 597"/>
              <a:gd name="T24" fmla="*/ 321 w 708"/>
              <a:gd name="T25" fmla="*/ 498 h 597"/>
              <a:gd name="T26" fmla="*/ 288 w 708"/>
              <a:gd name="T27" fmla="*/ 464 h 597"/>
              <a:gd name="T28" fmla="*/ 288 w 708"/>
              <a:gd name="T29" fmla="*/ 398 h 597"/>
              <a:gd name="T30" fmla="*/ 288 w 708"/>
              <a:gd name="T31" fmla="*/ 99 h 597"/>
              <a:gd name="T32" fmla="*/ 288 w 708"/>
              <a:gd name="T33" fmla="*/ 33 h 597"/>
              <a:gd name="T34" fmla="*/ 321 w 708"/>
              <a:gd name="T35" fmla="*/ 0 h 597"/>
              <a:gd name="T36" fmla="*/ 387 w 708"/>
              <a:gd name="T37" fmla="*/ 0 h 597"/>
              <a:gd name="T38" fmla="*/ 420 w 708"/>
              <a:gd name="T39" fmla="*/ 33 h 597"/>
              <a:gd name="T40" fmla="*/ 420 w 708"/>
              <a:gd name="T41" fmla="*/ 99 h 597"/>
              <a:gd name="T42" fmla="*/ 420 w 708"/>
              <a:gd name="T43" fmla="*/ 398 h 597"/>
              <a:gd name="T44" fmla="*/ 420 w 708"/>
              <a:gd name="T45" fmla="*/ 464 h 597"/>
              <a:gd name="T46" fmla="*/ 387 w 708"/>
              <a:gd name="T47" fmla="*/ 498 h 597"/>
              <a:gd name="T48" fmla="*/ 608 w 708"/>
              <a:gd name="T49" fmla="*/ 464 h 597"/>
              <a:gd name="T50" fmla="*/ 575 w 708"/>
              <a:gd name="T51" fmla="*/ 498 h 597"/>
              <a:gd name="T52" fmla="*/ 509 w 708"/>
              <a:gd name="T53" fmla="*/ 498 h 597"/>
              <a:gd name="T54" fmla="*/ 476 w 708"/>
              <a:gd name="T55" fmla="*/ 464 h 597"/>
              <a:gd name="T56" fmla="*/ 476 w 708"/>
              <a:gd name="T57" fmla="*/ 232 h 597"/>
              <a:gd name="T58" fmla="*/ 476 w 708"/>
              <a:gd name="T59" fmla="*/ 166 h 597"/>
              <a:gd name="T60" fmla="*/ 509 w 708"/>
              <a:gd name="T61" fmla="*/ 132 h 597"/>
              <a:gd name="T62" fmla="*/ 575 w 708"/>
              <a:gd name="T63" fmla="*/ 132 h 597"/>
              <a:gd name="T64" fmla="*/ 608 w 708"/>
              <a:gd name="T65" fmla="*/ 166 h 597"/>
              <a:gd name="T66" fmla="*/ 608 w 708"/>
              <a:gd name="T67" fmla="*/ 398 h 597"/>
              <a:gd name="T68" fmla="*/ 608 w 708"/>
              <a:gd name="T69" fmla="*/ 464 h 597"/>
              <a:gd name="T70" fmla="*/ 680 w 708"/>
              <a:gd name="T71" fmla="*/ 597 h 597"/>
              <a:gd name="T72" fmla="*/ 28 w 708"/>
              <a:gd name="T73" fmla="*/ 597 h 597"/>
              <a:gd name="T74" fmla="*/ 0 w 708"/>
              <a:gd name="T75" fmla="*/ 569 h 597"/>
              <a:gd name="T76" fmla="*/ 0 w 708"/>
              <a:gd name="T77" fmla="*/ 558 h 597"/>
              <a:gd name="T78" fmla="*/ 28 w 708"/>
              <a:gd name="T79" fmla="*/ 531 h 597"/>
              <a:gd name="T80" fmla="*/ 680 w 708"/>
              <a:gd name="T81" fmla="*/ 531 h 597"/>
              <a:gd name="T82" fmla="*/ 708 w 708"/>
              <a:gd name="T83" fmla="*/ 558 h 597"/>
              <a:gd name="T84" fmla="*/ 708 w 708"/>
              <a:gd name="T85" fmla="*/ 569 h 597"/>
              <a:gd name="T86" fmla="*/ 680 w 708"/>
              <a:gd name="T87" fmla="*/ 59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8" h="597">
                <a:moveTo>
                  <a:pt x="199" y="498"/>
                </a:moveTo>
                <a:lnTo>
                  <a:pt x="133" y="498"/>
                </a:lnTo>
                <a:cubicBezTo>
                  <a:pt x="114" y="498"/>
                  <a:pt x="99" y="483"/>
                  <a:pt x="99" y="464"/>
                </a:cubicBezTo>
                <a:lnTo>
                  <a:pt x="100" y="398"/>
                </a:lnTo>
                <a:lnTo>
                  <a:pt x="100" y="332"/>
                </a:lnTo>
                <a:cubicBezTo>
                  <a:pt x="100" y="313"/>
                  <a:pt x="114" y="298"/>
                  <a:pt x="133" y="298"/>
                </a:cubicBezTo>
                <a:lnTo>
                  <a:pt x="199" y="298"/>
                </a:lnTo>
                <a:cubicBezTo>
                  <a:pt x="217" y="298"/>
                  <a:pt x="232" y="313"/>
                  <a:pt x="232" y="332"/>
                </a:cubicBezTo>
                <a:lnTo>
                  <a:pt x="232" y="398"/>
                </a:lnTo>
                <a:lnTo>
                  <a:pt x="232" y="464"/>
                </a:lnTo>
                <a:cubicBezTo>
                  <a:pt x="232" y="483"/>
                  <a:pt x="217" y="498"/>
                  <a:pt x="199" y="498"/>
                </a:cubicBezTo>
                <a:close/>
                <a:moveTo>
                  <a:pt x="387" y="498"/>
                </a:moveTo>
                <a:lnTo>
                  <a:pt x="321" y="498"/>
                </a:lnTo>
                <a:cubicBezTo>
                  <a:pt x="302" y="498"/>
                  <a:pt x="288" y="483"/>
                  <a:pt x="288" y="464"/>
                </a:cubicBezTo>
                <a:lnTo>
                  <a:pt x="288" y="398"/>
                </a:lnTo>
                <a:lnTo>
                  <a:pt x="288" y="99"/>
                </a:lnTo>
                <a:lnTo>
                  <a:pt x="288" y="33"/>
                </a:lnTo>
                <a:cubicBezTo>
                  <a:pt x="288" y="15"/>
                  <a:pt x="302" y="0"/>
                  <a:pt x="321" y="0"/>
                </a:cubicBezTo>
                <a:lnTo>
                  <a:pt x="387" y="0"/>
                </a:lnTo>
                <a:cubicBezTo>
                  <a:pt x="405" y="0"/>
                  <a:pt x="420" y="15"/>
                  <a:pt x="420" y="33"/>
                </a:cubicBezTo>
                <a:lnTo>
                  <a:pt x="420" y="99"/>
                </a:lnTo>
                <a:lnTo>
                  <a:pt x="420" y="398"/>
                </a:lnTo>
                <a:lnTo>
                  <a:pt x="420" y="464"/>
                </a:lnTo>
                <a:cubicBezTo>
                  <a:pt x="420" y="483"/>
                  <a:pt x="405" y="498"/>
                  <a:pt x="387" y="498"/>
                </a:cubicBezTo>
                <a:close/>
                <a:moveTo>
                  <a:pt x="608" y="464"/>
                </a:moveTo>
                <a:cubicBezTo>
                  <a:pt x="608" y="483"/>
                  <a:pt x="594" y="498"/>
                  <a:pt x="575" y="498"/>
                </a:cubicBezTo>
                <a:lnTo>
                  <a:pt x="509" y="498"/>
                </a:lnTo>
                <a:cubicBezTo>
                  <a:pt x="490" y="498"/>
                  <a:pt x="476" y="483"/>
                  <a:pt x="476" y="464"/>
                </a:cubicBezTo>
                <a:lnTo>
                  <a:pt x="476" y="232"/>
                </a:lnTo>
                <a:lnTo>
                  <a:pt x="476" y="166"/>
                </a:lnTo>
                <a:cubicBezTo>
                  <a:pt x="476" y="147"/>
                  <a:pt x="490" y="132"/>
                  <a:pt x="509" y="132"/>
                </a:cubicBezTo>
                <a:lnTo>
                  <a:pt x="575" y="132"/>
                </a:lnTo>
                <a:cubicBezTo>
                  <a:pt x="594" y="132"/>
                  <a:pt x="608" y="147"/>
                  <a:pt x="608" y="166"/>
                </a:cubicBezTo>
                <a:lnTo>
                  <a:pt x="608" y="398"/>
                </a:lnTo>
                <a:lnTo>
                  <a:pt x="608" y="464"/>
                </a:lnTo>
                <a:close/>
                <a:moveTo>
                  <a:pt x="680" y="597"/>
                </a:moveTo>
                <a:lnTo>
                  <a:pt x="28" y="597"/>
                </a:lnTo>
                <a:cubicBezTo>
                  <a:pt x="12" y="597"/>
                  <a:pt x="0" y="585"/>
                  <a:pt x="0" y="569"/>
                </a:cubicBezTo>
                <a:lnTo>
                  <a:pt x="0" y="558"/>
                </a:lnTo>
                <a:cubicBezTo>
                  <a:pt x="0" y="543"/>
                  <a:pt x="12" y="531"/>
                  <a:pt x="28" y="531"/>
                </a:cubicBezTo>
                <a:lnTo>
                  <a:pt x="680" y="531"/>
                </a:lnTo>
                <a:cubicBezTo>
                  <a:pt x="696" y="531"/>
                  <a:pt x="708" y="543"/>
                  <a:pt x="708" y="558"/>
                </a:cubicBezTo>
                <a:lnTo>
                  <a:pt x="708" y="569"/>
                </a:lnTo>
                <a:cubicBezTo>
                  <a:pt x="708" y="585"/>
                  <a:pt x="696" y="597"/>
                  <a:pt x="680" y="59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56" name="Freeform 356"/>
          <p:cNvSpPr>
            <a:spLocks noEditPoints="1"/>
          </p:cNvSpPr>
          <p:nvPr/>
        </p:nvSpPr>
        <p:spPr bwMode="auto">
          <a:xfrm>
            <a:off x="8599885" y="3298035"/>
            <a:ext cx="160734" cy="135731"/>
          </a:xfrm>
          <a:custGeom>
            <a:avLst/>
            <a:gdLst>
              <a:gd name="T0" fmla="*/ 199 w 708"/>
              <a:gd name="T1" fmla="*/ 498 h 597"/>
              <a:gd name="T2" fmla="*/ 132 w 708"/>
              <a:gd name="T3" fmla="*/ 498 h 597"/>
              <a:gd name="T4" fmla="*/ 99 w 708"/>
              <a:gd name="T5" fmla="*/ 464 h 597"/>
              <a:gd name="T6" fmla="*/ 99 w 708"/>
              <a:gd name="T7" fmla="*/ 343 h 597"/>
              <a:gd name="T8" fmla="*/ 132 w 708"/>
              <a:gd name="T9" fmla="*/ 309 h 597"/>
              <a:gd name="T10" fmla="*/ 199 w 708"/>
              <a:gd name="T11" fmla="*/ 309 h 597"/>
              <a:gd name="T12" fmla="*/ 232 w 708"/>
              <a:gd name="T13" fmla="*/ 343 h 597"/>
              <a:gd name="T14" fmla="*/ 232 w 708"/>
              <a:gd name="T15" fmla="*/ 464 h 597"/>
              <a:gd name="T16" fmla="*/ 199 w 708"/>
              <a:gd name="T17" fmla="*/ 498 h 597"/>
              <a:gd name="T18" fmla="*/ 387 w 708"/>
              <a:gd name="T19" fmla="*/ 498 h 597"/>
              <a:gd name="T20" fmla="*/ 321 w 708"/>
              <a:gd name="T21" fmla="*/ 498 h 597"/>
              <a:gd name="T22" fmla="*/ 287 w 708"/>
              <a:gd name="T23" fmla="*/ 464 h 597"/>
              <a:gd name="T24" fmla="*/ 287 w 708"/>
              <a:gd name="T25" fmla="*/ 188 h 597"/>
              <a:gd name="T26" fmla="*/ 321 w 708"/>
              <a:gd name="T27" fmla="*/ 155 h 597"/>
              <a:gd name="T28" fmla="*/ 387 w 708"/>
              <a:gd name="T29" fmla="*/ 155 h 597"/>
              <a:gd name="T30" fmla="*/ 420 w 708"/>
              <a:gd name="T31" fmla="*/ 188 h 597"/>
              <a:gd name="T32" fmla="*/ 420 w 708"/>
              <a:gd name="T33" fmla="*/ 464 h 597"/>
              <a:gd name="T34" fmla="*/ 387 w 708"/>
              <a:gd name="T35" fmla="*/ 498 h 597"/>
              <a:gd name="T36" fmla="*/ 575 w 708"/>
              <a:gd name="T37" fmla="*/ 498 h 597"/>
              <a:gd name="T38" fmla="*/ 509 w 708"/>
              <a:gd name="T39" fmla="*/ 498 h 597"/>
              <a:gd name="T40" fmla="*/ 475 w 708"/>
              <a:gd name="T41" fmla="*/ 464 h 597"/>
              <a:gd name="T42" fmla="*/ 475 w 708"/>
              <a:gd name="T43" fmla="*/ 33 h 597"/>
              <a:gd name="T44" fmla="*/ 509 w 708"/>
              <a:gd name="T45" fmla="*/ 0 h 597"/>
              <a:gd name="T46" fmla="*/ 575 w 708"/>
              <a:gd name="T47" fmla="*/ 0 h 597"/>
              <a:gd name="T48" fmla="*/ 608 w 708"/>
              <a:gd name="T49" fmla="*/ 33 h 597"/>
              <a:gd name="T50" fmla="*/ 608 w 708"/>
              <a:gd name="T51" fmla="*/ 464 h 597"/>
              <a:gd name="T52" fmla="*/ 575 w 708"/>
              <a:gd name="T53" fmla="*/ 498 h 597"/>
              <a:gd name="T54" fmla="*/ 680 w 708"/>
              <a:gd name="T55" fmla="*/ 597 h 597"/>
              <a:gd name="T56" fmla="*/ 27 w 708"/>
              <a:gd name="T57" fmla="*/ 597 h 597"/>
              <a:gd name="T58" fmla="*/ 0 w 708"/>
              <a:gd name="T59" fmla="*/ 569 h 597"/>
              <a:gd name="T60" fmla="*/ 0 w 708"/>
              <a:gd name="T61" fmla="*/ 558 h 597"/>
              <a:gd name="T62" fmla="*/ 27 w 708"/>
              <a:gd name="T63" fmla="*/ 531 h 597"/>
              <a:gd name="T64" fmla="*/ 680 w 708"/>
              <a:gd name="T65" fmla="*/ 531 h 597"/>
              <a:gd name="T66" fmla="*/ 708 w 708"/>
              <a:gd name="T67" fmla="*/ 558 h 597"/>
              <a:gd name="T68" fmla="*/ 708 w 708"/>
              <a:gd name="T69" fmla="*/ 569 h 597"/>
              <a:gd name="T70" fmla="*/ 680 w 708"/>
              <a:gd name="T71" fmla="*/ 59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08" h="597">
                <a:moveTo>
                  <a:pt x="199" y="498"/>
                </a:moveTo>
                <a:lnTo>
                  <a:pt x="132" y="498"/>
                </a:lnTo>
                <a:cubicBezTo>
                  <a:pt x="114" y="498"/>
                  <a:pt x="99" y="483"/>
                  <a:pt x="99" y="464"/>
                </a:cubicBezTo>
                <a:lnTo>
                  <a:pt x="99" y="343"/>
                </a:lnTo>
                <a:cubicBezTo>
                  <a:pt x="99" y="324"/>
                  <a:pt x="114" y="309"/>
                  <a:pt x="132" y="309"/>
                </a:cubicBezTo>
                <a:lnTo>
                  <a:pt x="199" y="309"/>
                </a:lnTo>
                <a:cubicBezTo>
                  <a:pt x="217" y="309"/>
                  <a:pt x="232" y="324"/>
                  <a:pt x="232" y="343"/>
                </a:cubicBezTo>
                <a:lnTo>
                  <a:pt x="232" y="464"/>
                </a:lnTo>
                <a:cubicBezTo>
                  <a:pt x="232" y="483"/>
                  <a:pt x="217" y="498"/>
                  <a:pt x="199" y="498"/>
                </a:cubicBezTo>
                <a:close/>
                <a:moveTo>
                  <a:pt x="387" y="498"/>
                </a:moveTo>
                <a:lnTo>
                  <a:pt x="321" y="498"/>
                </a:lnTo>
                <a:cubicBezTo>
                  <a:pt x="302" y="498"/>
                  <a:pt x="287" y="483"/>
                  <a:pt x="287" y="464"/>
                </a:cubicBezTo>
                <a:lnTo>
                  <a:pt x="287" y="188"/>
                </a:lnTo>
                <a:cubicBezTo>
                  <a:pt x="287" y="169"/>
                  <a:pt x="302" y="155"/>
                  <a:pt x="321" y="155"/>
                </a:cubicBezTo>
                <a:lnTo>
                  <a:pt x="387" y="155"/>
                </a:lnTo>
                <a:cubicBezTo>
                  <a:pt x="405" y="155"/>
                  <a:pt x="420" y="169"/>
                  <a:pt x="420" y="188"/>
                </a:cubicBezTo>
                <a:lnTo>
                  <a:pt x="420" y="464"/>
                </a:lnTo>
                <a:cubicBezTo>
                  <a:pt x="420" y="483"/>
                  <a:pt x="405" y="498"/>
                  <a:pt x="387" y="498"/>
                </a:cubicBezTo>
                <a:close/>
                <a:moveTo>
                  <a:pt x="575" y="498"/>
                </a:moveTo>
                <a:lnTo>
                  <a:pt x="509" y="498"/>
                </a:lnTo>
                <a:cubicBezTo>
                  <a:pt x="490" y="498"/>
                  <a:pt x="475" y="483"/>
                  <a:pt x="475" y="464"/>
                </a:cubicBezTo>
                <a:lnTo>
                  <a:pt x="475" y="33"/>
                </a:lnTo>
                <a:cubicBezTo>
                  <a:pt x="475" y="15"/>
                  <a:pt x="490" y="0"/>
                  <a:pt x="509" y="0"/>
                </a:cubicBezTo>
                <a:lnTo>
                  <a:pt x="575" y="0"/>
                </a:lnTo>
                <a:cubicBezTo>
                  <a:pt x="593" y="0"/>
                  <a:pt x="608" y="15"/>
                  <a:pt x="608" y="33"/>
                </a:cubicBezTo>
                <a:lnTo>
                  <a:pt x="608" y="464"/>
                </a:lnTo>
                <a:cubicBezTo>
                  <a:pt x="608" y="483"/>
                  <a:pt x="593" y="498"/>
                  <a:pt x="575" y="498"/>
                </a:cubicBezTo>
                <a:close/>
                <a:moveTo>
                  <a:pt x="680" y="597"/>
                </a:moveTo>
                <a:lnTo>
                  <a:pt x="27" y="597"/>
                </a:lnTo>
                <a:cubicBezTo>
                  <a:pt x="12" y="597"/>
                  <a:pt x="0" y="585"/>
                  <a:pt x="0" y="569"/>
                </a:cubicBezTo>
                <a:lnTo>
                  <a:pt x="0" y="558"/>
                </a:lnTo>
                <a:cubicBezTo>
                  <a:pt x="0" y="543"/>
                  <a:pt x="12" y="531"/>
                  <a:pt x="27" y="531"/>
                </a:cubicBezTo>
                <a:lnTo>
                  <a:pt x="680" y="531"/>
                </a:lnTo>
                <a:cubicBezTo>
                  <a:pt x="695" y="531"/>
                  <a:pt x="708" y="543"/>
                  <a:pt x="708" y="558"/>
                </a:cubicBezTo>
                <a:lnTo>
                  <a:pt x="708" y="569"/>
                </a:lnTo>
                <a:cubicBezTo>
                  <a:pt x="708" y="585"/>
                  <a:pt x="695" y="597"/>
                  <a:pt x="680" y="59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57" name="Freeform 357"/>
          <p:cNvSpPr>
            <a:spLocks noEditPoints="1"/>
          </p:cNvSpPr>
          <p:nvPr/>
        </p:nvSpPr>
        <p:spPr bwMode="auto">
          <a:xfrm>
            <a:off x="3127772" y="1252540"/>
            <a:ext cx="138114" cy="139303"/>
          </a:xfrm>
          <a:custGeom>
            <a:avLst/>
            <a:gdLst>
              <a:gd name="T0" fmla="*/ 497 w 612"/>
              <a:gd name="T1" fmla="*/ 249 h 612"/>
              <a:gd name="T2" fmla="*/ 497 w 612"/>
              <a:gd name="T3" fmla="*/ 220 h 612"/>
              <a:gd name="T4" fmla="*/ 497 w 612"/>
              <a:gd name="T5" fmla="*/ 115 h 612"/>
              <a:gd name="T6" fmla="*/ 114 w 612"/>
              <a:gd name="T7" fmla="*/ 115 h 612"/>
              <a:gd name="T8" fmla="*/ 114 w 612"/>
              <a:gd name="T9" fmla="*/ 220 h 612"/>
              <a:gd name="T10" fmla="*/ 114 w 612"/>
              <a:gd name="T11" fmla="*/ 249 h 612"/>
              <a:gd name="T12" fmla="*/ 114 w 612"/>
              <a:gd name="T13" fmla="*/ 411 h 612"/>
              <a:gd name="T14" fmla="*/ 497 w 612"/>
              <a:gd name="T15" fmla="*/ 411 h 612"/>
              <a:gd name="T16" fmla="*/ 497 w 612"/>
              <a:gd name="T17" fmla="*/ 249 h 612"/>
              <a:gd name="T18" fmla="*/ 583 w 612"/>
              <a:gd name="T19" fmla="*/ 115 h 612"/>
              <a:gd name="T20" fmla="*/ 554 w 612"/>
              <a:gd name="T21" fmla="*/ 115 h 612"/>
              <a:gd name="T22" fmla="*/ 554 w 612"/>
              <a:gd name="T23" fmla="*/ 278 h 612"/>
              <a:gd name="T24" fmla="*/ 554 w 612"/>
              <a:gd name="T25" fmla="*/ 411 h 612"/>
              <a:gd name="T26" fmla="*/ 554 w 612"/>
              <a:gd name="T27" fmla="*/ 440 h 612"/>
              <a:gd name="T28" fmla="*/ 526 w 612"/>
              <a:gd name="T29" fmla="*/ 469 h 612"/>
              <a:gd name="T30" fmla="*/ 375 w 612"/>
              <a:gd name="T31" fmla="*/ 469 h 612"/>
              <a:gd name="T32" fmla="*/ 469 w 612"/>
              <a:gd name="T33" fmla="*/ 563 h 612"/>
              <a:gd name="T34" fmla="*/ 478 w 612"/>
              <a:gd name="T35" fmla="*/ 584 h 612"/>
              <a:gd name="T36" fmla="*/ 449 w 612"/>
              <a:gd name="T37" fmla="*/ 612 h 612"/>
              <a:gd name="T38" fmla="*/ 429 w 612"/>
              <a:gd name="T39" fmla="*/ 604 h 612"/>
              <a:gd name="T40" fmla="*/ 334 w 612"/>
              <a:gd name="T41" fmla="*/ 509 h 612"/>
              <a:gd name="T42" fmla="*/ 334 w 612"/>
              <a:gd name="T43" fmla="*/ 584 h 612"/>
              <a:gd name="T44" fmla="*/ 306 w 612"/>
              <a:gd name="T45" fmla="*/ 612 h 612"/>
              <a:gd name="T46" fmla="*/ 277 w 612"/>
              <a:gd name="T47" fmla="*/ 584 h 612"/>
              <a:gd name="T48" fmla="*/ 277 w 612"/>
              <a:gd name="T49" fmla="*/ 509 h 612"/>
              <a:gd name="T50" fmla="*/ 182 w 612"/>
              <a:gd name="T51" fmla="*/ 604 h 612"/>
              <a:gd name="T52" fmla="*/ 162 w 612"/>
              <a:gd name="T53" fmla="*/ 612 h 612"/>
              <a:gd name="T54" fmla="*/ 133 w 612"/>
              <a:gd name="T55" fmla="*/ 584 h 612"/>
              <a:gd name="T56" fmla="*/ 142 w 612"/>
              <a:gd name="T57" fmla="*/ 563 h 612"/>
              <a:gd name="T58" fmla="*/ 236 w 612"/>
              <a:gd name="T59" fmla="*/ 469 h 612"/>
              <a:gd name="T60" fmla="*/ 86 w 612"/>
              <a:gd name="T61" fmla="*/ 469 h 612"/>
              <a:gd name="T62" fmla="*/ 57 w 612"/>
              <a:gd name="T63" fmla="*/ 440 h 612"/>
              <a:gd name="T64" fmla="*/ 57 w 612"/>
              <a:gd name="T65" fmla="*/ 411 h 612"/>
              <a:gd name="T66" fmla="*/ 57 w 612"/>
              <a:gd name="T67" fmla="*/ 278 h 612"/>
              <a:gd name="T68" fmla="*/ 57 w 612"/>
              <a:gd name="T69" fmla="*/ 115 h 612"/>
              <a:gd name="T70" fmla="*/ 28 w 612"/>
              <a:gd name="T71" fmla="*/ 115 h 612"/>
              <a:gd name="T72" fmla="*/ 0 w 612"/>
              <a:gd name="T73" fmla="*/ 86 h 612"/>
              <a:gd name="T74" fmla="*/ 28 w 612"/>
              <a:gd name="T75" fmla="*/ 57 h 612"/>
              <a:gd name="T76" fmla="*/ 277 w 612"/>
              <a:gd name="T77" fmla="*/ 57 h 612"/>
              <a:gd name="T78" fmla="*/ 277 w 612"/>
              <a:gd name="T79" fmla="*/ 29 h 612"/>
              <a:gd name="T80" fmla="*/ 306 w 612"/>
              <a:gd name="T81" fmla="*/ 0 h 612"/>
              <a:gd name="T82" fmla="*/ 334 w 612"/>
              <a:gd name="T83" fmla="*/ 29 h 612"/>
              <a:gd name="T84" fmla="*/ 334 w 612"/>
              <a:gd name="T85" fmla="*/ 57 h 612"/>
              <a:gd name="T86" fmla="*/ 583 w 612"/>
              <a:gd name="T87" fmla="*/ 57 h 612"/>
              <a:gd name="T88" fmla="*/ 612 w 612"/>
              <a:gd name="T89" fmla="*/ 86 h 612"/>
              <a:gd name="T90" fmla="*/ 583 w 612"/>
              <a:gd name="T91" fmla="*/ 115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12" h="612">
                <a:moveTo>
                  <a:pt x="497" y="249"/>
                </a:moveTo>
                <a:lnTo>
                  <a:pt x="497" y="220"/>
                </a:lnTo>
                <a:lnTo>
                  <a:pt x="497" y="115"/>
                </a:lnTo>
                <a:lnTo>
                  <a:pt x="114" y="115"/>
                </a:lnTo>
                <a:lnTo>
                  <a:pt x="114" y="220"/>
                </a:lnTo>
                <a:lnTo>
                  <a:pt x="114" y="249"/>
                </a:lnTo>
                <a:lnTo>
                  <a:pt x="114" y="411"/>
                </a:lnTo>
                <a:lnTo>
                  <a:pt x="497" y="411"/>
                </a:lnTo>
                <a:lnTo>
                  <a:pt x="497" y="249"/>
                </a:lnTo>
                <a:close/>
                <a:moveTo>
                  <a:pt x="583" y="115"/>
                </a:moveTo>
                <a:lnTo>
                  <a:pt x="554" y="115"/>
                </a:lnTo>
                <a:lnTo>
                  <a:pt x="554" y="278"/>
                </a:lnTo>
                <a:lnTo>
                  <a:pt x="554" y="411"/>
                </a:lnTo>
                <a:lnTo>
                  <a:pt x="554" y="440"/>
                </a:lnTo>
                <a:cubicBezTo>
                  <a:pt x="554" y="456"/>
                  <a:pt x="541" y="469"/>
                  <a:pt x="526" y="469"/>
                </a:cubicBezTo>
                <a:lnTo>
                  <a:pt x="375" y="469"/>
                </a:lnTo>
                <a:lnTo>
                  <a:pt x="469" y="563"/>
                </a:lnTo>
                <a:cubicBezTo>
                  <a:pt x="475" y="569"/>
                  <a:pt x="478" y="576"/>
                  <a:pt x="478" y="584"/>
                </a:cubicBezTo>
                <a:cubicBezTo>
                  <a:pt x="478" y="600"/>
                  <a:pt x="465" y="612"/>
                  <a:pt x="449" y="612"/>
                </a:cubicBezTo>
                <a:cubicBezTo>
                  <a:pt x="441" y="612"/>
                  <a:pt x="434" y="609"/>
                  <a:pt x="429" y="604"/>
                </a:cubicBezTo>
                <a:lnTo>
                  <a:pt x="334" y="509"/>
                </a:lnTo>
                <a:lnTo>
                  <a:pt x="334" y="584"/>
                </a:lnTo>
                <a:cubicBezTo>
                  <a:pt x="334" y="600"/>
                  <a:pt x="321" y="612"/>
                  <a:pt x="306" y="612"/>
                </a:cubicBezTo>
                <a:cubicBezTo>
                  <a:pt x="290" y="612"/>
                  <a:pt x="277" y="600"/>
                  <a:pt x="277" y="584"/>
                </a:cubicBezTo>
                <a:lnTo>
                  <a:pt x="277" y="509"/>
                </a:lnTo>
                <a:lnTo>
                  <a:pt x="182" y="604"/>
                </a:lnTo>
                <a:cubicBezTo>
                  <a:pt x="177" y="609"/>
                  <a:pt x="170" y="612"/>
                  <a:pt x="162" y="612"/>
                </a:cubicBezTo>
                <a:cubicBezTo>
                  <a:pt x="146" y="612"/>
                  <a:pt x="133" y="600"/>
                  <a:pt x="133" y="584"/>
                </a:cubicBezTo>
                <a:cubicBezTo>
                  <a:pt x="133" y="576"/>
                  <a:pt x="137" y="569"/>
                  <a:pt x="142" y="563"/>
                </a:cubicBezTo>
                <a:lnTo>
                  <a:pt x="236" y="469"/>
                </a:lnTo>
                <a:lnTo>
                  <a:pt x="86" y="469"/>
                </a:lnTo>
                <a:cubicBezTo>
                  <a:pt x="70" y="469"/>
                  <a:pt x="57" y="456"/>
                  <a:pt x="57" y="440"/>
                </a:cubicBezTo>
                <a:lnTo>
                  <a:pt x="57" y="411"/>
                </a:lnTo>
                <a:lnTo>
                  <a:pt x="57" y="278"/>
                </a:lnTo>
                <a:lnTo>
                  <a:pt x="57" y="115"/>
                </a:lnTo>
                <a:lnTo>
                  <a:pt x="28" y="115"/>
                </a:lnTo>
                <a:cubicBezTo>
                  <a:pt x="12" y="115"/>
                  <a:pt x="0" y="102"/>
                  <a:pt x="0" y="86"/>
                </a:cubicBezTo>
                <a:cubicBezTo>
                  <a:pt x="0" y="70"/>
                  <a:pt x="12" y="57"/>
                  <a:pt x="28" y="57"/>
                </a:cubicBezTo>
                <a:lnTo>
                  <a:pt x="277" y="57"/>
                </a:lnTo>
                <a:lnTo>
                  <a:pt x="277" y="29"/>
                </a:lnTo>
                <a:cubicBezTo>
                  <a:pt x="277" y="13"/>
                  <a:pt x="290" y="0"/>
                  <a:pt x="306" y="0"/>
                </a:cubicBezTo>
                <a:cubicBezTo>
                  <a:pt x="321" y="0"/>
                  <a:pt x="334" y="13"/>
                  <a:pt x="334" y="29"/>
                </a:cubicBezTo>
                <a:lnTo>
                  <a:pt x="334" y="57"/>
                </a:lnTo>
                <a:lnTo>
                  <a:pt x="583" y="57"/>
                </a:lnTo>
                <a:cubicBezTo>
                  <a:pt x="599" y="57"/>
                  <a:pt x="612" y="70"/>
                  <a:pt x="612" y="86"/>
                </a:cubicBezTo>
                <a:cubicBezTo>
                  <a:pt x="612" y="102"/>
                  <a:pt x="599" y="115"/>
                  <a:pt x="583" y="11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58" name="Freeform 358"/>
          <p:cNvSpPr>
            <a:spLocks noEditPoints="1"/>
          </p:cNvSpPr>
          <p:nvPr/>
        </p:nvSpPr>
        <p:spPr bwMode="auto">
          <a:xfrm>
            <a:off x="5051824" y="4594624"/>
            <a:ext cx="139303" cy="167878"/>
          </a:xfrm>
          <a:custGeom>
            <a:avLst/>
            <a:gdLst>
              <a:gd name="T0" fmla="*/ 139 w 616"/>
              <a:gd name="T1" fmla="*/ 388 h 738"/>
              <a:gd name="T2" fmla="*/ 357 w 616"/>
              <a:gd name="T3" fmla="*/ 385 h 738"/>
              <a:gd name="T4" fmla="*/ 357 w 616"/>
              <a:gd name="T5" fmla="*/ 385 h 738"/>
              <a:gd name="T6" fmla="*/ 386 w 616"/>
              <a:gd name="T7" fmla="*/ 402 h 738"/>
              <a:gd name="T8" fmla="*/ 386 w 616"/>
              <a:gd name="T9" fmla="*/ 402 h 738"/>
              <a:gd name="T10" fmla="*/ 488 w 616"/>
              <a:gd name="T11" fmla="*/ 595 h 738"/>
              <a:gd name="T12" fmla="*/ 543 w 616"/>
              <a:gd name="T13" fmla="*/ 104 h 738"/>
              <a:gd name="T14" fmla="*/ 139 w 616"/>
              <a:gd name="T15" fmla="*/ 388 h 738"/>
              <a:gd name="T16" fmla="*/ 615 w 616"/>
              <a:gd name="T17" fmla="*/ 40 h 738"/>
              <a:gd name="T18" fmla="*/ 615 w 616"/>
              <a:gd name="T19" fmla="*/ 40 h 738"/>
              <a:gd name="T20" fmla="*/ 541 w 616"/>
              <a:gd name="T21" fmla="*/ 706 h 738"/>
              <a:gd name="T22" fmla="*/ 517 w 616"/>
              <a:gd name="T23" fmla="*/ 734 h 738"/>
              <a:gd name="T24" fmla="*/ 480 w 616"/>
              <a:gd name="T25" fmla="*/ 718 h 738"/>
              <a:gd name="T26" fmla="*/ 480 w 616"/>
              <a:gd name="T27" fmla="*/ 718 h 738"/>
              <a:gd name="T28" fmla="*/ 338 w 616"/>
              <a:gd name="T29" fmla="*/ 450 h 738"/>
              <a:gd name="T30" fmla="*/ 35 w 616"/>
              <a:gd name="T31" fmla="*/ 455 h 738"/>
              <a:gd name="T32" fmla="*/ 35 w 616"/>
              <a:gd name="T33" fmla="*/ 454 h 738"/>
              <a:gd name="T34" fmla="*/ 3 w 616"/>
              <a:gd name="T35" fmla="*/ 430 h 738"/>
              <a:gd name="T36" fmla="*/ 16 w 616"/>
              <a:gd name="T37" fmla="*/ 396 h 738"/>
              <a:gd name="T38" fmla="*/ 16 w 616"/>
              <a:gd name="T39" fmla="*/ 395 h 738"/>
              <a:gd name="T40" fmla="*/ 565 w 616"/>
              <a:gd name="T41" fmla="*/ 9 h 738"/>
              <a:gd name="T42" fmla="*/ 565 w 616"/>
              <a:gd name="T43" fmla="*/ 9 h 738"/>
              <a:gd name="T44" fmla="*/ 575 w 616"/>
              <a:gd name="T45" fmla="*/ 5 h 738"/>
              <a:gd name="T46" fmla="*/ 615 w 616"/>
              <a:gd name="T47" fmla="*/ 28 h 738"/>
              <a:gd name="T48" fmla="*/ 615 w 616"/>
              <a:gd name="T49" fmla="*/ 40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6" h="738">
                <a:moveTo>
                  <a:pt x="139" y="388"/>
                </a:moveTo>
                <a:lnTo>
                  <a:pt x="357" y="385"/>
                </a:lnTo>
                <a:lnTo>
                  <a:pt x="357" y="385"/>
                </a:lnTo>
                <a:cubicBezTo>
                  <a:pt x="369" y="385"/>
                  <a:pt x="380" y="392"/>
                  <a:pt x="386" y="402"/>
                </a:cubicBezTo>
                <a:lnTo>
                  <a:pt x="386" y="402"/>
                </a:lnTo>
                <a:lnTo>
                  <a:pt x="488" y="595"/>
                </a:lnTo>
                <a:lnTo>
                  <a:pt x="543" y="104"/>
                </a:lnTo>
                <a:lnTo>
                  <a:pt x="139" y="388"/>
                </a:lnTo>
                <a:close/>
                <a:moveTo>
                  <a:pt x="615" y="40"/>
                </a:moveTo>
                <a:lnTo>
                  <a:pt x="615" y="40"/>
                </a:lnTo>
                <a:lnTo>
                  <a:pt x="541" y="706"/>
                </a:lnTo>
                <a:cubicBezTo>
                  <a:pt x="539" y="719"/>
                  <a:pt x="530" y="730"/>
                  <a:pt x="517" y="734"/>
                </a:cubicBezTo>
                <a:cubicBezTo>
                  <a:pt x="502" y="738"/>
                  <a:pt x="487" y="731"/>
                  <a:pt x="480" y="718"/>
                </a:cubicBezTo>
                <a:lnTo>
                  <a:pt x="480" y="718"/>
                </a:lnTo>
                <a:lnTo>
                  <a:pt x="338" y="450"/>
                </a:lnTo>
                <a:lnTo>
                  <a:pt x="35" y="455"/>
                </a:lnTo>
                <a:lnTo>
                  <a:pt x="35" y="454"/>
                </a:lnTo>
                <a:cubicBezTo>
                  <a:pt x="21" y="455"/>
                  <a:pt x="7" y="445"/>
                  <a:pt x="3" y="430"/>
                </a:cubicBezTo>
                <a:cubicBezTo>
                  <a:pt x="0" y="417"/>
                  <a:pt x="6" y="403"/>
                  <a:pt x="16" y="396"/>
                </a:cubicBezTo>
                <a:lnTo>
                  <a:pt x="16" y="395"/>
                </a:lnTo>
                <a:lnTo>
                  <a:pt x="565" y="9"/>
                </a:lnTo>
                <a:lnTo>
                  <a:pt x="565" y="9"/>
                </a:lnTo>
                <a:cubicBezTo>
                  <a:pt x="568" y="7"/>
                  <a:pt x="571" y="5"/>
                  <a:pt x="575" y="5"/>
                </a:cubicBezTo>
                <a:cubicBezTo>
                  <a:pt x="593" y="0"/>
                  <a:pt x="610" y="10"/>
                  <a:pt x="615" y="28"/>
                </a:cubicBezTo>
                <a:cubicBezTo>
                  <a:pt x="616" y="32"/>
                  <a:pt x="616" y="36"/>
                  <a:pt x="615" y="4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59" name="Freeform 359"/>
          <p:cNvSpPr>
            <a:spLocks/>
          </p:cNvSpPr>
          <p:nvPr/>
        </p:nvSpPr>
        <p:spPr bwMode="auto">
          <a:xfrm>
            <a:off x="8905877" y="1732361"/>
            <a:ext cx="158353" cy="158353"/>
          </a:xfrm>
          <a:custGeom>
            <a:avLst/>
            <a:gdLst>
              <a:gd name="T0" fmla="*/ 553 w 698"/>
              <a:gd name="T1" fmla="*/ 513 h 698"/>
              <a:gd name="T2" fmla="*/ 223 w 698"/>
              <a:gd name="T3" fmla="*/ 536 h 698"/>
              <a:gd name="T4" fmla="*/ 78 w 698"/>
              <a:gd name="T5" fmla="*/ 681 h 698"/>
              <a:gd name="T6" fmla="*/ 17 w 698"/>
              <a:gd name="T7" fmla="*/ 681 h 698"/>
              <a:gd name="T8" fmla="*/ 17 w 698"/>
              <a:gd name="T9" fmla="*/ 620 h 698"/>
              <a:gd name="T10" fmla="*/ 162 w 698"/>
              <a:gd name="T11" fmla="*/ 475 h 698"/>
              <a:gd name="T12" fmla="*/ 186 w 698"/>
              <a:gd name="T13" fmla="*/ 145 h 698"/>
              <a:gd name="T14" fmla="*/ 272 w 698"/>
              <a:gd name="T15" fmla="*/ 58 h 698"/>
              <a:gd name="T16" fmla="*/ 334 w 698"/>
              <a:gd name="T17" fmla="*/ 119 h 698"/>
              <a:gd name="T18" fmla="*/ 436 w 698"/>
              <a:gd name="T19" fmla="*/ 17 h 698"/>
              <a:gd name="T20" fmla="*/ 497 w 698"/>
              <a:gd name="T21" fmla="*/ 17 h 698"/>
              <a:gd name="T22" fmla="*/ 497 w 698"/>
              <a:gd name="T23" fmla="*/ 79 h 698"/>
              <a:gd name="T24" fmla="*/ 395 w 698"/>
              <a:gd name="T25" fmla="*/ 181 h 698"/>
              <a:gd name="T26" fmla="*/ 517 w 698"/>
              <a:gd name="T27" fmla="*/ 303 h 698"/>
              <a:gd name="T28" fmla="*/ 620 w 698"/>
              <a:gd name="T29" fmla="*/ 201 h 698"/>
              <a:gd name="T30" fmla="*/ 681 w 698"/>
              <a:gd name="T31" fmla="*/ 201 h 698"/>
              <a:gd name="T32" fmla="*/ 681 w 698"/>
              <a:gd name="T33" fmla="*/ 262 h 698"/>
              <a:gd name="T34" fmla="*/ 579 w 698"/>
              <a:gd name="T35" fmla="*/ 365 h 698"/>
              <a:gd name="T36" fmla="*/ 640 w 698"/>
              <a:gd name="T37" fmla="*/ 426 h 698"/>
              <a:gd name="T38" fmla="*/ 553 w 698"/>
              <a:gd name="T39" fmla="*/ 513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8" h="698">
                <a:moveTo>
                  <a:pt x="553" y="513"/>
                </a:moveTo>
                <a:cubicBezTo>
                  <a:pt x="463" y="603"/>
                  <a:pt x="322" y="610"/>
                  <a:pt x="223" y="536"/>
                </a:cubicBezTo>
                <a:lnTo>
                  <a:pt x="78" y="681"/>
                </a:lnTo>
                <a:cubicBezTo>
                  <a:pt x="61" y="698"/>
                  <a:pt x="34" y="698"/>
                  <a:pt x="17" y="681"/>
                </a:cubicBezTo>
                <a:cubicBezTo>
                  <a:pt x="0" y="664"/>
                  <a:pt x="0" y="637"/>
                  <a:pt x="17" y="620"/>
                </a:cubicBezTo>
                <a:lnTo>
                  <a:pt x="162" y="475"/>
                </a:lnTo>
                <a:cubicBezTo>
                  <a:pt x="88" y="376"/>
                  <a:pt x="95" y="235"/>
                  <a:pt x="186" y="145"/>
                </a:cubicBezTo>
                <a:lnTo>
                  <a:pt x="272" y="58"/>
                </a:lnTo>
                <a:lnTo>
                  <a:pt x="334" y="119"/>
                </a:lnTo>
                <a:lnTo>
                  <a:pt x="436" y="17"/>
                </a:lnTo>
                <a:cubicBezTo>
                  <a:pt x="453" y="0"/>
                  <a:pt x="480" y="0"/>
                  <a:pt x="497" y="17"/>
                </a:cubicBezTo>
                <a:cubicBezTo>
                  <a:pt x="514" y="34"/>
                  <a:pt x="514" y="62"/>
                  <a:pt x="497" y="79"/>
                </a:cubicBezTo>
                <a:lnTo>
                  <a:pt x="395" y="181"/>
                </a:lnTo>
                <a:lnTo>
                  <a:pt x="517" y="303"/>
                </a:lnTo>
                <a:lnTo>
                  <a:pt x="620" y="201"/>
                </a:lnTo>
                <a:cubicBezTo>
                  <a:pt x="637" y="184"/>
                  <a:pt x="664" y="184"/>
                  <a:pt x="681" y="201"/>
                </a:cubicBezTo>
                <a:cubicBezTo>
                  <a:pt x="698" y="218"/>
                  <a:pt x="698" y="245"/>
                  <a:pt x="681" y="262"/>
                </a:cubicBezTo>
                <a:lnTo>
                  <a:pt x="579" y="365"/>
                </a:lnTo>
                <a:lnTo>
                  <a:pt x="640" y="426"/>
                </a:lnTo>
                <a:lnTo>
                  <a:pt x="553" y="513"/>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60" name="Freeform 360"/>
          <p:cNvSpPr>
            <a:spLocks noEditPoints="1"/>
          </p:cNvSpPr>
          <p:nvPr/>
        </p:nvSpPr>
        <p:spPr bwMode="auto">
          <a:xfrm>
            <a:off x="8026003" y="2721771"/>
            <a:ext cx="175023" cy="153590"/>
          </a:xfrm>
          <a:custGeom>
            <a:avLst/>
            <a:gdLst>
              <a:gd name="T0" fmla="*/ 50 w 772"/>
              <a:gd name="T1" fmla="*/ 461 h 676"/>
              <a:gd name="T2" fmla="*/ 51 w 772"/>
              <a:gd name="T3" fmla="*/ 461 h 676"/>
              <a:gd name="T4" fmla="*/ 386 w 772"/>
              <a:gd name="T5" fmla="*/ 600 h 676"/>
              <a:gd name="T6" fmla="*/ 722 w 772"/>
              <a:gd name="T7" fmla="*/ 461 h 676"/>
              <a:gd name="T8" fmla="*/ 736 w 772"/>
              <a:gd name="T9" fmla="*/ 459 h 676"/>
              <a:gd name="T10" fmla="*/ 750 w 772"/>
              <a:gd name="T11" fmla="*/ 528 h 676"/>
              <a:gd name="T12" fmla="*/ 400 w 772"/>
              <a:gd name="T13" fmla="*/ 673 h 676"/>
              <a:gd name="T14" fmla="*/ 400 w 772"/>
              <a:gd name="T15" fmla="*/ 673 h 676"/>
              <a:gd name="T16" fmla="*/ 372 w 772"/>
              <a:gd name="T17" fmla="*/ 673 h 676"/>
              <a:gd name="T18" fmla="*/ 372 w 772"/>
              <a:gd name="T19" fmla="*/ 673 h 676"/>
              <a:gd name="T20" fmla="*/ 23 w 772"/>
              <a:gd name="T21" fmla="*/ 528 h 676"/>
              <a:gd name="T22" fmla="*/ 37 w 772"/>
              <a:gd name="T23" fmla="*/ 459 h 676"/>
              <a:gd name="T24" fmla="*/ 750 w 772"/>
              <a:gd name="T25" fmla="*/ 215 h 676"/>
              <a:gd name="T26" fmla="*/ 400 w 772"/>
              <a:gd name="T27" fmla="*/ 359 h 676"/>
              <a:gd name="T28" fmla="*/ 386 w 772"/>
              <a:gd name="T29" fmla="*/ 362 h 676"/>
              <a:gd name="T30" fmla="*/ 372 w 772"/>
              <a:gd name="T31" fmla="*/ 359 h 676"/>
              <a:gd name="T32" fmla="*/ 372 w 772"/>
              <a:gd name="T33" fmla="*/ 359 h 676"/>
              <a:gd name="T34" fmla="*/ 0 w 772"/>
              <a:gd name="T35" fmla="*/ 181 h 676"/>
              <a:gd name="T36" fmla="*/ 23 w 772"/>
              <a:gd name="T37" fmla="*/ 148 h 676"/>
              <a:gd name="T38" fmla="*/ 372 w 772"/>
              <a:gd name="T39" fmla="*/ 3 h 676"/>
              <a:gd name="T40" fmla="*/ 386 w 772"/>
              <a:gd name="T41" fmla="*/ 0 h 676"/>
              <a:gd name="T42" fmla="*/ 400 w 772"/>
              <a:gd name="T43" fmla="*/ 3 h 676"/>
              <a:gd name="T44" fmla="*/ 400 w 772"/>
              <a:gd name="T45" fmla="*/ 3 h 676"/>
              <a:gd name="T46" fmla="*/ 772 w 772"/>
              <a:gd name="T47" fmla="*/ 181 h 676"/>
              <a:gd name="T48" fmla="*/ 750 w 772"/>
              <a:gd name="T49" fmla="*/ 371 h 676"/>
              <a:gd name="T50" fmla="*/ 400 w 772"/>
              <a:gd name="T51" fmla="*/ 516 h 676"/>
              <a:gd name="T52" fmla="*/ 400 w 772"/>
              <a:gd name="T53" fmla="*/ 516 h 676"/>
              <a:gd name="T54" fmla="*/ 372 w 772"/>
              <a:gd name="T55" fmla="*/ 516 h 676"/>
              <a:gd name="T56" fmla="*/ 372 w 772"/>
              <a:gd name="T57" fmla="*/ 516 h 676"/>
              <a:gd name="T58" fmla="*/ 23 w 772"/>
              <a:gd name="T59" fmla="*/ 371 h 676"/>
              <a:gd name="T60" fmla="*/ 37 w 772"/>
              <a:gd name="T61" fmla="*/ 302 h 676"/>
              <a:gd name="T62" fmla="*/ 50 w 772"/>
              <a:gd name="T63" fmla="*/ 305 h 676"/>
              <a:gd name="T64" fmla="*/ 51 w 772"/>
              <a:gd name="T65" fmla="*/ 305 h 676"/>
              <a:gd name="T66" fmla="*/ 722 w 772"/>
              <a:gd name="T67" fmla="*/ 305 h 676"/>
              <a:gd name="T68" fmla="*/ 722 w 772"/>
              <a:gd name="T69" fmla="*/ 305 h 676"/>
              <a:gd name="T70" fmla="*/ 772 w 772"/>
              <a:gd name="T71" fmla="*/ 338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72" h="676">
                <a:moveTo>
                  <a:pt x="37" y="459"/>
                </a:moveTo>
                <a:cubicBezTo>
                  <a:pt x="42" y="459"/>
                  <a:pt x="46" y="460"/>
                  <a:pt x="50" y="461"/>
                </a:cubicBezTo>
                <a:lnTo>
                  <a:pt x="50" y="461"/>
                </a:lnTo>
                <a:lnTo>
                  <a:pt x="51" y="461"/>
                </a:lnTo>
                <a:cubicBezTo>
                  <a:pt x="51" y="462"/>
                  <a:pt x="51" y="462"/>
                  <a:pt x="51" y="462"/>
                </a:cubicBezTo>
                <a:lnTo>
                  <a:pt x="386" y="600"/>
                </a:lnTo>
                <a:lnTo>
                  <a:pt x="722" y="462"/>
                </a:lnTo>
                <a:cubicBezTo>
                  <a:pt x="722" y="462"/>
                  <a:pt x="722" y="462"/>
                  <a:pt x="722" y="461"/>
                </a:cubicBezTo>
                <a:lnTo>
                  <a:pt x="722" y="461"/>
                </a:lnTo>
                <a:cubicBezTo>
                  <a:pt x="726" y="460"/>
                  <a:pt x="731" y="459"/>
                  <a:pt x="736" y="459"/>
                </a:cubicBezTo>
                <a:cubicBezTo>
                  <a:pt x="756" y="459"/>
                  <a:pt x="772" y="475"/>
                  <a:pt x="772" y="495"/>
                </a:cubicBezTo>
                <a:cubicBezTo>
                  <a:pt x="772" y="510"/>
                  <a:pt x="763" y="523"/>
                  <a:pt x="750" y="528"/>
                </a:cubicBezTo>
                <a:lnTo>
                  <a:pt x="750" y="528"/>
                </a:lnTo>
                <a:lnTo>
                  <a:pt x="400" y="673"/>
                </a:lnTo>
                <a:cubicBezTo>
                  <a:pt x="400" y="673"/>
                  <a:pt x="400" y="673"/>
                  <a:pt x="400" y="673"/>
                </a:cubicBezTo>
                <a:lnTo>
                  <a:pt x="400" y="673"/>
                </a:lnTo>
                <a:cubicBezTo>
                  <a:pt x="396" y="675"/>
                  <a:pt x="391" y="676"/>
                  <a:pt x="386" y="676"/>
                </a:cubicBezTo>
                <a:cubicBezTo>
                  <a:pt x="381" y="676"/>
                  <a:pt x="377" y="675"/>
                  <a:pt x="372" y="673"/>
                </a:cubicBezTo>
                <a:lnTo>
                  <a:pt x="372" y="673"/>
                </a:lnTo>
                <a:lnTo>
                  <a:pt x="372" y="673"/>
                </a:lnTo>
                <a:cubicBezTo>
                  <a:pt x="372" y="673"/>
                  <a:pt x="372" y="673"/>
                  <a:pt x="372" y="673"/>
                </a:cubicBezTo>
                <a:lnTo>
                  <a:pt x="23" y="528"/>
                </a:lnTo>
                <a:cubicBezTo>
                  <a:pt x="10" y="523"/>
                  <a:pt x="0" y="510"/>
                  <a:pt x="0" y="495"/>
                </a:cubicBezTo>
                <a:cubicBezTo>
                  <a:pt x="0" y="475"/>
                  <a:pt x="17" y="459"/>
                  <a:pt x="37" y="459"/>
                </a:cubicBezTo>
                <a:close/>
                <a:moveTo>
                  <a:pt x="750" y="215"/>
                </a:moveTo>
                <a:lnTo>
                  <a:pt x="750" y="215"/>
                </a:lnTo>
                <a:lnTo>
                  <a:pt x="400" y="359"/>
                </a:lnTo>
                <a:cubicBezTo>
                  <a:pt x="400" y="359"/>
                  <a:pt x="400" y="359"/>
                  <a:pt x="400" y="359"/>
                </a:cubicBezTo>
                <a:lnTo>
                  <a:pt x="400" y="359"/>
                </a:lnTo>
                <a:cubicBezTo>
                  <a:pt x="396" y="361"/>
                  <a:pt x="391" y="362"/>
                  <a:pt x="386" y="362"/>
                </a:cubicBezTo>
                <a:cubicBezTo>
                  <a:pt x="381" y="362"/>
                  <a:pt x="377" y="361"/>
                  <a:pt x="372" y="359"/>
                </a:cubicBezTo>
                <a:lnTo>
                  <a:pt x="372" y="359"/>
                </a:lnTo>
                <a:lnTo>
                  <a:pt x="372" y="359"/>
                </a:lnTo>
                <a:cubicBezTo>
                  <a:pt x="372" y="359"/>
                  <a:pt x="372" y="359"/>
                  <a:pt x="372" y="359"/>
                </a:cubicBezTo>
                <a:lnTo>
                  <a:pt x="23" y="215"/>
                </a:lnTo>
                <a:cubicBezTo>
                  <a:pt x="10" y="209"/>
                  <a:pt x="0" y="196"/>
                  <a:pt x="0" y="181"/>
                </a:cubicBezTo>
                <a:cubicBezTo>
                  <a:pt x="0" y="166"/>
                  <a:pt x="10" y="153"/>
                  <a:pt x="23" y="148"/>
                </a:cubicBezTo>
                <a:lnTo>
                  <a:pt x="23" y="148"/>
                </a:lnTo>
                <a:lnTo>
                  <a:pt x="372" y="3"/>
                </a:lnTo>
                <a:cubicBezTo>
                  <a:pt x="372" y="3"/>
                  <a:pt x="372" y="3"/>
                  <a:pt x="372" y="3"/>
                </a:cubicBezTo>
                <a:lnTo>
                  <a:pt x="372" y="3"/>
                </a:lnTo>
                <a:cubicBezTo>
                  <a:pt x="377" y="1"/>
                  <a:pt x="381" y="0"/>
                  <a:pt x="386" y="0"/>
                </a:cubicBezTo>
                <a:cubicBezTo>
                  <a:pt x="391" y="0"/>
                  <a:pt x="396" y="1"/>
                  <a:pt x="400" y="3"/>
                </a:cubicBezTo>
                <a:lnTo>
                  <a:pt x="400" y="3"/>
                </a:lnTo>
                <a:lnTo>
                  <a:pt x="400" y="3"/>
                </a:lnTo>
                <a:cubicBezTo>
                  <a:pt x="400" y="3"/>
                  <a:pt x="400" y="3"/>
                  <a:pt x="400" y="3"/>
                </a:cubicBezTo>
                <a:lnTo>
                  <a:pt x="750" y="148"/>
                </a:lnTo>
                <a:cubicBezTo>
                  <a:pt x="763" y="153"/>
                  <a:pt x="772" y="166"/>
                  <a:pt x="772" y="181"/>
                </a:cubicBezTo>
                <a:cubicBezTo>
                  <a:pt x="772" y="196"/>
                  <a:pt x="763" y="209"/>
                  <a:pt x="750" y="215"/>
                </a:cubicBezTo>
                <a:close/>
                <a:moveTo>
                  <a:pt x="750" y="371"/>
                </a:moveTo>
                <a:lnTo>
                  <a:pt x="750" y="371"/>
                </a:lnTo>
                <a:lnTo>
                  <a:pt x="400" y="516"/>
                </a:lnTo>
                <a:cubicBezTo>
                  <a:pt x="400" y="516"/>
                  <a:pt x="400" y="516"/>
                  <a:pt x="400" y="516"/>
                </a:cubicBezTo>
                <a:lnTo>
                  <a:pt x="400" y="516"/>
                </a:lnTo>
                <a:cubicBezTo>
                  <a:pt x="396" y="518"/>
                  <a:pt x="391" y="519"/>
                  <a:pt x="386" y="519"/>
                </a:cubicBezTo>
                <a:cubicBezTo>
                  <a:pt x="381" y="519"/>
                  <a:pt x="377" y="518"/>
                  <a:pt x="372" y="516"/>
                </a:cubicBezTo>
                <a:lnTo>
                  <a:pt x="372" y="516"/>
                </a:lnTo>
                <a:lnTo>
                  <a:pt x="372" y="516"/>
                </a:lnTo>
                <a:cubicBezTo>
                  <a:pt x="372" y="516"/>
                  <a:pt x="372" y="516"/>
                  <a:pt x="372" y="516"/>
                </a:cubicBezTo>
                <a:lnTo>
                  <a:pt x="23" y="371"/>
                </a:lnTo>
                <a:cubicBezTo>
                  <a:pt x="10" y="366"/>
                  <a:pt x="0" y="353"/>
                  <a:pt x="0" y="338"/>
                </a:cubicBezTo>
                <a:cubicBezTo>
                  <a:pt x="0" y="318"/>
                  <a:pt x="17" y="302"/>
                  <a:pt x="37" y="302"/>
                </a:cubicBezTo>
                <a:cubicBezTo>
                  <a:pt x="42" y="302"/>
                  <a:pt x="46" y="303"/>
                  <a:pt x="50" y="305"/>
                </a:cubicBezTo>
                <a:lnTo>
                  <a:pt x="50" y="305"/>
                </a:lnTo>
                <a:lnTo>
                  <a:pt x="51" y="305"/>
                </a:lnTo>
                <a:cubicBezTo>
                  <a:pt x="51" y="305"/>
                  <a:pt x="51" y="305"/>
                  <a:pt x="51" y="305"/>
                </a:cubicBezTo>
                <a:lnTo>
                  <a:pt x="386" y="444"/>
                </a:lnTo>
                <a:lnTo>
                  <a:pt x="722" y="305"/>
                </a:lnTo>
                <a:cubicBezTo>
                  <a:pt x="722" y="305"/>
                  <a:pt x="722" y="305"/>
                  <a:pt x="722" y="305"/>
                </a:cubicBezTo>
                <a:lnTo>
                  <a:pt x="722" y="305"/>
                </a:lnTo>
                <a:cubicBezTo>
                  <a:pt x="726" y="303"/>
                  <a:pt x="731" y="302"/>
                  <a:pt x="736" y="302"/>
                </a:cubicBezTo>
                <a:cubicBezTo>
                  <a:pt x="756" y="302"/>
                  <a:pt x="772" y="318"/>
                  <a:pt x="772" y="338"/>
                </a:cubicBezTo>
                <a:cubicBezTo>
                  <a:pt x="772" y="353"/>
                  <a:pt x="763" y="366"/>
                  <a:pt x="750" y="37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61" name="Freeform 361"/>
          <p:cNvSpPr>
            <a:spLocks noEditPoints="1"/>
          </p:cNvSpPr>
          <p:nvPr/>
        </p:nvSpPr>
        <p:spPr bwMode="auto">
          <a:xfrm>
            <a:off x="9199960" y="3569495"/>
            <a:ext cx="122634" cy="123825"/>
          </a:xfrm>
          <a:custGeom>
            <a:avLst/>
            <a:gdLst>
              <a:gd name="T0" fmla="*/ 103 w 545"/>
              <a:gd name="T1" fmla="*/ 245 h 546"/>
              <a:gd name="T2" fmla="*/ 103 w 545"/>
              <a:gd name="T3" fmla="*/ 188 h 546"/>
              <a:gd name="T4" fmla="*/ 7 w 545"/>
              <a:gd name="T5" fmla="*/ 48 h 546"/>
              <a:gd name="T6" fmla="*/ 0 w 545"/>
              <a:gd name="T7" fmla="*/ 28 h 546"/>
              <a:gd name="T8" fmla="*/ 47 w 545"/>
              <a:gd name="T9" fmla="*/ 8 h 546"/>
              <a:gd name="T10" fmla="*/ 188 w 545"/>
              <a:gd name="T11" fmla="*/ 148 h 546"/>
              <a:gd name="T12" fmla="*/ 216 w 545"/>
              <a:gd name="T13" fmla="*/ 75 h 546"/>
              <a:gd name="T14" fmla="*/ 244 w 545"/>
              <a:gd name="T15" fmla="*/ 216 h 546"/>
              <a:gd name="T16" fmla="*/ 216 w 545"/>
              <a:gd name="T17" fmla="*/ 470 h 546"/>
              <a:gd name="T18" fmla="*/ 188 w 545"/>
              <a:gd name="T19" fmla="*/ 397 h 546"/>
              <a:gd name="T20" fmla="*/ 47 w 545"/>
              <a:gd name="T21" fmla="*/ 538 h 546"/>
              <a:gd name="T22" fmla="*/ 0 w 545"/>
              <a:gd name="T23" fmla="*/ 517 h 546"/>
              <a:gd name="T24" fmla="*/ 7 w 545"/>
              <a:gd name="T25" fmla="*/ 498 h 546"/>
              <a:gd name="T26" fmla="*/ 103 w 545"/>
              <a:gd name="T27" fmla="*/ 357 h 546"/>
              <a:gd name="T28" fmla="*/ 103 w 545"/>
              <a:gd name="T29" fmla="*/ 301 h 546"/>
              <a:gd name="T30" fmla="*/ 244 w 545"/>
              <a:gd name="T31" fmla="*/ 329 h 546"/>
              <a:gd name="T32" fmla="*/ 216 w 545"/>
              <a:gd name="T33" fmla="*/ 470 h 546"/>
              <a:gd name="T34" fmla="*/ 442 w 545"/>
              <a:gd name="T35" fmla="*/ 301 h 546"/>
              <a:gd name="T36" fmla="*/ 442 w 545"/>
              <a:gd name="T37" fmla="*/ 357 h 546"/>
              <a:gd name="T38" fmla="*/ 537 w 545"/>
              <a:gd name="T39" fmla="*/ 498 h 546"/>
              <a:gd name="T40" fmla="*/ 545 w 545"/>
              <a:gd name="T41" fmla="*/ 517 h 546"/>
              <a:gd name="T42" fmla="*/ 497 w 545"/>
              <a:gd name="T43" fmla="*/ 538 h 546"/>
              <a:gd name="T44" fmla="*/ 357 w 545"/>
              <a:gd name="T45" fmla="*/ 397 h 546"/>
              <a:gd name="T46" fmla="*/ 329 w 545"/>
              <a:gd name="T47" fmla="*/ 470 h 546"/>
              <a:gd name="T48" fmla="*/ 300 w 545"/>
              <a:gd name="T49" fmla="*/ 329 h 546"/>
              <a:gd name="T50" fmla="*/ 537 w 545"/>
              <a:gd name="T51" fmla="*/ 48 h 546"/>
              <a:gd name="T52" fmla="*/ 442 w 545"/>
              <a:gd name="T53" fmla="*/ 188 h 546"/>
              <a:gd name="T54" fmla="*/ 442 w 545"/>
              <a:gd name="T55" fmla="*/ 245 h 546"/>
              <a:gd name="T56" fmla="*/ 300 w 545"/>
              <a:gd name="T57" fmla="*/ 216 h 546"/>
              <a:gd name="T58" fmla="*/ 329 w 545"/>
              <a:gd name="T59" fmla="*/ 75 h 546"/>
              <a:gd name="T60" fmla="*/ 357 w 545"/>
              <a:gd name="T61" fmla="*/ 148 h 546"/>
              <a:gd name="T62" fmla="*/ 497 w 545"/>
              <a:gd name="T63" fmla="*/ 8 h 546"/>
              <a:gd name="T64" fmla="*/ 545 w 545"/>
              <a:gd name="T65" fmla="*/ 28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5" h="546">
                <a:moveTo>
                  <a:pt x="216" y="245"/>
                </a:moveTo>
                <a:lnTo>
                  <a:pt x="103" y="245"/>
                </a:lnTo>
                <a:cubicBezTo>
                  <a:pt x="87" y="245"/>
                  <a:pt x="75" y="232"/>
                  <a:pt x="75" y="216"/>
                </a:cubicBezTo>
                <a:cubicBezTo>
                  <a:pt x="75" y="201"/>
                  <a:pt x="87" y="188"/>
                  <a:pt x="103" y="188"/>
                </a:cubicBezTo>
                <a:lnTo>
                  <a:pt x="148" y="188"/>
                </a:lnTo>
                <a:lnTo>
                  <a:pt x="7" y="48"/>
                </a:lnTo>
                <a:lnTo>
                  <a:pt x="7" y="48"/>
                </a:lnTo>
                <a:cubicBezTo>
                  <a:pt x="3" y="43"/>
                  <a:pt x="0" y="36"/>
                  <a:pt x="0" y="28"/>
                </a:cubicBezTo>
                <a:cubicBezTo>
                  <a:pt x="0" y="13"/>
                  <a:pt x="12" y="0"/>
                  <a:pt x="28" y="0"/>
                </a:cubicBezTo>
                <a:cubicBezTo>
                  <a:pt x="35" y="0"/>
                  <a:pt x="42" y="3"/>
                  <a:pt x="47" y="8"/>
                </a:cubicBezTo>
                <a:lnTo>
                  <a:pt x="47" y="8"/>
                </a:lnTo>
                <a:lnTo>
                  <a:pt x="188" y="148"/>
                </a:lnTo>
                <a:lnTo>
                  <a:pt x="188" y="104"/>
                </a:lnTo>
                <a:cubicBezTo>
                  <a:pt x="188" y="88"/>
                  <a:pt x="200" y="75"/>
                  <a:pt x="216" y="75"/>
                </a:cubicBezTo>
                <a:cubicBezTo>
                  <a:pt x="231" y="75"/>
                  <a:pt x="244" y="88"/>
                  <a:pt x="244" y="104"/>
                </a:cubicBezTo>
                <a:lnTo>
                  <a:pt x="244" y="216"/>
                </a:lnTo>
                <a:cubicBezTo>
                  <a:pt x="244" y="232"/>
                  <a:pt x="231" y="245"/>
                  <a:pt x="216" y="245"/>
                </a:cubicBezTo>
                <a:close/>
                <a:moveTo>
                  <a:pt x="216" y="470"/>
                </a:moveTo>
                <a:cubicBezTo>
                  <a:pt x="200" y="470"/>
                  <a:pt x="188" y="458"/>
                  <a:pt x="188" y="442"/>
                </a:cubicBezTo>
                <a:lnTo>
                  <a:pt x="188" y="397"/>
                </a:lnTo>
                <a:lnTo>
                  <a:pt x="47" y="538"/>
                </a:lnTo>
                <a:lnTo>
                  <a:pt x="47" y="538"/>
                </a:lnTo>
                <a:cubicBezTo>
                  <a:pt x="42" y="543"/>
                  <a:pt x="35" y="546"/>
                  <a:pt x="28" y="546"/>
                </a:cubicBezTo>
                <a:cubicBezTo>
                  <a:pt x="12" y="546"/>
                  <a:pt x="0" y="533"/>
                  <a:pt x="0" y="517"/>
                </a:cubicBezTo>
                <a:cubicBezTo>
                  <a:pt x="0" y="510"/>
                  <a:pt x="3" y="503"/>
                  <a:pt x="7" y="498"/>
                </a:cubicBezTo>
                <a:lnTo>
                  <a:pt x="7" y="498"/>
                </a:lnTo>
                <a:lnTo>
                  <a:pt x="148" y="357"/>
                </a:lnTo>
                <a:lnTo>
                  <a:pt x="103" y="357"/>
                </a:lnTo>
                <a:cubicBezTo>
                  <a:pt x="87" y="357"/>
                  <a:pt x="75" y="345"/>
                  <a:pt x="75" y="329"/>
                </a:cubicBezTo>
                <a:cubicBezTo>
                  <a:pt x="75" y="314"/>
                  <a:pt x="87" y="301"/>
                  <a:pt x="103" y="301"/>
                </a:cubicBezTo>
                <a:lnTo>
                  <a:pt x="216" y="301"/>
                </a:lnTo>
                <a:cubicBezTo>
                  <a:pt x="231" y="301"/>
                  <a:pt x="244" y="314"/>
                  <a:pt x="244" y="329"/>
                </a:cubicBezTo>
                <a:lnTo>
                  <a:pt x="244" y="442"/>
                </a:lnTo>
                <a:cubicBezTo>
                  <a:pt x="244" y="458"/>
                  <a:pt x="231" y="470"/>
                  <a:pt x="216" y="470"/>
                </a:cubicBezTo>
                <a:close/>
                <a:moveTo>
                  <a:pt x="329" y="301"/>
                </a:moveTo>
                <a:lnTo>
                  <a:pt x="442" y="301"/>
                </a:lnTo>
                <a:cubicBezTo>
                  <a:pt x="457" y="301"/>
                  <a:pt x="470" y="314"/>
                  <a:pt x="470" y="329"/>
                </a:cubicBezTo>
                <a:cubicBezTo>
                  <a:pt x="470" y="345"/>
                  <a:pt x="457" y="357"/>
                  <a:pt x="442" y="357"/>
                </a:cubicBezTo>
                <a:lnTo>
                  <a:pt x="397" y="357"/>
                </a:lnTo>
                <a:lnTo>
                  <a:pt x="537" y="498"/>
                </a:lnTo>
                <a:lnTo>
                  <a:pt x="537" y="498"/>
                </a:lnTo>
                <a:cubicBezTo>
                  <a:pt x="542" y="503"/>
                  <a:pt x="545" y="510"/>
                  <a:pt x="545" y="517"/>
                </a:cubicBezTo>
                <a:cubicBezTo>
                  <a:pt x="545" y="533"/>
                  <a:pt x="532" y="546"/>
                  <a:pt x="517" y="546"/>
                </a:cubicBezTo>
                <a:cubicBezTo>
                  <a:pt x="509" y="546"/>
                  <a:pt x="502" y="543"/>
                  <a:pt x="497" y="538"/>
                </a:cubicBezTo>
                <a:lnTo>
                  <a:pt x="497" y="538"/>
                </a:lnTo>
                <a:lnTo>
                  <a:pt x="357" y="397"/>
                </a:lnTo>
                <a:lnTo>
                  <a:pt x="357" y="442"/>
                </a:lnTo>
                <a:cubicBezTo>
                  <a:pt x="357" y="458"/>
                  <a:pt x="344" y="470"/>
                  <a:pt x="329" y="470"/>
                </a:cubicBezTo>
                <a:cubicBezTo>
                  <a:pt x="313" y="470"/>
                  <a:pt x="300" y="458"/>
                  <a:pt x="300" y="442"/>
                </a:cubicBezTo>
                <a:lnTo>
                  <a:pt x="300" y="329"/>
                </a:lnTo>
                <a:cubicBezTo>
                  <a:pt x="300" y="314"/>
                  <a:pt x="313" y="301"/>
                  <a:pt x="329" y="301"/>
                </a:cubicBezTo>
                <a:close/>
                <a:moveTo>
                  <a:pt x="537" y="48"/>
                </a:moveTo>
                <a:lnTo>
                  <a:pt x="397" y="188"/>
                </a:lnTo>
                <a:lnTo>
                  <a:pt x="442" y="188"/>
                </a:lnTo>
                <a:cubicBezTo>
                  <a:pt x="457" y="188"/>
                  <a:pt x="470" y="201"/>
                  <a:pt x="470" y="216"/>
                </a:cubicBezTo>
                <a:cubicBezTo>
                  <a:pt x="470" y="232"/>
                  <a:pt x="457" y="245"/>
                  <a:pt x="442" y="245"/>
                </a:cubicBezTo>
                <a:lnTo>
                  <a:pt x="329" y="245"/>
                </a:lnTo>
                <a:cubicBezTo>
                  <a:pt x="313" y="245"/>
                  <a:pt x="300" y="232"/>
                  <a:pt x="300" y="216"/>
                </a:cubicBezTo>
                <a:lnTo>
                  <a:pt x="300" y="104"/>
                </a:lnTo>
                <a:cubicBezTo>
                  <a:pt x="300" y="88"/>
                  <a:pt x="313" y="75"/>
                  <a:pt x="329" y="75"/>
                </a:cubicBezTo>
                <a:cubicBezTo>
                  <a:pt x="344" y="75"/>
                  <a:pt x="357" y="88"/>
                  <a:pt x="357" y="104"/>
                </a:cubicBezTo>
                <a:lnTo>
                  <a:pt x="357" y="148"/>
                </a:lnTo>
                <a:lnTo>
                  <a:pt x="497" y="8"/>
                </a:lnTo>
                <a:lnTo>
                  <a:pt x="497" y="8"/>
                </a:lnTo>
                <a:cubicBezTo>
                  <a:pt x="502" y="3"/>
                  <a:pt x="509" y="0"/>
                  <a:pt x="517" y="0"/>
                </a:cubicBezTo>
                <a:cubicBezTo>
                  <a:pt x="532" y="0"/>
                  <a:pt x="545" y="13"/>
                  <a:pt x="545" y="28"/>
                </a:cubicBezTo>
                <a:cubicBezTo>
                  <a:pt x="545" y="36"/>
                  <a:pt x="542" y="43"/>
                  <a:pt x="537" y="48"/>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62" name="Freeform 362"/>
          <p:cNvSpPr>
            <a:spLocks noEditPoints="1"/>
          </p:cNvSpPr>
          <p:nvPr/>
        </p:nvSpPr>
        <p:spPr bwMode="auto">
          <a:xfrm>
            <a:off x="9199960" y="3303986"/>
            <a:ext cx="122634" cy="123825"/>
          </a:xfrm>
          <a:custGeom>
            <a:avLst/>
            <a:gdLst>
              <a:gd name="T0" fmla="*/ 196 w 545"/>
              <a:gd name="T1" fmla="*/ 236 h 545"/>
              <a:gd name="T2" fmla="*/ 56 w 545"/>
              <a:gd name="T3" fmla="*/ 96 h 545"/>
              <a:gd name="T4" fmla="*/ 28 w 545"/>
              <a:gd name="T5" fmla="*/ 169 h 545"/>
              <a:gd name="T6" fmla="*/ 0 w 545"/>
              <a:gd name="T7" fmla="*/ 28 h 545"/>
              <a:gd name="T8" fmla="*/ 141 w 545"/>
              <a:gd name="T9" fmla="*/ 0 h 545"/>
              <a:gd name="T10" fmla="*/ 141 w 545"/>
              <a:gd name="T11" fmla="*/ 56 h 545"/>
              <a:gd name="T12" fmla="*/ 236 w 545"/>
              <a:gd name="T13" fmla="*/ 196 h 545"/>
              <a:gd name="T14" fmla="*/ 244 w 545"/>
              <a:gd name="T15" fmla="*/ 216 h 545"/>
              <a:gd name="T16" fmla="*/ 236 w 545"/>
              <a:gd name="T17" fmla="*/ 349 h 545"/>
              <a:gd name="T18" fmla="*/ 141 w 545"/>
              <a:gd name="T19" fmla="*/ 489 h 545"/>
              <a:gd name="T20" fmla="*/ 141 w 545"/>
              <a:gd name="T21" fmla="*/ 545 h 545"/>
              <a:gd name="T22" fmla="*/ 0 w 545"/>
              <a:gd name="T23" fmla="*/ 517 h 545"/>
              <a:gd name="T24" fmla="*/ 28 w 545"/>
              <a:gd name="T25" fmla="*/ 376 h 545"/>
              <a:gd name="T26" fmla="*/ 56 w 545"/>
              <a:gd name="T27" fmla="*/ 449 h 545"/>
              <a:gd name="T28" fmla="*/ 196 w 545"/>
              <a:gd name="T29" fmla="*/ 309 h 545"/>
              <a:gd name="T30" fmla="*/ 244 w 545"/>
              <a:gd name="T31" fmla="*/ 329 h 545"/>
              <a:gd name="T32" fmla="*/ 236 w 545"/>
              <a:gd name="T33" fmla="*/ 349 h 545"/>
              <a:gd name="T34" fmla="*/ 489 w 545"/>
              <a:gd name="T35" fmla="*/ 141 h 545"/>
              <a:gd name="T36" fmla="*/ 348 w 545"/>
              <a:gd name="T37" fmla="*/ 236 h 545"/>
              <a:gd name="T38" fmla="*/ 329 w 545"/>
              <a:gd name="T39" fmla="*/ 244 h 545"/>
              <a:gd name="T40" fmla="*/ 308 w 545"/>
              <a:gd name="T41" fmla="*/ 196 h 545"/>
              <a:gd name="T42" fmla="*/ 449 w 545"/>
              <a:gd name="T43" fmla="*/ 56 h 545"/>
              <a:gd name="T44" fmla="*/ 376 w 545"/>
              <a:gd name="T45" fmla="*/ 28 h 545"/>
              <a:gd name="T46" fmla="*/ 517 w 545"/>
              <a:gd name="T47" fmla="*/ 0 h 545"/>
              <a:gd name="T48" fmla="*/ 545 w 545"/>
              <a:gd name="T49" fmla="*/ 141 h 545"/>
              <a:gd name="T50" fmla="*/ 517 w 545"/>
              <a:gd name="T51" fmla="*/ 545 h 545"/>
              <a:gd name="T52" fmla="*/ 376 w 545"/>
              <a:gd name="T53" fmla="*/ 517 h 545"/>
              <a:gd name="T54" fmla="*/ 449 w 545"/>
              <a:gd name="T55" fmla="*/ 489 h 545"/>
              <a:gd name="T56" fmla="*/ 308 w 545"/>
              <a:gd name="T57" fmla="*/ 348 h 545"/>
              <a:gd name="T58" fmla="*/ 329 w 545"/>
              <a:gd name="T59" fmla="*/ 301 h 545"/>
              <a:gd name="T60" fmla="*/ 348 w 545"/>
              <a:gd name="T61" fmla="*/ 309 h 545"/>
              <a:gd name="T62" fmla="*/ 489 w 545"/>
              <a:gd name="T63" fmla="*/ 404 h 545"/>
              <a:gd name="T64" fmla="*/ 545 w 545"/>
              <a:gd name="T65" fmla="*/ 404 h 545"/>
              <a:gd name="T66" fmla="*/ 517 w 545"/>
              <a:gd name="T67" fmla="*/ 545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5" h="545">
                <a:moveTo>
                  <a:pt x="216" y="244"/>
                </a:moveTo>
                <a:cubicBezTo>
                  <a:pt x="208" y="244"/>
                  <a:pt x="201" y="241"/>
                  <a:pt x="196" y="236"/>
                </a:cubicBezTo>
                <a:lnTo>
                  <a:pt x="196" y="236"/>
                </a:lnTo>
                <a:lnTo>
                  <a:pt x="56" y="96"/>
                </a:lnTo>
                <a:lnTo>
                  <a:pt x="56" y="141"/>
                </a:lnTo>
                <a:cubicBezTo>
                  <a:pt x="56" y="156"/>
                  <a:pt x="43" y="169"/>
                  <a:pt x="28" y="169"/>
                </a:cubicBezTo>
                <a:cubicBezTo>
                  <a:pt x="12" y="169"/>
                  <a:pt x="0" y="156"/>
                  <a:pt x="0" y="141"/>
                </a:cubicBezTo>
                <a:lnTo>
                  <a:pt x="0" y="28"/>
                </a:lnTo>
                <a:cubicBezTo>
                  <a:pt x="0" y="12"/>
                  <a:pt x="12" y="0"/>
                  <a:pt x="28" y="0"/>
                </a:cubicBezTo>
                <a:lnTo>
                  <a:pt x="141" y="0"/>
                </a:lnTo>
                <a:cubicBezTo>
                  <a:pt x="156" y="0"/>
                  <a:pt x="169" y="12"/>
                  <a:pt x="169" y="28"/>
                </a:cubicBezTo>
                <a:cubicBezTo>
                  <a:pt x="169" y="43"/>
                  <a:pt x="156" y="56"/>
                  <a:pt x="141" y="56"/>
                </a:cubicBezTo>
                <a:lnTo>
                  <a:pt x="96" y="56"/>
                </a:lnTo>
                <a:lnTo>
                  <a:pt x="236" y="196"/>
                </a:lnTo>
                <a:lnTo>
                  <a:pt x="236" y="196"/>
                </a:lnTo>
                <a:cubicBezTo>
                  <a:pt x="241" y="202"/>
                  <a:pt x="244" y="208"/>
                  <a:pt x="244" y="216"/>
                </a:cubicBezTo>
                <a:cubicBezTo>
                  <a:pt x="244" y="232"/>
                  <a:pt x="231" y="244"/>
                  <a:pt x="216" y="244"/>
                </a:cubicBezTo>
                <a:close/>
                <a:moveTo>
                  <a:pt x="236" y="349"/>
                </a:moveTo>
                <a:lnTo>
                  <a:pt x="96" y="489"/>
                </a:lnTo>
                <a:lnTo>
                  <a:pt x="141" y="489"/>
                </a:lnTo>
                <a:cubicBezTo>
                  <a:pt x="156" y="489"/>
                  <a:pt x="169" y="501"/>
                  <a:pt x="169" y="517"/>
                </a:cubicBezTo>
                <a:cubicBezTo>
                  <a:pt x="169" y="533"/>
                  <a:pt x="156" y="545"/>
                  <a:pt x="141" y="545"/>
                </a:cubicBezTo>
                <a:lnTo>
                  <a:pt x="28" y="545"/>
                </a:lnTo>
                <a:cubicBezTo>
                  <a:pt x="12" y="545"/>
                  <a:pt x="0" y="533"/>
                  <a:pt x="0" y="517"/>
                </a:cubicBezTo>
                <a:lnTo>
                  <a:pt x="0" y="404"/>
                </a:lnTo>
                <a:cubicBezTo>
                  <a:pt x="0" y="388"/>
                  <a:pt x="12" y="376"/>
                  <a:pt x="28" y="376"/>
                </a:cubicBezTo>
                <a:cubicBezTo>
                  <a:pt x="43" y="376"/>
                  <a:pt x="56" y="388"/>
                  <a:pt x="56" y="404"/>
                </a:cubicBezTo>
                <a:lnTo>
                  <a:pt x="56" y="449"/>
                </a:lnTo>
                <a:lnTo>
                  <a:pt x="196" y="309"/>
                </a:lnTo>
                <a:lnTo>
                  <a:pt x="196" y="309"/>
                </a:lnTo>
                <a:cubicBezTo>
                  <a:pt x="201" y="304"/>
                  <a:pt x="208" y="301"/>
                  <a:pt x="216" y="301"/>
                </a:cubicBezTo>
                <a:cubicBezTo>
                  <a:pt x="231" y="301"/>
                  <a:pt x="244" y="313"/>
                  <a:pt x="244" y="329"/>
                </a:cubicBezTo>
                <a:cubicBezTo>
                  <a:pt x="244" y="336"/>
                  <a:pt x="241" y="343"/>
                  <a:pt x="236" y="348"/>
                </a:cubicBezTo>
                <a:lnTo>
                  <a:pt x="236" y="349"/>
                </a:lnTo>
                <a:close/>
                <a:moveTo>
                  <a:pt x="517" y="169"/>
                </a:moveTo>
                <a:cubicBezTo>
                  <a:pt x="501" y="169"/>
                  <a:pt x="489" y="156"/>
                  <a:pt x="489" y="141"/>
                </a:cubicBezTo>
                <a:lnTo>
                  <a:pt x="489" y="96"/>
                </a:lnTo>
                <a:lnTo>
                  <a:pt x="348" y="236"/>
                </a:lnTo>
                <a:lnTo>
                  <a:pt x="348" y="236"/>
                </a:lnTo>
                <a:cubicBezTo>
                  <a:pt x="343" y="241"/>
                  <a:pt x="336" y="244"/>
                  <a:pt x="329" y="244"/>
                </a:cubicBezTo>
                <a:cubicBezTo>
                  <a:pt x="313" y="244"/>
                  <a:pt x="300" y="232"/>
                  <a:pt x="300" y="216"/>
                </a:cubicBezTo>
                <a:cubicBezTo>
                  <a:pt x="300" y="208"/>
                  <a:pt x="304" y="202"/>
                  <a:pt x="308" y="196"/>
                </a:cubicBezTo>
                <a:lnTo>
                  <a:pt x="308" y="196"/>
                </a:lnTo>
                <a:lnTo>
                  <a:pt x="449" y="56"/>
                </a:lnTo>
                <a:lnTo>
                  <a:pt x="404" y="56"/>
                </a:lnTo>
                <a:cubicBezTo>
                  <a:pt x="388" y="56"/>
                  <a:pt x="376" y="43"/>
                  <a:pt x="376" y="28"/>
                </a:cubicBezTo>
                <a:cubicBezTo>
                  <a:pt x="376" y="12"/>
                  <a:pt x="388" y="0"/>
                  <a:pt x="404" y="0"/>
                </a:cubicBezTo>
                <a:lnTo>
                  <a:pt x="517" y="0"/>
                </a:lnTo>
                <a:cubicBezTo>
                  <a:pt x="532" y="0"/>
                  <a:pt x="545" y="12"/>
                  <a:pt x="545" y="28"/>
                </a:cubicBezTo>
                <a:lnTo>
                  <a:pt x="545" y="141"/>
                </a:lnTo>
                <a:cubicBezTo>
                  <a:pt x="545" y="156"/>
                  <a:pt x="532" y="169"/>
                  <a:pt x="517" y="169"/>
                </a:cubicBezTo>
                <a:close/>
                <a:moveTo>
                  <a:pt x="517" y="545"/>
                </a:moveTo>
                <a:lnTo>
                  <a:pt x="404" y="545"/>
                </a:lnTo>
                <a:cubicBezTo>
                  <a:pt x="388" y="545"/>
                  <a:pt x="376" y="533"/>
                  <a:pt x="376" y="517"/>
                </a:cubicBezTo>
                <a:cubicBezTo>
                  <a:pt x="376" y="501"/>
                  <a:pt x="388" y="489"/>
                  <a:pt x="404" y="489"/>
                </a:cubicBezTo>
                <a:lnTo>
                  <a:pt x="449" y="489"/>
                </a:lnTo>
                <a:lnTo>
                  <a:pt x="308" y="349"/>
                </a:lnTo>
                <a:lnTo>
                  <a:pt x="308" y="348"/>
                </a:lnTo>
                <a:cubicBezTo>
                  <a:pt x="304" y="343"/>
                  <a:pt x="300" y="336"/>
                  <a:pt x="300" y="329"/>
                </a:cubicBezTo>
                <a:cubicBezTo>
                  <a:pt x="300" y="313"/>
                  <a:pt x="313" y="301"/>
                  <a:pt x="329" y="301"/>
                </a:cubicBezTo>
                <a:cubicBezTo>
                  <a:pt x="336" y="301"/>
                  <a:pt x="343" y="304"/>
                  <a:pt x="348" y="309"/>
                </a:cubicBezTo>
                <a:lnTo>
                  <a:pt x="348" y="309"/>
                </a:lnTo>
                <a:lnTo>
                  <a:pt x="489" y="449"/>
                </a:lnTo>
                <a:lnTo>
                  <a:pt x="489" y="404"/>
                </a:lnTo>
                <a:cubicBezTo>
                  <a:pt x="489" y="388"/>
                  <a:pt x="501" y="376"/>
                  <a:pt x="517" y="376"/>
                </a:cubicBezTo>
                <a:cubicBezTo>
                  <a:pt x="532" y="376"/>
                  <a:pt x="545" y="388"/>
                  <a:pt x="545" y="404"/>
                </a:cubicBezTo>
                <a:lnTo>
                  <a:pt x="545" y="517"/>
                </a:lnTo>
                <a:cubicBezTo>
                  <a:pt x="545" y="533"/>
                  <a:pt x="532" y="545"/>
                  <a:pt x="517" y="54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63" name="Freeform 363"/>
          <p:cNvSpPr>
            <a:spLocks/>
          </p:cNvSpPr>
          <p:nvPr/>
        </p:nvSpPr>
        <p:spPr bwMode="auto">
          <a:xfrm>
            <a:off x="9192817" y="3021807"/>
            <a:ext cx="136923" cy="136923"/>
          </a:xfrm>
          <a:custGeom>
            <a:avLst/>
            <a:gdLst>
              <a:gd name="T0" fmla="*/ 602 w 602"/>
              <a:gd name="T1" fmla="*/ 301 h 602"/>
              <a:gd name="T2" fmla="*/ 593 w 602"/>
              <a:gd name="T3" fmla="*/ 322 h 602"/>
              <a:gd name="T4" fmla="*/ 499 w 602"/>
              <a:gd name="T5" fmla="*/ 406 h 602"/>
              <a:gd name="T6" fmla="*/ 480 w 602"/>
              <a:gd name="T7" fmla="*/ 413 h 602"/>
              <a:gd name="T8" fmla="*/ 452 w 602"/>
              <a:gd name="T9" fmla="*/ 385 h 602"/>
              <a:gd name="T10" fmla="*/ 461 w 602"/>
              <a:gd name="T11" fmla="*/ 364 h 602"/>
              <a:gd name="T12" fmla="*/ 500 w 602"/>
              <a:gd name="T13" fmla="*/ 329 h 602"/>
              <a:gd name="T14" fmla="*/ 329 w 602"/>
              <a:gd name="T15" fmla="*/ 329 h 602"/>
              <a:gd name="T16" fmla="*/ 329 w 602"/>
              <a:gd name="T17" fmla="*/ 500 h 602"/>
              <a:gd name="T18" fmla="*/ 365 w 602"/>
              <a:gd name="T19" fmla="*/ 460 h 602"/>
              <a:gd name="T20" fmla="*/ 386 w 602"/>
              <a:gd name="T21" fmla="*/ 451 h 602"/>
              <a:gd name="T22" fmla="*/ 414 w 602"/>
              <a:gd name="T23" fmla="*/ 479 h 602"/>
              <a:gd name="T24" fmla="*/ 407 w 602"/>
              <a:gd name="T25" fmla="*/ 498 h 602"/>
              <a:gd name="T26" fmla="*/ 322 w 602"/>
              <a:gd name="T27" fmla="*/ 592 h 602"/>
              <a:gd name="T28" fmla="*/ 301 w 602"/>
              <a:gd name="T29" fmla="*/ 602 h 602"/>
              <a:gd name="T30" fmla="*/ 280 w 602"/>
              <a:gd name="T31" fmla="*/ 592 h 602"/>
              <a:gd name="T32" fmla="*/ 196 w 602"/>
              <a:gd name="T33" fmla="*/ 498 h 602"/>
              <a:gd name="T34" fmla="*/ 188 w 602"/>
              <a:gd name="T35" fmla="*/ 479 h 602"/>
              <a:gd name="T36" fmla="*/ 217 w 602"/>
              <a:gd name="T37" fmla="*/ 451 h 602"/>
              <a:gd name="T38" fmla="*/ 238 w 602"/>
              <a:gd name="T39" fmla="*/ 460 h 602"/>
              <a:gd name="T40" fmla="*/ 273 w 602"/>
              <a:gd name="T41" fmla="*/ 500 h 602"/>
              <a:gd name="T42" fmla="*/ 273 w 602"/>
              <a:gd name="T43" fmla="*/ 329 h 602"/>
              <a:gd name="T44" fmla="*/ 102 w 602"/>
              <a:gd name="T45" fmla="*/ 329 h 602"/>
              <a:gd name="T46" fmla="*/ 141 w 602"/>
              <a:gd name="T47" fmla="*/ 364 h 602"/>
              <a:gd name="T48" fmla="*/ 151 w 602"/>
              <a:gd name="T49" fmla="*/ 385 h 602"/>
              <a:gd name="T50" fmla="*/ 123 w 602"/>
              <a:gd name="T51" fmla="*/ 413 h 602"/>
              <a:gd name="T52" fmla="*/ 104 w 602"/>
              <a:gd name="T53" fmla="*/ 406 h 602"/>
              <a:gd name="T54" fmla="*/ 10 w 602"/>
              <a:gd name="T55" fmla="*/ 322 h 602"/>
              <a:gd name="T56" fmla="*/ 0 w 602"/>
              <a:gd name="T57" fmla="*/ 301 h 602"/>
              <a:gd name="T58" fmla="*/ 10 w 602"/>
              <a:gd name="T59" fmla="*/ 280 h 602"/>
              <a:gd name="T60" fmla="*/ 104 w 602"/>
              <a:gd name="T61" fmla="*/ 195 h 602"/>
              <a:gd name="T62" fmla="*/ 123 w 602"/>
              <a:gd name="T63" fmla="*/ 188 h 602"/>
              <a:gd name="T64" fmla="*/ 151 w 602"/>
              <a:gd name="T65" fmla="*/ 216 h 602"/>
              <a:gd name="T66" fmla="*/ 141 w 602"/>
              <a:gd name="T67" fmla="*/ 237 h 602"/>
              <a:gd name="T68" fmla="*/ 102 w 602"/>
              <a:gd name="T69" fmla="*/ 272 h 602"/>
              <a:gd name="T70" fmla="*/ 273 w 602"/>
              <a:gd name="T71" fmla="*/ 272 h 602"/>
              <a:gd name="T72" fmla="*/ 273 w 602"/>
              <a:gd name="T73" fmla="*/ 101 h 602"/>
              <a:gd name="T74" fmla="*/ 238 w 602"/>
              <a:gd name="T75" fmla="*/ 141 h 602"/>
              <a:gd name="T76" fmla="*/ 217 w 602"/>
              <a:gd name="T77" fmla="*/ 150 h 602"/>
              <a:gd name="T78" fmla="*/ 188 w 602"/>
              <a:gd name="T79" fmla="*/ 122 h 602"/>
              <a:gd name="T80" fmla="*/ 196 w 602"/>
              <a:gd name="T81" fmla="*/ 103 h 602"/>
              <a:gd name="T82" fmla="*/ 280 w 602"/>
              <a:gd name="T83" fmla="*/ 9 h 602"/>
              <a:gd name="T84" fmla="*/ 301 w 602"/>
              <a:gd name="T85" fmla="*/ 0 h 602"/>
              <a:gd name="T86" fmla="*/ 322 w 602"/>
              <a:gd name="T87" fmla="*/ 9 h 602"/>
              <a:gd name="T88" fmla="*/ 407 w 602"/>
              <a:gd name="T89" fmla="*/ 103 h 602"/>
              <a:gd name="T90" fmla="*/ 414 w 602"/>
              <a:gd name="T91" fmla="*/ 122 h 602"/>
              <a:gd name="T92" fmla="*/ 386 w 602"/>
              <a:gd name="T93" fmla="*/ 150 h 602"/>
              <a:gd name="T94" fmla="*/ 365 w 602"/>
              <a:gd name="T95" fmla="*/ 141 h 602"/>
              <a:gd name="T96" fmla="*/ 329 w 602"/>
              <a:gd name="T97" fmla="*/ 101 h 602"/>
              <a:gd name="T98" fmla="*/ 329 w 602"/>
              <a:gd name="T99" fmla="*/ 272 h 602"/>
              <a:gd name="T100" fmla="*/ 500 w 602"/>
              <a:gd name="T101" fmla="*/ 272 h 602"/>
              <a:gd name="T102" fmla="*/ 461 w 602"/>
              <a:gd name="T103" fmla="*/ 237 h 602"/>
              <a:gd name="T104" fmla="*/ 452 w 602"/>
              <a:gd name="T105" fmla="*/ 216 h 602"/>
              <a:gd name="T106" fmla="*/ 480 w 602"/>
              <a:gd name="T107" fmla="*/ 188 h 602"/>
              <a:gd name="T108" fmla="*/ 499 w 602"/>
              <a:gd name="T109" fmla="*/ 195 h 602"/>
              <a:gd name="T110" fmla="*/ 593 w 602"/>
              <a:gd name="T111" fmla="*/ 280 h 602"/>
              <a:gd name="T112" fmla="*/ 602 w 602"/>
              <a:gd name="T113" fmla="*/ 301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2" h="602">
                <a:moveTo>
                  <a:pt x="602" y="301"/>
                </a:moveTo>
                <a:cubicBezTo>
                  <a:pt x="602" y="309"/>
                  <a:pt x="599" y="316"/>
                  <a:pt x="593" y="322"/>
                </a:cubicBezTo>
                <a:lnTo>
                  <a:pt x="499" y="406"/>
                </a:lnTo>
                <a:cubicBezTo>
                  <a:pt x="494" y="411"/>
                  <a:pt x="487" y="413"/>
                  <a:pt x="480" y="413"/>
                </a:cubicBezTo>
                <a:cubicBezTo>
                  <a:pt x="464" y="413"/>
                  <a:pt x="452" y="401"/>
                  <a:pt x="452" y="385"/>
                </a:cubicBezTo>
                <a:cubicBezTo>
                  <a:pt x="452" y="377"/>
                  <a:pt x="455" y="369"/>
                  <a:pt x="461" y="364"/>
                </a:cubicBezTo>
                <a:lnTo>
                  <a:pt x="500" y="329"/>
                </a:lnTo>
                <a:lnTo>
                  <a:pt x="329" y="329"/>
                </a:lnTo>
                <a:lnTo>
                  <a:pt x="329" y="500"/>
                </a:lnTo>
                <a:lnTo>
                  <a:pt x="365" y="460"/>
                </a:lnTo>
                <a:cubicBezTo>
                  <a:pt x="370" y="455"/>
                  <a:pt x="378" y="451"/>
                  <a:pt x="386" y="451"/>
                </a:cubicBezTo>
                <a:cubicBezTo>
                  <a:pt x="401" y="451"/>
                  <a:pt x="414" y="464"/>
                  <a:pt x="414" y="479"/>
                </a:cubicBezTo>
                <a:cubicBezTo>
                  <a:pt x="414" y="486"/>
                  <a:pt x="411" y="493"/>
                  <a:pt x="407" y="498"/>
                </a:cubicBezTo>
                <a:lnTo>
                  <a:pt x="322" y="592"/>
                </a:lnTo>
                <a:cubicBezTo>
                  <a:pt x="317" y="598"/>
                  <a:pt x="310" y="602"/>
                  <a:pt x="301" y="602"/>
                </a:cubicBezTo>
                <a:cubicBezTo>
                  <a:pt x="293" y="602"/>
                  <a:pt x="285" y="598"/>
                  <a:pt x="280" y="592"/>
                </a:cubicBezTo>
                <a:lnTo>
                  <a:pt x="196" y="498"/>
                </a:lnTo>
                <a:cubicBezTo>
                  <a:pt x="191" y="493"/>
                  <a:pt x="188" y="487"/>
                  <a:pt x="188" y="479"/>
                </a:cubicBezTo>
                <a:cubicBezTo>
                  <a:pt x="188" y="464"/>
                  <a:pt x="201" y="451"/>
                  <a:pt x="217" y="451"/>
                </a:cubicBezTo>
                <a:cubicBezTo>
                  <a:pt x="225" y="451"/>
                  <a:pt x="232" y="455"/>
                  <a:pt x="238" y="460"/>
                </a:cubicBezTo>
                <a:lnTo>
                  <a:pt x="273" y="500"/>
                </a:lnTo>
                <a:lnTo>
                  <a:pt x="273" y="329"/>
                </a:lnTo>
                <a:lnTo>
                  <a:pt x="102" y="329"/>
                </a:lnTo>
                <a:lnTo>
                  <a:pt x="141" y="364"/>
                </a:lnTo>
                <a:cubicBezTo>
                  <a:pt x="147" y="369"/>
                  <a:pt x="151" y="377"/>
                  <a:pt x="151" y="385"/>
                </a:cubicBezTo>
                <a:cubicBezTo>
                  <a:pt x="151" y="401"/>
                  <a:pt x="138" y="413"/>
                  <a:pt x="123" y="413"/>
                </a:cubicBezTo>
                <a:cubicBezTo>
                  <a:pt x="115" y="413"/>
                  <a:pt x="109" y="411"/>
                  <a:pt x="104" y="406"/>
                </a:cubicBezTo>
                <a:lnTo>
                  <a:pt x="10" y="322"/>
                </a:lnTo>
                <a:cubicBezTo>
                  <a:pt x="4" y="316"/>
                  <a:pt x="0" y="309"/>
                  <a:pt x="0" y="301"/>
                </a:cubicBezTo>
                <a:cubicBezTo>
                  <a:pt x="0" y="292"/>
                  <a:pt x="4" y="285"/>
                  <a:pt x="10" y="280"/>
                </a:cubicBezTo>
                <a:lnTo>
                  <a:pt x="104" y="195"/>
                </a:lnTo>
                <a:cubicBezTo>
                  <a:pt x="109" y="190"/>
                  <a:pt x="115" y="188"/>
                  <a:pt x="123" y="188"/>
                </a:cubicBezTo>
                <a:cubicBezTo>
                  <a:pt x="138" y="188"/>
                  <a:pt x="151" y="200"/>
                  <a:pt x="151" y="216"/>
                </a:cubicBezTo>
                <a:cubicBezTo>
                  <a:pt x="151" y="224"/>
                  <a:pt x="147" y="232"/>
                  <a:pt x="141" y="237"/>
                </a:cubicBezTo>
                <a:lnTo>
                  <a:pt x="102" y="272"/>
                </a:lnTo>
                <a:lnTo>
                  <a:pt x="273" y="272"/>
                </a:lnTo>
                <a:lnTo>
                  <a:pt x="273" y="101"/>
                </a:lnTo>
                <a:lnTo>
                  <a:pt x="238" y="141"/>
                </a:lnTo>
                <a:cubicBezTo>
                  <a:pt x="232" y="147"/>
                  <a:pt x="225" y="150"/>
                  <a:pt x="217" y="150"/>
                </a:cubicBezTo>
                <a:cubicBezTo>
                  <a:pt x="201" y="150"/>
                  <a:pt x="188" y="137"/>
                  <a:pt x="188" y="122"/>
                </a:cubicBezTo>
                <a:cubicBezTo>
                  <a:pt x="188" y="115"/>
                  <a:pt x="191" y="108"/>
                  <a:pt x="196" y="103"/>
                </a:cubicBezTo>
                <a:lnTo>
                  <a:pt x="280" y="9"/>
                </a:lnTo>
                <a:cubicBezTo>
                  <a:pt x="285" y="3"/>
                  <a:pt x="293" y="0"/>
                  <a:pt x="301" y="0"/>
                </a:cubicBezTo>
                <a:cubicBezTo>
                  <a:pt x="310" y="0"/>
                  <a:pt x="317" y="3"/>
                  <a:pt x="322" y="9"/>
                </a:cubicBezTo>
                <a:lnTo>
                  <a:pt x="407" y="103"/>
                </a:lnTo>
                <a:cubicBezTo>
                  <a:pt x="411" y="108"/>
                  <a:pt x="414" y="115"/>
                  <a:pt x="414" y="122"/>
                </a:cubicBezTo>
                <a:cubicBezTo>
                  <a:pt x="414" y="137"/>
                  <a:pt x="401" y="150"/>
                  <a:pt x="386" y="150"/>
                </a:cubicBezTo>
                <a:cubicBezTo>
                  <a:pt x="378" y="150"/>
                  <a:pt x="370" y="147"/>
                  <a:pt x="365" y="141"/>
                </a:cubicBezTo>
                <a:lnTo>
                  <a:pt x="329" y="101"/>
                </a:lnTo>
                <a:lnTo>
                  <a:pt x="329" y="272"/>
                </a:lnTo>
                <a:lnTo>
                  <a:pt x="500" y="272"/>
                </a:lnTo>
                <a:lnTo>
                  <a:pt x="461" y="237"/>
                </a:lnTo>
                <a:cubicBezTo>
                  <a:pt x="455" y="232"/>
                  <a:pt x="452" y="224"/>
                  <a:pt x="452" y="216"/>
                </a:cubicBezTo>
                <a:cubicBezTo>
                  <a:pt x="452" y="200"/>
                  <a:pt x="464" y="188"/>
                  <a:pt x="480" y="188"/>
                </a:cubicBezTo>
                <a:cubicBezTo>
                  <a:pt x="487" y="188"/>
                  <a:pt x="494" y="190"/>
                  <a:pt x="499" y="195"/>
                </a:cubicBezTo>
                <a:lnTo>
                  <a:pt x="593" y="280"/>
                </a:lnTo>
                <a:cubicBezTo>
                  <a:pt x="599" y="285"/>
                  <a:pt x="602" y="292"/>
                  <a:pt x="602" y="30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64" name="Freeform 364"/>
          <p:cNvSpPr>
            <a:spLocks noEditPoints="1"/>
          </p:cNvSpPr>
          <p:nvPr/>
        </p:nvSpPr>
        <p:spPr bwMode="auto">
          <a:xfrm>
            <a:off x="8886827" y="1237061"/>
            <a:ext cx="196453" cy="170259"/>
          </a:xfrm>
          <a:custGeom>
            <a:avLst/>
            <a:gdLst>
              <a:gd name="T0" fmla="*/ 531 w 871"/>
              <a:gd name="T1" fmla="*/ 177 h 749"/>
              <a:gd name="T2" fmla="*/ 502 w 871"/>
              <a:gd name="T3" fmla="*/ 165 h 749"/>
              <a:gd name="T4" fmla="*/ 477 w 871"/>
              <a:gd name="T5" fmla="*/ 139 h 749"/>
              <a:gd name="T6" fmla="*/ 477 w 871"/>
              <a:gd name="T7" fmla="*/ 299 h 749"/>
              <a:gd name="T8" fmla="*/ 477 w 871"/>
              <a:gd name="T9" fmla="*/ 395 h 749"/>
              <a:gd name="T10" fmla="*/ 436 w 871"/>
              <a:gd name="T11" fmla="*/ 435 h 749"/>
              <a:gd name="T12" fmla="*/ 395 w 871"/>
              <a:gd name="T13" fmla="*/ 395 h 749"/>
              <a:gd name="T14" fmla="*/ 395 w 871"/>
              <a:gd name="T15" fmla="*/ 327 h 749"/>
              <a:gd name="T16" fmla="*/ 395 w 871"/>
              <a:gd name="T17" fmla="*/ 139 h 749"/>
              <a:gd name="T18" fmla="*/ 370 w 871"/>
              <a:gd name="T19" fmla="*/ 165 h 749"/>
              <a:gd name="T20" fmla="*/ 341 w 871"/>
              <a:gd name="T21" fmla="*/ 177 h 749"/>
              <a:gd name="T22" fmla="*/ 300 w 871"/>
              <a:gd name="T23" fmla="*/ 136 h 749"/>
              <a:gd name="T24" fmla="*/ 312 w 871"/>
              <a:gd name="T25" fmla="*/ 107 h 749"/>
              <a:gd name="T26" fmla="*/ 407 w 871"/>
              <a:gd name="T27" fmla="*/ 12 h 749"/>
              <a:gd name="T28" fmla="*/ 436 w 871"/>
              <a:gd name="T29" fmla="*/ 0 h 749"/>
              <a:gd name="T30" fmla="*/ 465 w 871"/>
              <a:gd name="T31" fmla="*/ 12 h 749"/>
              <a:gd name="T32" fmla="*/ 560 w 871"/>
              <a:gd name="T33" fmla="*/ 107 h 749"/>
              <a:gd name="T34" fmla="*/ 572 w 871"/>
              <a:gd name="T35" fmla="*/ 136 h 749"/>
              <a:gd name="T36" fmla="*/ 531 w 871"/>
              <a:gd name="T37" fmla="*/ 177 h 749"/>
              <a:gd name="T38" fmla="*/ 831 w 871"/>
              <a:gd name="T39" fmla="*/ 749 h 749"/>
              <a:gd name="T40" fmla="*/ 41 w 871"/>
              <a:gd name="T41" fmla="*/ 749 h 749"/>
              <a:gd name="T42" fmla="*/ 0 w 871"/>
              <a:gd name="T43" fmla="*/ 708 h 749"/>
              <a:gd name="T44" fmla="*/ 0 w 871"/>
              <a:gd name="T45" fmla="*/ 449 h 749"/>
              <a:gd name="T46" fmla="*/ 3 w 871"/>
              <a:gd name="T47" fmla="*/ 434 h 749"/>
              <a:gd name="T48" fmla="*/ 112 w 871"/>
              <a:gd name="T49" fmla="*/ 149 h 749"/>
              <a:gd name="T50" fmla="*/ 150 w 871"/>
              <a:gd name="T51" fmla="*/ 122 h 749"/>
              <a:gd name="T52" fmla="*/ 218 w 871"/>
              <a:gd name="T53" fmla="*/ 122 h 749"/>
              <a:gd name="T54" fmla="*/ 260 w 871"/>
              <a:gd name="T55" fmla="*/ 122 h 749"/>
              <a:gd name="T56" fmla="*/ 259 w 871"/>
              <a:gd name="T57" fmla="*/ 136 h 749"/>
              <a:gd name="T58" fmla="*/ 296 w 871"/>
              <a:gd name="T59" fmla="*/ 204 h 749"/>
              <a:gd name="T60" fmla="*/ 218 w 871"/>
              <a:gd name="T61" fmla="*/ 204 h 749"/>
              <a:gd name="T62" fmla="*/ 178 w 871"/>
              <a:gd name="T63" fmla="*/ 204 h 749"/>
              <a:gd name="T64" fmla="*/ 100 w 871"/>
              <a:gd name="T65" fmla="*/ 408 h 749"/>
              <a:gd name="T66" fmla="*/ 205 w 871"/>
              <a:gd name="T67" fmla="*/ 408 h 749"/>
              <a:gd name="T68" fmla="*/ 232 w 871"/>
              <a:gd name="T69" fmla="*/ 408 h 749"/>
              <a:gd name="T70" fmla="*/ 273 w 871"/>
              <a:gd name="T71" fmla="*/ 449 h 749"/>
              <a:gd name="T72" fmla="*/ 273 w 871"/>
              <a:gd name="T73" fmla="*/ 490 h 749"/>
              <a:gd name="T74" fmla="*/ 599 w 871"/>
              <a:gd name="T75" fmla="*/ 490 h 749"/>
              <a:gd name="T76" fmla="*/ 599 w 871"/>
              <a:gd name="T77" fmla="*/ 449 h 749"/>
              <a:gd name="T78" fmla="*/ 640 w 871"/>
              <a:gd name="T79" fmla="*/ 408 h 749"/>
              <a:gd name="T80" fmla="*/ 681 w 871"/>
              <a:gd name="T81" fmla="*/ 408 h 749"/>
              <a:gd name="T82" fmla="*/ 771 w 871"/>
              <a:gd name="T83" fmla="*/ 408 h 749"/>
              <a:gd name="T84" fmla="*/ 694 w 871"/>
              <a:gd name="T85" fmla="*/ 204 h 749"/>
              <a:gd name="T86" fmla="*/ 654 w 871"/>
              <a:gd name="T87" fmla="*/ 204 h 749"/>
              <a:gd name="T88" fmla="*/ 576 w 871"/>
              <a:gd name="T89" fmla="*/ 204 h 749"/>
              <a:gd name="T90" fmla="*/ 613 w 871"/>
              <a:gd name="T91" fmla="*/ 136 h 749"/>
              <a:gd name="T92" fmla="*/ 612 w 871"/>
              <a:gd name="T93" fmla="*/ 122 h 749"/>
              <a:gd name="T94" fmla="*/ 654 w 871"/>
              <a:gd name="T95" fmla="*/ 122 h 749"/>
              <a:gd name="T96" fmla="*/ 722 w 871"/>
              <a:gd name="T97" fmla="*/ 122 h 749"/>
              <a:gd name="T98" fmla="*/ 760 w 871"/>
              <a:gd name="T99" fmla="*/ 149 h 749"/>
              <a:gd name="T100" fmla="*/ 869 w 871"/>
              <a:gd name="T101" fmla="*/ 434 h 749"/>
              <a:gd name="T102" fmla="*/ 871 w 871"/>
              <a:gd name="T103" fmla="*/ 449 h 749"/>
              <a:gd name="T104" fmla="*/ 871 w 871"/>
              <a:gd name="T105" fmla="*/ 708 h 749"/>
              <a:gd name="T106" fmla="*/ 831 w 871"/>
              <a:gd name="T107" fmla="*/ 749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71" h="749">
                <a:moveTo>
                  <a:pt x="531" y="177"/>
                </a:moveTo>
                <a:cubicBezTo>
                  <a:pt x="520" y="177"/>
                  <a:pt x="510" y="172"/>
                  <a:pt x="502" y="165"/>
                </a:cubicBezTo>
                <a:lnTo>
                  <a:pt x="477" y="139"/>
                </a:lnTo>
                <a:lnTo>
                  <a:pt x="477" y="299"/>
                </a:lnTo>
                <a:lnTo>
                  <a:pt x="477" y="395"/>
                </a:lnTo>
                <a:cubicBezTo>
                  <a:pt x="477" y="417"/>
                  <a:pt x="459" y="435"/>
                  <a:pt x="436" y="435"/>
                </a:cubicBezTo>
                <a:cubicBezTo>
                  <a:pt x="413" y="435"/>
                  <a:pt x="395" y="417"/>
                  <a:pt x="395" y="395"/>
                </a:cubicBezTo>
                <a:lnTo>
                  <a:pt x="395" y="327"/>
                </a:lnTo>
                <a:lnTo>
                  <a:pt x="395" y="139"/>
                </a:lnTo>
                <a:lnTo>
                  <a:pt x="370" y="165"/>
                </a:lnTo>
                <a:cubicBezTo>
                  <a:pt x="362" y="172"/>
                  <a:pt x="352" y="177"/>
                  <a:pt x="341" y="177"/>
                </a:cubicBezTo>
                <a:cubicBezTo>
                  <a:pt x="318" y="177"/>
                  <a:pt x="300" y="159"/>
                  <a:pt x="300" y="136"/>
                </a:cubicBezTo>
                <a:cubicBezTo>
                  <a:pt x="300" y="125"/>
                  <a:pt x="304" y="115"/>
                  <a:pt x="312" y="107"/>
                </a:cubicBezTo>
                <a:lnTo>
                  <a:pt x="407" y="12"/>
                </a:lnTo>
                <a:cubicBezTo>
                  <a:pt x="414" y="5"/>
                  <a:pt x="425" y="0"/>
                  <a:pt x="436" y="0"/>
                </a:cubicBezTo>
                <a:cubicBezTo>
                  <a:pt x="447" y="0"/>
                  <a:pt x="457" y="5"/>
                  <a:pt x="465" y="12"/>
                </a:cubicBezTo>
                <a:lnTo>
                  <a:pt x="560" y="107"/>
                </a:lnTo>
                <a:cubicBezTo>
                  <a:pt x="567" y="115"/>
                  <a:pt x="572" y="125"/>
                  <a:pt x="572" y="136"/>
                </a:cubicBezTo>
                <a:cubicBezTo>
                  <a:pt x="572" y="159"/>
                  <a:pt x="554" y="177"/>
                  <a:pt x="531" y="177"/>
                </a:cubicBezTo>
                <a:close/>
                <a:moveTo>
                  <a:pt x="831" y="749"/>
                </a:moveTo>
                <a:lnTo>
                  <a:pt x="41" y="749"/>
                </a:lnTo>
                <a:cubicBezTo>
                  <a:pt x="19" y="749"/>
                  <a:pt x="0" y="730"/>
                  <a:pt x="0" y="708"/>
                </a:cubicBezTo>
                <a:lnTo>
                  <a:pt x="0" y="449"/>
                </a:lnTo>
                <a:cubicBezTo>
                  <a:pt x="0" y="444"/>
                  <a:pt x="1" y="439"/>
                  <a:pt x="3" y="434"/>
                </a:cubicBezTo>
                <a:lnTo>
                  <a:pt x="112" y="149"/>
                </a:lnTo>
                <a:cubicBezTo>
                  <a:pt x="117" y="134"/>
                  <a:pt x="132" y="122"/>
                  <a:pt x="150" y="122"/>
                </a:cubicBezTo>
                <a:lnTo>
                  <a:pt x="218" y="122"/>
                </a:lnTo>
                <a:lnTo>
                  <a:pt x="260" y="122"/>
                </a:lnTo>
                <a:cubicBezTo>
                  <a:pt x="260" y="127"/>
                  <a:pt x="259" y="131"/>
                  <a:pt x="259" y="136"/>
                </a:cubicBezTo>
                <a:cubicBezTo>
                  <a:pt x="259" y="164"/>
                  <a:pt x="274" y="190"/>
                  <a:pt x="296" y="204"/>
                </a:cubicBezTo>
                <a:lnTo>
                  <a:pt x="218" y="204"/>
                </a:lnTo>
                <a:lnTo>
                  <a:pt x="178" y="204"/>
                </a:lnTo>
                <a:lnTo>
                  <a:pt x="100" y="408"/>
                </a:lnTo>
                <a:lnTo>
                  <a:pt x="205" y="408"/>
                </a:lnTo>
                <a:lnTo>
                  <a:pt x="232" y="408"/>
                </a:lnTo>
                <a:cubicBezTo>
                  <a:pt x="254" y="408"/>
                  <a:pt x="273" y="426"/>
                  <a:pt x="273" y="449"/>
                </a:cubicBezTo>
                <a:lnTo>
                  <a:pt x="273" y="490"/>
                </a:lnTo>
                <a:lnTo>
                  <a:pt x="599" y="490"/>
                </a:lnTo>
                <a:lnTo>
                  <a:pt x="599" y="449"/>
                </a:lnTo>
                <a:cubicBezTo>
                  <a:pt x="599" y="426"/>
                  <a:pt x="617" y="408"/>
                  <a:pt x="640" y="408"/>
                </a:cubicBezTo>
                <a:lnTo>
                  <a:pt x="681" y="408"/>
                </a:lnTo>
                <a:lnTo>
                  <a:pt x="771" y="408"/>
                </a:lnTo>
                <a:lnTo>
                  <a:pt x="694" y="204"/>
                </a:lnTo>
                <a:lnTo>
                  <a:pt x="654" y="204"/>
                </a:lnTo>
                <a:lnTo>
                  <a:pt x="576" y="204"/>
                </a:lnTo>
                <a:cubicBezTo>
                  <a:pt x="598" y="190"/>
                  <a:pt x="613" y="164"/>
                  <a:pt x="613" y="136"/>
                </a:cubicBezTo>
                <a:cubicBezTo>
                  <a:pt x="613" y="131"/>
                  <a:pt x="612" y="127"/>
                  <a:pt x="612" y="122"/>
                </a:cubicBezTo>
                <a:lnTo>
                  <a:pt x="654" y="122"/>
                </a:lnTo>
                <a:lnTo>
                  <a:pt x="722" y="122"/>
                </a:lnTo>
                <a:cubicBezTo>
                  <a:pt x="739" y="122"/>
                  <a:pt x="755" y="134"/>
                  <a:pt x="760" y="149"/>
                </a:cubicBezTo>
                <a:lnTo>
                  <a:pt x="869" y="434"/>
                </a:lnTo>
                <a:cubicBezTo>
                  <a:pt x="871" y="439"/>
                  <a:pt x="871" y="444"/>
                  <a:pt x="871" y="449"/>
                </a:cubicBezTo>
                <a:lnTo>
                  <a:pt x="871" y="708"/>
                </a:lnTo>
                <a:cubicBezTo>
                  <a:pt x="871" y="730"/>
                  <a:pt x="853" y="749"/>
                  <a:pt x="831" y="74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65" name="Freeform 365"/>
          <p:cNvSpPr>
            <a:spLocks noEditPoints="1"/>
          </p:cNvSpPr>
          <p:nvPr/>
        </p:nvSpPr>
        <p:spPr bwMode="auto">
          <a:xfrm>
            <a:off x="8580836" y="1237061"/>
            <a:ext cx="197644" cy="170259"/>
          </a:xfrm>
          <a:custGeom>
            <a:avLst/>
            <a:gdLst>
              <a:gd name="T0" fmla="*/ 572 w 871"/>
              <a:gd name="T1" fmla="*/ 299 h 749"/>
              <a:gd name="T2" fmla="*/ 560 w 871"/>
              <a:gd name="T3" fmla="*/ 328 h 749"/>
              <a:gd name="T4" fmla="*/ 465 w 871"/>
              <a:gd name="T5" fmla="*/ 423 h 749"/>
              <a:gd name="T6" fmla="*/ 436 w 871"/>
              <a:gd name="T7" fmla="*/ 435 h 749"/>
              <a:gd name="T8" fmla="*/ 407 w 871"/>
              <a:gd name="T9" fmla="*/ 423 h 749"/>
              <a:gd name="T10" fmla="*/ 312 w 871"/>
              <a:gd name="T11" fmla="*/ 328 h 749"/>
              <a:gd name="T12" fmla="*/ 300 w 871"/>
              <a:gd name="T13" fmla="*/ 299 h 749"/>
              <a:gd name="T14" fmla="*/ 340 w 871"/>
              <a:gd name="T15" fmla="*/ 259 h 749"/>
              <a:gd name="T16" fmla="*/ 369 w 871"/>
              <a:gd name="T17" fmla="*/ 271 h 749"/>
              <a:gd name="T18" fmla="*/ 395 w 871"/>
              <a:gd name="T19" fmla="*/ 296 h 749"/>
              <a:gd name="T20" fmla="*/ 395 w 871"/>
              <a:gd name="T21" fmla="*/ 150 h 749"/>
              <a:gd name="T22" fmla="*/ 395 w 871"/>
              <a:gd name="T23" fmla="*/ 109 h 749"/>
              <a:gd name="T24" fmla="*/ 395 w 871"/>
              <a:gd name="T25" fmla="*/ 41 h 749"/>
              <a:gd name="T26" fmla="*/ 436 w 871"/>
              <a:gd name="T27" fmla="*/ 0 h 749"/>
              <a:gd name="T28" fmla="*/ 477 w 871"/>
              <a:gd name="T29" fmla="*/ 41 h 749"/>
              <a:gd name="T30" fmla="*/ 477 w 871"/>
              <a:gd name="T31" fmla="*/ 122 h 749"/>
              <a:gd name="T32" fmla="*/ 477 w 871"/>
              <a:gd name="T33" fmla="*/ 136 h 749"/>
              <a:gd name="T34" fmla="*/ 477 w 871"/>
              <a:gd name="T35" fmla="*/ 296 h 749"/>
              <a:gd name="T36" fmla="*/ 502 w 871"/>
              <a:gd name="T37" fmla="*/ 270 h 749"/>
              <a:gd name="T38" fmla="*/ 531 w 871"/>
              <a:gd name="T39" fmla="*/ 259 h 749"/>
              <a:gd name="T40" fmla="*/ 572 w 871"/>
              <a:gd name="T41" fmla="*/ 299 h 749"/>
              <a:gd name="T42" fmla="*/ 830 w 871"/>
              <a:gd name="T43" fmla="*/ 749 h 749"/>
              <a:gd name="T44" fmla="*/ 41 w 871"/>
              <a:gd name="T45" fmla="*/ 749 h 749"/>
              <a:gd name="T46" fmla="*/ 0 w 871"/>
              <a:gd name="T47" fmla="*/ 708 h 749"/>
              <a:gd name="T48" fmla="*/ 0 w 871"/>
              <a:gd name="T49" fmla="*/ 449 h 749"/>
              <a:gd name="T50" fmla="*/ 3 w 871"/>
              <a:gd name="T51" fmla="*/ 434 h 749"/>
              <a:gd name="T52" fmla="*/ 111 w 871"/>
              <a:gd name="T53" fmla="*/ 149 h 749"/>
              <a:gd name="T54" fmla="*/ 150 w 871"/>
              <a:gd name="T55" fmla="*/ 122 h 749"/>
              <a:gd name="T56" fmla="*/ 218 w 871"/>
              <a:gd name="T57" fmla="*/ 122 h 749"/>
              <a:gd name="T58" fmla="*/ 354 w 871"/>
              <a:gd name="T59" fmla="*/ 122 h 749"/>
              <a:gd name="T60" fmla="*/ 354 w 871"/>
              <a:gd name="T61" fmla="*/ 150 h 749"/>
              <a:gd name="T62" fmla="*/ 354 w 871"/>
              <a:gd name="T63" fmla="*/ 204 h 749"/>
              <a:gd name="T64" fmla="*/ 218 w 871"/>
              <a:gd name="T65" fmla="*/ 204 h 749"/>
              <a:gd name="T66" fmla="*/ 178 w 871"/>
              <a:gd name="T67" fmla="*/ 204 h 749"/>
              <a:gd name="T68" fmla="*/ 100 w 871"/>
              <a:gd name="T69" fmla="*/ 408 h 749"/>
              <a:gd name="T70" fmla="*/ 192 w 871"/>
              <a:gd name="T71" fmla="*/ 408 h 749"/>
              <a:gd name="T72" fmla="*/ 232 w 871"/>
              <a:gd name="T73" fmla="*/ 408 h 749"/>
              <a:gd name="T74" fmla="*/ 272 w 871"/>
              <a:gd name="T75" fmla="*/ 449 h 749"/>
              <a:gd name="T76" fmla="*/ 272 w 871"/>
              <a:gd name="T77" fmla="*/ 490 h 749"/>
              <a:gd name="T78" fmla="*/ 599 w 871"/>
              <a:gd name="T79" fmla="*/ 490 h 749"/>
              <a:gd name="T80" fmla="*/ 599 w 871"/>
              <a:gd name="T81" fmla="*/ 449 h 749"/>
              <a:gd name="T82" fmla="*/ 640 w 871"/>
              <a:gd name="T83" fmla="*/ 408 h 749"/>
              <a:gd name="T84" fmla="*/ 681 w 871"/>
              <a:gd name="T85" fmla="*/ 408 h 749"/>
              <a:gd name="T86" fmla="*/ 771 w 871"/>
              <a:gd name="T87" fmla="*/ 408 h 749"/>
              <a:gd name="T88" fmla="*/ 693 w 871"/>
              <a:gd name="T89" fmla="*/ 204 h 749"/>
              <a:gd name="T90" fmla="*/ 653 w 871"/>
              <a:gd name="T91" fmla="*/ 204 h 749"/>
              <a:gd name="T92" fmla="*/ 517 w 871"/>
              <a:gd name="T93" fmla="*/ 204 h 749"/>
              <a:gd name="T94" fmla="*/ 517 w 871"/>
              <a:gd name="T95" fmla="*/ 150 h 749"/>
              <a:gd name="T96" fmla="*/ 517 w 871"/>
              <a:gd name="T97" fmla="*/ 122 h 749"/>
              <a:gd name="T98" fmla="*/ 653 w 871"/>
              <a:gd name="T99" fmla="*/ 122 h 749"/>
              <a:gd name="T100" fmla="*/ 722 w 871"/>
              <a:gd name="T101" fmla="*/ 122 h 749"/>
              <a:gd name="T102" fmla="*/ 760 w 871"/>
              <a:gd name="T103" fmla="*/ 149 h 749"/>
              <a:gd name="T104" fmla="*/ 869 w 871"/>
              <a:gd name="T105" fmla="*/ 434 h 749"/>
              <a:gd name="T106" fmla="*/ 871 w 871"/>
              <a:gd name="T107" fmla="*/ 449 h 749"/>
              <a:gd name="T108" fmla="*/ 871 w 871"/>
              <a:gd name="T109" fmla="*/ 708 h 749"/>
              <a:gd name="T110" fmla="*/ 830 w 871"/>
              <a:gd name="T111" fmla="*/ 749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71" h="749">
                <a:moveTo>
                  <a:pt x="572" y="299"/>
                </a:moveTo>
                <a:cubicBezTo>
                  <a:pt x="572" y="311"/>
                  <a:pt x="567" y="321"/>
                  <a:pt x="560" y="328"/>
                </a:cubicBezTo>
                <a:lnTo>
                  <a:pt x="465" y="423"/>
                </a:lnTo>
                <a:cubicBezTo>
                  <a:pt x="457" y="431"/>
                  <a:pt x="447" y="435"/>
                  <a:pt x="436" y="435"/>
                </a:cubicBezTo>
                <a:cubicBezTo>
                  <a:pt x="424" y="435"/>
                  <a:pt x="414" y="431"/>
                  <a:pt x="407" y="423"/>
                </a:cubicBezTo>
                <a:lnTo>
                  <a:pt x="312" y="328"/>
                </a:lnTo>
                <a:cubicBezTo>
                  <a:pt x="304" y="321"/>
                  <a:pt x="300" y="311"/>
                  <a:pt x="300" y="299"/>
                </a:cubicBezTo>
                <a:cubicBezTo>
                  <a:pt x="300" y="277"/>
                  <a:pt x="318" y="259"/>
                  <a:pt x="340" y="259"/>
                </a:cubicBezTo>
                <a:cubicBezTo>
                  <a:pt x="352" y="259"/>
                  <a:pt x="362" y="263"/>
                  <a:pt x="369" y="271"/>
                </a:cubicBezTo>
                <a:lnTo>
                  <a:pt x="395" y="296"/>
                </a:lnTo>
                <a:lnTo>
                  <a:pt x="395" y="150"/>
                </a:lnTo>
                <a:lnTo>
                  <a:pt x="395" y="109"/>
                </a:lnTo>
                <a:lnTo>
                  <a:pt x="395" y="41"/>
                </a:lnTo>
                <a:cubicBezTo>
                  <a:pt x="395" y="18"/>
                  <a:pt x="413" y="0"/>
                  <a:pt x="436" y="0"/>
                </a:cubicBezTo>
                <a:cubicBezTo>
                  <a:pt x="458" y="0"/>
                  <a:pt x="477" y="18"/>
                  <a:pt x="477" y="41"/>
                </a:cubicBezTo>
                <a:lnTo>
                  <a:pt x="477" y="122"/>
                </a:lnTo>
                <a:lnTo>
                  <a:pt x="477" y="136"/>
                </a:lnTo>
                <a:lnTo>
                  <a:pt x="477" y="296"/>
                </a:lnTo>
                <a:lnTo>
                  <a:pt x="502" y="270"/>
                </a:lnTo>
                <a:cubicBezTo>
                  <a:pt x="509" y="263"/>
                  <a:pt x="520" y="259"/>
                  <a:pt x="531" y="259"/>
                </a:cubicBezTo>
                <a:cubicBezTo>
                  <a:pt x="554" y="259"/>
                  <a:pt x="572" y="277"/>
                  <a:pt x="572" y="299"/>
                </a:cubicBezTo>
                <a:close/>
                <a:moveTo>
                  <a:pt x="830" y="749"/>
                </a:moveTo>
                <a:lnTo>
                  <a:pt x="41" y="749"/>
                </a:lnTo>
                <a:cubicBezTo>
                  <a:pt x="18" y="749"/>
                  <a:pt x="0" y="730"/>
                  <a:pt x="0" y="708"/>
                </a:cubicBezTo>
                <a:lnTo>
                  <a:pt x="0" y="449"/>
                </a:lnTo>
                <a:cubicBezTo>
                  <a:pt x="0" y="444"/>
                  <a:pt x="1" y="439"/>
                  <a:pt x="3" y="434"/>
                </a:cubicBezTo>
                <a:lnTo>
                  <a:pt x="111" y="149"/>
                </a:lnTo>
                <a:cubicBezTo>
                  <a:pt x="117" y="134"/>
                  <a:pt x="132" y="122"/>
                  <a:pt x="150" y="122"/>
                </a:cubicBezTo>
                <a:lnTo>
                  <a:pt x="218" y="122"/>
                </a:lnTo>
                <a:lnTo>
                  <a:pt x="354" y="122"/>
                </a:lnTo>
                <a:lnTo>
                  <a:pt x="354" y="150"/>
                </a:lnTo>
                <a:lnTo>
                  <a:pt x="354" y="204"/>
                </a:lnTo>
                <a:lnTo>
                  <a:pt x="218" y="204"/>
                </a:lnTo>
                <a:lnTo>
                  <a:pt x="178" y="204"/>
                </a:lnTo>
                <a:lnTo>
                  <a:pt x="100" y="408"/>
                </a:lnTo>
                <a:lnTo>
                  <a:pt x="192" y="408"/>
                </a:lnTo>
                <a:lnTo>
                  <a:pt x="232" y="408"/>
                </a:lnTo>
                <a:cubicBezTo>
                  <a:pt x="254" y="408"/>
                  <a:pt x="272" y="426"/>
                  <a:pt x="272" y="449"/>
                </a:cubicBezTo>
                <a:lnTo>
                  <a:pt x="272" y="490"/>
                </a:lnTo>
                <a:lnTo>
                  <a:pt x="599" y="490"/>
                </a:lnTo>
                <a:lnTo>
                  <a:pt x="599" y="449"/>
                </a:lnTo>
                <a:cubicBezTo>
                  <a:pt x="599" y="426"/>
                  <a:pt x="617" y="408"/>
                  <a:pt x="640" y="408"/>
                </a:cubicBezTo>
                <a:lnTo>
                  <a:pt x="681" y="408"/>
                </a:lnTo>
                <a:lnTo>
                  <a:pt x="771" y="408"/>
                </a:lnTo>
                <a:lnTo>
                  <a:pt x="693" y="204"/>
                </a:lnTo>
                <a:lnTo>
                  <a:pt x="653" y="204"/>
                </a:lnTo>
                <a:lnTo>
                  <a:pt x="517" y="204"/>
                </a:lnTo>
                <a:lnTo>
                  <a:pt x="517" y="150"/>
                </a:lnTo>
                <a:lnTo>
                  <a:pt x="517" y="122"/>
                </a:lnTo>
                <a:lnTo>
                  <a:pt x="653" y="122"/>
                </a:lnTo>
                <a:lnTo>
                  <a:pt x="722" y="122"/>
                </a:lnTo>
                <a:cubicBezTo>
                  <a:pt x="739" y="122"/>
                  <a:pt x="754" y="134"/>
                  <a:pt x="760" y="149"/>
                </a:cubicBezTo>
                <a:lnTo>
                  <a:pt x="869" y="434"/>
                </a:lnTo>
                <a:cubicBezTo>
                  <a:pt x="870" y="439"/>
                  <a:pt x="871" y="444"/>
                  <a:pt x="871" y="449"/>
                </a:cubicBezTo>
                <a:lnTo>
                  <a:pt x="871" y="708"/>
                </a:lnTo>
                <a:cubicBezTo>
                  <a:pt x="871" y="730"/>
                  <a:pt x="853" y="749"/>
                  <a:pt x="830" y="74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66" name="Freeform 366"/>
          <p:cNvSpPr>
            <a:spLocks noEditPoints="1"/>
          </p:cNvSpPr>
          <p:nvPr/>
        </p:nvSpPr>
        <p:spPr bwMode="auto">
          <a:xfrm>
            <a:off x="8291514" y="1251347"/>
            <a:ext cx="197644" cy="141684"/>
          </a:xfrm>
          <a:custGeom>
            <a:avLst/>
            <a:gdLst>
              <a:gd name="T0" fmla="*/ 693 w 871"/>
              <a:gd name="T1" fmla="*/ 82 h 626"/>
              <a:gd name="T2" fmla="*/ 178 w 871"/>
              <a:gd name="T3" fmla="*/ 82 h 626"/>
              <a:gd name="T4" fmla="*/ 100 w 871"/>
              <a:gd name="T5" fmla="*/ 286 h 626"/>
              <a:gd name="T6" fmla="*/ 231 w 871"/>
              <a:gd name="T7" fmla="*/ 286 h 626"/>
              <a:gd name="T8" fmla="*/ 272 w 871"/>
              <a:gd name="T9" fmla="*/ 327 h 626"/>
              <a:gd name="T10" fmla="*/ 272 w 871"/>
              <a:gd name="T11" fmla="*/ 368 h 626"/>
              <a:gd name="T12" fmla="*/ 599 w 871"/>
              <a:gd name="T13" fmla="*/ 368 h 626"/>
              <a:gd name="T14" fmla="*/ 599 w 871"/>
              <a:gd name="T15" fmla="*/ 327 h 626"/>
              <a:gd name="T16" fmla="*/ 639 w 871"/>
              <a:gd name="T17" fmla="*/ 286 h 626"/>
              <a:gd name="T18" fmla="*/ 771 w 871"/>
              <a:gd name="T19" fmla="*/ 286 h 626"/>
              <a:gd name="T20" fmla="*/ 693 w 871"/>
              <a:gd name="T21" fmla="*/ 82 h 626"/>
              <a:gd name="T22" fmla="*/ 871 w 871"/>
              <a:gd name="T23" fmla="*/ 585 h 626"/>
              <a:gd name="T24" fmla="*/ 830 w 871"/>
              <a:gd name="T25" fmla="*/ 626 h 626"/>
              <a:gd name="T26" fmla="*/ 41 w 871"/>
              <a:gd name="T27" fmla="*/ 626 h 626"/>
              <a:gd name="T28" fmla="*/ 0 w 871"/>
              <a:gd name="T29" fmla="*/ 585 h 626"/>
              <a:gd name="T30" fmla="*/ 0 w 871"/>
              <a:gd name="T31" fmla="*/ 327 h 626"/>
              <a:gd name="T32" fmla="*/ 2 w 871"/>
              <a:gd name="T33" fmla="*/ 312 h 626"/>
              <a:gd name="T34" fmla="*/ 2 w 871"/>
              <a:gd name="T35" fmla="*/ 312 h 626"/>
              <a:gd name="T36" fmla="*/ 111 w 871"/>
              <a:gd name="T37" fmla="*/ 26 h 626"/>
              <a:gd name="T38" fmla="*/ 111 w 871"/>
              <a:gd name="T39" fmla="*/ 27 h 626"/>
              <a:gd name="T40" fmla="*/ 149 w 871"/>
              <a:gd name="T41" fmla="*/ 0 h 626"/>
              <a:gd name="T42" fmla="*/ 721 w 871"/>
              <a:gd name="T43" fmla="*/ 0 h 626"/>
              <a:gd name="T44" fmla="*/ 759 w 871"/>
              <a:gd name="T45" fmla="*/ 27 h 626"/>
              <a:gd name="T46" fmla="*/ 759 w 871"/>
              <a:gd name="T47" fmla="*/ 26 h 626"/>
              <a:gd name="T48" fmla="*/ 868 w 871"/>
              <a:gd name="T49" fmla="*/ 312 h 626"/>
              <a:gd name="T50" fmla="*/ 868 w 871"/>
              <a:gd name="T51" fmla="*/ 312 h 626"/>
              <a:gd name="T52" fmla="*/ 871 w 871"/>
              <a:gd name="T53" fmla="*/ 327 h 626"/>
              <a:gd name="T54" fmla="*/ 871 w 871"/>
              <a:gd name="T55" fmla="*/ 585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1" h="626">
                <a:moveTo>
                  <a:pt x="693" y="82"/>
                </a:moveTo>
                <a:lnTo>
                  <a:pt x="178" y="82"/>
                </a:lnTo>
                <a:lnTo>
                  <a:pt x="100" y="286"/>
                </a:lnTo>
                <a:lnTo>
                  <a:pt x="231" y="286"/>
                </a:lnTo>
                <a:cubicBezTo>
                  <a:pt x="254" y="286"/>
                  <a:pt x="272" y="304"/>
                  <a:pt x="272" y="327"/>
                </a:cubicBezTo>
                <a:lnTo>
                  <a:pt x="272" y="368"/>
                </a:lnTo>
                <a:lnTo>
                  <a:pt x="599" y="368"/>
                </a:lnTo>
                <a:lnTo>
                  <a:pt x="599" y="327"/>
                </a:lnTo>
                <a:cubicBezTo>
                  <a:pt x="599" y="304"/>
                  <a:pt x="617" y="286"/>
                  <a:pt x="639" y="286"/>
                </a:cubicBezTo>
                <a:lnTo>
                  <a:pt x="771" y="286"/>
                </a:lnTo>
                <a:lnTo>
                  <a:pt x="693" y="82"/>
                </a:lnTo>
                <a:close/>
                <a:moveTo>
                  <a:pt x="871" y="585"/>
                </a:moveTo>
                <a:cubicBezTo>
                  <a:pt x="871" y="608"/>
                  <a:pt x="852" y="626"/>
                  <a:pt x="830" y="626"/>
                </a:cubicBezTo>
                <a:lnTo>
                  <a:pt x="41" y="626"/>
                </a:lnTo>
                <a:cubicBezTo>
                  <a:pt x="18" y="626"/>
                  <a:pt x="0" y="608"/>
                  <a:pt x="0" y="585"/>
                </a:cubicBezTo>
                <a:lnTo>
                  <a:pt x="0" y="327"/>
                </a:lnTo>
                <a:cubicBezTo>
                  <a:pt x="0" y="322"/>
                  <a:pt x="1" y="317"/>
                  <a:pt x="2" y="312"/>
                </a:cubicBezTo>
                <a:lnTo>
                  <a:pt x="2" y="312"/>
                </a:lnTo>
                <a:lnTo>
                  <a:pt x="111" y="26"/>
                </a:lnTo>
                <a:lnTo>
                  <a:pt x="111" y="27"/>
                </a:lnTo>
                <a:cubicBezTo>
                  <a:pt x="117" y="11"/>
                  <a:pt x="132" y="0"/>
                  <a:pt x="149" y="0"/>
                </a:cubicBezTo>
                <a:lnTo>
                  <a:pt x="721" y="0"/>
                </a:lnTo>
                <a:cubicBezTo>
                  <a:pt x="738" y="0"/>
                  <a:pt x="753" y="11"/>
                  <a:pt x="759" y="27"/>
                </a:cubicBezTo>
                <a:lnTo>
                  <a:pt x="759" y="26"/>
                </a:lnTo>
                <a:lnTo>
                  <a:pt x="868" y="312"/>
                </a:lnTo>
                <a:lnTo>
                  <a:pt x="868" y="312"/>
                </a:lnTo>
                <a:cubicBezTo>
                  <a:pt x="870" y="317"/>
                  <a:pt x="871" y="322"/>
                  <a:pt x="871" y="327"/>
                </a:cubicBezTo>
                <a:lnTo>
                  <a:pt x="871" y="585"/>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67" name="Freeform 367"/>
          <p:cNvSpPr>
            <a:spLocks noEditPoints="1"/>
          </p:cNvSpPr>
          <p:nvPr/>
        </p:nvSpPr>
        <p:spPr bwMode="auto">
          <a:xfrm>
            <a:off x="2865835" y="3814763"/>
            <a:ext cx="136923" cy="138114"/>
          </a:xfrm>
          <a:custGeom>
            <a:avLst/>
            <a:gdLst>
              <a:gd name="T0" fmla="*/ 166 w 604"/>
              <a:gd name="T1" fmla="*/ 358 h 606"/>
              <a:gd name="T2" fmla="*/ 85 w 604"/>
              <a:gd name="T3" fmla="*/ 439 h 606"/>
              <a:gd name="T4" fmla="*/ 85 w 604"/>
              <a:gd name="T5" fmla="*/ 520 h 606"/>
              <a:gd name="T6" fmla="*/ 166 w 604"/>
              <a:gd name="T7" fmla="*/ 520 h 606"/>
              <a:gd name="T8" fmla="*/ 247 w 604"/>
              <a:gd name="T9" fmla="*/ 439 h 606"/>
              <a:gd name="T10" fmla="*/ 249 w 604"/>
              <a:gd name="T11" fmla="*/ 437 h 606"/>
              <a:gd name="T12" fmla="*/ 317 w 604"/>
              <a:gd name="T13" fmla="*/ 369 h 606"/>
              <a:gd name="T14" fmla="*/ 288 w 604"/>
              <a:gd name="T15" fmla="*/ 480 h 606"/>
              <a:gd name="T16" fmla="*/ 207 w 604"/>
              <a:gd name="T17" fmla="*/ 561 h 606"/>
              <a:gd name="T18" fmla="*/ 45 w 604"/>
              <a:gd name="T19" fmla="*/ 561 h 606"/>
              <a:gd name="T20" fmla="*/ 45 w 604"/>
              <a:gd name="T21" fmla="*/ 398 h 606"/>
              <a:gd name="T22" fmla="*/ 126 w 604"/>
              <a:gd name="T23" fmla="*/ 317 h 606"/>
              <a:gd name="T24" fmla="*/ 236 w 604"/>
              <a:gd name="T25" fmla="*/ 287 h 606"/>
              <a:gd name="T26" fmla="*/ 167 w 604"/>
              <a:gd name="T27" fmla="*/ 357 h 606"/>
              <a:gd name="T28" fmla="*/ 166 w 604"/>
              <a:gd name="T29" fmla="*/ 358 h 606"/>
              <a:gd name="T30" fmla="*/ 226 w 604"/>
              <a:gd name="T31" fmla="*/ 421 h 606"/>
              <a:gd name="T32" fmla="*/ 226 w 604"/>
              <a:gd name="T33" fmla="*/ 421 h 606"/>
              <a:gd name="T34" fmla="*/ 205 w 604"/>
              <a:gd name="T35" fmla="*/ 430 h 606"/>
              <a:gd name="T36" fmla="*/ 176 w 604"/>
              <a:gd name="T37" fmla="*/ 401 h 606"/>
              <a:gd name="T38" fmla="*/ 186 w 604"/>
              <a:gd name="T39" fmla="*/ 379 h 606"/>
              <a:gd name="T40" fmla="*/ 378 w 604"/>
              <a:gd name="T41" fmla="*/ 187 h 606"/>
              <a:gd name="T42" fmla="*/ 400 w 604"/>
              <a:gd name="T43" fmla="*/ 177 h 606"/>
              <a:gd name="T44" fmla="*/ 429 w 604"/>
              <a:gd name="T45" fmla="*/ 206 h 606"/>
              <a:gd name="T46" fmla="*/ 420 w 604"/>
              <a:gd name="T47" fmla="*/ 227 h 606"/>
              <a:gd name="T48" fmla="*/ 420 w 604"/>
              <a:gd name="T49" fmla="*/ 227 h 606"/>
              <a:gd name="T50" fmla="*/ 226 w 604"/>
              <a:gd name="T51" fmla="*/ 421 h 606"/>
              <a:gd name="T52" fmla="*/ 560 w 604"/>
              <a:gd name="T53" fmla="*/ 208 h 606"/>
              <a:gd name="T54" fmla="*/ 479 w 604"/>
              <a:gd name="T55" fmla="*/ 289 h 606"/>
              <a:gd name="T56" fmla="*/ 367 w 604"/>
              <a:gd name="T57" fmla="*/ 319 h 606"/>
              <a:gd name="T58" fmla="*/ 435 w 604"/>
              <a:gd name="T59" fmla="*/ 251 h 606"/>
              <a:gd name="T60" fmla="*/ 438 w 604"/>
              <a:gd name="T61" fmla="*/ 248 h 606"/>
              <a:gd name="T62" fmla="*/ 519 w 604"/>
              <a:gd name="T63" fmla="*/ 167 h 606"/>
              <a:gd name="T64" fmla="*/ 519 w 604"/>
              <a:gd name="T65" fmla="*/ 86 h 606"/>
              <a:gd name="T66" fmla="*/ 438 w 604"/>
              <a:gd name="T67" fmla="*/ 86 h 606"/>
              <a:gd name="T68" fmla="*/ 357 w 604"/>
              <a:gd name="T69" fmla="*/ 167 h 606"/>
              <a:gd name="T70" fmla="*/ 357 w 604"/>
              <a:gd name="T71" fmla="*/ 167 h 606"/>
              <a:gd name="T72" fmla="*/ 357 w 604"/>
              <a:gd name="T73" fmla="*/ 167 h 606"/>
              <a:gd name="T74" fmla="*/ 287 w 604"/>
              <a:gd name="T75" fmla="*/ 237 h 606"/>
              <a:gd name="T76" fmla="*/ 316 w 604"/>
              <a:gd name="T77" fmla="*/ 126 h 606"/>
              <a:gd name="T78" fmla="*/ 397 w 604"/>
              <a:gd name="T79" fmla="*/ 45 h 606"/>
              <a:gd name="T80" fmla="*/ 560 w 604"/>
              <a:gd name="T81" fmla="*/ 45 h 606"/>
              <a:gd name="T82" fmla="*/ 560 w 604"/>
              <a:gd name="T83" fmla="*/ 208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4" h="606">
                <a:moveTo>
                  <a:pt x="166" y="358"/>
                </a:moveTo>
                <a:lnTo>
                  <a:pt x="85" y="439"/>
                </a:lnTo>
                <a:cubicBezTo>
                  <a:pt x="63" y="461"/>
                  <a:pt x="63" y="498"/>
                  <a:pt x="85" y="520"/>
                </a:cubicBezTo>
                <a:cubicBezTo>
                  <a:pt x="107" y="543"/>
                  <a:pt x="144" y="543"/>
                  <a:pt x="166" y="520"/>
                </a:cubicBezTo>
                <a:lnTo>
                  <a:pt x="247" y="439"/>
                </a:lnTo>
                <a:cubicBezTo>
                  <a:pt x="248" y="438"/>
                  <a:pt x="248" y="438"/>
                  <a:pt x="249" y="437"/>
                </a:cubicBezTo>
                <a:lnTo>
                  <a:pt x="317" y="369"/>
                </a:lnTo>
                <a:cubicBezTo>
                  <a:pt x="328" y="407"/>
                  <a:pt x="318" y="450"/>
                  <a:pt x="288" y="480"/>
                </a:cubicBezTo>
                <a:lnTo>
                  <a:pt x="207" y="561"/>
                </a:lnTo>
                <a:cubicBezTo>
                  <a:pt x="162" y="606"/>
                  <a:pt x="89" y="606"/>
                  <a:pt x="45" y="561"/>
                </a:cubicBezTo>
                <a:cubicBezTo>
                  <a:pt x="0" y="516"/>
                  <a:pt x="0" y="443"/>
                  <a:pt x="45" y="398"/>
                </a:cubicBezTo>
                <a:lnTo>
                  <a:pt x="126" y="317"/>
                </a:lnTo>
                <a:cubicBezTo>
                  <a:pt x="156" y="287"/>
                  <a:pt x="198" y="277"/>
                  <a:pt x="236" y="287"/>
                </a:cubicBezTo>
                <a:lnTo>
                  <a:pt x="167" y="357"/>
                </a:lnTo>
                <a:cubicBezTo>
                  <a:pt x="167" y="357"/>
                  <a:pt x="166" y="358"/>
                  <a:pt x="166" y="358"/>
                </a:cubicBezTo>
                <a:close/>
                <a:moveTo>
                  <a:pt x="226" y="421"/>
                </a:moveTo>
                <a:lnTo>
                  <a:pt x="226" y="421"/>
                </a:lnTo>
                <a:cubicBezTo>
                  <a:pt x="221" y="426"/>
                  <a:pt x="214" y="430"/>
                  <a:pt x="205" y="430"/>
                </a:cubicBezTo>
                <a:cubicBezTo>
                  <a:pt x="189" y="430"/>
                  <a:pt x="176" y="417"/>
                  <a:pt x="176" y="401"/>
                </a:cubicBezTo>
                <a:cubicBezTo>
                  <a:pt x="176" y="392"/>
                  <a:pt x="180" y="385"/>
                  <a:pt x="186" y="379"/>
                </a:cubicBezTo>
                <a:lnTo>
                  <a:pt x="378" y="187"/>
                </a:lnTo>
                <a:cubicBezTo>
                  <a:pt x="384" y="181"/>
                  <a:pt x="391" y="177"/>
                  <a:pt x="400" y="177"/>
                </a:cubicBezTo>
                <a:cubicBezTo>
                  <a:pt x="416" y="177"/>
                  <a:pt x="429" y="190"/>
                  <a:pt x="429" y="206"/>
                </a:cubicBezTo>
                <a:cubicBezTo>
                  <a:pt x="429" y="214"/>
                  <a:pt x="426" y="222"/>
                  <a:pt x="420" y="227"/>
                </a:cubicBezTo>
                <a:lnTo>
                  <a:pt x="420" y="227"/>
                </a:lnTo>
                <a:lnTo>
                  <a:pt x="226" y="421"/>
                </a:lnTo>
                <a:close/>
                <a:moveTo>
                  <a:pt x="560" y="208"/>
                </a:moveTo>
                <a:lnTo>
                  <a:pt x="479" y="289"/>
                </a:lnTo>
                <a:cubicBezTo>
                  <a:pt x="448" y="319"/>
                  <a:pt x="406" y="329"/>
                  <a:pt x="367" y="319"/>
                </a:cubicBezTo>
                <a:lnTo>
                  <a:pt x="435" y="251"/>
                </a:lnTo>
                <a:cubicBezTo>
                  <a:pt x="436" y="250"/>
                  <a:pt x="437" y="249"/>
                  <a:pt x="438" y="248"/>
                </a:cubicBezTo>
                <a:lnTo>
                  <a:pt x="519" y="167"/>
                </a:lnTo>
                <a:cubicBezTo>
                  <a:pt x="541" y="145"/>
                  <a:pt x="541" y="108"/>
                  <a:pt x="519" y="86"/>
                </a:cubicBezTo>
                <a:cubicBezTo>
                  <a:pt x="497" y="63"/>
                  <a:pt x="460" y="63"/>
                  <a:pt x="438" y="86"/>
                </a:cubicBezTo>
                <a:lnTo>
                  <a:pt x="357" y="167"/>
                </a:lnTo>
                <a:cubicBezTo>
                  <a:pt x="357" y="167"/>
                  <a:pt x="357" y="167"/>
                  <a:pt x="357" y="167"/>
                </a:cubicBezTo>
                <a:lnTo>
                  <a:pt x="357" y="167"/>
                </a:lnTo>
                <a:lnTo>
                  <a:pt x="287" y="237"/>
                </a:lnTo>
                <a:cubicBezTo>
                  <a:pt x="277" y="199"/>
                  <a:pt x="286" y="156"/>
                  <a:pt x="316" y="126"/>
                </a:cubicBezTo>
                <a:lnTo>
                  <a:pt x="397" y="45"/>
                </a:lnTo>
                <a:cubicBezTo>
                  <a:pt x="442" y="0"/>
                  <a:pt x="515" y="0"/>
                  <a:pt x="560" y="45"/>
                </a:cubicBezTo>
                <a:cubicBezTo>
                  <a:pt x="604" y="90"/>
                  <a:pt x="604" y="163"/>
                  <a:pt x="560" y="208"/>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68" name="Freeform 368"/>
          <p:cNvSpPr>
            <a:spLocks noEditPoints="1"/>
          </p:cNvSpPr>
          <p:nvPr/>
        </p:nvSpPr>
        <p:spPr bwMode="auto">
          <a:xfrm>
            <a:off x="8022433" y="3548063"/>
            <a:ext cx="183356" cy="166689"/>
          </a:xfrm>
          <a:custGeom>
            <a:avLst/>
            <a:gdLst>
              <a:gd name="T0" fmla="*/ 733 w 809"/>
              <a:gd name="T1" fmla="*/ 76 h 734"/>
              <a:gd name="T2" fmla="*/ 75 w 809"/>
              <a:gd name="T3" fmla="*/ 76 h 734"/>
              <a:gd name="T4" fmla="*/ 75 w 809"/>
              <a:gd name="T5" fmla="*/ 544 h 734"/>
              <a:gd name="T6" fmla="*/ 126 w 809"/>
              <a:gd name="T7" fmla="*/ 544 h 734"/>
              <a:gd name="T8" fmla="*/ 164 w 809"/>
              <a:gd name="T9" fmla="*/ 544 h 734"/>
              <a:gd name="T10" fmla="*/ 164 w 809"/>
              <a:gd name="T11" fmla="*/ 604 h 734"/>
              <a:gd name="T12" fmla="*/ 224 w 809"/>
              <a:gd name="T13" fmla="*/ 544 h 734"/>
              <a:gd name="T14" fmla="*/ 328 w 809"/>
              <a:gd name="T15" fmla="*/ 544 h 734"/>
              <a:gd name="T16" fmla="*/ 733 w 809"/>
              <a:gd name="T17" fmla="*/ 544 h 734"/>
              <a:gd name="T18" fmla="*/ 733 w 809"/>
              <a:gd name="T19" fmla="*/ 76 h 734"/>
              <a:gd name="T20" fmla="*/ 771 w 809"/>
              <a:gd name="T21" fmla="*/ 620 h 734"/>
              <a:gd name="T22" fmla="*/ 265 w 809"/>
              <a:gd name="T23" fmla="*/ 620 h 734"/>
              <a:gd name="T24" fmla="*/ 256 w 809"/>
              <a:gd name="T25" fmla="*/ 620 h 734"/>
              <a:gd name="T26" fmla="*/ 153 w 809"/>
              <a:gd name="T27" fmla="*/ 722 h 734"/>
              <a:gd name="T28" fmla="*/ 126 w 809"/>
              <a:gd name="T29" fmla="*/ 734 h 734"/>
              <a:gd name="T30" fmla="*/ 126 w 809"/>
              <a:gd name="T31" fmla="*/ 734 h 734"/>
              <a:gd name="T32" fmla="*/ 99 w 809"/>
              <a:gd name="T33" fmla="*/ 722 h 734"/>
              <a:gd name="T34" fmla="*/ 99 w 809"/>
              <a:gd name="T35" fmla="*/ 722 h 734"/>
              <a:gd name="T36" fmla="*/ 95 w 809"/>
              <a:gd name="T37" fmla="*/ 717 h 734"/>
              <a:gd name="T38" fmla="*/ 93 w 809"/>
              <a:gd name="T39" fmla="*/ 714 h 734"/>
              <a:gd name="T40" fmla="*/ 91 w 809"/>
              <a:gd name="T41" fmla="*/ 710 h 734"/>
              <a:gd name="T42" fmla="*/ 90 w 809"/>
              <a:gd name="T43" fmla="*/ 708 h 734"/>
              <a:gd name="T44" fmla="*/ 89 w 809"/>
              <a:gd name="T45" fmla="*/ 703 h 734"/>
              <a:gd name="T46" fmla="*/ 88 w 809"/>
              <a:gd name="T47" fmla="*/ 696 h 734"/>
              <a:gd name="T48" fmla="*/ 88 w 809"/>
              <a:gd name="T49" fmla="*/ 620 h 734"/>
              <a:gd name="T50" fmla="*/ 38 w 809"/>
              <a:gd name="T51" fmla="*/ 620 h 734"/>
              <a:gd name="T52" fmla="*/ 0 w 809"/>
              <a:gd name="T53" fmla="*/ 582 h 734"/>
              <a:gd name="T54" fmla="*/ 0 w 809"/>
              <a:gd name="T55" fmla="*/ 38 h 734"/>
              <a:gd name="T56" fmla="*/ 38 w 809"/>
              <a:gd name="T57" fmla="*/ 0 h 734"/>
              <a:gd name="T58" fmla="*/ 771 w 809"/>
              <a:gd name="T59" fmla="*/ 0 h 734"/>
              <a:gd name="T60" fmla="*/ 809 w 809"/>
              <a:gd name="T61" fmla="*/ 38 h 734"/>
              <a:gd name="T62" fmla="*/ 809 w 809"/>
              <a:gd name="T63" fmla="*/ 582 h 734"/>
              <a:gd name="T64" fmla="*/ 771 w 809"/>
              <a:gd name="T65" fmla="*/ 62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9" h="734">
                <a:moveTo>
                  <a:pt x="733" y="76"/>
                </a:moveTo>
                <a:lnTo>
                  <a:pt x="75" y="76"/>
                </a:lnTo>
                <a:lnTo>
                  <a:pt x="75" y="544"/>
                </a:lnTo>
                <a:lnTo>
                  <a:pt x="126" y="544"/>
                </a:lnTo>
                <a:lnTo>
                  <a:pt x="164" y="544"/>
                </a:lnTo>
                <a:lnTo>
                  <a:pt x="164" y="604"/>
                </a:lnTo>
                <a:lnTo>
                  <a:pt x="224" y="544"/>
                </a:lnTo>
                <a:lnTo>
                  <a:pt x="328" y="544"/>
                </a:lnTo>
                <a:lnTo>
                  <a:pt x="733" y="544"/>
                </a:lnTo>
                <a:lnTo>
                  <a:pt x="733" y="76"/>
                </a:lnTo>
                <a:close/>
                <a:moveTo>
                  <a:pt x="771" y="620"/>
                </a:moveTo>
                <a:lnTo>
                  <a:pt x="265" y="620"/>
                </a:lnTo>
                <a:lnTo>
                  <a:pt x="256" y="620"/>
                </a:lnTo>
                <a:lnTo>
                  <a:pt x="153" y="722"/>
                </a:lnTo>
                <a:cubicBezTo>
                  <a:pt x="146" y="729"/>
                  <a:pt x="137" y="734"/>
                  <a:pt x="126" y="734"/>
                </a:cubicBezTo>
                <a:cubicBezTo>
                  <a:pt x="126" y="734"/>
                  <a:pt x="126" y="734"/>
                  <a:pt x="126" y="734"/>
                </a:cubicBezTo>
                <a:cubicBezTo>
                  <a:pt x="115" y="733"/>
                  <a:pt x="106" y="729"/>
                  <a:pt x="99" y="722"/>
                </a:cubicBezTo>
                <a:cubicBezTo>
                  <a:pt x="99" y="722"/>
                  <a:pt x="99" y="722"/>
                  <a:pt x="99" y="722"/>
                </a:cubicBezTo>
                <a:cubicBezTo>
                  <a:pt x="97" y="720"/>
                  <a:pt x="96" y="719"/>
                  <a:pt x="95" y="717"/>
                </a:cubicBezTo>
                <a:cubicBezTo>
                  <a:pt x="94" y="716"/>
                  <a:pt x="94" y="715"/>
                  <a:pt x="93" y="714"/>
                </a:cubicBezTo>
                <a:cubicBezTo>
                  <a:pt x="93" y="713"/>
                  <a:pt x="92" y="712"/>
                  <a:pt x="91" y="710"/>
                </a:cubicBezTo>
                <a:cubicBezTo>
                  <a:pt x="91" y="710"/>
                  <a:pt x="91" y="709"/>
                  <a:pt x="90" y="708"/>
                </a:cubicBezTo>
                <a:cubicBezTo>
                  <a:pt x="90" y="707"/>
                  <a:pt x="89" y="705"/>
                  <a:pt x="89" y="703"/>
                </a:cubicBezTo>
                <a:cubicBezTo>
                  <a:pt x="88" y="701"/>
                  <a:pt x="88" y="698"/>
                  <a:pt x="88" y="696"/>
                </a:cubicBezTo>
                <a:lnTo>
                  <a:pt x="88" y="620"/>
                </a:lnTo>
                <a:lnTo>
                  <a:pt x="38" y="620"/>
                </a:lnTo>
                <a:cubicBezTo>
                  <a:pt x="17" y="620"/>
                  <a:pt x="0" y="603"/>
                  <a:pt x="0" y="582"/>
                </a:cubicBezTo>
                <a:lnTo>
                  <a:pt x="0" y="38"/>
                </a:lnTo>
                <a:cubicBezTo>
                  <a:pt x="0" y="17"/>
                  <a:pt x="17" y="0"/>
                  <a:pt x="38" y="0"/>
                </a:cubicBezTo>
                <a:lnTo>
                  <a:pt x="771" y="0"/>
                </a:lnTo>
                <a:cubicBezTo>
                  <a:pt x="792" y="0"/>
                  <a:pt x="809" y="17"/>
                  <a:pt x="809" y="38"/>
                </a:cubicBezTo>
                <a:lnTo>
                  <a:pt x="809" y="582"/>
                </a:lnTo>
                <a:cubicBezTo>
                  <a:pt x="809" y="603"/>
                  <a:pt x="792" y="620"/>
                  <a:pt x="771" y="62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69" name="Freeform 369"/>
          <p:cNvSpPr>
            <a:spLocks noEditPoints="1"/>
          </p:cNvSpPr>
          <p:nvPr/>
        </p:nvSpPr>
        <p:spPr bwMode="auto">
          <a:xfrm>
            <a:off x="8567739" y="1518049"/>
            <a:ext cx="222648" cy="129778"/>
          </a:xfrm>
          <a:custGeom>
            <a:avLst/>
            <a:gdLst>
              <a:gd name="T0" fmla="*/ 494 w 984"/>
              <a:gd name="T1" fmla="*/ 95 h 574"/>
              <a:gd name="T2" fmla="*/ 316 w 984"/>
              <a:gd name="T3" fmla="*/ 326 h 574"/>
              <a:gd name="T4" fmla="*/ 148 w 984"/>
              <a:gd name="T5" fmla="*/ 438 h 574"/>
              <a:gd name="T6" fmla="*/ 13 w 984"/>
              <a:gd name="T7" fmla="*/ 313 h 574"/>
              <a:gd name="T8" fmla="*/ 46 w 984"/>
              <a:gd name="T9" fmla="*/ 225 h 574"/>
              <a:gd name="T10" fmla="*/ 410 w 984"/>
              <a:gd name="T11" fmla="*/ 11 h 574"/>
              <a:gd name="T12" fmla="*/ 717 w 984"/>
              <a:gd name="T13" fmla="*/ 59 h 574"/>
              <a:gd name="T14" fmla="*/ 605 w 984"/>
              <a:gd name="T15" fmla="*/ 133 h 574"/>
              <a:gd name="T16" fmla="*/ 519 w 984"/>
              <a:gd name="T17" fmla="*/ 191 h 574"/>
              <a:gd name="T18" fmla="*/ 494 w 984"/>
              <a:gd name="T19" fmla="*/ 187 h 574"/>
              <a:gd name="T20" fmla="*/ 100 w 984"/>
              <a:gd name="T21" fmla="*/ 566 h 574"/>
              <a:gd name="T22" fmla="*/ 87 w 984"/>
              <a:gd name="T23" fmla="*/ 570 h 574"/>
              <a:gd name="T24" fmla="*/ 75 w 984"/>
              <a:gd name="T25" fmla="*/ 528 h 574"/>
              <a:gd name="T26" fmla="*/ 872 w 984"/>
              <a:gd name="T27" fmla="*/ 7 h 574"/>
              <a:gd name="T28" fmla="*/ 885 w 984"/>
              <a:gd name="T29" fmla="*/ 3 h 574"/>
              <a:gd name="T30" fmla="*/ 897 w 984"/>
              <a:gd name="T31" fmla="*/ 45 h 574"/>
              <a:gd name="T32" fmla="*/ 476 w 984"/>
              <a:gd name="T33" fmla="*/ 369 h 574"/>
              <a:gd name="T34" fmla="*/ 494 w 984"/>
              <a:gd name="T35" fmla="*/ 371 h 574"/>
              <a:gd name="T36" fmla="*/ 984 w 984"/>
              <a:gd name="T37" fmla="*/ 290 h 574"/>
              <a:gd name="T38" fmla="*/ 984 w 984"/>
              <a:gd name="T39" fmla="*/ 291 h 574"/>
              <a:gd name="T40" fmla="*/ 984 w 984"/>
              <a:gd name="T41" fmla="*/ 293 h 574"/>
              <a:gd name="T42" fmla="*/ 941 w 984"/>
              <a:gd name="T43" fmla="*/ 349 h 574"/>
              <a:gd name="T44" fmla="*/ 577 w 984"/>
              <a:gd name="T45" fmla="*/ 563 h 574"/>
              <a:gd name="T46" fmla="*/ 262 w 984"/>
              <a:gd name="T47" fmla="*/ 510 h 574"/>
              <a:gd name="T48" fmla="*/ 386 w 984"/>
              <a:gd name="T49" fmla="*/ 428 h 574"/>
              <a:gd name="T50" fmla="*/ 678 w 984"/>
              <a:gd name="T51" fmla="*/ 279 h 574"/>
              <a:gd name="T52" fmla="*/ 835 w 984"/>
              <a:gd name="T53" fmla="*/ 133 h 574"/>
              <a:gd name="T54" fmla="*/ 974 w 984"/>
              <a:gd name="T55" fmla="*/ 260 h 574"/>
              <a:gd name="T56" fmla="*/ 984 w 984"/>
              <a:gd name="T57" fmla="*/ 281 h 574"/>
              <a:gd name="T58" fmla="*/ 984 w 984"/>
              <a:gd name="T59" fmla="*/ 283 h 574"/>
              <a:gd name="T60" fmla="*/ 984 w 984"/>
              <a:gd name="T61" fmla="*/ 285 h 574"/>
              <a:gd name="T62" fmla="*/ 984 w 984"/>
              <a:gd name="T63" fmla="*/ 289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4" h="574">
                <a:moveTo>
                  <a:pt x="605" y="133"/>
                </a:moveTo>
                <a:cubicBezTo>
                  <a:pt x="574" y="109"/>
                  <a:pt x="536" y="95"/>
                  <a:pt x="494" y="95"/>
                </a:cubicBezTo>
                <a:cubicBezTo>
                  <a:pt x="392" y="95"/>
                  <a:pt x="310" y="177"/>
                  <a:pt x="310" y="279"/>
                </a:cubicBezTo>
                <a:cubicBezTo>
                  <a:pt x="310" y="295"/>
                  <a:pt x="312" y="311"/>
                  <a:pt x="316" y="326"/>
                </a:cubicBezTo>
                <a:lnTo>
                  <a:pt x="156" y="432"/>
                </a:lnTo>
                <a:lnTo>
                  <a:pt x="148" y="438"/>
                </a:lnTo>
                <a:cubicBezTo>
                  <a:pt x="138" y="431"/>
                  <a:pt x="129" y="423"/>
                  <a:pt x="120" y="416"/>
                </a:cubicBezTo>
                <a:cubicBezTo>
                  <a:pt x="82" y="385"/>
                  <a:pt x="45" y="351"/>
                  <a:pt x="13" y="313"/>
                </a:cubicBezTo>
                <a:cubicBezTo>
                  <a:pt x="0" y="297"/>
                  <a:pt x="0" y="277"/>
                  <a:pt x="13" y="260"/>
                </a:cubicBezTo>
                <a:cubicBezTo>
                  <a:pt x="24" y="248"/>
                  <a:pt x="35" y="236"/>
                  <a:pt x="46" y="225"/>
                </a:cubicBezTo>
                <a:cubicBezTo>
                  <a:pt x="107" y="163"/>
                  <a:pt x="178" y="107"/>
                  <a:pt x="254" y="67"/>
                </a:cubicBezTo>
                <a:cubicBezTo>
                  <a:pt x="303" y="41"/>
                  <a:pt x="356" y="21"/>
                  <a:pt x="410" y="11"/>
                </a:cubicBezTo>
                <a:cubicBezTo>
                  <a:pt x="470" y="0"/>
                  <a:pt x="530" y="0"/>
                  <a:pt x="589" y="13"/>
                </a:cubicBezTo>
                <a:cubicBezTo>
                  <a:pt x="634" y="23"/>
                  <a:pt x="676" y="39"/>
                  <a:pt x="717" y="59"/>
                </a:cubicBezTo>
                <a:lnTo>
                  <a:pt x="708" y="64"/>
                </a:lnTo>
                <a:lnTo>
                  <a:pt x="605" y="133"/>
                </a:lnTo>
                <a:close/>
                <a:moveTo>
                  <a:pt x="494" y="187"/>
                </a:moveTo>
                <a:cubicBezTo>
                  <a:pt x="502" y="187"/>
                  <a:pt x="511" y="188"/>
                  <a:pt x="519" y="191"/>
                </a:cubicBezTo>
                <a:lnTo>
                  <a:pt x="402" y="268"/>
                </a:lnTo>
                <a:cubicBezTo>
                  <a:pt x="408" y="223"/>
                  <a:pt x="446" y="187"/>
                  <a:pt x="494" y="187"/>
                </a:cubicBezTo>
                <a:close/>
                <a:moveTo>
                  <a:pt x="897" y="45"/>
                </a:moveTo>
                <a:lnTo>
                  <a:pt x="100" y="566"/>
                </a:lnTo>
                <a:lnTo>
                  <a:pt x="100" y="567"/>
                </a:lnTo>
                <a:cubicBezTo>
                  <a:pt x="96" y="569"/>
                  <a:pt x="92" y="570"/>
                  <a:pt x="87" y="570"/>
                </a:cubicBezTo>
                <a:cubicBezTo>
                  <a:pt x="75" y="570"/>
                  <a:pt x="64" y="560"/>
                  <a:pt x="64" y="547"/>
                </a:cubicBezTo>
                <a:cubicBezTo>
                  <a:pt x="64" y="539"/>
                  <a:pt x="69" y="532"/>
                  <a:pt x="75" y="528"/>
                </a:cubicBezTo>
                <a:lnTo>
                  <a:pt x="872" y="7"/>
                </a:lnTo>
                <a:lnTo>
                  <a:pt x="872" y="7"/>
                </a:lnTo>
                <a:lnTo>
                  <a:pt x="872" y="7"/>
                </a:lnTo>
                <a:cubicBezTo>
                  <a:pt x="876" y="5"/>
                  <a:pt x="880" y="3"/>
                  <a:pt x="885" y="3"/>
                </a:cubicBezTo>
                <a:cubicBezTo>
                  <a:pt x="897" y="3"/>
                  <a:pt x="908" y="13"/>
                  <a:pt x="908" y="26"/>
                </a:cubicBezTo>
                <a:cubicBezTo>
                  <a:pt x="908" y="34"/>
                  <a:pt x="904" y="41"/>
                  <a:pt x="897" y="45"/>
                </a:cubicBezTo>
                <a:close/>
                <a:moveTo>
                  <a:pt x="494" y="371"/>
                </a:moveTo>
                <a:cubicBezTo>
                  <a:pt x="488" y="371"/>
                  <a:pt x="482" y="370"/>
                  <a:pt x="476" y="369"/>
                </a:cubicBezTo>
                <a:lnTo>
                  <a:pt x="584" y="299"/>
                </a:lnTo>
                <a:cubicBezTo>
                  <a:pt x="575" y="340"/>
                  <a:pt x="538" y="371"/>
                  <a:pt x="494" y="371"/>
                </a:cubicBezTo>
                <a:close/>
                <a:moveTo>
                  <a:pt x="984" y="289"/>
                </a:moveTo>
                <a:cubicBezTo>
                  <a:pt x="984" y="289"/>
                  <a:pt x="984" y="290"/>
                  <a:pt x="984" y="290"/>
                </a:cubicBezTo>
                <a:cubicBezTo>
                  <a:pt x="984" y="290"/>
                  <a:pt x="984" y="290"/>
                  <a:pt x="984" y="290"/>
                </a:cubicBezTo>
                <a:cubicBezTo>
                  <a:pt x="984" y="291"/>
                  <a:pt x="984" y="291"/>
                  <a:pt x="984" y="291"/>
                </a:cubicBezTo>
                <a:cubicBezTo>
                  <a:pt x="984" y="292"/>
                  <a:pt x="984" y="292"/>
                  <a:pt x="984" y="292"/>
                </a:cubicBezTo>
                <a:cubicBezTo>
                  <a:pt x="984" y="292"/>
                  <a:pt x="984" y="293"/>
                  <a:pt x="984" y="293"/>
                </a:cubicBezTo>
                <a:cubicBezTo>
                  <a:pt x="983" y="300"/>
                  <a:pt x="979" y="308"/>
                  <a:pt x="974" y="313"/>
                </a:cubicBezTo>
                <a:cubicBezTo>
                  <a:pt x="963" y="326"/>
                  <a:pt x="952" y="337"/>
                  <a:pt x="941" y="349"/>
                </a:cubicBezTo>
                <a:cubicBezTo>
                  <a:pt x="880" y="411"/>
                  <a:pt x="810" y="466"/>
                  <a:pt x="733" y="506"/>
                </a:cubicBezTo>
                <a:cubicBezTo>
                  <a:pt x="684" y="532"/>
                  <a:pt x="631" y="553"/>
                  <a:pt x="577" y="563"/>
                </a:cubicBezTo>
                <a:cubicBezTo>
                  <a:pt x="517" y="574"/>
                  <a:pt x="457" y="573"/>
                  <a:pt x="398" y="560"/>
                </a:cubicBezTo>
                <a:cubicBezTo>
                  <a:pt x="350" y="550"/>
                  <a:pt x="305" y="533"/>
                  <a:pt x="262" y="510"/>
                </a:cubicBezTo>
                <a:lnTo>
                  <a:pt x="264" y="509"/>
                </a:lnTo>
                <a:lnTo>
                  <a:pt x="386" y="428"/>
                </a:lnTo>
                <a:cubicBezTo>
                  <a:pt x="417" y="450"/>
                  <a:pt x="454" y="463"/>
                  <a:pt x="494" y="463"/>
                </a:cubicBezTo>
                <a:cubicBezTo>
                  <a:pt x="595" y="463"/>
                  <a:pt x="678" y="381"/>
                  <a:pt x="678" y="279"/>
                </a:cubicBezTo>
                <a:cubicBezTo>
                  <a:pt x="678" y="266"/>
                  <a:pt x="676" y="252"/>
                  <a:pt x="673" y="240"/>
                </a:cubicBezTo>
                <a:lnTo>
                  <a:pt x="835" y="133"/>
                </a:lnTo>
                <a:cubicBezTo>
                  <a:pt x="846" y="141"/>
                  <a:pt x="857" y="149"/>
                  <a:pt x="867" y="158"/>
                </a:cubicBezTo>
                <a:cubicBezTo>
                  <a:pt x="905" y="189"/>
                  <a:pt x="942" y="222"/>
                  <a:pt x="974" y="260"/>
                </a:cubicBezTo>
                <a:cubicBezTo>
                  <a:pt x="979" y="266"/>
                  <a:pt x="983" y="273"/>
                  <a:pt x="984" y="281"/>
                </a:cubicBezTo>
                <a:cubicBezTo>
                  <a:pt x="984" y="281"/>
                  <a:pt x="984" y="281"/>
                  <a:pt x="984" y="281"/>
                </a:cubicBezTo>
                <a:cubicBezTo>
                  <a:pt x="984" y="281"/>
                  <a:pt x="984" y="282"/>
                  <a:pt x="984" y="282"/>
                </a:cubicBezTo>
                <a:cubicBezTo>
                  <a:pt x="984" y="282"/>
                  <a:pt x="984" y="283"/>
                  <a:pt x="984" y="283"/>
                </a:cubicBezTo>
                <a:cubicBezTo>
                  <a:pt x="984" y="283"/>
                  <a:pt x="984" y="283"/>
                  <a:pt x="984" y="284"/>
                </a:cubicBezTo>
                <a:cubicBezTo>
                  <a:pt x="984" y="284"/>
                  <a:pt x="984" y="284"/>
                  <a:pt x="984" y="285"/>
                </a:cubicBezTo>
                <a:cubicBezTo>
                  <a:pt x="984" y="286"/>
                  <a:pt x="984" y="286"/>
                  <a:pt x="984" y="287"/>
                </a:cubicBezTo>
                <a:cubicBezTo>
                  <a:pt x="984" y="287"/>
                  <a:pt x="984" y="288"/>
                  <a:pt x="984" y="28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70" name="Freeform 370"/>
          <p:cNvSpPr>
            <a:spLocks noEditPoints="1"/>
          </p:cNvSpPr>
          <p:nvPr/>
        </p:nvSpPr>
        <p:spPr bwMode="auto">
          <a:xfrm>
            <a:off x="7121130" y="4327924"/>
            <a:ext cx="202406" cy="167878"/>
          </a:xfrm>
          <a:custGeom>
            <a:avLst/>
            <a:gdLst>
              <a:gd name="T0" fmla="*/ 754 w 894"/>
              <a:gd name="T1" fmla="*/ 738 h 738"/>
              <a:gd name="T2" fmla="*/ 706 w 894"/>
              <a:gd name="T3" fmla="*/ 690 h 738"/>
              <a:gd name="T4" fmla="*/ 826 w 894"/>
              <a:gd name="T5" fmla="*/ 369 h 738"/>
              <a:gd name="T6" fmla="*/ 706 w 894"/>
              <a:gd name="T7" fmla="*/ 48 h 738"/>
              <a:gd name="T8" fmla="*/ 754 w 894"/>
              <a:gd name="T9" fmla="*/ 0 h 738"/>
              <a:gd name="T10" fmla="*/ 894 w 894"/>
              <a:gd name="T11" fmla="*/ 369 h 738"/>
              <a:gd name="T12" fmla="*/ 754 w 894"/>
              <a:gd name="T13" fmla="*/ 738 h 738"/>
              <a:gd name="T14" fmla="*/ 422 w 894"/>
              <a:gd name="T15" fmla="*/ 639 h 738"/>
              <a:gd name="T16" fmla="*/ 392 w 894"/>
              <a:gd name="T17" fmla="*/ 629 h 738"/>
              <a:gd name="T18" fmla="*/ 392 w 894"/>
              <a:gd name="T19" fmla="*/ 629 h 738"/>
              <a:gd name="T20" fmla="*/ 220 w 894"/>
              <a:gd name="T21" fmla="*/ 504 h 738"/>
              <a:gd name="T22" fmla="*/ 51 w 894"/>
              <a:gd name="T23" fmla="*/ 504 h 738"/>
              <a:gd name="T24" fmla="*/ 0 w 894"/>
              <a:gd name="T25" fmla="*/ 453 h 738"/>
              <a:gd name="T26" fmla="*/ 0 w 894"/>
              <a:gd name="T27" fmla="*/ 285 h 738"/>
              <a:gd name="T28" fmla="*/ 51 w 894"/>
              <a:gd name="T29" fmla="*/ 234 h 738"/>
              <a:gd name="T30" fmla="*/ 51 w 894"/>
              <a:gd name="T31" fmla="*/ 234 h 738"/>
              <a:gd name="T32" fmla="*/ 218 w 894"/>
              <a:gd name="T33" fmla="*/ 234 h 738"/>
              <a:gd name="T34" fmla="*/ 390 w 894"/>
              <a:gd name="T35" fmla="*/ 94 h 738"/>
              <a:gd name="T36" fmla="*/ 390 w 894"/>
              <a:gd name="T37" fmla="*/ 94 h 738"/>
              <a:gd name="T38" fmla="*/ 422 w 894"/>
              <a:gd name="T39" fmla="*/ 83 h 738"/>
              <a:gd name="T40" fmla="*/ 472 w 894"/>
              <a:gd name="T41" fmla="*/ 133 h 738"/>
              <a:gd name="T42" fmla="*/ 472 w 894"/>
              <a:gd name="T43" fmla="*/ 285 h 738"/>
              <a:gd name="T44" fmla="*/ 472 w 894"/>
              <a:gd name="T45" fmla="*/ 403 h 738"/>
              <a:gd name="T46" fmla="*/ 472 w 894"/>
              <a:gd name="T47" fmla="*/ 453 h 738"/>
              <a:gd name="T48" fmla="*/ 472 w 894"/>
              <a:gd name="T49" fmla="*/ 504 h 738"/>
              <a:gd name="T50" fmla="*/ 472 w 894"/>
              <a:gd name="T51" fmla="*/ 588 h 738"/>
              <a:gd name="T52" fmla="*/ 422 w 894"/>
              <a:gd name="T53" fmla="*/ 639 h 738"/>
              <a:gd name="T54" fmla="*/ 622 w 894"/>
              <a:gd name="T55" fmla="*/ 606 h 738"/>
              <a:gd name="T56" fmla="*/ 574 w 894"/>
              <a:gd name="T57" fmla="*/ 558 h 738"/>
              <a:gd name="T58" fmla="*/ 641 w 894"/>
              <a:gd name="T59" fmla="*/ 369 h 738"/>
              <a:gd name="T60" fmla="*/ 574 w 894"/>
              <a:gd name="T61" fmla="*/ 180 h 738"/>
              <a:gd name="T62" fmla="*/ 622 w 894"/>
              <a:gd name="T63" fmla="*/ 132 h 738"/>
              <a:gd name="T64" fmla="*/ 708 w 894"/>
              <a:gd name="T65" fmla="*/ 369 h 738"/>
              <a:gd name="T66" fmla="*/ 622 w 894"/>
              <a:gd name="T67" fmla="*/ 606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4" h="738">
                <a:moveTo>
                  <a:pt x="754" y="738"/>
                </a:moveTo>
                <a:lnTo>
                  <a:pt x="706" y="690"/>
                </a:lnTo>
                <a:cubicBezTo>
                  <a:pt x="781" y="604"/>
                  <a:pt x="826" y="492"/>
                  <a:pt x="826" y="369"/>
                </a:cubicBezTo>
                <a:cubicBezTo>
                  <a:pt x="826" y="246"/>
                  <a:pt x="781" y="134"/>
                  <a:pt x="706" y="48"/>
                </a:cubicBezTo>
                <a:lnTo>
                  <a:pt x="754" y="0"/>
                </a:lnTo>
                <a:cubicBezTo>
                  <a:pt x="841" y="99"/>
                  <a:pt x="894" y="228"/>
                  <a:pt x="894" y="369"/>
                </a:cubicBezTo>
                <a:cubicBezTo>
                  <a:pt x="894" y="510"/>
                  <a:pt x="841" y="639"/>
                  <a:pt x="754" y="738"/>
                </a:cubicBezTo>
                <a:close/>
                <a:moveTo>
                  <a:pt x="422" y="639"/>
                </a:moveTo>
                <a:cubicBezTo>
                  <a:pt x="411" y="639"/>
                  <a:pt x="400" y="635"/>
                  <a:pt x="392" y="629"/>
                </a:cubicBezTo>
                <a:lnTo>
                  <a:pt x="392" y="629"/>
                </a:lnTo>
                <a:lnTo>
                  <a:pt x="220" y="504"/>
                </a:lnTo>
                <a:lnTo>
                  <a:pt x="51" y="504"/>
                </a:lnTo>
                <a:cubicBezTo>
                  <a:pt x="23" y="504"/>
                  <a:pt x="0" y="481"/>
                  <a:pt x="0" y="453"/>
                </a:cubicBezTo>
                <a:lnTo>
                  <a:pt x="0" y="285"/>
                </a:lnTo>
                <a:cubicBezTo>
                  <a:pt x="0" y="257"/>
                  <a:pt x="23" y="234"/>
                  <a:pt x="51" y="234"/>
                </a:cubicBezTo>
                <a:lnTo>
                  <a:pt x="51" y="234"/>
                </a:lnTo>
                <a:lnTo>
                  <a:pt x="218" y="234"/>
                </a:lnTo>
                <a:lnTo>
                  <a:pt x="390" y="94"/>
                </a:lnTo>
                <a:lnTo>
                  <a:pt x="390" y="94"/>
                </a:lnTo>
                <a:cubicBezTo>
                  <a:pt x="399" y="87"/>
                  <a:pt x="410" y="83"/>
                  <a:pt x="422" y="83"/>
                </a:cubicBezTo>
                <a:cubicBezTo>
                  <a:pt x="450" y="82"/>
                  <a:pt x="472" y="105"/>
                  <a:pt x="472" y="133"/>
                </a:cubicBezTo>
                <a:lnTo>
                  <a:pt x="472" y="285"/>
                </a:lnTo>
                <a:lnTo>
                  <a:pt x="472" y="403"/>
                </a:lnTo>
                <a:lnTo>
                  <a:pt x="472" y="453"/>
                </a:lnTo>
                <a:lnTo>
                  <a:pt x="472" y="504"/>
                </a:lnTo>
                <a:lnTo>
                  <a:pt x="472" y="588"/>
                </a:lnTo>
                <a:cubicBezTo>
                  <a:pt x="472" y="616"/>
                  <a:pt x="450" y="639"/>
                  <a:pt x="422" y="639"/>
                </a:cubicBezTo>
                <a:close/>
                <a:moveTo>
                  <a:pt x="622" y="606"/>
                </a:moveTo>
                <a:lnTo>
                  <a:pt x="574" y="558"/>
                </a:lnTo>
                <a:cubicBezTo>
                  <a:pt x="616" y="506"/>
                  <a:pt x="641" y="441"/>
                  <a:pt x="641" y="369"/>
                </a:cubicBezTo>
                <a:cubicBezTo>
                  <a:pt x="641" y="297"/>
                  <a:pt x="616" y="232"/>
                  <a:pt x="574" y="180"/>
                </a:cubicBezTo>
                <a:lnTo>
                  <a:pt x="622" y="132"/>
                </a:lnTo>
                <a:cubicBezTo>
                  <a:pt x="676" y="196"/>
                  <a:pt x="708" y="279"/>
                  <a:pt x="708" y="369"/>
                </a:cubicBezTo>
                <a:cubicBezTo>
                  <a:pt x="708" y="459"/>
                  <a:pt x="676" y="542"/>
                  <a:pt x="622" y="606"/>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71" name="Freeform 371"/>
          <p:cNvSpPr>
            <a:spLocks noEditPoints="1"/>
          </p:cNvSpPr>
          <p:nvPr/>
        </p:nvSpPr>
        <p:spPr bwMode="auto">
          <a:xfrm>
            <a:off x="7461649" y="4349355"/>
            <a:ext cx="153590" cy="126206"/>
          </a:xfrm>
          <a:custGeom>
            <a:avLst/>
            <a:gdLst>
              <a:gd name="T0" fmla="*/ 551 w 678"/>
              <a:gd name="T1" fmla="*/ 321 h 558"/>
              <a:gd name="T2" fmla="*/ 551 w 678"/>
              <a:gd name="T3" fmla="*/ 372 h 558"/>
              <a:gd name="T4" fmla="*/ 551 w 678"/>
              <a:gd name="T5" fmla="*/ 423 h 558"/>
              <a:gd name="T6" fmla="*/ 551 w 678"/>
              <a:gd name="T7" fmla="*/ 507 h 558"/>
              <a:gd name="T8" fmla="*/ 500 w 678"/>
              <a:gd name="T9" fmla="*/ 558 h 558"/>
              <a:gd name="T10" fmla="*/ 471 w 678"/>
              <a:gd name="T11" fmla="*/ 548 h 558"/>
              <a:gd name="T12" fmla="*/ 471 w 678"/>
              <a:gd name="T13" fmla="*/ 549 h 558"/>
              <a:gd name="T14" fmla="*/ 298 w 678"/>
              <a:gd name="T15" fmla="*/ 423 h 558"/>
              <a:gd name="T16" fmla="*/ 265 w 678"/>
              <a:gd name="T17" fmla="*/ 423 h 558"/>
              <a:gd name="T18" fmla="*/ 551 w 678"/>
              <a:gd name="T19" fmla="*/ 229 h 558"/>
              <a:gd name="T20" fmla="*/ 551 w 678"/>
              <a:gd name="T21" fmla="*/ 321 h 558"/>
              <a:gd name="T22" fmla="*/ 77 w 678"/>
              <a:gd name="T23" fmla="*/ 203 h 558"/>
              <a:gd name="T24" fmla="*/ 128 w 678"/>
              <a:gd name="T25" fmla="*/ 152 h 558"/>
              <a:gd name="T26" fmla="*/ 128 w 678"/>
              <a:gd name="T27" fmla="*/ 152 h 558"/>
              <a:gd name="T28" fmla="*/ 296 w 678"/>
              <a:gd name="T29" fmla="*/ 152 h 558"/>
              <a:gd name="T30" fmla="*/ 468 w 678"/>
              <a:gd name="T31" fmla="*/ 11 h 558"/>
              <a:gd name="T32" fmla="*/ 468 w 678"/>
              <a:gd name="T33" fmla="*/ 12 h 558"/>
              <a:gd name="T34" fmla="*/ 500 w 678"/>
              <a:gd name="T35" fmla="*/ 0 h 558"/>
              <a:gd name="T36" fmla="*/ 551 w 678"/>
              <a:gd name="T37" fmla="*/ 46 h 558"/>
              <a:gd name="T38" fmla="*/ 77 w 678"/>
              <a:gd name="T39" fmla="*/ 366 h 558"/>
              <a:gd name="T40" fmla="*/ 77 w 678"/>
              <a:gd name="T41" fmla="*/ 203 h 558"/>
              <a:gd name="T42" fmla="*/ 667 w 678"/>
              <a:gd name="T43" fmla="*/ 90 h 558"/>
              <a:gd name="T44" fmla="*/ 39 w 678"/>
              <a:gd name="T45" fmla="*/ 515 h 558"/>
              <a:gd name="T46" fmla="*/ 25 w 678"/>
              <a:gd name="T47" fmla="*/ 519 h 558"/>
              <a:gd name="T48" fmla="*/ 0 w 678"/>
              <a:gd name="T49" fmla="*/ 494 h 558"/>
              <a:gd name="T50" fmla="*/ 11 w 678"/>
              <a:gd name="T51" fmla="*/ 473 h 558"/>
              <a:gd name="T52" fmla="*/ 638 w 678"/>
              <a:gd name="T53" fmla="*/ 48 h 558"/>
              <a:gd name="T54" fmla="*/ 653 w 678"/>
              <a:gd name="T55" fmla="*/ 44 h 558"/>
              <a:gd name="T56" fmla="*/ 678 w 678"/>
              <a:gd name="T57" fmla="*/ 69 h 558"/>
              <a:gd name="T58" fmla="*/ 667 w 678"/>
              <a:gd name="T59" fmla="*/ 90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78" h="558">
                <a:moveTo>
                  <a:pt x="551" y="321"/>
                </a:moveTo>
                <a:lnTo>
                  <a:pt x="551" y="372"/>
                </a:lnTo>
                <a:lnTo>
                  <a:pt x="551" y="423"/>
                </a:lnTo>
                <a:lnTo>
                  <a:pt x="551" y="507"/>
                </a:lnTo>
                <a:cubicBezTo>
                  <a:pt x="551" y="535"/>
                  <a:pt x="528" y="558"/>
                  <a:pt x="500" y="558"/>
                </a:cubicBezTo>
                <a:cubicBezTo>
                  <a:pt x="489" y="558"/>
                  <a:pt x="479" y="554"/>
                  <a:pt x="471" y="548"/>
                </a:cubicBezTo>
                <a:lnTo>
                  <a:pt x="471" y="549"/>
                </a:lnTo>
                <a:lnTo>
                  <a:pt x="298" y="423"/>
                </a:lnTo>
                <a:lnTo>
                  <a:pt x="265" y="423"/>
                </a:lnTo>
                <a:lnTo>
                  <a:pt x="551" y="229"/>
                </a:lnTo>
                <a:lnTo>
                  <a:pt x="551" y="321"/>
                </a:lnTo>
                <a:close/>
                <a:moveTo>
                  <a:pt x="77" y="203"/>
                </a:moveTo>
                <a:cubicBezTo>
                  <a:pt x="77" y="175"/>
                  <a:pt x="100" y="152"/>
                  <a:pt x="128" y="152"/>
                </a:cubicBezTo>
                <a:lnTo>
                  <a:pt x="128" y="152"/>
                </a:lnTo>
                <a:lnTo>
                  <a:pt x="296" y="152"/>
                </a:lnTo>
                <a:lnTo>
                  <a:pt x="468" y="11"/>
                </a:lnTo>
                <a:lnTo>
                  <a:pt x="468" y="12"/>
                </a:lnTo>
                <a:cubicBezTo>
                  <a:pt x="477" y="4"/>
                  <a:pt x="488" y="0"/>
                  <a:pt x="500" y="0"/>
                </a:cubicBezTo>
                <a:cubicBezTo>
                  <a:pt x="527" y="0"/>
                  <a:pt x="548" y="20"/>
                  <a:pt x="551" y="46"/>
                </a:cubicBezTo>
                <a:lnTo>
                  <a:pt x="77" y="366"/>
                </a:lnTo>
                <a:lnTo>
                  <a:pt x="77" y="203"/>
                </a:lnTo>
                <a:close/>
                <a:moveTo>
                  <a:pt x="667" y="90"/>
                </a:moveTo>
                <a:lnTo>
                  <a:pt x="39" y="515"/>
                </a:lnTo>
                <a:cubicBezTo>
                  <a:pt x="35" y="518"/>
                  <a:pt x="30" y="519"/>
                  <a:pt x="25" y="519"/>
                </a:cubicBezTo>
                <a:cubicBezTo>
                  <a:pt x="11" y="519"/>
                  <a:pt x="0" y="508"/>
                  <a:pt x="0" y="494"/>
                </a:cubicBezTo>
                <a:cubicBezTo>
                  <a:pt x="0" y="485"/>
                  <a:pt x="4" y="477"/>
                  <a:pt x="11" y="473"/>
                </a:cubicBezTo>
                <a:lnTo>
                  <a:pt x="638" y="48"/>
                </a:lnTo>
                <a:cubicBezTo>
                  <a:pt x="643" y="46"/>
                  <a:pt x="647" y="44"/>
                  <a:pt x="653" y="44"/>
                </a:cubicBezTo>
                <a:cubicBezTo>
                  <a:pt x="667" y="44"/>
                  <a:pt x="678" y="55"/>
                  <a:pt x="678" y="69"/>
                </a:cubicBezTo>
                <a:cubicBezTo>
                  <a:pt x="678" y="78"/>
                  <a:pt x="674" y="86"/>
                  <a:pt x="667" y="9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72" name="Freeform 372"/>
          <p:cNvSpPr>
            <a:spLocks noEditPoints="1"/>
          </p:cNvSpPr>
          <p:nvPr/>
        </p:nvSpPr>
        <p:spPr bwMode="auto">
          <a:xfrm>
            <a:off x="4486277" y="4392218"/>
            <a:ext cx="165498" cy="40481"/>
          </a:xfrm>
          <a:custGeom>
            <a:avLst/>
            <a:gdLst>
              <a:gd name="T0" fmla="*/ 88 w 733"/>
              <a:gd name="T1" fmla="*/ 176 h 176"/>
              <a:gd name="T2" fmla="*/ 0 w 733"/>
              <a:gd name="T3" fmla="*/ 88 h 176"/>
              <a:gd name="T4" fmla="*/ 88 w 733"/>
              <a:gd name="T5" fmla="*/ 0 h 176"/>
              <a:gd name="T6" fmla="*/ 176 w 733"/>
              <a:gd name="T7" fmla="*/ 88 h 176"/>
              <a:gd name="T8" fmla="*/ 88 w 733"/>
              <a:gd name="T9" fmla="*/ 176 h 176"/>
              <a:gd name="T10" fmla="*/ 366 w 733"/>
              <a:gd name="T11" fmla="*/ 176 h 176"/>
              <a:gd name="T12" fmla="*/ 278 w 733"/>
              <a:gd name="T13" fmla="*/ 88 h 176"/>
              <a:gd name="T14" fmla="*/ 366 w 733"/>
              <a:gd name="T15" fmla="*/ 0 h 176"/>
              <a:gd name="T16" fmla="*/ 454 w 733"/>
              <a:gd name="T17" fmla="*/ 88 h 176"/>
              <a:gd name="T18" fmla="*/ 366 w 733"/>
              <a:gd name="T19" fmla="*/ 176 h 176"/>
              <a:gd name="T20" fmla="*/ 645 w 733"/>
              <a:gd name="T21" fmla="*/ 176 h 176"/>
              <a:gd name="T22" fmla="*/ 557 w 733"/>
              <a:gd name="T23" fmla="*/ 88 h 176"/>
              <a:gd name="T24" fmla="*/ 645 w 733"/>
              <a:gd name="T25" fmla="*/ 0 h 176"/>
              <a:gd name="T26" fmla="*/ 733 w 733"/>
              <a:gd name="T27" fmla="*/ 88 h 176"/>
              <a:gd name="T28" fmla="*/ 645 w 733"/>
              <a:gd name="T29"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3" h="176">
                <a:moveTo>
                  <a:pt x="88" y="176"/>
                </a:moveTo>
                <a:cubicBezTo>
                  <a:pt x="39" y="176"/>
                  <a:pt x="0" y="137"/>
                  <a:pt x="0" y="88"/>
                </a:cubicBezTo>
                <a:cubicBezTo>
                  <a:pt x="0" y="39"/>
                  <a:pt x="39" y="0"/>
                  <a:pt x="88" y="0"/>
                </a:cubicBezTo>
                <a:cubicBezTo>
                  <a:pt x="136" y="0"/>
                  <a:pt x="176" y="39"/>
                  <a:pt x="176" y="88"/>
                </a:cubicBezTo>
                <a:cubicBezTo>
                  <a:pt x="176" y="137"/>
                  <a:pt x="136" y="176"/>
                  <a:pt x="88" y="176"/>
                </a:cubicBezTo>
                <a:close/>
                <a:moveTo>
                  <a:pt x="366" y="176"/>
                </a:moveTo>
                <a:cubicBezTo>
                  <a:pt x="318" y="176"/>
                  <a:pt x="278" y="137"/>
                  <a:pt x="278" y="88"/>
                </a:cubicBezTo>
                <a:cubicBezTo>
                  <a:pt x="278" y="39"/>
                  <a:pt x="318" y="0"/>
                  <a:pt x="366" y="0"/>
                </a:cubicBezTo>
                <a:cubicBezTo>
                  <a:pt x="415" y="0"/>
                  <a:pt x="454" y="39"/>
                  <a:pt x="454" y="88"/>
                </a:cubicBezTo>
                <a:cubicBezTo>
                  <a:pt x="455" y="137"/>
                  <a:pt x="415" y="176"/>
                  <a:pt x="366" y="176"/>
                </a:cubicBezTo>
                <a:close/>
                <a:moveTo>
                  <a:pt x="645" y="176"/>
                </a:moveTo>
                <a:cubicBezTo>
                  <a:pt x="597" y="176"/>
                  <a:pt x="557" y="137"/>
                  <a:pt x="557" y="88"/>
                </a:cubicBezTo>
                <a:cubicBezTo>
                  <a:pt x="557" y="39"/>
                  <a:pt x="597" y="0"/>
                  <a:pt x="645" y="0"/>
                </a:cubicBezTo>
                <a:cubicBezTo>
                  <a:pt x="694" y="0"/>
                  <a:pt x="733" y="39"/>
                  <a:pt x="733" y="88"/>
                </a:cubicBezTo>
                <a:cubicBezTo>
                  <a:pt x="733" y="137"/>
                  <a:pt x="694" y="176"/>
                  <a:pt x="645" y="176"/>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73" name="Freeform 373"/>
          <p:cNvSpPr>
            <a:spLocks/>
          </p:cNvSpPr>
          <p:nvPr/>
        </p:nvSpPr>
        <p:spPr bwMode="auto">
          <a:xfrm>
            <a:off x="4244581" y="4342211"/>
            <a:ext cx="92869" cy="140494"/>
          </a:xfrm>
          <a:custGeom>
            <a:avLst/>
            <a:gdLst>
              <a:gd name="T0" fmla="*/ 104 w 412"/>
              <a:gd name="T1" fmla="*/ 616 h 616"/>
              <a:gd name="T2" fmla="*/ 134 w 412"/>
              <a:gd name="T3" fmla="*/ 604 h 616"/>
              <a:gd name="T4" fmla="*/ 134 w 412"/>
              <a:gd name="T5" fmla="*/ 604 h 616"/>
              <a:gd name="T6" fmla="*/ 398 w 412"/>
              <a:gd name="T7" fmla="*/ 340 h 616"/>
              <a:gd name="T8" fmla="*/ 398 w 412"/>
              <a:gd name="T9" fmla="*/ 340 h 616"/>
              <a:gd name="T10" fmla="*/ 412 w 412"/>
              <a:gd name="T11" fmla="*/ 308 h 616"/>
              <a:gd name="T12" fmla="*/ 412 w 412"/>
              <a:gd name="T13" fmla="*/ 308 h 616"/>
              <a:gd name="T14" fmla="*/ 398 w 412"/>
              <a:gd name="T15" fmla="*/ 276 h 616"/>
              <a:gd name="T16" fmla="*/ 398 w 412"/>
              <a:gd name="T17" fmla="*/ 276 h 616"/>
              <a:gd name="T18" fmla="*/ 134 w 412"/>
              <a:gd name="T19" fmla="*/ 12 h 616"/>
              <a:gd name="T20" fmla="*/ 134 w 412"/>
              <a:gd name="T21" fmla="*/ 12 h 616"/>
              <a:gd name="T22" fmla="*/ 104 w 412"/>
              <a:gd name="T23" fmla="*/ 0 h 616"/>
              <a:gd name="T24" fmla="*/ 44 w 412"/>
              <a:gd name="T25" fmla="*/ 0 h 616"/>
              <a:gd name="T26" fmla="*/ 0 w 412"/>
              <a:gd name="T27" fmla="*/ 44 h 616"/>
              <a:gd name="T28" fmla="*/ 16 w 412"/>
              <a:gd name="T29" fmla="*/ 77 h 616"/>
              <a:gd name="T30" fmla="*/ 246 w 412"/>
              <a:gd name="T31" fmla="*/ 308 h 616"/>
              <a:gd name="T32" fmla="*/ 13 w 412"/>
              <a:gd name="T33" fmla="*/ 541 h 616"/>
              <a:gd name="T34" fmla="*/ 13 w 412"/>
              <a:gd name="T35" fmla="*/ 541 h 616"/>
              <a:gd name="T36" fmla="*/ 0 w 412"/>
              <a:gd name="T37" fmla="*/ 572 h 616"/>
              <a:gd name="T38" fmla="*/ 44 w 412"/>
              <a:gd name="T39" fmla="*/ 616 h 616"/>
              <a:gd name="T40" fmla="*/ 104 w 412"/>
              <a:gd name="T41" fmla="*/ 616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2" h="616">
                <a:moveTo>
                  <a:pt x="104" y="616"/>
                </a:moveTo>
                <a:cubicBezTo>
                  <a:pt x="116" y="616"/>
                  <a:pt x="127" y="611"/>
                  <a:pt x="134" y="604"/>
                </a:cubicBezTo>
                <a:lnTo>
                  <a:pt x="134" y="604"/>
                </a:lnTo>
                <a:lnTo>
                  <a:pt x="398" y="340"/>
                </a:lnTo>
                <a:lnTo>
                  <a:pt x="398" y="340"/>
                </a:lnTo>
                <a:cubicBezTo>
                  <a:pt x="407" y="332"/>
                  <a:pt x="412" y="320"/>
                  <a:pt x="412" y="308"/>
                </a:cubicBezTo>
                <a:cubicBezTo>
                  <a:pt x="412" y="308"/>
                  <a:pt x="412" y="308"/>
                  <a:pt x="412" y="308"/>
                </a:cubicBezTo>
                <a:cubicBezTo>
                  <a:pt x="412" y="295"/>
                  <a:pt x="407" y="284"/>
                  <a:pt x="398" y="276"/>
                </a:cubicBezTo>
                <a:lnTo>
                  <a:pt x="398" y="276"/>
                </a:lnTo>
                <a:lnTo>
                  <a:pt x="134" y="12"/>
                </a:lnTo>
                <a:lnTo>
                  <a:pt x="134" y="12"/>
                </a:lnTo>
                <a:cubicBezTo>
                  <a:pt x="126" y="5"/>
                  <a:pt x="116" y="0"/>
                  <a:pt x="104" y="0"/>
                </a:cubicBezTo>
                <a:cubicBezTo>
                  <a:pt x="84" y="0"/>
                  <a:pt x="64" y="0"/>
                  <a:pt x="44" y="0"/>
                </a:cubicBezTo>
                <a:cubicBezTo>
                  <a:pt x="20" y="0"/>
                  <a:pt x="0" y="20"/>
                  <a:pt x="0" y="44"/>
                </a:cubicBezTo>
                <a:cubicBezTo>
                  <a:pt x="0" y="57"/>
                  <a:pt x="6" y="69"/>
                  <a:pt x="16" y="77"/>
                </a:cubicBezTo>
                <a:lnTo>
                  <a:pt x="246" y="308"/>
                </a:lnTo>
                <a:lnTo>
                  <a:pt x="13" y="541"/>
                </a:lnTo>
                <a:lnTo>
                  <a:pt x="13" y="541"/>
                </a:lnTo>
                <a:cubicBezTo>
                  <a:pt x="5" y="549"/>
                  <a:pt x="0" y="560"/>
                  <a:pt x="0" y="572"/>
                </a:cubicBezTo>
                <a:cubicBezTo>
                  <a:pt x="0" y="596"/>
                  <a:pt x="20" y="616"/>
                  <a:pt x="44" y="616"/>
                </a:cubicBezTo>
                <a:cubicBezTo>
                  <a:pt x="64" y="616"/>
                  <a:pt x="84" y="616"/>
                  <a:pt x="104" y="616"/>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74" name="Freeform 374"/>
          <p:cNvSpPr>
            <a:spLocks noEditPoints="1"/>
          </p:cNvSpPr>
          <p:nvPr/>
        </p:nvSpPr>
        <p:spPr bwMode="auto">
          <a:xfrm>
            <a:off x="8037911" y="2201467"/>
            <a:ext cx="151209" cy="165498"/>
          </a:xfrm>
          <a:custGeom>
            <a:avLst/>
            <a:gdLst>
              <a:gd name="T0" fmla="*/ 252 w 670"/>
              <a:gd name="T1" fmla="*/ 83 h 725"/>
              <a:gd name="T2" fmla="*/ 84 w 670"/>
              <a:gd name="T3" fmla="*/ 83 h 725"/>
              <a:gd name="T4" fmla="*/ 84 w 670"/>
              <a:gd name="T5" fmla="*/ 641 h 725"/>
              <a:gd name="T6" fmla="*/ 252 w 670"/>
              <a:gd name="T7" fmla="*/ 641 h 725"/>
              <a:gd name="T8" fmla="*/ 293 w 670"/>
              <a:gd name="T9" fmla="*/ 683 h 725"/>
              <a:gd name="T10" fmla="*/ 252 w 670"/>
              <a:gd name="T11" fmla="*/ 725 h 725"/>
              <a:gd name="T12" fmla="*/ 42 w 670"/>
              <a:gd name="T13" fmla="*/ 725 h 725"/>
              <a:gd name="T14" fmla="*/ 0 w 670"/>
              <a:gd name="T15" fmla="*/ 683 h 725"/>
              <a:gd name="T16" fmla="*/ 0 w 670"/>
              <a:gd name="T17" fmla="*/ 42 h 725"/>
              <a:gd name="T18" fmla="*/ 42 w 670"/>
              <a:gd name="T19" fmla="*/ 0 h 725"/>
              <a:gd name="T20" fmla="*/ 252 w 670"/>
              <a:gd name="T21" fmla="*/ 0 h 725"/>
              <a:gd name="T22" fmla="*/ 293 w 670"/>
              <a:gd name="T23" fmla="*/ 42 h 725"/>
              <a:gd name="T24" fmla="*/ 252 w 670"/>
              <a:gd name="T25" fmla="*/ 83 h 725"/>
              <a:gd name="T26" fmla="*/ 670 w 670"/>
              <a:gd name="T27" fmla="*/ 362 h 725"/>
              <a:gd name="T28" fmla="*/ 656 w 670"/>
              <a:gd name="T29" fmla="*/ 393 h 725"/>
              <a:gd name="T30" fmla="*/ 656 w 670"/>
              <a:gd name="T31" fmla="*/ 393 h 725"/>
              <a:gd name="T32" fmla="*/ 517 w 670"/>
              <a:gd name="T33" fmla="*/ 519 h 725"/>
              <a:gd name="T34" fmla="*/ 489 w 670"/>
              <a:gd name="T35" fmla="*/ 530 h 725"/>
              <a:gd name="T36" fmla="*/ 447 w 670"/>
              <a:gd name="T37" fmla="*/ 488 h 725"/>
              <a:gd name="T38" fmla="*/ 461 w 670"/>
              <a:gd name="T39" fmla="*/ 457 h 725"/>
              <a:gd name="T40" fmla="*/ 519 w 670"/>
              <a:gd name="T41" fmla="*/ 404 h 725"/>
              <a:gd name="T42" fmla="*/ 265 w 670"/>
              <a:gd name="T43" fmla="*/ 404 h 725"/>
              <a:gd name="T44" fmla="*/ 224 w 670"/>
              <a:gd name="T45" fmla="*/ 362 h 725"/>
              <a:gd name="T46" fmla="*/ 265 w 670"/>
              <a:gd name="T47" fmla="*/ 321 h 725"/>
              <a:gd name="T48" fmla="*/ 519 w 670"/>
              <a:gd name="T49" fmla="*/ 321 h 725"/>
              <a:gd name="T50" fmla="*/ 461 w 670"/>
              <a:gd name="T51" fmla="*/ 268 h 725"/>
              <a:gd name="T52" fmla="*/ 447 w 670"/>
              <a:gd name="T53" fmla="*/ 237 h 725"/>
              <a:gd name="T54" fmla="*/ 489 w 670"/>
              <a:gd name="T55" fmla="*/ 195 h 725"/>
              <a:gd name="T56" fmla="*/ 517 w 670"/>
              <a:gd name="T57" fmla="*/ 206 h 725"/>
              <a:gd name="T58" fmla="*/ 656 w 670"/>
              <a:gd name="T59" fmla="*/ 331 h 725"/>
              <a:gd name="T60" fmla="*/ 670 w 670"/>
              <a:gd name="T61" fmla="*/ 362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70" h="725">
                <a:moveTo>
                  <a:pt x="252" y="83"/>
                </a:moveTo>
                <a:lnTo>
                  <a:pt x="84" y="83"/>
                </a:lnTo>
                <a:lnTo>
                  <a:pt x="84" y="641"/>
                </a:lnTo>
                <a:lnTo>
                  <a:pt x="252" y="641"/>
                </a:lnTo>
                <a:cubicBezTo>
                  <a:pt x="275" y="641"/>
                  <a:pt x="293" y="660"/>
                  <a:pt x="293" y="683"/>
                </a:cubicBezTo>
                <a:cubicBezTo>
                  <a:pt x="293" y="706"/>
                  <a:pt x="275" y="725"/>
                  <a:pt x="252" y="725"/>
                </a:cubicBezTo>
                <a:lnTo>
                  <a:pt x="42" y="725"/>
                </a:lnTo>
                <a:cubicBezTo>
                  <a:pt x="19" y="725"/>
                  <a:pt x="0" y="706"/>
                  <a:pt x="0" y="683"/>
                </a:cubicBezTo>
                <a:lnTo>
                  <a:pt x="0" y="42"/>
                </a:lnTo>
                <a:cubicBezTo>
                  <a:pt x="0" y="18"/>
                  <a:pt x="19" y="0"/>
                  <a:pt x="42" y="0"/>
                </a:cubicBezTo>
                <a:lnTo>
                  <a:pt x="252" y="0"/>
                </a:lnTo>
                <a:cubicBezTo>
                  <a:pt x="275" y="0"/>
                  <a:pt x="293" y="18"/>
                  <a:pt x="293" y="42"/>
                </a:cubicBezTo>
                <a:cubicBezTo>
                  <a:pt x="293" y="65"/>
                  <a:pt x="275" y="83"/>
                  <a:pt x="252" y="83"/>
                </a:cubicBezTo>
                <a:close/>
                <a:moveTo>
                  <a:pt x="670" y="362"/>
                </a:moveTo>
                <a:cubicBezTo>
                  <a:pt x="670" y="375"/>
                  <a:pt x="665" y="386"/>
                  <a:pt x="656" y="393"/>
                </a:cubicBezTo>
                <a:lnTo>
                  <a:pt x="656" y="393"/>
                </a:lnTo>
                <a:lnTo>
                  <a:pt x="517" y="519"/>
                </a:lnTo>
                <a:cubicBezTo>
                  <a:pt x="509" y="526"/>
                  <a:pt x="499" y="530"/>
                  <a:pt x="489" y="530"/>
                </a:cubicBezTo>
                <a:cubicBezTo>
                  <a:pt x="466" y="530"/>
                  <a:pt x="447" y="511"/>
                  <a:pt x="447" y="488"/>
                </a:cubicBezTo>
                <a:cubicBezTo>
                  <a:pt x="447" y="476"/>
                  <a:pt x="452" y="465"/>
                  <a:pt x="461" y="457"/>
                </a:cubicBezTo>
                <a:lnTo>
                  <a:pt x="519" y="404"/>
                </a:lnTo>
                <a:lnTo>
                  <a:pt x="265" y="404"/>
                </a:lnTo>
                <a:cubicBezTo>
                  <a:pt x="242" y="404"/>
                  <a:pt x="224" y="386"/>
                  <a:pt x="224" y="362"/>
                </a:cubicBezTo>
                <a:cubicBezTo>
                  <a:pt x="224" y="339"/>
                  <a:pt x="242" y="321"/>
                  <a:pt x="265" y="321"/>
                </a:cubicBezTo>
                <a:lnTo>
                  <a:pt x="519" y="321"/>
                </a:lnTo>
                <a:lnTo>
                  <a:pt x="461" y="268"/>
                </a:lnTo>
                <a:cubicBezTo>
                  <a:pt x="452" y="260"/>
                  <a:pt x="447" y="249"/>
                  <a:pt x="447" y="237"/>
                </a:cubicBezTo>
                <a:cubicBezTo>
                  <a:pt x="447" y="214"/>
                  <a:pt x="466" y="195"/>
                  <a:pt x="489" y="195"/>
                </a:cubicBezTo>
                <a:cubicBezTo>
                  <a:pt x="499" y="195"/>
                  <a:pt x="509" y="199"/>
                  <a:pt x="517" y="206"/>
                </a:cubicBezTo>
                <a:lnTo>
                  <a:pt x="656" y="331"/>
                </a:lnTo>
                <a:cubicBezTo>
                  <a:pt x="665" y="339"/>
                  <a:pt x="670" y="350"/>
                  <a:pt x="670" y="36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75" name="Freeform 375"/>
          <p:cNvSpPr>
            <a:spLocks noEditPoints="1"/>
          </p:cNvSpPr>
          <p:nvPr/>
        </p:nvSpPr>
        <p:spPr bwMode="auto">
          <a:xfrm>
            <a:off x="7742636" y="2201467"/>
            <a:ext cx="151209" cy="165498"/>
          </a:xfrm>
          <a:custGeom>
            <a:avLst/>
            <a:gdLst>
              <a:gd name="T0" fmla="*/ 433 w 670"/>
              <a:gd name="T1" fmla="*/ 332 h 725"/>
              <a:gd name="T2" fmla="*/ 447 w 670"/>
              <a:gd name="T3" fmla="*/ 363 h 725"/>
              <a:gd name="T4" fmla="*/ 433 w 670"/>
              <a:gd name="T5" fmla="*/ 394 h 725"/>
              <a:gd name="T6" fmla="*/ 294 w 670"/>
              <a:gd name="T7" fmla="*/ 520 h 725"/>
              <a:gd name="T8" fmla="*/ 266 w 670"/>
              <a:gd name="T9" fmla="*/ 531 h 725"/>
              <a:gd name="T10" fmla="*/ 224 w 670"/>
              <a:gd name="T11" fmla="*/ 489 h 725"/>
              <a:gd name="T12" fmla="*/ 238 w 670"/>
              <a:gd name="T13" fmla="*/ 458 h 725"/>
              <a:gd name="T14" fmla="*/ 238 w 670"/>
              <a:gd name="T15" fmla="*/ 458 h 725"/>
              <a:gd name="T16" fmla="*/ 296 w 670"/>
              <a:gd name="T17" fmla="*/ 405 h 725"/>
              <a:gd name="T18" fmla="*/ 42 w 670"/>
              <a:gd name="T19" fmla="*/ 405 h 725"/>
              <a:gd name="T20" fmla="*/ 0 w 670"/>
              <a:gd name="T21" fmla="*/ 363 h 725"/>
              <a:gd name="T22" fmla="*/ 42 w 670"/>
              <a:gd name="T23" fmla="*/ 321 h 725"/>
              <a:gd name="T24" fmla="*/ 296 w 670"/>
              <a:gd name="T25" fmla="*/ 321 h 725"/>
              <a:gd name="T26" fmla="*/ 238 w 670"/>
              <a:gd name="T27" fmla="*/ 269 h 725"/>
              <a:gd name="T28" fmla="*/ 224 w 670"/>
              <a:gd name="T29" fmla="*/ 238 h 725"/>
              <a:gd name="T30" fmla="*/ 266 w 670"/>
              <a:gd name="T31" fmla="*/ 196 h 725"/>
              <a:gd name="T32" fmla="*/ 294 w 670"/>
              <a:gd name="T33" fmla="*/ 207 h 725"/>
              <a:gd name="T34" fmla="*/ 433 w 670"/>
              <a:gd name="T35" fmla="*/ 332 h 725"/>
              <a:gd name="T36" fmla="*/ 670 w 670"/>
              <a:gd name="T37" fmla="*/ 362 h 725"/>
              <a:gd name="T38" fmla="*/ 670 w 670"/>
              <a:gd name="T39" fmla="*/ 683 h 725"/>
              <a:gd name="T40" fmla="*/ 628 w 670"/>
              <a:gd name="T41" fmla="*/ 725 h 725"/>
              <a:gd name="T42" fmla="*/ 419 w 670"/>
              <a:gd name="T43" fmla="*/ 725 h 725"/>
              <a:gd name="T44" fmla="*/ 377 w 670"/>
              <a:gd name="T45" fmla="*/ 683 h 725"/>
              <a:gd name="T46" fmla="*/ 419 w 670"/>
              <a:gd name="T47" fmla="*/ 641 h 725"/>
              <a:gd name="T48" fmla="*/ 586 w 670"/>
              <a:gd name="T49" fmla="*/ 641 h 725"/>
              <a:gd name="T50" fmla="*/ 586 w 670"/>
              <a:gd name="T51" fmla="*/ 83 h 725"/>
              <a:gd name="T52" fmla="*/ 419 w 670"/>
              <a:gd name="T53" fmla="*/ 83 h 725"/>
              <a:gd name="T54" fmla="*/ 377 w 670"/>
              <a:gd name="T55" fmla="*/ 42 h 725"/>
              <a:gd name="T56" fmla="*/ 419 w 670"/>
              <a:gd name="T57" fmla="*/ 0 h 725"/>
              <a:gd name="T58" fmla="*/ 628 w 670"/>
              <a:gd name="T59" fmla="*/ 0 h 725"/>
              <a:gd name="T60" fmla="*/ 670 w 670"/>
              <a:gd name="T61" fmla="*/ 42 h 725"/>
              <a:gd name="T62" fmla="*/ 670 w 670"/>
              <a:gd name="T63" fmla="*/ 362 h 725"/>
              <a:gd name="T64" fmla="*/ 670 w 670"/>
              <a:gd name="T65" fmla="*/ 362 h 725"/>
              <a:gd name="T66" fmla="*/ 670 w 670"/>
              <a:gd name="T67" fmla="*/ 362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0" h="725">
                <a:moveTo>
                  <a:pt x="433" y="332"/>
                </a:moveTo>
                <a:cubicBezTo>
                  <a:pt x="442" y="340"/>
                  <a:pt x="447" y="351"/>
                  <a:pt x="447" y="363"/>
                </a:cubicBezTo>
                <a:cubicBezTo>
                  <a:pt x="447" y="376"/>
                  <a:pt x="442" y="387"/>
                  <a:pt x="433" y="394"/>
                </a:cubicBezTo>
                <a:lnTo>
                  <a:pt x="294" y="520"/>
                </a:lnTo>
                <a:cubicBezTo>
                  <a:pt x="286" y="527"/>
                  <a:pt x="276" y="531"/>
                  <a:pt x="266" y="531"/>
                </a:cubicBezTo>
                <a:cubicBezTo>
                  <a:pt x="242" y="531"/>
                  <a:pt x="224" y="512"/>
                  <a:pt x="224" y="489"/>
                </a:cubicBezTo>
                <a:cubicBezTo>
                  <a:pt x="224" y="477"/>
                  <a:pt x="229" y="465"/>
                  <a:pt x="238" y="458"/>
                </a:cubicBezTo>
                <a:lnTo>
                  <a:pt x="238" y="458"/>
                </a:lnTo>
                <a:lnTo>
                  <a:pt x="296" y="405"/>
                </a:lnTo>
                <a:lnTo>
                  <a:pt x="42" y="405"/>
                </a:lnTo>
                <a:cubicBezTo>
                  <a:pt x="19" y="405"/>
                  <a:pt x="0" y="386"/>
                  <a:pt x="0" y="363"/>
                </a:cubicBezTo>
                <a:cubicBezTo>
                  <a:pt x="0" y="340"/>
                  <a:pt x="19" y="321"/>
                  <a:pt x="42" y="321"/>
                </a:cubicBezTo>
                <a:lnTo>
                  <a:pt x="296" y="321"/>
                </a:lnTo>
                <a:lnTo>
                  <a:pt x="238" y="269"/>
                </a:lnTo>
                <a:cubicBezTo>
                  <a:pt x="229" y="261"/>
                  <a:pt x="224" y="250"/>
                  <a:pt x="224" y="238"/>
                </a:cubicBezTo>
                <a:cubicBezTo>
                  <a:pt x="224" y="215"/>
                  <a:pt x="242" y="196"/>
                  <a:pt x="266" y="196"/>
                </a:cubicBezTo>
                <a:cubicBezTo>
                  <a:pt x="276" y="196"/>
                  <a:pt x="286" y="200"/>
                  <a:pt x="294" y="207"/>
                </a:cubicBezTo>
                <a:lnTo>
                  <a:pt x="433" y="332"/>
                </a:lnTo>
                <a:close/>
                <a:moveTo>
                  <a:pt x="670" y="362"/>
                </a:moveTo>
                <a:lnTo>
                  <a:pt x="670" y="683"/>
                </a:lnTo>
                <a:cubicBezTo>
                  <a:pt x="670" y="706"/>
                  <a:pt x="651" y="725"/>
                  <a:pt x="628" y="725"/>
                </a:cubicBezTo>
                <a:lnTo>
                  <a:pt x="419" y="725"/>
                </a:lnTo>
                <a:cubicBezTo>
                  <a:pt x="396" y="725"/>
                  <a:pt x="377" y="706"/>
                  <a:pt x="377" y="683"/>
                </a:cubicBezTo>
                <a:cubicBezTo>
                  <a:pt x="377" y="660"/>
                  <a:pt x="396" y="641"/>
                  <a:pt x="419" y="641"/>
                </a:cubicBezTo>
                <a:lnTo>
                  <a:pt x="586" y="641"/>
                </a:lnTo>
                <a:lnTo>
                  <a:pt x="586" y="83"/>
                </a:lnTo>
                <a:lnTo>
                  <a:pt x="419" y="83"/>
                </a:lnTo>
                <a:cubicBezTo>
                  <a:pt x="396" y="83"/>
                  <a:pt x="377" y="65"/>
                  <a:pt x="377" y="42"/>
                </a:cubicBezTo>
                <a:cubicBezTo>
                  <a:pt x="377" y="18"/>
                  <a:pt x="396" y="0"/>
                  <a:pt x="419" y="0"/>
                </a:cubicBezTo>
                <a:lnTo>
                  <a:pt x="628" y="0"/>
                </a:lnTo>
                <a:cubicBezTo>
                  <a:pt x="651" y="0"/>
                  <a:pt x="670" y="18"/>
                  <a:pt x="670" y="42"/>
                </a:cubicBezTo>
                <a:lnTo>
                  <a:pt x="670" y="362"/>
                </a:lnTo>
                <a:cubicBezTo>
                  <a:pt x="670" y="362"/>
                  <a:pt x="670" y="362"/>
                  <a:pt x="670" y="362"/>
                </a:cubicBezTo>
                <a:cubicBezTo>
                  <a:pt x="670" y="362"/>
                  <a:pt x="670" y="362"/>
                  <a:pt x="670" y="36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76" name="Freeform 376"/>
          <p:cNvSpPr>
            <a:spLocks noEditPoints="1"/>
          </p:cNvSpPr>
          <p:nvPr/>
        </p:nvSpPr>
        <p:spPr bwMode="auto">
          <a:xfrm>
            <a:off x="6542486" y="4598196"/>
            <a:ext cx="159544" cy="160734"/>
          </a:xfrm>
          <a:custGeom>
            <a:avLst/>
            <a:gdLst>
              <a:gd name="T0" fmla="*/ 353 w 705"/>
              <a:gd name="T1" fmla="*/ 319 h 705"/>
              <a:gd name="T2" fmla="*/ 320 w 705"/>
              <a:gd name="T3" fmla="*/ 352 h 705"/>
              <a:gd name="T4" fmla="*/ 353 w 705"/>
              <a:gd name="T5" fmla="*/ 385 h 705"/>
              <a:gd name="T6" fmla="*/ 386 w 705"/>
              <a:gd name="T7" fmla="*/ 352 h 705"/>
              <a:gd name="T8" fmla="*/ 353 w 705"/>
              <a:gd name="T9" fmla="*/ 319 h 705"/>
              <a:gd name="T10" fmla="*/ 275 w 705"/>
              <a:gd name="T11" fmla="*/ 418 h 705"/>
              <a:gd name="T12" fmla="*/ 176 w 705"/>
              <a:gd name="T13" fmla="*/ 176 h 705"/>
              <a:gd name="T14" fmla="*/ 430 w 705"/>
              <a:gd name="T15" fmla="*/ 275 h 705"/>
              <a:gd name="T16" fmla="*/ 529 w 705"/>
              <a:gd name="T17" fmla="*/ 528 h 705"/>
              <a:gd name="T18" fmla="*/ 275 w 705"/>
              <a:gd name="T19" fmla="*/ 418 h 705"/>
              <a:gd name="T20" fmla="*/ 353 w 705"/>
              <a:gd name="T21" fmla="*/ 66 h 705"/>
              <a:gd name="T22" fmla="*/ 66 w 705"/>
              <a:gd name="T23" fmla="*/ 352 h 705"/>
              <a:gd name="T24" fmla="*/ 353 w 705"/>
              <a:gd name="T25" fmla="*/ 639 h 705"/>
              <a:gd name="T26" fmla="*/ 639 w 705"/>
              <a:gd name="T27" fmla="*/ 352 h 705"/>
              <a:gd name="T28" fmla="*/ 353 w 705"/>
              <a:gd name="T29" fmla="*/ 66 h 705"/>
              <a:gd name="T30" fmla="*/ 353 w 705"/>
              <a:gd name="T31" fmla="*/ 705 h 705"/>
              <a:gd name="T32" fmla="*/ 0 w 705"/>
              <a:gd name="T33" fmla="*/ 352 h 705"/>
              <a:gd name="T34" fmla="*/ 353 w 705"/>
              <a:gd name="T35" fmla="*/ 0 h 705"/>
              <a:gd name="T36" fmla="*/ 705 w 705"/>
              <a:gd name="T37" fmla="*/ 352 h 705"/>
              <a:gd name="T38" fmla="*/ 353 w 705"/>
              <a:gd name="T39"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5" h="705">
                <a:moveTo>
                  <a:pt x="353" y="319"/>
                </a:moveTo>
                <a:cubicBezTo>
                  <a:pt x="334" y="319"/>
                  <a:pt x="320" y="334"/>
                  <a:pt x="320" y="352"/>
                </a:cubicBezTo>
                <a:cubicBezTo>
                  <a:pt x="320" y="370"/>
                  <a:pt x="334" y="385"/>
                  <a:pt x="353" y="385"/>
                </a:cubicBezTo>
                <a:cubicBezTo>
                  <a:pt x="371" y="385"/>
                  <a:pt x="386" y="370"/>
                  <a:pt x="386" y="352"/>
                </a:cubicBezTo>
                <a:cubicBezTo>
                  <a:pt x="386" y="334"/>
                  <a:pt x="371" y="319"/>
                  <a:pt x="353" y="319"/>
                </a:cubicBezTo>
                <a:close/>
                <a:moveTo>
                  <a:pt x="275" y="418"/>
                </a:moveTo>
                <a:lnTo>
                  <a:pt x="176" y="176"/>
                </a:lnTo>
                <a:lnTo>
                  <a:pt x="430" y="275"/>
                </a:lnTo>
                <a:lnTo>
                  <a:pt x="529" y="528"/>
                </a:lnTo>
                <a:lnTo>
                  <a:pt x="275" y="418"/>
                </a:lnTo>
                <a:close/>
                <a:moveTo>
                  <a:pt x="353" y="66"/>
                </a:moveTo>
                <a:cubicBezTo>
                  <a:pt x="194" y="66"/>
                  <a:pt x="66" y="194"/>
                  <a:pt x="66" y="352"/>
                </a:cubicBezTo>
                <a:cubicBezTo>
                  <a:pt x="66" y="510"/>
                  <a:pt x="194" y="639"/>
                  <a:pt x="353" y="639"/>
                </a:cubicBezTo>
                <a:cubicBezTo>
                  <a:pt x="511" y="639"/>
                  <a:pt x="639" y="510"/>
                  <a:pt x="639" y="352"/>
                </a:cubicBezTo>
                <a:cubicBezTo>
                  <a:pt x="639" y="194"/>
                  <a:pt x="511" y="66"/>
                  <a:pt x="353" y="66"/>
                </a:cubicBezTo>
                <a:close/>
                <a:moveTo>
                  <a:pt x="353" y="705"/>
                </a:moveTo>
                <a:cubicBezTo>
                  <a:pt x="158" y="705"/>
                  <a:pt x="0" y="547"/>
                  <a:pt x="0" y="352"/>
                </a:cubicBezTo>
                <a:cubicBezTo>
                  <a:pt x="0" y="157"/>
                  <a:pt x="158" y="0"/>
                  <a:pt x="353" y="0"/>
                </a:cubicBezTo>
                <a:cubicBezTo>
                  <a:pt x="547" y="0"/>
                  <a:pt x="705" y="157"/>
                  <a:pt x="705" y="352"/>
                </a:cubicBezTo>
                <a:cubicBezTo>
                  <a:pt x="705" y="547"/>
                  <a:pt x="547" y="705"/>
                  <a:pt x="353" y="70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77" name="Freeform 377"/>
          <p:cNvSpPr>
            <a:spLocks noEditPoints="1"/>
          </p:cNvSpPr>
          <p:nvPr/>
        </p:nvSpPr>
        <p:spPr bwMode="auto">
          <a:xfrm>
            <a:off x="4187431" y="4575574"/>
            <a:ext cx="207169" cy="207169"/>
          </a:xfrm>
          <a:custGeom>
            <a:avLst/>
            <a:gdLst>
              <a:gd name="T0" fmla="*/ 456 w 912"/>
              <a:gd name="T1" fmla="*/ 499 h 912"/>
              <a:gd name="T2" fmla="*/ 413 w 912"/>
              <a:gd name="T3" fmla="*/ 456 h 912"/>
              <a:gd name="T4" fmla="*/ 456 w 912"/>
              <a:gd name="T5" fmla="*/ 413 h 912"/>
              <a:gd name="T6" fmla="*/ 499 w 912"/>
              <a:gd name="T7" fmla="*/ 456 h 912"/>
              <a:gd name="T8" fmla="*/ 456 w 912"/>
              <a:gd name="T9" fmla="*/ 499 h 912"/>
              <a:gd name="T10" fmla="*/ 656 w 912"/>
              <a:gd name="T11" fmla="*/ 413 h 912"/>
              <a:gd name="T12" fmla="*/ 737 w 912"/>
              <a:gd name="T13" fmla="*/ 413 h 912"/>
              <a:gd name="T14" fmla="*/ 499 w 912"/>
              <a:gd name="T15" fmla="*/ 175 h 912"/>
              <a:gd name="T16" fmla="*/ 499 w 912"/>
              <a:gd name="T17" fmla="*/ 257 h 912"/>
              <a:gd name="T18" fmla="*/ 456 w 912"/>
              <a:gd name="T19" fmla="*/ 299 h 912"/>
              <a:gd name="T20" fmla="*/ 413 w 912"/>
              <a:gd name="T21" fmla="*/ 257 h 912"/>
              <a:gd name="T22" fmla="*/ 413 w 912"/>
              <a:gd name="T23" fmla="*/ 175 h 912"/>
              <a:gd name="T24" fmla="*/ 175 w 912"/>
              <a:gd name="T25" fmla="*/ 413 h 912"/>
              <a:gd name="T26" fmla="*/ 257 w 912"/>
              <a:gd name="T27" fmla="*/ 413 h 912"/>
              <a:gd name="T28" fmla="*/ 299 w 912"/>
              <a:gd name="T29" fmla="*/ 456 h 912"/>
              <a:gd name="T30" fmla="*/ 257 w 912"/>
              <a:gd name="T31" fmla="*/ 499 h 912"/>
              <a:gd name="T32" fmla="*/ 175 w 912"/>
              <a:gd name="T33" fmla="*/ 499 h 912"/>
              <a:gd name="T34" fmla="*/ 413 w 912"/>
              <a:gd name="T35" fmla="*/ 738 h 912"/>
              <a:gd name="T36" fmla="*/ 413 w 912"/>
              <a:gd name="T37" fmla="*/ 656 h 912"/>
              <a:gd name="T38" fmla="*/ 456 w 912"/>
              <a:gd name="T39" fmla="*/ 613 h 912"/>
              <a:gd name="T40" fmla="*/ 499 w 912"/>
              <a:gd name="T41" fmla="*/ 656 h 912"/>
              <a:gd name="T42" fmla="*/ 499 w 912"/>
              <a:gd name="T43" fmla="*/ 738 h 912"/>
              <a:gd name="T44" fmla="*/ 737 w 912"/>
              <a:gd name="T45" fmla="*/ 499 h 912"/>
              <a:gd name="T46" fmla="*/ 656 w 912"/>
              <a:gd name="T47" fmla="*/ 499 h 912"/>
              <a:gd name="T48" fmla="*/ 613 w 912"/>
              <a:gd name="T49" fmla="*/ 456 h 912"/>
              <a:gd name="T50" fmla="*/ 656 w 912"/>
              <a:gd name="T51" fmla="*/ 413 h 912"/>
              <a:gd name="T52" fmla="*/ 869 w 912"/>
              <a:gd name="T53" fmla="*/ 499 h 912"/>
              <a:gd name="T54" fmla="*/ 824 w 912"/>
              <a:gd name="T55" fmla="*/ 499 h 912"/>
              <a:gd name="T56" fmla="*/ 499 w 912"/>
              <a:gd name="T57" fmla="*/ 824 h 912"/>
              <a:gd name="T58" fmla="*/ 499 w 912"/>
              <a:gd name="T59" fmla="*/ 869 h 912"/>
              <a:gd name="T60" fmla="*/ 456 w 912"/>
              <a:gd name="T61" fmla="*/ 912 h 912"/>
              <a:gd name="T62" fmla="*/ 413 w 912"/>
              <a:gd name="T63" fmla="*/ 869 h 912"/>
              <a:gd name="T64" fmla="*/ 413 w 912"/>
              <a:gd name="T65" fmla="*/ 824 h 912"/>
              <a:gd name="T66" fmla="*/ 88 w 912"/>
              <a:gd name="T67" fmla="*/ 499 h 912"/>
              <a:gd name="T68" fmla="*/ 43 w 912"/>
              <a:gd name="T69" fmla="*/ 499 h 912"/>
              <a:gd name="T70" fmla="*/ 0 w 912"/>
              <a:gd name="T71" fmla="*/ 456 h 912"/>
              <a:gd name="T72" fmla="*/ 43 w 912"/>
              <a:gd name="T73" fmla="*/ 413 h 912"/>
              <a:gd name="T74" fmla="*/ 88 w 912"/>
              <a:gd name="T75" fmla="*/ 413 h 912"/>
              <a:gd name="T76" fmla="*/ 413 w 912"/>
              <a:gd name="T77" fmla="*/ 89 h 912"/>
              <a:gd name="T78" fmla="*/ 413 w 912"/>
              <a:gd name="T79" fmla="*/ 43 h 912"/>
              <a:gd name="T80" fmla="*/ 456 w 912"/>
              <a:gd name="T81" fmla="*/ 0 h 912"/>
              <a:gd name="T82" fmla="*/ 499 w 912"/>
              <a:gd name="T83" fmla="*/ 43 h 912"/>
              <a:gd name="T84" fmla="*/ 499 w 912"/>
              <a:gd name="T85" fmla="*/ 89 h 912"/>
              <a:gd name="T86" fmla="*/ 824 w 912"/>
              <a:gd name="T87" fmla="*/ 413 h 912"/>
              <a:gd name="T88" fmla="*/ 869 w 912"/>
              <a:gd name="T89" fmla="*/ 413 h 912"/>
              <a:gd name="T90" fmla="*/ 912 w 912"/>
              <a:gd name="T91" fmla="*/ 456 h 912"/>
              <a:gd name="T92" fmla="*/ 869 w 912"/>
              <a:gd name="T93" fmla="*/ 499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12" h="912">
                <a:moveTo>
                  <a:pt x="456" y="499"/>
                </a:moveTo>
                <a:cubicBezTo>
                  <a:pt x="432" y="499"/>
                  <a:pt x="413" y="480"/>
                  <a:pt x="413" y="456"/>
                </a:cubicBezTo>
                <a:cubicBezTo>
                  <a:pt x="413" y="433"/>
                  <a:pt x="432" y="413"/>
                  <a:pt x="456" y="413"/>
                </a:cubicBezTo>
                <a:cubicBezTo>
                  <a:pt x="480" y="413"/>
                  <a:pt x="499" y="433"/>
                  <a:pt x="499" y="456"/>
                </a:cubicBezTo>
                <a:cubicBezTo>
                  <a:pt x="499" y="480"/>
                  <a:pt x="480" y="499"/>
                  <a:pt x="456" y="499"/>
                </a:cubicBezTo>
                <a:close/>
                <a:moveTo>
                  <a:pt x="656" y="413"/>
                </a:moveTo>
                <a:lnTo>
                  <a:pt x="737" y="413"/>
                </a:lnTo>
                <a:cubicBezTo>
                  <a:pt x="719" y="290"/>
                  <a:pt x="622" y="193"/>
                  <a:pt x="499" y="175"/>
                </a:cubicBezTo>
                <a:lnTo>
                  <a:pt x="499" y="257"/>
                </a:lnTo>
                <a:cubicBezTo>
                  <a:pt x="499" y="280"/>
                  <a:pt x="480" y="299"/>
                  <a:pt x="456" y="299"/>
                </a:cubicBezTo>
                <a:cubicBezTo>
                  <a:pt x="432" y="299"/>
                  <a:pt x="413" y="280"/>
                  <a:pt x="413" y="257"/>
                </a:cubicBezTo>
                <a:lnTo>
                  <a:pt x="413" y="175"/>
                </a:lnTo>
                <a:cubicBezTo>
                  <a:pt x="290" y="193"/>
                  <a:pt x="193" y="290"/>
                  <a:pt x="175" y="413"/>
                </a:cubicBezTo>
                <a:lnTo>
                  <a:pt x="257" y="413"/>
                </a:lnTo>
                <a:cubicBezTo>
                  <a:pt x="280" y="413"/>
                  <a:pt x="299" y="433"/>
                  <a:pt x="299" y="456"/>
                </a:cubicBezTo>
                <a:cubicBezTo>
                  <a:pt x="299" y="480"/>
                  <a:pt x="280" y="499"/>
                  <a:pt x="257" y="499"/>
                </a:cubicBezTo>
                <a:lnTo>
                  <a:pt x="175" y="499"/>
                </a:lnTo>
                <a:cubicBezTo>
                  <a:pt x="193" y="622"/>
                  <a:pt x="290" y="719"/>
                  <a:pt x="413" y="738"/>
                </a:cubicBezTo>
                <a:lnTo>
                  <a:pt x="413" y="656"/>
                </a:lnTo>
                <a:cubicBezTo>
                  <a:pt x="413" y="632"/>
                  <a:pt x="432" y="613"/>
                  <a:pt x="456" y="613"/>
                </a:cubicBezTo>
                <a:cubicBezTo>
                  <a:pt x="480" y="613"/>
                  <a:pt x="499" y="632"/>
                  <a:pt x="499" y="656"/>
                </a:cubicBezTo>
                <a:lnTo>
                  <a:pt x="499" y="738"/>
                </a:lnTo>
                <a:cubicBezTo>
                  <a:pt x="622" y="719"/>
                  <a:pt x="719" y="622"/>
                  <a:pt x="737" y="499"/>
                </a:cubicBezTo>
                <a:lnTo>
                  <a:pt x="656" y="499"/>
                </a:lnTo>
                <a:cubicBezTo>
                  <a:pt x="632" y="499"/>
                  <a:pt x="613" y="480"/>
                  <a:pt x="613" y="456"/>
                </a:cubicBezTo>
                <a:cubicBezTo>
                  <a:pt x="613" y="433"/>
                  <a:pt x="632" y="413"/>
                  <a:pt x="656" y="413"/>
                </a:cubicBezTo>
                <a:close/>
                <a:moveTo>
                  <a:pt x="869" y="499"/>
                </a:moveTo>
                <a:lnTo>
                  <a:pt x="824" y="499"/>
                </a:lnTo>
                <a:cubicBezTo>
                  <a:pt x="804" y="669"/>
                  <a:pt x="669" y="804"/>
                  <a:pt x="499" y="824"/>
                </a:cubicBezTo>
                <a:lnTo>
                  <a:pt x="499" y="869"/>
                </a:lnTo>
                <a:cubicBezTo>
                  <a:pt x="499" y="893"/>
                  <a:pt x="480" y="912"/>
                  <a:pt x="456" y="912"/>
                </a:cubicBezTo>
                <a:cubicBezTo>
                  <a:pt x="432" y="912"/>
                  <a:pt x="413" y="893"/>
                  <a:pt x="413" y="869"/>
                </a:cubicBezTo>
                <a:lnTo>
                  <a:pt x="413" y="824"/>
                </a:lnTo>
                <a:cubicBezTo>
                  <a:pt x="243" y="804"/>
                  <a:pt x="108" y="669"/>
                  <a:pt x="88" y="499"/>
                </a:cubicBezTo>
                <a:lnTo>
                  <a:pt x="43" y="499"/>
                </a:lnTo>
                <a:cubicBezTo>
                  <a:pt x="19" y="499"/>
                  <a:pt x="0" y="480"/>
                  <a:pt x="0" y="456"/>
                </a:cubicBezTo>
                <a:cubicBezTo>
                  <a:pt x="0" y="433"/>
                  <a:pt x="19" y="413"/>
                  <a:pt x="43" y="413"/>
                </a:cubicBezTo>
                <a:lnTo>
                  <a:pt x="88" y="413"/>
                </a:lnTo>
                <a:cubicBezTo>
                  <a:pt x="108" y="243"/>
                  <a:pt x="243" y="108"/>
                  <a:pt x="413" y="89"/>
                </a:cubicBezTo>
                <a:lnTo>
                  <a:pt x="413" y="43"/>
                </a:lnTo>
                <a:cubicBezTo>
                  <a:pt x="413" y="19"/>
                  <a:pt x="432" y="0"/>
                  <a:pt x="456" y="0"/>
                </a:cubicBezTo>
                <a:cubicBezTo>
                  <a:pt x="480" y="0"/>
                  <a:pt x="499" y="19"/>
                  <a:pt x="499" y="43"/>
                </a:cubicBezTo>
                <a:lnTo>
                  <a:pt x="499" y="89"/>
                </a:lnTo>
                <a:cubicBezTo>
                  <a:pt x="669" y="108"/>
                  <a:pt x="804" y="243"/>
                  <a:pt x="824" y="413"/>
                </a:cubicBezTo>
                <a:lnTo>
                  <a:pt x="869" y="413"/>
                </a:lnTo>
                <a:cubicBezTo>
                  <a:pt x="893" y="413"/>
                  <a:pt x="912" y="433"/>
                  <a:pt x="912" y="456"/>
                </a:cubicBezTo>
                <a:cubicBezTo>
                  <a:pt x="912" y="480"/>
                  <a:pt x="893" y="499"/>
                  <a:pt x="869" y="49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78" name="Freeform 378"/>
          <p:cNvSpPr>
            <a:spLocks/>
          </p:cNvSpPr>
          <p:nvPr/>
        </p:nvSpPr>
        <p:spPr bwMode="auto">
          <a:xfrm>
            <a:off x="6268641" y="4602958"/>
            <a:ext cx="103584" cy="152400"/>
          </a:xfrm>
          <a:custGeom>
            <a:avLst/>
            <a:gdLst>
              <a:gd name="T0" fmla="*/ 450 w 461"/>
              <a:gd name="T1" fmla="*/ 167 h 670"/>
              <a:gd name="T2" fmla="*/ 440 w 461"/>
              <a:gd name="T3" fmla="*/ 140 h 670"/>
              <a:gd name="T4" fmla="*/ 227 w 461"/>
              <a:gd name="T5" fmla="*/ 0 h 670"/>
              <a:gd name="T6" fmla="*/ 0 w 461"/>
              <a:gd name="T7" fmla="*/ 208 h 670"/>
              <a:gd name="T8" fmla="*/ 0 w 461"/>
              <a:gd name="T9" fmla="*/ 237 h 670"/>
              <a:gd name="T10" fmla="*/ 1 w 461"/>
              <a:gd name="T11" fmla="*/ 254 h 670"/>
              <a:gd name="T12" fmla="*/ 101 w 461"/>
              <a:gd name="T13" fmla="*/ 458 h 670"/>
              <a:gd name="T14" fmla="*/ 231 w 461"/>
              <a:gd name="T15" fmla="*/ 670 h 670"/>
              <a:gd name="T16" fmla="*/ 310 w 461"/>
              <a:gd name="T17" fmla="*/ 533 h 670"/>
              <a:gd name="T18" fmla="*/ 333 w 461"/>
              <a:gd name="T19" fmla="*/ 495 h 670"/>
              <a:gd name="T20" fmla="*/ 351 w 461"/>
              <a:gd name="T21" fmla="*/ 470 h 670"/>
              <a:gd name="T22" fmla="*/ 461 w 461"/>
              <a:gd name="T23" fmla="*/ 238 h 670"/>
              <a:gd name="T24" fmla="*/ 461 w 461"/>
              <a:gd name="T25" fmla="*/ 206 h 670"/>
              <a:gd name="T26" fmla="*/ 450 w 461"/>
              <a:gd name="T27" fmla="*/ 167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1" h="670">
                <a:moveTo>
                  <a:pt x="450" y="167"/>
                </a:moveTo>
                <a:cubicBezTo>
                  <a:pt x="448" y="158"/>
                  <a:pt x="443" y="148"/>
                  <a:pt x="440" y="140"/>
                </a:cubicBezTo>
                <a:cubicBezTo>
                  <a:pt x="397" y="37"/>
                  <a:pt x="303" y="0"/>
                  <a:pt x="227" y="0"/>
                </a:cubicBezTo>
                <a:cubicBezTo>
                  <a:pt x="126" y="0"/>
                  <a:pt x="15" y="68"/>
                  <a:pt x="0" y="208"/>
                </a:cubicBezTo>
                <a:lnTo>
                  <a:pt x="0" y="237"/>
                </a:lnTo>
                <a:cubicBezTo>
                  <a:pt x="0" y="238"/>
                  <a:pt x="0" y="248"/>
                  <a:pt x="1" y="254"/>
                </a:cubicBezTo>
                <a:cubicBezTo>
                  <a:pt x="9" y="321"/>
                  <a:pt x="62" y="391"/>
                  <a:pt x="101" y="458"/>
                </a:cubicBezTo>
                <a:cubicBezTo>
                  <a:pt x="143" y="530"/>
                  <a:pt x="187" y="600"/>
                  <a:pt x="231" y="670"/>
                </a:cubicBezTo>
                <a:cubicBezTo>
                  <a:pt x="257" y="624"/>
                  <a:pt x="284" y="578"/>
                  <a:pt x="310" y="533"/>
                </a:cubicBezTo>
                <a:cubicBezTo>
                  <a:pt x="318" y="520"/>
                  <a:pt x="326" y="507"/>
                  <a:pt x="333" y="495"/>
                </a:cubicBezTo>
                <a:cubicBezTo>
                  <a:pt x="338" y="486"/>
                  <a:pt x="347" y="478"/>
                  <a:pt x="351" y="470"/>
                </a:cubicBezTo>
                <a:cubicBezTo>
                  <a:pt x="393" y="393"/>
                  <a:pt x="461" y="315"/>
                  <a:pt x="461" y="238"/>
                </a:cubicBezTo>
                <a:lnTo>
                  <a:pt x="461" y="206"/>
                </a:lnTo>
                <a:cubicBezTo>
                  <a:pt x="461" y="198"/>
                  <a:pt x="451" y="169"/>
                  <a:pt x="450" y="16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79" name="Freeform 379"/>
          <p:cNvSpPr>
            <a:spLocks noEditPoints="1"/>
          </p:cNvSpPr>
          <p:nvPr/>
        </p:nvSpPr>
        <p:spPr bwMode="auto">
          <a:xfrm>
            <a:off x="5944792" y="4602958"/>
            <a:ext cx="104775" cy="152400"/>
          </a:xfrm>
          <a:custGeom>
            <a:avLst/>
            <a:gdLst>
              <a:gd name="T0" fmla="*/ 451 w 462"/>
              <a:gd name="T1" fmla="*/ 167 h 670"/>
              <a:gd name="T2" fmla="*/ 440 w 462"/>
              <a:gd name="T3" fmla="*/ 140 h 670"/>
              <a:gd name="T4" fmla="*/ 228 w 462"/>
              <a:gd name="T5" fmla="*/ 0 h 670"/>
              <a:gd name="T6" fmla="*/ 0 w 462"/>
              <a:gd name="T7" fmla="*/ 208 h 670"/>
              <a:gd name="T8" fmla="*/ 0 w 462"/>
              <a:gd name="T9" fmla="*/ 237 h 670"/>
              <a:gd name="T10" fmla="*/ 1 w 462"/>
              <a:gd name="T11" fmla="*/ 254 h 670"/>
              <a:gd name="T12" fmla="*/ 102 w 462"/>
              <a:gd name="T13" fmla="*/ 458 h 670"/>
              <a:gd name="T14" fmla="*/ 231 w 462"/>
              <a:gd name="T15" fmla="*/ 670 h 670"/>
              <a:gd name="T16" fmla="*/ 311 w 462"/>
              <a:gd name="T17" fmla="*/ 533 h 670"/>
              <a:gd name="T18" fmla="*/ 334 w 462"/>
              <a:gd name="T19" fmla="*/ 495 h 670"/>
              <a:gd name="T20" fmla="*/ 352 w 462"/>
              <a:gd name="T21" fmla="*/ 470 h 670"/>
              <a:gd name="T22" fmla="*/ 462 w 462"/>
              <a:gd name="T23" fmla="*/ 238 h 670"/>
              <a:gd name="T24" fmla="*/ 462 w 462"/>
              <a:gd name="T25" fmla="*/ 206 h 670"/>
              <a:gd name="T26" fmla="*/ 451 w 462"/>
              <a:gd name="T27" fmla="*/ 167 h 670"/>
              <a:gd name="T28" fmla="*/ 233 w 462"/>
              <a:gd name="T29" fmla="*/ 174 h 670"/>
              <a:gd name="T30" fmla="*/ 288 w 462"/>
              <a:gd name="T31" fmla="*/ 229 h 670"/>
              <a:gd name="T32" fmla="*/ 233 w 462"/>
              <a:gd name="T33" fmla="*/ 283 h 670"/>
              <a:gd name="T34" fmla="*/ 179 w 462"/>
              <a:gd name="T35" fmla="*/ 229 h 670"/>
              <a:gd name="T36" fmla="*/ 233 w 462"/>
              <a:gd name="T37" fmla="*/ 174 h 670"/>
              <a:gd name="T38" fmla="*/ 233 w 462"/>
              <a:gd name="T39" fmla="*/ 61 h 670"/>
              <a:gd name="T40" fmla="*/ 412 w 462"/>
              <a:gd name="T41" fmla="*/ 234 h 670"/>
              <a:gd name="T42" fmla="*/ 233 w 462"/>
              <a:gd name="T43" fmla="*/ 407 h 670"/>
              <a:gd name="T44" fmla="*/ 55 w 462"/>
              <a:gd name="T45" fmla="*/ 234 h 670"/>
              <a:gd name="T46" fmla="*/ 233 w 462"/>
              <a:gd name="T47" fmla="*/ 61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2" h="670">
                <a:moveTo>
                  <a:pt x="451" y="167"/>
                </a:moveTo>
                <a:cubicBezTo>
                  <a:pt x="449" y="158"/>
                  <a:pt x="444" y="148"/>
                  <a:pt x="440" y="140"/>
                </a:cubicBezTo>
                <a:cubicBezTo>
                  <a:pt x="398" y="37"/>
                  <a:pt x="304" y="0"/>
                  <a:pt x="228" y="0"/>
                </a:cubicBezTo>
                <a:cubicBezTo>
                  <a:pt x="127" y="0"/>
                  <a:pt x="15" y="68"/>
                  <a:pt x="0" y="208"/>
                </a:cubicBezTo>
                <a:lnTo>
                  <a:pt x="0" y="237"/>
                </a:lnTo>
                <a:cubicBezTo>
                  <a:pt x="0" y="238"/>
                  <a:pt x="1" y="248"/>
                  <a:pt x="1" y="254"/>
                </a:cubicBezTo>
                <a:cubicBezTo>
                  <a:pt x="10" y="321"/>
                  <a:pt x="62" y="391"/>
                  <a:pt x="102" y="458"/>
                </a:cubicBezTo>
                <a:cubicBezTo>
                  <a:pt x="144" y="530"/>
                  <a:pt x="188" y="600"/>
                  <a:pt x="231" y="670"/>
                </a:cubicBezTo>
                <a:cubicBezTo>
                  <a:pt x="258" y="624"/>
                  <a:pt x="285" y="578"/>
                  <a:pt x="311" y="533"/>
                </a:cubicBezTo>
                <a:cubicBezTo>
                  <a:pt x="318" y="520"/>
                  <a:pt x="327" y="507"/>
                  <a:pt x="334" y="495"/>
                </a:cubicBezTo>
                <a:cubicBezTo>
                  <a:pt x="338" y="486"/>
                  <a:pt x="348" y="478"/>
                  <a:pt x="352" y="470"/>
                </a:cubicBezTo>
                <a:cubicBezTo>
                  <a:pt x="394" y="393"/>
                  <a:pt x="462" y="315"/>
                  <a:pt x="462" y="238"/>
                </a:cubicBezTo>
                <a:lnTo>
                  <a:pt x="462" y="206"/>
                </a:lnTo>
                <a:cubicBezTo>
                  <a:pt x="462" y="198"/>
                  <a:pt x="452" y="169"/>
                  <a:pt x="451" y="167"/>
                </a:cubicBezTo>
                <a:close/>
                <a:moveTo>
                  <a:pt x="233" y="174"/>
                </a:moveTo>
                <a:cubicBezTo>
                  <a:pt x="263" y="174"/>
                  <a:pt x="288" y="199"/>
                  <a:pt x="288" y="229"/>
                </a:cubicBezTo>
                <a:cubicBezTo>
                  <a:pt x="288" y="259"/>
                  <a:pt x="263" y="283"/>
                  <a:pt x="233" y="283"/>
                </a:cubicBezTo>
                <a:cubicBezTo>
                  <a:pt x="203" y="283"/>
                  <a:pt x="179" y="259"/>
                  <a:pt x="179" y="229"/>
                </a:cubicBezTo>
                <a:cubicBezTo>
                  <a:pt x="179" y="199"/>
                  <a:pt x="203" y="174"/>
                  <a:pt x="233" y="174"/>
                </a:cubicBezTo>
                <a:close/>
                <a:moveTo>
                  <a:pt x="233" y="61"/>
                </a:moveTo>
                <a:cubicBezTo>
                  <a:pt x="332" y="61"/>
                  <a:pt x="412" y="138"/>
                  <a:pt x="412" y="234"/>
                </a:cubicBezTo>
                <a:cubicBezTo>
                  <a:pt x="412" y="329"/>
                  <a:pt x="332" y="407"/>
                  <a:pt x="233" y="407"/>
                </a:cubicBezTo>
                <a:cubicBezTo>
                  <a:pt x="135" y="407"/>
                  <a:pt x="55" y="329"/>
                  <a:pt x="55" y="234"/>
                </a:cubicBezTo>
                <a:cubicBezTo>
                  <a:pt x="55" y="138"/>
                  <a:pt x="135" y="61"/>
                  <a:pt x="233" y="6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80" name="Freeform 380"/>
          <p:cNvSpPr>
            <a:spLocks/>
          </p:cNvSpPr>
          <p:nvPr/>
        </p:nvSpPr>
        <p:spPr bwMode="auto">
          <a:xfrm>
            <a:off x="3982642" y="4342211"/>
            <a:ext cx="92869" cy="140494"/>
          </a:xfrm>
          <a:custGeom>
            <a:avLst/>
            <a:gdLst>
              <a:gd name="T0" fmla="*/ 308 w 411"/>
              <a:gd name="T1" fmla="*/ 616 h 616"/>
              <a:gd name="T2" fmla="*/ 277 w 411"/>
              <a:gd name="T3" fmla="*/ 604 h 616"/>
              <a:gd name="T4" fmla="*/ 277 w 411"/>
              <a:gd name="T5" fmla="*/ 604 h 616"/>
              <a:gd name="T6" fmla="*/ 13 w 411"/>
              <a:gd name="T7" fmla="*/ 340 h 616"/>
              <a:gd name="T8" fmla="*/ 13 w 411"/>
              <a:gd name="T9" fmla="*/ 340 h 616"/>
              <a:gd name="T10" fmla="*/ 0 w 411"/>
              <a:gd name="T11" fmla="*/ 308 h 616"/>
              <a:gd name="T12" fmla="*/ 0 w 411"/>
              <a:gd name="T13" fmla="*/ 308 h 616"/>
              <a:gd name="T14" fmla="*/ 13 w 411"/>
              <a:gd name="T15" fmla="*/ 276 h 616"/>
              <a:gd name="T16" fmla="*/ 13 w 411"/>
              <a:gd name="T17" fmla="*/ 276 h 616"/>
              <a:gd name="T18" fmla="*/ 277 w 411"/>
              <a:gd name="T19" fmla="*/ 12 h 616"/>
              <a:gd name="T20" fmla="*/ 277 w 411"/>
              <a:gd name="T21" fmla="*/ 12 h 616"/>
              <a:gd name="T22" fmla="*/ 308 w 411"/>
              <a:gd name="T23" fmla="*/ 0 h 616"/>
              <a:gd name="T24" fmla="*/ 367 w 411"/>
              <a:gd name="T25" fmla="*/ 0 h 616"/>
              <a:gd name="T26" fmla="*/ 411 w 411"/>
              <a:gd name="T27" fmla="*/ 44 h 616"/>
              <a:gd name="T28" fmla="*/ 396 w 411"/>
              <a:gd name="T29" fmla="*/ 77 h 616"/>
              <a:gd name="T30" fmla="*/ 165 w 411"/>
              <a:gd name="T31" fmla="*/ 308 h 616"/>
              <a:gd name="T32" fmla="*/ 399 w 411"/>
              <a:gd name="T33" fmla="*/ 541 h 616"/>
              <a:gd name="T34" fmla="*/ 399 w 411"/>
              <a:gd name="T35" fmla="*/ 541 h 616"/>
              <a:gd name="T36" fmla="*/ 411 w 411"/>
              <a:gd name="T37" fmla="*/ 572 h 616"/>
              <a:gd name="T38" fmla="*/ 367 w 411"/>
              <a:gd name="T39" fmla="*/ 616 h 616"/>
              <a:gd name="T40" fmla="*/ 308 w 411"/>
              <a:gd name="T41" fmla="*/ 616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1" h="616">
                <a:moveTo>
                  <a:pt x="308" y="616"/>
                </a:moveTo>
                <a:cubicBezTo>
                  <a:pt x="296" y="616"/>
                  <a:pt x="285" y="611"/>
                  <a:pt x="277" y="604"/>
                </a:cubicBezTo>
                <a:lnTo>
                  <a:pt x="277" y="604"/>
                </a:lnTo>
                <a:lnTo>
                  <a:pt x="13" y="340"/>
                </a:lnTo>
                <a:lnTo>
                  <a:pt x="13" y="340"/>
                </a:lnTo>
                <a:cubicBezTo>
                  <a:pt x="5" y="332"/>
                  <a:pt x="0" y="320"/>
                  <a:pt x="0" y="308"/>
                </a:cubicBezTo>
                <a:cubicBezTo>
                  <a:pt x="0" y="308"/>
                  <a:pt x="0" y="308"/>
                  <a:pt x="0" y="308"/>
                </a:cubicBezTo>
                <a:cubicBezTo>
                  <a:pt x="0" y="295"/>
                  <a:pt x="5" y="284"/>
                  <a:pt x="13" y="276"/>
                </a:cubicBezTo>
                <a:lnTo>
                  <a:pt x="13" y="276"/>
                </a:lnTo>
                <a:lnTo>
                  <a:pt x="277" y="12"/>
                </a:lnTo>
                <a:lnTo>
                  <a:pt x="277" y="12"/>
                </a:lnTo>
                <a:cubicBezTo>
                  <a:pt x="285" y="5"/>
                  <a:pt x="296" y="0"/>
                  <a:pt x="308" y="0"/>
                </a:cubicBezTo>
                <a:cubicBezTo>
                  <a:pt x="328" y="0"/>
                  <a:pt x="347" y="0"/>
                  <a:pt x="367" y="0"/>
                </a:cubicBezTo>
                <a:cubicBezTo>
                  <a:pt x="392" y="0"/>
                  <a:pt x="411" y="20"/>
                  <a:pt x="411" y="44"/>
                </a:cubicBezTo>
                <a:cubicBezTo>
                  <a:pt x="411" y="57"/>
                  <a:pt x="405" y="69"/>
                  <a:pt x="396" y="77"/>
                </a:cubicBezTo>
                <a:lnTo>
                  <a:pt x="165" y="308"/>
                </a:lnTo>
                <a:lnTo>
                  <a:pt x="399" y="541"/>
                </a:lnTo>
                <a:lnTo>
                  <a:pt x="399" y="541"/>
                </a:lnTo>
                <a:cubicBezTo>
                  <a:pt x="407" y="549"/>
                  <a:pt x="411" y="560"/>
                  <a:pt x="411" y="572"/>
                </a:cubicBezTo>
                <a:cubicBezTo>
                  <a:pt x="411" y="596"/>
                  <a:pt x="392" y="616"/>
                  <a:pt x="367" y="616"/>
                </a:cubicBezTo>
                <a:cubicBezTo>
                  <a:pt x="347" y="616"/>
                  <a:pt x="328" y="616"/>
                  <a:pt x="308" y="616"/>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81" name="Freeform 381"/>
          <p:cNvSpPr>
            <a:spLocks/>
          </p:cNvSpPr>
          <p:nvPr/>
        </p:nvSpPr>
        <p:spPr bwMode="auto">
          <a:xfrm>
            <a:off x="3667127" y="4366024"/>
            <a:ext cx="140494" cy="92869"/>
          </a:xfrm>
          <a:custGeom>
            <a:avLst/>
            <a:gdLst>
              <a:gd name="T0" fmla="*/ 0 w 616"/>
              <a:gd name="T1" fmla="*/ 308 h 412"/>
              <a:gd name="T2" fmla="*/ 13 w 616"/>
              <a:gd name="T3" fmla="*/ 278 h 412"/>
              <a:gd name="T4" fmla="*/ 13 w 616"/>
              <a:gd name="T5" fmla="*/ 278 h 412"/>
              <a:gd name="T6" fmla="*/ 277 w 616"/>
              <a:gd name="T7" fmla="*/ 14 h 412"/>
              <a:gd name="T8" fmla="*/ 277 w 616"/>
              <a:gd name="T9" fmla="*/ 14 h 412"/>
              <a:gd name="T10" fmla="*/ 308 w 616"/>
              <a:gd name="T11" fmla="*/ 0 h 412"/>
              <a:gd name="T12" fmla="*/ 308 w 616"/>
              <a:gd name="T13" fmla="*/ 0 h 412"/>
              <a:gd name="T14" fmla="*/ 340 w 616"/>
              <a:gd name="T15" fmla="*/ 14 h 412"/>
              <a:gd name="T16" fmla="*/ 340 w 616"/>
              <a:gd name="T17" fmla="*/ 14 h 412"/>
              <a:gd name="T18" fmla="*/ 604 w 616"/>
              <a:gd name="T19" fmla="*/ 278 h 412"/>
              <a:gd name="T20" fmla="*/ 604 w 616"/>
              <a:gd name="T21" fmla="*/ 278 h 412"/>
              <a:gd name="T22" fmla="*/ 616 w 616"/>
              <a:gd name="T23" fmla="*/ 308 h 412"/>
              <a:gd name="T24" fmla="*/ 616 w 616"/>
              <a:gd name="T25" fmla="*/ 368 h 412"/>
              <a:gd name="T26" fmla="*/ 572 w 616"/>
              <a:gd name="T27" fmla="*/ 412 h 412"/>
              <a:gd name="T28" fmla="*/ 539 w 616"/>
              <a:gd name="T29" fmla="*/ 396 h 412"/>
              <a:gd name="T30" fmla="*/ 308 w 616"/>
              <a:gd name="T31" fmla="*/ 166 h 412"/>
              <a:gd name="T32" fmla="*/ 75 w 616"/>
              <a:gd name="T33" fmla="*/ 399 h 412"/>
              <a:gd name="T34" fmla="*/ 75 w 616"/>
              <a:gd name="T35" fmla="*/ 399 h 412"/>
              <a:gd name="T36" fmla="*/ 44 w 616"/>
              <a:gd name="T37" fmla="*/ 412 h 412"/>
              <a:gd name="T38" fmla="*/ 0 w 616"/>
              <a:gd name="T39" fmla="*/ 368 h 412"/>
              <a:gd name="T40" fmla="*/ 0 w 616"/>
              <a:gd name="T41" fmla="*/ 308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6" h="412">
                <a:moveTo>
                  <a:pt x="0" y="308"/>
                </a:moveTo>
                <a:cubicBezTo>
                  <a:pt x="0" y="296"/>
                  <a:pt x="5" y="286"/>
                  <a:pt x="13" y="278"/>
                </a:cubicBezTo>
                <a:lnTo>
                  <a:pt x="13" y="278"/>
                </a:lnTo>
                <a:lnTo>
                  <a:pt x="277" y="14"/>
                </a:lnTo>
                <a:lnTo>
                  <a:pt x="277" y="14"/>
                </a:lnTo>
                <a:cubicBezTo>
                  <a:pt x="285" y="5"/>
                  <a:pt x="296" y="0"/>
                  <a:pt x="308" y="0"/>
                </a:cubicBezTo>
                <a:cubicBezTo>
                  <a:pt x="308" y="0"/>
                  <a:pt x="308" y="0"/>
                  <a:pt x="308" y="0"/>
                </a:cubicBezTo>
                <a:cubicBezTo>
                  <a:pt x="321" y="0"/>
                  <a:pt x="332" y="5"/>
                  <a:pt x="340" y="14"/>
                </a:cubicBezTo>
                <a:lnTo>
                  <a:pt x="340" y="14"/>
                </a:lnTo>
                <a:lnTo>
                  <a:pt x="604" y="278"/>
                </a:lnTo>
                <a:lnTo>
                  <a:pt x="604" y="278"/>
                </a:lnTo>
                <a:cubicBezTo>
                  <a:pt x="612" y="286"/>
                  <a:pt x="616" y="296"/>
                  <a:pt x="616" y="308"/>
                </a:cubicBezTo>
                <a:cubicBezTo>
                  <a:pt x="616" y="328"/>
                  <a:pt x="616" y="348"/>
                  <a:pt x="616" y="368"/>
                </a:cubicBezTo>
                <a:cubicBezTo>
                  <a:pt x="616" y="392"/>
                  <a:pt x="597" y="412"/>
                  <a:pt x="572" y="412"/>
                </a:cubicBezTo>
                <a:cubicBezTo>
                  <a:pt x="559" y="412"/>
                  <a:pt x="547" y="406"/>
                  <a:pt x="539" y="396"/>
                </a:cubicBezTo>
                <a:lnTo>
                  <a:pt x="308" y="166"/>
                </a:lnTo>
                <a:lnTo>
                  <a:pt x="75" y="399"/>
                </a:lnTo>
                <a:lnTo>
                  <a:pt x="75" y="399"/>
                </a:lnTo>
                <a:cubicBezTo>
                  <a:pt x="67" y="407"/>
                  <a:pt x="56" y="412"/>
                  <a:pt x="44" y="412"/>
                </a:cubicBezTo>
                <a:cubicBezTo>
                  <a:pt x="20" y="412"/>
                  <a:pt x="0" y="392"/>
                  <a:pt x="0" y="368"/>
                </a:cubicBezTo>
                <a:cubicBezTo>
                  <a:pt x="0" y="348"/>
                  <a:pt x="0" y="328"/>
                  <a:pt x="0" y="308"/>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82" name="Freeform 382"/>
          <p:cNvSpPr>
            <a:spLocks/>
          </p:cNvSpPr>
          <p:nvPr/>
        </p:nvSpPr>
        <p:spPr bwMode="auto">
          <a:xfrm>
            <a:off x="3402809" y="4366024"/>
            <a:ext cx="139303" cy="92869"/>
          </a:xfrm>
          <a:custGeom>
            <a:avLst/>
            <a:gdLst>
              <a:gd name="T0" fmla="*/ 0 w 616"/>
              <a:gd name="T1" fmla="*/ 104 h 412"/>
              <a:gd name="T2" fmla="*/ 13 w 616"/>
              <a:gd name="T3" fmla="*/ 134 h 412"/>
              <a:gd name="T4" fmla="*/ 13 w 616"/>
              <a:gd name="T5" fmla="*/ 134 h 412"/>
              <a:gd name="T6" fmla="*/ 277 w 616"/>
              <a:gd name="T7" fmla="*/ 398 h 412"/>
              <a:gd name="T8" fmla="*/ 277 w 616"/>
              <a:gd name="T9" fmla="*/ 398 h 412"/>
              <a:gd name="T10" fmla="*/ 308 w 616"/>
              <a:gd name="T11" fmla="*/ 412 h 412"/>
              <a:gd name="T12" fmla="*/ 308 w 616"/>
              <a:gd name="T13" fmla="*/ 412 h 412"/>
              <a:gd name="T14" fmla="*/ 340 w 616"/>
              <a:gd name="T15" fmla="*/ 398 h 412"/>
              <a:gd name="T16" fmla="*/ 340 w 616"/>
              <a:gd name="T17" fmla="*/ 398 h 412"/>
              <a:gd name="T18" fmla="*/ 604 w 616"/>
              <a:gd name="T19" fmla="*/ 134 h 412"/>
              <a:gd name="T20" fmla="*/ 604 w 616"/>
              <a:gd name="T21" fmla="*/ 134 h 412"/>
              <a:gd name="T22" fmla="*/ 616 w 616"/>
              <a:gd name="T23" fmla="*/ 104 h 412"/>
              <a:gd name="T24" fmla="*/ 616 w 616"/>
              <a:gd name="T25" fmla="*/ 44 h 412"/>
              <a:gd name="T26" fmla="*/ 572 w 616"/>
              <a:gd name="T27" fmla="*/ 0 h 412"/>
              <a:gd name="T28" fmla="*/ 539 w 616"/>
              <a:gd name="T29" fmla="*/ 16 h 412"/>
              <a:gd name="T30" fmla="*/ 308 w 616"/>
              <a:gd name="T31" fmla="*/ 246 h 412"/>
              <a:gd name="T32" fmla="*/ 75 w 616"/>
              <a:gd name="T33" fmla="*/ 13 h 412"/>
              <a:gd name="T34" fmla="*/ 75 w 616"/>
              <a:gd name="T35" fmla="*/ 13 h 412"/>
              <a:gd name="T36" fmla="*/ 44 w 616"/>
              <a:gd name="T37" fmla="*/ 0 h 412"/>
              <a:gd name="T38" fmla="*/ 0 w 616"/>
              <a:gd name="T39" fmla="*/ 44 h 412"/>
              <a:gd name="T40" fmla="*/ 0 w 616"/>
              <a:gd name="T41" fmla="*/ 104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6" h="412">
                <a:moveTo>
                  <a:pt x="0" y="104"/>
                </a:moveTo>
                <a:cubicBezTo>
                  <a:pt x="0" y="116"/>
                  <a:pt x="5" y="126"/>
                  <a:pt x="13" y="134"/>
                </a:cubicBezTo>
                <a:lnTo>
                  <a:pt x="13" y="134"/>
                </a:lnTo>
                <a:lnTo>
                  <a:pt x="277" y="398"/>
                </a:lnTo>
                <a:lnTo>
                  <a:pt x="277" y="398"/>
                </a:lnTo>
                <a:cubicBezTo>
                  <a:pt x="285" y="407"/>
                  <a:pt x="296" y="412"/>
                  <a:pt x="308" y="412"/>
                </a:cubicBezTo>
                <a:cubicBezTo>
                  <a:pt x="308" y="412"/>
                  <a:pt x="308" y="412"/>
                  <a:pt x="308" y="412"/>
                </a:cubicBezTo>
                <a:cubicBezTo>
                  <a:pt x="321" y="412"/>
                  <a:pt x="332" y="407"/>
                  <a:pt x="340" y="398"/>
                </a:cubicBezTo>
                <a:lnTo>
                  <a:pt x="340" y="398"/>
                </a:lnTo>
                <a:lnTo>
                  <a:pt x="604" y="134"/>
                </a:lnTo>
                <a:lnTo>
                  <a:pt x="604" y="134"/>
                </a:lnTo>
                <a:cubicBezTo>
                  <a:pt x="612" y="126"/>
                  <a:pt x="616" y="116"/>
                  <a:pt x="616" y="104"/>
                </a:cubicBezTo>
                <a:cubicBezTo>
                  <a:pt x="616" y="84"/>
                  <a:pt x="616" y="64"/>
                  <a:pt x="616" y="44"/>
                </a:cubicBezTo>
                <a:cubicBezTo>
                  <a:pt x="616" y="20"/>
                  <a:pt x="597" y="0"/>
                  <a:pt x="572" y="0"/>
                </a:cubicBezTo>
                <a:cubicBezTo>
                  <a:pt x="559" y="0"/>
                  <a:pt x="547" y="6"/>
                  <a:pt x="539" y="16"/>
                </a:cubicBezTo>
                <a:lnTo>
                  <a:pt x="308" y="246"/>
                </a:lnTo>
                <a:lnTo>
                  <a:pt x="75" y="13"/>
                </a:lnTo>
                <a:lnTo>
                  <a:pt x="75" y="13"/>
                </a:lnTo>
                <a:cubicBezTo>
                  <a:pt x="67" y="5"/>
                  <a:pt x="56" y="0"/>
                  <a:pt x="44" y="0"/>
                </a:cubicBezTo>
                <a:cubicBezTo>
                  <a:pt x="20" y="0"/>
                  <a:pt x="0" y="20"/>
                  <a:pt x="0" y="44"/>
                </a:cubicBezTo>
                <a:cubicBezTo>
                  <a:pt x="0" y="64"/>
                  <a:pt x="0" y="84"/>
                  <a:pt x="0" y="104"/>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83" name="Freeform 383"/>
          <p:cNvSpPr>
            <a:spLocks/>
          </p:cNvSpPr>
          <p:nvPr/>
        </p:nvSpPr>
        <p:spPr bwMode="auto">
          <a:xfrm>
            <a:off x="3120629" y="4336258"/>
            <a:ext cx="152400" cy="152400"/>
          </a:xfrm>
          <a:custGeom>
            <a:avLst/>
            <a:gdLst>
              <a:gd name="T0" fmla="*/ 0 w 675"/>
              <a:gd name="T1" fmla="*/ 325 h 674"/>
              <a:gd name="T2" fmla="*/ 44 w 675"/>
              <a:gd name="T3" fmla="*/ 281 h 674"/>
              <a:gd name="T4" fmla="*/ 282 w 675"/>
              <a:gd name="T5" fmla="*/ 281 h 674"/>
              <a:gd name="T6" fmla="*/ 282 w 675"/>
              <a:gd name="T7" fmla="*/ 44 h 674"/>
              <a:gd name="T8" fmla="*/ 326 w 675"/>
              <a:gd name="T9" fmla="*/ 0 h 674"/>
              <a:gd name="T10" fmla="*/ 349 w 675"/>
              <a:gd name="T11" fmla="*/ 0 h 674"/>
              <a:gd name="T12" fmla="*/ 393 w 675"/>
              <a:gd name="T13" fmla="*/ 44 h 674"/>
              <a:gd name="T14" fmla="*/ 393 w 675"/>
              <a:gd name="T15" fmla="*/ 281 h 674"/>
              <a:gd name="T16" fmla="*/ 631 w 675"/>
              <a:gd name="T17" fmla="*/ 281 h 674"/>
              <a:gd name="T18" fmla="*/ 675 w 675"/>
              <a:gd name="T19" fmla="*/ 325 h 674"/>
              <a:gd name="T20" fmla="*/ 675 w 675"/>
              <a:gd name="T21" fmla="*/ 349 h 674"/>
              <a:gd name="T22" fmla="*/ 631 w 675"/>
              <a:gd name="T23" fmla="*/ 393 h 674"/>
              <a:gd name="T24" fmla="*/ 393 w 675"/>
              <a:gd name="T25" fmla="*/ 393 h 674"/>
              <a:gd name="T26" fmla="*/ 393 w 675"/>
              <a:gd name="T27" fmla="*/ 630 h 674"/>
              <a:gd name="T28" fmla="*/ 349 w 675"/>
              <a:gd name="T29" fmla="*/ 674 h 674"/>
              <a:gd name="T30" fmla="*/ 326 w 675"/>
              <a:gd name="T31" fmla="*/ 674 h 674"/>
              <a:gd name="T32" fmla="*/ 282 w 675"/>
              <a:gd name="T33" fmla="*/ 630 h 674"/>
              <a:gd name="T34" fmla="*/ 282 w 675"/>
              <a:gd name="T35" fmla="*/ 393 h 674"/>
              <a:gd name="T36" fmla="*/ 44 w 675"/>
              <a:gd name="T37" fmla="*/ 393 h 674"/>
              <a:gd name="T38" fmla="*/ 0 w 675"/>
              <a:gd name="T39" fmla="*/ 349 h 674"/>
              <a:gd name="T40" fmla="*/ 0 w 675"/>
              <a:gd name="T41" fmla="*/ 325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5" h="674">
                <a:moveTo>
                  <a:pt x="0" y="325"/>
                </a:moveTo>
                <a:cubicBezTo>
                  <a:pt x="0" y="301"/>
                  <a:pt x="20" y="281"/>
                  <a:pt x="44" y="281"/>
                </a:cubicBezTo>
                <a:lnTo>
                  <a:pt x="282" y="281"/>
                </a:lnTo>
                <a:lnTo>
                  <a:pt x="282" y="44"/>
                </a:lnTo>
                <a:cubicBezTo>
                  <a:pt x="282" y="19"/>
                  <a:pt x="302" y="0"/>
                  <a:pt x="326" y="0"/>
                </a:cubicBezTo>
                <a:cubicBezTo>
                  <a:pt x="334" y="0"/>
                  <a:pt x="341" y="0"/>
                  <a:pt x="349" y="0"/>
                </a:cubicBezTo>
                <a:cubicBezTo>
                  <a:pt x="374" y="0"/>
                  <a:pt x="393" y="19"/>
                  <a:pt x="393" y="44"/>
                </a:cubicBezTo>
                <a:lnTo>
                  <a:pt x="393" y="281"/>
                </a:lnTo>
                <a:lnTo>
                  <a:pt x="631" y="281"/>
                </a:lnTo>
                <a:cubicBezTo>
                  <a:pt x="655" y="281"/>
                  <a:pt x="675" y="301"/>
                  <a:pt x="675" y="325"/>
                </a:cubicBezTo>
                <a:cubicBezTo>
                  <a:pt x="675" y="333"/>
                  <a:pt x="675" y="341"/>
                  <a:pt x="675" y="349"/>
                </a:cubicBezTo>
                <a:cubicBezTo>
                  <a:pt x="675" y="373"/>
                  <a:pt x="655" y="393"/>
                  <a:pt x="631" y="393"/>
                </a:cubicBezTo>
                <a:lnTo>
                  <a:pt x="393" y="393"/>
                </a:lnTo>
                <a:lnTo>
                  <a:pt x="393" y="630"/>
                </a:lnTo>
                <a:cubicBezTo>
                  <a:pt x="393" y="655"/>
                  <a:pt x="374" y="674"/>
                  <a:pt x="349" y="674"/>
                </a:cubicBezTo>
                <a:cubicBezTo>
                  <a:pt x="341" y="674"/>
                  <a:pt x="334" y="674"/>
                  <a:pt x="326" y="674"/>
                </a:cubicBezTo>
                <a:cubicBezTo>
                  <a:pt x="302" y="674"/>
                  <a:pt x="282" y="655"/>
                  <a:pt x="282" y="630"/>
                </a:cubicBezTo>
                <a:lnTo>
                  <a:pt x="282" y="393"/>
                </a:lnTo>
                <a:lnTo>
                  <a:pt x="44" y="393"/>
                </a:lnTo>
                <a:cubicBezTo>
                  <a:pt x="20" y="393"/>
                  <a:pt x="0" y="373"/>
                  <a:pt x="0" y="349"/>
                </a:cubicBezTo>
                <a:cubicBezTo>
                  <a:pt x="0" y="341"/>
                  <a:pt x="0" y="333"/>
                  <a:pt x="0" y="32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84" name="Freeform 384"/>
          <p:cNvSpPr>
            <a:spLocks noEditPoints="1"/>
          </p:cNvSpPr>
          <p:nvPr/>
        </p:nvSpPr>
        <p:spPr bwMode="auto">
          <a:xfrm>
            <a:off x="7485461" y="2726533"/>
            <a:ext cx="104775" cy="142875"/>
          </a:xfrm>
          <a:custGeom>
            <a:avLst/>
            <a:gdLst>
              <a:gd name="T0" fmla="*/ 158 w 462"/>
              <a:gd name="T1" fmla="*/ 337 h 628"/>
              <a:gd name="T2" fmla="*/ 63 w 462"/>
              <a:gd name="T3" fmla="*/ 309 h 628"/>
              <a:gd name="T4" fmla="*/ 12 w 462"/>
              <a:gd name="T5" fmla="*/ 265 h 628"/>
              <a:gd name="T6" fmla="*/ 0 w 462"/>
              <a:gd name="T7" fmla="*/ 286 h 628"/>
              <a:gd name="T8" fmla="*/ 0 w 462"/>
              <a:gd name="T9" fmla="*/ 347 h 628"/>
              <a:gd name="T10" fmla="*/ 0 w 462"/>
              <a:gd name="T11" fmla="*/ 365 h 628"/>
              <a:gd name="T12" fmla="*/ 20 w 462"/>
              <a:gd name="T13" fmla="*/ 406 h 628"/>
              <a:gd name="T14" fmla="*/ 102 w 462"/>
              <a:gd name="T15" fmla="*/ 452 h 628"/>
              <a:gd name="T16" fmla="*/ 235 w 462"/>
              <a:gd name="T17" fmla="*/ 470 h 628"/>
              <a:gd name="T18" fmla="*/ 360 w 462"/>
              <a:gd name="T19" fmla="*/ 452 h 628"/>
              <a:gd name="T20" fmla="*/ 444 w 462"/>
              <a:gd name="T21" fmla="*/ 406 h 628"/>
              <a:gd name="T22" fmla="*/ 462 w 462"/>
              <a:gd name="T23" fmla="*/ 340 h 628"/>
              <a:gd name="T24" fmla="*/ 462 w 462"/>
              <a:gd name="T25" fmla="*/ 296 h 628"/>
              <a:gd name="T26" fmla="*/ 462 w 462"/>
              <a:gd name="T27" fmla="*/ 286 h 628"/>
              <a:gd name="T28" fmla="*/ 449 w 462"/>
              <a:gd name="T29" fmla="*/ 265 h 628"/>
              <a:gd name="T30" fmla="*/ 401 w 462"/>
              <a:gd name="T31" fmla="*/ 309 h 628"/>
              <a:gd name="T32" fmla="*/ 309 w 462"/>
              <a:gd name="T33" fmla="*/ 337 h 628"/>
              <a:gd name="T34" fmla="*/ 12 w 462"/>
              <a:gd name="T35" fmla="*/ 84 h 628"/>
              <a:gd name="T36" fmla="*/ 48 w 462"/>
              <a:gd name="T37" fmla="*/ 38 h 628"/>
              <a:gd name="T38" fmla="*/ 148 w 462"/>
              <a:gd name="T39" fmla="*/ 7 h 628"/>
              <a:gd name="T40" fmla="*/ 278 w 462"/>
              <a:gd name="T41" fmla="*/ 2 h 628"/>
              <a:gd name="T42" fmla="*/ 391 w 462"/>
              <a:gd name="T43" fmla="*/ 25 h 628"/>
              <a:gd name="T44" fmla="*/ 452 w 462"/>
              <a:gd name="T45" fmla="*/ 66 h 628"/>
              <a:gd name="T46" fmla="*/ 439 w 462"/>
              <a:gd name="T47" fmla="*/ 117 h 628"/>
              <a:gd name="T48" fmla="*/ 357 w 462"/>
              <a:gd name="T49" fmla="*/ 153 h 628"/>
              <a:gd name="T50" fmla="*/ 235 w 462"/>
              <a:gd name="T51" fmla="*/ 168 h 628"/>
              <a:gd name="T52" fmla="*/ 109 w 462"/>
              <a:gd name="T53" fmla="*/ 153 h 628"/>
              <a:gd name="T54" fmla="*/ 28 w 462"/>
              <a:gd name="T55" fmla="*/ 117 h 628"/>
              <a:gd name="T56" fmla="*/ 449 w 462"/>
              <a:gd name="T57" fmla="*/ 110 h 628"/>
              <a:gd name="T58" fmla="*/ 414 w 462"/>
              <a:gd name="T59" fmla="*/ 153 h 628"/>
              <a:gd name="T60" fmla="*/ 319 w 462"/>
              <a:gd name="T61" fmla="*/ 179 h 628"/>
              <a:gd name="T62" fmla="*/ 191 w 462"/>
              <a:gd name="T63" fmla="*/ 181 h 628"/>
              <a:gd name="T64" fmla="*/ 79 w 462"/>
              <a:gd name="T65" fmla="*/ 163 h 628"/>
              <a:gd name="T66" fmla="*/ 17 w 462"/>
              <a:gd name="T67" fmla="*/ 125 h 628"/>
              <a:gd name="T68" fmla="*/ 0 w 462"/>
              <a:gd name="T69" fmla="*/ 133 h 628"/>
              <a:gd name="T70" fmla="*/ 0 w 462"/>
              <a:gd name="T71" fmla="*/ 191 h 628"/>
              <a:gd name="T72" fmla="*/ 0 w 462"/>
              <a:gd name="T73" fmla="*/ 212 h 628"/>
              <a:gd name="T74" fmla="*/ 20 w 462"/>
              <a:gd name="T75" fmla="*/ 253 h 628"/>
              <a:gd name="T76" fmla="*/ 102 w 462"/>
              <a:gd name="T77" fmla="*/ 299 h 628"/>
              <a:gd name="T78" fmla="*/ 235 w 462"/>
              <a:gd name="T79" fmla="*/ 317 h 628"/>
              <a:gd name="T80" fmla="*/ 360 w 462"/>
              <a:gd name="T81" fmla="*/ 299 h 628"/>
              <a:gd name="T82" fmla="*/ 444 w 462"/>
              <a:gd name="T83" fmla="*/ 253 h 628"/>
              <a:gd name="T84" fmla="*/ 462 w 462"/>
              <a:gd name="T85" fmla="*/ 186 h 628"/>
              <a:gd name="T86" fmla="*/ 462 w 462"/>
              <a:gd name="T87" fmla="*/ 140 h 628"/>
              <a:gd name="T88" fmla="*/ 462 w 462"/>
              <a:gd name="T89" fmla="*/ 133 h 628"/>
              <a:gd name="T90" fmla="*/ 235 w 462"/>
              <a:gd name="T91" fmla="*/ 498 h 628"/>
              <a:gd name="T92" fmla="*/ 122 w 462"/>
              <a:gd name="T93" fmla="*/ 483 h 628"/>
              <a:gd name="T94" fmla="*/ 40 w 462"/>
              <a:gd name="T95" fmla="*/ 449 h 628"/>
              <a:gd name="T96" fmla="*/ 5 w 462"/>
              <a:gd name="T97" fmla="*/ 432 h 628"/>
              <a:gd name="T98" fmla="*/ 0 w 462"/>
              <a:gd name="T99" fmla="*/ 485 h 628"/>
              <a:gd name="T100" fmla="*/ 0 w 462"/>
              <a:gd name="T101" fmla="*/ 516 h 628"/>
              <a:gd name="T102" fmla="*/ 5 w 462"/>
              <a:gd name="T103" fmla="*/ 541 h 628"/>
              <a:gd name="T104" fmla="*/ 69 w 462"/>
              <a:gd name="T105" fmla="*/ 598 h 628"/>
              <a:gd name="T106" fmla="*/ 186 w 462"/>
              <a:gd name="T107" fmla="*/ 626 h 628"/>
              <a:gd name="T108" fmla="*/ 322 w 462"/>
              <a:gd name="T109" fmla="*/ 618 h 628"/>
              <a:gd name="T110" fmla="*/ 421 w 462"/>
              <a:gd name="T111" fmla="*/ 580 h 628"/>
              <a:gd name="T112" fmla="*/ 462 w 462"/>
              <a:gd name="T113" fmla="*/ 518 h 628"/>
              <a:gd name="T114" fmla="*/ 462 w 462"/>
              <a:gd name="T115" fmla="*/ 460 h 628"/>
              <a:gd name="T116" fmla="*/ 462 w 462"/>
              <a:gd name="T117" fmla="*/ 442 h 628"/>
              <a:gd name="T118" fmla="*/ 449 w 462"/>
              <a:gd name="T119" fmla="*/ 419 h 628"/>
              <a:gd name="T120" fmla="*/ 401 w 462"/>
              <a:gd name="T121" fmla="*/ 462 h 628"/>
              <a:gd name="T122" fmla="*/ 309 w 462"/>
              <a:gd name="T123" fmla="*/ 49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2" h="628">
                <a:moveTo>
                  <a:pt x="235" y="345"/>
                </a:moveTo>
                <a:lnTo>
                  <a:pt x="194" y="342"/>
                </a:lnTo>
                <a:lnTo>
                  <a:pt x="158" y="337"/>
                </a:lnTo>
                <a:lnTo>
                  <a:pt x="122" y="332"/>
                </a:lnTo>
                <a:lnTo>
                  <a:pt x="92" y="322"/>
                </a:lnTo>
                <a:lnTo>
                  <a:pt x="63" y="309"/>
                </a:lnTo>
                <a:lnTo>
                  <a:pt x="40" y="296"/>
                </a:lnTo>
                <a:lnTo>
                  <a:pt x="25" y="281"/>
                </a:lnTo>
                <a:lnTo>
                  <a:pt x="12" y="265"/>
                </a:lnTo>
                <a:lnTo>
                  <a:pt x="7" y="265"/>
                </a:lnTo>
                <a:lnTo>
                  <a:pt x="5" y="271"/>
                </a:lnTo>
                <a:lnTo>
                  <a:pt x="0" y="286"/>
                </a:lnTo>
                <a:lnTo>
                  <a:pt x="0" y="314"/>
                </a:lnTo>
                <a:lnTo>
                  <a:pt x="0" y="332"/>
                </a:lnTo>
                <a:lnTo>
                  <a:pt x="0" y="347"/>
                </a:lnTo>
                <a:lnTo>
                  <a:pt x="0" y="357"/>
                </a:lnTo>
                <a:lnTo>
                  <a:pt x="0" y="363"/>
                </a:lnTo>
                <a:lnTo>
                  <a:pt x="0" y="365"/>
                </a:lnTo>
                <a:lnTo>
                  <a:pt x="0" y="368"/>
                </a:lnTo>
                <a:lnTo>
                  <a:pt x="5" y="388"/>
                </a:lnTo>
                <a:lnTo>
                  <a:pt x="20" y="406"/>
                </a:lnTo>
                <a:lnTo>
                  <a:pt x="40" y="424"/>
                </a:lnTo>
                <a:lnTo>
                  <a:pt x="69" y="439"/>
                </a:lnTo>
                <a:lnTo>
                  <a:pt x="102" y="452"/>
                </a:lnTo>
                <a:lnTo>
                  <a:pt x="143" y="460"/>
                </a:lnTo>
                <a:lnTo>
                  <a:pt x="186" y="467"/>
                </a:lnTo>
                <a:lnTo>
                  <a:pt x="235" y="470"/>
                </a:lnTo>
                <a:lnTo>
                  <a:pt x="281" y="467"/>
                </a:lnTo>
                <a:lnTo>
                  <a:pt x="322" y="460"/>
                </a:lnTo>
                <a:lnTo>
                  <a:pt x="360" y="452"/>
                </a:lnTo>
                <a:lnTo>
                  <a:pt x="393" y="439"/>
                </a:lnTo>
                <a:lnTo>
                  <a:pt x="421" y="424"/>
                </a:lnTo>
                <a:lnTo>
                  <a:pt x="444" y="406"/>
                </a:lnTo>
                <a:lnTo>
                  <a:pt x="457" y="388"/>
                </a:lnTo>
                <a:lnTo>
                  <a:pt x="462" y="368"/>
                </a:lnTo>
                <a:lnTo>
                  <a:pt x="462" y="340"/>
                </a:lnTo>
                <a:lnTo>
                  <a:pt x="462" y="322"/>
                </a:lnTo>
                <a:lnTo>
                  <a:pt x="462" y="306"/>
                </a:lnTo>
                <a:lnTo>
                  <a:pt x="462" y="296"/>
                </a:lnTo>
                <a:lnTo>
                  <a:pt x="462" y="291"/>
                </a:lnTo>
                <a:lnTo>
                  <a:pt x="462" y="288"/>
                </a:lnTo>
                <a:lnTo>
                  <a:pt x="462" y="286"/>
                </a:lnTo>
                <a:lnTo>
                  <a:pt x="457" y="271"/>
                </a:lnTo>
                <a:lnTo>
                  <a:pt x="454" y="265"/>
                </a:lnTo>
                <a:lnTo>
                  <a:pt x="449" y="265"/>
                </a:lnTo>
                <a:lnTo>
                  <a:pt x="439" y="281"/>
                </a:lnTo>
                <a:lnTo>
                  <a:pt x="421" y="296"/>
                </a:lnTo>
                <a:lnTo>
                  <a:pt x="401" y="309"/>
                </a:lnTo>
                <a:lnTo>
                  <a:pt x="373" y="322"/>
                </a:lnTo>
                <a:lnTo>
                  <a:pt x="345" y="332"/>
                </a:lnTo>
                <a:lnTo>
                  <a:pt x="309" y="337"/>
                </a:lnTo>
                <a:lnTo>
                  <a:pt x="273" y="342"/>
                </a:lnTo>
                <a:lnTo>
                  <a:pt x="235" y="345"/>
                </a:lnTo>
                <a:close/>
                <a:moveTo>
                  <a:pt x="12" y="84"/>
                </a:moveTo>
                <a:lnTo>
                  <a:pt x="15" y="66"/>
                </a:lnTo>
                <a:lnTo>
                  <a:pt x="28" y="51"/>
                </a:lnTo>
                <a:lnTo>
                  <a:pt x="48" y="38"/>
                </a:lnTo>
                <a:lnTo>
                  <a:pt x="76" y="25"/>
                </a:lnTo>
                <a:lnTo>
                  <a:pt x="109" y="15"/>
                </a:lnTo>
                <a:lnTo>
                  <a:pt x="148" y="7"/>
                </a:lnTo>
                <a:lnTo>
                  <a:pt x="189" y="2"/>
                </a:lnTo>
                <a:lnTo>
                  <a:pt x="235" y="0"/>
                </a:lnTo>
                <a:lnTo>
                  <a:pt x="278" y="2"/>
                </a:lnTo>
                <a:lnTo>
                  <a:pt x="319" y="7"/>
                </a:lnTo>
                <a:lnTo>
                  <a:pt x="357" y="15"/>
                </a:lnTo>
                <a:lnTo>
                  <a:pt x="391" y="25"/>
                </a:lnTo>
                <a:lnTo>
                  <a:pt x="419" y="38"/>
                </a:lnTo>
                <a:lnTo>
                  <a:pt x="439" y="51"/>
                </a:lnTo>
                <a:lnTo>
                  <a:pt x="452" y="66"/>
                </a:lnTo>
                <a:lnTo>
                  <a:pt x="457" y="84"/>
                </a:lnTo>
                <a:lnTo>
                  <a:pt x="452" y="102"/>
                </a:lnTo>
                <a:lnTo>
                  <a:pt x="439" y="117"/>
                </a:lnTo>
                <a:lnTo>
                  <a:pt x="419" y="130"/>
                </a:lnTo>
                <a:lnTo>
                  <a:pt x="391" y="143"/>
                </a:lnTo>
                <a:lnTo>
                  <a:pt x="357" y="153"/>
                </a:lnTo>
                <a:lnTo>
                  <a:pt x="319" y="161"/>
                </a:lnTo>
                <a:lnTo>
                  <a:pt x="278" y="166"/>
                </a:lnTo>
                <a:lnTo>
                  <a:pt x="235" y="168"/>
                </a:lnTo>
                <a:lnTo>
                  <a:pt x="189" y="166"/>
                </a:lnTo>
                <a:lnTo>
                  <a:pt x="148" y="161"/>
                </a:lnTo>
                <a:lnTo>
                  <a:pt x="109" y="153"/>
                </a:lnTo>
                <a:lnTo>
                  <a:pt x="76" y="143"/>
                </a:lnTo>
                <a:lnTo>
                  <a:pt x="48" y="130"/>
                </a:lnTo>
                <a:lnTo>
                  <a:pt x="28" y="117"/>
                </a:lnTo>
                <a:lnTo>
                  <a:pt x="15" y="102"/>
                </a:lnTo>
                <a:lnTo>
                  <a:pt x="12" y="84"/>
                </a:lnTo>
                <a:close/>
                <a:moveTo>
                  <a:pt x="449" y="110"/>
                </a:moveTo>
                <a:lnTo>
                  <a:pt x="444" y="125"/>
                </a:lnTo>
                <a:lnTo>
                  <a:pt x="431" y="140"/>
                </a:lnTo>
                <a:lnTo>
                  <a:pt x="414" y="153"/>
                </a:lnTo>
                <a:lnTo>
                  <a:pt x="385" y="163"/>
                </a:lnTo>
                <a:lnTo>
                  <a:pt x="355" y="171"/>
                </a:lnTo>
                <a:lnTo>
                  <a:pt x="319" y="179"/>
                </a:lnTo>
                <a:lnTo>
                  <a:pt x="278" y="181"/>
                </a:lnTo>
                <a:lnTo>
                  <a:pt x="235" y="184"/>
                </a:lnTo>
                <a:lnTo>
                  <a:pt x="191" y="181"/>
                </a:lnTo>
                <a:lnTo>
                  <a:pt x="148" y="179"/>
                </a:lnTo>
                <a:lnTo>
                  <a:pt x="112" y="171"/>
                </a:lnTo>
                <a:lnTo>
                  <a:pt x="79" y="163"/>
                </a:lnTo>
                <a:lnTo>
                  <a:pt x="51" y="153"/>
                </a:lnTo>
                <a:lnTo>
                  <a:pt x="30" y="140"/>
                </a:lnTo>
                <a:lnTo>
                  <a:pt x="17" y="125"/>
                </a:lnTo>
                <a:lnTo>
                  <a:pt x="12" y="110"/>
                </a:lnTo>
                <a:lnTo>
                  <a:pt x="5" y="122"/>
                </a:lnTo>
                <a:lnTo>
                  <a:pt x="0" y="133"/>
                </a:lnTo>
                <a:lnTo>
                  <a:pt x="0" y="158"/>
                </a:lnTo>
                <a:lnTo>
                  <a:pt x="0" y="179"/>
                </a:lnTo>
                <a:lnTo>
                  <a:pt x="0" y="191"/>
                </a:lnTo>
                <a:lnTo>
                  <a:pt x="0" y="202"/>
                </a:lnTo>
                <a:lnTo>
                  <a:pt x="0" y="207"/>
                </a:lnTo>
                <a:lnTo>
                  <a:pt x="0" y="212"/>
                </a:lnTo>
                <a:lnTo>
                  <a:pt x="0" y="212"/>
                </a:lnTo>
                <a:lnTo>
                  <a:pt x="5" y="232"/>
                </a:lnTo>
                <a:lnTo>
                  <a:pt x="20" y="253"/>
                </a:lnTo>
                <a:lnTo>
                  <a:pt x="40" y="271"/>
                </a:lnTo>
                <a:lnTo>
                  <a:pt x="69" y="286"/>
                </a:lnTo>
                <a:lnTo>
                  <a:pt x="102" y="299"/>
                </a:lnTo>
                <a:lnTo>
                  <a:pt x="143" y="306"/>
                </a:lnTo>
                <a:lnTo>
                  <a:pt x="186" y="314"/>
                </a:lnTo>
                <a:lnTo>
                  <a:pt x="235" y="317"/>
                </a:lnTo>
                <a:lnTo>
                  <a:pt x="281" y="314"/>
                </a:lnTo>
                <a:lnTo>
                  <a:pt x="322" y="306"/>
                </a:lnTo>
                <a:lnTo>
                  <a:pt x="360" y="299"/>
                </a:lnTo>
                <a:lnTo>
                  <a:pt x="393" y="286"/>
                </a:lnTo>
                <a:lnTo>
                  <a:pt x="421" y="271"/>
                </a:lnTo>
                <a:lnTo>
                  <a:pt x="444" y="253"/>
                </a:lnTo>
                <a:lnTo>
                  <a:pt x="457" y="232"/>
                </a:lnTo>
                <a:lnTo>
                  <a:pt x="462" y="212"/>
                </a:lnTo>
                <a:lnTo>
                  <a:pt x="462" y="186"/>
                </a:lnTo>
                <a:lnTo>
                  <a:pt x="462" y="166"/>
                </a:lnTo>
                <a:lnTo>
                  <a:pt x="462" y="150"/>
                </a:lnTo>
                <a:lnTo>
                  <a:pt x="462" y="140"/>
                </a:lnTo>
                <a:lnTo>
                  <a:pt x="462" y="135"/>
                </a:lnTo>
                <a:lnTo>
                  <a:pt x="462" y="133"/>
                </a:lnTo>
                <a:lnTo>
                  <a:pt x="462" y="133"/>
                </a:lnTo>
                <a:lnTo>
                  <a:pt x="457" y="122"/>
                </a:lnTo>
                <a:lnTo>
                  <a:pt x="449" y="110"/>
                </a:lnTo>
                <a:close/>
                <a:moveTo>
                  <a:pt x="235" y="498"/>
                </a:moveTo>
                <a:lnTo>
                  <a:pt x="194" y="495"/>
                </a:lnTo>
                <a:lnTo>
                  <a:pt x="158" y="490"/>
                </a:lnTo>
                <a:lnTo>
                  <a:pt x="122" y="483"/>
                </a:lnTo>
                <a:lnTo>
                  <a:pt x="92" y="475"/>
                </a:lnTo>
                <a:lnTo>
                  <a:pt x="63" y="462"/>
                </a:lnTo>
                <a:lnTo>
                  <a:pt x="40" y="449"/>
                </a:lnTo>
                <a:lnTo>
                  <a:pt x="25" y="434"/>
                </a:lnTo>
                <a:lnTo>
                  <a:pt x="12" y="419"/>
                </a:lnTo>
                <a:lnTo>
                  <a:pt x="5" y="432"/>
                </a:lnTo>
                <a:lnTo>
                  <a:pt x="0" y="439"/>
                </a:lnTo>
                <a:lnTo>
                  <a:pt x="0" y="467"/>
                </a:lnTo>
                <a:lnTo>
                  <a:pt x="0" y="485"/>
                </a:lnTo>
                <a:lnTo>
                  <a:pt x="0" y="501"/>
                </a:lnTo>
                <a:lnTo>
                  <a:pt x="0" y="511"/>
                </a:lnTo>
                <a:lnTo>
                  <a:pt x="0" y="516"/>
                </a:lnTo>
                <a:lnTo>
                  <a:pt x="0" y="518"/>
                </a:lnTo>
                <a:lnTo>
                  <a:pt x="0" y="518"/>
                </a:lnTo>
                <a:lnTo>
                  <a:pt x="5" y="541"/>
                </a:lnTo>
                <a:lnTo>
                  <a:pt x="20" y="562"/>
                </a:lnTo>
                <a:lnTo>
                  <a:pt x="40" y="580"/>
                </a:lnTo>
                <a:lnTo>
                  <a:pt x="69" y="598"/>
                </a:lnTo>
                <a:lnTo>
                  <a:pt x="102" y="610"/>
                </a:lnTo>
                <a:lnTo>
                  <a:pt x="143" y="618"/>
                </a:lnTo>
                <a:lnTo>
                  <a:pt x="186" y="626"/>
                </a:lnTo>
                <a:lnTo>
                  <a:pt x="235" y="628"/>
                </a:lnTo>
                <a:lnTo>
                  <a:pt x="281" y="626"/>
                </a:lnTo>
                <a:lnTo>
                  <a:pt x="322" y="618"/>
                </a:lnTo>
                <a:lnTo>
                  <a:pt x="360" y="610"/>
                </a:lnTo>
                <a:lnTo>
                  <a:pt x="393" y="598"/>
                </a:lnTo>
                <a:lnTo>
                  <a:pt x="421" y="580"/>
                </a:lnTo>
                <a:lnTo>
                  <a:pt x="444" y="562"/>
                </a:lnTo>
                <a:lnTo>
                  <a:pt x="457" y="541"/>
                </a:lnTo>
                <a:lnTo>
                  <a:pt x="462" y="518"/>
                </a:lnTo>
                <a:lnTo>
                  <a:pt x="462" y="493"/>
                </a:lnTo>
                <a:lnTo>
                  <a:pt x="462" y="475"/>
                </a:lnTo>
                <a:lnTo>
                  <a:pt x="462" y="460"/>
                </a:lnTo>
                <a:lnTo>
                  <a:pt x="462" y="449"/>
                </a:lnTo>
                <a:lnTo>
                  <a:pt x="462" y="444"/>
                </a:lnTo>
                <a:lnTo>
                  <a:pt x="462" y="442"/>
                </a:lnTo>
                <a:lnTo>
                  <a:pt x="462" y="439"/>
                </a:lnTo>
                <a:lnTo>
                  <a:pt x="457" y="432"/>
                </a:lnTo>
                <a:lnTo>
                  <a:pt x="449" y="419"/>
                </a:lnTo>
                <a:lnTo>
                  <a:pt x="439" y="434"/>
                </a:lnTo>
                <a:lnTo>
                  <a:pt x="421" y="449"/>
                </a:lnTo>
                <a:lnTo>
                  <a:pt x="401" y="462"/>
                </a:lnTo>
                <a:lnTo>
                  <a:pt x="373" y="475"/>
                </a:lnTo>
                <a:lnTo>
                  <a:pt x="345" y="483"/>
                </a:lnTo>
                <a:lnTo>
                  <a:pt x="309" y="490"/>
                </a:lnTo>
                <a:lnTo>
                  <a:pt x="273" y="495"/>
                </a:lnTo>
                <a:lnTo>
                  <a:pt x="235" y="498"/>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85" name="Freeform 385"/>
          <p:cNvSpPr>
            <a:spLocks noEditPoints="1"/>
          </p:cNvSpPr>
          <p:nvPr/>
        </p:nvSpPr>
        <p:spPr bwMode="auto">
          <a:xfrm>
            <a:off x="7740253" y="2749155"/>
            <a:ext cx="155973" cy="97631"/>
          </a:xfrm>
          <a:custGeom>
            <a:avLst/>
            <a:gdLst>
              <a:gd name="T0" fmla="*/ 494 w 685"/>
              <a:gd name="T1" fmla="*/ 163 h 430"/>
              <a:gd name="T2" fmla="*/ 685 w 685"/>
              <a:gd name="T3" fmla="*/ 163 h 430"/>
              <a:gd name="T4" fmla="*/ 546 w 685"/>
              <a:gd name="T5" fmla="*/ 0 h 430"/>
              <a:gd name="T6" fmla="*/ 340 w 685"/>
              <a:gd name="T7" fmla="*/ 0 h 430"/>
              <a:gd name="T8" fmla="*/ 133 w 685"/>
              <a:gd name="T9" fmla="*/ 0 h 430"/>
              <a:gd name="T10" fmla="*/ 0 w 685"/>
              <a:gd name="T11" fmla="*/ 163 h 430"/>
              <a:gd name="T12" fmla="*/ 188 w 685"/>
              <a:gd name="T13" fmla="*/ 163 h 430"/>
              <a:gd name="T14" fmla="*/ 494 w 685"/>
              <a:gd name="T15" fmla="*/ 163 h 430"/>
              <a:gd name="T16" fmla="*/ 65 w 685"/>
              <a:gd name="T17" fmla="*/ 346 h 430"/>
              <a:gd name="T18" fmla="*/ 0 w 685"/>
              <a:gd name="T19" fmla="*/ 430 h 430"/>
              <a:gd name="T20" fmla="*/ 188 w 685"/>
              <a:gd name="T21" fmla="*/ 430 h 430"/>
              <a:gd name="T22" fmla="*/ 494 w 685"/>
              <a:gd name="T23" fmla="*/ 430 h 430"/>
              <a:gd name="T24" fmla="*/ 685 w 685"/>
              <a:gd name="T25" fmla="*/ 430 h 430"/>
              <a:gd name="T26" fmla="*/ 612 w 685"/>
              <a:gd name="T27" fmla="*/ 346 h 430"/>
              <a:gd name="T28" fmla="*/ 65 w 685"/>
              <a:gd name="T29" fmla="*/ 346 h 430"/>
              <a:gd name="T30" fmla="*/ 65 w 685"/>
              <a:gd name="T31" fmla="*/ 212 h 430"/>
              <a:gd name="T32" fmla="*/ 0 w 685"/>
              <a:gd name="T33" fmla="*/ 291 h 430"/>
              <a:gd name="T34" fmla="*/ 188 w 685"/>
              <a:gd name="T35" fmla="*/ 291 h 430"/>
              <a:gd name="T36" fmla="*/ 494 w 685"/>
              <a:gd name="T37" fmla="*/ 291 h 430"/>
              <a:gd name="T38" fmla="*/ 685 w 685"/>
              <a:gd name="T39" fmla="*/ 291 h 430"/>
              <a:gd name="T40" fmla="*/ 612 w 685"/>
              <a:gd name="T41" fmla="*/ 212 h 430"/>
              <a:gd name="T42" fmla="*/ 65 w 685"/>
              <a:gd name="T43" fmla="*/ 212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5" h="430">
                <a:moveTo>
                  <a:pt x="494" y="163"/>
                </a:moveTo>
                <a:lnTo>
                  <a:pt x="685" y="163"/>
                </a:lnTo>
                <a:lnTo>
                  <a:pt x="546" y="0"/>
                </a:lnTo>
                <a:lnTo>
                  <a:pt x="340" y="0"/>
                </a:lnTo>
                <a:lnTo>
                  <a:pt x="133" y="0"/>
                </a:lnTo>
                <a:lnTo>
                  <a:pt x="0" y="163"/>
                </a:lnTo>
                <a:lnTo>
                  <a:pt x="188" y="163"/>
                </a:lnTo>
                <a:lnTo>
                  <a:pt x="494" y="163"/>
                </a:lnTo>
                <a:close/>
                <a:moveTo>
                  <a:pt x="65" y="346"/>
                </a:moveTo>
                <a:lnTo>
                  <a:pt x="0" y="430"/>
                </a:lnTo>
                <a:lnTo>
                  <a:pt x="188" y="430"/>
                </a:lnTo>
                <a:lnTo>
                  <a:pt x="494" y="430"/>
                </a:lnTo>
                <a:lnTo>
                  <a:pt x="685" y="430"/>
                </a:lnTo>
                <a:lnTo>
                  <a:pt x="612" y="346"/>
                </a:lnTo>
                <a:lnTo>
                  <a:pt x="65" y="346"/>
                </a:lnTo>
                <a:close/>
                <a:moveTo>
                  <a:pt x="65" y="212"/>
                </a:moveTo>
                <a:lnTo>
                  <a:pt x="0" y="291"/>
                </a:lnTo>
                <a:lnTo>
                  <a:pt x="188" y="291"/>
                </a:lnTo>
                <a:lnTo>
                  <a:pt x="494" y="291"/>
                </a:lnTo>
                <a:lnTo>
                  <a:pt x="685" y="291"/>
                </a:lnTo>
                <a:lnTo>
                  <a:pt x="612" y="212"/>
                </a:lnTo>
                <a:lnTo>
                  <a:pt x="65" y="212"/>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Tree>
    <p:extLst>
      <p:ext uri="{BB962C8B-B14F-4D97-AF65-F5344CB8AC3E}">
        <p14:creationId xmlns:p14="http://schemas.microsoft.com/office/powerpoint/2010/main" val="2633186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COLLEG">
      <a:dk1>
        <a:srgbClr val="000000"/>
      </a:dk1>
      <a:lt1>
        <a:srgbClr val="FFFFFF"/>
      </a:lt1>
      <a:dk2>
        <a:srgbClr val="44546A"/>
      </a:dk2>
      <a:lt2>
        <a:srgbClr val="E7E6E6"/>
      </a:lt2>
      <a:accent1>
        <a:srgbClr val="E9F7F9"/>
      </a:accent1>
      <a:accent2>
        <a:srgbClr val="F6FBF4"/>
      </a:accent2>
      <a:accent3>
        <a:srgbClr val="03AF50"/>
      </a:accent3>
      <a:accent4>
        <a:srgbClr val="7000E3"/>
      </a:accent4>
      <a:accent5>
        <a:srgbClr val="05ADFF"/>
      </a:accent5>
      <a:accent6>
        <a:srgbClr val="FD711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4578</TotalTime>
  <Words>13121</Words>
  <Application>Microsoft Macintosh PowerPoint</Application>
  <PresentationFormat>Widescreen</PresentationFormat>
  <Paragraphs>1479</Paragraphs>
  <Slides>95</Slides>
  <Notes>91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95</vt:i4>
      </vt:variant>
    </vt:vector>
  </HeadingPairs>
  <TitlesOfParts>
    <vt:vector size="104" baseType="lpstr">
      <vt:lpstr>Arial</vt:lpstr>
      <vt:lpstr>Calibri</vt:lpstr>
      <vt:lpstr>Courier New</vt:lpstr>
      <vt:lpstr>Minion Pro</vt:lpstr>
      <vt:lpstr>Poppins Medium</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mustofa amar zakaria</dc:creator>
  <cp:lastModifiedBy>Lisa Rogozinsky</cp:lastModifiedBy>
  <cp:revision>918</cp:revision>
  <dcterms:created xsi:type="dcterms:W3CDTF">2021-01-14T08:18:08Z</dcterms:created>
  <dcterms:modified xsi:type="dcterms:W3CDTF">2022-09-06T22:46:11Z</dcterms:modified>
</cp:coreProperties>
</file>