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86" r:id="rId2"/>
  </p:sldMasterIdLst>
  <p:notesMasterIdLst>
    <p:notesMasterId r:id="rId10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80" r:id="rId26"/>
    <p:sldId id="355" r:id="rId27"/>
    <p:sldId id="281" r:id="rId28"/>
    <p:sldId id="282" r:id="rId29"/>
    <p:sldId id="283" r:id="rId30"/>
    <p:sldId id="284" r:id="rId31"/>
    <p:sldId id="279" r:id="rId32"/>
    <p:sldId id="364" r:id="rId33"/>
    <p:sldId id="287" r:id="rId34"/>
    <p:sldId id="354"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51" r:id="rId65"/>
    <p:sldId id="318" r:id="rId66"/>
    <p:sldId id="319" r:id="rId67"/>
    <p:sldId id="320" r:id="rId68"/>
    <p:sldId id="321" r:id="rId69"/>
    <p:sldId id="322" r:id="rId70"/>
    <p:sldId id="323" r:id="rId71"/>
    <p:sldId id="324" r:id="rId72"/>
    <p:sldId id="325" r:id="rId73"/>
    <p:sldId id="326" r:id="rId74"/>
    <p:sldId id="327" r:id="rId75"/>
    <p:sldId id="328" r:id="rId76"/>
    <p:sldId id="329" r:id="rId77"/>
    <p:sldId id="330" r:id="rId78"/>
    <p:sldId id="331" r:id="rId79"/>
    <p:sldId id="332" r:id="rId80"/>
    <p:sldId id="333" r:id="rId81"/>
    <p:sldId id="365" r:id="rId82"/>
    <p:sldId id="334" r:id="rId83"/>
    <p:sldId id="335" r:id="rId84"/>
    <p:sldId id="336" r:id="rId85"/>
    <p:sldId id="337" r:id="rId86"/>
    <p:sldId id="338" r:id="rId87"/>
    <p:sldId id="366" r:id="rId88"/>
    <p:sldId id="339" r:id="rId89"/>
    <p:sldId id="356" r:id="rId90"/>
    <p:sldId id="340" r:id="rId91"/>
    <p:sldId id="341" r:id="rId92"/>
    <p:sldId id="342" r:id="rId93"/>
    <p:sldId id="343" r:id="rId94"/>
    <p:sldId id="344" r:id="rId95"/>
    <p:sldId id="345" r:id="rId96"/>
    <p:sldId id="346" r:id="rId97"/>
    <p:sldId id="347" r:id="rId98"/>
    <p:sldId id="348" r:id="rId99"/>
    <p:sldId id="349" r:id="rId100"/>
  </p:sldIdLst>
  <p:sldSz cx="12192000" cy="6858000"/>
  <p:notesSz cx="6858000" cy="9144000"/>
  <p:embeddedFontLst>
    <p:embeddedFont>
      <p:font typeface="EB Garamond" pitchFamily="2" charset="0"/>
      <p:regular r:id="rId102"/>
      <p:bold r:id="rId103"/>
      <p:italic r:id="rId104"/>
      <p:boldItalic r:id="rId105"/>
    </p:embeddedFont>
    <p:embeddedFont>
      <p:font typeface="Poppins Medium" panose="00000600000000000000" pitchFamily="2" charset="77"/>
      <p:regular r:id="rId106"/>
      <p:bold r:id="rId107"/>
      <p:italic r:id="rId108"/>
      <p:boldItalic r:id="rId109"/>
    </p:embeddedFont>
    <p:embeddedFont>
      <p:font typeface="Raleway" pitchFamily="2" charset="77"/>
      <p:regular r:id="rId110"/>
      <p:bold r:id="rId111"/>
      <p:italic r:id="rId112"/>
      <p:boldItalic r:id="rId113"/>
    </p:embeddedFont>
    <p:embeddedFont>
      <p:font typeface="Roboto" panose="02000000000000000000" pitchFamily="2" charset="0"/>
      <p:regular r:id="rId114"/>
      <p:bold r:id="rId115"/>
      <p:italic r:id="rId116"/>
      <p:boldItalic r:id="rId1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21" roundtripDataSignature="AMtx7miTQw0OIDSmCdCnYvZNAk+nlBm2Q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F47DFE-B15B-4952-BAAB-80440AB08229}" v="66" dt="2026-01-22T01:19:58.2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67"/>
    <p:restoredTop sz="66111" autoAdjust="0"/>
  </p:normalViewPr>
  <p:slideViewPr>
    <p:cSldViewPr snapToGrid="0">
      <p:cViewPr varScale="1">
        <p:scale>
          <a:sx n="69" d="100"/>
          <a:sy n="69" d="100"/>
        </p:scale>
        <p:origin x="202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font" Target="fonts/font16.fntdata"/><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font" Target="fonts/font11.fntdata"/><Relationship Id="rId16" Type="http://schemas.openxmlformats.org/officeDocument/2006/relationships/slide" Target="slides/slide14.xml"/><Relationship Id="rId107" Type="http://schemas.openxmlformats.org/officeDocument/2006/relationships/font" Target="fonts/font6.fntdata"/><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font" Target="fonts/font1.fntdata"/><Relationship Id="rId123" Type="http://schemas.openxmlformats.org/officeDocument/2006/relationships/viewProps" Target="viewProp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font" Target="fonts/font12.fntdata"/><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font" Target="fonts/font2.fntdata"/><Relationship Id="rId108" Type="http://schemas.openxmlformats.org/officeDocument/2006/relationships/font" Target="fonts/font7.fntdata"/><Relationship Id="rId124" Type="http://schemas.openxmlformats.org/officeDocument/2006/relationships/theme" Target="theme/theme1.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font" Target="fonts/font13.fntdata"/><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font" Target="fonts/font8.fntdata"/><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font" Target="fonts/font3.fntdata"/><Relationship Id="rId125"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font" Target="fonts/font9.fntdata"/><Relationship Id="rId115" Type="http://schemas.openxmlformats.org/officeDocument/2006/relationships/font" Target="fonts/font14.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font" Target="fonts/font4.fntdata"/><Relationship Id="rId126" Type="http://schemas.microsoft.com/office/2015/10/relationships/revisionInfo" Target="revisionInfo.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customschemas.google.com/relationships/presentationmetadata" Target="metadata"/><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font" Target="fonts/font15.fntdata"/><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font" Target="fonts/font10.fntdata"/><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font" Target="fonts/font5.fntdata"/><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notesMaster" Target="notesMasters/notesMaster1.xml"/><Relationship Id="rId1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scene3d>
              <a:camera prst="orthographicFront"/>
              <a:lightRig rig="threePt" dir="t"/>
            </a:scene3d>
          </c:spPr>
          <c:dPt>
            <c:idx val="0"/>
            <c:bubble3D val="0"/>
            <c:spPr>
              <a:solidFill>
                <a:srgbClr val="205378"/>
              </a:solidFill>
              <a:ln>
                <a:noFill/>
              </a:ln>
              <a:effectLst/>
              <a:scene3d>
                <a:camera prst="orthographicFront"/>
                <a:lightRig rig="threePt" dir="t"/>
              </a:scene3d>
            </c:spPr>
            <c:extLst>
              <c:ext xmlns:c16="http://schemas.microsoft.com/office/drawing/2014/chart" uri="{C3380CC4-5D6E-409C-BE32-E72D297353CC}">
                <c16:uniqueId val="{00000001-867D-F549-8F04-D49FA5590BC9}"/>
              </c:ext>
            </c:extLst>
          </c:dPt>
          <c:dPt>
            <c:idx val="1"/>
            <c:bubble3D val="0"/>
            <c:spPr>
              <a:solidFill>
                <a:srgbClr val="FF8001"/>
              </a:solidFill>
              <a:ln>
                <a:noFill/>
              </a:ln>
              <a:effectLst/>
              <a:scene3d>
                <a:camera prst="orthographicFront"/>
                <a:lightRig rig="threePt" dir="t"/>
              </a:scene3d>
            </c:spPr>
            <c:extLst>
              <c:ext xmlns:c16="http://schemas.microsoft.com/office/drawing/2014/chart" uri="{C3380CC4-5D6E-409C-BE32-E72D297353CC}">
                <c16:uniqueId val="{00000003-867D-F549-8F04-D49FA5590BC9}"/>
              </c:ext>
            </c:extLst>
          </c:dPt>
          <c:dPt>
            <c:idx val="2"/>
            <c:bubble3D val="0"/>
            <c:explosion val="23"/>
            <c:spPr>
              <a:solidFill>
                <a:schemeClr val="accent3"/>
              </a:solidFill>
              <a:ln>
                <a:noFill/>
              </a:ln>
              <a:effectLst/>
              <a:scene3d>
                <a:camera prst="orthographicFront"/>
                <a:lightRig rig="threePt" dir="t"/>
              </a:scene3d>
            </c:spPr>
            <c:extLst>
              <c:ext xmlns:c16="http://schemas.microsoft.com/office/drawing/2014/chart" uri="{C3380CC4-5D6E-409C-BE32-E72D297353CC}">
                <c16:uniqueId val="{00000005-867D-F549-8F04-D49FA5590BC9}"/>
              </c:ext>
            </c:extLst>
          </c:dPt>
          <c:dPt>
            <c:idx val="3"/>
            <c:bubble3D val="0"/>
            <c:spPr>
              <a:solidFill>
                <a:schemeClr val="accent4"/>
              </a:solidFill>
              <a:ln>
                <a:noFill/>
              </a:ln>
              <a:effectLst/>
              <a:scene3d>
                <a:camera prst="orthographicFront"/>
                <a:lightRig rig="threePt" dir="t"/>
              </a:scene3d>
            </c:spPr>
            <c:extLst>
              <c:ext xmlns:c16="http://schemas.microsoft.com/office/drawing/2014/chart" uri="{C3380CC4-5D6E-409C-BE32-E72D297353CC}">
                <c16:uniqueId val="{00000007-867D-F549-8F04-D49FA5590BC9}"/>
              </c:ext>
            </c:extLst>
          </c:dPt>
          <c:dPt>
            <c:idx val="4"/>
            <c:bubble3D val="0"/>
            <c:spPr>
              <a:solidFill>
                <a:schemeClr val="accent5"/>
              </a:solidFill>
              <a:ln>
                <a:noFill/>
              </a:ln>
              <a:effectLst/>
              <a:scene3d>
                <a:camera prst="orthographicFront"/>
                <a:lightRig rig="threePt" dir="t"/>
              </a:scene3d>
            </c:spPr>
            <c:extLst>
              <c:ext xmlns:c16="http://schemas.microsoft.com/office/drawing/2014/chart" uri="{C3380CC4-5D6E-409C-BE32-E72D297353CC}">
                <c16:uniqueId val="{00000009-867D-F549-8F04-D49FA5590BC9}"/>
              </c:ext>
            </c:extLst>
          </c:dPt>
          <c:dLbls>
            <c:dLbl>
              <c:idx val="0"/>
              <c:layout>
                <c:manualLayout>
                  <c:x val="-0.20920751169542395"/>
                  <c:y val="0.11798984529168452"/>
                </c:manualLayout>
              </c:layout>
              <c:tx>
                <c:rich>
                  <a:bodyPr/>
                  <a:lstStyle/>
                  <a:p>
                    <a:fld id="{1F3C8A37-A4A4-3141-A302-0C0ACEAE2EB0}" type="CATEGORYNAME">
                      <a:rPr lang="en-US" sz="1800"/>
                      <a:pPr/>
                      <a:t>[CATEGORY NAME]</a:t>
                    </a:fld>
                    <a:r>
                      <a:rPr lang="en-US" baseline="0" dirty="0"/>
                      <a:t>
</a:t>
                    </a:r>
                    <a:fld id="{5DB7518B-C717-DB4F-803C-6410B44FCFD2}" type="PERCENTAGE">
                      <a:rPr lang="en-US" sz="3600"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25640524565055411"/>
                      <c:h val="0.29042505911541072"/>
                    </c:manualLayout>
                  </c15:layout>
                  <c15:dlblFieldTable/>
                  <c15:showDataLabelsRange val="0"/>
                </c:ext>
                <c:ext xmlns:c16="http://schemas.microsoft.com/office/drawing/2014/chart" uri="{C3380CC4-5D6E-409C-BE32-E72D297353CC}">
                  <c16:uniqueId val="{00000001-867D-F549-8F04-D49FA5590BC9}"/>
                </c:ext>
              </c:extLst>
            </c:dLbl>
            <c:dLbl>
              <c:idx val="1"/>
              <c:layout>
                <c:manualLayout>
                  <c:x val="8.0175626194873787E-3"/>
                  <c:y val="-0.14914709276975557"/>
                </c:manualLayout>
              </c:layout>
              <c:tx>
                <c:rich>
                  <a:bodyPr/>
                  <a:lstStyle/>
                  <a:p>
                    <a:fld id="{45FB5533-DC80-C549-8915-9EDE582BFD83}" type="CATEGORYNAME">
                      <a:rPr lang="en-US" sz="1800"/>
                      <a:pPr/>
                      <a:t>[CATEGORY NAME]</a:t>
                    </a:fld>
                    <a:r>
                      <a:rPr lang="en-US" baseline="0" dirty="0"/>
                      <a:t>
</a:t>
                    </a:r>
                    <a:fld id="{55ACE36E-A8B5-7948-A58E-E95043DB7658}" type="PERCENTAGE">
                      <a:rPr lang="en-US" sz="3600" baseline="0"/>
                      <a:pPr/>
                      <a:t>[PERCENTAGE]</a:t>
                    </a:fld>
                    <a:endParaRPr lang="en-US"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67D-F549-8F04-D49FA5590BC9}"/>
                </c:ext>
              </c:extLst>
            </c:dLbl>
            <c:dLbl>
              <c:idx val="2"/>
              <c:layout>
                <c:manualLayout>
                  <c:x val="0.12452367065227955"/>
                  <c:y val="-0.10509569365718537"/>
                </c:manualLayout>
              </c:layout>
              <c:tx>
                <c:rich>
                  <a:bodyPr rot="0" spcFirstLastPara="1" vertOverflow="overflow" horzOverflow="overflow" vert="horz" wrap="square" lIns="38100" tIns="19050" rIns="38100" bIns="18000" anchor="ctr" anchorCtr="1">
                    <a:spAutoFit/>
                  </a:bodyPr>
                  <a:lstStyle/>
                  <a:p>
                    <a:pPr>
                      <a:defRPr sz="2000" b="1" i="0" u="none" strike="noStrike" kern="1200" baseline="0">
                        <a:solidFill>
                          <a:schemeClr val="lt1"/>
                        </a:solidFill>
                        <a:latin typeface="+mn-lt"/>
                        <a:ea typeface="+mn-ea"/>
                        <a:cs typeface="+mn-cs"/>
                      </a:defRPr>
                    </a:pPr>
                    <a:fld id="{F43CF779-0015-114A-86E2-B92EFEC15B16}" type="CATEGORYNAME">
                      <a:rPr lang="en-US"/>
                      <a:pPr>
                        <a:defRPr sz="2000" b="1">
                          <a:solidFill>
                            <a:schemeClr val="lt1"/>
                          </a:solidFill>
                        </a:defRPr>
                      </a:pPr>
                      <a:t>[CATEGORY NAME]</a:t>
                    </a:fld>
                    <a:r>
                      <a:rPr lang="en-US" baseline="0" dirty="0"/>
                      <a:t>
</a:t>
                    </a:r>
                    <a:fld id="{EB7B1454-D23B-0548-BE0D-53922889F608}" type="PERCENTAGE">
                      <a:rPr lang="en-US" sz="3600" baseline="0"/>
                      <a:pPr>
                        <a:defRPr sz="2000" b="1">
                          <a:solidFill>
                            <a:schemeClr val="lt1"/>
                          </a:solidFill>
                        </a:defRPr>
                      </a:pPr>
                      <a:t>[PERCENTAGE]</a:t>
                    </a:fld>
                    <a:endParaRPr lang="en-US" baseline="0" dirty="0"/>
                  </a:p>
                </c:rich>
              </c:tx>
              <c:spPr>
                <a:noFill/>
                <a:ln>
                  <a:noFill/>
                </a:ln>
                <a:effectLst/>
              </c:spPr>
              <c:txPr>
                <a:bodyPr rot="0" spcFirstLastPara="1" vertOverflow="overflow" horzOverflow="overflow" vert="horz" wrap="square" lIns="38100" tIns="19050" rIns="38100" bIns="18000" anchor="ctr" anchorCtr="1">
                  <a:spAutoFit/>
                </a:bodyPr>
                <a:lstStyle/>
                <a:p>
                  <a:pPr>
                    <a:defRPr sz="2000" b="1" i="0" u="none" strike="noStrike" kern="1200" baseline="0">
                      <a:solidFill>
                        <a:schemeClr val="l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 xmlns:c16="http://schemas.microsoft.com/office/drawing/2014/chart" uri="{C3380CC4-5D6E-409C-BE32-E72D297353CC}">
                  <c16:uniqueId val="{00000005-867D-F549-8F04-D49FA5590BC9}"/>
                </c:ext>
              </c:extLst>
            </c:dLbl>
            <c:dLbl>
              <c:idx val="3"/>
              <c:layout>
                <c:manualLayout>
                  <c:x val="0.20644041383706144"/>
                  <c:y val="0.18560984932467478"/>
                </c:manualLayout>
              </c:layout>
              <c:tx>
                <c:rich>
                  <a:bodyPr/>
                  <a:lstStyle/>
                  <a:p>
                    <a:fld id="{F2D0FA3B-9A44-8045-9959-04C3C79AAF01}" type="CATEGORYNAME">
                      <a:rPr lang="en-US" sz="1800"/>
                      <a:pPr/>
                      <a:t>[CATEGORY NAME]</a:t>
                    </a:fld>
                    <a:r>
                      <a:rPr lang="en-US" sz="1800" baseline="0" dirty="0"/>
                      <a:t>
</a:t>
                    </a:r>
                    <a:fld id="{01FCE4C5-1A02-C94C-86AC-54E31F7180A3}" type="PERCENTAGE">
                      <a:rPr lang="en-US" sz="3600" baseline="0"/>
                      <a:pPr/>
                      <a:t>[PERCENTAGE]</a:t>
                    </a:fld>
                    <a:endParaRPr lang="en-US" sz="1800" baseline="0" dirty="0"/>
                  </a:p>
                </c:rich>
              </c:tx>
              <c:dLblPos val="bestFit"/>
              <c:showLegendKey val="0"/>
              <c:showVal val="0"/>
              <c:showCatName val="1"/>
              <c:showSerName val="0"/>
              <c:showPercent val="1"/>
              <c:showBubbleSize val="0"/>
              <c:extLst>
                <c:ext xmlns:c15="http://schemas.microsoft.com/office/drawing/2012/chart" uri="{CE6537A1-D6FC-4f65-9D91-7224C49458BB}">
                  <c15:layout>
                    <c:manualLayout>
                      <c:w val="0.20042413405962825"/>
                      <c:h val="0.23388133176962997"/>
                    </c:manualLayout>
                  </c15:layout>
                  <c15:dlblFieldTable/>
                  <c15:showDataLabelsRange val="0"/>
                </c:ext>
                <c:ext xmlns:c16="http://schemas.microsoft.com/office/drawing/2014/chart" uri="{C3380CC4-5D6E-409C-BE32-E72D297353CC}">
                  <c16:uniqueId val="{00000007-867D-F549-8F04-D49FA5590BC9}"/>
                </c:ext>
              </c:extLst>
            </c:dLbl>
            <c:dLbl>
              <c:idx val="4"/>
              <c:layout>
                <c:manualLayout>
                  <c:x val="8.5577193912252478E-2"/>
                  <c:y val="8.7500639560022839E-2"/>
                </c:manualLayout>
              </c:layout>
              <c:tx>
                <c:rich>
                  <a:bodyPr/>
                  <a:lstStyle/>
                  <a:p>
                    <a:fld id="{016CA5D8-A069-B845-AC98-647FD4E628A3}" type="CATEGORYNAME">
                      <a:rPr lang="en-US" sz="1800"/>
                      <a:pPr/>
                      <a:t>[CATEGORY NAME]</a:t>
                    </a:fld>
                    <a:r>
                      <a:rPr lang="en-US" sz="1800" baseline="0" dirty="0"/>
                      <a:t>
</a:t>
                    </a:r>
                    <a:fld id="{E83F1F7E-3F83-584F-A247-DBD2458F61DF}" type="PERCENTAGE">
                      <a:rPr lang="en-US" sz="3600" baseline="0"/>
                      <a:pPr/>
                      <a:t>[PERCENTAGE]</a:t>
                    </a:fld>
                    <a:endParaRPr lang="en-US" sz="1800" baseline="0" dirty="0"/>
                  </a:p>
                </c:rich>
              </c:tx>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867D-F549-8F04-D49FA5590BC9}"/>
                </c:ext>
              </c:extLst>
            </c:dLbl>
            <c:spPr>
              <a:noFill/>
              <a:ln>
                <a:noFill/>
              </a:ln>
              <a:effectLst/>
            </c:spPr>
            <c:txPr>
              <a:bodyPr rot="0" spcFirstLastPara="1" vertOverflow="overflow" horzOverflow="overflow" vert="horz" wrap="square" lIns="38100" tIns="19050" rIns="38100" bIns="1800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prstDash val="solid"/>
                  <a:round/>
                </a:ln>
                <a:effectLst/>
              </c:spPr>
            </c:leaderLines>
            <c:extLst>
              <c:ext xmlns:c15="http://schemas.microsoft.com/office/drawing/2012/chart" uri="{CE6537A1-D6FC-4f65-9D91-7224C49458BB}">
                <c15:spPr xmlns:c15="http://schemas.microsoft.com/office/drawing/2012/chart">
                  <a:prstGeom prst="rect">
                    <a:avLst/>
                  </a:prstGeom>
                  <a:noFill/>
                  <a:ln>
                    <a:noFill/>
                  </a:ln>
                </c15:spPr>
              </c:ext>
            </c:extLst>
          </c:dLbls>
          <c:cat>
            <c:strRef>
              <c:f>Sheet1!$A$2:$A$6</c:f>
              <c:strCache>
                <c:ptCount val="5"/>
                <c:pt idx="0">
                  <c:v>Criminal Justice System</c:v>
                </c:pt>
                <c:pt idx="1">
                  <c:v>Healthcare</c:v>
                </c:pt>
                <c:pt idx="2">
                  <c:v>Education</c:v>
                </c:pt>
                <c:pt idx="3">
                  <c:v>Social Services</c:v>
                </c:pt>
                <c:pt idx="4">
                  <c:v>Other</c:v>
                </c:pt>
              </c:strCache>
            </c:strRef>
          </c:cat>
          <c:val>
            <c:numRef>
              <c:f>Sheet1!$B$2:$B$6</c:f>
              <c:numCache>
                <c:formatCode>0%</c:formatCode>
                <c:ptCount val="5"/>
                <c:pt idx="0">
                  <c:v>0.4</c:v>
                </c:pt>
                <c:pt idx="1">
                  <c:v>0.21</c:v>
                </c:pt>
                <c:pt idx="2">
                  <c:v>0.17</c:v>
                </c:pt>
                <c:pt idx="3">
                  <c:v>0.13</c:v>
                </c:pt>
                <c:pt idx="4">
                  <c:v>0.09</c:v>
                </c:pt>
              </c:numCache>
            </c:numRef>
          </c:val>
          <c:extLst>
            <c:ext xmlns:c16="http://schemas.microsoft.com/office/drawing/2014/chart" uri="{C3380CC4-5D6E-409C-BE32-E72D297353CC}">
              <c16:uniqueId val="{0000000A-867D-F549-8F04-D49FA5590BC9}"/>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6350" cap="flat" cmpd="sng" algn="ctr">
      <a:noFill/>
      <a:prstDash val="solid"/>
      <a:miter lim="800000"/>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C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anfasd.ca/wp-content/uploads/2019/08/Toward-a-Standard-Definition-of-FASD-Final.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canfasd.ca/wp-content/uploads/publications/Prevalence-1-Issue-Paper-Update-FINAL.pdf"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link.springer.com/article/10.1186/s12889-019-7213-3" TargetMode="External"/><Relationship Id="rId4" Type="http://schemas.openxmlformats.org/officeDocument/2006/relationships/hyperlink" Target="https://doi.org/10.1111/add.14598"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native-land.ca/"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canfasd.ca/wp-content/uploads/publications/Common-Messages.pdf"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assets.nationbuilder.com/fasdcan/pages/6241/attachments/original/1763682912/FASD_and_Looking_Beyond_Behaviourism_-_Information_Sheet.pdf?1763682912"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cmaj.ca/content/188/3/191" TargetMode="External"/><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hyperlink" Target="https://canfasd.ca/wp-content/uploads/2018/10/Strengths-Among-Individuals-with-FASD.pdf" TargetMode="Externa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cmaj.ca/content/188/3/191"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teachers.ab.ca/SiteCollectionDocuments/ATA/For%20Members/ATA%20Locals/IM1%202017%2003%2011x17%20Colour.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www.kpdsb.on.ca/assets/uploads/FASD/FASDFinalReport.pdf"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canfasd.ca/mental-health-toolkit/mental-health-toolkit-introduction/" TargetMode="External"/><Relationship Id="rId2" Type="http://schemas.openxmlformats.org/officeDocument/2006/relationships/slide" Target="../slides/slide51.xml"/><Relationship Id="rId1" Type="http://schemas.openxmlformats.org/officeDocument/2006/relationships/notesMaster" Target="../notesMasters/notesMaster1.xml"/><Relationship Id="rId4" Type="http://schemas.openxmlformats.org/officeDocument/2006/relationships/hyperlink" Target="https://canfasd.ca/wp-content/uploads/publications/Mental-Health-in-FASD-Note.pdf" TargetMode="Externa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doi.org/10.35946/arcr.v45.1.05"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3" Type="http://schemas.openxmlformats.org/officeDocument/2006/relationships/hyperlink" Target="https://www.cmaj.ca/content/188/3/191" TargetMode="External"/><Relationship Id="rId2" Type="http://schemas.openxmlformats.org/officeDocument/2006/relationships/slide" Target="../slides/slide57.xml"/><Relationship Id="rId1" Type="http://schemas.openxmlformats.org/officeDocument/2006/relationships/notesMaster" Target="../notesMasters/notesMaster1.xml"/><Relationship Id="rId5" Type="http://schemas.openxmlformats.org/officeDocument/2006/relationships/hyperlink" Target="https://doi.org/10.1371/journal.pone.0301615" TargetMode="External"/><Relationship Id="rId4" Type="http://schemas.openxmlformats.org/officeDocument/2006/relationships/hyperlink" Target="https://doi.org/10.3109/13668250.2023.2293336" TargetMode="Externa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www.cmaj.ca/content/188/3/191"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3" Type="http://schemas.openxmlformats.org/officeDocument/2006/relationships/hyperlink" Target="https://www.cmaj.ca/content/188/3/191"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3" Type="http://schemas.openxmlformats.org/officeDocument/2006/relationships/hyperlink" Target="https://canfasd.ca/wp-content/uploads/publications/Towards-Healthy-Outcomes-2.0.pdf" TargetMode="External"/><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3" Type="http://schemas.openxmlformats.org/officeDocument/2006/relationships/hyperlink" Target="http://www.kpdsb.on.ca/assets/uploads/FASD/FASDFinalReport.pdf"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3" Type="http://schemas.openxmlformats.org/officeDocument/2006/relationships/hyperlink" Target="https://canfasd.ca/topics/prevention/" TargetMode="External"/><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3" Type="http://schemas.openxmlformats.org/officeDocument/2006/relationships/hyperlink" Target="https://open.alberta.ca/publications/e00p3" TargetMode="External"/><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3" Type="http://schemas.openxmlformats.org/officeDocument/2006/relationships/hyperlink" Target="https://www.alberta.ca/inclusive-education" TargetMode="External"/><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3" Type="http://schemas.openxmlformats.org/officeDocument/2006/relationships/hyperlink" Target="https://learningwithfasd.org.au/" TargetMode="External"/><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3" Type="http://schemas.openxmlformats.org/officeDocument/2006/relationships/hyperlink" Target="https://doi.org/10.1111/acer.70100" TargetMode="External"/><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3" Type="http://schemas.openxmlformats.org/officeDocument/2006/relationships/hyperlink" Target="https://www.gov.mb.ca/fs/fasd/pubs/fasdeducators_en.pdf" TargetMode="External"/><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3" Type="http://schemas.openxmlformats.org/officeDocument/2006/relationships/hyperlink" Target="https://www.youtube.com/watch?v=D1fbTKYkU4k" TargetMode="External"/><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3" Type="http://schemas.openxmlformats.org/officeDocument/2006/relationships/hyperlink" Target="https://www.youtube.com/watch?v=xjZx0VdmgkE" TargetMode="External"/><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3" Type="http://schemas.openxmlformats.org/officeDocument/2006/relationships/hyperlink" Target="https://popcon.ca/talks/leading-meaningful-inclusion-neurodiverse-learners" TargetMode="External"/><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canfasd.ca/wp-content/uploads/publications/Prevalence-1-Issue-Paper-Update-FINAL.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3" Type="http://schemas.openxmlformats.org/officeDocument/2006/relationships/hyperlink" Target="https://canfasd.ca/wp-content/uploads/2018/03/Caregiver-Resource-Guide-FASD-March-2018.pdf" TargetMode="External"/><Relationship Id="rId2" Type="http://schemas.openxmlformats.org/officeDocument/2006/relationships/slide" Target="../slides/slide91.xml"/><Relationship Id="rId1" Type="http://schemas.openxmlformats.org/officeDocument/2006/relationships/notesMaster" Target="../notesMasters/notesMaster1.xml"/><Relationship Id="rId4" Type="http://schemas.openxmlformats.org/officeDocument/2006/relationships/hyperlink" Target="https://www.gov.mb.ca/fs/fasd/pubs/fasd_caregivers.pdf" TargetMode="Externa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dirty="0"/>
              <a:t>Edited: Fall/Winter 2025</a:t>
            </a:r>
            <a:endParaRPr dirty="0"/>
          </a:p>
        </p:txBody>
      </p:sp>
      <p:sp>
        <p:nvSpPr>
          <p:cNvPr id="111" name="Google Shape;11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This is the standard definition of FASD, developed by the Canada Fetal Alcohol Spectrum Disorder Research Network, or </a:t>
            </a:r>
            <a:r>
              <a:rPr lang="en-US" sz="1200" dirty="0" err="1">
                <a:solidFill>
                  <a:schemeClr val="dk1"/>
                </a:solidFill>
                <a:latin typeface="Calibri"/>
                <a:ea typeface="Calibri"/>
                <a:cs typeface="Calibri"/>
                <a:sym typeface="Calibri"/>
              </a:rPr>
              <a:t>CanFASD</a:t>
            </a:r>
            <a:r>
              <a:rPr lang="en-US" sz="1200" dirty="0">
                <a:solidFill>
                  <a:schemeClr val="dk1"/>
                </a:solidFill>
                <a:latin typeface="Calibri"/>
                <a:ea typeface="Calibri"/>
                <a:cs typeface="Calibri"/>
                <a:sym typeface="Calibri"/>
              </a:rPr>
              <a:t> (Harding et al., 2019). </a:t>
            </a:r>
            <a:r>
              <a:rPr lang="en-US" sz="1200" dirty="0" err="1">
                <a:solidFill>
                  <a:schemeClr val="dk1"/>
                </a:solidFill>
                <a:latin typeface="Calibri"/>
                <a:ea typeface="Calibri"/>
                <a:cs typeface="Calibri"/>
                <a:sym typeface="Calibri"/>
              </a:rPr>
              <a:t>CanFASD</a:t>
            </a:r>
            <a:r>
              <a:rPr lang="en-US" sz="1200" dirty="0">
                <a:solidFill>
                  <a:schemeClr val="dk1"/>
                </a:solidFill>
                <a:latin typeface="Calibri"/>
                <a:ea typeface="Calibri"/>
                <a:cs typeface="Calibri"/>
                <a:sym typeface="Calibri"/>
              </a:rPr>
              <a:t> strongly recommends that professionals adopt this definition in their practice because it can: </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Reduce stigma</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Increase everyone’s understanding of FASD </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Reduce confusion about the disability</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Improve consistency in how we talk about this disorder</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Help us to focus on a more strengths-based approach  </a:t>
            </a:r>
          </a:p>
          <a:p>
            <a:pPr marL="457200" lvl="1" indent="0" algn="l" rtl="0">
              <a:spcBef>
                <a:spcPts val="0"/>
              </a:spcBef>
              <a:spcAft>
                <a:spcPts val="0"/>
              </a:spcAft>
              <a:buClr>
                <a:schemeClr val="dk1"/>
              </a:buClr>
              <a:buSzPts val="1200"/>
              <a:buFont typeface="Arial"/>
              <a:buNone/>
            </a:pP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For conversations about FASD in more informal settings, a community definition was also developed: </a:t>
            </a:r>
            <a:endParaRPr lang="en-US" sz="1200" i="0" dirty="0">
              <a:solidFill>
                <a:schemeClr val="dk1"/>
              </a:solidFill>
              <a:latin typeface="Calibri"/>
              <a:ea typeface="Calibri"/>
              <a:cs typeface="Calibri"/>
              <a:sym typeface="Calibri"/>
            </a:endParaRPr>
          </a:p>
          <a:p>
            <a:pPr marL="628650" lvl="1" indent="-171450" algn="l" rtl="0">
              <a:spcBef>
                <a:spcPts val="0"/>
              </a:spcBef>
              <a:spcAft>
                <a:spcPts val="0"/>
              </a:spcAft>
              <a:buClr>
                <a:schemeClr val="dk1"/>
              </a:buClr>
              <a:buSzPts val="1200"/>
              <a:buFont typeface="Arial"/>
              <a:buChar char="•"/>
            </a:pPr>
            <a:r>
              <a:rPr lang="en-US" sz="1200" i="1" dirty="0">
                <a:solidFill>
                  <a:schemeClr val="dk1"/>
                </a:solidFill>
                <a:latin typeface="Calibri"/>
                <a:ea typeface="Calibri"/>
                <a:cs typeface="Calibri"/>
                <a:sym typeface="Calibri"/>
              </a:rPr>
              <a:t>“FASD is a lifelong disability that affects the brain and body of people who were exposed to alcohol in the womb. Each person with FASD has both strengths and challenges and will need special supports to help them succeed with many different parts of their daily lives.”</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en-US" sz="1200" i="0"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sz="1200" i="0" dirty="0">
                <a:solidFill>
                  <a:schemeClr val="dk1"/>
                </a:solidFill>
                <a:latin typeface="Calibri"/>
                <a:ea typeface="Calibri"/>
                <a:cs typeface="Calibri"/>
                <a:sym typeface="Calibri"/>
              </a:rPr>
              <a:t>Reference: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Calibri"/>
                <a:ea typeface="Calibri"/>
                <a:cs typeface="Calibri"/>
                <a:sym typeface="Calibri"/>
              </a:rPr>
              <a:t>Harding, K., Flannigan, K., &amp; McFarlane, A. (2019, July). </a:t>
            </a:r>
            <a:r>
              <a:rPr lang="en-US" sz="1200" b="0" i="1" u="none" strike="noStrike" cap="none" dirty="0">
                <a:solidFill>
                  <a:schemeClr val="dk1"/>
                </a:solidFill>
                <a:effectLst/>
                <a:latin typeface="Calibri"/>
                <a:ea typeface="Calibri"/>
                <a:cs typeface="Calibri"/>
                <a:sym typeface="Calibri"/>
              </a:rPr>
              <a:t>Policy action paper: Toward a standard definition of fetal alcohol spectrum disorder in Canada</a:t>
            </a:r>
            <a:r>
              <a:rPr lang="en-US" sz="1200" b="0" i="0" u="none" strike="noStrike" cap="none" dirty="0">
                <a:solidFill>
                  <a:schemeClr val="dk1"/>
                </a:solidFill>
                <a:effectLst/>
                <a:latin typeface="Calibri"/>
                <a:ea typeface="Calibri"/>
                <a:cs typeface="Calibri"/>
                <a:sym typeface="Calibri"/>
              </a:rPr>
              <a:t>. Canada FASD Research Network. </a:t>
            </a:r>
            <a:r>
              <a:rPr lang="en-US" sz="1200" b="0" i="0" u="sng" strike="noStrike" cap="none" dirty="0">
                <a:solidFill>
                  <a:schemeClr val="dk1"/>
                </a:solidFill>
                <a:effectLst/>
                <a:latin typeface="Calibri"/>
                <a:ea typeface="Calibri"/>
                <a:cs typeface="Calibri"/>
                <a:sym typeface="Calibri"/>
                <a:hlinkClick r:id="rId3"/>
              </a:rPr>
              <a:t>https://canfasd.ca/wp-content/uploads/2019/08/Toward-a-Standard-Definition-of-FASD-Final.pdf</a:t>
            </a:r>
            <a:endParaRPr lang="en-US" sz="1200" b="0" i="0" u="none" strike="noStrike" cap="none" dirty="0">
              <a:solidFill>
                <a:schemeClr val="dk1"/>
              </a:solidFill>
              <a:effectLst/>
              <a:latin typeface="Calibri"/>
              <a:ea typeface="Calibri"/>
              <a:cs typeface="Calibri"/>
              <a:sym typeface="Calibri"/>
            </a:endParaRPr>
          </a:p>
        </p:txBody>
      </p:sp>
      <p:sp>
        <p:nvSpPr>
          <p:cNvPr id="225" name="Google Shape;22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171450" lvl="0" indent="-171450" algn="l" rtl="0">
              <a:lnSpc>
                <a:spcPct val="100000"/>
              </a:lnSpc>
              <a:spcBef>
                <a:spcPts val="0"/>
              </a:spcBef>
              <a:spcAft>
                <a:spcPts val="0"/>
              </a:spcAft>
              <a:buSzPts val="1400"/>
              <a:buFont typeface="Arial" panose="020B0604020202020204" pitchFamily="34" charset="0"/>
              <a:buChar char="•"/>
            </a:pPr>
            <a:r>
              <a:rPr lang="en-CA" dirty="0"/>
              <a:t>There is no known safe amount of alcohol to consume during pregnancy. However, in Canada, it is estimated that 10-15% of pregnancies are alcohol exposed. </a:t>
            </a:r>
          </a:p>
          <a:p>
            <a:pPr marL="0" lvl="0" indent="0" algn="l" rtl="0">
              <a:lnSpc>
                <a:spcPct val="100000"/>
              </a:lnSpc>
              <a:spcBef>
                <a:spcPts val="0"/>
              </a:spcBef>
              <a:spcAft>
                <a:spcPts val="0"/>
              </a:spcAft>
              <a:buSzPts val="1400"/>
              <a:buFont typeface="Arial" panose="020B0604020202020204" pitchFamily="34" charset="0"/>
              <a:buNone/>
            </a:pPr>
            <a:endParaRPr lang="en-CA" dirty="0"/>
          </a:p>
          <a:p>
            <a:pPr marL="171450" lvl="0" indent="-171450" algn="l" rtl="0">
              <a:lnSpc>
                <a:spcPct val="100000"/>
              </a:lnSpc>
              <a:spcBef>
                <a:spcPts val="0"/>
              </a:spcBef>
              <a:spcAft>
                <a:spcPts val="0"/>
              </a:spcAft>
              <a:buSzPts val="1400"/>
              <a:buFont typeface="Arial" panose="020B0604020202020204" pitchFamily="34" charset="0"/>
              <a:buChar char="•"/>
            </a:pPr>
            <a:r>
              <a:rPr lang="en-CA" dirty="0"/>
              <a:t>In Canada, it is estimated that 10-15% of pregnancies are alcohol exposed. Although some provincial registry data reports much lower numbers (e.g., under 2%), these are likely underestimates due to stigma and underreporting. </a:t>
            </a:r>
          </a:p>
          <a:p>
            <a:pPr marL="171450" lvl="0" indent="-171450" algn="l" rtl="0">
              <a:lnSpc>
                <a:spcPct val="100000"/>
              </a:lnSpc>
              <a:spcBef>
                <a:spcPts val="0"/>
              </a:spcBef>
              <a:spcAft>
                <a:spcPts val="0"/>
              </a:spcAft>
              <a:buSzPts val="1400"/>
              <a:buFont typeface="Arial" panose="020B0604020202020204" pitchFamily="34" charset="0"/>
              <a:buChar char="•"/>
            </a:pPr>
            <a:endParaRPr lang="en-CA" dirty="0"/>
          </a:p>
          <a:p>
            <a:pPr marL="171450" lvl="0" indent="-171450" algn="l" rtl="0">
              <a:lnSpc>
                <a:spcPct val="100000"/>
              </a:lnSpc>
              <a:spcBef>
                <a:spcPts val="0"/>
              </a:spcBef>
              <a:spcAft>
                <a:spcPts val="0"/>
              </a:spcAft>
              <a:buSzPts val="1400"/>
              <a:buFont typeface="Arial" panose="020B0604020202020204" pitchFamily="34" charset="0"/>
              <a:buChar char="•"/>
            </a:pPr>
            <a:r>
              <a:rPr lang="en-CA" dirty="0"/>
              <a:t>A pregnant person might drink during pregnancy for many different reasons, including: </a:t>
            </a:r>
            <a:endParaRPr dirty="0"/>
          </a:p>
          <a:p>
            <a:pPr marL="457200" lvl="0" indent="-317500" algn="l" rtl="0">
              <a:lnSpc>
                <a:spcPct val="100000"/>
              </a:lnSpc>
              <a:spcBef>
                <a:spcPts val="0"/>
              </a:spcBef>
              <a:spcAft>
                <a:spcPts val="0"/>
              </a:spcAft>
              <a:buSzPts val="1400"/>
              <a:buChar char="-"/>
            </a:pPr>
            <a:r>
              <a:rPr lang="en-CA" dirty="0"/>
              <a:t>Not having full information or awareness of the risks</a:t>
            </a:r>
            <a:endParaRPr dirty="0"/>
          </a:p>
          <a:p>
            <a:pPr marL="457200" lvl="0" indent="-317500" algn="l" rtl="0">
              <a:lnSpc>
                <a:spcPct val="100000"/>
              </a:lnSpc>
              <a:spcBef>
                <a:spcPts val="0"/>
              </a:spcBef>
              <a:spcAft>
                <a:spcPts val="0"/>
              </a:spcAft>
              <a:buSzPts val="1400"/>
              <a:buChar char="-"/>
            </a:pPr>
            <a:r>
              <a:rPr lang="en-CA" dirty="0"/>
              <a:t>Receiving conflicting or incorrect messages from health providers, friends, or media</a:t>
            </a:r>
            <a:endParaRPr dirty="0"/>
          </a:p>
          <a:p>
            <a:pPr marL="457200" lvl="0" indent="-317500" algn="l" rtl="0">
              <a:lnSpc>
                <a:spcPct val="100000"/>
              </a:lnSpc>
              <a:spcBef>
                <a:spcPts val="0"/>
              </a:spcBef>
              <a:spcAft>
                <a:spcPts val="0"/>
              </a:spcAft>
              <a:buSzPts val="1400"/>
              <a:buChar char="-"/>
            </a:pPr>
            <a:r>
              <a:rPr lang="en-CA" dirty="0"/>
              <a:t>Using alcohol to cope with stress, trauma, or substance use challenges</a:t>
            </a:r>
            <a:endParaRPr dirty="0"/>
          </a:p>
          <a:p>
            <a:pPr marL="457200" lvl="0" indent="-317500" algn="l" rtl="0">
              <a:lnSpc>
                <a:spcPct val="100000"/>
              </a:lnSpc>
              <a:spcBef>
                <a:spcPts val="0"/>
              </a:spcBef>
              <a:spcAft>
                <a:spcPts val="0"/>
              </a:spcAft>
              <a:buSzPts val="1400"/>
              <a:buChar char="-"/>
            </a:pPr>
            <a:r>
              <a:rPr lang="en-CA" dirty="0"/>
              <a:t>Feeling social pressure to drink, or having a partner who drinks</a:t>
            </a:r>
            <a:endParaRPr dirty="0"/>
          </a:p>
          <a:p>
            <a:pPr marL="457200" lvl="0" indent="-317500" algn="l" rtl="0">
              <a:lnSpc>
                <a:spcPct val="100000"/>
              </a:lnSpc>
              <a:spcBef>
                <a:spcPts val="0"/>
              </a:spcBef>
              <a:spcAft>
                <a:spcPts val="0"/>
              </a:spcAft>
              <a:buSzPts val="1400"/>
              <a:buChar char="-"/>
            </a:pPr>
            <a:r>
              <a:rPr lang="en-CA" dirty="0"/>
              <a:t>Not knowing yet that they are pregnant</a:t>
            </a:r>
            <a:endParaRPr dirty="0"/>
          </a:p>
          <a:p>
            <a:pPr marL="457200" lvl="0" indent="-317500" algn="l" rtl="0">
              <a:lnSpc>
                <a:spcPct val="100000"/>
              </a:lnSpc>
              <a:spcBef>
                <a:spcPts val="0"/>
              </a:spcBef>
              <a:spcAft>
                <a:spcPts val="0"/>
              </a:spcAft>
              <a:buSzPts val="1400"/>
              <a:buChar char="-"/>
            </a:pPr>
            <a:r>
              <a:rPr lang="en-CA" dirty="0"/>
              <a:t>Choosing not to share that they are pregnant</a:t>
            </a:r>
            <a:endParaRPr dirty="0"/>
          </a:p>
          <a:p>
            <a:pPr marL="457200" lvl="0" indent="-317500" algn="l" rtl="0">
              <a:lnSpc>
                <a:spcPct val="100000"/>
              </a:lnSpc>
              <a:spcBef>
                <a:spcPts val="0"/>
              </a:spcBef>
              <a:spcAft>
                <a:spcPts val="0"/>
              </a:spcAft>
              <a:buSzPts val="1400"/>
              <a:buChar char="-"/>
            </a:pPr>
            <a:r>
              <a:rPr lang="en-CA" dirty="0"/>
              <a:t>Seeing others drink during pregnancy and believing it was safe</a:t>
            </a:r>
            <a:endParaRPr dirty="0"/>
          </a:p>
          <a:p>
            <a:pPr marL="457200" lvl="0" indent="-317500" algn="l" rtl="0">
              <a:lnSpc>
                <a:spcPct val="100000"/>
              </a:lnSpc>
              <a:spcBef>
                <a:spcPts val="0"/>
              </a:spcBef>
              <a:spcAft>
                <a:spcPts val="0"/>
              </a:spcAft>
              <a:buSzPts val="1400"/>
              <a:buChar char="-"/>
            </a:pPr>
            <a:r>
              <a:rPr lang="en-CA" dirty="0"/>
              <a:t>Experiencing stigma, shame, or fear of judgment, which can prevent open conversations about alcohol use</a:t>
            </a:r>
          </a:p>
          <a:p>
            <a:pPr marL="139700" lvl="0" indent="0" algn="l" rtl="0">
              <a:lnSpc>
                <a:spcPct val="100000"/>
              </a:lnSpc>
              <a:spcBef>
                <a:spcPts val="0"/>
              </a:spcBef>
              <a:spcAft>
                <a:spcPts val="0"/>
              </a:spcAft>
              <a:buSzPts val="1400"/>
              <a:buNone/>
            </a:pPr>
            <a:endParaRPr dirty="0"/>
          </a:p>
          <a:p>
            <a:pPr marL="171450" lvl="0" indent="-171450" algn="l" rtl="0">
              <a:lnSpc>
                <a:spcPct val="100000"/>
              </a:lnSpc>
              <a:spcBef>
                <a:spcPts val="0"/>
              </a:spcBef>
              <a:spcAft>
                <a:spcPts val="0"/>
              </a:spcAft>
              <a:buSzPts val="1400"/>
              <a:buFont typeface="Arial" panose="020B0604020202020204" pitchFamily="34" charset="0"/>
              <a:buChar char="•"/>
            </a:pPr>
            <a:r>
              <a:rPr lang="en-CA" dirty="0"/>
              <a:t>There may be other social and economic factors at play including: </a:t>
            </a:r>
            <a:endParaRPr dirty="0"/>
          </a:p>
          <a:p>
            <a:pPr marL="457200" lvl="0" indent="-317500" algn="l" rtl="0">
              <a:lnSpc>
                <a:spcPct val="100000"/>
              </a:lnSpc>
              <a:spcBef>
                <a:spcPts val="0"/>
              </a:spcBef>
              <a:spcAft>
                <a:spcPts val="0"/>
              </a:spcAft>
              <a:buSzPts val="1400"/>
              <a:buChar char="-"/>
            </a:pPr>
            <a:r>
              <a:rPr lang="en-CA" dirty="0"/>
              <a:t>Poverty and food insecurity</a:t>
            </a:r>
            <a:endParaRPr dirty="0"/>
          </a:p>
          <a:p>
            <a:pPr marL="457200" lvl="0" indent="-317500" algn="l" rtl="0">
              <a:lnSpc>
                <a:spcPct val="100000"/>
              </a:lnSpc>
              <a:spcBef>
                <a:spcPts val="0"/>
              </a:spcBef>
              <a:spcAft>
                <a:spcPts val="0"/>
              </a:spcAft>
              <a:buSzPts val="1400"/>
              <a:buChar char="-"/>
            </a:pPr>
            <a:r>
              <a:rPr lang="en-CA" dirty="0"/>
              <a:t>Limited support networks or social isolation</a:t>
            </a:r>
            <a:endParaRPr dirty="0"/>
          </a:p>
          <a:p>
            <a:pPr marL="457200" lvl="0" indent="-317500" algn="l" rtl="0">
              <a:lnSpc>
                <a:spcPct val="100000"/>
              </a:lnSpc>
              <a:spcBef>
                <a:spcPts val="0"/>
              </a:spcBef>
              <a:spcAft>
                <a:spcPts val="0"/>
              </a:spcAft>
              <a:buSzPts val="1400"/>
              <a:buChar char="-"/>
            </a:pPr>
            <a:r>
              <a:rPr lang="en-CA" dirty="0"/>
              <a:t>Experiences of gender-based violence or other trauma</a:t>
            </a:r>
            <a:endParaRPr dirty="0"/>
          </a:p>
          <a:p>
            <a:pPr marL="457200" lvl="0" indent="-317500" algn="l" rtl="0">
              <a:lnSpc>
                <a:spcPct val="100000"/>
              </a:lnSpc>
              <a:spcBef>
                <a:spcPts val="0"/>
              </a:spcBef>
              <a:spcAft>
                <a:spcPts val="0"/>
              </a:spcAft>
              <a:buSzPts val="1400"/>
              <a:buChar char="-"/>
            </a:pPr>
            <a:r>
              <a:rPr lang="en-CA" dirty="0"/>
              <a:t>Lack of safe and respectful healthcare interactions</a:t>
            </a:r>
            <a:endParaRPr dirty="0"/>
          </a:p>
          <a:p>
            <a:pPr marL="457200" lvl="0" indent="-317500" algn="l" rtl="0">
              <a:lnSpc>
                <a:spcPct val="100000"/>
              </a:lnSpc>
              <a:spcBef>
                <a:spcPts val="0"/>
              </a:spcBef>
              <a:spcAft>
                <a:spcPts val="0"/>
              </a:spcAft>
              <a:buSzPts val="1400"/>
              <a:buChar char="-"/>
            </a:pPr>
            <a:r>
              <a:rPr lang="en-CA" dirty="0"/>
              <a:t>Autonomy and complex personal circumstances</a:t>
            </a:r>
          </a:p>
          <a:p>
            <a:pPr marL="139700" lvl="0" indent="0" algn="l" rtl="0">
              <a:lnSpc>
                <a:spcPct val="100000"/>
              </a:lnSpc>
              <a:spcBef>
                <a:spcPts val="0"/>
              </a:spcBef>
              <a:spcAft>
                <a:spcPts val="0"/>
              </a:spcAft>
              <a:buSzPts val="1400"/>
              <a:buNone/>
            </a:pPr>
            <a:endParaRPr dirty="0"/>
          </a:p>
          <a:p>
            <a:pPr marL="171450" lvl="0" indent="-171450" algn="l" rtl="0">
              <a:lnSpc>
                <a:spcPct val="100000"/>
              </a:lnSpc>
              <a:spcBef>
                <a:spcPts val="0"/>
              </a:spcBef>
              <a:spcAft>
                <a:spcPts val="0"/>
              </a:spcAft>
              <a:buSzPts val="1400"/>
              <a:buFont typeface="Arial" panose="020B0604020202020204" pitchFamily="34" charset="0"/>
              <a:buChar char="•"/>
            </a:pPr>
            <a:r>
              <a:rPr lang="en-CA" dirty="0"/>
              <a:t>It is important to use non-judgemental, supportive language and to recognize that there are many influences on alcohol use in pregnancy.</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CA" dirty="0"/>
              <a:t>Conversations should focus on reducing risk and promoting safe, healthy outcomes for both parent and baby.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endParaRPr dirty="0"/>
          </a:p>
        </p:txBody>
      </p:sp>
      <p:sp>
        <p:nvSpPr>
          <p:cNvPr id="238" name="Google Shape;23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400"/>
              <a:buFont typeface="Arial" panose="020B0604020202020204" pitchFamily="34" charset="0"/>
              <a:buChar char="•"/>
            </a:pPr>
            <a:r>
              <a:rPr lang="en-CA" dirty="0"/>
              <a:t>Researchers currently estimate that at least 4% of individuals in Canada have FASD.</a:t>
            </a:r>
          </a:p>
          <a:p>
            <a:pPr marL="171450" lvl="0" indent="-171450" algn="l" rtl="0">
              <a:spcBef>
                <a:spcPts val="0"/>
              </a:spcBef>
              <a:spcAft>
                <a:spcPts val="0"/>
              </a:spcAft>
              <a:buClr>
                <a:schemeClr val="dk1"/>
              </a:buClr>
              <a:buSzPts val="1400"/>
              <a:buFont typeface="Arial" panose="020B0604020202020204" pitchFamily="34" charset="0"/>
              <a:buChar char="•"/>
            </a:pPr>
            <a:r>
              <a:rPr lang="en-CA" dirty="0"/>
              <a:t>This estimate translates to more than 1.6 million people in Canada or at least 1 in 25.</a:t>
            </a:r>
          </a:p>
          <a:p>
            <a:pPr marL="171450" marR="0" lvl="0" indent="-171450" algn="l" defTabSz="914400" rtl="0" eaLnBrk="1" fontAlgn="auto" latinLnBrk="0" hangingPunct="1">
              <a:lnSpc>
                <a:spcPct val="100000"/>
              </a:lnSpc>
              <a:spcBef>
                <a:spcPts val="0"/>
              </a:spcBef>
              <a:spcAft>
                <a:spcPts val="0"/>
              </a:spcAft>
              <a:buClr>
                <a:schemeClr val="dk1"/>
              </a:buClr>
              <a:buSzPts val="1400"/>
              <a:buFont typeface="Arial" panose="020B0604020202020204" pitchFamily="34" charset="0"/>
              <a:buChar char="•"/>
              <a:tabLst/>
              <a:defRPr/>
            </a:pPr>
            <a:r>
              <a:rPr lang="en-CA" dirty="0"/>
              <a:t>In Alberta, estimates are between 44,000 to 176,000, or 1-4% in the general population. </a:t>
            </a:r>
          </a:p>
          <a:p>
            <a:pPr marL="171450" lvl="0" indent="-171450" algn="l" rtl="0">
              <a:spcBef>
                <a:spcPts val="0"/>
              </a:spcBef>
              <a:spcAft>
                <a:spcPts val="0"/>
              </a:spcAft>
              <a:buClr>
                <a:schemeClr val="dk1"/>
              </a:buClr>
              <a:buSzPts val="1400"/>
              <a:buFont typeface="Arial" panose="020B0604020202020204" pitchFamily="34" charset="0"/>
              <a:buChar char="•"/>
            </a:pPr>
            <a:r>
              <a:rPr lang="en-CA"/>
              <a:t>This </a:t>
            </a:r>
            <a:r>
              <a:rPr lang="en-CA" dirty="0"/>
              <a:t>means about </a:t>
            </a:r>
            <a:r>
              <a:rPr lang="en-CA" i="1" dirty="0"/>
              <a:t>one student in every classroom </a:t>
            </a:r>
            <a:r>
              <a:rPr lang="en-CA" b="1" i="1" dirty="0"/>
              <a:t>may</a:t>
            </a:r>
            <a:r>
              <a:rPr lang="en-CA" i="1" dirty="0"/>
              <a:t> have FASD.</a:t>
            </a:r>
            <a:r>
              <a:rPr lang="en-CA" dirty="0"/>
              <a:t> </a:t>
            </a:r>
          </a:p>
          <a:p>
            <a:pPr marL="0" lvl="0" indent="0" algn="l" rtl="0">
              <a:spcBef>
                <a:spcPts val="0"/>
              </a:spcBef>
              <a:spcAft>
                <a:spcPts val="0"/>
              </a:spcAft>
              <a:buClr>
                <a:schemeClr val="dk1"/>
              </a:buClr>
              <a:buSzPts val="1400"/>
              <a:buFont typeface="Arial"/>
              <a:buNone/>
            </a:pPr>
            <a:endParaRPr lang="en-CA" dirty="0"/>
          </a:p>
          <a:p>
            <a:pPr algn="l"/>
            <a:endParaRPr lang="en-GB" sz="1200" b="0" i="0" u="none" strike="noStrike" cap="none" dirty="0">
              <a:solidFill>
                <a:schemeClr val="dk1"/>
              </a:solidFill>
              <a:effectLst/>
              <a:latin typeface="Calibri"/>
              <a:ea typeface="Calibri"/>
              <a:cs typeface="Calibri"/>
              <a:sym typeface="Calibri"/>
            </a:endParaRPr>
          </a:p>
          <a:p>
            <a:pPr marL="228600" indent="0" algn="l">
              <a:buFont typeface="Arial" panose="020B0604020202020204" pitchFamily="34" charset="0"/>
              <a:buNone/>
            </a:pPr>
            <a:r>
              <a:rPr lang="en-GB" sz="1200" b="0" i="0" u="none" strike="noStrike" cap="none" dirty="0">
                <a:solidFill>
                  <a:schemeClr val="dk1"/>
                </a:solidFill>
                <a:effectLst/>
                <a:latin typeface="Calibri"/>
                <a:ea typeface="Calibri"/>
                <a:cs typeface="Calibri"/>
                <a:sym typeface="Calibri"/>
              </a:rPr>
              <a:t>References: </a:t>
            </a:r>
          </a:p>
          <a:p>
            <a:pPr algn="l"/>
            <a:endParaRPr lang="en-GB" sz="1200" b="0" i="0" u="none" strike="noStrike" cap="none" dirty="0">
              <a:solidFill>
                <a:schemeClr val="dk1"/>
              </a:solidFill>
              <a:effectLst/>
              <a:latin typeface="Calibri"/>
              <a:ea typeface="Calibri"/>
              <a:cs typeface="Calibri"/>
              <a:sym typeface="Calibri"/>
            </a:endParaRPr>
          </a:p>
          <a:p>
            <a:pPr algn="l"/>
            <a:r>
              <a:rPr lang="en-GB" sz="1200" b="0" i="0" u="none" strike="noStrike" cap="none" dirty="0">
                <a:solidFill>
                  <a:schemeClr val="dk1"/>
                </a:solidFill>
                <a:effectLst/>
                <a:latin typeface="Calibri"/>
                <a:ea typeface="Calibri"/>
                <a:cs typeface="Calibri"/>
                <a:sym typeface="Calibri"/>
              </a:rPr>
              <a:t>Flannigan, K., </a:t>
            </a:r>
            <a:r>
              <a:rPr lang="en-GB" sz="1200" b="0" i="0" u="none" strike="noStrike" cap="none" dirty="0" err="1">
                <a:solidFill>
                  <a:schemeClr val="dk1"/>
                </a:solidFill>
                <a:effectLst/>
                <a:latin typeface="Calibri"/>
                <a:ea typeface="Calibri"/>
                <a:cs typeface="Calibri"/>
                <a:sym typeface="Calibri"/>
              </a:rPr>
              <a:t>Cauduro</a:t>
            </a:r>
            <a:r>
              <a:rPr lang="en-GB" sz="1200" b="0" i="0" u="none" strike="noStrike" cap="none" dirty="0">
                <a:solidFill>
                  <a:schemeClr val="dk1"/>
                </a:solidFill>
                <a:effectLst/>
                <a:latin typeface="Calibri"/>
                <a:ea typeface="Calibri"/>
                <a:cs typeface="Calibri"/>
                <a:sym typeface="Calibri"/>
              </a:rPr>
              <a:t>, E., Unsworth, K., Harding, K., &amp; McFarlane, A. (2024). </a:t>
            </a:r>
            <a:r>
              <a:rPr lang="en-GB" sz="1200" b="0" i="1" u="none" strike="noStrike" cap="none" dirty="0">
                <a:solidFill>
                  <a:schemeClr val="dk1"/>
                </a:solidFill>
                <a:effectLst/>
                <a:latin typeface="Calibri"/>
                <a:ea typeface="Calibri"/>
                <a:cs typeface="Calibri"/>
                <a:sym typeface="Calibri"/>
              </a:rPr>
              <a:t>The prevalence of </a:t>
            </a:r>
            <a:r>
              <a:rPr lang="en-GB" sz="1200" b="0" i="1" u="none" strike="noStrike" cap="none" dirty="0" err="1">
                <a:solidFill>
                  <a:schemeClr val="dk1"/>
                </a:solidFill>
                <a:effectLst/>
                <a:latin typeface="Calibri"/>
                <a:ea typeface="Calibri"/>
                <a:cs typeface="Calibri"/>
                <a:sym typeface="Calibri"/>
              </a:rPr>
              <a:t>fetal</a:t>
            </a:r>
            <a:r>
              <a:rPr lang="en-GB" sz="1200" b="0" i="1" u="none" strike="noStrike" cap="none" dirty="0">
                <a:solidFill>
                  <a:schemeClr val="dk1"/>
                </a:solidFill>
                <a:effectLst/>
                <a:latin typeface="Calibri"/>
                <a:ea typeface="Calibri"/>
                <a:cs typeface="Calibri"/>
                <a:sym typeface="Calibri"/>
              </a:rPr>
              <a:t> alcohol spectrum disorder: Issue paper update</a:t>
            </a:r>
            <a:r>
              <a:rPr lang="en-GB" sz="1200" b="0" i="0" u="none" strike="noStrike" cap="none" dirty="0">
                <a:solidFill>
                  <a:schemeClr val="dk1"/>
                </a:solidFill>
                <a:effectLst/>
                <a:latin typeface="Calibri"/>
                <a:ea typeface="Calibri"/>
                <a:cs typeface="Calibri"/>
                <a:sym typeface="Calibri"/>
              </a:rPr>
              <a:t>. Canada FASD Research Network. </a:t>
            </a:r>
            <a:r>
              <a:rPr lang="en-GB" sz="1200" b="0" i="0" u="sng" strike="noStrike" cap="none" dirty="0">
                <a:solidFill>
                  <a:schemeClr val="dk1"/>
                </a:solidFill>
                <a:effectLst/>
                <a:latin typeface="Calibri"/>
                <a:ea typeface="Calibri"/>
                <a:cs typeface="Calibri"/>
                <a:sym typeface="Calibri"/>
                <a:hlinkClick r:id="rId3"/>
              </a:rPr>
              <a:t>https://canfasd.ca/wp-content/uploads/publications/Prevalence-1-Issue-Paper-Update-FINAL.pdf</a:t>
            </a:r>
            <a:r>
              <a:rPr lang="en-CA" sz="1200" b="0" i="0" u="none" strike="noStrike" cap="none" dirty="0">
                <a:solidFill>
                  <a:schemeClr val="dk1"/>
                </a:solidFill>
                <a:effectLst/>
                <a:latin typeface="Calibri"/>
                <a:ea typeface="Calibri"/>
                <a:cs typeface="Calibri"/>
                <a:sym typeface="Calibri"/>
              </a:rPr>
              <a:t> </a:t>
            </a:r>
          </a:p>
          <a:p>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Popova, S., Lange, S., Shield, K., Burd, L., &amp; Rehm, J. (2019). Prevalence of </a:t>
            </a:r>
            <a:r>
              <a:rPr lang="en-GB" sz="1200" b="0" i="0" u="none" strike="noStrike" cap="none" dirty="0" err="1">
                <a:solidFill>
                  <a:schemeClr val="dk1"/>
                </a:solidFill>
                <a:effectLst/>
                <a:latin typeface="Calibri"/>
                <a:ea typeface="Calibri"/>
                <a:cs typeface="Calibri"/>
                <a:sym typeface="Calibri"/>
              </a:rPr>
              <a:t>fetal</a:t>
            </a:r>
            <a:r>
              <a:rPr lang="en-GB" sz="1200" b="0" i="0" u="none" strike="noStrike" cap="none" dirty="0">
                <a:solidFill>
                  <a:schemeClr val="dk1"/>
                </a:solidFill>
                <a:effectLst/>
                <a:latin typeface="Calibri"/>
                <a:ea typeface="Calibri"/>
                <a:cs typeface="Calibri"/>
                <a:sym typeface="Calibri"/>
              </a:rPr>
              <a:t> alcohol spectrum disorder among special subpopulations: a systematic review and meta‐analysis. </a:t>
            </a:r>
            <a:r>
              <a:rPr lang="en-GB" sz="1200" b="0" i="1" u="none" strike="noStrike" cap="none" dirty="0">
                <a:solidFill>
                  <a:schemeClr val="dk1"/>
                </a:solidFill>
                <a:effectLst/>
                <a:latin typeface="Calibri"/>
                <a:ea typeface="Calibri"/>
                <a:cs typeface="Calibri"/>
                <a:sym typeface="Calibri"/>
              </a:rPr>
              <a:t>Addiction</a:t>
            </a:r>
            <a:r>
              <a:rPr lang="en-GB" sz="1200" b="0" i="0" u="none" strike="noStrike" cap="none" dirty="0">
                <a:solidFill>
                  <a:schemeClr val="dk1"/>
                </a:solidFill>
                <a:effectLst/>
                <a:latin typeface="Calibri"/>
                <a:ea typeface="Calibri"/>
                <a:cs typeface="Calibri"/>
                <a:sym typeface="Calibri"/>
              </a:rPr>
              <a:t>, </a:t>
            </a:r>
            <a:r>
              <a:rPr lang="en-GB" sz="1200" b="0" i="1" u="none" strike="noStrike" cap="none" dirty="0">
                <a:solidFill>
                  <a:schemeClr val="dk1"/>
                </a:solidFill>
                <a:effectLst/>
                <a:latin typeface="Calibri"/>
                <a:ea typeface="Calibri"/>
                <a:cs typeface="Calibri"/>
                <a:sym typeface="Calibri"/>
              </a:rPr>
              <a:t>114</a:t>
            </a:r>
            <a:r>
              <a:rPr lang="en-GB" sz="1200" b="0" i="0" u="none" strike="noStrike" cap="none" dirty="0">
                <a:solidFill>
                  <a:schemeClr val="dk1"/>
                </a:solidFill>
                <a:effectLst/>
                <a:latin typeface="Calibri"/>
                <a:ea typeface="Calibri"/>
                <a:cs typeface="Calibri"/>
                <a:sym typeface="Calibri"/>
              </a:rPr>
              <a:t>(7), 1150-1172. DOI: </a:t>
            </a:r>
            <a:r>
              <a:rPr lang="en-GB" sz="1200" b="0" i="0" u="sng" strike="noStrike" cap="none" dirty="0">
                <a:solidFill>
                  <a:schemeClr val="dk1"/>
                </a:solidFill>
                <a:effectLst/>
                <a:latin typeface="Calibri"/>
                <a:ea typeface="Calibri"/>
                <a:cs typeface="Calibri"/>
                <a:sym typeface="Calibri"/>
                <a:hlinkClick r:id="rId4"/>
              </a:rPr>
              <a:t>https://doi.org/10.1111/add.14598</a:t>
            </a:r>
            <a:endParaRPr lang="en-CA"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Popova, S., Lange, S., Poznyak, V., </a:t>
            </a:r>
            <a:r>
              <a:rPr lang="en-GB" sz="1200" b="0" i="0" u="none" strike="noStrike" cap="none" dirty="0" err="1">
                <a:solidFill>
                  <a:schemeClr val="dk1"/>
                </a:solidFill>
                <a:effectLst/>
                <a:latin typeface="Calibri"/>
                <a:ea typeface="Calibri"/>
                <a:cs typeface="Calibri"/>
                <a:sym typeface="Calibri"/>
              </a:rPr>
              <a:t>Chudley</a:t>
            </a:r>
            <a:r>
              <a:rPr lang="en-GB" sz="1200" b="0" i="0" u="none" strike="noStrike" cap="none" dirty="0">
                <a:solidFill>
                  <a:schemeClr val="dk1"/>
                </a:solidFill>
                <a:effectLst/>
                <a:latin typeface="Calibri"/>
                <a:ea typeface="Calibri"/>
                <a:cs typeface="Calibri"/>
                <a:sym typeface="Calibri"/>
              </a:rPr>
              <a:t>, A. E., Shield, K. D., Reynolds, J. N., ... &amp; Rehm, J. (2019). Population-based prevalence of </a:t>
            </a:r>
            <a:r>
              <a:rPr lang="en-GB" sz="1200" b="0" i="0" u="none" strike="noStrike" cap="none" dirty="0" err="1">
                <a:solidFill>
                  <a:schemeClr val="dk1"/>
                </a:solidFill>
                <a:effectLst/>
                <a:latin typeface="Calibri"/>
                <a:ea typeface="Calibri"/>
                <a:cs typeface="Calibri"/>
                <a:sym typeface="Calibri"/>
              </a:rPr>
              <a:t>fetal</a:t>
            </a:r>
            <a:r>
              <a:rPr lang="en-GB" sz="1200" b="0" i="0" u="none" strike="noStrike" cap="none" dirty="0">
                <a:solidFill>
                  <a:schemeClr val="dk1"/>
                </a:solidFill>
                <a:effectLst/>
                <a:latin typeface="Calibri"/>
                <a:ea typeface="Calibri"/>
                <a:cs typeface="Calibri"/>
                <a:sym typeface="Calibri"/>
              </a:rPr>
              <a:t> alcohol spectrum disorder in Canada. </a:t>
            </a:r>
            <a:r>
              <a:rPr lang="en-GB" sz="1200" b="0" i="1" u="none" strike="noStrike" cap="none" dirty="0">
                <a:solidFill>
                  <a:schemeClr val="dk1"/>
                </a:solidFill>
                <a:effectLst/>
                <a:latin typeface="Calibri"/>
                <a:ea typeface="Calibri"/>
                <a:cs typeface="Calibri"/>
                <a:sym typeface="Calibri"/>
              </a:rPr>
              <a:t>BMC public health</a:t>
            </a:r>
            <a:r>
              <a:rPr lang="en-GB" sz="1200" b="0" i="0" u="none" strike="noStrike" cap="none" dirty="0">
                <a:solidFill>
                  <a:schemeClr val="dk1"/>
                </a:solidFill>
                <a:effectLst/>
                <a:latin typeface="Calibri"/>
                <a:ea typeface="Calibri"/>
                <a:cs typeface="Calibri"/>
                <a:sym typeface="Calibri"/>
              </a:rPr>
              <a:t>, </a:t>
            </a:r>
            <a:r>
              <a:rPr lang="en-GB" sz="1200" b="0" i="1" u="none" strike="noStrike" cap="none" dirty="0">
                <a:solidFill>
                  <a:schemeClr val="dk1"/>
                </a:solidFill>
                <a:effectLst/>
                <a:latin typeface="Calibri"/>
                <a:ea typeface="Calibri"/>
                <a:cs typeface="Calibri"/>
                <a:sym typeface="Calibri"/>
              </a:rPr>
              <a:t>19</a:t>
            </a:r>
            <a:r>
              <a:rPr lang="en-GB" sz="1200" b="0" i="0" u="none" strike="noStrike" cap="none" dirty="0">
                <a:solidFill>
                  <a:schemeClr val="dk1"/>
                </a:solidFill>
                <a:effectLst/>
                <a:latin typeface="Calibri"/>
                <a:ea typeface="Calibri"/>
                <a:cs typeface="Calibri"/>
                <a:sym typeface="Calibri"/>
              </a:rPr>
              <a:t>(1), 845. </a:t>
            </a:r>
            <a:r>
              <a:rPr lang="en-GB" sz="1200" b="0" i="0" u="sng" strike="noStrike" cap="none" dirty="0">
                <a:solidFill>
                  <a:schemeClr val="dk1"/>
                </a:solidFill>
                <a:effectLst/>
                <a:latin typeface="Calibri"/>
                <a:ea typeface="Calibri"/>
                <a:cs typeface="Calibri"/>
                <a:sym typeface="Calibri"/>
                <a:hlinkClick r:id="rId5"/>
              </a:rPr>
              <a:t>https://link.springer.com/article/10.1186/s12889-019-7213-3</a:t>
            </a:r>
            <a:r>
              <a:rPr lang="en-CA" sz="1200" b="0" i="0" u="none" strike="noStrike" cap="none" dirty="0">
                <a:solidFill>
                  <a:schemeClr val="dk1"/>
                </a:solidFill>
                <a:effectLst/>
                <a:latin typeface="Calibri"/>
                <a:ea typeface="Calibri"/>
                <a:cs typeface="Calibri"/>
                <a:sym typeface="Calibri"/>
              </a:rPr>
              <a:t> </a:t>
            </a:r>
          </a:p>
        </p:txBody>
      </p:sp>
      <p:sp>
        <p:nvSpPr>
          <p:cNvPr id="255" name="Google Shape;255;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a:solidFill>
                  <a:schemeClr val="dk1"/>
                </a:solidFill>
                <a:latin typeface="Calibri"/>
                <a:ea typeface="Calibri"/>
                <a:cs typeface="Calibri"/>
                <a:sym typeface="Calibri"/>
              </a:rPr>
              <a:t>FASD is recognized as one of the most common neurodevelopmental disabilities in the western world.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sz="1200">
                <a:solidFill>
                  <a:schemeClr val="dk1"/>
                </a:solidFill>
                <a:latin typeface="Calibri"/>
                <a:ea typeface="Calibri"/>
                <a:cs typeface="Calibri"/>
                <a:sym typeface="Calibri"/>
              </a:rPr>
              <a:t>Compared to other disabilities, at an estimated prevalence of at least 4% in Canada, FASD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CA" sz="1200">
                <a:solidFill>
                  <a:schemeClr val="dk1"/>
                </a:solidFill>
                <a:latin typeface="Calibri"/>
                <a:ea typeface="Calibri"/>
                <a:cs typeface="Calibri"/>
                <a:sym typeface="Calibri"/>
              </a:rPr>
              <a:t> FASD is more than: </a:t>
            </a:r>
            <a:endParaRPr/>
          </a:p>
          <a:p>
            <a:pPr marL="171450" lvl="0" indent="-171450" algn="l" rtl="0">
              <a:lnSpc>
                <a:spcPct val="100000"/>
              </a:lnSpc>
              <a:spcBef>
                <a:spcPts val="0"/>
              </a:spcBef>
              <a:spcAft>
                <a:spcPts val="0"/>
              </a:spcAft>
              <a:buClr>
                <a:schemeClr val="dk1"/>
              </a:buClr>
              <a:buSzPts val="1200"/>
              <a:buFont typeface="Arial"/>
              <a:buChar char="•"/>
            </a:pPr>
            <a:r>
              <a:rPr lang="en-CA"/>
              <a:t>2 times more common than ASD </a:t>
            </a:r>
            <a:endParaRPr/>
          </a:p>
          <a:p>
            <a:pPr marL="171450" lvl="0" indent="-171450" algn="l" rtl="0">
              <a:lnSpc>
                <a:spcPct val="100000"/>
              </a:lnSpc>
              <a:spcBef>
                <a:spcPts val="0"/>
              </a:spcBef>
              <a:spcAft>
                <a:spcPts val="0"/>
              </a:spcAft>
              <a:buSzPts val="1400"/>
              <a:buChar char="•"/>
            </a:pPr>
            <a:r>
              <a:rPr lang="en-CA"/>
              <a:t>17 times more common than cerebral palsy</a:t>
            </a:r>
            <a:endParaRPr/>
          </a:p>
          <a:p>
            <a:pPr marL="171450" lvl="0" indent="-171450" algn="l" rtl="0">
              <a:lnSpc>
                <a:spcPct val="100000"/>
              </a:lnSpc>
              <a:spcBef>
                <a:spcPts val="0"/>
              </a:spcBef>
              <a:spcAft>
                <a:spcPts val="0"/>
              </a:spcAft>
              <a:buSzPts val="1400"/>
              <a:buChar char="•"/>
            </a:pPr>
            <a:r>
              <a:rPr lang="en-CA"/>
              <a:t>29 times more common than Down syndrome</a:t>
            </a:r>
            <a:endParaRPr/>
          </a:p>
          <a:p>
            <a:pPr marL="171450" lvl="0" indent="-171450" algn="l" rtl="0">
              <a:lnSpc>
                <a:spcPct val="100000"/>
              </a:lnSpc>
              <a:spcBef>
                <a:spcPts val="0"/>
              </a:spcBef>
              <a:spcAft>
                <a:spcPts val="0"/>
              </a:spcAft>
              <a:buSzPts val="1400"/>
              <a:buChar char="•"/>
            </a:pPr>
            <a:r>
              <a:rPr lang="en-CA"/>
              <a:t>40 times more common than Tourette’s syndrome. </a:t>
            </a:r>
            <a:r>
              <a:rPr lang="en-CA" sz="1200">
                <a:solidFill>
                  <a:schemeClr val="dk1"/>
                </a:solidFill>
                <a:latin typeface="Calibri"/>
                <a:ea typeface="Calibri"/>
                <a:cs typeface="Calibri"/>
                <a:sym typeface="Calibri"/>
              </a:rPr>
              <a: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sz="1200">
                <a:solidFill>
                  <a:schemeClr val="dk1"/>
                </a:solidFill>
                <a:latin typeface="Calibri"/>
                <a:ea typeface="Calibri"/>
                <a:cs typeface="Calibri"/>
                <a:sym typeface="Calibri"/>
              </a:rPr>
              <a:t>This means that FASD is more common than autism, cerebral palsy, Down Syndrome, and Tourette’s Syndrome </a:t>
            </a:r>
            <a:r>
              <a:rPr lang="en-CA" sz="1200" i="1">
                <a:solidFill>
                  <a:schemeClr val="dk1"/>
                </a:solidFill>
                <a:latin typeface="Calibri"/>
                <a:ea typeface="Calibri"/>
                <a:cs typeface="Calibri"/>
                <a:sym typeface="Calibri"/>
              </a:rPr>
              <a:t>all combined</a:t>
            </a:r>
            <a:r>
              <a:rPr lang="en-CA"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74" name="Google Shape;27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39f2d3d6026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g39f2d3d6026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a:solidFill>
                  <a:schemeClr val="dk1"/>
                </a:solidFill>
                <a:latin typeface="Calibri"/>
                <a:ea typeface="Calibri"/>
                <a:cs typeface="Calibri"/>
                <a:sym typeface="Calibri"/>
              </a:rPr>
              <a:t>FASD is recognized as one of the most common neurodevelopmental disabilities in the western world.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sz="1200">
                <a:solidFill>
                  <a:schemeClr val="dk1"/>
                </a:solidFill>
                <a:latin typeface="Calibri"/>
                <a:ea typeface="Calibri"/>
                <a:cs typeface="Calibri"/>
                <a:sym typeface="Calibri"/>
              </a:rPr>
              <a:t>Compared to other disabilities, at an estimated prevalence of at least 4% in Canada, FASD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CA" sz="1200">
                <a:solidFill>
                  <a:schemeClr val="dk1"/>
                </a:solidFill>
                <a:latin typeface="Calibri"/>
                <a:ea typeface="Calibri"/>
                <a:cs typeface="Calibri"/>
                <a:sym typeface="Calibri"/>
              </a:rPr>
              <a:t> FASD is more than: </a:t>
            </a:r>
            <a:endParaRPr/>
          </a:p>
          <a:p>
            <a:pPr marL="171450" lvl="0" indent="-171450" algn="l" rtl="0">
              <a:lnSpc>
                <a:spcPct val="100000"/>
              </a:lnSpc>
              <a:spcBef>
                <a:spcPts val="0"/>
              </a:spcBef>
              <a:spcAft>
                <a:spcPts val="0"/>
              </a:spcAft>
              <a:buClr>
                <a:schemeClr val="dk1"/>
              </a:buClr>
              <a:buSzPts val="1200"/>
              <a:buFont typeface="Arial"/>
              <a:buChar char="•"/>
            </a:pPr>
            <a:r>
              <a:rPr lang="en-CA"/>
              <a:t>2 times more common than ASD </a:t>
            </a:r>
            <a:endParaRPr/>
          </a:p>
          <a:p>
            <a:pPr marL="171450" lvl="0" indent="-171450" algn="l" rtl="0">
              <a:lnSpc>
                <a:spcPct val="100000"/>
              </a:lnSpc>
              <a:spcBef>
                <a:spcPts val="0"/>
              </a:spcBef>
              <a:spcAft>
                <a:spcPts val="0"/>
              </a:spcAft>
              <a:buSzPts val="1400"/>
              <a:buChar char="•"/>
            </a:pPr>
            <a:r>
              <a:rPr lang="en-CA"/>
              <a:t>17 times more common than cerebral palsy</a:t>
            </a:r>
            <a:endParaRPr/>
          </a:p>
          <a:p>
            <a:pPr marL="171450" lvl="0" indent="-171450" algn="l" rtl="0">
              <a:lnSpc>
                <a:spcPct val="100000"/>
              </a:lnSpc>
              <a:spcBef>
                <a:spcPts val="0"/>
              </a:spcBef>
              <a:spcAft>
                <a:spcPts val="0"/>
              </a:spcAft>
              <a:buSzPts val="1400"/>
              <a:buChar char="•"/>
            </a:pPr>
            <a:r>
              <a:rPr lang="en-CA"/>
              <a:t>29 times more common than Down syndrome</a:t>
            </a:r>
            <a:endParaRPr/>
          </a:p>
          <a:p>
            <a:pPr marL="171450" lvl="0" indent="-171450" algn="l" rtl="0">
              <a:lnSpc>
                <a:spcPct val="100000"/>
              </a:lnSpc>
              <a:spcBef>
                <a:spcPts val="0"/>
              </a:spcBef>
              <a:spcAft>
                <a:spcPts val="0"/>
              </a:spcAft>
              <a:buSzPts val="1400"/>
              <a:buChar char="•"/>
            </a:pPr>
            <a:r>
              <a:rPr lang="en-CA"/>
              <a:t>40 times more common than Tourette’s syndrome. </a:t>
            </a:r>
            <a:r>
              <a:rPr lang="en-CA" sz="1200">
                <a:solidFill>
                  <a:schemeClr val="dk1"/>
                </a:solidFill>
                <a:latin typeface="Calibri"/>
                <a:ea typeface="Calibri"/>
                <a:cs typeface="Calibri"/>
                <a:sym typeface="Calibri"/>
              </a:rPr>
              <a: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sz="1200">
                <a:solidFill>
                  <a:schemeClr val="dk1"/>
                </a:solidFill>
                <a:latin typeface="Calibri"/>
                <a:ea typeface="Calibri"/>
                <a:cs typeface="Calibri"/>
                <a:sym typeface="Calibri"/>
              </a:rPr>
              <a:t>This means that FASD is more common than autism, cerebral palsy, Down Syndrome, and Tourette’s Syndrome </a:t>
            </a:r>
            <a:r>
              <a:rPr lang="en-CA" sz="1200" i="1">
                <a:solidFill>
                  <a:schemeClr val="dk1"/>
                </a:solidFill>
                <a:latin typeface="Calibri"/>
                <a:ea typeface="Calibri"/>
                <a:cs typeface="Calibri"/>
                <a:sym typeface="Calibri"/>
              </a:rPr>
              <a:t>all combined</a:t>
            </a:r>
            <a:r>
              <a:rPr lang="en-CA"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85" name="Google Shape;285;g39f2d3d6026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39f2d3d6026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g39f2d3d6026_0_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FASD is recognized as one of the most common neurodevelopmental disabilities in the western world.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Compared to other disabilities, at an estimated prevalence of at least 4% in Canada, FASD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FASD is more than: </a:t>
            </a:r>
            <a:endParaRPr dirty="0"/>
          </a:p>
          <a:p>
            <a:pPr marL="171450" lvl="0" indent="-171450" algn="l" rtl="0">
              <a:lnSpc>
                <a:spcPct val="100000"/>
              </a:lnSpc>
              <a:spcBef>
                <a:spcPts val="0"/>
              </a:spcBef>
              <a:spcAft>
                <a:spcPts val="0"/>
              </a:spcAft>
              <a:buClr>
                <a:schemeClr val="dk1"/>
              </a:buClr>
              <a:buSzPts val="1200"/>
              <a:buFont typeface="Arial"/>
              <a:buChar char="•"/>
            </a:pPr>
            <a:r>
              <a:rPr lang="en-CA" dirty="0"/>
              <a:t>2 times more common than ASD </a:t>
            </a:r>
            <a:endParaRPr dirty="0"/>
          </a:p>
          <a:p>
            <a:pPr marL="171450" lvl="0" indent="-171450" algn="l" rtl="0">
              <a:lnSpc>
                <a:spcPct val="100000"/>
              </a:lnSpc>
              <a:spcBef>
                <a:spcPts val="0"/>
              </a:spcBef>
              <a:spcAft>
                <a:spcPts val="0"/>
              </a:spcAft>
              <a:buSzPts val="1400"/>
              <a:buChar char="•"/>
            </a:pPr>
            <a:r>
              <a:rPr lang="en-CA" dirty="0"/>
              <a:t>17 times more common than cerebral palsy</a:t>
            </a:r>
            <a:endParaRPr dirty="0"/>
          </a:p>
          <a:p>
            <a:pPr marL="171450" lvl="0" indent="-171450" algn="l" rtl="0">
              <a:lnSpc>
                <a:spcPct val="100000"/>
              </a:lnSpc>
              <a:spcBef>
                <a:spcPts val="0"/>
              </a:spcBef>
              <a:spcAft>
                <a:spcPts val="0"/>
              </a:spcAft>
              <a:buSzPts val="1400"/>
              <a:buChar char="•"/>
            </a:pPr>
            <a:r>
              <a:rPr lang="en-CA" dirty="0"/>
              <a:t>29 times more common than Down syndrome</a:t>
            </a:r>
            <a:endParaRPr dirty="0"/>
          </a:p>
          <a:p>
            <a:pPr marL="171450" lvl="0" indent="-171450" algn="l" rtl="0">
              <a:lnSpc>
                <a:spcPct val="100000"/>
              </a:lnSpc>
              <a:spcBef>
                <a:spcPts val="0"/>
              </a:spcBef>
              <a:spcAft>
                <a:spcPts val="0"/>
              </a:spcAft>
              <a:buSzPts val="1400"/>
              <a:buChar char="•"/>
            </a:pPr>
            <a:r>
              <a:rPr lang="en-CA" dirty="0"/>
              <a:t>40 times more common than Tourette’s syndrome. </a:t>
            </a: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This means that FASD is more common than autism, cerebral palsy, Down Syndrome, and Tourette’s Syndrome </a:t>
            </a:r>
            <a:r>
              <a:rPr lang="en-CA" sz="1200" i="1" dirty="0">
                <a:solidFill>
                  <a:schemeClr val="dk1"/>
                </a:solidFill>
                <a:latin typeface="Calibri"/>
                <a:ea typeface="Calibri"/>
                <a:cs typeface="Calibri"/>
                <a:sym typeface="Calibri"/>
              </a:rPr>
              <a:t>all combined</a:t>
            </a:r>
            <a:r>
              <a:rPr lang="en-CA"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300" name="Google Shape;300;g39f2d3d6026_0_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39f2d3d6026_0_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g39f2d3d6026_0_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a:solidFill>
                  <a:schemeClr val="dk1"/>
                </a:solidFill>
                <a:latin typeface="Calibri"/>
                <a:ea typeface="Calibri"/>
                <a:cs typeface="Calibri"/>
                <a:sym typeface="Calibri"/>
              </a:rPr>
              <a:t>FASD is recognized as one of the most common neurodevelopmental disabilities in the western world.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sz="1200">
                <a:solidFill>
                  <a:schemeClr val="dk1"/>
                </a:solidFill>
                <a:latin typeface="Calibri"/>
                <a:ea typeface="Calibri"/>
                <a:cs typeface="Calibri"/>
                <a:sym typeface="Calibri"/>
              </a:rPr>
              <a:t>Compared to other disabilities, at an estimated prevalence of at least 4% in Canada, FASD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CA" sz="1200">
                <a:solidFill>
                  <a:schemeClr val="dk1"/>
                </a:solidFill>
                <a:latin typeface="Calibri"/>
                <a:ea typeface="Calibri"/>
                <a:cs typeface="Calibri"/>
                <a:sym typeface="Calibri"/>
              </a:rPr>
              <a:t> FASD is more than: </a:t>
            </a:r>
            <a:endParaRPr/>
          </a:p>
          <a:p>
            <a:pPr marL="171450" lvl="0" indent="-171450" algn="l" rtl="0">
              <a:lnSpc>
                <a:spcPct val="100000"/>
              </a:lnSpc>
              <a:spcBef>
                <a:spcPts val="0"/>
              </a:spcBef>
              <a:spcAft>
                <a:spcPts val="0"/>
              </a:spcAft>
              <a:buClr>
                <a:schemeClr val="dk1"/>
              </a:buClr>
              <a:buSzPts val="1200"/>
              <a:buFont typeface="Arial"/>
              <a:buChar char="•"/>
            </a:pPr>
            <a:r>
              <a:rPr lang="en-CA"/>
              <a:t>2 times more common than ASD </a:t>
            </a:r>
            <a:endParaRPr/>
          </a:p>
          <a:p>
            <a:pPr marL="171450" lvl="0" indent="-171450" algn="l" rtl="0">
              <a:lnSpc>
                <a:spcPct val="100000"/>
              </a:lnSpc>
              <a:spcBef>
                <a:spcPts val="0"/>
              </a:spcBef>
              <a:spcAft>
                <a:spcPts val="0"/>
              </a:spcAft>
              <a:buSzPts val="1400"/>
              <a:buChar char="•"/>
            </a:pPr>
            <a:r>
              <a:rPr lang="en-CA"/>
              <a:t>17 times more common than cerebral palsy</a:t>
            </a:r>
            <a:endParaRPr/>
          </a:p>
          <a:p>
            <a:pPr marL="171450" lvl="0" indent="-171450" algn="l" rtl="0">
              <a:lnSpc>
                <a:spcPct val="100000"/>
              </a:lnSpc>
              <a:spcBef>
                <a:spcPts val="0"/>
              </a:spcBef>
              <a:spcAft>
                <a:spcPts val="0"/>
              </a:spcAft>
              <a:buSzPts val="1400"/>
              <a:buChar char="•"/>
            </a:pPr>
            <a:r>
              <a:rPr lang="en-CA"/>
              <a:t>29 times more common than Down syndrome</a:t>
            </a:r>
            <a:endParaRPr/>
          </a:p>
          <a:p>
            <a:pPr marL="171450" lvl="0" indent="-171450" algn="l" rtl="0">
              <a:lnSpc>
                <a:spcPct val="100000"/>
              </a:lnSpc>
              <a:spcBef>
                <a:spcPts val="0"/>
              </a:spcBef>
              <a:spcAft>
                <a:spcPts val="0"/>
              </a:spcAft>
              <a:buSzPts val="1400"/>
              <a:buChar char="•"/>
            </a:pPr>
            <a:r>
              <a:rPr lang="en-CA"/>
              <a:t>40 times more common than Tourette’s syndrome. </a:t>
            </a:r>
            <a:r>
              <a:rPr lang="en-CA" sz="1200">
                <a:solidFill>
                  <a:schemeClr val="dk1"/>
                </a:solidFill>
                <a:latin typeface="Calibri"/>
                <a:ea typeface="Calibri"/>
                <a:cs typeface="Calibri"/>
                <a:sym typeface="Calibri"/>
              </a:rPr>
              <a: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sz="1200">
                <a:solidFill>
                  <a:schemeClr val="dk1"/>
                </a:solidFill>
                <a:latin typeface="Calibri"/>
                <a:ea typeface="Calibri"/>
                <a:cs typeface="Calibri"/>
                <a:sym typeface="Calibri"/>
              </a:rPr>
              <a:t>This means that FASD is more common than autism, cerebral palsy, Down Syndrome, and Tourette’s Syndrome </a:t>
            </a:r>
            <a:r>
              <a:rPr lang="en-CA" sz="1200" i="1">
                <a:solidFill>
                  <a:schemeClr val="dk1"/>
                </a:solidFill>
                <a:latin typeface="Calibri"/>
                <a:ea typeface="Calibri"/>
                <a:cs typeface="Calibri"/>
                <a:sym typeface="Calibri"/>
              </a:rPr>
              <a:t>all combined</a:t>
            </a:r>
            <a:r>
              <a:rPr lang="en-CA"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319" name="Google Shape;319;g39f2d3d6026_0_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b="1" dirty="0">
                <a:solidFill>
                  <a:schemeClr val="dk1"/>
                </a:solidFill>
                <a:latin typeface="Calibri"/>
                <a:ea typeface="Calibri"/>
                <a:cs typeface="Calibri"/>
                <a:sym typeface="Calibri"/>
              </a:rPr>
              <a:t>The true rates of FASD are thought to be higher than the “best guess” estimates of 4-5% because diagnosis is challenging and prenatal alcohol exposure may not always be recognized.</a:t>
            </a:r>
            <a:endParaRPr b="1" dirty="0"/>
          </a:p>
          <a:p>
            <a:pPr marL="0" lvl="0" indent="0" algn="l" rtl="0">
              <a:lnSpc>
                <a:spcPct val="100000"/>
              </a:lnSpc>
              <a:spcBef>
                <a:spcPts val="0"/>
              </a:spcBef>
              <a:spcAft>
                <a:spcPts val="0"/>
              </a:spcAft>
              <a:buSzPts val="1400"/>
              <a:buNone/>
            </a:pPr>
            <a:r>
              <a:rPr lang="en-CA" dirty="0"/>
              <a:t>There are several reasons why the numbers may not reflect the full picture: </a:t>
            </a:r>
            <a:endParaRPr dirty="0"/>
          </a:p>
          <a:p>
            <a:pPr marL="457200" lvl="0" indent="-317500" algn="l" rtl="0">
              <a:lnSpc>
                <a:spcPct val="100000"/>
              </a:lnSpc>
              <a:spcBef>
                <a:spcPts val="0"/>
              </a:spcBef>
              <a:spcAft>
                <a:spcPts val="0"/>
              </a:spcAft>
              <a:buSzPts val="1400"/>
              <a:buChar char="-"/>
            </a:pPr>
            <a:r>
              <a:rPr lang="en-CA" dirty="0"/>
              <a:t>Prenatal alcohol exposure is often underreported due to stigma, shame, or fear of judgment. </a:t>
            </a:r>
            <a:endParaRPr dirty="0"/>
          </a:p>
          <a:p>
            <a:pPr marL="457200" lvl="0" indent="-317500" algn="l" rtl="0">
              <a:lnSpc>
                <a:spcPct val="100000"/>
              </a:lnSpc>
              <a:spcBef>
                <a:spcPts val="0"/>
              </a:spcBef>
              <a:spcAft>
                <a:spcPts val="0"/>
              </a:spcAft>
              <a:buSzPts val="1400"/>
              <a:buChar char="-"/>
            </a:pPr>
            <a:r>
              <a:rPr lang="en-CA" dirty="0"/>
              <a:t>FASD can look different for everyone. Strengths and needs may not be obvious in early years and may only become clear as expectations increase. </a:t>
            </a:r>
            <a:endParaRPr dirty="0"/>
          </a:p>
          <a:p>
            <a:pPr marL="457200" lvl="0" indent="-317500" algn="l" rtl="0">
              <a:lnSpc>
                <a:spcPct val="100000"/>
              </a:lnSpc>
              <a:spcBef>
                <a:spcPts val="0"/>
              </a:spcBef>
              <a:spcAft>
                <a:spcPts val="0"/>
              </a:spcAft>
              <a:buSzPts val="1400"/>
              <a:buChar char="-"/>
            </a:pPr>
            <a:r>
              <a:rPr lang="en-CA" dirty="0"/>
              <a:t>Diagnostic practices differ across regions, and access to comprehensive assessment varies. </a:t>
            </a:r>
            <a:endParaRPr dirty="0"/>
          </a:p>
          <a:p>
            <a:pPr marL="457200" lvl="0" indent="-317500" algn="l" rtl="0">
              <a:lnSpc>
                <a:spcPct val="100000"/>
              </a:lnSpc>
              <a:spcBef>
                <a:spcPts val="0"/>
              </a:spcBef>
              <a:spcAft>
                <a:spcPts val="0"/>
              </a:spcAft>
              <a:buSzPts val="1400"/>
              <a:buChar char="-"/>
            </a:pPr>
            <a:r>
              <a:rPr lang="en-CA" dirty="0"/>
              <a:t>Facial features are not a reliable indicator; they are present in only a small proportion (~10%) of individuals and often become less noticeable over time. </a:t>
            </a:r>
            <a:endParaRPr dirty="0"/>
          </a:p>
          <a:p>
            <a:pPr marL="457200" lvl="0" indent="-317500" algn="l" rtl="0">
              <a:lnSpc>
                <a:spcPct val="100000"/>
              </a:lnSpc>
              <a:spcBef>
                <a:spcPts val="0"/>
              </a:spcBef>
              <a:spcAft>
                <a:spcPts val="0"/>
              </a:spcAft>
              <a:buSzPts val="1400"/>
              <a:buChar char="-"/>
            </a:pPr>
            <a:r>
              <a:rPr lang="en-CA" dirty="0"/>
              <a:t>Awareness and understanding continue to grow, and as more people are accurately identified and supported, we are gaining a clearer understanding of how common FASD truly is. </a:t>
            </a:r>
            <a:endParaRPr dirty="0"/>
          </a:p>
          <a:p>
            <a:pPr marL="0" lvl="0" indent="0" algn="l" rtl="0">
              <a:lnSpc>
                <a:spcPct val="100000"/>
              </a:lnSpc>
              <a:spcBef>
                <a:spcPts val="0"/>
              </a:spcBef>
              <a:spcAft>
                <a:spcPts val="0"/>
              </a:spcAft>
              <a:buSzPts val="1400"/>
              <a:buNone/>
            </a:pPr>
            <a:r>
              <a:rPr lang="en-CA" dirty="0"/>
              <a:t>Although prevalence studies give us valuable insight, they only tell part of the story. Every individual with FASD has unique strengths, abilities, and support needs, and increasing recognition helps ensure that people receive understanding and services that help them thrive. </a:t>
            </a:r>
            <a:endParaRPr dirty="0"/>
          </a:p>
        </p:txBody>
      </p:sp>
      <p:sp>
        <p:nvSpPr>
          <p:cNvPr id="342" name="Google Shape;34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SzPts val="1400"/>
              <a:buFont typeface="Arial" panose="020B0604020202020204" pitchFamily="34" charset="0"/>
              <a:buChar char="•"/>
            </a:pPr>
            <a:r>
              <a:rPr lang="en-CA" dirty="0"/>
              <a:t>Supporting individuals with FASD represents a significant social and economic investment in Canada. </a:t>
            </a:r>
            <a:endParaRPr dirty="0"/>
          </a:p>
          <a:p>
            <a:pPr marL="0" lvl="0" indent="0" algn="l" rtl="0">
              <a:lnSpc>
                <a:spcPct val="100000"/>
              </a:lnSpc>
              <a:spcBef>
                <a:spcPts val="0"/>
              </a:spcBef>
              <a:spcAft>
                <a:spcPts val="0"/>
              </a:spcAft>
              <a:buSzPts val="1400"/>
              <a:buNone/>
            </a:pPr>
            <a:endParaRPr dirty="0"/>
          </a:p>
          <a:p>
            <a:pPr marL="171450" lvl="0" indent="-171450" algn="l" rtl="0">
              <a:lnSpc>
                <a:spcPct val="100000"/>
              </a:lnSpc>
              <a:spcBef>
                <a:spcPts val="0"/>
              </a:spcBef>
              <a:spcAft>
                <a:spcPts val="0"/>
              </a:spcAft>
              <a:buSzPts val="1400"/>
              <a:buFont typeface="Arial" panose="020B0604020202020204" pitchFamily="34" charset="0"/>
              <a:buChar char="•"/>
            </a:pPr>
            <a:r>
              <a:rPr lang="en-CA" dirty="0"/>
              <a:t>Each year, about $9.7 billion is invested nationally across health care, education, and social services, research, and justice. </a:t>
            </a:r>
            <a:endParaRPr dirty="0"/>
          </a:p>
          <a:p>
            <a:pPr marL="0" lvl="0" indent="0" algn="l" rtl="0">
              <a:lnSpc>
                <a:spcPct val="100000"/>
              </a:lnSpc>
              <a:spcBef>
                <a:spcPts val="0"/>
              </a:spcBef>
              <a:spcAft>
                <a:spcPts val="0"/>
              </a:spcAft>
              <a:buSzPts val="1400"/>
              <a:buNone/>
            </a:pPr>
            <a:endParaRPr dirty="0"/>
          </a:p>
          <a:p>
            <a:pPr marL="171450" lvl="0" indent="-171450" algn="l" rtl="0">
              <a:lnSpc>
                <a:spcPct val="100000"/>
              </a:lnSpc>
              <a:spcBef>
                <a:spcPts val="0"/>
              </a:spcBef>
              <a:spcAft>
                <a:spcPts val="0"/>
              </a:spcAft>
              <a:buSzPts val="1400"/>
              <a:buFont typeface="Arial" panose="020B0604020202020204" pitchFamily="34" charset="0"/>
              <a:buChar char="•"/>
            </a:pPr>
            <a:r>
              <a:rPr lang="en-CA" b="1" dirty="0"/>
              <a:t>Approximately 17% of this investment occurs in education, underscoring the importance of FASD-informed schools and inclusive supports. </a:t>
            </a:r>
            <a:endParaRPr b="1" dirty="0"/>
          </a:p>
          <a:p>
            <a:pPr marL="0" lvl="0" indent="0" algn="l" rtl="0">
              <a:lnSpc>
                <a:spcPct val="100000"/>
              </a:lnSpc>
              <a:spcBef>
                <a:spcPts val="0"/>
              </a:spcBef>
              <a:spcAft>
                <a:spcPts val="0"/>
              </a:spcAft>
              <a:buSzPts val="1400"/>
              <a:buNone/>
            </a:pPr>
            <a:endParaRPr b="1" dirty="0"/>
          </a:p>
          <a:p>
            <a:pPr marL="171450" lvl="0" indent="-171450" algn="l" rtl="0">
              <a:lnSpc>
                <a:spcPct val="100000"/>
              </a:lnSpc>
              <a:spcBef>
                <a:spcPts val="0"/>
              </a:spcBef>
              <a:spcAft>
                <a:spcPts val="0"/>
              </a:spcAft>
              <a:buSzPts val="1400"/>
              <a:buFont typeface="Arial" panose="020B0604020202020204" pitchFamily="34" charset="0"/>
              <a:buChar char="•"/>
            </a:pPr>
            <a:r>
              <a:rPr lang="en-CA" dirty="0"/>
              <a:t>In Alberta, annual investments are estimated at $130-400 million for new diagnoses, and $48-143 million for ongoing supports. </a:t>
            </a:r>
            <a:endParaRPr dirty="0"/>
          </a:p>
          <a:p>
            <a:pPr marL="0" lvl="0" indent="0" algn="l" rtl="0">
              <a:lnSpc>
                <a:spcPct val="100000"/>
              </a:lnSpc>
              <a:spcBef>
                <a:spcPts val="0"/>
              </a:spcBef>
              <a:spcAft>
                <a:spcPts val="0"/>
              </a:spcAft>
              <a:buSzPts val="1400"/>
              <a:buNone/>
            </a:pPr>
            <a:endParaRPr dirty="0"/>
          </a:p>
          <a:p>
            <a:pPr marL="171450" lvl="0" indent="-171450" algn="l" rtl="0">
              <a:lnSpc>
                <a:spcPct val="100000"/>
              </a:lnSpc>
              <a:spcBef>
                <a:spcPts val="0"/>
              </a:spcBef>
              <a:spcAft>
                <a:spcPts val="0"/>
              </a:spcAft>
              <a:buSzPts val="1400"/>
              <a:buFont typeface="Arial" panose="020B0604020202020204" pitchFamily="34" charset="0"/>
              <a:buChar char="•"/>
            </a:pPr>
            <a:r>
              <a:rPr lang="en-CA" dirty="0"/>
              <a:t>These figures highlight the need for coordinated, well-resourced services that promote prevention, early identification, and lifelong supports. </a:t>
            </a:r>
          </a:p>
          <a:p>
            <a:pPr marL="0" lvl="0" indent="0" algn="l" rtl="0">
              <a:lnSpc>
                <a:spcPct val="100000"/>
              </a:lnSpc>
              <a:spcBef>
                <a:spcPts val="0"/>
              </a:spcBef>
              <a:spcAft>
                <a:spcPts val="0"/>
              </a:spcAft>
              <a:buSzPts val="1400"/>
              <a:buFont typeface="Arial" panose="020B0604020202020204" pitchFamily="34" charset="0"/>
              <a:buNone/>
            </a:pPr>
            <a:endParaRPr lang="en-CA" dirty="0"/>
          </a:p>
          <a:p>
            <a:pPr marL="171450" lvl="0" indent="-171450" algn="l" rtl="0">
              <a:lnSpc>
                <a:spcPct val="100000"/>
              </a:lnSpc>
              <a:spcBef>
                <a:spcPts val="0"/>
              </a:spcBef>
              <a:spcAft>
                <a:spcPts val="0"/>
              </a:spcAft>
              <a:buSzPts val="1400"/>
              <a:buFont typeface="Arial" panose="020B0604020202020204" pitchFamily="34" charset="0"/>
              <a:buChar char="•"/>
            </a:pPr>
            <a:r>
              <a:rPr lang="en-CA" dirty="0"/>
              <a:t>Finally, the personal and social impacts, including resilience, advocacy, and contributions of individuals with FASD and their families (those with living experience?), extend far beyond what can be measured financially. </a:t>
            </a:r>
            <a:endParaRPr dirty="0"/>
          </a:p>
        </p:txBody>
      </p:sp>
      <p:sp>
        <p:nvSpPr>
          <p:cNvPr id="352" name="Google Shape;352;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3" name="Google Shape;363;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i="1">
                <a:solidFill>
                  <a:schemeClr val="dk1"/>
                </a:solidFill>
                <a:latin typeface="Calibri"/>
                <a:ea typeface="Calibri"/>
                <a:cs typeface="Calibri"/>
                <a:sym typeface="Calibri"/>
              </a:rPr>
              <a:t>Please find and include the appropriate land acknowledgement for the land you will be giving your presentation from (which may change between presentations depending on your location).</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CA" sz="1200" i="1">
                <a:solidFill>
                  <a:schemeClr val="dk1"/>
                </a:solidFill>
                <a:latin typeface="Calibri"/>
                <a:ea typeface="Calibri"/>
                <a:cs typeface="Calibri"/>
                <a:sym typeface="Calibri"/>
              </a:rPr>
              <a:t>If you are unsure, </a:t>
            </a:r>
            <a:r>
              <a:rPr lang="en-CA" sz="1200" i="1"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https://native-land.ca/</a:t>
            </a:r>
            <a:r>
              <a:rPr lang="en-CA" sz="1200" i="1">
                <a:solidFill>
                  <a:schemeClr val="dk1"/>
                </a:solidFill>
                <a:latin typeface="Calibri"/>
                <a:ea typeface="Calibri"/>
                <a:cs typeface="Calibri"/>
                <a:sym typeface="Calibri"/>
              </a:rPr>
              <a:t> is a resource that can tell you what territory you are on.</a:t>
            </a:r>
            <a:endParaRPr/>
          </a:p>
        </p:txBody>
      </p:sp>
      <p:sp>
        <p:nvSpPr>
          <p:cNvPr id="127" name="Google Shape;12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SzPts val="1400"/>
              <a:buFont typeface="Arial" panose="020B0604020202020204" pitchFamily="34" charset="0"/>
              <a:buChar char="•"/>
            </a:pPr>
            <a:r>
              <a:rPr lang="en-CA" sz="1200" dirty="0">
                <a:solidFill>
                  <a:schemeClr val="dk1"/>
                </a:solidFill>
                <a:latin typeface="Calibri"/>
                <a:ea typeface="Calibri"/>
                <a:cs typeface="Calibri"/>
                <a:sym typeface="Calibri"/>
              </a:rPr>
              <a:t>Alcohol is a </a:t>
            </a:r>
            <a:r>
              <a:rPr lang="en-CA" sz="1200" b="1" dirty="0">
                <a:solidFill>
                  <a:schemeClr val="dk1"/>
                </a:solidFill>
                <a:latin typeface="Calibri"/>
                <a:ea typeface="Calibri"/>
                <a:cs typeface="Calibri"/>
                <a:sym typeface="Calibri"/>
              </a:rPr>
              <a:t>teratogen</a:t>
            </a:r>
            <a:r>
              <a:rPr lang="en-CA" sz="1200" dirty="0">
                <a:solidFill>
                  <a:schemeClr val="dk1"/>
                </a:solidFill>
                <a:latin typeface="Calibri"/>
                <a:ea typeface="Calibri"/>
                <a:cs typeface="Calibri"/>
                <a:sym typeface="Calibri"/>
              </a:rPr>
              <a:t>, which is a substance that disturbs the development of an embryo or fetus.</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a:p>
            <a:pPr marL="171450" lvl="0" indent="-171450" algn="l" rtl="0">
              <a:lnSpc>
                <a:spcPct val="100000"/>
              </a:lnSpc>
              <a:spcBef>
                <a:spcPts val="0"/>
              </a:spcBef>
              <a:spcAft>
                <a:spcPts val="0"/>
              </a:spcAft>
              <a:buSzPts val="1400"/>
              <a:buFont typeface="Arial" panose="020B0604020202020204" pitchFamily="34" charset="0"/>
              <a:buChar char="•"/>
            </a:pPr>
            <a:r>
              <a:rPr lang="en-CA" dirty="0"/>
              <a:t>When alcohol is consumed during pregnancy, it crosses the placenta and enters the fetus’ bloodstream. </a:t>
            </a:r>
            <a:endParaRPr dirty="0"/>
          </a:p>
          <a:p>
            <a:pPr marL="0" lvl="0" indent="0" algn="l" rtl="0">
              <a:lnSpc>
                <a:spcPct val="100000"/>
              </a:lnSpc>
              <a:spcBef>
                <a:spcPts val="0"/>
              </a:spcBef>
              <a:spcAft>
                <a:spcPts val="0"/>
              </a:spcAft>
              <a:buSzPts val="1400"/>
              <a:buNone/>
            </a:pPr>
            <a:endParaRPr dirty="0"/>
          </a:p>
          <a:p>
            <a:pPr marL="171450" lvl="0" indent="-171450" algn="l" rtl="0">
              <a:lnSpc>
                <a:spcPct val="100000"/>
              </a:lnSpc>
              <a:spcBef>
                <a:spcPts val="0"/>
              </a:spcBef>
              <a:spcAft>
                <a:spcPts val="0"/>
              </a:spcAft>
              <a:buSzPts val="1400"/>
              <a:buFont typeface="Arial" panose="020B0604020202020204" pitchFamily="34" charset="0"/>
              <a:buChar char="•"/>
            </a:pPr>
            <a:r>
              <a:rPr lang="en-CA" dirty="0"/>
              <a:t>Because the fetus processes alcohol much slower than an adult, even small amounts can remain longer and affect brain and body development. </a:t>
            </a:r>
            <a:endParaRPr dirty="0"/>
          </a:p>
          <a:p>
            <a:pPr marL="0" lvl="0" indent="0" algn="l" rtl="0">
              <a:lnSpc>
                <a:spcPct val="100000"/>
              </a:lnSpc>
              <a:spcBef>
                <a:spcPts val="0"/>
              </a:spcBef>
              <a:spcAft>
                <a:spcPts val="0"/>
              </a:spcAft>
              <a:buSzPts val="1400"/>
              <a:buNone/>
            </a:pPr>
            <a:endParaRPr sz="1200" dirty="0">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SzPts val="1400"/>
              <a:buFont typeface="Arial" panose="020B0604020202020204" pitchFamily="34" charset="0"/>
              <a:buChar char="•"/>
            </a:pPr>
            <a:r>
              <a:rPr lang="en-CA" sz="1200" dirty="0">
                <a:solidFill>
                  <a:schemeClr val="dk1"/>
                </a:solidFill>
                <a:latin typeface="Calibri"/>
                <a:ea typeface="Calibri"/>
                <a:cs typeface="Calibri"/>
                <a:sym typeface="Calibri"/>
              </a:rPr>
              <a:t>A developing fetus receives all nutrients and oxygen from what its mother eats and drinks. These nutrients travel through the placenta via the umbilical cord. </a:t>
            </a:r>
            <a:r>
              <a:rPr lang="en-CA" sz="1200" b="1" dirty="0">
                <a:solidFill>
                  <a:schemeClr val="dk1"/>
                </a:solidFill>
                <a:latin typeface="Calibri"/>
                <a:ea typeface="Calibri"/>
                <a:cs typeface="Calibri"/>
                <a:sym typeface="Calibri"/>
              </a:rPr>
              <a:t>A fetus’ system breaks down alcohol very slowly compared to adults. </a:t>
            </a:r>
          </a:p>
          <a:p>
            <a:pPr marL="0" lvl="0" indent="0" algn="l" rtl="0">
              <a:lnSpc>
                <a:spcPct val="100000"/>
              </a:lnSpc>
              <a:spcBef>
                <a:spcPts val="0"/>
              </a:spcBef>
              <a:spcAft>
                <a:spcPts val="0"/>
              </a:spcAft>
              <a:buSzPts val="1400"/>
              <a:buFont typeface="Arial" panose="020B0604020202020204" pitchFamily="34" charset="0"/>
              <a:buNone/>
            </a:pPr>
            <a:endParaRPr lang="en-CA" sz="1200" b="1" dirty="0">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SzPts val="1400"/>
              <a:buFont typeface="Arial" panose="020B0604020202020204" pitchFamily="34" charset="0"/>
              <a:buChar char="•"/>
            </a:pPr>
            <a:r>
              <a:rPr lang="en-CA" sz="1200" dirty="0">
                <a:solidFill>
                  <a:schemeClr val="dk1"/>
                </a:solidFill>
                <a:latin typeface="Calibri"/>
                <a:ea typeface="Calibri"/>
                <a:cs typeface="Calibri"/>
                <a:sym typeface="Calibri"/>
              </a:rPr>
              <a:t>Exposure to alcohol can impact fetal brain and body development. It can change the embryo’s DNA, which can impact the development of its brain and result in life-long learning difficulties, challenges with emotional and sensory regulation, social challenges, and physical and mental health concerns.  </a:t>
            </a:r>
            <a:endParaRPr dirty="0"/>
          </a:p>
        </p:txBody>
      </p:sp>
      <p:sp>
        <p:nvSpPr>
          <p:cNvPr id="375" name="Google Shape;375;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6" name="Google Shape;386;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SzPts val="1400"/>
              <a:buFont typeface="Arial" panose="020B0604020202020204" pitchFamily="34" charset="0"/>
              <a:buChar char="•"/>
            </a:pPr>
            <a:r>
              <a:rPr lang="en-CA" sz="1200" b="1" dirty="0">
                <a:solidFill>
                  <a:schemeClr val="dk1"/>
                </a:solidFill>
                <a:latin typeface="Calibri"/>
                <a:ea typeface="Calibri"/>
                <a:cs typeface="Calibri"/>
                <a:sym typeface="Calibri"/>
              </a:rPr>
              <a:t>A fetus’ brain and central nervous system are developing throughout the entire 40 weeks of pregnancy.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171450" lvl="0" indent="-171450" algn="l" rtl="0">
              <a:lnSpc>
                <a:spcPct val="100000"/>
              </a:lnSpc>
              <a:spcBef>
                <a:spcPts val="0"/>
              </a:spcBef>
              <a:spcAft>
                <a:spcPts val="0"/>
              </a:spcAft>
              <a:buSzPts val="1400"/>
              <a:buFont typeface="Arial" panose="020B0604020202020204" pitchFamily="34" charset="0"/>
              <a:buChar char="•"/>
            </a:pPr>
            <a:r>
              <a:rPr lang="en-CA" sz="1200" dirty="0">
                <a:solidFill>
                  <a:schemeClr val="dk1"/>
                </a:solidFill>
                <a:latin typeface="Calibri"/>
                <a:ea typeface="Calibri"/>
                <a:cs typeface="Calibri"/>
                <a:sym typeface="Calibri"/>
              </a:rPr>
              <a:t>The first 8 weeks of pregnancy are known as the embryo stage. Remarkable and rapid changes occur during this period. </a:t>
            </a:r>
            <a:r>
              <a:rPr lang="en-CA" sz="1200" b="1" dirty="0">
                <a:solidFill>
                  <a:schemeClr val="dk1"/>
                </a:solidFill>
                <a:latin typeface="Calibri"/>
                <a:ea typeface="Calibri"/>
                <a:cs typeface="Calibri"/>
                <a:sym typeface="Calibri"/>
              </a:rPr>
              <a:t>Alcohol consumption during the embryo stage can result in major congenital anomalies.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171450" lvl="0" indent="-171450" algn="l" rtl="0">
              <a:lnSpc>
                <a:spcPct val="100000"/>
              </a:lnSpc>
              <a:spcBef>
                <a:spcPts val="0"/>
              </a:spcBef>
              <a:spcAft>
                <a:spcPts val="0"/>
              </a:spcAft>
              <a:buSzPts val="1400"/>
              <a:buFont typeface="Arial" panose="020B0604020202020204" pitchFamily="34" charset="0"/>
              <a:buChar char="•"/>
            </a:pPr>
            <a:r>
              <a:rPr lang="en-CA" sz="1200" dirty="0">
                <a:solidFill>
                  <a:schemeClr val="dk1"/>
                </a:solidFill>
                <a:latin typeface="Calibri"/>
                <a:ea typeface="Calibri"/>
                <a:cs typeface="Calibri"/>
                <a:sym typeface="Calibri"/>
              </a:rPr>
              <a:t>In the first week of pregnancy, a single cell rapidly divides to make an embryo that by the end of the first week has two distinct cell layers.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171450" lvl="0" indent="-171450" algn="l" rtl="0">
              <a:lnSpc>
                <a:spcPct val="100000"/>
              </a:lnSpc>
              <a:spcBef>
                <a:spcPts val="0"/>
              </a:spcBef>
              <a:spcAft>
                <a:spcPts val="0"/>
              </a:spcAft>
              <a:buSzPts val="1400"/>
              <a:buFont typeface="Arial" panose="020B0604020202020204" pitchFamily="34" charset="0"/>
              <a:buChar char="•"/>
            </a:pPr>
            <a:r>
              <a:rPr lang="en-CA" sz="1200" dirty="0">
                <a:solidFill>
                  <a:schemeClr val="dk1"/>
                </a:solidFill>
                <a:latin typeface="Calibri"/>
                <a:ea typeface="Calibri"/>
                <a:cs typeface="Calibri"/>
                <a:sym typeface="Calibri"/>
              </a:rPr>
              <a:t>Early in the third week (day 17), the head and tail ends of the disc of cells can be distinguished, and the brain begins to form. From day 22 to 32, the embryo elongates as the head and tail end curve toward each other </a:t>
            </a:r>
            <a:endParaRPr dirty="0"/>
          </a:p>
          <a:p>
            <a:pPr marL="171450" lvl="0" indent="-171450" algn="l" rtl="0">
              <a:lnSpc>
                <a:spcPct val="100000"/>
              </a:lnSpc>
              <a:spcBef>
                <a:spcPts val="0"/>
              </a:spcBef>
              <a:spcAft>
                <a:spcPts val="0"/>
              </a:spcAft>
              <a:buSzPts val="1400"/>
              <a:buFont typeface="Arial" panose="020B0604020202020204" pitchFamily="34" charset="0"/>
              <a:buChar char="•"/>
            </a:pPr>
            <a:r>
              <a:rPr lang="en-CA" sz="1200" dirty="0">
                <a:solidFill>
                  <a:schemeClr val="dk1"/>
                </a:solidFill>
                <a:latin typeface="Calibri"/>
                <a:ea typeface="Calibri"/>
                <a:cs typeface="Calibri"/>
                <a:sym typeface="Calibri"/>
              </a:rPr>
              <a:t>By six weeks (42 days), the embryo has a distinctly human appearance. </a:t>
            </a:r>
          </a:p>
          <a:p>
            <a:pPr marL="171450" lvl="0" indent="-171450" algn="l" rtl="0">
              <a:lnSpc>
                <a:spcPct val="100000"/>
              </a:lnSpc>
              <a:spcBef>
                <a:spcPts val="0"/>
              </a:spcBef>
              <a:spcAft>
                <a:spcPts val="0"/>
              </a:spcAft>
              <a:buSzPts val="1400"/>
              <a:buFont typeface="Arial" panose="020B0604020202020204" pitchFamily="34" charset="0"/>
              <a:buChar char="•"/>
            </a:pPr>
            <a:r>
              <a:rPr lang="en-CA" sz="1200" dirty="0">
                <a:solidFill>
                  <a:schemeClr val="dk1"/>
                </a:solidFill>
                <a:latin typeface="Calibri"/>
                <a:ea typeface="Calibri"/>
                <a:cs typeface="Calibri"/>
                <a:sym typeface="Calibri"/>
              </a:rPr>
              <a:t>A lot of the development in the embryo occurs before a pregnancy is typically recognized (4 to 6 weeks).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171450" lvl="0" indent="-171450" algn="l" rtl="0">
              <a:lnSpc>
                <a:spcPct val="100000"/>
              </a:lnSpc>
              <a:spcBef>
                <a:spcPts val="0"/>
              </a:spcBef>
              <a:spcAft>
                <a:spcPts val="0"/>
              </a:spcAft>
              <a:buSzPts val="1400"/>
              <a:buFont typeface="Arial" panose="020B0604020202020204" pitchFamily="34" charset="0"/>
              <a:buChar char="•"/>
            </a:pPr>
            <a:r>
              <a:rPr lang="en-CA" sz="1200" dirty="0">
                <a:solidFill>
                  <a:schemeClr val="dk1"/>
                </a:solidFill>
                <a:latin typeface="Calibri"/>
                <a:ea typeface="Calibri"/>
                <a:cs typeface="Calibri"/>
                <a:sym typeface="Calibri"/>
              </a:rPr>
              <a:t>After 8 weeks, the embryo is termed a fetus. The fetal stage occurs from week nine to birth. Alcohol consumption in the fetal stage can result in minor congenital anomalies and significant functional deficits.  </a:t>
            </a:r>
            <a:endParaRPr dirty="0"/>
          </a:p>
          <a:p>
            <a:pPr marL="0" lvl="0" indent="0" algn="l" rtl="0">
              <a:lnSpc>
                <a:spcPct val="100000"/>
              </a:lnSpc>
              <a:spcBef>
                <a:spcPts val="0"/>
              </a:spcBef>
              <a:spcAft>
                <a:spcPts val="0"/>
              </a:spcAft>
              <a:buSzPts val="1400"/>
              <a:buNone/>
            </a:pPr>
            <a:endParaRPr dirty="0"/>
          </a:p>
        </p:txBody>
      </p:sp>
      <p:sp>
        <p:nvSpPr>
          <p:cNvPr id="387" name="Google Shape;387;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dirty="0"/>
              <a:t>The effects of alcohol on a developing fetus depend on many interacting factors, such as timing, amount, genetics, and nutrition.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No one can predict exactly how alcohol will affect a developing baby, but the timing and amount of alcohol consumed, genetic makeup, and maternal nutrition are factors that influence the impact on the developing fetus.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b="1" dirty="0">
                <a:solidFill>
                  <a:schemeClr val="dk1"/>
                </a:solidFill>
                <a:latin typeface="Calibri"/>
                <a:ea typeface="Calibri"/>
                <a:cs typeface="Calibri"/>
                <a:sym typeface="Calibri"/>
              </a:rPr>
              <a:t>Timing</a:t>
            </a:r>
            <a:r>
              <a:rPr lang="en-CA" sz="1200" dirty="0">
                <a:solidFill>
                  <a:schemeClr val="dk1"/>
                </a:solidFill>
                <a:latin typeface="Calibri"/>
                <a:ea typeface="Calibri"/>
                <a:cs typeface="Calibri"/>
                <a:sym typeface="Calibri"/>
              </a:rPr>
              <a:t> – different body parts and systems develop in the baby at different times during pregnancy. Drinking alcohol at any time during pregnancy can have an impact, but the impacts may vary.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b="1" dirty="0">
                <a:solidFill>
                  <a:schemeClr val="dk1"/>
                </a:solidFill>
                <a:latin typeface="Calibri"/>
                <a:ea typeface="Calibri"/>
                <a:cs typeface="Calibri"/>
                <a:sym typeface="Calibri"/>
              </a:rPr>
              <a:t>Amount</a:t>
            </a:r>
            <a:r>
              <a:rPr lang="en-CA" sz="1200" dirty="0">
                <a:solidFill>
                  <a:schemeClr val="dk1"/>
                </a:solidFill>
                <a:latin typeface="Calibri"/>
                <a:ea typeface="Calibri"/>
                <a:cs typeface="Calibri"/>
                <a:sym typeface="Calibri"/>
              </a:rPr>
              <a:t> – heavy binge drinking is clearly shown to increase risks.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b="1" dirty="0">
                <a:solidFill>
                  <a:schemeClr val="dk1"/>
                </a:solidFill>
                <a:latin typeface="Calibri"/>
                <a:ea typeface="Calibri"/>
                <a:cs typeface="Calibri"/>
                <a:sym typeface="Calibri"/>
              </a:rPr>
              <a:t>Genetic makeup</a:t>
            </a:r>
            <a:r>
              <a:rPr lang="en-CA" sz="1200" dirty="0">
                <a:solidFill>
                  <a:schemeClr val="dk1"/>
                </a:solidFill>
                <a:latin typeface="Calibri"/>
                <a:ea typeface="Calibri"/>
                <a:cs typeface="Calibri"/>
                <a:sym typeface="Calibri"/>
              </a:rPr>
              <a:t> – genes influence the mother’s ability to metabolize alcohol and the impact on a fetus. Research has shown that non-identical twins may be impacted differently.</a:t>
            </a:r>
            <a:endParaRPr dirty="0"/>
          </a:p>
          <a:p>
            <a:pPr marL="171450" lvl="0" indent="-171450" algn="l" rtl="0">
              <a:lnSpc>
                <a:spcPct val="100000"/>
              </a:lnSpc>
              <a:spcBef>
                <a:spcPts val="0"/>
              </a:spcBef>
              <a:spcAft>
                <a:spcPts val="0"/>
              </a:spcAft>
              <a:buClr>
                <a:schemeClr val="dk1"/>
              </a:buClr>
              <a:buSzPts val="1200"/>
              <a:buFont typeface="Arial"/>
              <a:buChar char="•"/>
            </a:pPr>
            <a:r>
              <a:rPr lang="en-CA" sz="1200" b="1" dirty="0">
                <a:solidFill>
                  <a:schemeClr val="dk1"/>
                </a:solidFill>
                <a:latin typeface="Calibri"/>
                <a:ea typeface="Calibri"/>
                <a:cs typeface="Calibri"/>
                <a:sym typeface="Calibri"/>
              </a:rPr>
              <a:t>Nutrition</a:t>
            </a:r>
            <a:r>
              <a:rPr lang="en-CA" sz="1200" dirty="0">
                <a:solidFill>
                  <a:schemeClr val="dk1"/>
                </a:solidFill>
                <a:latin typeface="Calibri"/>
                <a:ea typeface="Calibri"/>
                <a:cs typeface="Calibri"/>
                <a:sym typeface="Calibri"/>
              </a:rPr>
              <a:t> – alcohol consumption and poor nutrition are sometimes linked and can place the fetus at increased risk of brain impacts during development.</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b="1" dirty="0">
                <a:solidFill>
                  <a:schemeClr val="dk1"/>
                </a:solidFill>
                <a:latin typeface="Calibri"/>
                <a:ea typeface="Calibri"/>
                <a:cs typeface="Calibri"/>
                <a:sym typeface="Calibri"/>
              </a:rPr>
              <a:t>The bottom line is: There is no safe time, type, or amount of alcohol to drink during a pregnancy. </a:t>
            </a:r>
            <a:endParaRPr dirty="0"/>
          </a:p>
        </p:txBody>
      </p:sp>
      <p:sp>
        <p:nvSpPr>
          <p:cNvPr id="409" name="Google Shape;409;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39ff4ed1d7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7" name="Google Shape;427;g39ff4ed1d7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400"/>
              <a:buFont typeface="Arial" panose="020B0604020202020204" pitchFamily="34" charset="0"/>
              <a:buChar char="•"/>
            </a:pPr>
            <a:r>
              <a:rPr lang="en-US" dirty="0"/>
              <a:t>Creating FASD-informed schools also means shifting our language around how we talk and think about FASD. How we talk about people with FASD matters.</a:t>
            </a:r>
          </a:p>
          <a:p>
            <a:pPr marL="0" lvl="0" indent="0" algn="l" rtl="0">
              <a:spcBef>
                <a:spcPts val="0"/>
              </a:spcBef>
              <a:spcAft>
                <a:spcPts val="0"/>
              </a:spcAft>
              <a:buClr>
                <a:schemeClr val="dk1"/>
              </a:buClr>
              <a:buSzPts val="1400"/>
              <a:buFont typeface="Arial"/>
              <a:buNone/>
            </a:pPr>
            <a:r>
              <a:rPr lang="en-US" dirty="0"/>
              <a:t> </a:t>
            </a:r>
          </a:p>
          <a:p>
            <a:pPr marL="171450" lvl="0" indent="-171450" algn="l" rtl="0">
              <a:spcBef>
                <a:spcPts val="0"/>
              </a:spcBef>
              <a:spcAft>
                <a:spcPts val="0"/>
              </a:spcAft>
              <a:buClr>
                <a:schemeClr val="dk1"/>
              </a:buClr>
              <a:buSzPts val="1400"/>
              <a:buFont typeface="Arial" panose="020B0604020202020204" pitchFamily="34" charset="0"/>
              <a:buChar char="•"/>
            </a:pPr>
            <a:r>
              <a:rPr lang="en-US" dirty="0"/>
              <a:t>Individuals with FASD are often stigmatized because of their diagnosis, their behaviours, and other possible traits that may be seen as different from others. A great deal of stigma also surrounds mothers and women who use substances during pregnancy and family members of people with FASD. </a:t>
            </a:r>
          </a:p>
          <a:p>
            <a:pPr marL="0" lvl="0" indent="0" algn="l" rtl="0">
              <a:spcBef>
                <a:spcPts val="0"/>
              </a:spcBef>
              <a:spcAft>
                <a:spcPts val="0"/>
              </a:spcAft>
              <a:buClr>
                <a:schemeClr val="dk1"/>
              </a:buClr>
              <a:buSzPts val="1400"/>
              <a:buFont typeface="Arial"/>
              <a:buNone/>
            </a:pPr>
            <a:r>
              <a:rPr lang="en-US" b="1" dirty="0"/>
              <a:t> </a:t>
            </a:r>
            <a:endParaRPr lang="en-US" dirty="0"/>
          </a:p>
          <a:p>
            <a:pPr marL="171450" lvl="0" indent="-171450" algn="l" rtl="0">
              <a:spcBef>
                <a:spcPts val="0"/>
              </a:spcBef>
              <a:spcAft>
                <a:spcPts val="0"/>
              </a:spcAft>
              <a:buClr>
                <a:schemeClr val="dk1"/>
              </a:buClr>
              <a:buSzPts val="1400"/>
              <a:buFont typeface="Arial" panose="020B0604020202020204" pitchFamily="34" charset="0"/>
              <a:buChar char="•"/>
            </a:pPr>
            <a:r>
              <a:rPr lang="en-US" b="1" dirty="0"/>
              <a:t>Language is an important tool is addressing stigma and stereotypes.</a:t>
            </a:r>
            <a:r>
              <a:rPr lang="en-US" dirty="0"/>
              <a:t> We want to make sure the language we’re using is: </a:t>
            </a:r>
          </a:p>
          <a:p>
            <a:pPr marL="628650" lvl="1" indent="-171450" algn="l" rtl="0">
              <a:spcBef>
                <a:spcPts val="0"/>
              </a:spcBef>
              <a:spcAft>
                <a:spcPts val="0"/>
              </a:spcAft>
              <a:buClr>
                <a:schemeClr val="dk1"/>
              </a:buClr>
              <a:buSzPts val="1200"/>
              <a:buChar char="•"/>
            </a:pPr>
            <a:r>
              <a:rPr lang="en-US" dirty="0"/>
              <a:t>strengths-based</a:t>
            </a:r>
          </a:p>
          <a:p>
            <a:pPr marL="628650" lvl="1" indent="-171450" algn="l" rtl="0">
              <a:spcBef>
                <a:spcPts val="0"/>
              </a:spcBef>
              <a:spcAft>
                <a:spcPts val="0"/>
              </a:spcAft>
              <a:buClr>
                <a:schemeClr val="dk1"/>
              </a:buClr>
              <a:buSzPts val="1200"/>
              <a:buChar char="•"/>
            </a:pPr>
            <a:r>
              <a:rPr lang="en-US" dirty="0"/>
              <a:t>person-first (unless their preference is otherwise specified)</a:t>
            </a:r>
          </a:p>
          <a:p>
            <a:pPr marL="628650" lvl="1" indent="-171450" algn="l" rtl="0">
              <a:spcBef>
                <a:spcPts val="0"/>
              </a:spcBef>
              <a:spcAft>
                <a:spcPts val="0"/>
              </a:spcAft>
              <a:buClr>
                <a:schemeClr val="dk1"/>
              </a:buClr>
              <a:buSzPts val="1200"/>
              <a:buChar char="•"/>
            </a:pPr>
            <a:r>
              <a:rPr lang="en-US" dirty="0"/>
              <a:t>evidence-based; and </a:t>
            </a:r>
          </a:p>
          <a:p>
            <a:pPr marL="628650" lvl="1" indent="-171450" algn="l" rtl="0">
              <a:spcBef>
                <a:spcPts val="0"/>
              </a:spcBef>
              <a:spcAft>
                <a:spcPts val="0"/>
              </a:spcAft>
              <a:buClr>
                <a:schemeClr val="dk1"/>
              </a:buClr>
              <a:buSzPts val="1200"/>
              <a:buChar char="•"/>
            </a:pPr>
            <a:r>
              <a:rPr lang="en-US" dirty="0"/>
              <a:t>dignity-promoting</a:t>
            </a:r>
          </a:p>
          <a:p>
            <a:pPr marL="457200" lvl="1" indent="0" algn="l" rtl="0">
              <a:spcBef>
                <a:spcPts val="0"/>
              </a:spcBef>
              <a:spcAft>
                <a:spcPts val="0"/>
              </a:spcAft>
              <a:buClr>
                <a:schemeClr val="dk1"/>
              </a:buClr>
              <a:buSzPts val="1200"/>
              <a:buNone/>
            </a:pPr>
            <a:endParaRPr lang="en-US" dirty="0"/>
          </a:p>
          <a:p>
            <a:pPr marL="171450" lvl="0" indent="-171450" algn="l" rtl="0">
              <a:spcBef>
                <a:spcPts val="0"/>
              </a:spcBef>
              <a:spcAft>
                <a:spcPts val="0"/>
              </a:spcAft>
              <a:buClr>
                <a:schemeClr val="dk1"/>
              </a:buClr>
              <a:buSzPts val="1200"/>
              <a:buChar char="•"/>
            </a:pPr>
            <a:r>
              <a:rPr lang="en-US" dirty="0"/>
              <a:t>For example:</a:t>
            </a:r>
          </a:p>
          <a:p>
            <a:pPr marL="628650" lvl="1" indent="-171450" algn="l" rtl="0">
              <a:spcBef>
                <a:spcPts val="0"/>
              </a:spcBef>
              <a:spcAft>
                <a:spcPts val="0"/>
              </a:spcAft>
              <a:buClr>
                <a:schemeClr val="dk1"/>
              </a:buClr>
              <a:buSzPts val="1200"/>
              <a:buChar char="•"/>
            </a:pPr>
            <a:r>
              <a:rPr lang="en-US" dirty="0"/>
              <a:t>Use </a:t>
            </a:r>
            <a:r>
              <a:rPr lang="en-US" i="1" dirty="0"/>
              <a:t>person or individual with FASD </a:t>
            </a:r>
            <a:r>
              <a:rPr lang="en-US" dirty="0"/>
              <a:t>instead of </a:t>
            </a:r>
            <a:r>
              <a:rPr lang="en-US" i="1" dirty="0"/>
              <a:t>suffering with, damaged by, living with FASD</a:t>
            </a:r>
          </a:p>
          <a:p>
            <a:pPr marL="628650" lvl="1" indent="-171450" algn="l" rtl="0">
              <a:spcBef>
                <a:spcPts val="0"/>
              </a:spcBef>
              <a:spcAft>
                <a:spcPts val="0"/>
              </a:spcAft>
              <a:buClr>
                <a:schemeClr val="dk1"/>
              </a:buClr>
              <a:buSzPts val="1200"/>
              <a:buChar char="•"/>
            </a:pPr>
            <a:r>
              <a:rPr lang="en-US" dirty="0"/>
              <a:t>Use </a:t>
            </a:r>
            <a:r>
              <a:rPr lang="en-US" i="1" dirty="0"/>
              <a:t>cognitive or neurodevelopmental disability </a:t>
            </a:r>
            <a:r>
              <a:rPr lang="en-US" dirty="0"/>
              <a:t>instead of </a:t>
            </a:r>
            <a:r>
              <a:rPr lang="en-US" i="1" dirty="0"/>
              <a:t>mentally disabled</a:t>
            </a:r>
          </a:p>
          <a:p>
            <a:pPr marL="628650" lvl="1" indent="-171450" algn="l" rtl="0">
              <a:spcBef>
                <a:spcPts val="0"/>
              </a:spcBef>
              <a:spcAft>
                <a:spcPts val="0"/>
              </a:spcAft>
              <a:buClr>
                <a:schemeClr val="dk1"/>
              </a:buClr>
              <a:buSzPts val="1200"/>
              <a:buChar char="•"/>
            </a:pPr>
            <a:r>
              <a:rPr lang="en-US" dirty="0"/>
              <a:t>Use </a:t>
            </a:r>
            <a:r>
              <a:rPr lang="en-US" i="1" dirty="0"/>
              <a:t>student with FASD </a:t>
            </a:r>
            <a:r>
              <a:rPr lang="en-US" dirty="0"/>
              <a:t>instead of </a:t>
            </a:r>
            <a:r>
              <a:rPr lang="en-US" i="1" dirty="0"/>
              <a:t>FASD students</a:t>
            </a:r>
          </a:p>
          <a:p>
            <a:pPr marL="628650" lvl="1" indent="-171450" algn="l" rtl="0">
              <a:spcBef>
                <a:spcPts val="0"/>
              </a:spcBef>
              <a:spcAft>
                <a:spcPts val="0"/>
              </a:spcAft>
              <a:buClr>
                <a:schemeClr val="dk1"/>
              </a:buClr>
              <a:buSzPts val="1200"/>
              <a:buChar char="•"/>
            </a:pPr>
            <a:r>
              <a:rPr lang="en-US" dirty="0"/>
              <a:t>Replace stigmatizing terms such as “alcoholic mother” with person-first terms such as “birth mother, or parent who use(d) substances during pregnancy.</a:t>
            </a:r>
          </a:p>
          <a:p>
            <a:pPr marL="628650" lvl="1" indent="-171450" algn="l" rtl="0">
              <a:spcBef>
                <a:spcPts val="0"/>
              </a:spcBef>
              <a:spcAft>
                <a:spcPts val="0"/>
              </a:spcAft>
              <a:buClr>
                <a:schemeClr val="dk1"/>
              </a:buClr>
              <a:buSzPts val="1200"/>
              <a:buChar char="•"/>
            </a:pPr>
            <a:r>
              <a:rPr lang="en-US" dirty="0"/>
              <a:t>Use </a:t>
            </a:r>
            <a:r>
              <a:rPr lang="en-US" i="1" dirty="0"/>
              <a:t>reported drinking alcohol or confirmed alcohol use </a:t>
            </a:r>
            <a:r>
              <a:rPr lang="en-US" dirty="0"/>
              <a:t>instead of </a:t>
            </a:r>
            <a:r>
              <a:rPr lang="en-US" i="1" dirty="0"/>
              <a:t>admitted to alcohol use or denied alcohol use</a:t>
            </a:r>
          </a:p>
          <a:p>
            <a:pPr marL="628650" lvl="1" indent="-171450" algn="l" rtl="0">
              <a:spcBef>
                <a:spcPts val="0"/>
              </a:spcBef>
              <a:spcAft>
                <a:spcPts val="0"/>
              </a:spcAft>
              <a:buClr>
                <a:schemeClr val="dk1"/>
              </a:buClr>
              <a:buSzPts val="1200"/>
              <a:buChar char="•"/>
            </a:pPr>
            <a:endParaRPr lang="en-US" i="1" dirty="0"/>
          </a:p>
          <a:p>
            <a:pPr marL="171450" lvl="0" indent="-171450" algn="l" rtl="0">
              <a:spcBef>
                <a:spcPts val="0"/>
              </a:spcBef>
              <a:spcAft>
                <a:spcPts val="0"/>
              </a:spcAft>
              <a:buClr>
                <a:schemeClr val="dk1"/>
              </a:buClr>
              <a:buSzPts val="1200"/>
              <a:buChar char="•"/>
            </a:pPr>
            <a:r>
              <a:rPr lang="en-US" b="1" dirty="0"/>
              <a:t>Creating FASD-informed schools also means shifting our language around how we talk and think about FASD.</a:t>
            </a:r>
          </a:p>
          <a:p>
            <a:pPr marL="0" lvl="0" indent="0" algn="l" rtl="0">
              <a:spcBef>
                <a:spcPts val="0"/>
              </a:spcBef>
              <a:spcAft>
                <a:spcPts val="0"/>
              </a:spcAft>
              <a:buClr>
                <a:schemeClr val="dk1"/>
              </a:buClr>
              <a:buSzPts val="1400"/>
              <a:buFont typeface="Arial"/>
              <a:buNone/>
            </a:pPr>
            <a:r>
              <a:rPr lang="en-US" dirty="0"/>
              <a:t> </a:t>
            </a:r>
            <a:endParaRPr lang="en-US" i="1" dirty="0"/>
          </a:p>
          <a:p>
            <a:pPr marL="171450" lvl="0" indent="-171450" algn="l" rtl="0">
              <a:spcBef>
                <a:spcPts val="0"/>
              </a:spcBef>
              <a:spcAft>
                <a:spcPts val="0"/>
              </a:spcAft>
              <a:buClr>
                <a:schemeClr val="dk1"/>
              </a:buClr>
              <a:buSzPts val="1400"/>
              <a:buFont typeface="Arial" panose="020B0604020202020204" pitchFamily="34" charset="0"/>
              <a:buChar char="•"/>
            </a:pPr>
            <a:r>
              <a:rPr lang="en-US" dirty="0"/>
              <a:t>Additional information can be found within the Common Messages Guide: </a:t>
            </a:r>
            <a:r>
              <a:rPr lang="en-US" u="sng" dirty="0">
                <a:solidFill>
                  <a:schemeClr val="hlink"/>
                </a:solidFill>
                <a:hlinkClick r:id="rId3"/>
              </a:rPr>
              <a:t>https://canfasd.ca/wp-content/uploads/publications/Common-Messages.pdf</a:t>
            </a:r>
            <a:r>
              <a:rPr lang="en-US" dirty="0"/>
              <a:t> </a:t>
            </a:r>
          </a:p>
        </p:txBody>
      </p:sp>
      <p:sp>
        <p:nvSpPr>
          <p:cNvPr id="428" name="Google Shape;428;g39ff4ed1d7b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12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470" name="Google Shape;470;p12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CA" sz="1200" b="0" i="0" u="none" strike="noStrike" cap="none">
                <a:solidFill>
                  <a:schemeClr val="dk1"/>
                </a:solidFill>
                <a:latin typeface="Calibri"/>
                <a:ea typeface="Calibri"/>
                <a:cs typeface="Calibri"/>
                <a:sym typeface="Calibri"/>
              </a:rPr>
              <a:t>1.7.2013</a:t>
            </a:r>
            <a:endParaRPr/>
          </a:p>
        </p:txBody>
      </p:sp>
      <p:sp>
        <p:nvSpPr>
          <p:cNvPr id="471" name="Google Shape;471;p125: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2" name="Google Shape;472;p12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Font typeface="Arial" panose="020B0604020202020204" pitchFamily="34" charset="0"/>
              <a:buChar char="•"/>
            </a:pPr>
            <a:r>
              <a:rPr lang="en-CA" dirty="0"/>
              <a:t>Individuals with FASD often experience multifaceted and complex challenges throughout the lifespan.</a:t>
            </a:r>
          </a:p>
          <a:p>
            <a:pPr marL="457200" marR="0" lvl="0" indent="-228600" algn="l" rtl="0">
              <a:lnSpc>
                <a:spcPct val="100000"/>
              </a:lnSpc>
              <a:spcBef>
                <a:spcPts val="0"/>
              </a:spcBef>
              <a:spcAft>
                <a:spcPts val="0"/>
              </a:spcAft>
              <a:buSzPts val="1400"/>
              <a:buFont typeface="Arial" panose="020B0604020202020204" pitchFamily="34" charset="0"/>
              <a:buChar char="•"/>
            </a:pPr>
            <a:r>
              <a:rPr lang="en-CA" dirty="0"/>
              <a:t>Interventions are intentional strategies or approaches geared towards promoting growth in the individual.</a:t>
            </a:r>
          </a:p>
          <a:p>
            <a:pPr marL="457200" marR="0" lvl="0" indent="-228600" algn="l" rtl="0">
              <a:lnSpc>
                <a:spcPct val="100000"/>
              </a:lnSpc>
              <a:spcBef>
                <a:spcPts val="0"/>
              </a:spcBef>
              <a:spcAft>
                <a:spcPts val="0"/>
              </a:spcAft>
              <a:buSzPts val="1400"/>
              <a:buFont typeface="Arial" panose="020B0604020202020204" pitchFamily="34" charset="0"/>
              <a:buChar char="•"/>
            </a:pPr>
            <a:r>
              <a:rPr lang="en-CA" dirty="0"/>
              <a:t>Ideally, interventions are built on existing strengths of the individual being supported to help address areas of challenge and support achievement of healthy outcomes at all ages. </a:t>
            </a:r>
          </a:p>
          <a:p>
            <a:pPr marL="457200" marR="0" lvl="0" indent="-228600" algn="l" rtl="0">
              <a:lnSpc>
                <a:spcPct val="100000"/>
              </a:lnSpc>
              <a:spcBef>
                <a:spcPts val="0"/>
              </a:spcBef>
              <a:spcAft>
                <a:spcPts val="0"/>
              </a:spcAft>
              <a:buSzPts val="1400"/>
              <a:buFont typeface="Arial" panose="020B0604020202020204" pitchFamily="34" charset="0"/>
              <a:buChar char="•"/>
            </a:pPr>
            <a:r>
              <a:rPr lang="en-CA" dirty="0"/>
              <a:t>The THO framework reminds us that FASD is more than a diagnosis. It involves relationships, environments, and opportunities for growth. When schools, families, and communities work together, students are better able to use their strengths and develop new skills. </a:t>
            </a:r>
            <a:endParaRPr dirty="0"/>
          </a:p>
        </p:txBody>
      </p:sp>
      <p:sp>
        <p:nvSpPr>
          <p:cNvPr id="473" name="Google Shape;473;p125: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474" name="Google Shape;474;p12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None/>
            </a:pPr>
            <a:r>
              <a:rPr lang="en-CA" sz="1200" b="0" i="0" u="none" strike="noStrike" cap="none">
                <a:solidFill>
                  <a:srgbClr val="000000"/>
                </a:solidFill>
                <a:latin typeface="Arial"/>
                <a:ea typeface="Arial"/>
                <a:cs typeface="Arial"/>
                <a:sym typeface="Arial"/>
              </a:rPr>
              <a:t>‹#›</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a:extLst>
            <a:ext uri="{FF2B5EF4-FFF2-40B4-BE49-F238E27FC236}">
              <a16:creationId xmlns:a16="http://schemas.microsoft.com/office/drawing/2014/main" id="{0ED472F9-20AA-1CD2-5066-263A2B92BBE7}"/>
            </a:ext>
          </a:extLst>
        </p:cNvPr>
        <p:cNvGrpSpPr/>
        <p:nvPr/>
      </p:nvGrpSpPr>
      <p:grpSpPr>
        <a:xfrm>
          <a:off x="0" y="0"/>
          <a:ext cx="0" cy="0"/>
          <a:chOff x="0" y="0"/>
          <a:chExt cx="0" cy="0"/>
        </a:xfrm>
      </p:grpSpPr>
      <p:sp>
        <p:nvSpPr>
          <p:cNvPr id="854" name="Google Shape;854;p46:notes">
            <a:extLst>
              <a:ext uri="{FF2B5EF4-FFF2-40B4-BE49-F238E27FC236}">
                <a16:creationId xmlns:a16="http://schemas.microsoft.com/office/drawing/2014/main" id="{92F9B931-CEAE-2788-7D0A-117365E7070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5" name="Google Shape;855;p46:notes">
            <a:extLst>
              <a:ext uri="{FF2B5EF4-FFF2-40B4-BE49-F238E27FC236}">
                <a16:creationId xmlns:a16="http://schemas.microsoft.com/office/drawing/2014/main" id="{623BBF11-1049-F5C3-0F9A-03B376C1E80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Font typeface="Arial" panose="020B0604020202020204" pitchFamily="34" charset="0"/>
              <a:buChar char="•"/>
            </a:pPr>
            <a:r>
              <a:rPr lang="en-US" dirty="0"/>
              <a:t>THO fosters a shared understanding of intervention approach and goals. Notice we are using the word shared. </a:t>
            </a:r>
          </a:p>
          <a:p>
            <a:pPr>
              <a:buFont typeface="Arial" panose="020B0604020202020204" pitchFamily="34" charset="0"/>
              <a:buChar char="•"/>
            </a:pPr>
            <a:r>
              <a:rPr lang="en-US" dirty="0"/>
              <a:t>Using a framework like THO allows for greater consistency among services and intervention and greater intentionality behind intervention supports for all supportive others.</a:t>
            </a:r>
          </a:p>
          <a:p>
            <a:pPr>
              <a:buFont typeface="Arial" panose="020B0604020202020204" pitchFamily="34" charset="0"/>
              <a:buChar char="•"/>
            </a:pPr>
            <a:r>
              <a:rPr lang="en-US" dirty="0"/>
              <a:t>THO can also act as a mechanism that can streamline the link between research evidence and community wisdom</a:t>
            </a:r>
          </a:p>
          <a:p>
            <a:pPr>
              <a:buFont typeface="Arial" panose="020B0604020202020204" pitchFamily="34" charset="0"/>
              <a:buChar char="•"/>
            </a:pPr>
            <a:r>
              <a:rPr lang="en-US" dirty="0"/>
              <a:t>THO framework also creates opportunities for greater integration of research within intervention practices and communication among supports. </a:t>
            </a:r>
          </a:p>
        </p:txBody>
      </p:sp>
      <p:sp>
        <p:nvSpPr>
          <p:cNvPr id="856" name="Google Shape;856;p46:notes">
            <a:extLst>
              <a:ext uri="{FF2B5EF4-FFF2-40B4-BE49-F238E27FC236}">
                <a16:creationId xmlns:a16="http://schemas.microsoft.com/office/drawing/2014/main" id="{2E6FCC39-047A-421F-FEFD-E3337C6F0C5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25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1092725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3899de4048f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0" name="Google Shape;480;g3899de4048f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SzPts val="1400"/>
              <a:buFont typeface="Arial" panose="020B0604020202020204" pitchFamily="34" charset="0"/>
              <a:buChar char="•"/>
            </a:pPr>
            <a:r>
              <a:rPr lang="en-CA" dirty="0"/>
              <a:t>THO emphasizes quality of life!</a:t>
            </a:r>
          </a:p>
          <a:p>
            <a:pPr marL="171450" lvl="0" indent="-171450" algn="l" rtl="0">
              <a:lnSpc>
                <a:spcPct val="100000"/>
              </a:lnSpc>
              <a:spcBef>
                <a:spcPts val="0"/>
              </a:spcBef>
              <a:spcAft>
                <a:spcPts val="0"/>
              </a:spcAft>
              <a:buSzPts val="1400"/>
              <a:buFont typeface="Arial" panose="020B0604020202020204" pitchFamily="34" charset="0"/>
              <a:buChar char="•"/>
            </a:pPr>
            <a:r>
              <a:rPr lang="en-CA" dirty="0"/>
              <a:t>We are looking beyond worries and fears for the future and instead focusing on our goals. </a:t>
            </a:r>
          </a:p>
          <a:p>
            <a:pPr marL="171450" lvl="0" indent="-171450" algn="l" rtl="0">
              <a:lnSpc>
                <a:spcPct val="100000"/>
              </a:lnSpc>
              <a:spcBef>
                <a:spcPts val="0"/>
              </a:spcBef>
              <a:spcAft>
                <a:spcPts val="0"/>
              </a:spcAft>
              <a:buSzPts val="1400"/>
              <a:buFont typeface="Arial" panose="020B0604020202020204" pitchFamily="34" charset="0"/>
              <a:buChar char="•"/>
            </a:pPr>
            <a:r>
              <a:rPr lang="en-CA" dirty="0"/>
              <a:t>By setting educational goals focused on healthy outcomes, we must consider strengths and new ways of understanding needs. </a:t>
            </a:r>
          </a:p>
          <a:p>
            <a:pPr marL="171450" lvl="0" indent="-171450" algn="l" rtl="0">
              <a:lnSpc>
                <a:spcPct val="100000"/>
              </a:lnSpc>
              <a:spcBef>
                <a:spcPts val="0"/>
              </a:spcBef>
              <a:spcAft>
                <a:spcPts val="0"/>
              </a:spcAft>
              <a:buSzPts val="1400"/>
              <a:buFont typeface="Arial" panose="020B0604020202020204" pitchFamily="34" charset="0"/>
              <a:buChar char="•"/>
            </a:pPr>
            <a:r>
              <a:rPr lang="en-CA" dirty="0"/>
              <a:t>That’s not to say we don’t consider needs and challenges, but they are not our focus. That’s why THO highlights the importance of appropriate expectations and goal setting. </a:t>
            </a:r>
          </a:p>
          <a:p>
            <a:pPr marL="171450" lvl="0" indent="-171450" algn="l" rtl="0">
              <a:lnSpc>
                <a:spcPct val="100000"/>
              </a:lnSpc>
              <a:spcBef>
                <a:spcPts val="0"/>
              </a:spcBef>
              <a:spcAft>
                <a:spcPts val="0"/>
              </a:spcAft>
              <a:buSzPts val="1400"/>
              <a:buFont typeface="Arial" panose="020B0604020202020204" pitchFamily="34" charset="0"/>
              <a:buChar char="•"/>
            </a:pPr>
            <a:r>
              <a:rPr lang="en-CA" dirty="0"/>
              <a:t>We must consider strengths alongside areas of need to understand the person with FASD we are supporting and help them move towards success.</a:t>
            </a:r>
          </a:p>
          <a:p>
            <a:pPr marL="171450" lvl="0" indent="-171450" algn="l" rtl="0">
              <a:lnSpc>
                <a:spcPct val="100000"/>
              </a:lnSpc>
              <a:spcBef>
                <a:spcPts val="0"/>
              </a:spcBef>
              <a:spcAft>
                <a:spcPts val="0"/>
              </a:spcAft>
              <a:buSzPts val="1400"/>
              <a:buFont typeface="Arial" panose="020B0604020202020204" pitchFamily="34" charset="0"/>
              <a:buChar char="•"/>
            </a:pPr>
            <a:r>
              <a:rPr lang="en-CA" dirty="0"/>
              <a:t>There are three tenets that guide the design and implementation of the THO framework including the developmental lifespan perspective, interactive systems and strengths-based and empowered. </a:t>
            </a:r>
          </a:p>
          <a:p>
            <a:pPr marL="171450" lvl="0" indent="-171450" algn="l" rtl="0">
              <a:lnSpc>
                <a:spcPct val="100000"/>
              </a:lnSpc>
              <a:spcBef>
                <a:spcPts val="0"/>
              </a:spcBef>
              <a:spcAft>
                <a:spcPts val="0"/>
              </a:spcAft>
              <a:buSzPts val="1400"/>
              <a:buFont typeface="Arial" panose="020B0604020202020204" pitchFamily="34" charset="0"/>
              <a:buChar char="•"/>
            </a:pPr>
            <a:r>
              <a:rPr lang="en-CA" dirty="0"/>
              <a:t>At the heart of these philosophies is the understanding that we have already developed that all behaviour is functional. </a:t>
            </a:r>
          </a:p>
          <a:p>
            <a:pPr marL="171450" lvl="0" indent="-171450" algn="l" rtl="0">
              <a:lnSpc>
                <a:spcPct val="100000"/>
              </a:lnSpc>
              <a:spcBef>
                <a:spcPts val="0"/>
              </a:spcBef>
              <a:spcAft>
                <a:spcPts val="0"/>
              </a:spcAft>
              <a:buSzPts val="1400"/>
              <a:buFont typeface="Arial" panose="020B0604020202020204" pitchFamily="34" charset="0"/>
              <a:buChar char="•"/>
            </a:pPr>
            <a:r>
              <a:rPr lang="en-CA" dirty="0"/>
              <a:t>When we apply this to education, we consider: </a:t>
            </a:r>
          </a:p>
          <a:p>
            <a:pPr marL="171450" lvl="0" indent="-171450" algn="l" rtl="0">
              <a:lnSpc>
                <a:spcPct val="100000"/>
              </a:lnSpc>
              <a:spcBef>
                <a:spcPts val="0"/>
              </a:spcBef>
              <a:spcAft>
                <a:spcPts val="0"/>
              </a:spcAft>
              <a:buSzPts val="1400"/>
              <a:buFont typeface="Arial" panose="020B0604020202020204" pitchFamily="34" charset="0"/>
              <a:buChar char="•"/>
            </a:pPr>
            <a:r>
              <a:rPr lang="en-CA" dirty="0"/>
              <a:t>What supports exist within the system (school, home, peers)?</a:t>
            </a:r>
          </a:p>
          <a:p>
            <a:pPr marL="171450" lvl="0" indent="-171450" algn="l" rtl="0">
              <a:lnSpc>
                <a:spcPct val="100000"/>
              </a:lnSpc>
              <a:spcBef>
                <a:spcPts val="0"/>
              </a:spcBef>
              <a:spcAft>
                <a:spcPts val="0"/>
              </a:spcAft>
              <a:buSzPts val="1400"/>
              <a:buFont typeface="Arial" panose="020B0604020202020204" pitchFamily="34" charset="0"/>
              <a:buChar char="•"/>
            </a:pPr>
            <a:r>
              <a:rPr lang="en-CA" dirty="0"/>
              <a:t>How can we promote belonging and dignity alongside skill growth?</a:t>
            </a:r>
          </a:p>
          <a:p>
            <a:pPr marL="171450" lvl="0" indent="-171450" algn="l" rtl="0">
              <a:lnSpc>
                <a:spcPct val="100000"/>
              </a:lnSpc>
              <a:spcBef>
                <a:spcPts val="0"/>
              </a:spcBef>
              <a:spcAft>
                <a:spcPts val="0"/>
              </a:spcAft>
              <a:buSzPts val="1400"/>
              <a:buFont typeface="Arial" panose="020B0604020202020204" pitchFamily="34" charset="0"/>
              <a:buChar char="•"/>
            </a:pPr>
            <a:r>
              <a:rPr lang="en-CA" dirty="0"/>
              <a:t>How can we recognize and celebrate strengths (creativity, empathy, visual learning, persistence)?</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CA" dirty="0"/>
              <a:t>In the following three slides, we will review and explain these underlying philosophies. </a:t>
            </a:r>
            <a:endParaRPr dirty="0"/>
          </a:p>
        </p:txBody>
      </p:sp>
      <p:sp>
        <p:nvSpPr>
          <p:cNvPr id="481" name="Google Shape;481;g3899de4048f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3a21936d47f_0_5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3a21936d47f_0_5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CA" dirty="0"/>
              <a:t>As represented by the figures in the middle of the framework, we move through developmental stages as we grow. This means we are influenced by the past while also looking towards the future. Our past and our future influence the way we are acting today.</a:t>
            </a:r>
            <a:endParaRPr dirty="0"/>
          </a:p>
          <a:p>
            <a:pPr marL="457200" lvl="0" indent="-317500" algn="l" rtl="0">
              <a:spcBef>
                <a:spcPts val="0"/>
              </a:spcBef>
              <a:spcAft>
                <a:spcPts val="0"/>
              </a:spcAft>
              <a:buSzPts val="1400"/>
              <a:buChar char="●"/>
            </a:pPr>
            <a:r>
              <a:rPr lang="en-CA" dirty="0"/>
              <a:t>Like all of us, students with FASD continue to grow and develop throughout their lives. The 10 THO domains are also represented in an order across the lifespan, showing a developmental trajectory of intervention needs. </a:t>
            </a:r>
            <a:endParaRPr dirty="0"/>
          </a:p>
          <a:p>
            <a:pPr marL="457200" lvl="0" indent="-317500" algn="l" rtl="0">
              <a:spcBef>
                <a:spcPts val="0"/>
              </a:spcBef>
              <a:spcAft>
                <a:spcPts val="0"/>
              </a:spcAft>
              <a:buSzPts val="1400"/>
              <a:buChar char="●"/>
            </a:pPr>
            <a:r>
              <a:rPr lang="en-CA" dirty="0"/>
              <a:t>This highlights that intervention is lifelong; it does not begin or end at any specific point.</a:t>
            </a:r>
            <a:endParaRPr dirty="0"/>
          </a:p>
          <a:p>
            <a:pPr marL="457200" lvl="0" indent="-317500" algn="l" rtl="0">
              <a:spcBef>
                <a:spcPts val="0"/>
              </a:spcBef>
              <a:spcAft>
                <a:spcPts val="0"/>
              </a:spcAft>
              <a:buSzPts val="1400"/>
              <a:buChar char="●"/>
            </a:pPr>
            <a:r>
              <a:rPr lang="en-CA" dirty="0"/>
              <a:t>Recognizing this ongoing development, we must also base our goals on the unique strengths and needs that each person we are working with possesses. I wouldn’t set the same goals for myself as another person in this room, so why would we treat students with FASD any differently?</a:t>
            </a:r>
            <a:endParaRPr dirty="0"/>
          </a:p>
          <a:p>
            <a:pPr marL="0" lvl="0" indent="0" algn="l" rtl="0">
              <a:spcBef>
                <a:spcPts val="0"/>
              </a:spcBef>
              <a:spcAft>
                <a:spcPts val="0"/>
              </a:spcAft>
              <a:buNone/>
            </a:pPr>
            <a:endParaRPr dirty="0"/>
          </a:p>
        </p:txBody>
      </p:sp>
      <p:sp>
        <p:nvSpPr>
          <p:cNvPr id="507" name="Google Shape;507;g3a21936d47f_0_5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CA"/>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3a21936d47f_0_5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8" name="Google Shape;518;g3a21936d47f_0_5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CA"/>
              <a:t>People with FASD often depend on multiple, complex systems over their lives. As they age, these systems can actually become more complex. The influence of these systems (especially education)  is crucial to consider, along with the understanding that each system is connected to both the individual as well as to other systems. </a:t>
            </a:r>
            <a:endParaRPr/>
          </a:p>
          <a:p>
            <a:pPr marL="457200" lvl="0" indent="-317500" algn="l" rtl="0">
              <a:spcBef>
                <a:spcPts val="0"/>
              </a:spcBef>
              <a:spcAft>
                <a:spcPts val="0"/>
              </a:spcAft>
              <a:buSzPts val="1400"/>
              <a:buChar char="●"/>
            </a:pPr>
            <a:r>
              <a:rPr lang="en-CA"/>
              <a:t>These connections are often interactive and impact each other – a student who struggles with learning demands within the educational system, may interact with mental health and medical systems as well. </a:t>
            </a:r>
            <a:endParaRPr/>
          </a:p>
          <a:p>
            <a:pPr marL="457200" lvl="0" indent="-317500" algn="l" rtl="0">
              <a:spcBef>
                <a:spcPts val="0"/>
              </a:spcBef>
              <a:spcAft>
                <a:spcPts val="0"/>
              </a:spcAft>
              <a:buSzPts val="1400"/>
              <a:buChar char="●"/>
            </a:pPr>
            <a:r>
              <a:rPr lang="en-CA"/>
              <a:t>Given the number and complexity of these systems, educators need to try their best to work alongside those systems fluidly and flexibly.</a:t>
            </a:r>
            <a:endParaRPr/>
          </a:p>
          <a:p>
            <a:pPr marL="457200" lvl="0" indent="-317500" algn="l" rtl="0">
              <a:spcBef>
                <a:spcPts val="0"/>
              </a:spcBef>
              <a:spcAft>
                <a:spcPts val="0"/>
              </a:spcAft>
              <a:buSzPts val="1400"/>
              <a:buChar char="●"/>
            </a:pPr>
            <a:r>
              <a:rPr lang="en-CA"/>
              <a:t>Collaboration and responsivity is required by all supporters working alongside students with FASD.</a:t>
            </a:r>
            <a:endParaRPr/>
          </a:p>
          <a:p>
            <a:pPr marL="0" lvl="0" indent="0" algn="l" rtl="0">
              <a:spcBef>
                <a:spcPts val="0"/>
              </a:spcBef>
              <a:spcAft>
                <a:spcPts val="0"/>
              </a:spcAft>
              <a:buNone/>
            </a:pPr>
            <a:endParaRPr/>
          </a:p>
        </p:txBody>
      </p:sp>
      <p:sp>
        <p:nvSpPr>
          <p:cNvPr id="519" name="Google Shape;519;g3a21936d47f_0_55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3a21936d47f_0_5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8" name="Google Shape;528;g3a21936d47f_0_56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CA"/>
              <a:t>The strengths-based philosophy considers areas of need and strengths too.</a:t>
            </a:r>
            <a:endParaRPr/>
          </a:p>
          <a:p>
            <a:pPr marL="457200" lvl="0" indent="-317500" algn="l" rtl="0">
              <a:spcBef>
                <a:spcPts val="0"/>
              </a:spcBef>
              <a:spcAft>
                <a:spcPts val="0"/>
              </a:spcAft>
              <a:buSzPts val="1400"/>
              <a:buChar char="●"/>
            </a:pPr>
            <a:r>
              <a:rPr lang="en-CA"/>
              <a:t>Remember, everyone has access to different resources, abilities, and strengths, and these strengths can be used to support areas of need and difficulty.</a:t>
            </a:r>
            <a:endParaRPr/>
          </a:p>
          <a:p>
            <a:pPr marL="457200" lvl="0" indent="-317500" algn="l" rtl="0">
              <a:spcBef>
                <a:spcPts val="0"/>
              </a:spcBef>
              <a:spcAft>
                <a:spcPts val="0"/>
              </a:spcAft>
              <a:buSzPts val="1400"/>
              <a:buChar char="●"/>
            </a:pPr>
            <a:r>
              <a:rPr lang="en-CA"/>
              <a:t>The strengths and empowered approach used by THO helps us recognize that all people want to achieve success, however we define that for ourselves.</a:t>
            </a:r>
            <a:endParaRPr/>
          </a:p>
          <a:p>
            <a:pPr marL="457200" lvl="0" indent="-317500" algn="l" rtl="0">
              <a:spcBef>
                <a:spcPts val="0"/>
              </a:spcBef>
              <a:spcAft>
                <a:spcPts val="0"/>
              </a:spcAft>
              <a:buSzPts val="1400"/>
              <a:buChar char="●"/>
            </a:pPr>
            <a:r>
              <a:rPr lang="en-CA"/>
              <a:t>It also helps the client feel their voice is heard throughout the decision-making and intervention process.</a:t>
            </a:r>
            <a:endParaRPr/>
          </a:p>
          <a:p>
            <a:pPr marL="0" lvl="0" indent="0" algn="l" rtl="0">
              <a:spcBef>
                <a:spcPts val="0"/>
              </a:spcBef>
              <a:spcAft>
                <a:spcPts val="0"/>
              </a:spcAft>
              <a:buNone/>
            </a:pPr>
            <a:endParaRPr/>
          </a:p>
        </p:txBody>
      </p:sp>
      <p:sp>
        <p:nvSpPr>
          <p:cNvPr id="529" name="Google Shape;529;g3a21936d47f_0_56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6" name="Google Shape;13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5" name="Google Shape;45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Font typeface="Arial" panose="020B0604020202020204" pitchFamily="34" charset="0"/>
              <a:buChar char="•"/>
            </a:pPr>
            <a:r>
              <a:rPr lang="en-CA" dirty="0"/>
              <a:t>Even beyond our shifting our language, shifting the way we interpret behaviour is a helpful step in supporting people with FASD. All behaviour has a purpose. Behaviour communicates needs. Students act in ways that meet a need, even if the behaviour </a:t>
            </a:r>
            <a:r>
              <a:rPr lang="en-CA" i="1" dirty="0"/>
              <a:t>looks </a:t>
            </a:r>
            <a:r>
              <a:rPr lang="en-CA" i="0" dirty="0"/>
              <a:t>challenging. </a:t>
            </a:r>
          </a:p>
          <a:p>
            <a:pPr marL="457200" marR="0" lvl="0" indent="-228600" algn="l" rtl="0">
              <a:lnSpc>
                <a:spcPct val="100000"/>
              </a:lnSpc>
              <a:spcBef>
                <a:spcPts val="0"/>
              </a:spcBef>
              <a:spcAft>
                <a:spcPts val="0"/>
              </a:spcAft>
              <a:buSzPts val="1400"/>
              <a:buFont typeface="Arial" panose="020B0604020202020204" pitchFamily="34" charset="0"/>
              <a:buChar char="•"/>
            </a:pPr>
            <a:r>
              <a:rPr lang="en-CA" i="0" dirty="0"/>
              <a:t>For example, a student who runs out of a classroom, may be seeking regulation or space. A student who blurts out answers may be trying to stay engaged. A student who shuts down, may be feeling overwhelmed. When we interpret behaviour as communication, we move from reacting to understanding. This approach supports learning and emotional safety for everyone in the classroom. </a:t>
            </a:r>
            <a:endParaRPr lang="en-CA" sz="1200" i="0" dirty="0"/>
          </a:p>
          <a:p>
            <a:pPr marL="457200" marR="0" lvl="0" indent="-228600" algn="l" rtl="0">
              <a:lnSpc>
                <a:spcPct val="100000"/>
              </a:lnSpc>
              <a:spcBef>
                <a:spcPts val="0"/>
              </a:spcBef>
              <a:spcAft>
                <a:spcPts val="0"/>
              </a:spcAft>
              <a:buSzPts val="1400"/>
              <a:buFont typeface="Arial" panose="020B0604020202020204" pitchFamily="34" charset="0"/>
              <a:buChar char="•"/>
            </a:pPr>
            <a:r>
              <a:rPr lang="en-CA" sz="1100" dirty="0"/>
              <a:t>Third, the goal-oriented approach recognizes that all behaviour serves a purpose and that any person’s goals are likely to change overtime. Through identifying the underlying purpose of behaviours, professionals are then able to work with people with FASD to adjust their behaviour and help them navigate achieving their evolving goals in an adaptive way. </a:t>
            </a:r>
            <a:endParaRPr sz="1100" dirty="0"/>
          </a:p>
          <a:p>
            <a:pPr marL="457200" marR="0" lvl="0" indent="-228600" algn="l" rtl="0">
              <a:lnSpc>
                <a:spcPct val="100000"/>
              </a:lnSpc>
              <a:spcBef>
                <a:spcPts val="0"/>
              </a:spcBef>
              <a:spcAft>
                <a:spcPts val="0"/>
              </a:spcAft>
              <a:buSzPts val="1400"/>
              <a:buNone/>
            </a:pPr>
            <a:endParaRPr dirty="0"/>
          </a:p>
        </p:txBody>
      </p:sp>
      <p:sp>
        <p:nvSpPr>
          <p:cNvPr id="456" name="Google Shape;456;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CA" sz="1200" b="0" i="0" u="none" strike="noStrike" cap="none">
                <a:solidFill>
                  <a:schemeClr val="dk1"/>
                </a:solidFill>
                <a:latin typeface="Calibri"/>
                <a:ea typeface="Calibri"/>
                <a:cs typeface="Calibri"/>
                <a:sym typeface="Calibri"/>
              </a:rPr>
              <a:t>30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7">
          <a:extLst>
            <a:ext uri="{FF2B5EF4-FFF2-40B4-BE49-F238E27FC236}">
              <a16:creationId xmlns:a16="http://schemas.microsoft.com/office/drawing/2014/main" id="{8CFAC4CB-1E3E-AEB7-F066-C9EC328D2AA5}"/>
            </a:ext>
          </a:extLst>
        </p:cNvPr>
        <p:cNvGrpSpPr/>
        <p:nvPr/>
      </p:nvGrpSpPr>
      <p:grpSpPr>
        <a:xfrm>
          <a:off x="0" y="0"/>
          <a:ext cx="0" cy="0"/>
          <a:chOff x="0" y="0"/>
          <a:chExt cx="0" cy="0"/>
        </a:xfrm>
      </p:grpSpPr>
      <p:sp>
        <p:nvSpPr>
          <p:cNvPr id="1238" name="Google Shape;1238;p58:notes">
            <a:extLst>
              <a:ext uri="{FF2B5EF4-FFF2-40B4-BE49-F238E27FC236}">
                <a16:creationId xmlns:a16="http://schemas.microsoft.com/office/drawing/2014/main" id="{C00ADE17-3E9C-975B-D87A-F0AFCD9C055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9" name="Google Shape;1239;p58:notes">
            <a:extLst>
              <a:ext uri="{FF2B5EF4-FFF2-40B4-BE49-F238E27FC236}">
                <a16:creationId xmlns:a16="http://schemas.microsoft.com/office/drawing/2014/main" id="{72DDCCD5-58CF-5FB9-2DDA-725CF100599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CA" dirty="0"/>
              <a:t>FASD-CAN has produced a resource that explain that behaviour in individuals with FASD reflects underlying brain-based differences rather than intentional misbehaviour. </a:t>
            </a:r>
          </a:p>
          <a:p>
            <a:pPr marL="171450" lvl="0" indent="-171450" algn="l" rtl="0">
              <a:spcBef>
                <a:spcPts val="0"/>
              </a:spcBef>
              <a:spcAft>
                <a:spcPts val="0"/>
              </a:spcAft>
              <a:buFont typeface="Arial" panose="020B0604020202020204" pitchFamily="34" charset="0"/>
              <a:buChar char="•"/>
            </a:pPr>
            <a:r>
              <a:rPr lang="en-CA" dirty="0"/>
              <a:t>Traditional reward and consequence approaches are often ineffective because they do not address the root causes of behaviour. </a:t>
            </a:r>
          </a:p>
          <a:p>
            <a:pPr marL="171450" lvl="0" indent="-171450" algn="l" rtl="0">
              <a:spcBef>
                <a:spcPts val="0"/>
              </a:spcBef>
              <a:spcAft>
                <a:spcPts val="0"/>
              </a:spcAft>
              <a:buFont typeface="Arial" panose="020B0604020202020204" pitchFamily="34" charset="0"/>
              <a:buChar char="•"/>
            </a:pPr>
            <a:r>
              <a:rPr lang="en-CA" dirty="0"/>
              <a:t>A brain-first approach focuses on understanding why a behaviour occurs and adjusting environments and supports accordingly. </a:t>
            </a:r>
          </a:p>
          <a:p>
            <a:pPr marL="171450" lvl="0" indent="-171450" algn="l" rtl="0">
              <a:spcBef>
                <a:spcPts val="0"/>
              </a:spcBef>
              <a:spcAft>
                <a:spcPts val="0"/>
              </a:spcAft>
              <a:buFont typeface="Arial" panose="020B0604020202020204" pitchFamily="34" charset="0"/>
              <a:buChar char="•"/>
            </a:pPr>
            <a:r>
              <a:rPr lang="en-CA" dirty="0"/>
              <a:t>Shifting from behaviour control to behaviour understanding supports learning, regulation, and long-term success. </a:t>
            </a:r>
          </a:p>
          <a:p>
            <a:pPr marL="171450" lvl="0" indent="-171450" algn="l" rtl="0">
              <a:spcBef>
                <a:spcPts val="0"/>
              </a:spcBef>
              <a:spcAft>
                <a:spcPts val="0"/>
              </a:spcAft>
              <a:buFont typeface="Arial" panose="020B0604020202020204" pitchFamily="34" charset="0"/>
              <a:buChar char="•"/>
            </a:pPr>
            <a:r>
              <a:rPr lang="en-CA" dirty="0"/>
              <a:t>This resource can be found here: </a:t>
            </a:r>
            <a:r>
              <a:rPr lang="en-GB" sz="1200" b="0" i="0" u="sng" strike="noStrike" cap="none" dirty="0">
                <a:solidFill>
                  <a:schemeClr val="dk1"/>
                </a:solidFill>
                <a:effectLst/>
                <a:latin typeface="Calibri"/>
                <a:ea typeface="Calibri"/>
                <a:cs typeface="Calibri"/>
                <a:sym typeface="Calibri"/>
                <a:hlinkClick r:id="rId3"/>
              </a:rPr>
              <a:t>https://assets.nationbuilder.com/fasdcan/pages/6241/attachments/original/1763682912/FASD_and_Looking_Beyond_Behaviourism_-_Information_Sheet.pdf?1763682912</a:t>
            </a:r>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endParaRPr dirty="0"/>
          </a:p>
        </p:txBody>
      </p:sp>
      <p:sp>
        <p:nvSpPr>
          <p:cNvPr id="1240" name="Google Shape;1240;p58:notes">
            <a:extLst>
              <a:ext uri="{FF2B5EF4-FFF2-40B4-BE49-F238E27FC236}">
                <a16:creationId xmlns:a16="http://schemas.microsoft.com/office/drawing/2014/main" id="{7FDF0282-0BA8-3D16-0BC2-78B0E162F5E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2952195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38970d62c1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7" name="Google Shape;577;g38970d62c1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SzPts val="1400"/>
              <a:buFont typeface="Arial" panose="020B0604020202020204" pitchFamily="34" charset="0"/>
              <a:buChar char="•"/>
            </a:pPr>
            <a:r>
              <a:rPr lang="en-CA" sz="1200" b="1" dirty="0">
                <a:solidFill>
                  <a:schemeClr val="dk1"/>
                </a:solidFill>
                <a:latin typeface="Calibri"/>
                <a:ea typeface="Calibri"/>
                <a:cs typeface="Calibri"/>
                <a:sym typeface="Calibri"/>
              </a:rPr>
              <a:t>FASD is a spectrum disorder, so there is a wide range of impacts that can occur from prenatal alcohol exposure.</a:t>
            </a:r>
            <a:r>
              <a:rPr lang="en-CA" sz="1200" dirty="0">
                <a:solidFill>
                  <a:schemeClr val="dk1"/>
                </a:solidFill>
                <a:latin typeface="Calibri"/>
                <a:ea typeface="Calibri"/>
                <a:cs typeface="Calibri"/>
                <a:sym typeface="Calibri"/>
              </a:rPr>
              <a:t> These impacts are lifelong but can be mitigated with appropriate supports. The type and need for supports that an individual with FASD experiences will vary across the life span.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171450" lvl="0" indent="-171450" algn="l" rtl="0">
              <a:lnSpc>
                <a:spcPct val="100000"/>
              </a:lnSpc>
              <a:spcBef>
                <a:spcPts val="0"/>
              </a:spcBef>
              <a:spcAft>
                <a:spcPts val="0"/>
              </a:spcAft>
              <a:buSzPts val="1400"/>
              <a:buFont typeface="Arial" panose="020B0604020202020204" pitchFamily="34" charset="0"/>
              <a:buChar char="•"/>
            </a:pPr>
            <a:r>
              <a:rPr lang="en-CA" sz="1200" b="1" dirty="0">
                <a:solidFill>
                  <a:schemeClr val="dk1"/>
                </a:solidFill>
                <a:latin typeface="Calibri"/>
                <a:ea typeface="Calibri"/>
                <a:cs typeface="Calibri"/>
                <a:sym typeface="Calibri"/>
              </a:rPr>
              <a:t>FASD is often considered a “hidden” disability because there are rarely visible indicators of disability.</a:t>
            </a:r>
            <a:r>
              <a:rPr lang="en-CA" sz="1200" dirty="0">
                <a:solidFill>
                  <a:schemeClr val="dk1"/>
                </a:solidFill>
                <a:latin typeface="Calibri"/>
                <a:ea typeface="Calibri"/>
                <a:cs typeface="Calibri"/>
                <a:sym typeface="Calibri"/>
              </a:rPr>
              <a:t> Less than 10% of individuals with FASD have the facial characteristics that are associated with prenatal alcohol exposure (i.e., called sentinel facial features).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a:p>
            <a:pPr marL="171450" lvl="0" indent="-171450" algn="l" rtl="0">
              <a:lnSpc>
                <a:spcPct val="100000"/>
              </a:lnSpc>
              <a:spcBef>
                <a:spcPts val="0"/>
              </a:spcBef>
              <a:spcAft>
                <a:spcPts val="0"/>
              </a:spcAft>
              <a:buSzPts val="1400"/>
              <a:buFont typeface="Arial" panose="020B0604020202020204" pitchFamily="34" charset="0"/>
              <a:buChar char="•"/>
            </a:pPr>
            <a:r>
              <a:rPr lang="en-CA" dirty="0"/>
              <a:t>It is important to note that the use of terms such as “invisible” or “hidden” have the potential to invalidate and stigmatize people with FASD and their families. However, many individuals with living experience choose to refer to FASD as an “invisible” disability. Respect should be given to how people with living experience choose to describe their own lives and disability.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578" name="Google Shape;578;g38970d62c1b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a:extLst>
            <a:ext uri="{FF2B5EF4-FFF2-40B4-BE49-F238E27FC236}">
              <a16:creationId xmlns:a16="http://schemas.microsoft.com/office/drawing/2014/main" id="{27092F56-F75C-2B85-C409-9126C0E23E2D}"/>
            </a:ext>
          </a:extLst>
        </p:cNvPr>
        <p:cNvGrpSpPr/>
        <p:nvPr/>
      </p:nvGrpSpPr>
      <p:grpSpPr>
        <a:xfrm>
          <a:off x="0" y="0"/>
          <a:ext cx="0" cy="0"/>
          <a:chOff x="0" y="0"/>
          <a:chExt cx="0" cy="0"/>
        </a:xfrm>
      </p:grpSpPr>
      <p:sp>
        <p:nvSpPr>
          <p:cNvPr id="591" name="Google Shape;591;p22:notes">
            <a:extLst>
              <a:ext uri="{FF2B5EF4-FFF2-40B4-BE49-F238E27FC236}">
                <a16:creationId xmlns:a16="http://schemas.microsoft.com/office/drawing/2014/main" id="{61D8E590-9ACF-34A0-1CBB-A358230CCE7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2" name="Google Shape;592;p22:notes">
            <a:extLst>
              <a:ext uri="{FF2B5EF4-FFF2-40B4-BE49-F238E27FC236}">
                <a16:creationId xmlns:a16="http://schemas.microsoft.com/office/drawing/2014/main" id="{7BBA3334-6601-4C57-7C9F-DEF046132C86}"/>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Each person with FASD is an individual and has unique strengths and challenges. No two people with FASD are alike, but challenges may include: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Learning and memory (long term processing pace)</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Speech and language problems (receptive and expressive)</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Short attention span, impulsive behaviour, easily overwhelmed</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Social difficulties (poor grasp of social rules and expectations)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Sensory difficulties (hearing, vision, touch, smell)</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Physical problems (coordination and motor difficulties, organ defects, skeletal abnormalities)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Following or participating in conversations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Reading or writing for meaning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Using and understanding expressive/receptive language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Understanding abstract concepts like time and money</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Being impulsive, distracted, overwhelmed</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Making friends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Being sensitive to sounds, visual stimuli, textures, and smells  </a:t>
            </a:r>
            <a:endParaRPr dirty="0"/>
          </a:p>
          <a:p>
            <a:pPr marL="171450" lvl="0" indent="-95250" algn="l" rtl="0">
              <a:lnSpc>
                <a:spcPct val="100000"/>
              </a:lnSpc>
              <a:spcBef>
                <a:spcPts val="0"/>
              </a:spcBef>
              <a:spcAft>
                <a:spcPts val="0"/>
              </a:spcAft>
              <a:buClr>
                <a:schemeClr val="dk1"/>
              </a:buClr>
              <a:buSzPts val="12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People with FASD also have many strengths and skills. They are often reported to be: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Caring</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Friendly, outgoing, affectionate, and likeable</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Hard-working, determined, and persistent</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Chatty and good storytellers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Helpful and generous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Creative and artistic</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Patient, interacts well with, and relates well to children, elderly people, and animals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Non-judgemental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References</a:t>
            </a:r>
          </a:p>
          <a:p>
            <a:pPr marL="0" lvl="0" indent="0" algn="l" rtl="0">
              <a:lnSpc>
                <a:spcPct val="100000"/>
              </a:lnSpc>
              <a:spcBef>
                <a:spcPts val="0"/>
              </a:spcBef>
              <a:spcAft>
                <a:spcPts val="0"/>
              </a:spcAft>
              <a:buSzPts val="1400"/>
              <a:buNone/>
            </a:pPr>
            <a:endParaRPr lang="en-CA" sz="1200" dirty="0">
              <a:solidFill>
                <a:schemeClr val="dk1"/>
              </a:solidFill>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Cook, J. L., Green, C. R., Lilley, C. M., Anderson, S. M., Baldwin, M. E., </a:t>
            </a:r>
            <a:r>
              <a:rPr lang="en-GB" sz="1200" b="0" i="0" u="none" strike="noStrike" cap="none" dirty="0" err="1">
                <a:solidFill>
                  <a:schemeClr val="dk1"/>
                </a:solidFill>
                <a:effectLst/>
                <a:latin typeface="Calibri"/>
                <a:ea typeface="Calibri"/>
                <a:cs typeface="Calibri"/>
                <a:sym typeface="Calibri"/>
              </a:rPr>
              <a:t>Chudley</a:t>
            </a:r>
            <a:r>
              <a:rPr lang="en-GB" sz="1200" b="0" i="0" u="none" strike="noStrike" cap="none" dirty="0">
                <a:solidFill>
                  <a:schemeClr val="dk1"/>
                </a:solidFill>
                <a:effectLst/>
                <a:latin typeface="Calibri"/>
                <a:ea typeface="Calibri"/>
                <a:cs typeface="Calibri"/>
                <a:sym typeface="Calibri"/>
              </a:rPr>
              <a:t>, A. E., Conry, J. L., LeBlanc, N., Loock, C. A., Lutke, J., Mallon, B. F., McFarlane, A. A., Temple, V. K., &amp; Rosales, T. (2016). </a:t>
            </a:r>
            <a:r>
              <a:rPr lang="en-GB" sz="1200" b="0" i="1" u="none" strike="noStrike" cap="none" dirty="0" err="1">
                <a:solidFill>
                  <a:schemeClr val="dk1"/>
                </a:solidFill>
                <a:effectLst/>
                <a:latin typeface="Calibri"/>
                <a:ea typeface="Calibri"/>
                <a:cs typeface="Calibri"/>
                <a:sym typeface="Calibri"/>
              </a:rPr>
              <a:t>Fetal</a:t>
            </a:r>
            <a:r>
              <a:rPr lang="en-GB" sz="1200" b="0" i="1" u="none" strike="noStrike" cap="none" dirty="0">
                <a:solidFill>
                  <a:schemeClr val="dk1"/>
                </a:solidFill>
                <a:effectLst/>
                <a:latin typeface="Calibri"/>
                <a:ea typeface="Calibri"/>
                <a:cs typeface="Calibri"/>
                <a:sym typeface="Calibri"/>
              </a:rPr>
              <a:t> alcohol spectrum disorder: A guideline for diagnosis across the lifespan</a:t>
            </a:r>
            <a:r>
              <a:rPr lang="en-GB" sz="1200" b="0" i="0" u="none" strike="noStrike" cap="none" dirty="0">
                <a:solidFill>
                  <a:schemeClr val="dk1"/>
                </a:solidFill>
                <a:effectLst/>
                <a:latin typeface="Calibri"/>
                <a:ea typeface="Calibri"/>
                <a:cs typeface="Calibri"/>
                <a:sym typeface="Calibri"/>
              </a:rPr>
              <a:t>. </a:t>
            </a:r>
            <a:r>
              <a:rPr lang="en-GB" sz="1200" b="0" i="1" u="none" strike="noStrike" cap="none" dirty="0">
                <a:solidFill>
                  <a:schemeClr val="dk1"/>
                </a:solidFill>
                <a:effectLst/>
                <a:latin typeface="Calibri"/>
                <a:ea typeface="Calibri"/>
                <a:cs typeface="Calibri"/>
                <a:sym typeface="Calibri"/>
              </a:rPr>
              <a:t>Canadian Medical Association Journal, 188</a:t>
            </a:r>
            <a:r>
              <a:rPr lang="en-GB" sz="1200" b="0" i="0" u="none" strike="noStrike" cap="none" dirty="0">
                <a:solidFill>
                  <a:schemeClr val="dk1"/>
                </a:solidFill>
                <a:effectLst/>
                <a:latin typeface="Calibri"/>
                <a:ea typeface="Calibri"/>
                <a:cs typeface="Calibri"/>
                <a:sym typeface="Calibri"/>
              </a:rPr>
              <a:t>(3), 191–197. </a:t>
            </a:r>
            <a:r>
              <a:rPr lang="en-GB" sz="1200" b="0" i="0" u="sng" strike="noStrike" cap="none" dirty="0">
                <a:solidFill>
                  <a:schemeClr val="dk1"/>
                </a:solidFill>
                <a:effectLst/>
                <a:latin typeface="Calibri"/>
                <a:ea typeface="Calibri"/>
                <a:cs typeface="Calibri"/>
                <a:sym typeface="Calibri"/>
                <a:hlinkClick r:id="rId3"/>
              </a:rPr>
              <a:t>https://www.cmaj.ca/content/188/3/191</a:t>
            </a:r>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Flannigan, K., Harding, K., Reid, D., &amp; The Family Advisory Committee. (2018). Strength Among Individuals with FASD. </a:t>
            </a:r>
            <a:r>
              <a:rPr lang="en-CA" sz="1200" i="1" dirty="0">
                <a:solidFill>
                  <a:schemeClr val="dk1"/>
                </a:solidFill>
                <a:latin typeface="Calibri"/>
                <a:ea typeface="Calibri"/>
                <a:cs typeface="Calibri"/>
                <a:sym typeface="Calibri"/>
              </a:rPr>
              <a:t>Canada FASD Research Network.</a:t>
            </a:r>
            <a:r>
              <a:rPr lang="en-CA" sz="1200" dirty="0">
                <a:solidFill>
                  <a:schemeClr val="dk1"/>
                </a:solidFill>
                <a:latin typeface="Calibri"/>
                <a:ea typeface="Calibri"/>
                <a:cs typeface="Calibri"/>
                <a:sym typeface="Calibri"/>
              </a:rPr>
              <a:t> </a:t>
            </a:r>
            <a:r>
              <a:rPr lang="en-CA" sz="1200" u="sng"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https://canfasd.ca/wp-content/uploads/2018/10/Strengths-Among-Individuals-with-FASD.pdf</a:t>
            </a:r>
            <a:endParaRPr lang="en-CA" sz="1200" u="sng" dirty="0">
              <a:solidFill>
                <a:schemeClr val="dk1"/>
              </a:solidFill>
              <a:latin typeface="Calibri"/>
              <a:ea typeface="Calibri"/>
              <a:cs typeface="Calibri"/>
              <a:sym typeface="Calibri"/>
            </a:endParaRPr>
          </a:p>
          <a:p>
            <a:endParaRPr lang="en-CA" sz="1200" b="0" i="0" u="sng" strike="noStrike" cap="none" dirty="0">
              <a:solidFill>
                <a:schemeClr val="dk1"/>
              </a:solidFill>
              <a:effectLst/>
              <a:latin typeface="Calibri"/>
              <a:ea typeface="Calibri"/>
              <a:cs typeface="Calibri"/>
              <a:sym typeface="Calibri"/>
            </a:endParaRPr>
          </a:p>
          <a:p>
            <a:pPr marL="0" lvl="0" indent="0" algn="l" rtl="0">
              <a:spcBef>
                <a:spcPts val="0"/>
              </a:spcBef>
              <a:spcAft>
                <a:spcPts val="0"/>
              </a:spcAft>
              <a:buNone/>
            </a:pPr>
            <a:endParaRPr lang="en-CA" sz="1200" b="1" dirty="0">
              <a:solidFill>
                <a:schemeClr val="dk1"/>
              </a:solidFill>
              <a:latin typeface="Calibri"/>
              <a:ea typeface="Calibri"/>
              <a:cs typeface="Calibri"/>
              <a:sym typeface="Calibri"/>
            </a:endParaRPr>
          </a:p>
          <a:p>
            <a:pPr marL="0" lvl="0" indent="0" algn="l" rtl="0">
              <a:spcBef>
                <a:spcPts val="0"/>
              </a:spcBef>
              <a:spcAft>
                <a:spcPts val="0"/>
              </a:spcAft>
              <a:buNone/>
            </a:pPr>
            <a:r>
              <a:rPr lang="en-CA" sz="1200" b="0" i="0" u="none" strike="noStrike" cap="none" dirty="0">
                <a:solidFill>
                  <a:schemeClr val="dk1"/>
                </a:solidFill>
                <a:effectLst/>
                <a:latin typeface="Calibri"/>
                <a:ea typeface="Calibri"/>
                <a:cs typeface="Calibri"/>
                <a:sym typeface="Calibri"/>
              </a:rPr>
              <a:t>Pei, J., Tremblay, M., McNeil, A., Poole, N., &amp; McFarlane, A. (2017). Neuropsychological aspects of prevention and intervention for FASD in Canada. </a:t>
            </a:r>
            <a:r>
              <a:rPr lang="en-CA" sz="1200" b="0" i="1" u="none" strike="noStrike" cap="none" dirty="0">
                <a:solidFill>
                  <a:schemeClr val="dk1"/>
                </a:solidFill>
                <a:effectLst/>
                <a:latin typeface="Calibri"/>
                <a:ea typeface="Calibri"/>
                <a:cs typeface="Calibri"/>
                <a:sym typeface="Calibri"/>
              </a:rPr>
              <a:t>Journal of Pediatric Neuropsychology</a:t>
            </a:r>
            <a:r>
              <a:rPr lang="en-CA" sz="1200" b="0" i="0" u="none" strike="noStrike" cap="none" dirty="0">
                <a:solidFill>
                  <a:schemeClr val="dk1"/>
                </a:solidFill>
                <a:effectLst/>
                <a:latin typeface="Calibri"/>
                <a:ea typeface="Calibri"/>
                <a:cs typeface="Calibri"/>
                <a:sym typeface="Calibri"/>
              </a:rPr>
              <a:t>, </a:t>
            </a:r>
            <a:r>
              <a:rPr lang="en-CA" sz="1200" b="0" i="1" u="none" strike="noStrike" cap="none" dirty="0">
                <a:solidFill>
                  <a:schemeClr val="dk1"/>
                </a:solidFill>
                <a:effectLst/>
                <a:latin typeface="Calibri"/>
                <a:ea typeface="Calibri"/>
                <a:cs typeface="Calibri"/>
                <a:sym typeface="Calibri"/>
              </a:rPr>
              <a:t>3</a:t>
            </a:r>
            <a:r>
              <a:rPr lang="en-CA" sz="1200" b="0" i="0" u="none" strike="noStrike" cap="none" dirty="0">
                <a:solidFill>
                  <a:schemeClr val="dk1"/>
                </a:solidFill>
                <a:effectLst/>
                <a:latin typeface="Calibri"/>
                <a:ea typeface="Calibri"/>
                <a:cs typeface="Calibri"/>
                <a:sym typeface="Calibri"/>
              </a:rPr>
              <a:t>(1), 25-37. DOI: 10.1007/s40817-016-0020-1 </a:t>
            </a:r>
          </a:p>
          <a:p>
            <a:pPr marL="0" lvl="0" indent="0" algn="l" rtl="0">
              <a:lnSpc>
                <a:spcPct val="100000"/>
              </a:lnSpc>
              <a:spcBef>
                <a:spcPts val="0"/>
              </a:spcBef>
              <a:spcAft>
                <a:spcPts val="0"/>
              </a:spcAft>
              <a:buSzPts val="1400"/>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p:txBody>
      </p:sp>
      <p:sp>
        <p:nvSpPr>
          <p:cNvPr id="593" name="Google Shape;593;p22:notes">
            <a:extLst>
              <a:ext uri="{FF2B5EF4-FFF2-40B4-BE49-F238E27FC236}">
                <a16:creationId xmlns:a16="http://schemas.microsoft.com/office/drawing/2014/main" id="{C8B76E2C-A417-2150-57B7-CD5C2EE68B8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33</a:t>
            </a:fld>
            <a:endParaRPr/>
          </a:p>
        </p:txBody>
      </p:sp>
    </p:spTree>
    <p:extLst>
      <p:ext uri="{BB962C8B-B14F-4D97-AF65-F5344CB8AC3E}">
        <p14:creationId xmlns:p14="http://schemas.microsoft.com/office/powerpoint/2010/main" val="36859479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2" name="Google Shape;612;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Primary disabilities are difficulties that are directly associated with the impacts of PAE on the brain and body. These impacts are typically categorized in the following brain domains: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Motor Skills</a:t>
            </a:r>
            <a:endParaRPr sz="1200" dirty="0">
              <a:solidFill>
                <a:schemeClr val="dk1"/>
              </a:solidFill>
              <a:latin typeface="Calibri"/>
              <a:ea typeface="Calibri"/>
              <a:cs typeface="Calibri"/>
              <a:sym typeface="Calibri"/>
            </a:endParaRPr>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Specific actions that can be carried out by coordinating large muscle groups (</a:t>
            </a:r>
            <a:r>
              <a:rPr lang="en-CA" sz="1200" i="1" dirty="0">
                <a:solidFill>
                  <a:schemeClr val="dk1"/>
                </a:solidFill>
                <a:latin typeface="Calibri"/>
                <a:ea typeface="Calibri"/>
                <a:cs typeface="Calibri"/>
                <a:sym typeface="Calibri"/>
              </a:rPr>
              <a:t>gross</a:t>
            </a:r>
            <a:r>
              <a:rPr lang="en-CA" sz="1200" dirty="0">
                <a:solidFill>
                  <a:schemeClr val="dk1"/>
                </a:solidFill>
                <a:latin typeface="Calibri"/>
                <a:ea typeface="Calibri"/>
                <a:cs typeface="Calibri"/>
                <a:sym typeface="Calibri"/>
              </a:rPr>
              <a:t> motor; such as walking, balancing, and jumping), or smaller muscle groups (</a:t>
            </a:r>
            <a:r>
              <a:rPr lang="en-CA" sz="1200" i="1" dirty="0">
                <a:solidFill>
                  <a:schemeClr val="dk1"/>
                </a:solidFill>
                <a:latin typeface="Calibri"/>
                <a:ea typeface="Calibri"/>
                <a:cs typeface="Calibri"/>
                <a:sym typeface="Calibri"/>
              </a:rPr>
              <a:t>fine </a:t>
            </a:r>
            <a:r>
              <a:rPr lang="en-CA" sz="1200" dirty="0">
                <a:solidFill>
                  <a:schemeClr val="dk1"/>
                </a:solidFill>
                <a:latin typeface="Calibri"/>
                <a:ea typeface="Calibri"/>
                <a:cs typeface="Calibri"/>
                <a:sym typeface="Calibri"/>
              </a:rPr>
              <a:t>motor; more precise movements, such as writing, and using zippers and buttons)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Neuroanatomy/Neurophysiology (Brain Structure and Functioning)</a:t>
            </a:r>
            <a:endParaRPr sz="1200" dirty="0">
              <a:solidFill>
                <a:schemeClr val="dk1"/>
              </a:solidFill>
              <a:latin typeface="Calibri"/>
              <a:ea typeface="Calibri"/>
              <a:cs typeface="Calibri"/>
              <a:sym typeface="Calibri"/>
            </a:endParaRPr>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This might include structural abnormalities. Some people with FASD may have seizures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Cognition (Thinking and Reasoning)</a:t>
            </a:r>
            <a:endParaRPr sz="1200" dirty="0">
              <a:solidFill>
                <a:schemeClr val="dk1"/>
              </a:solidFill>
              <a:latin typeface="Calibri"/>
              <a:ea typeface="Calibri"/>
              <a:cs typeface="Calibri"/>
              <a:sym typeface="Calibri"/>
            </a:endParaRPr>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refers to our ability to think and process information. Assessment in this domain typically focuses on </a:t>
            </a:r>
            <a:r>
              <a:rPr lang="en-CA" sz="1200" i="1" dirty="0">
                <a:solidFill>
                  <a:schemeClr val="dk1"/>
                </a:solidFill>
                <a:latin typeface="Calibri"/>
                <a:ea typeface="Calibri"/>
                <a:cs typeface="Calibri"/>
                <a:sym typeface="Calibri"/>
              </a:rPr>
              <a:t>verbal comprehension</a:t>
            </a:r>
            <a:r>
              <a:rPr lang="en-CA" sz="1200" dirty="0">
                <a:solidFill>
                  <a:schemeClr val="dk1"/>
                </a:solidFill>
                <a:latin typeface="Calibri"/>
                <a:ea typeface="Calibri"/>
                <a:cs typeface="Calibri"/>
                <a:sym typeface="Calibri"/>
              </a:rPr>
              <a:t> (an individual’s ability to use and understand language and vocabulary), </a:t>
            </a:r>
            <a:r>
              <a:rPr lang="en-CA" sz="1200" i="1" dirty="0">
                <a:solidFill>
                  <a:schemeClr val="dk1"/>
                </a:solidFill>
                <a:latin typeface="Calibri"/>
                <a:ea typeface="Calibri"/>
                <a:cs typeface="Calibri"/>
                <a:sym typeface="Calibri"/>
              </a:rPr>
              <a:t>fluid or perceptual reasoning</a:t>
            </a:r>
            <a:r>
              <a:rPr lang="en-CA" sz="1200" dirty="0">
                <a:solidFill>
                  <a:schemeClr val="dk1"/>
                </a:solidFill>
                <a:latin typeface="Calibri"/>
                <a:ea typeface="Calibri"/>
                <a:cs typeface="Calibri"/>
                <a:sym typeface="Calibri"/>
              </a:rPr>
              <a:t> (an individual’s ability to solve novel visual or nonverbal problems), </a:t>
            </a:r>
            <a:r>
              <a:rPr lang="en-CA" sz="1200" i="1" dirty="0">
                <a:solidFill>
                  <a:schemeClr val="dk1"/>
                </a:solidFill>
                <a:latin typeface="Calibri"/>
                <a:ea typeface="Calibri"/>
                <a:cs typeface="Calibri"/>
                <a:sym typeface="Calibri"/>
              </a:rPr>
              <a:t>processing speed</a:t>
            </a:r>
            <a:r>
              <a:rPr lang="en-CA" sz="1200" dirty="0">
                <a:solidFill>
                  <a:schemeClr val="dk1"/>
                </a:solidFill>
                <a:latin typeface="Calibri"/>
                <a:ea typeface="Calibri"/>
                <a:cs typeface="Calibri"/>
                <a:sym typeface="Calibri"/>
              </a:rPr>
              <a:t> (the speed with which an individual can take in and respond to information), and </a:t>
            </a:r>
            <a:r>
              <a:rPr lang="en-CA" sz="1200" i="1" dirty="0">
                <a:solidFill>
                  <a:schemeClr val="dk1"/>
                </a:solidFill>
                <a:latin typeface="Calibri"/>
                <a:ea typeface="Calibri"/>
                <a:cs typeface="Calibri"/>
                <a:sym typeface="Calibri"/>
              </a:rPr>
              <a:t>working memory</a:t>
            </a:r>
            <a:r>
              <a:rPr lang="en-CA" sz="1200" dirty="0">
                <a:solidFill>
                  <a:schemeClr val="dk1"/>
                </a:solidFill>
                <a:latin typeface="Calibri"/>
                <a:ea typeface="Calibri"/>
                <a:cs typeface="Calibri"/>
                <a:sym typeface="Calibri"/>
              </a:rPr>
              <a:t> (an individual’s ability to hold and manipulate information ‘online’ in their mind).</a:t>
            </a:r>
            <a:endParaRPr dirty="0"/>
          </a:p>
          <a:p>
            <a:pPr marL="171450" lvl="0" indent="-171450" algn="l" rtl="0">
              <a:lnSpc>
                <a:spcPct val="100000"/>
              </a:lnSpc>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Language (Expressive and Receptive)</a:t>
            </a:r>
            <a:endParaRPr sz="1200" dirty="0">
              <a:solidFill>
                <a:schemeClr val="dk1"/>
              </a:solidFill>
              <a:latin typeface="Calibri"/>
              <a:ea typeface="Calibri"/>
              <a:cs typeface="Calibri"/>
              <a:sym typeface="Calibri"/>
            </a:endParaRPr>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broadly refers to an individual’s ability to communicate effectively, both in terms of understanding and producing language. It also includes higher-level language skills such as narrative (e.g., story-telling) and complex/abstract comprehension abilities (e.g., understanding sarcasm)</a:t>
            </a:r>
            <a:endParaRPr dirty="0"/>
          </a:p>
          <a:p>
            <a:pPr marL="171450" lvl="0" indent="-171450" algn="l" rtl="0">
              <a:lnSpc>
                <a:spcPct val="100000"/>
              </a:lnSpc>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Academic Achievement</a:t>
            </a:r>
            <a:endParaRPr sz="1200" dirty="0">
              <a:solidFill>
                <a:schemeClr val="dk1"/>
              </a:solidFill>
              <a:latin typeface="Calibri"/>
              <a:ea typeface="Calibri"/>
              <a:cs typeface="Calibri"/>
              <a:sym typeface="Calibri"/>
            </a:endParaRPr>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Academic skills refer to an individual’s ability to learn and carry out work relating to reading, writing, and math</a:t>
            </a:r>
            <a:endParaRPr dirty="0"/>
          </a:p>
          <a:p>
            <a:pPr marL="171450" lvl="0" indent="-171450" algn="l" rtl="0">
              <a:lnSpc>
                <a:spcPct val="100000"/>
              </a:lnSpc>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Memory</a:t>
            </a:r>
            <a:endParaRPr sz="1200" dirty="0">
              <a:solidFill>
                <a:schemeClr val="dk1"/>
              </a:solidFill>
              <a:latin typeface="Calibri"/>
              <a:ea typeface="Calibri"/>
              <a:cs typeface="Calibri"/>
              <a:sym typeface="Calibri"/>
            </a:endParaRPr>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refers to an individual’s ability to acquire, store, retain, and retrieve </a:t>
            </a:r>
            <a:r>
              <a:rPr lang="en-CA" sz="1200" i="1" dirty="0">
                <a:solidFill>
                  <a:schemeClr val="dk1"/>
                </a:solidFill>
                <a:latin typeface="Calibri"/>
                <a:ea typeface="Calibri"/>
                <a:cs typeface="Calibri"/>
                <a:sym typeface="Calibri"/>
              </a:rPr>
              <a:t>verbal</a:t>
            </a:r>
            <a:r>
              <a:rPr lang="en-CA" sz="1200" dirty="0">
                <a:solidFill>
                  <a:schemeClr val="dk1"/>
                </a:solidFill>
                <a:latin typeface="Calibri"/>
                <a:ea typeface="Calibri"/>
                <a:cs typeface="Calibri"/>
                <a:sym typeface="Calibri"/>
              </a:rPr>
              <a:t> and </a:t>
            </a:r>
            <a:r>
              <a:rPr lang="en-CA" sz="1200" i="1" dirty="0">
                <a:solidFill>
                  <a:schemeClr val="dk1"/>
                </a:solidFill>
                <a:latin typeface="Calibri"/>
                <a:ea typeface="Calibri"/>
                <a:cs typeface="Calibri"/>
                <a:sym typeface="Calibri"/>
              </a:rPr>
              <a:t>visual </a:t>
            </a:r>
            <a:r>
              <a:rPr lang="en-CA" sz="1200" dirty="0">
                <a:solidFill>
                  <a:schemeClr val="dk1"/>
                </a:solidFill>
                <a:latin typeface="Calibri"/>
                <a:ea typeface="Calibri"/>
                <a:cs typeface="Calibri"/>
                <a:sym typeface="Calibri"/>
              </a:rPr>
              <a:t>information from their mind, either intentionally (e.g., remembering information for a test) or unintentionally (e.g., ‘remembering’ how to ride a bike)</a:t>
            </a:r>
            <a:endParaRPr dirty="0"/>
          </a:p>
          <a:p>
            <a:pPr marL="171450" lvl="0" indent="-171450" algn="l" rtl="0">
              <a:lnSpc>
                <a:spcPct val="100000"/>
              </a:lnSpc>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Attention</a:t>
            </a:r>
            <a:endParaRPr sz="1200" dirty="0">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refers to the process of selectively focusing on something specific in our environment, which involves resisting distractions and irrelevant information. Attention is a critical component of learning and memory. It can refer to inattention (difficulty maintaining focus); selective attention (difficulty ignoring visual or auditory stimuli in the environment) or sustained attention (difficulty paying attention for long periods of time) </a:t>
            </a:r>
            <a:endParaRPr sz="1100" dirty="0">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Executive Function, including impulse control</a:t>
            </a:r>
            <a:endParaRPr sz="1200" dirty="0">
              <a:solidFill>
                <a:schemeClr val="dk1"/>
              </a:solidFill>
              <a:latin typeface="Calibri"/>
              <a:ea typeface="Calibri"/>
              <a:cs typeface="Calibri"/>
              <a:sym typeface="Calibri"/>
            </a:endParaRPr>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involves the higher-level thinking skills used to organize and control one’s own thoughts and behaviours in order to meet a long-term goal. The exact components of executive functioning are sometimes debated, but in an FASD assessment they include working memory, inhibition and impulse control (hyperactivity), planning and problem-solving, and cognitive flexibility. Other related and overlapping skills include self-monitoring, organizing and prioritizing, and shifting focus from one area or task to another.</a:t>
            </a:r>
            <a:endParaRPr dirty="0"/>
          </a:p>
          <a:p>
            <a:pPr marL="171450" lvl="0" indent="-171450" algn="l" rtl="0">
              <a:lnSpc>
                <a:spcPct val="100000"/>
              </a:lnSpc>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Affect Regulation (Controlling Emotions)</a:t>
            </a:r>
            <a:endParaRPr sz="1200" dirty="0">
              <a:solidFill>
                <a:schemeClr val="dk1"/>
              </a:solidFill>
              <a:latin typeface="Calibri"/>
              <a:ea typeface="Calibri"/>
              <a:cs typeface="Calibri"/>
              <a:sym typeface="Calibri"/>
            </a:endParaRPr>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refers to an individual’s ability to change or maintain their feelings or emotional state through effortful control in order to meet the demands of their environment. In an FASD assessment, affect regulation is specific to depressive and anxiety disorders as defined in the </a:t>
            </a:r>
            <a:r>
              <a:rPr lang="en-CA" sz="1200" i="1" dirty="0">
                <a:solidFill>
                  <a:schemeClr val="dk1"/>
                </a:solidFill>
                <a:latin typeface="Calibri"/>
                <a:ea typeface="Calibri"/>
                <a:cs typeface="Calibri"/>
                <a:sym typeface="Calibri"/>
              </a:rPr>
              <a:t>Diagnostic Statistical Manual of Mental Disorders – 5</a:t>
            </a:r>
            <a:r>
              <a:rPr lang="en-CA" sz="1200" i="1" baseline="30000" dirty="0">
                <a:solidFill>
                  <a:schemeClr val="dk1"/>
                </a:solidFill>
                <a:latin typeface="Calibri"/>
                <a:ea typeface="Calibri"/>
                <a:cs typeface="Calibri"/>
                <a:sym typeface="Calibri"/>
              </a:rPr>
              <a:t>th</a:t>
            </a:r>
            <a:r>
              <a:rPr lang="en-CA" sz="1200" i="1" dirty="0">
                <a:solidFill>
                  <a:schemeClr val="dk1"/>
                </a:solidFill>
                <a:latin typeface="Calibri"/>
                <a:ea typeface="Calibri"/>
                <a:cs typeface="Calibri"/>
                <a:sym typeface="Calibri"/>
              </a:rPr>
              <a:t> Edition</a:t>
            </a:r>
            <a:r>
              <a:rPr lang="en-CA" sz="1200" dirty="0">
                <a:solidFill>
                  <a:schemeClr val="dk1"/>
                </a:solidFill>
                <a:latin typeface="Calibri"/>
                <a:ea typeface="Calibri"/>
                <a:cs typeface="Calibri"/>
                <a:sym typeface="Calibri"/>
              </a:rPr>
              <a:t> (DSM-5).</a:t>
            </a:r>
            <a:endParaRPr dirty="0"/>
          </a:p>
          <a:p>
            <a:pPr marL="171450" lvl="0" indent="-171450" algn="l" rtl="0">
              <a:lnSpc>
                <a:spcPct val="100000"/>
              </a:lnSpc>
              <a:spcBef>
                <a:spcPts val="0"/>
              </a:spcBef>
              <a:spcAft>
                <a:spcPts val="0"/>
              </a:spcAft>
              <a:buClr>
                <a:schemeClr val="dk1"/>
              </a:buClr>
              <a:buSzPts val="1200"/>
              <a:buFont typeface="Arial"/>
              <a:buChar char="•"/>
            </a:pPr>
            <a:r>
              <a:rPr lang="en-CA" sz="1200" i="1" dirty="0">
                <a:solidFill>
                  <a:schemeClr val="dk1"/>
                </a:solidFill>
                <a:latin typeface="Calibri"/>
                <a:ea typeface="Calibri"/>
                <a:cs typeface="Calibri"/>
                <a:sym typeface="Calibri"/>
              </a:rPr>
              <a:t>Adaptive Behaviour, Social Skills, or Social Communication</a:t>
            </a:r>
            <a:endParaRPr sz="1200" dirty="0">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are the daily living skills and abilities that are necessary to function socially and practically in the home and community in an age-appropriate manner, such as communication, interpersonal skills, self-care, domestic skills, </a:t>
            </a:r>
            <a:r>
              <a:rPr lang="en-CA" sz="1200" i="1" dirty="0">
                <a:solidFill>
                  <a:schemeClr val="dk1"/>
                </a:solidFill>
                <a:latin typeface="Calibri"/>
                <a:ea typeface="Calibri"/>
                <a:cs typeface="Calibri"/>
                <a:sym typeface="Calibri"/>
              </a:rPr>
              <a:t>functional</a:t>
            </a:r>
            <a:r>
              <a:rPr lang="en-CA" sz="1200" dirty="0">
                <a:solidFill>
                  <a:schemeClr val="dk1"/>
                </a:solidFill>
                <a:latin typeface="Calibri"/>
                <a:ea typeface="Calibri"/>
                <a:cs typeface="Calibri"/>
                <a:sym typeface="Calibri"/>
              </a:rPr>
              <a:t> academics (e.g., money math), etc.</a:t>
            </a:r>
            <a:endParaRPr dirty="0"/>
          </a:p>
          <a:p>
            <a:pPr marL="0" lvl="0" indent="0" algn="l" rtl="0">
              <a:lnSpc>
                <a:spcPct val="100000"/>
              </a:lnSpc>
              <a:spcBef>
                <a:spcPts val="0"/>
              </a:spcBef>
              <a:spcAft>
                <a:spcPts val="0"/>
              </a:spcAft>
              <a:buSzPts val="1400"/>
              <a:buNone/>
            </a:pPr>
            <a:endParaRPr lang="en-CA" dirty="0"/>
          </a:p>
          <a:p>
            <a:pPr marL="0" lvl="0" indent="0" algn="l" rtl="0">
              <a:lnSpc>
                <a:spcPct val="100000"/>
              </a:lnSpc>
              <a:spcBef>
                <a:spcPts val="0"/>
              </a:spcBef>
              <a:spcAft>
                <a:spcPts val="0"/>
              </a:spcAft>
              <a:buSzPts val="1400"/>
              <a:buNone/>
            </a:pPr>
            <a:endParaRPr lang="en-CA"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dirty="0"/>
              <a:t>Reference: </a:t>
            </a:r>
            <a:r>
              <a:rPr lang="en-GB" sz="1200" b="0" i="0" u="none" strike="noStrike" cap="none" dirty="0">
                <a:solidFill>
                  <a:schemeClr val="dk1"/>
                </a:solidFill>
                <a:effectLst/>
                <a:latin typeface="Calibri"/>
                <a:ea typeface="Calibri"/>
                <a:cs typeface="Calibri"/>
                <a:sym typeface="Calibri"/>
              </a:rPr>
              <a:t>Cook, J. L., Green, C. R., Lilley, C. M., Anderson, S. M., Baldwin, M. E., </a:t>
            </a:r>
            <a:r>
              <a:rPr lang="en-GB" sz="1200" b="0" i="0" u="none" strike="noStrike" cap="none" dirty="0" err="1">
                <a:solidFill>
                  <a:schemeClr val="dk1"/>
                </a:solidFill>
                <a:effectLst/>
                <a:latin typeface="Calibri"/>
                <a:ea typeface="Calibri"/>
                <a:cs typeface="Calibri"/>
                <a:sym typeface="Calibri"/>
              </a:rPr>
              <a:t>Chudley</a:t>
            </a:r>
            <a:r>
              <a:rPr lang="en-GB" sz="1200" b="0" i="0" u="none" strike="noStrike" cap="none" dirty="0">
                <a:solidFill>
                  <a:schemeClr val="dk1"/>
                </a:solidFill>
                <a:effectLst/>
                <a:latin typeface="Calibri"/>
                <a:ea typeface="Calibri"/>
                <a:cs typeface="Calibri"/>
                <a:sym typeface="Calibri"/>
              </a:rPr>
              <a:t>, A. E., Conry, J. L., LeBlanc, N., Loock, C. A., Lutke, J., Mallon, B. F., McFarlane, A. A., Temple, V. K., &amp; Rosales, T. (2016). </a:t>
            </a:r>
            <a:r>
              <a:rPr lang="en-GB" sz="1200" b="0" i="1" u="none" strike="noStrike" cap="none" dirty="0" err="1">
                <a:solidFill>
                  <a:schemeClr val="dk1"/>
                </a:solidFill>
                <a:effectLst/>
                <a:latin typeface="Calibri"/>
                <a:ea typeface="Calibri"/>
                <a:cs typeface="Calibri"/>
                <a:sym typeface="Calibri"/>
              </a:rPr>
              <a:t>Fetal</a:t>
            </a:r>
            <a:r>
              <a:rPr lang="en-GB" sz="1200" b="0" i="1" u="none" strike="noStrike" cap="none" dirty="0">
                <a:solidFill>
                  <a:schemeClr val="dk1"/>
                </a:solidFill>
                <a:effectLst/>
                <a:latin typeface="Calibri"/>
                <a:ea typeface="Calibri"/>
                <a:cs typeface="Calibri"/>
                <a:sym typeface="Calibri"/>
              </a:rPr>
              <a:t> alcohol spectrum disorder: A guideline for diagnosis across the lifespan</a:t>
            </a:r>
            <a:r>
              <a:rPr lang="en-GB" sz="1200" b="0" i="0" u="none" strike="noStrike" cap="none" dirty="0">
                <a:solidFill>
                  <a:schemeClr val="dk1"/>
                </a:solidFill>
                <a:effectLst/>
                <a:latin typeface="Calibri"/>
                <a:ea typeface="Calibri"/>
                <a:cs typeface="Calibri"/>
                <a:sym typeface="Calibri"/>
              </a:rPr>
              <a:t>. </a:t>
            </a:r>
            <a:r>
              <a:rPr lang="en-GB" sz="1200" b="0" i="1" u="none" strike="noStrike" cap="none" dirty="0">
                <a:solidFill>
                  <a:schemeClr val="dk1"/>
                </a:solidFill>
                <a:effectLst/>
                <a:latin typeface="Calibri"/>
                <a:ea typeface="Calibri"/>
                <a:cs typeface="Calibri"/>
                <a:sym typeface="Calibri"/>
              </a:rPr>
              <a:t>Canadian Medical Association Journal, 188</a:t>
            </a:r>
            <a:r>
              <a:rPr lang="en-GB" sz="1200" b="0" i="0" u="none" strike="noStrike" cap="none" dirty="0">
                <a:solidFill>
                  <a:schemeClr val="dk1"/>
                </a:solidFill>
                <a:effectLst/>
                <a:latin typeface="Calibri"/>
                <a:ea typeface="Calibri"/>
                <a:cs typeface="Calibri"/>
                <a:sym typeface="Calibri"/>
              </a:rPr>
              <a:t>(3), 191–197. </a:t>
            </a:r>
            <a:r>
              <a:rPr lang="en-GB" sz="1200" b="0" i="0" u="sng" strike="noStrike" cap="none" dirty="0">
                <a:solidFill>
                  <a:schemeClr val="dk1"/>
                </a:solidFill>
                <a:effectLst/>
                <a:latin typeface="Calibri"/>
                <a:ea typeface="Calibri"/>
                <a:cs typeface="Calibri"/>
                <a:sym typeface="Calibri"/>
                <a:hlinkClick r:id="rId3"/>
              </a:rPr>
              <a:t>https://www.cmaj.ca/content/188/3/191</a:t>
            </a:r>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p:txBody>
      </p:sp>
      <p:sp>
        <p:nvSpPr>
          <p:cNvPr id="613" name="Google Shape;613;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0" name="Google Shape;620;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Appears clumsy, careless, or physically aggressive due to low body awareness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Appears to be constantly “on the move”</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Leans against things to maintain an upright posture due to low postural stability</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Has difficulty writing or awkwardly grasps pens or other objects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Is uncomfortable sitting or standing for long periods of time due to differences in muscle tone</a:t>
            </a:r>
            <a:endParaRPr/>
          </a:p>
        </p:txBody>
      </p:sp>
      <p:sp>
        <p:nvSpPr>
          <p:cNvPr id="621" name="Google Shape;621;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9" name="Google Shape;62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“Shuts down” due to difficulty keeping up with class pace</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Becomes frustrated or shuts down when conversations or questions move quickly or the topic changes rapidly</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Provides one word answers or seems to “not care” when information is complex or presented too quickly</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Seems mentally fatigued by easy tasks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Takes longer than expected to answer questions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Mistakes words when interpreting what others are trying to say</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Has difficulty applying or generalizing new information</a:t>
            </a:r>
            <a:endParaRPr/>
          </a:p>
        </p:txBody>
      </p:sp>
      <p:sp>
        <p:nvSpPr>
          <p:cNvPr id="630" name="Google Shape;630;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8" name="Google Shape;638;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“Shuts down” when language is too high-level to understand</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Unable to articulate something they know</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Uses “big words” inappropriately</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Can’t provide a coherent or sequential story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Speaks well but has difficulty understanding the meaning of what other people are saying</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Takes speech literally; has difficulty understanding sarcasm or abstract topics or language (e.g., metaphors, idioms, analogies)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Nods and appears to understand what is said to them, but does not follow directions, answer the question asked, or otherwise respond appropriately</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Is unable to repeat back information but may not actually understand enough to follow through</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Can physically write, but written work is hard to follow or makes sense of</a:t>
            </a:r>
            <a:endParaRPr dirty="0"/>
          </a:p>
        </p:txBody>
      </p:sp>
      <p:sp>
        <p:nvSpPr>
          <p:cNvPr id="639" name="Google Shape;639;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7" name="Google Shape;647;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“Shuts down” when language is too high-level to understand</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Unable to articulate something they know</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Uses “big words” inappropriately</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Can’t provide a coherent or sequential story </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Speaks well but has difficulty understanding the meaning of what other people are saying</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Takes speech literally; has difficulty understanding sarcasm or abstract topics or language (e.g., metaphors, idioms, analogies)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Nods and appears to understand what is said to them, but does not follow directions, answer the question asked, or otherwise respond appropriately</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Is unable to repeat back information but may not actually understand enough to follow through</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Can physically write, but written work is hard to follow or makes sense of</a:t>
            </a:r>
            <a:endParaRPr/>
          </a:p>
        </p:txBody>
      </p:sp>
      <p:sp>
        <p:nvSpPr>
          <p:cNvPr id="648" name="Google Shape;648;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6" name="Google Shape;656;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Has difficulty completing tests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Has trouble reading and understanding large blocks of text</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Struggles in the areas of literacy, reading, writing, and math</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Appears to ignore written signs or warnings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Has difficulty with concepts involving money </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Has difficulty with the concept of time (e.g., thinks that 30 days is longer than 3 months because 30 is larger than 3)</a:t>
            </a:r>
            <a:endParaRPr/>
          </a:p>
        </p:txBody>
      </p:sp>
      <p:sp>
        <p:nvSpPr>
          <p:cNvPr id="657" name="Google Shape;657;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a:t>A key innovation of Alberta’s response to FASD was the development and continued funding of 12 regionally based civil society FASD Service Networks, which have become the cornerstone for the delivery of FASD awareness, prevention, assessment and diagnosis, and supports for individuals with FASD, their families, and caregivers across the province.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a:t>In alignment with the strategic direction provided by the Government of Alberta, the FASD Service Networks build capacity in communities by enhancing existing services and by fostering the development of new ones.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a:t>The community-led FASD Service Networks have each designed a model of service delivery to meet the unique needs in their region.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CA"/>
              <a:t>The WRaP 2.0 project is implemented by the FASD Networks.</a:t>
            </a:r>
            <a:endParaRPr/>
          </a:p>
          <a:p>
            <a:pPr marL="0" lvl="0" indent="0" algn="l" rtl="0">
              <a:lnSpc>
                <a:spcPct val="100000"/>
              </a:lnSpc>
              <a:spcBef>
                <a:spcPts val="0"/>
              </a:spcBef>
              <a:spcAft>
                <a:spcPts val="0"/>
              </a:spcAft>
              <a:buSzPts val="1400"/>
              <a:buNone/>
            </a:pPr>
            <a:endParaRPr/>
          </a:p>
        </p:txBody>
      </p:sp>
      <p:sp>
        <p:nvSpPr>
          <p:cNvPr id="148" name="Google Shape;14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5" name="Google Shape;665;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Has trouble remembering basic facts and may need things repeated each day </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Fails to remember important facts about an event, or details they shared with you previously</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Is unable to tell a story from beginning to end in the right sequence of events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Recalls details or events that did not happen; appears to lie but is actually ‘filling in’ gaps in memory (confabulation)</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Doesn’t seem to remember what they have been told, even when they have received the information or explanation multiple times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Yields to leading questions or agrees simply because they do not remember (acquiescence)</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Is late or fails to show up to class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Forgets classroom or school rules or routines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Seems defiant because they repeatedly make the same mistakes or land in the same negative situations</a:t>
            </a:r>
            <a:endParaRPr/>
          </a:p>
        </p:txBody>
      </p:sp>
      <p:sp>
        <p:nvSpPr>
          <p:cNvPr id="666" name="Google Shape;666;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2"/>
        <p:cNvGrpSpPr/>
        <p:nvPr/>
      </p:nvGrpSpPr>
      <p:grpSpPr>
        <a:xfrm>
          <a:off x="0" y="0"/>
          <a:ext cx="0" cy="0"/>
          <a:chOff x="0" y="0"/>
          <a:chExt cx="0" cy="0"/>
        </a:xfrm>
      </p:grpSpPr>
      <p:sp>
        <p:nvSpPr>
          <p:cNvPr id="673" name="Google Shape;673;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4" name="Google Shape;674;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Has trouble remembering basic facts and may need things repeated each day </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Fails to remember important facts about an event, or details they shared with you previously</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Is unable to tell a story from beginning to end in the right sequence of events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Recalls details or events that did not happen; appears to lie but is actually ‘filling in’ gaps in memory (confabulation)</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Doesn’t seem to remember what they have been told, even when they have received the information or explanation multiple times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Yields to leading questions or agrees simply because they do not remember (acquiescence)</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Is late or fails to show up to class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Forgets classroom or school rules or routines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Seems defiant because they repeatedly make the same mistakes or land in the same negative situations</a:t>
            </a:r>
            <a:endParaRPr/>
          </a:p>
        </p:txBody>
      </p:sp>
      <p:sp>
        <p:nvSpPr>
          <p:cNvPr id="675" name="Google Shape;675;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4" name="Google Shape;684;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Appears restless, distracted, or bored in class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Is highly focused on one aspect of class, such as the appearance of the teacher, but does not follow what is being said</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Wanders out of the classroom during a break</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Waves or acknowledges people they know who is walking by the classroom rather than focusing on what is being said</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Frequently requests repetitions or asks, “what?”</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Struggles to focus when being spoken to, especially in long classes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Seems to mentally fatigue after long periods where sustained attention was required</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Has difficulty staying on topic OR becomes highly focused on one aspect of a conversation or a lesson</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Becomes distracted in class and momentarily forget why they are there</a:t>
            </a:r>
            <a:endParaRPr/>
          </a:p>
        </p:txBody>
      </p:sp>
      <p:sp>
        <p:nvSpPr>
          <p:cNvPr id="685" name="Google Shape;685;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4" name="Google Shape;694;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Appears restless, distracted, or bored in class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Is highly focused on one aspect of class, such as the appearance of the teacher, but does not follow what is being said</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Wanders out of the classroom during a break</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Waves or acknowledges people they know who is walking by the classroom rather than focusing on what is being said</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Frequently requests repetitions or asks, “what?”</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Struggles to focus when being spoken to, especially in long classes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Seems to mentally fatigue after long periods where sustained attention was required</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Has difficulty staying on topic OR becomes highly focused on one aspect of a conversation or a lesson</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Becomes distracted in class and momentarily forget why they are there</a:t>
            </a:r>
            <a:endParaRPr/>
          </a:p>
        </p:txBody>
      </p:sp>
      <p:sp>
        <p:nvSpPr>
          <p:cNvPr id="695" name="Google Shape;695;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4" name="Google Shape;704;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Seems squirmy, fidgety, or restless in classes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Behaviour may seem illogical or poorly planned </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Struggles to understand the abstract concepts of guilt and innocence</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Doesn’t learn from experience or generalize from situation to situation</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Doesn’t understand the consequences of a behaviour, even after repeat explanations and is unable to connect the consequence to their behaviour</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Denies doing something that they clearly did</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Appears to have no remorse or take responsibility for their actions when they’ve done something wrong </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Blurts out statements that seem inappropriate</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Over-explains behaviours or actions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Has difficulty understanding the perspectives of others</a:t>
            </a:r>
            <a:endParaRPr/>
          </a:p>
        </p:txBody>
      </p:sp>
      <p:sp>
        <p:nvSpPr>
          <p:cNvPr id="705" name="Google Shape;705;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4" name="Google Shape;714;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Seems squirmy, fidgety, or restless in classes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Behaviour may seem illogical or poorly planned </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Struggles to understand the abstract concepts of guilt and innocence</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Doesn’t learn from experience or generalize from situation to situation</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Doesn’t understand the consequences of a behaviour, even after repeat explanations and is unable to connect the consequence to their behaviour</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Denies doing something that they clearly did</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Appears to have no remorse or take responsibility for their actions when they’ve done something wrong </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Blurts out statements that seem inappropriate</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Over-explains behaviours or actions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Has difficulty understanding the perspectives of others</a:t>
            </a:r>
            <a:endParaRPr/>
          </a:p>
        </p:txBody>
      </p:sp>
      <p:sp>
        <p:nvSpPr>
          <p:cNvPr id="715" name="Google Shape;715;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4" name="Google Shape;724;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Has angry outbursts or laughs hysterically during a lesson</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Appears overly defensive, jumpy, or detached</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Becomes easily frustrated or overwhelmed</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Appears to lack energy, motivation, or shows disregard for or disinterest in school</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Lashes out or reacts strongly and disproportionately to the situation or event. Is easily triggered and quick to escalate. </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Feels trapped and panics when they cannot physically ‘get out’ of a distressing or uncomfortable situation</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Responds inappropriately to good or bad news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Abruptly ends conversations or physically leaves or needs to ‘get away’ when uncomfortable</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Complains of chest or stomach discomfort or breathing difficulties not related to an obvious injury (i.e., physical symptoms of anxiety or depression)</a:t>
            </a:r>
            <a:endParaRPr/>
          </a:p>
        </p:txBody>
      </p:sp>
      <p:sp>
        <p:nvSpPr>
          <p:cNvPr id="725" name="Google Shape;725;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4" name="Google Shape;734;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Has angry outbursts or laughs hysterically during a lesson</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Appears overly defensive, jumpy, or detached</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Becomes easily frustrated or overwhelmed</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Appears to lack energy, motivation, or shows disregard for or disinterest in school</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Lashes out or reacts strongly and disproportionately to the situation or event. Is easily triggered and quick to escalate. </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Feels trapped and panics when they cannot physically ‘get out’ of a distressing or uncomfortable situation</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Responds inappropriately to good or bad news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Abruptly ends conversations or physically leaves or needs to ‘get away’ when uncomfortable</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Complains of chest or stomach discomfort or breathing difficulties not related to an obvious injury (i.e., physical symptoms of anxiety or depression)</a:t>
            </a:r>
            <a:endParaRPr/>
          </a:p>
        </p:txBody>
      </p:sp>
      <p:sp>
        <p:nvSpPr>
          <p:cNvPr id="735" name="Google Shape;735;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4" name="Google Shape;744;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Is often peer-pressured </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Appears naïve, immature, or overly friendly or trusting</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Brags about their negative behaviour or takes full responsibility if co-accused, even when it is self-sabotaging</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Appears disrespectful during class (e.g., laughing, waving to friends, interrupting the lesson)</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Does not understand social nuances or social cues (e.g., that behaviour in class should be different than behaviour with friends or at home)</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Does not appear to understand the gravity of situations or appears to take court lightly</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Is eager to please during class and may provide inaccurate information in an attempt to answer your questions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Lacks physical boundaries or understanding of social nuances and social cues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Has difficulty independently carrying out day-to-day tasks such as eating, catching the bus, remembering events</a:t>
            </a:r>
            <a:endParaRPr/>
          </a:p>
        </p:txBody>
      </p:sp>
      <p:sp>
        <p:nvSpPr>
          <p:cNvPr id="745" name="Google Shape;745;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4" name="Google Shape;754;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Is often peer-pressured </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Appears naïve, immature, or overly friendly or trusting</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Brags about their negative behaviour or takes full responsibility if co-accused, even when it is self-sabotaging</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Appears disrespectful during class (e.g., laughing, waving to friends, interrupting the lesson)</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Does not understand social nuances or social cues (e.g., that behaviour in class should be different than behaviour with friends or at home)</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Does not appear to understand the gravity of situations or appears to take court lightly</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Is eager to please during class and may provide inaccurate information in an attempt to answer your questions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Lacks physical boundaries or understanding of social nuances and social cues</a:t>
            </a:r>
            <a:endParaRPr/>
          </a:p>
          <a:p>
            <a:pPr marL="171450" lvl="0" indent="-171450" algn="l" rtl="0">
              <a:lnSpc>
                <a:spcPct val="100000"/>
              </a:lnSpc>
              <a:spcBef>
                <a:spcPts val="0"/>
              </a:spcBef>
              <a:spcAft>
                <a:spcPts val="0"/>
              </a:spcAft>
              <a:buClr>
                <a:schemeClr val="dk1"/>
              </a:buClr>
              <a:buSzPts val="1200"/>
              <a:buFont typeface="Arial"/>
              <a:buChar char="•"/>
            </a:pPr>
            <a:r>
              <a:rPr lang="en-CA" sz="1200">
                <a:solidFill>
                  <a:schemeClr val="dk1"/>
                </a:solidFill>
                <a:latin typeface="Calibri"/>
                <a:ea typeface="Calibri"/>
                <a:cs typeface="Calibri"/>
                <a:sym typeface="Calibri"/>
              </a:rPr>
              <a:t>Has difficulty independently carrying out day-to-day tasks such as eating, catching the bus, remembering events</a:t>
            </a:r>
            <a:endParaRPr/>
          </a:p>
        </p:txBody>
      </p:sp>
      <p:sp>
        <p:nvSpPr>
          <p:cNvPr id="755" name="Google Shape;755;p3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200" b="0" i="0" u="sng" strike="noStrike" cap="none" dirty="0">
                <a:solidFill>
                  <a:schemeClr val="dk1"/>
                </a:solidFill>
                <a:effectLst/>
                <a:latin typeface="Calibri"/>
                <a:ea typeface="Calibri"/>
                <a:cs typeface="Calibri"/>
                <a:sym typeface="Calibri"/>
                <a:hlinkClick r:id="rId3"/>
              </a:rPr>
              <a:t>https://www.teachers.ab.ca/SiteCollectionDocuments/ATA/For%20Members/ATA%20Locals/IM1%202017%2003%2011x17%20Colour.pdf</a:t>
            </a:r>
            <a:r>
              <a:rPr lang="en-US" sz="1200" b="0" i="0" u="none" strike="noStrike" cap="none" dirty="0">
                <a:solidFill>
                  <a:schemeClr val="dk1"/>
                </a:solidFill>
                <a:effectLst/>
                <a:latin typeface="Calibri"/>
                <a:ea typeface="Calibri"/>
                <a:cs typeface="Calibri"/>
                <a:sym typeface="Calibri"/>
              </a:rPr>
              <a:t>  </a:t>
            </a:r>
          </a:p>
          <a:p>
            <a:pPr marL="0" lvl="0" indent="0" algn="l" rtl="0">
              <a:spcBef>
                <a:spcPts val="0"/>
              </a:spcBef>
              <a:spcAft>
                <a:spcPts val="0"/>
              </a:spcAft>
              <a:buNone/>
            </a:pPr>
            <a:endParaRPr lang="en-US" dirty="0"/>
          </a:p>
          <a:p>
            <a:pPr marL="171450" lvl="0" indent="-171450" algn="l" rtl="0">
              <a:spcBef>
                <a:spcPts val="0"/>
              </a:spcBef>
              <a:spcAft>
                <a:spcPts val="0"/>
              </a:spcAft>
              <a:buFont typeface="Arial" panose="020B0604020202020204" pitchFamily="34" charset="0"/>
              <a:buChar char="•"/>
            </a:pPr>
            <a:r>
              <a:rPr lang="en-US" sz="1200" b="0" i="0" u="none" strike="noStrike" dirty="0">
                <a:solidFill>
                  <a:schemeClr val="dk1"/>
                </a:solidFill>
                <a:latin typeface="Calibri"/>
                <a:ea typeface="Calibri"/>
                <a:cs typeface="Calibri"/>
                <a:sym typeface="Calibri"/>
              </a:rPr>
              <a:t>The </a:t>
            </a:r>
            <a:r>
              <a:rPr lang="en-US" sz="1200" b="0" i="0" u="none" strike="noStrike" dirty="0" err="1">
                <a:solidFill>
                  <a:schemeClr val="dk1"/>
                </a:solidFill>
                <a:latin typeface="Calibri"/>
                <a:ea typeface="Calibri"/>
                <a:cs typeface="Calibri"/>
                <a:sym typeface="Calibri"/>
              </a:rPr>
              <a:t>WRaP</a:t>
            </a:r>
            <a:r>
              <a:rPr lang="en-US" sz="1200" b="0" i="0" u="none" strike="noStrike" dirty="0">
                <a:solidFill>
                  <a:schemeClr val="dk1"/>
                </a:solidFill>
                <a:latin typeface="Calibri"/>
                <a:ea typeface="Calibri"/>
                <a:cs typeface="Calibri"/>
                <a:sym typeface="Calibri"/>
              </a:rPr>
              <a:t> 2.0 project is a five-year project, from development to implementation to exit strategy, and it began February 1, 2021 and will run until everything is finalized by January 31, 2026.</a:t>
            </a:r>
          </a:p>
          <a:p>
            <a:pPr marL="0" lvl="0" indent="0" algn="l" rtl="0">
              <a:spcBef>
                <a:spcPts val="0"/>
              </a:spcBef>
              <a:spcAft>
                <a:spcPts val="0"/>
              </a:spcAft>
              <a:buFont typeface="Arial" panose="020B0604020202020204" pitchFamily="34" charset="0"/>
              <a:buNone/>
            </a:pPr>
            <a:endParaRPr lang="en-US" sz="1200" b="0" i="0" u="none" strike="noStrike" dirty="0">
              <a:solidFill>
                <a:schemeClr val="dk1"/>
              </a:solidFill>
              <a:latin typeface="Calibri"/>
              <a:ea typeface="Calibri"/>
              <a:cs typeface="Calibri"/>
              <a:sym typeface="Calibri"/>
            </a:endParaRPr>
          </a:p>
          <a:p>
            <a:pPr marL="171450" lvl="0" indent="-171450" algn="l" rtl="0">
              <a:spcBef>
                <a:spcPts val="0"/>
              </a:spcBef>
              <a:spcAft>
                <a:spcPts val="0"/>
              </a:spcAft>
              <a:buFont typeface="Arial" panose="020B0604020202020204" pitchFamily="34" charset="0"/>
              <a:buChar char="•"/>
            </a:pPr>
            <a:r>
              <a:rPr lang="en-US" sz="1200" b="0" i="0" u="none" strike="noStrike" dirty="0">
                <a:solidFill>
                  <a:schemeClr val="dk1"/>
                </a:solidFill>
                <a:latin typeface="Calibri"/>
                <a:ea typeface="Calibri"/>
                <a:cs typeface="Calibri"/>
                <a:sym typeface="Calibri"/>
              </a:rPr>
              <a:t>It is province-wide and focuses on building the knowledge and capacity of educators to better support students with FASD.</a:t>
            </a:r>
          </a:p>
          <a:p>
            <a:pPr marL="171450" lvl="0" indent="-171450" algn="l" rtl="0">
              <a:spcBef>
                <a:spcPts val="0"/>
              </a:spcBef>
              <a:spcAft>
                <a:spcPts val="0"/>
              </a:spcAft>
              <a:buFont typeface="Arial" panose="020B0604020202020204" pitchFamily="34" charset="0"/>
              <a:buChar char="•"/>
            </a:pPr>
            <a:r>
              <a:rPr lang="en-US" sz="1200" b="0" i="0" u="none" strike="noStrike" dirty="0">
                <a:solidFill>
                  <a:schemeClr val="dk1"/>
                </a:solidFill>
                <a:latin typeface="Calibri"/>
                <a:ea typeface="Calibri"/>
                <a:cs typeface="Calibri"/>
                <a:sym typeface="Calibri"/>
              </a:rPr>
              <a:t>The objectives of the project include: </a:t>
            </a:r>
          </a:p>
          <a:p>
            <a:pPr marL="628650" lvl="1" indent="-171450" algn="l" rtl="0">
              <a:spcBef>
                <a:spcPts val="0"/>
              </a:spcBef>
              <a:spcAft>
                <a:spcPts val="0"/>
              </a:spcAft>
              <a:buFont typeface="Arial" panose="020B0604020202020204" pitchFamily="34" charset="0"/>
              <a:buChar char="•"/>
            </a:pPr>
            <a:r>
              <a:rPr lang="en-US" sz="1200" b="0" i="0" u="none" strike="noStrike" dirty="0">
                <a:solidFill>
                  <a:schemeClr val="dk1"/>
                </a:solidFill>
                <a:latin typeface="Calibri"/>
                <a:ea typeface="Calibri"/>
                <a:cs typeface="Calibri"/>
                <a:sym typeface="Calibri"/>
              </a:rPr>
              <a:t>Increase the capacity of teachers and schools to meet the educational needs of children and youth (ECS: Early Childhood Services: education programs that are offered by a school authority to Grade 12) with FASD</a:t>
            </a:r>
          </a:p>
          <a:p>
            <a:pPr marL="628650" lvl="1" indent="-171450" algn="l" rtl="0">
              <a:spcBef>
                <a:spcPts val="0"/>
              </a:spcBef>
              <a:spcAft>
                <a:spcPts val="0"/>
              </a:spcAft>
              <a:buFont typeface="Arial" panose="020B0604020202020204" pitchFamily="34" charset="0"/>
              <a:buChar char="•"/>
            </a:pPr>
            <a:r>
              <a:rPr lang="en-US" sz="1200" b="0" i="0" u="none" strike="noStrike" dirty="0">
                <a:solidFill>
                  <a:schemeClr val="dk1"/>
                </a:solidFill>
                <a:latin typeface="Calibri"/>
                <a:ea typeface="Calibri"/>
                <a:cs typeface="Calibri"/>
                <a:sym typeface="Calibri"/>
              </a:rPr>
              <a:t>Teachers and school leaders will increase their knowledge and skills regarding how to support students with FASD by engaging in current best practices as shared by the FASD Networks through </a:t>
            </a:r>
            <a:r>
              <a:rPr lang="en-US" sz="1200" b="1" i="0" u="none" strike="noStrike" dirty="0">
                <a:solidFill>
                  <a:schemeClr val="dk1"/>
                </a:solidFill>
                <a:latin typeface="Calibri"/>
                <a:ea typeface="Calibri"/>
                <a:cs typeface="Calibri"/>
                <a:sym typeface="Calibri"/>
              </a:rPr>
              <a:t>FASD instructional coaches</a:t>
            </a:r>
            <a:r>
              <a:rPr lang="en-US" sz="1200" b="0" i="0" u="none" strike="noStrike" dirty="0">
                <a:solidFill>
                  <a:schemeClr val="dk1"/>
                </a:solidFill>
                <a:latin typeface="Calibri"/>
                <a:ea typeface="Calibri"/>
                <a:cs typeface="Calibri"/>
                <a:sym typeface="Calibri"/>
              </a:rPr>
              <a:t>.</a:t>
            </a:r>
          </a:p>
          <a:p>
            <a:pPr marL="628650" lvl="1" indent="-171450" algn="l" rtl="0">
              <a:spcBef>
                <a:spcPts val="0"/>
              </a:spcBef>
              <a:spcAft>
                <a:spcPts val="0"/>
              </a:spcAft>
              <a:buFont typeface="Arial" panose="020B0604020202020204" pitchFamily="34" charset="0"/>
              <a:buChar char="•"/>
            </a:pPr>
            <a:r>
              <a:rPr lang="en-US" sz="1200" b="0" i="0" u="none" strike="noStrike" dirty="0">
                <a:solidFill>
                  <a:schemeClr val="dk1"/>
                </a:solidFill>
                <a:latin typeface="Calibri"/>
                <a:ea typeface="Calibri"/>
                <a:cs typeface="Calibri"/>
                <a:sym typeface="Calibri"/>
              </a:rPr>
              <a:t>Schools will enhance their capacity by incorporating FASD-informed approaches into their classroom communities, as part of a continuum of supports and services.</a:t>
            </a:r>
            <a:endParaRPr lang="en-US" dirty="0"/>
          </a:p>
          <a:p>
            <a:pPr marL="0" lvl="0" indent="0" algn="l" rtl="0">
              <a:lnSpc>
                <a:spcPct val="100000"/>
              </a:lnSpc>
              <a:spcBef>
                <a:spcPts val="0"/>
              </a:spcBef>
              <a:spcAft>
                <a:spcPts val="0"/>
              </a:spcAft>
              <a:buSzPts val="1400"/>
              <a:buNone/>
            </a:pPr>
            <a:endParaRPr dirty="0"/>
          </a:p>
        </p:txBody>
      </p:sp>
      <p:sp>
        <p:nvSpPr>
          <p:cNvPr id="156" name="Google Shape;15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4" name="Google Shape;764;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http://www.kpdsb.on.ca/assets/uploads/FASD/FASDFinalReport.pdf</a:t>
            </a:r>
            <a:endParaRPr sz="1200">
              <a:solidFill>
                <a:schemeClr val="dk1"/>
              </a:solidFill>
              <a:latin typeface="Calibri"/>
              <a:ea typeface="Calibri"/>
              <a:cs typeface="Calibri"/>
              <a:sym typeface="Calibri"/>
            </a:endParaRPr>
          </a:p>
        </p:txBody>
      </p:sp>
      <p:sp>
        <p:nvSpPr>
          <p:cNvPr id="765" name="Google Shape;765;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7" name="Google Shape;777;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SzPts val="1400"/>
              <a:buFont typeface="Arial" panose="020B0604020202020204" pitchFamily="34" charset="0"/>
              <a:buChar char="•"/>
            </a:pPr>
            <a:r>
              <a:rPr lang="en-CA" sz="1200" dirty="0">
                <a:solidFill>
                  <a:schemeClr val="dk1"/>
                </a:solidFill>
                <a:latin typeface="Calibri"/>
                <a:ea typeface="Calibri"/>
                <a:cs typeface="Calibri"/>
                <a:sym typeface="Calibri"/>
              </a:rPr>
              <a:t>Health challenges are extremely common for individuals with FASD. Comorbidity is the presence of two or more health conditions. Researchers have identified 428 possible comorbid conditions co-occurring in individuals with FASD. In fact, it is estimated that at least 90% of people with FASD experience at least one mental health challenge in addition to FASD. Common mental health challenges for people with FASD include: attention deficit hyperactivity disorder, intellectual and learning disorders, mood disorders like depression, anxiety disorders, PTSD, and psychotic disorders.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171450" lvl="0" indent="-171450" algn="l" rtl="0">
              <a:lnSpc>
                <a:spcPct val="100000"/>
              </a:lnSpc>
              <a:spcBef>
                <a:spcPts val="0"/>
              </a:spcBef>
              <a:spcAft>
                <a:spcPts val="0"/>
              </a:spcAft>
              <a:buSzPts val="1400"/>
              <a:buFont typeface="Arial" panose="020B0604020202020204" pitchFamily="34" charset="0"/>
              <a:buChar char="•"/>
            </a:pPr>
            <a:r>
              <a:rPr lang="en-CA" sz="1200" dirty="0">
                <a:solidFill>
                  <a:schemeClr val="dk1"/>
                </a:solidFill>
                <a:latin typeface="Calibri"/>
                <a:ea typeface="Calibri"/>
                <a:cs typeface="Calibri"/>
                <a:sym typeface="Calibri"/>
              </a:rPr>
              <a:t>In addition to these mental health challenges, individuals with FASD also experience physical health comorbidities, such as problems with the nervous system and senses, hearing and vision difficulties, dental issues, and other congenital conditions and chromosomal differences.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b="1" dirty="0">
                <a:solidFill>
                  <a:schemeClr val="dk1"/>
                </a:solidFill>
                <a:latin typeface="Calibri"/>
                <a:ea typeface="Calibri"/>
                <a:cs typeface="Calibri"/>
                <a:sym typeface="Calibri"/>
              </a:rPr>
              <a:t>Comorbidities are extremely common in individuals with FASD because of the range of impacts prenatal alcohol exposure has on a fetus. </a:t>
            </a:r>
            <a:endParaRPr sz="1200" b="1"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b="1" dirty="0"/>
          </a:p>
          <a:p>
            <a:pPr marL="171450" lvl="0" indent="-171450" algn="l" rtl="0">
              <a:lnSpc>
                <a:spcPct val="100000"/>
              </a:lnSpc>
              <a:spcBef>
                <a:spcPts val="0"/>
              </a:spcBef>
              <a:spcAft>
                <a:spcPts val="0"/>
              </a:spcAft>
              <a:buSzPts val="1400"/>
              <a:buFont typeface="Arial" panose="020B0604020202020204" pitchFamily="34" charset="0"/>
              <a:buChar char="•"/>
            </a:pPr>
            <a:r>
              <a:rPr lang="en-CA" b="0" dirty="0"/>
              <a:t>For more information regarding supporting mental health you can check out the Mental Health Toolkit: </a:t>
            </a:r>
            <a:r>
              <a:rPr lang="en-CA" b="0" u="sng" dirty="0">
                <a:solidFill>
                  <a:schemeClr val="hlink"/>
                </a:solidFill>
                <a:hlinkClick r:id="rId3"/>
              </a:rPr>
              <a:t>https://canfasd.ca/mental-health-toolkit/mental-health-toolkit-introduction/</a:t>
            </a:r>
            <a:endParaRPr b="0" dirty="0"/>
          </a:p>
          <a:p>
            <a:pPr marL="0" lvl="0" indent="0" algn="l" rtl="0">
              <a:lnSpc>
                <a:spcPct val="100000"/>
              </a:lnSpc>
              <a:spcBef>
                <a:spcPts val="0"/>
              </a:spcBef>
              <a:spcAft>
                <a:spcPts val="0"/>
              </a:spcAft>
              <a:buSzPts val="1400"/>
              <a:buNone/>
            </a:pPr>
            <a:endParaRPr b="0"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CA" b="0" dirty="0" err="1"/>
              <a:t>CanFASD</a:t>
            </a:r>
            <a:r>
              <a:rPr lang="en-CA" b="0" dirty="0"/>
              <a:t> published an Informational Note regarding mental health and individuals with FASD which can be accessed here: </a:t>
            </a:r>
            <a:r>
              <a:rPr lang="en-GB" sz="1200" b="0" i="0" u="sng" strike="noStrike" cap="none" dirty="0">
                <a:solidFill>
                  <a:schemeClr val="dk1"/>
                </a:solidFill>
                <a:effectLst/>
                <a:latin typeface="Calibri"/>
                <a:ea typeface="Calibri"/>
                <a:cs typeface="Calibri"/>
                <a:sym typeface="Calibri"/>
                <a:hlinkClick r:id="rId4"/>
              </a:rPr>
              <a:t>https://canfasd.ca/wp-content/uploads/publications/Mental-Health-in-FASD-Note.pdf</a:t>
            </a:r>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pPr marL="0" lvl="0" indent="0" algn="l" rtl="0">
              <a:lnSpc>
                <a:spcPct val="100000"/>
              </a:lnSpc>
              <a:spcBef>
                <a:spcPts val="0"/>
              </a:spcBef>
              <a:spcAft>
                <a:spcPts val="0"/>
              </a:spcAft>
              <a:buSzPts val="1400"/>
              <a:buNone/>
            </a:pPr>
            <a:endParaRPr lang="en-CA" b="1" dirty="0"/>
          </a:p>
          <a:p>
            <a:pPr marL="0" lvl="0" indent="0" algn="l" rtl="0">
              <a:lnSpc>
                <a:spcPct val="100000"/>
              </a:lnSpc>
              <a:spcBef>
                <a:spcPts val="0"/>
              </a:spcBef>
              <a:spcAft>
                <a:spcPts val="0"/>
              </a:spcAft>
              <a:buSzPts val="1400"/>
              <a:buNone/>
            </a:pPr>
            <a:r>
              <a:rPr lang="en-CA" b="1" dirty="0"/>
              <a:t>References: </a:t>
            </a:r>
          </a:p>
          <a:p>
            <a:pPr marL="0" lvl="0" indent="0" algn="l" rtl="0">
              <a:lnSpc>
                <a:spcPct val="100000"/>
              </a:lnSpc>
              <a:spcBef>
                <a:spcPts val="0"/>
              </a:spcBef>
              <a:spcAft>
                <a:spcPts val="0"/>
              </a:spcAft>
              <a:buSzPts val="1400"/>
              <a:buNone/>
            </a:pPr>
            <a:endParaRPr lang="en-CA" b="1"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b="0" i="0" u="none" strike="noStrike" cap="none" dirty="0">
                <a:solidFill>
                  <a:schemeClr val="dk1"/>
                </a:solidFill>
                <a:effectLst/>
                <a:latin typeface="Calibri"/>
                <a:ea typeface="Calibri"/>
                <a:cs typeface="Calibri"/>
                <a:sym typeface="Calibri"/>
              </a:rPr>
              <a:t>Weyrauch, D., Schwartz, M., Hart, B., Klug, M. G., &amp; Burd, L. (2017). Comorbid mental disorders in </a:t>
            </a:r>
            <a:r>
              <a:rPr lang="en-GB" sz="1200" b="0" i="0" u="none" strike="noStrike" cap="none" dirty="0" err="1">
                <a:solidFill>
                  <a:schemeClr val="dk1"/>
                </a:solidFill>
                <a:effectLst/>
                <a:latin typeface="Calibri"/>
                <a:ea typeface="Calibri"/>
                <a:cs typeface="Calibri"/>
                <a:sym typeface="Calibri"/>
              </a:rPr>
              <a:t>fetal</a:t>
            </a:r>
            <a:r>
              <a:rPr lang="en-GB" sz="1200" b="0" i="0" u="none" strike="noStrike" cap="none" dirty="0">
                <a:solidFill>
                  <a:schemeClr val="dk1"/>
                </a:solidFill>
                <a:effectLst/>
                <a:latin typeface="Calibri"/>
                <a:ea typeface="Calibri"/>
                <a:cs typeface="Calibri"/>
                <a:sym typeface="Calibri"/>
              </a:rPr>
              <a:t> alcohol spectrum disorders: A systematic review. Journal of Developmental and </a:t>
            </a:r>
            <a:r>
              <a:rPr lang="en-GB" sz="1200" b="0" i="0" u="none" strike="noStrike" cap="none" dirty="0" err="1">
                <a:solidFill>
                  <a:schemeClr val="dk1"/>
                </a:solidFill>
                <a:effectLst/>
                <a:latin typeface="Calibri"/>
                <a:ea typeface="Calibri"/>
                <a:cs typeface="Calibri"/>
                <a:sym typeface="Calibri"/>
              </a:rPr>
              <a:t>Behavioral</a:t>
            </a:r>
            <a:r>
              <a:rPr lang="en-GB" sz="1200" b="0" i="0" u="none" strike="noStrike" cap="none" dirty="0">
                <a:solidFill>
                  <a:schemeClr val="dk1"/>
                </a:solidFill>
                <a:effectLst/>
                <a:latin typeface="Calibri"/>
                <a:ea typeface="Calibri"/>
                <a:cs typeface="Calibri"/>
                <a:sym typeface="Calibri"/>
              </a:rPr>
              <a:t> </a:t>
            </a:r>
            <a:r>
              <a:rPr lang="en-GB" sz="1200" b="0" i="0" u="none" strike="noStrike" cap="none" dirty="0" err="1">
                <a:solidFill>
                  <a:schemeClr val="dk1"/>
                </a:solidFill>
                <a:effectLst/>
                <a:latin typeface="Calibri"/>
                <a:ea typeface="Calibri"/>
                <a:cs typeface="Calibri"/>
                <a:sym typeface="Calibri"/>
              </a:rPr>
              <a:t>Pediatrics</a:t>
            </a:r>
            <a:r>
              <a:rPr lang="en-GB" sz="1200" b="0" i="0" u="none" strike="noStrike" cap="none" dirty="0">
                <a:solidFill>
                  <a:schemeClr val="dk1"/>
                </a:solidFill>
                <a:effectLst/>
                <a:latin typeface="Calibri"/>
                <a:ea typeface="Calibri"/>
                <a:cs typeface="Calibri"/>
                <a:sym typeface="Calibri"/>
              </a:rPr>
              <a:t>, 38(4), 283-291. </a:t>
            </a:r>
            <a:r>
              <a:rPr lang="en-GB" sz="1200" b="0" i="0" u="none" strike="noStrike" cap="none" dirty="0" err="1">
                <a:solidFill>
                  <a:schemeClr val="dk1"/>
                </a:solidFill>
                <a:effectLst/>
                <a:latin typeface="Calibri"/>
                <a:ea typeface="Calibri"/>
                <a:cs typeface="Calibri"/>
                <a:sym typeface="Calibri"/>
              </a:rPr>
              <a:t>doi:http</a:t>
            </a:r>
            <a:r>
              <a:rPr lang="en-GB" sz="1200" b="0" i="0" u="none" strike="noStrike" cap="none" dirty="0">
                <a:solidFill>
                  <a:schemeClr val="dk1"/>
                </a:solidFill>
                <a:effectLst/>
                <a:latin typeface="Calibri"/>
                <a:ea typeface="Calibri"/>
                <a:cs typeface="Calibri"/>
                <a:sym typeface="Calibri"/>
              </a:rPr>
              <a:t>://dx.doi.org/10.1097/DBP.0000000000000440 </a:t>
            </a:r>
            <a:endParaRPr lang="en-CA" sz="1200" b="0" i="0" u="none" strike="noStrike" cap="none" dirty="0">
              <a:solidFill>
                <a:schemeClr val="dk1"/>
              </a:solidFill>
              <a:effectLst/>
              <a:latin typeface="Calibri"/>
              <a:ea typeface="Calibri"/>
              <a:cs typeface="Calibri"/>
              <a:sym typeface="Calibri"/>
            </a:endParaRPr>
          </a:p>
          <a:p>
            <a:pPr marL="0" lvl="0" indent="0" algn="l" rtl="0">
              <a:lnSpc>
                <a:spcPct val="100000"/>
              </a:lnSpc>
              <a:spcBef>
                <a:spcPts val="0"/>
              </a:spcBef>
              <a:spcAft>
                <a:spcPts val="0"/>
              </a:spcAft>
              <a:buSzPts val="1400"/>
              <a:buNone/>
            </a:pPr>
            <a:endParaRPr b="1" dirty="0"/>
          </a:p>
          <a:p>
            <a:pPr marL="0" lvl="0" indent="0" algn="l" rtl="0">
              <a:lnSpc>
                <a:spcPct val="100000"/>
              </a:lnSpc>
              <a:spcBef>
                <a:spcPts val="0"/>
              </a:spcBef>
              <a:spcAft>
                <a:spcPts val="0"/>
              </a:spcAft>
              <a:buSzPts val="1400"/>
              <a:buNone/>
            </a:pPr>
            <a:endParaRPr dirty="0"/>
          </a:p>
        </p:txBody>
      </p:sp>
      <p:sp>
        <p:nvSpPr>
          <p:cNvPr id="778" name="Google Shape;778;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0" name="Google Shape;790;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b="1" dirty="0">
                <a:solidFill>
                  <a:schemeClr val="dk1"/>
                </a:solidFill>
                <a:latin typeface="Calibri"/>
                <a:ea typeface="Calibri"/>
                <a:cs typeface="Calibri"/>
                <a:sym typeface="Calibri"/>
              </a:rPr>
              <a:t>A person with FASD may experience different challenges at different stages in their life.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ECE/Preschool</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Developmental delays in language, motor, and physical growth</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Issues with behavioural regulation, activity level, response to over stimulation</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Disordered Sleep patterns</a:t>
            </a:r>
            <a:endParaRPr dirty="0"/>
          </a:p>
          <a:p>
            <a:pPr marL="171450" lvl="0" indent="-95250" algn="l" rtl="0">
              <a:lnSpc>
                <a:spcPct val="100000"/>
              </a:lnSpc>
              <a:spcBef>
                <a:spcPts val="0"/>
              </a:spcBef>
              <a:spcAft>
                <a:spcPts val="0"/>
              </a:spcAft>
              <a:buClr>
                <a:schemeClr val="dk1"/>
              </a:buClr>
              <a:buSzPts val="12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200"/>
              <a:buFont typeface="Arial"/>
              <a:buNone/>
            </a:pPr>
            <a:r>
              <a:rPr lang="en-CA" sz="1200" dirty="0">
                <a:solidFill>
                  <a:schemeClr val="dk1"/>
                </a:solidFill>
                <a:latin typeface="Calibri"/>
                <a:ea typeface="Calibri"/>
                <a:cs typeface="Calibri"/>
                <a:sym typeface="Calibri"/>
              </a:rPr>
              <a:t>Kindergarten</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Social difficulties more evident</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Overly friendly</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Not understanding cues or limits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Language challenges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Issues with behavioural regulation</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Grade School</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Difficulty shifting from concrete to more abstract concepts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Learning disabilities become evident</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Lack of focus, hyperactive, or signs of depression</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Social immaturity; difficult making or keeping friends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Lack of understanding of social cues, poor perspective taking</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Not learning from consequences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Mood swings and issues with behavioural regulation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High School/Adolescence</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Increasing behavioural and emotional regulation difficulties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Onset of adverse outcomes, such as disrupted school experience, involvement with the law, and sexually inappropriate behaviours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Issues with self-esteem</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Heightened risk of mental health and substance use issues</a:t>
            </a:r>
            <a:endParaRPr dirty="0"/>
          </a:p>
          <a:p>
            <a:pPr marL="0" marR="0" lvl="0" indent="0" algn="l" rtl="0">
              <a:lnSpc>
                <a:spcPct val="100000"/>
              </a:lnSpc>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CA" sz="1200" dirty="0">
                <a:solidFill>
                  <a:schemeClr val="dk1"/>
                </a:solidFill>
                <a:latin typeface="Calibri"/>
                <a:ea typeface="Calibri"/>
                <a:cs typeface="Calibri"/>
                <a:sym typeface="Calibri"/>
              </a:rPr>
              <a:t>Move the highlight box around the age group you will be discussing (this will depend on the school you are presenting at) and talk about the impacts at that school age. You can discuss more than one age group if needed.</a:t>
            </a:r>
            <a:endParaRPr dirty="0"/>
          </a:p>
        </p:txBody>
      </p:sp>
      <p:sp>
        <p:nvSpPr>
          <p:cNvPr id="791" name="Google Shape;791;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7" name="Google Shape;807;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CA" sz="1200" b="1" dirty="0">
                <a:solidFill>
                  <a:schemeClr val="dk1"/>
                </a:solidFill>
                <a:latin typeface="Calibri"/>
                <a:ea typeface="Calibri"/>
                <a:cs typeface="Calibri"/>
                <a:sym typeface="Calibri"/>
              </a:rPr>
              <a:t>FASD is also associated with a range of physical health issues and is therefore considered a whole-body disorder. </a:t>
            </a:r>
            <a:r>
              <a:rPr lang="en-CA" sz="1200" dirty="0">
                <a:solidFill>
                  <a:schemeClr val="dk1"/>
                </a:solidFill>
                <a:latin typeface="Calibri"/>
                <a:ea typeface="Calibri"/>
                <a:cs typeface="Calibri"/>
                <a:sym typeface="Calibri"/>
              </a:rPr>
              <a:t>Certain health problems in individuals with FASD may up to 100 times more likely than in the general population. </a:t>
            </a:r>
          </a:p>
          <a:p>
            <a:pPr marL="0" marR="0" lvl="0" indent="0" algn="l" rtl="0">
              <a:lnSpc>
                <a:spcPct val="100000"/>
              </a:lnSpc>
              <a:spcBef>
                <a:spcPts val="0"/>
              </a:spcBef>
              <a:spcAft>
                <a:spcPts val="0"/>
              </a:spcAft>
              <a:buClr>
                <a:schemeClr val="dk1"/>
              </a:buClr>
              <a:buSzPts val="1200"/>
              <a:buFont typeface="Calibri"/>
              <a:buNone/>
            </a:pPr>
            <a:endParaRPr lang="en-CA"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dirty="0"/>
              <a:t>Himmelreich, M., Lutke, C. J., &amp; Hargrove, E. T. (2020). The lay of the land: Fetal alcohol spectrum disorder (FASD) as a whole-body diagnosis. In S. L. A. </a:t>
            </a:r>
            <a:r>
              <a:rPr lang="en-US" dirty="0" err="1"/>
              <a:t>Straussner</a:t>
            </a:r>
            <a:r>
              <a:rPr lang="en-US" dirty="0"/>
              <a:t> &amp; C. S. Fewell (Eds.), </a:t>
            </a:r>
            <a:r>
              <a:rPr lang="en-US" i="1" dirty="0"/>
              <a:t>The Routledge handbook of social work and addictive behaviors</a:t>
            </a:r>
            <a:r>
              <a:rPr lang="en-US" dirty="0"/>
              <a:t> (1st ed.). Routledge.</a:t>
            </a:r>
            <a:endParaRPr lang="en-CA"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lang="en-CA"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0" i="0" u="none" strike="noStrike" cap="none" dirty="0" err="1">
                <a:solidFill>
                  <a:schemeClr val="dk1"/>
                </a:solidFill>
                <a:effectLst/>
                <a:latin typeface="Calibri"/>
                <a:ea typeface="Calibri"/>
                <a:cs typeface="Calibri"/>
                <a:sym typeface="Calibri"/>
              </a:rPr>
              <a:t>Vanderpeet</a:t>
            </a:r>
            <a:r>
              <a:rPr lang="en-US" sz="1200" b="0" i="0" u="none" strike="noStrike" cap="none" dirty="0">
                <a:solidFill>
                  <a:schemeClr val="dk1"/>
                </a:solidFill>
                <a:effectLst/>
                <a:latin typeface="Calibri"/>
                <a:ea typeface="Calibri"/>
                <a:cs typeface="Calibri"/>
                <a:sym typeface="Calibri"/>
              </a:rPr>
              <a:t>, C., </a:t>
            </a:r>
            <a:r>
              <a:rPr lang="en-US" sz="1200" b="0" i="0" u="none" strike="noStrike" cap="none" dirty="0" err="1">
                <a:solidFill>
                  <a:schemeClr val="dk1"/>
                </a:solidFill>
                <a:effectLst/>
                <a:latin typeface="Calibri"/>
                <a:ea typeface="Calibri"/>
                <a:cs typeface="Calibri"/>
                <a:sym typeface="Calibri"/>
              </a:rPr>
              <a:t>Akison</a:t>
            </a:r>
            <a:r>
              <a:rPr lang="en-US" sz="1200" b="0" i="0" u="none" strike="noStrike" cap="none" dirty="0">
                <a:solidFill>
                  <a:schemeClr val="dk1"/>
                </a:solidFill>
                <a:effectLst/>
                <a:latin typeface="Calibri"/>
                <a:ea typeface="Calibri"/>
                <a:cs typeface="Calibri"/>
                <a:sym typeface="Calibri"/>
              </a:rPr>
              <a:t>, L., Moritz, K., Hayes, N., &amp; Reid, N. (2025). Beyond the Brain: The Physical Health and Whole-Body Impact of Fetal Alcohol Spectrum Disorders. </a:t>
            </a:r>
            <a:r>
              <a:rPr lang="en-US" sz="1200" b="0" i="1" u="none" strike="noStrike" cap="none" dirty="0">
                <a:solidFill>
                  <a:schemeClr val="dk1"/>
                </a:solidFill>
                <a:effectLst/>
                <a:latin typeface="Calibri"/>
                <a:ea typeface="Calibri"/>
                <a:cs typeface="Calibri"/>
                <a:sym typeface="Calibri"/>
              </a:rPr>
              <a:t>Alcohol Research: Current Reviews</a:t>
            </a:r>
            <a:r>
              <a:rPr lang="en-US" sz="1200" b="0" i="0" u="none" strike="noStrike" cap="none" dirty="0">
                <a:solidFill>
                  <a:schemeClr val="dk1"/>
                </a:solidFill>
                <a:effectLst/>
                <a:latin typeface="Calibri"/>
                <a:ea typeface="Calibri"/>
                <a:cs typeface="Calibri"/>
                <a:sym typeface="Calibri"/>
              </a:rPr>
              <a:t>, </a:t>
            </a:r>
            <a:r>
              <a:rPr lang="en-US" sz="1200" b="0" i="1" u="none" strike="noStrike" cap="none" dirty="0">
                <a:solidFill>
                  <a:schemeClr val="dk1"/>
                </a:solidFill>
                <a:effectLst/>
                <a:latin typeface="Calibri"/>
                <a:ea typeface="Calibri"/>
                <a:cs typeface="Calibri"/>
                <a:sym typeface="Calibri"/>
              </a:rPr>
              <a:t>45</a:t>
            </a:r>
            <a:r>
              <a:rPr lang="en-US" sz="1200" b="0" i="0" u="none" strike="noStrike" cap="none" dirty="0">
                <a:solidFill>
                  <a:schemeClr val="dk1"/>
                </a:solidFill>
                <a:effectLst/>
                <a:latin typeface="Calibri"/>
                <a:ea typeface="Calibri"/>
                <a:cs typeface="Calibri"/>
                <a:sym typeface="Calibri"/>
              </a:rPr>
              <a:t>(1), 05. </a:t>
            </a:r>
            <a:r>
              <a:rPr lang="en-CA" sz="1200" b="0" i="0" u="none" strike="noStrike" cap="none" dirty="0" err="1">
                <a:solidFill>
                  <a:schemeClr val="dk1"/>
                </a:solidFill>
                <a:effectLst/>
                <a:latin typeface="Calibri"/>
                <a:ea typeface="Calibri"/>
                <a:cs typeface="Calibri"/>
                <a:sym typeface="Calibri"/>
              </a:rPr>
              <a:t>doi</a:t>
            </a:r>
            <a:r>
              <a:rPr lang="en-CA" sz="1200" b="0" i="0" u="none" strike="noStrike" cap="none" dirty="0">
                <a:solidFill>
                  <a:schemeClr val="dk1"/>
                </a:solidFill>
                <a:effectLst/>
                <a:latin typeface="Calibri"/>
                <a:ea typeface="Calibri"/>
                <a:cs typeface="Calibri"/>
                <a:sym typeface="Calibri"/>
              </a:rPr>
              <a:t>: </a:t>
            </a:r>
            <a:r>
              <a:rPr lang="en-CA" sz="1200" b="0" i="0" u="sng" strike="noStrike" cap="none" dirty="0">
                <a:solidFill>
                  <a:schemeClr val="dk1"/>
                </a:solidFill>
                <a:effectLst/>
                <a:latin typeface="Calibri"/>
                <a:ea typeface="Calibri"/>
                <a:cs typeface="Calibri"/>
                <a:sym typeface="Calibri"/>
                <a:hlinkClick r:id="rId3"/>
              </a:rPr>
              <a:t>10.35946/arcr.v45.1.05</a:t>
            </a:r>
            <a:endParaRPr dirty="0"/>
          </a:p>
        </p:txBody>
      </p:sp>
      <p:sp>
        <p:nvSpPr>
          <p:cNvPr id="808" name="Google Shape;808;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3" name="Google Shape;823;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b="1" dirty="0">
                <a:solidFill>
                  <a:schemeClr val="dk1"/>
                </a:solidFill>
                <a:latin typeface="Calibri"/>
                <a:ea typeface="Calibri"/>
                <a:cs typeface="Calibri"/>
                <a:sym typeface="Calibri"/>
              </a:rPr>
              <a:t>Despite these challenges, several factors can protect individuals with FASD and result in more positive outcomes:</a:t>
            </a:r>
            <a:endParaRPr dirty="0"/>
          </a:p>
          <a:p>
            <a:pPr marL="171450" marR="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Nurturing and stable home - Consistent home environment</a:t>
            </a:r>
            <a:endParaRPr dirty="0"/>
          </a:p>
          <a:p>
            <a:pPr marL="171450" marR="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Basic needs met</a:t>
            </a:r>
            <a:endParaRPr dirty="0"/>
          </a:p>
          <a:p>
            <a:pPr marL="171450" marR="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No experience with violence or trauma</a:t>
            </a:r>
            <a:endParaRPr dirty="0"/>
          </a:p>
          <a:p>
            <a:pPr marL="171450" marR="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Early and effective supports where needed</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Received developmental disabilities services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Diagnosed and flagged before the age of 6 years</a:t>
            </a:r>
            <a:endParaRPr dirty="0"/>
          </a:p>
          <a:p>
            <a:pPr marL="0" lvl="0" indent="0" algn="l" rtl="0">
              <a:lnSpc>
                <a:spcPct val="90000"/>
              </a:lnSpc>
              <a:spcBef>
                <a:spcPts val="1000"/>
              </a:spcBef>
              <a:spcAft>
                <a:spcPts val="0"/>
              </a:spcAft>
              <a:buSzPts val="1400"/>
              <a:buNone/>
            </a:pPr>
            <a:endParaRPr dirty="0"/>
          </a:p>
          <a:p>
            <a:pPr marL="0" lvl="0" indent="0" algn="l" rtl="0">
              <a:lnSpc>
                <a:spcPct val="90000"/>
              </a:lnSpc>
              <a:spcBef>
                <a:spcPts val="1000"/>
              </a:spcBef>
              <a:spcAft>
                <a:spcPts val="0"/>
              </a:spcAft>
              <a:buSzPts val="1400"/>
              <a:buNone/>
            </a:pPr>
            <a:endParaRPr dirty="0"/>
          </a:p>
          <a:p>
            <a:pPr marL="0" lvl="0" indent="0" algn="l" rtl="0">
              <a:lnSpc>
                <a:spcPct val="90000"/>
              </a:lnSpc>
              <a:spcBef>
                <a:spcPts val="1000"/>
              </a:spcBef>
              <a:spcAft>
                <a:spcPts val="0"/>
              </a:spcAft>
              <a:buSzPts val="1400"/>
              <a:buNone/>
            </a:pPr>
            <a:endParaRPr dirty="0"/>
          </a:p>
          <a:p>
            <a:pPr marL="0" marR="0" lvl="0" indent="0" algn="l" rtl="0">
              <a:lnSpc>
                <a:spcPct val="90000"/>
              </a:lnSpc>
              <a:spcBef>
                <a:spcPts val="1000"/>
              </a:spcBef>
              <a:spcAft>
                <a:spcPts val="0"/>
              </a:spcAft>
              <a:buClr>
                <a:schemeClr val="dk1"/>
              </a:buClr>
              <a:buSzPts val="1200"/>
              <a:buFont typeface="Calibri"/>
              <a:buNone/>
            </a:pPr>
            <a:r>
              <a:rPr lang="en-CA" dirty="0"/>
              <a:t>Ref: AFKA Understanding FASD half day PPT</a:t>
            </a:r>
          </a:p>
          <a:p>
            <a:pPr marL="0" marR="0" lvl="0" indent="0" algn="l" defTabSz="914400" rtl="0" eaLnBrk="1" fontAlgn="auto" latinLnBrk="0" hangingPunct="1">
              <a:lnSpc>
                <a:spcPct val="90000"/>
              </a:lnSpc>
              <a:spcBef>
                <a:spcPts val="1000"/>
              </a:spcBef>
              <a:spcAft>
                <a:spcPts val="0"/>
              </a:spcAft>
              <a:buClr>
                <a:schemeClr val="dk1"/>
              </a:buClr>
              <a:buSzPts val="1200"/>
              <a:buFont typeface="Calibri"/>
              <a:buNone/>
              <a:tabLst/>
              <a:defRPr/>
            </a:pPr>
            <a:r>
              <a:rPr lang="en-US" dirty="0"/>
              <a:t>New References: </a:t>
            </a:r>
            <a:r>
              <a:rPr lang="en-US" sz="1200" dirty="0">
                <a:solidFill>
                  <a:schemeClr val="dk1"/>
                </a:solidFill>
                <a:latin typeface="Calibri"/>
                <a:ea typeface="Calibri"/>
                <a:cs typeface="Calibri"/>
                <a:sym typeface="Calibri"/>
              </a:rPr>
              <a:t>(Flannigan et al., 2020; </a:t>
            </a:r>
            <a:r>
              <a:rPr lang="en-US" dirty="0" err="1"/>
              <a:t>Streissguth</a:t>
            </a:r>
            <a:r>
              <a:rPr lang="en-US" dirty="0"/>
              <a:t> et al., 2004).</a:t>
            </a:r>
            <a:r>
              <a:rPr lang="en-US" sz="1200" dirty="0">
                <a:solidFill>
                  <a:schemeClr val="dk1"/>
                </a:solidFill>
                <a:latin typeface="Calibri"/>
                <a:ea typeface="Calibri"/>
                <a:cs typeface="Calibri"/>
                <a:sym typeface="Calibri"/>
              </a:rPr>
              <a:t> </a:t>
            </a:r>
            <a:endParaRPr lang="en-US" dirty="0"/>
          </a:p>
          <a:p>
            <a:pPr marL="0" marR="0" lvl="0" indent="0" algn="l" rtl="0">
              <a:lnSpc>
                <a:spcPct val="90000"/>
              </a:lnSpc>
              <a:spcBef>
                <a:spcPts val="1000"/>
              </a:spcBef>
              <a:spcAft>
                <a:spcPts val="0"/>
              </a:spcAft>
              <a:buClr>
                <a:schemeClr val="dk1"/>
              </a:buClr>
              <a:buSzPts val="1200"/>
              <a:buFont typeface="Calibri"/>
              <a:buNone/>
            </a:pPr>
            <a:endParaRPr dirty="0"/>
          </a:p>
        </p:txBody>
      </p:sp>
      <p:sp>
        <p:nvSpPr>
          <p:cNvPr id="824" name="Google Shape;824;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2"/>
        <p:cNvGrpSpPr/>
        <p:nvPr/>
      </p:nvGrpSpPr>
      <p:grpSpPr>
        <a:xfrm>
          <a:off x="0" y="0"/>
          <a:ext cx="0" cy="0"/>
          <a:chOff x="0" y="0"/>
          <a:chExt cx="0" cy="0"/>
        </a:xfrm>
      </p:grpSpPr>
      <p:sp>
        <p:nvSpPr>
          <p:cNvPr id="843" name="Google Shape;843;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44" name="Google Shape;84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3"/>
        <p:cNvGrpSpPr/>
        <p:nvPr/>
      </p:nvGrpSpPr>
      <p:grpSpPr>
        <a:xfrm>
          <a:off x="0" y="0"/>
          <a:ext cx="0" cy="0"/>
          <a:chOff x="0" y="0"/>
          <a:chExt cx="0" cy="0"/>
        </a:xfrm>
      </p:grpSpPr>
      <p:sp>
        <p:nvSpPr>
          <p:cNvPr id="854" name="Google Shape;854;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5" name="Google Shape;855;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FASD diagnosis is important for many reasons. Receiving a diagnosis can: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Give individuals, their families, and their caregivers better understanding of disorder and gives them access to increased supports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Identify learning strengths and challenges, which helps develop adaptations and interventions for the individual in school, health services, and employment</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Lower direct costs associated with FASD</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Identify parents who may desire and benefit from support with alcohol use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Understanding and learning about their own disability can be empowering for an individual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Facilitate support for transition periods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Create awareness regarding mental health resilience and risks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Reduce guilt and shame for the individual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b="1" dirty="0">
                <a:solidFill>
                  <a:schemeClr val="dk1"/>
                </a:solidFill>
                <a:latin typeface="Calibri"/>
                <a:ea typeface="Calibri"/>
                <a:cs typeface="Calibri"/>
                <a:sym typeface="Calibri"/>
              </a:rPr>
              <a:t>The bottom line is early and appropriate supports are key to achieving positive outcomes. Early diagnosis can lead to improved supports. </a:t>
            </a:r>
            <a:endParaRPr dirty="0"/>
          </a:p>
        </p:txBody>
      </p:sp>
      <p:sp>
        <p:nvSpPr>
          <p:cNvPr id="856" name="Google Shape;856;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p:cNvGrpSpPr/>
        <p:nvPr/>
      </p:nvGrpSpPr>
      <p:grpSpPr>
        <a:xfrm>
          <a:off x="0" y="0"/>
          <a:ext cx="0" cy="0"/>
          <a:chOff x="0" y="0"/>
          <a:chExt cx="0" cy="0"/>
        </a:xfrm>
      </p:grpSpPr>
      <p:sp>
        <p:nvSpPr>
          <p:cNvPr id="874" name="Google Shape;874;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5" name="Google Shape;875;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b="1" dirty="0">
                <a:solidFill>
                  <a:schemeClr val="dk1"/>
                </a:solidFill>
                <a:latin typeface="Calibri"/>
                <a:ea typeface="Calibri"/>
                <a:cs typeface="Calibri"/>
                <a:sym typeface="Calibri"/>
              </a:rPr>
              <a:t>FASD diagnosis and assessment also comes with challenges, which is why many individuals can go undiagnosed or misdiagnosed.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It is challenging because: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It requires a full assessment by a highly-trained multidisciplinary team of experts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It is cost-intensive, time-intensive, and resource-intensive</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There is a lack of consensus amongst experts in the use of screening tools to assess brain domains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Signs and symptoms of FASD can overlap with other disabilities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Signs and symptoms are difficult to recognize in infants and young children and may not fully manifest until individuals are in school or have reached their teen years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Confirmation of alcohol exposure during pregnancy can be challenging for individuals who do not know their birth mothers, and some women are reluctant to disclose this information out of shame or fear of stigma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Healthcare professionals may be reluctant to refer individuals and families who are concerned about shame and stigma</a:t>
            </a:r>
          </a:p>
          <a:p>
            <a:pPr marL="0" lvl="0" indent="0" algn="l" rtl="0">
              <a:lnSpc>
                <a:spcPct val="100000"/>
              </a:lnSpc>
              <a:spcBef>
                <a:spcPts val="0"/>
              </a:spcBef>
              <a:spcAft>
                <a:spcPts val="0"/>
              </a:spcAft>
              <a:buClr>
                <a:schemeClr val="dk1"/>
              </a:buClr>
              <a:buSzPts val="1200"/>
              <a:buFont typeface="Arial"/>
              <a:buNone/>
            </a:pPr>
            <a:endParaRPr lang="en-CA"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200"/>
              <a:buFont typeface="Arial"/>
              <a:buNone/>
            </a:pPr>
            <a:endParaRPr lang="en-CA"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200"/>
              <a:buFont typeface="Arial"/>
              <a:buNone/>
            </a:pPr>
            <a:r>
              <a:rPr lang="en-CA" sz="1200" dirty="0">
                <a:solidFill>
                  <a:schemeClr val="dk1"/>
                </a:solidFill>
                <a:latin typeface="Calibri"/>
                <a:ea typeface="Calibri"/>
                <a:cs typeface="Calibri"/>
                <a:sym typeface="Calibri"/>
              </a:rPr>
              <a:t>References:</a:t>
            </a:r>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r>
              <a:rPr lang="en-GB" sz="1200" b="0" i="0" u="none" strike="noStrike" cap="none" dirty="0">
                <a:solidFill>
                  <a:schemeClr val="dk1"/>
                </a:solidFill>
                <a:effectLst/>
                <a:latin typeface="Calibri"/>
                <a:ea typeface="Calibri"/>
                <a:cs typeface="Calibri"/>
                <a:sym typeface="Calibri"/>
              </a:rPr>
              <a:t>Cook, J. L., Green, C. R., Lilley, C. M., Anderson, S. M., Baldwin, M. E., </a:t>
            </a:r>
            <a:r>
              <a:rPr lang="en-GB" sz="1200" b="0" i="0" u="none" strike="noStrike" cap="none" dirty="0" err="1">
                <a:solidFill>
                  <a:schemeClr val="dk1"/>
                </a:solidFill>
                <a:effectLst/>
                <a:latin typeface="Calibri"/>
                <a:ea typeface="Calibri"/>
                <a:cs typeface="Calibri"/>
                <a:sym typeface="Calibri"/>
              </a:rPr>
              <a:t>Chudley</a:t>
            </a:r>
            <a:r>
              <a:rPr lang="en-GB" sz="1200" b="0" i="0" u="none" strike="noStrike" cap="none" dirty="0">
                <a:solidFill>
                  <a:schemeClr val="dk1"/>
                </a:solidFill>
                <a:effectLst/>
                <a:latin typeface="Calibri"/>
                <a:ea typeface="Calibri"/>
                <a:cs typeface="Calibri"/>
                <a:sym typeface="Calibri"/>
              </a:rPr>
              <a:t>, A. E., Conry, J. L., LeBlanc, N., Loock, C. A., Lutke, J., Mallon, B. F., McFarlane, A. A., Temple, V. K., &amp; Rosales, T. (2016). </a:t>
            </a:r>
            <a:r>
              <a:rPr lang="en-GB" sz="1200" b="0" i="1" u="none" strike="noStrike" cap="none" dirty="0" err="1">
                <a:solidFill>
                  <a:schemeClr val="dk1"/>
                </a:solidFill>
                <a:effectLst/>
                <a:latin typeface="Calibri"/>
                <a:ea typeface="Calibri"/>
                <a:cs typeface="Calibri"/>
                <a:sym typeface="Calibri"/>
              </a:rPr>
              <a:t>Fetal</a:t>
            </a:r>
            <a:r>
              <a:rPr lang="en-GB" sz="1200" b="0" i="1" u="none" strike="noStrike" cap="none" dirty="0">
                <a:solidFill>
                  <a:schemeClr val="dk1"/>
                </a:solidFill>
                <a:effectLst/>
                <a:latin typeface="Calibri"/>
                <a:ea typeface="Calibri"/>
                <a:cs typeface="Calibri"/>
                <a:sym typeface="Calibri"/>
              </a:rPr>
              <a:t> alcohol spectrum disorder: A guideline for diagnosis across the lifespan</a:t>
            </a:r>
            <a:r>
              <a:rPr lang="en-GB" sz="1200" b="0" i="0" u="none" strike="noStrike" cap="none" dirty="0">
                <a:solidFill>
                  <a:schemeClr val="dk1"/>
                </a:solidFill>
                <a:effectLst/>
                <a:latin typeface="Calibri"/>
                <a:ea typeface="Calibri"/>
                <a:cs typeface="Calibri"/>
                <a:sym typeface="Calibri"/>
              </a:rPr>
              <a:t>. </a:t>
            </a:r>
            <a:r>
              <a:rPr lang="en-GB" sz="1200" b="0" i="1" u="none" strike="noStrike" cap="none" dirty="0">
                <a:solidFill>
                  <a:schemeClr val="dk1"/>
                </a:solidFill>
                <a:effectLst/>
                <a:latin typeface="Calibri"/>
                <a:ea typeface="Calibri"/>
                <a:cs typeface="Calibri"/>
                <a:sym typeface="Calibri"/>
              </a:rPr>
              <a:t>Canadian Medical Association Journal, 188</a:t>
            </a:r>
            <a:r>
              <a:rPr lang="en-GB" sz="1200" b="0" i="0" u="none" strike="noStrike" cap="none" dirty="0">
                <a:solidFill>
                  <a:schemeClr val="dk1"/>
                </a:solidFill>
                <a:effectLst/>
                <a:latin typeface="Calibri"/>
                <a:ea typeface="Calibri"/>
                <a:cs typeface="Calibri"/>
                <a:sym typeface="Calibri"/>
              </a:rPr>
              <a:t>(3), 191–197. </a:t>
            </a:r>
            <a:r>
              <a:rPr lang="en-GB" sz="1200" b="0" i="0" u="sng" strike="noStrike" cap="none" dirty="0">
                <a:solidFill>
                  <a:schemeClr val="dk1"/>
                </a:solidFill>
                <a:effectLst/>
                <a:latin typeface="Calibri"/>
                <a:ea typeface="Calibri"/>
                <a:cs typeface="Calibri"/>
                <a:sym typeface="Calibri"/>
                <a:hlinkClick r:id="rId3"/>
              </a:rPr>
              <a:t>https://www.cmaj.ca/content/188/3/191</a:t>
            </a:r>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endParaRPr lang="en-CA"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Harding, K. D., Burns, C., Lafontaine, C., Wrath, A., Groom, A., Flannigan, K., ... &amp; McFarlane, A. (2024). Challenges and strengths experienced by </a:t>
            </a:r>
            <a:r>
              <a:rPr lang="en-GB" sz="1200" b="0" i="0" u="none" strike="noStrike" cap="none" dirty="0" err="1">
                <a:solidFill>
                  <a:schemeClr val="dk1"/>
                </a:solidFill>
                <a:effectLst/>
                <a:latin typeface="Calibri"/>
                <a:ea typeface="Calibri"/>
                <a:cs typeface="Calibri"/>
                <a:sym typeface="Calibri"/>
              </a:rPr>
              <a:t>fetal</a:t>
            </a:r>
            <a:r>
              <a:rPr lang="en-GB" sz="1200" b="0" i="0" u="none" strike="noStrike" cap="none" dirty="0">
                <a:solidFill>
                  <a:schemeClr val="dk1"/>
                </a:solidFill>
                <a:effectLst/>
                <a:latin typeface="Calibri"/>
                <a:ea typeface="Calibri"/>
                <a:cs typeface="Calibri"/>
                <a:sym typeface="Calibri"/>
              </a:rPr>
              <a:t> alcohol spectrum disorder diagnostic clinics in Canada. </a:t>
            </a:r>
            <a:r>
              <a:rPr lang="en-GB" sz="1200" b="0" i="1" u="none" strike="noStrike" cap="none" dirty="0">
                <a:solidFill>
                  <a:schemeClr val="dk1"/>
                </a:solidFill>
                <a:effectLst/>
                <a:latin typeface="Calibri"/>
                <a:ea typeface="Calibri"/>
                <a:cs typeface="Calibri"/>
                <a:sym typeface="Calibri"/>
              </a:rPr>
              <a:t>Journal of Intellectual &amp; Developmental Disability</a:t>
            </a:r>
            <a:r>
              <a:rPr lang="en-GB" sz="1200" b="0" i="0" u="none" strike="noStrike" cap="none" dirty="0">
                <a:solidFill>
                  <a:schemeClr val="dk1"/>
                </a:solidFill>
                <a:effectLst/>
                <a:latin typeface="Calibri"/>
                <a:ea typeface="Calibri"/>
                <a:cs typeface="Calibri"/>
                <a:sym typeface="Calibri"/>
              </a:rPr>
              <a:t>, </a:t>
            </a:r>
            <a:r>
              <a:rPr lang="en-GB" sz="1200" b="0" i="1" u="none" strike="noStrike" cap="none" dirty="0">
                <a:solidFill>
                  <a:schemeClr val="dk1"/>
                </a:solidFill>
                <a:effectLst/>
                <a:latin typeface="Calibri"/>
                <a:ea typeface="Calibri"/>
                <a:cs typeface="Calibri"/>
                <a:sym typeface="Calibri"/>
              </a:rPr>
              <a:t>49</a:t>
            </a:r>
            <a:r>
              <a:rPr lang="en-GB" sz="1200" b="0" i="0" u="none" strike="noStrike" cap="none" dirty="0">
                <a:solidFill>
                  <a:schemeClr val="dk1"/>
                </a:solidFill>
                <a:effectLst/>
                <a:latin typeface="Calibri"/>
                <a:ea typeface="Calibri"/>
                <a:cs typeface="Calibri"/>
                <a:sym typeface="Calibri"/>
              </a:rPr>
              <a:t>(3), 331-341. </a:t>
            </a:r>
            <a:r>
              <a:rPr lang="en-CA" sz="1200" b="0" i="0" u="sng" strike="noStrike" cap="none" dirty="0">
                <a:solidFill>
                  <a:schemeClr val="dk1"/>
                </a:solidFill>
                <a:effectLst/>
                <a:latin typeface="Calibri"/>
                <a:ea typeface="Calibri"/>
                <a:cs typeface="Calibri"/>
                <a:sym typeface="Calibri"/>
                <a:hlinkClick r:id="rId4"/>
              </a:rPr>
              <a:t>10.3109/13668250.2023.2293336</a:t>
            </a:r>
            <a:endParaRPr lang="en-CA"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Popova, S., </a:t>
            </a:r>
            <a:r>
              <a:rPr lang="en-GB" sz="1200" b="0" i="0" u="none" strike="noStrike" cap="none" dirty="0" err="1">
                <a:solidFill>
                  <a:schemeClr val="dk1"/>
                </a:solidFill>
                <a:effectLst/>
                <a:latin typeface="Calibri"/>
                <a:ea typeface="Calibri"/>
                <a:cs typeface="Calibri"/>
                <a:sym typeface="Calibri"/>
              </a:rPr>
              <a:t>Dozet</a:t>
            </a:r>
            <a:r>
              <a:rPr lang="en-GB" sz="1200" b="0" i="0" u="none" strike="noStrike" cap="none" dirty="0">
                <a:solidFill>
                  <a:schemeClr val="dk1"/>
                </a:solidFill>
                <a:effectLst/>
                <a:latin typeface="Calibri"/>
                <a:ea typeface="Calibri"/>
                <a:cs typeface="Calibri"/>
                <a:sym typeface="Calibri"/>
              </a:rPr>
              <a:t>, D., Temple, V., McFarlane, A., Cook, J., &amp; Burd, L. (2024). </a:t>
            </a:r>
            <a:r>
              <a:rPr lang="en-GB" sz="1200" b="0" i="0" u="none" strike="noStrike" cap="none" dirty="0" err="1">
                <a:solidFill>
                  <a:schemeClr val="dk1"/>
                </a:solidFill>
                <a:effectLst/>
                <a:latin typeface="Calibri"/>
                <a:ea typeface="Calibri"/>
                <a:cs typeface="Calibri"/>
                <a:sym typeface="Calibri"/>
              </a:rPr>
              <a:t>Fetal</a:t>
            </a:r>
            <a:r>
              <a:rPr lang="en-GB" sz="1200" b="0" i="0" u="none" strike="noStrike" cap="none" dirty="0">
                <a:solidFill>
                  <a:schemeClr val="dk1"/>
                </a:solidFill>
                <a:effectLst/>
                <a:latin typeface="Calibri"/>
                <a:ea typeface="Calibri"/>
                <a:cs typeface="Calibri"/>
                <a:sym typeface="Calibri"/>
              </a:rPr>
              <a:t> alcohol spectrum disorder diagnostic clinic capacity in Canadian Provinces and territories. </a:t>
            </a:r>
            <a:r>
              <a:rPr lang="en-GB" sz="1200" b="0" i="1" u="none" strike="noStrike" cap="none" dirty="0" err="1">
                <a:solidFill>
                  <a:schemeClr val="dk1"/>
                </a:solidFill>
                <a:effectLst/>
                <a:latin typeface="Calibri"/>
                <a:ea typeface="Calibri"/>
                <a:cs typeface="Calibri"/>
                <a:sym typeface="Calibri"/>
              </a:rPr>
              <a:t>PLoS</a:t>
            </a:r>
            <a:r>
              <a:rPr lang="en-GB" sz="1200" b="0" i="1" u="none" strike="noStrike" cap="none" dirty="0">
                <a:solidFill>
                  <a:schemeClr val="dk1"/>
                </a:solidFill>
                <a:effectLst/>
                <a:latin typeface="Calibri"/>
                <a:ea typeface="Calibri"/>
                <a:cs typeface="Calibri"/>
                <a:sym typeface="Calibri"/>
              </a:rPr>
              <a:t> One</a:t>
            </a:r>
            <a:r>
              <a:rPr lang="en-GB" sz="1200" b="0" i="0" u="none" strike="noStrike" cap="none" dirty="0">
                <a:solidFill>
                  <a:schemeClr val="dk1"/>
                </a:solidFill>
                <a:effectLst/>
                <a:latin typeface="Calibri"/>
                <a:ea typeface="Calibri"/>
                <a:cs typeface="Calibri"/>
                <a:sym typeface="Calibri"/>
              </a:rPr>
              <a:t>, </a:t>
            </a:r>
            <a:r>
              <a:rPr lang="en-GB" sz="1200" b="0" i="1" u="none" strike="noStrike" cap="none" dirty="0">
                <a:solidFill>
                  <a:schemeClr val="dk1"/>
                </a:solidFill>
                <a:effectLst/>
                <a:latin typeface="Calibri"/>
                <a:ea typeface="Calibri"/>
                <a:cs typeface="Calibri"/>
                <a:sym typeface="Calibri"/>
              </a:rPr>
              <a:t>19</a:t>
            </a:r>
            <a:r>
              <a:rPr lang="en-GB" sz="1200" b="0" i="0" u="none" strike="noStrike" cap="none" dirty="0">
                <a:solidFill>
                  <a:schemeClr val="dk1"/>
                </a:solidFill>
                <a:effectLst/>
                <a:latin typeface="Calibri"/>
                <a:ea typeface="Calibri"/>
                <a:cs typeface="Calibri"/>
                <a:sym typeface="Calibri"/>
              </a:rPr>
              <a:t>(4), e0301615. </a:t>
            </a:r>
            <a:r>
              <a:rPr lang="en-CA" sz="1200" b="0" i="0" u="sng" strike="noStrike" cap="none" dirty="0">
                <a:solidFill>
                  <a:schemeClr val="dk1"/>
                </a:solidFill>
                <a:effectLst/>
                <a:latin typeface="Calibri"/>
                <a:ea typeface="Calibri"/>
                <a:cs typeface="Calibri"/>
                <a:sym typeface="Calibri"/>
                <a:hlinkClick r:id="rId5"/>
              </a:rPr>
              <a:t>10.1371/journal.pone.0301615</a:t>
            </a:r>
            <a:endParaRPr lang="en-CA" sz="1200" b="0" i="0" u="none" strike="noStrike" cap="none" dirty="0">
              <a:solidFill>
                <a:schemeClr val="dk1"/>
              </a:solidFill>
              <a:effectLst/>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endParaRPr dirty="0"/>
          </a:p>
        </p:txBody>
      </p:sp>
      <p:sp>
        <p:nvSpPr>
          <p:cNvPr id="876" name="Google Shape;876;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1"/>
        <p:cNvGrpSpPr/>
        <p:nvPr/>
      </p:nvGrpSpPr>
      <p:grpSpPr>
        <a:xfrm>
          <a:off x="0" y="0"/>
          <a:ext cx="0" cy="0"/>
          <a:chOff x="0" y="0"/>
          <a:chExt cx="0" cy="0"/>
        </a:xfrm>
      </p:grpSpPr>
      <p:sp>
        <p:nvSpPr>
          <p:cNvPr id="882" name="Google Shape;882;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3" name="Google Shape;883;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b="1" dirty="0">
                <a:solidFill>
                  <a:schemeClr val="dk1"/>
                </a:solidFill>
                <a:latin typeface="Calibri"/>
                <a:ea typeface="Calibri"/>
                <a:cs typeface="Calibri"/>
                <a:sym typeface="Calibri"/>
              </a:rPr>
              <a:t>In order to get an FASD diagnosis, an individual is usually assessed by a multidisciplinary team of experts, typically including a medical practitioner, a psychologist, and a speech language therapist. </a:t>
            </a:r>
            <a:r>
              <a:rPr lang="en-CA" sz="1200" dirty="0">
                <a:solidFill>
                  <a:schemeClr val="dk1"/>
                </a:solidFill>
                <a:latin typeface="Calibri"/>
                <a:ea typeface="Calibri"/>
                <a:cs typeface="Calibri"/>
                <a:sym typeface="Calibri"/>
              </a:rPr>
              <a:t>Teams may also include a social worker, an occupational therapist, and a clinic coordinator. Each diagnostic clinic operates a little bit differently.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Recommendations are often made for educational accommodations in a diagnostic report that the school and family can work on together.  It is the legal guardian’s decision if the FASD diagnostic report will be shared with others. Schools should be sensitive to how difficult it can be for parents to share this information.  </a:t>
            </a:r>
          </a:p>
          <a:p>
            <a:pPr marL="0" lvl="0" indent="0" algn="l" rtl="0">
              <a:lnSpc>
                <a:spcPct val="100000"/>
              </a:lnSpc>
              <a:spcBef>
                <a:spcPts val="0"/>
              </a:spcBef>
              <a:spcAft>
                <a:spcPts val="0"/>
              </a:spcAft>
              <a:buSzPts val="1400"/>
              <a:buNone/>
            </a:pPr>
            <a:endParaRPr lang="en-CA" sz="1200"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sz="1200" dirty="0">
                <a:solidFill>
                  <a:schemeClr val="dk1"/>
                </a:solidFill>
                <a:latin typeface="Calibri"/>
                <a:ea typeface="Calibri"/>
                <a:cs typeface="Calibri"/>
                <a:sym typeface="Calibri"/>
              </a:rPr>
              <a:t>Reference: </a:t>
            </a:r>
            <a:r>
              <a:rPr lang="en-GB" sz="1200" b="0" i="0" u="none" strike="noStrike" cap="none" dirty="0">
                <a:solidFill>
                  <a:schemeClr val="dk1"/>
                </a:solidFill>
                <a:effectLst/>
                <a:latin typeface="Calibri"/>
                <a:ea typeface="Calibri"/>
                <a:cs typeface="Calibri"/>
                <a:sym typeface="Calibri"/>
              </a:rPr>
              <a:t>Cook, J. L., Green, C. R., Lilley, C. M., Anderson, S. M., Baldwin, M. E., </a:t>
            </a:r>
            <a:r>
              <a:rPr lang="en-GB" sz="1200" b="0" i="0" u="none" strike="noStrike" cap="none" dirty="0" err="1">
                <a:solidFill>
                  <a:schemeClr val="dk1"/>
                </a:solidFill>
                <a:effectLst/>
                <a:latin typeface="Calibri"/>
                <a:ea typeface="Calibri"/>
                <a:cs typeface="Calibri"/>
                <a:sym typeface="Calibri"/>
              </a:rPr>
              <a:t>Chudley</a:t>
            </a:r>
            <a:r>
              <a:rPr lang="en-GB" sz="1200" b="0" i="0" u="none" strike="noStrike" cap="none" dirty="0">
                <a:solidFill>
                  <a:schemeClr val="dk1"/>
                </a:solidFill>
                <a:effectLst/>
                <a:latin typeface="Calibri"/>
                <a:ea typeface="Calibri"/>
                <a:cs typeface="Calibri"/>
                <a:sym typeface="Calibri"/>
              </a:rPr>
              <a:t>, A. E., Conry, J. L., LeBlanc, N., Loock, C. A., Lutke, J., Mallon, B. F., McFarlane, A. A., Temple, V. K., &amp; Rosales, T. (2016). </a:t>
            </a:r>
            <a:r>
              <a:rPr lang="en-GB" sz="1200" b="0" i="1" u="none" strike="noStrike" cap="none" dirty="0" err="1">
                <a:solidFill>
                  <a:schemeClr val="dk1"/>
                </a:solidFill>
                <a:effectLst/>
                <a:latin typeface="Calibri"/>
                <a:ea typeface="Calibri"/>
                <a:cs typeface="Calibri"/>
                <a:sym typeface="Calibri"/>
              </a:rPr>
              <a:t>Fetal</a:t>
            </a:r>
            <a:r>
              <a:rPr lang="en-GB" sz="1200" b="0" i="1" u="none" strike="noStrike" cap="none" dirty="0">
                <a:solidFill>
                  <a:schemeClr val="dk1"/>
                </a:solidFill>
                <a:effectLst/>
                <a:latin typeface="Calibri"/>
                <a:ea typeface="Calibri"/>
                <a:cs typeface="Calibri"/>
                <a:sym typeface="Calibri"/>
              </a:rPr>
              <a:t> alcohol spectrum disorder: A guideline for diagnosis across the lifespan</a:t>
            </a:r>
            <a:r>
              <a:rPr lang="en-GB" sz="1200" b="0" i="0" u="none" strike="noStrike" cap="none" dirty="0">
                <a:solidFill>
                  <a:schemeClr val="dk1"/>
                </a:solidFill>
                <a:effectLst/>
                <a:latin typeface="Calibri"/>
                <a:ea typeface="Calibri"/>
                <a:cs typeface="Calibri"/>
                <a:sym typeface="Calibri"/>
              </a:rPr>
              <a:t>. </a:t>
            </a:r>
            <a:r>
              <a:rPr lang="en-GB" sz="1200" b="0" i="1" u="none" strike="noStrike" cap="none" dirty="0">
                <a:solidFill>
                  <a:schemeClr val="dk1"/>
                </a:solidFill>
                <a:effectLst/>
                <a:latin typeface="Calibri"/>
                <a:ea typeface="Calibri"/>
                <a:cs typeface="Calibri"/>
                <a:sym typeface="Calibri"/>
              </a:rPr>
              <a:t>Canadian Medical Association Journal, 188</a:t>
            </a:r>
            <a:r>
              <a:rPr lang="en-GB" sz="1200" b="0" i="0" u="none" strike="noStrike" cap="none" dirty="0">
                <a:solidFill>
                  <a:schemeClr val="dk1"/>
                </a:solidFill>
                <a:effectLst/>
                <a:latin typeface="Calibri"/>
                <a:ea typeface="Calibri"/>
                <a:cs typeface="Calibri"/>
                <a:sym typeface="Calibri"/>
              </a:rPr>
              <a:t>(3), 191–197. </a:t>
            </a:r>
            <a:r>
              <a:rPr lang="en-GB" sz="1200" b="0" i="0" u="sng" strike="noStrike" cap="none" dirty="0">
                <a:solidFill>
                  <a:schemeClr val="dk1"/>
                </a:solidFill>
                <a:effectLst/>
                <a:latin typeface="Calibri"/>
                <a:ea typeface="Calibri"/>
                <a:cs typeface="Calibri"/>
                <a:sym typeface="Calibri"/>
                <a:hlinkClick r:id="rId3"/>
              </a:rPr>
              <a:t>https://www.cmaj.ca/content/188/3/191</a:t>
            </a:r>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p:txBody>
      </p:sp>
      <p:sp>
        <p:nvSpPr>
          <p:cNvPr id="884" name="Google Shape;884;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Google Shape;902;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3" name="Google Shape;903;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Prior to 2015, individuals could be diagnosed with Fetal Alcohol Syndrome (FAS), partial FAS (</a:t>
            </a:r>
            <a:r>
              <a:rPr lang="en-CA" sz="1200" dirty="0" err="1">
                <a:solidFill>
                  <a:schemeClr val="dk1"/>
                </a:solidFill>
                <a:latin typeface="Calibri"/>
                <a:ea typeface="Calibri"/>
                <a:cs typeface="Calibri"/>
                <a:sym typeface="Calibri"/>
              </a:rPr>
              <a:t>pFAS</a:t>
            </a:r>
            <a:r>
              <a:rPr lang="en-CA" sz="1200" dirty="0">
                <a:solidFill>
                  <a:schemeClr val="dk1"/>
                </a:solidFill>
                <a:latin typeface="Calibri"/>
                <a:ea typeface="Calibri"/>
                <a:cs typeface="Calibri"/>
                <a:sym typeface="Calibri"/>
              </a:rPr>
              <a:t>), or Alcohol-Related Neurodevelopmental Disorder (ARND).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The process for FASD assessment and diagnosis in Canada was most recently updated in 2015. There are 2 possible categories of FASD diagnosis: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FASD with sentinel facial features</a:t>
            </a:r>
            <a:endParaRPr sz="1200" dirty="0">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FASD without sentinel facial features</a:t>
            </a:r>
            <a:endParaRPr sz="1200" dirty="0">
              <a:solidFill>
                <a:schemeClr val="dk1"/>
              </a:solidFill>
              <a:latin typeface="Calibri"/>
              <a:ea typeface="Calibri"/>
              <a:cs typeface="Calibri"/>
              <a:sym typeface="Calibri"/>
            </a:endParaRPr>
          </a:p>
          <a:p>
            <a:pPr marL="171450" lvl="0" indent="-95250" algn="l" rtl="0">
              <a:lnSpc>
                <a:spcPct val="100000"/>
              </a:lnSpc>
              <a:spcBef>
                <a:spcPts val="0"/>
              </a:spcBef>
              <a:spcAft>
                <a:spcPts val="0"/>
              </a:spcAft>
              <a:buClr>
                <a:schemeClr val="dk1"/>
              </a:buClr>
              <a:buSzPts val="12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200"/>
              <a:buFont typeface="Arial"/>
              <a:buNone/>
            </a:pPr>
            <a:r>
              <a:rPr lang="en-CA" sz="1200" dirty="0">
                <a:solidFill>
                  <a:schemeClr val="dk1"/>
                </a:solidFill>
                <a:latin typeface="Calibri"/>
                <a:ea typeface="Calibri"/>
                <a:cs typeface="Calibri"/>
                <a:sym typeface="Calibri"/>
              </a:rPr>
              <a:t>FASD with or without sentinel facial features replaced FAS, </a:t>
            </a:r>
            <a:r>
              <a:rPr lang="en-CA" sz="1200" dirty="0" err="1">
                <a:solidFill>
                  <a:schemeClr val="dk1"/>
                </a:solidFill>
                <a:latin typeface="Calibri"/>
                <a:ea typeface="Calibri"/>
                <a:cs typeface="Calibri"/>
                <a:sym typeface="Calibri"/>
              </a:rPr>
              <a:t>pFAS</a:t>
            </a:r>
            <a:r>
              <a:rPr lang="en-CA" sz="1200" dirty="0">
                <a:solidFill>
                  <a:schemeClr val="dk1"/>
                </a:solidFill>
                <a:latin typeface="Calibri"/>
                <a:ea typeface="Calibri"/>
                <a:cs typeface="Calibri"/>
                <a:sym typeface="Calibri"/>
              </a:rPr>
              <a:t>, and ARND, which are no longer used as diagnostic terms. </a:t>
            </a:r>
            <a:endParaRPr dirty="0"/>
          </a:p>
          <a:p>
            <a:pPr marL="0" lvl="0" indent="0" algn="l" rtl="0">
              <a:lnSpc>
                <a:spcPct val="100000"/>
              </a:lnSpc>
              <a:spcBef>
                <a:spcPts val="0"/>
              </a:spcBef>
              <a:spcAft>
                <a:spcPts val="0"/>
              </a:spcAft>
              <a:buClr>
                <a:schemeClr val="dk1"/>
              </a:buClr>
              <a:buSzPts val="12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200"/>
              <a:buFont typeface="Arial"/>
              <a:buNone/>
            </a:pPr>
            <a:r>
              <a:rPr lang="en-CA" sz="1200" dirty="0">
                <a:solidFill>
                  <a:schemeClr val="dk1"/>
                </a:solidFill>
                <a:latin typeface="Calibri"/>
                <a:ea typeface="Calibri"/>
                <a:cs typeface="Calibri"/>
                <a:sym typeface="Calibri"/>
              </a:rPr>
              <a:t>An individual may also be given the designation of “At risk for neurodevelopmental disorder and FASD, associated with PAE” which is not a diagnosis, but means that the person is experiencing significant challenges that may eventually lead to a diagnosis.</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b="1" dirty="0">
                <a:solidFill>
                  <a:schemeClr val="dk1"/>
                </a:solidFill>
                <a:latin typeface="Calibri"/>
                <a:ea typeface="Calibri"/>
                <a:cs typeface="Calibri"/>
                <a:sym typeface="Calibri"/>
              </a:rPr>
              <a:t>In Canada, we use FASD as the general term to cover anyone who meets criteria for diagnosis. The third “At-Risk” term is non-diagnostic, which means that the individual does not currently meet diagnostic criteria for FASD at the time of assessment but will require future follow-up and support. </a:t>
            </a:r>
          </a:p>
          <a:p>
            <a:pPr marL="0" lvl="0" indent="0" algn="l" rtl="0">
              <a:lnSpc>
                <a:spcPct val="100000"/>
              </a:lnSpc>
              <a:spcBef>
                <a:spcPts val="0"/>
              </a:spcBef>
              <a:spcAft>
                <a:spcPts val="0"/>
              </a:spcAft>
              <a:buSzPts val="1400"/>
              <a:buNone/>
            </a:pPr>
            <a:endParaRPr lang="en-CA" sz="1200" b="1"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200" b="0" i="0" u="none" strike="noStrike" cap="none" dirty="0">
                <a:solidFill>
                  <a:schemeClr val="dk1"/>
                </a:solidFill>
                <a:effectLst/>
                <a:latin typeface="Calibri"/>
                <a:ea typeface="Calibri"/>
                <a:cs typeface="Calibri"/>
                <a:sym typeface="Calibri"/>
              </a:rPr>
              <a:t>Cook, J. L., Green, C. R., Lilley, C. M., Anderson, S. M., Baldwin, M. E., </a:t>
            </a:r>
            <a:r>
              <a:rPr lang="en-GB" sz="1200" b="0" i="0" u="none" strike="noStrike" cap="none" dirty="0" err="1">
                <a:solidFill>
                  <a:schemeClr val="dk1"/>
                </a:solidFill>
                <a:effectLst/>
                <a:latin typeface="Calibri"/>
                <a:ea typeface="Calibri"/>
                <a:cs typeface="Calibri"/>
                <a:sym typeface="Calibri"/>
              </a:rPr>
              <a:t>Chudley</a:t>
            </a:r>
            <a:r>
              <a:rPr lang="en-GB" sz="1200" b="0" i="0" u="none" strike="noStrike" cap="none" dirty="0">
                <a:solidFill>
                  <a:schemeClr val="dk1"/>
                </a:solidFill>
                <a:effectLst/>
                <a:latin typeface="Calibri"/>
                <a:ea typeface="Calibri"/>
                <a:cs typeface="Calibri"/>
                <a:sym typeface="Calibri"/>
              </a:rPr>
              <a:t>, A. E., Conry, J. L., LeBlanc, N., Loock, C. A., Lutke, J., Mallon, B. F., McFarlane, A. A., Temple, V. K., &amp; Rosales, T. (2016). </a:t>
            </a:r>
            <a:r>
              <a:rPr lang="en-GB" sz="1200" b="0" i="1" u="none" strike="noStrike" cap="none" dirty="0" err="1">
                <a:solidFill>
                  <a:schemeClr val="dk1"/>
                </a:solidFill>
                <a:effectLst/>
                <a:latin typeface="Calibri"/>
                <a:ea typeface="Calibri"/>
                <a:cs typeface="Calibri"/>
                <a:sym typeface="Calibri"/>
              </a:rPr>
              <a:t>Fetal</a:t>
            </a:r>
            <a:r>
              <a:rPr lang="en-GB" sz="1200" b="0" i="1" u="none" strike="noStrike" cap="none" dirty="0">
                <a:solidFill>
                  <a:schemeClr val="dk1"/>
                </a:solidFill>
                <a:effectLst/>
                <a:latin typeface="Calibri"/>
                <a:ea typeface="Calibri"/>
                <a:cs typeface="Calibri"/>
                <a:sym typeface="Calibri"/>
              </a:rPr>
              <a:t> alcohol spectrum disorder: A guideline for diagnosis across the lifespan</a:t>
            </a:r>
            <a:r>
              <a:rPr lang="en-GB" sz="1200" b="0" i="0" u="none" strike="noStrike" cap="none" dirty="0">
                <a:solidFill>
                  <a:schemeClr val="dk1"/>
                </a:solidFill>
                <a:effectLst/>
                <a:latin typeface="Calibri"/>
                <a:ea typeface="Calibri"/>
                <a:cs typeface="Calibri"/>
                <a:sym typeface="Calibri"/>
              </a:rPr>
              <a:t>. </a:t>
            </a:r>
            <a:r>
              <a:rPr lang="en-GB" sz="1200" b="0" i="1" u="none" strike="noStrike" cap="none" dirty="0">
                <a:solidFill>
                  <a:schemeClr val="dk1"/>
                </a:solidFill>
                <a:effectLst/>
                <a:latin typeface="Calibri"/>
                <a:ea typeface="Calibri"/>
                <a:cs typeface="Calibri"/>
                <a:sym typeface="Calibri"/>
              </a:rPr>
              <a:t>Canadian Medical Association Journal, 188</a:t>
            </a:r>
            <a:r>
              <a:rPr lang="en-GB" sz="1200" b="0" i="0" u="none" strike="noStrike" cap="none" dirty="0">
                <a:solidFill>
                  <a:schemeClr val="dk1"/>
                </a:solidFill>
                <a:effectLst/>
                <a:latin typeface="Calibri"/>
                <a:ea typeface="Calibri"/>
                <a:cs typeface="Calibri"/>
                <a:sym typeface="Calibri"/>
              </a:rPr>
              <a:t>(3), 191–197. </a:t>
            </a:r>
            <a:r>
              <a:rPr lang="en-GB" sz="1200" b="0" i="0" u="sng" strike="noStrike" cap="none" dirty="0">
                <a:solidFill>
                  <a:schemeClr val="dk1"/>
                </a:solidFill>
                <a:effectLst/>
                <a:latin typeface="Calibri"/>
                <a:ea typeface="Calibri"/>
                <a:cs typeface="Calibri"/>
                <a:sym typeface="Calibri"/>
                <a:hlinkClick r:id="rId3"/>
              </a:rPr>
              <a:t>https://www.cmaj.ca/content/188/3/191</a:t>
            </a:r>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pPr marL="0" lvl="0" indent="0" algn="l" rtl="0">
              <a:lnSpc>
                <a:spcPct val="100000"/>
              </a:lnSpc>
              <a:spcBef>
                <a:spcPts val="0"/>
              </a:spcBef>
              <a:spcAft>
                <a:spcPts val="0"/>
              </a:spcAft>
              <a:buSzPts val="1400"/>
              <a:buNone/>
            </a:pPr>
            <a:endParaRPr sz="1200" b="1" dirty="0">
              <a:solidFill>
                <a:schemeClr val="dk1"/>
              </a:solidFill>
              <a:latin typeface="Calibri"/>
              <a:ea typeface="Calibri"/>
              <a:cs typeface="Calibri"/>
              <a:sym typeface="Calibri"/>
            </a:endParaRPr>
          </a:p>
        </p:txBody>
      </p:sp>
      <p:sp>
        <p:nvSpPr>
          <p:cNvPr id="904" name="Google Shape;904;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59</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3" name="Google Shape;16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0" name="Google Shape;920;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A teacher, school staff, or member of the student’s support team may choose to conduct a functional assessment as the child progresses through their education to identify new or updated needs. This assessment may look at the student’s: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Skills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Attention</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Independence</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Social interactions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Functional language</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Strengths and interests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And behaviours</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To identify the student’s current skill levels and the unique needs, in this case a functional assessment will likely be conducted in the school setting. </a:t>
            </a:r>
            <a:r>
              <a:rPr lang="en-CA" sz="1200" b="1" dirty="0">
                <a:solidFill>
                  <a:schemeClr val="dk1"/>
                </a:solidFill>
                <a:latin typeface="Calibri"/>
                <a:ea typeface="Calibri"/>
                <a:cs typeface="Calibri"/>
                <a:sym typeface="Calibri"/>
              </a:rPr>
              <a:t>The information in this assessment can help inform the IPP and make sure the goals we set for the student are achievable and based on their unique strengths and challenges. </a:t>
            </a:r>
          </a:p>
          <a:p>
            <a:pPr marL="0" lvl="0" indent="0" algn="l" rtl="0">
              <a:lnSpc>
                <a:spcPct val="100000"/>
              </a:lnSpc>
              <a:spcBef>
                <a:spcPts val="0"/>
              </a:spcBef>
              <a:spcAft>
                <a:spcPts val="0"/>
              </a:spcAft>
              <a:buSzPts val="1400"/>
              <a:buNone/>
            </a:pPr>
            <a:endParaRPr lang="en-CA" sz="1200" b="1"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CA" sz="1200" b="1" dirty="0">
                <a:solidFill>
                  <a:schemeClr val="dk1"/>
                </a:solidFill>
                <a:latin typeface="Calibri"/>
                <a:ea typeface="Calibri"/>
                <a:cs typeface="Calibri"/>
                <a:sym typeface="Calibri"/>
              </a:rPr>
              <a:t>Resource: </a:t>
            </a:r>
            <a:r>
              <a:rPr lang="en-US" i="1" dirty="0"/>
              <a:t>FASD Educational Strategies Handbook</a:t>
            </a:r>
            <a:r>
              <a:rPr lang="en-US" dirty="0"/>
              <a:t> is a comprehensive guide from the University of Washington FASDPN that provides educators with evidence-informed teaching strategies and explicitly covers using </a:t>
            </a:r>
            <a:r>
              <a:rPr lang="en-US" i="1" dirty="0"/>
              <a:t>functional assessment</a:t>
            </a:r>
            <a:r>
              <a:rPr lang="en-US" dirty="0"/>
              <a:t> to understand and support the learning and behavior of students with fetal alcohol spectrum disorder (FASD). The handbook can be accessed here: https://depts.washington.edu/fasdpn/pdfs/FASD%20Educational%20Strategies%20Handbook.pdf </a:t>
            </a:r>
            <a:endParaRPr lang="en-CA" sz="1200" b="1"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lang="en-CA" sz="1200" b="1"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CA" sz="1200" b="1" dirty="0">
                <a:solidFill>
                  <a:schemeClr val="dk1"/>
                </a:solidFill>
                <a:latin typeface="Calibri"/>
                <a:ea typeface="Calibri"/>
                <a:cs typeface="Calibri"/>
                <a:sym typeface="Calibri"/>
              </a:rPr>
              <a:t>References:  </a:t>
            </a:r>
            <a:r>
              <a:rPr lang="en-CA" sz="1200" b="0" i="0" u="none" strike="noStrike" cap="none" dirty="0">
                <a:solidFill>
                  <a:schemeClr val="dk1"/>
                </a:solidFill>
                <a:effectLst/>
                <a:latin typeface="Calibri"/>
                <a:ea typeface="Calibri"/>
                <a:cs typeface="Calibri"/>
                <a:sym typeface="Calibri"/>
              </a:rPr>
              <a:t>Brown, N.N., Reynolds, C.R. (2021). Connecting the Dots: Functional Behavior Evaluation in Fetal Alcohol Spectrum Disorder. In: Novick Brown, N. (eds) Evaluating Fetal Alcohol Spectrum Disorders in the Forensic Context. Springer, Cham. https://doi.org/10.1007/978-3-030-73628-6_8</a:t>
            </a:r>
            <a:endParaRPr dirty="0"/>
          </a:p>
        </p:txBody>
      </p:sp>
      <p:sp>
        <p:nvSpPr>
          <p:cNvPr id="921" name="Google Shape;921;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p:cNvGrpSpPr/>
        <p:nvPr/>
      </p:nvGrpSpPr>
      <p:grpSpPr>
        <a:xfrm>
          <a:off x="0" y="0"/>
          <a:ext cx="0" cy="0"/>
          <a:chOff x="0" y="0"/>
          <a:chExt cx="0" cy="0"/>
        </a:xfrm>
      </p:grpSpPr>
      <p:sp>
        <p:nvSpPr>
          <p:cNvPr id="930" name="Google Shape;930;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1" name="Google Shape;931;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3"/>
        <p:cNvGrpSpPr/>
        <p:nvPr/>
      </p:nvGrpSpPr>
      <p:grpSpPr>
        <a:xfrm>
          <a:off x="0" y="0"/>
          <a:ext cx="0" cy="0"/>
          <a:chOff x="0" y="0"/>
          <a:chExt cx="0" cy="0"/>
        </a:xfrm>
      </p:grpSpPr>
      <p:sp>
        <p:nvSpPr>
          <p:cNvPr id="944" name="Google Shape;944;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5" name="Google Shape;945;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Intervention research is relatively new in the FASD field, but some programs are showing promising results. Researchers have shown that interventions can improve cognitive (self-regulation, memory, attention), academic (math, language, literacy), behavioural, and social skills in individuals with FASD. Caregiver programs and supports also show promise.</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An individual with FASD may need support in any or all of the following areas of their lives, and needs can change over time:</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Attachment</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Family cohesion</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Social functioning</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Regulation</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Educational experience</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Mental health</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Identity establishment and transitioning</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Community engagement</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Adaptive skills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Employment</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Housing</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Parenting</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Expert consensus suggests that service delivery approaches that rely on an assumption of ‘neurotypical’ functioning may not be effective for individuals with FASD.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b="1" dirty="0">
                <a:solidFill>
                  <a:schemeClr val="dk1"/>
                </a:solidFill>
                <a:latin typeface="Calibri"/>
                <a:ea typeface="Calibri"/>
                <a:cs typeface="Calibri"/>
                <a:sym typeface="Calibri"/>
              </a:rPr>
              <a:t>By implementing evidence-based interventions and/or supports, we create opportunities for targeted skill growth and development, while also shifting environmental supports and expectations in order to optimize opportunity. </a:t>
            </a:r>
            <a:r>
              <a:rPr lang="en-CA" sz="1200" dirty="0">
                <a:solidFill>
                  <a:schemeClr val="dk1"/>
                </a:solidFill>
                <a:latin typeface="Calibri"/>
                <a:ea typeface="Calibri"/>
                <a:cs typeface="Calibri"/>
                <a:sym typeface="Calibri"/>
              </a:rPr>
              <a:t>The goal is to promote well-being and generate opportunities for meaningful success.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Remember: meaningful outcomes come from meaningful understandings. We have to understand both the needs and strengths of an individual in order to create effective and long-lasting interventions.</a:t>
            </a:r>
            <a:endParaRPr dirty="0"/>
          </a:p>
          <a:p>
            <a:pPr marL="0" lvl="0" indent="0" algn="l" rtl="0">
              <a:lnSpc>
                <a:spcPct val="100000"/>
              </a:lnSpc>
              <a:spcBef>
                <a:spcPts val="0"/>
              </a:spcBef>
              <a:spcAft>
                <a:spcPts val="0"/>
              </a:spcAft>
              <a:buSzPts val="1400"/>
              <a:buNone/>
            </a:pPr>
            <a:endParaRPr dirty="0"/>
          </a:p>
        </p:txBody>
      </p:sp>
      <p:sp>
        <p:nvSpPr>
          <p:cNvPr id="946" name="Google Shape;946;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g3b0d7c0ee5b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0" name="Google Shape;870;g3b0d7c0ee5b_0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457200" lvl="0" indent="-317500" algn="l" rtl="0">
              <a:spcBef>
                <a:spcPts val="0"/>
              </a:spcBef>
              <a:spcAft>
                <a:spcPts val="0"/>
              </a:spcAft>
              <a:buSzPts val="1400"/>
              <a:buChar char="●"/>
            </a:pPr>
            <a:r>
              <a:rPr lang="en-CA" dirty="0"/>
              <a:t>The Towards Healthy Outcomes (THO) was introduced earlier in the Foundations presentation.</a:t>
            </a:r>
            <a:endParaRPr dirty="0"/>
          </a:p>
          <a:p>
            <a:pPr marL="457200" lvl="0" indent="-317500" algn="l" rtl="0">
              <a:spcBef>
                <a:spcPts val="0"/>
              </a:spcBef>
              <a:spcAft>
                <a:spcPts val="0"/>
              </a:spcAft>
              <a:buSzPts val="1400"/>
              <a:buChar char="●"/>
            </a:pPr>
            <a:r>
              <a:rPr lang="en-CA" dirty="0"/>
              <a:t>THO provides a strengths-based, evidence-informed approach to intervention across the lifespan for individuals with FASD. It was developed by CANFASD in collaboration with researchers, caregivers, and individuals with lived experience to support proactive, individualized planning and service delivery. </a:t>
            </a:r>
            <a:endParaRPr dirty="0"/>
          </a:p>
          <a:p>
            <a:pPr marL="457200" lvl="0" indent="-317500" algn="l" rtl="0">
              <a:spcBef>
                <a:spcPts val="0"/>
              </a:spcBef>
              <a:spcAft>
                <a:spcPts val="0"/>
              </a:spcAft>
              <a:buSzPts val="1400"/>
              <a:buChar char="●"/>
            </a:pPr>
            <a:r>
              <a:rPr lang="en-CA" dirty="0"/>
              <a:t>THO is structured around multiple domains of healthy functioning that are considered important for overall well-being and success. </a:t>
            </a:r>
            <a:endParaRPr dirty="0"/>
          </a:p>
          <a:p>
            <a:pPr marL="457200" lvl="0" indent="-317500" algn="l" rtl="0">
              <a:spcBef>
                <a:spcPts val="0"/>
              </a:spcBef>
              <a:spcAft>
                <a:spcPts val="0"/>
              </a:spcAft>
              <a:buSzPts val="1400"/>
              <a:buChar char="●"/>
            </a:pPr>
            <a:r>
              <a:rPr lang="en-CA" dirty="0"/>
              <a:t>One of these key domains is Education and Skill building, which is directly relevant to our work in schools. </a:t>
            </a:r>
            <a:endParaRPr dirty="0"/>
          </a:p>
          <a:p>
            <a:pPr marL="457200" lvl="0" indent="-317500" algn="l" rtl="0">
              <a:spcBef>
                <a:spcPts val="0"/>
              </a:spcBef>
              <a:spcAft>
                <a:spcPts val="0"/>
              </a:spcAft>
              <a:buSzPts val="1400"/>
              <a:buChar char="●"/>
            </a:pPr>
            <a:r>
              <a:rPr lang="en-CA" dirty="0"/>
              <a:t>Although THO was designed primarily as an intervention framework with the intention of guiding individualized supports and services, it provides a useful conceptual roadmap for understanding how educational planning fits into the broader context of lifelong well-being for individuals with FASD. </a:t>
            </a:r>
            <a:endParaRPr dirty="0"/>
          </a:p>
          <a:p>
            <a:pPr marL="457200" lvl="0" indent="-317500" algn="l" rtl="0">
              <a:spcBef>
                <a:spcPts val="0"/>
              </a:spcBef>
              <a:spcAft>
                <a:spcPts val="0"/>
              </a:spcAft>
              <a:buSzPts val="1400"/>
              <a:buChar char="●"/>
            </a:pPr>
            <a:r>
              <a:rPr lang="en-CA" dirty="0"/>
              <a:t>Within the Education and </a:t>
            </a:r>
            <a:r>
              <a:rPr lang="en-CA" dirty="0" err="1"/>
              <a:t>Skillbuilding</a:t>
            </a:r>
            <a:r>
              <a:rPr lang="en-CA" dirty="0"/>
              <a:t> Domain the following is recognized: </a:t>
            </a:r>
            <a:endParaRPr dirty="0"/>
          </a:p>
          <a:p>
            <a:pPr marL="914400" lvl="1" indent="-317500" algn="l" rtl="0">
              <a:spcBef>
                <a:spcPts val="0"/>
              </a:spcBef>
              <a:spcAft>
                <a:spcPts val="0"/>
              </a:spcAft>
              <a:buSzPts val="1400"/>
              <a:buChar char="○"/>
            </a:pPr>
            <a:r>
              <a:rPr lang="en-CA" dirty="0"/>
              <a:t>identifying and building on individual strengths; </a:t>
            </a:r>
            <a:endParaRPr dirty="0"/>
          </a:p>
          <a:p>
            <a:pPr marL="914400" lvl="1" indent="-317500" algn="l" rtl="0">
              <a:spcBef>
                <a:spcPts val="0"/>
              </a:spcBef>
              <a:spcAft>
                <a:spcPts val="0"/>
              </a:spcAft>
              <a:buSzPts val="1400"/>
              <a:buChar char="○"/>
            </a:pPr>
            <a:r>
              <a:rPr lang="en-CA" dirty="0"/>
              <a:t>supporting the development of academic and adaptive skills</a:t>
            </a:r>
            <a:endParaRPr dirty="0"/>
          </a:p>
          <a:p>
            <a:pPr marL="914400" lvl="1" indent="-317500" algn="l" rtl="0">
              <a:spcBef>
                <a:spcPts val="0"/>
              </a:spcBef>
              <a:spcAft>
                <a:spcPts val="0"/>
              </a:spcAft>
              <a:buSzPts val="1400"/>
              <a:buChar char="○"/>
            </a:pPr>
            <a:r>
              <a:rPr lang="en-CA" dirty="0"/>
              <a:t>tailoring instruction and supports to match the student’s profile and developmental needs; and promoting opportunities for skill generalization across settings.</a:t>
            </a:r>
            <a:endParaRPr dirty="0"/>
          </a:p>
          <a:p>
            <a:pPr marL="457200" lvl="0" indent="-317500" algn="l" rtl="0">
              <a:spcBef>
                <a:spcPts val="0"/>
              </a:spcBef>
              <a:spcAft>
                <a:spcPts val="0"/>
              </a:spcAft>
              <a:buSzPts val="1400"/>
              <a:buChar char="●"/>
            </a:pPr>
            <a:r>
              <a:rPr lang="en-CA" dirty="0"/>
              <a:t>As WRAP coaches, you play a key role in helping students with FASD develop competencies that contribute to healthy outcomes. Not just academically but in their ability to participate meaningfully in school, community, and later life.</a:t>
            </a:r>
            <a:endParaRPr dirty="0"/>
          </a:p>
          <a:p>
            <a:pPr marL="457200" lvl="0" indent="-317500" algn="l" rtl="0">
              <a:spcBef>
                <a:spcPts val="0"/>
              </a:spcBef>
              <a:spcAft>
                <a:spcPts val="0"/>
              </a:spcAft>
              <a:buSzPts val="1400"/>
              <a:buChar char="●"/>
            </a:pPr>
            <a:r>
              <a:rPr lang="en-CA" dirty="0"/>
              <a:t>The THO framework reminds us to think holistically, to coordinate with caregivers and other systems of support, and to use assessment and intervention planning (such as IPPs/IEPs) in ways that connect educational supports with broader healthy functioning goals.</a:t>
            </a:r>
            <a:endParaRPr dirty="0"/>
          </a:p>
          <a:p>
            <a:pPr marL="457200" lvl="0" indent="-317500" algn="l" rtl="0">
              <a:spcBef>
                <a:spcPts val="0"/>
              </a:spcBef>
              <a:spcAft>
                <a:spcPts val="0"/>
              </a:spcAft>
              <a:buSzPts val="1400"/>
              <a:buChar char="●"/>
            </a:pPr>
            <a:r>
              <a:rPr lang="en-CA" dirty="0"/>
              <a:t>THO - including the Education &amp; </a:t>
            </a:r>
            <a:r>
              <a:rPr lang="en-CA" dirty="0" err="1"/>
              <a:t>Skillbuilding</a:t>
            </a:r>
            <a:r>
              <a:rPr lang="en-CA" dirty="0"/>
              <a:t> Domain can be found here: </a:t>
            </a:r>
            <a:r>
              <a:rPr lang="en-CA" u="sng" dirty="0">
                <a:solidFill>
                  <a:schemeClr val="hlink"/>
                </a:solidFill>
                <a:hlinkClick r:id="rId3"/>
              </a:rPr>
              <a:t>https://canfasd.ca/wp-content/uploads/publications/Towards-Healthy-Outcomes-2.0.pdf</a:t>
            </a:r>
            <a:r>
              <a:rPr lang="en-CA" dirty="0"/>
              <a:t> </a:t>
            </a:r>
            <a:endParaRPr dirty="0"/>
          </a:p>
        </p:txBody>
      </p:sp>
      <p:sp>
        <p:nvSpPr>
          <p:cNvPr id="871" name="Google Shape;871;g3b0d7c0ee5b_0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5"/>
        <p:cNvGrpSpPr/>
        <p:nvPr/>
      </p:nvGrpSpPr>
      <p:grpSpPr>
        <a:xfrm>
          <a:off x="0" y="0"/>
          <a:ext cx="0" cy="0"/>
          <a:chOff x="0" y="0"/>
          <a:chExt cx="0" cy="0"/>
        </a:xfrm>
      </p:grpSpPr>
      <p:sp>
        <p:nvSpPr>
          <p:cNvPr id="966" name="Google Shape;966;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7" name="Google Shape;967;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Four overarching principles of practice can be used as a helpful way to frame intervention approaches:</a:t>
            </a:r>
            <a:endParaRPr dirty="0"/>
          </a:p>
          <a:p>
            <a:pPr marL="0" lvl="0" indent="0" algn="l" rtl="0">
              <a:lnSpc>
                <a:spcPct val="100000"/>
              </a:lnSpc>
              <a:spcBef>
                <a:spcPts val="0"/>
              </a:spcBef>
              <a:spcAft>
                <a:spcPts val="0"/>
              </a:spcAft>
              <a:buSzPts val="1400"/>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1. Consistency – within a school requires: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Establishing a common understanding of FASD shared by all staff</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Using common messages and approaches to providing services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Minimizing staff turnover and building relationships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Maintaining system structure and stability</a:t>
            </a:r>
            <a:endParaRPr dirty="0"/>
          </a:p>
          <a:p>
            <a:pPr marL="171450" lvl="0" indent="-95250" algn="l" rtl="0">
              <a:lnSpc>
                <a:spcPct val="100000"/>
              </a:lnSpc>
              <a:spcBef>
                <a:spcPts val="0"/>
              </a:spcBef>
              <a:spcAft>
                <a:spcPts val="0"/>
              </a:spcAft>
              <a:buClr>
                <a:schemeClr val="dk1"/>
              </a:buClr>
              <a:buSzPts val="1200"/>
              <a:buFont typeface="Arial"/>
              <a:buNone/>
            </a:pPr>
            <a:endParaRPr sz="1200" dirty="0">
              <a:solidFill>
                <a:schemeClr val="dk1"/>
              </a:solidFill>
              <a:latin typeface="Calibri"/>
              <a:ea typeface="Calibri"/>
              <a:cs typeface="Calibri"/>
              <a:sym typeface="Calibri"/>
            </a:endParaRPr>
          </a:p>
          <a:p>
            <a:pPr marL="228600" lvl="0" indent="-228600" algn="l" rtl="0">
              <a:lnSpc>
                <a:spcPct val="100000"/>
              </a:lnSpc>
              <a:spcBef>
                <a:spcPts val="0"/>
              </a:spcBef>
              <a:spcAft>
                <a:spcPts val="0"/>
              </a:spcAft>
              <a:buClr>
                <a:schemeClr val="dk1"/>
              </a:buClr>
              <a:buSzPts val="1200"/>
              <a:buFont typeface="Calibri"/>
              <a:buAutoNum type="arabicPeriod" startAt="2"/>
            </a:pPr>
            <a:r>
              <a:rPr lang="en-CA" sz="1200" dirty="0">
                <a:solidFill>
                  <a:schemeClr val="dk1"/>
                </a:solidFill>
                <a:latin typeface="Calibri"/>
                <a:ea typeface="Calibri"/>
                <a:cs typeface="Calibri"/>
                <a:sym typeface="Calibri"/>
              </a:rPr>
              <a:t>Collaboration – between schools and school staff requires: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Integrated response systems at all organizational levels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Organizational support for complex case management</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Intentional planning between types of services and levels of service delivery</a:t>
            </a:r>
            <a:endParaRPr dirty="0"/>
          </a:p>
          <a:p>
            <a:pPr marL="0" lvl="0" indent="0" algn="l" rtl="0">
              <a:lnSpc>
                <a:spcPct val="100000"/>
              </a:lnSpc>
              <a:spcBef>
                <a:spcPts val="0"/>
              </a:spcBef>
              <a:spcAft>
                <a:spcPts val="0"/>
              </a:spcAft>
              <a:buClr>
                <a:schemeClr val="dk1"/>
              </a:buClr>
              <a:buSzPts val="1200"/>
              <a:buFont typeface="Arial"/>
              <a:buNone/>
            </a:pPr>
            <a:endParaRPr sz="1200" dirty="0">
              <a:solidFill>
                <a:schemeClr val="dk1"/>
              </a:solidFill>
              <a:latin typeface="Calibri"/>
              <a:ea typeface="Calibri"/>
              <a:cs typeface="Calibri"/>
              <a:sym typeface="Calibri"/>
            </a:endParaRPr>
          </a:p>
          <a:p>
            <a:pPr marL="228600" lvl="0" indent="-228600" algn="l" rtl="0">
              <a:lnSpc>
                <a:spcPct val="100000"/>
              </a:lnSpc>
              <a:spcBef>
                <a:spcPts val="0"/>
              </a:spcBef>
              <a:spcAft>
                <a:spcPts val="0"/>
              </a:spcAft>
              <a:buClr>
                <a:schemeClr val="dk1"/>
              </a:buClr>
              <a:buSzPts val="1200"/>
              <a:buFont typeface="Calibri"/>
              <a:buAutoNum type="arabicPeriod" startAt="3"/>
            </a:pPr>
            <a:r>
              <a:rPr lang="en-CA" sz="1200" dirty="0">
                <a:solidFill>
                  <a:schemeClr val="dk1"/>
                </a:solidFill>
                <a:latin typeface="Calibri"/>
                <a:ea typeface="Calibri"/>
                <a:cs typeface="Calibri"/>
                <a:sym typeface="Calibri"/>
              </a:rPr>
              <a:t>Responsiveness – between school staff and an individual and their family requires: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Balance between dependence and independence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Expectations that are unique to individual strengths, needs, and culture</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Supportive and adaptive environments to facilitate skill development </a:t>
            </a:r>
            <a:endParaRPr dirty="0"/>
          </a:p>
          <a:p>
            <a:pPr marL="0" lvl="0" indent="0" algn="l" rtl="0">
              <a:lnSpc>
                <a:spcPct val="100000"/>
              </a:lnSpc>
              <a:spcBef>
                <a:spcPts val="0"/>
              </a:spcBef>
              <a:spcAft>
                <a:spcPts val="0"/>
              </a:spcAft>
              <a:buClr>
                <a:schemeClr val="dk1"/>
              </a:buClr>
              <a:buSzPts val="1200"/>
              <a:buFont typeface="Arial"/>
              <a:buNone/>
            </a:pPr>
            <a:endParaRPr sz="1200" dirty="0">
              <a:solidFill>
                <a:schemeClr val="dk1"/>
              </a:solidFill>
              <a:latin typeface="Calibri"/>
              <a:ea typeface="Calibri"/>
              <a:cs typeface="Calibri"/>
              <a:sym typeface="Calibri"/>
            </a:endParaRPr>
          </a:p>
          <a:p>
            <a:pPr marL="228600" lvl="0" indent="-228600" algn="l" rtl="0">
              <a:lnSpc>
                <a:spcPct val="100000"/>
              </a:lnSpc>
              <a:spcBef>
                <a:spcPts val="0"/>
              </a:spcBef>
              <a:spcAft>
                <a:spcPts val="0"/>
              </a:spcAft>
              <a:buClr>
                <a:schemeClr val="dk1"/>
              </a:buClr>
              <a:buSzPts val="1200"/>
              <a:buFont typeface="Calibri"/>
              <a:buAutoNum type="arabicPeriod" startAt="4"/>
            </a:pPr>
            <a:r>
              <a:rPr lang="en-CA" sz="1200" dirty="0">
                <a:solidFill>
                  <a:schemeClr val="dk1"/>
                </a:solidFill>
                <a:latin typeface="Calibri"/>
                <a:ea typeface="Calibri"/>
                <a:cs typeface="Calibri"/>
                <a:sym typeface="Calibri"/>
              </a:rPr>
              <a:t>Proactivity – by school staff requires: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Early intervention to develop positive behaviours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Consideration of individual control and success-focused trajectory</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Planning for transition periods</a:t>
            </a:r>
            <a:endParaRPr dirty="0"/>
          </a:p>
        </p:txBody>
      </p:sp>
      <p:sp>
        <p:nvSpPr>
          <p:cNvPr id="968" name="Google Shape;968;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3"/>
        <p:cNvGrpSpPr/>
        <p:nvPr/>
      </p:nvGrpSpPr>
      <p:grpSpPr>
        <a:xfrm>
          <a:off x="0" y="0"/>
          <a:ext cx="0" cy="0"/>
          <a:chOff x="0" y="0"/>
          <a:chExt cx="0" cy="0"/>
        </a:xfrm>
      </p:grpSpPr>
      <p:sp>
        <p:nvSpPr>
          <p:cNvPr id="984" name="Google Shape;984;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5" name="Google Shape;985;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Each individual with FASD is completely unique. </a:t>
            </a:r>
            <a:r>
              <a:rPr lang="en-CA" sz="1200" b="1" dirty="0">
                <a:solidFill>
                  <a:schemeClr val="dk1"/>
                </a:solidFill>
                <a:latin typeface="Calibri"/>
                <a:ea typeface="Calibri"/>
                <a:cs typeface="Calibri"/>
                <a:sym typeface="Calibri"/>
              </a:rPr>
              <a:t>Therefore, individualized approaches to support that consider a person’s unique strengths, challenges, needs, goals, and environments is critical.</a:t>
            </a:r>
            <a:r>
              <a:rPr lang="en-CA" sz="1200" dirty="0">
                <a:solidFill>
                  <a:schemeClr val="dk1"/>
                </a:solidFill>
                <a:latin typeface="Calibri"/>
                <a:ea typeface="Calibri"/>
                <a:cs typeface="Calibri"/>
                <a:sym typeface="Calibri"/>
              </a:rPr>
              <a:t> Contextual factors that may be important to consider include mental and physical health needs, histories of trauma and adversity, culture, gender, and other life circumstances.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School staff should prioritize working </a:t>
            </a:r>
            <a:r>
              <a:rPr lang="en-CA" sz="1200" i="1" dirty="0">
                <a:solidFill>
                  <a:schemeClr val="dk1"/>
                </a:solidFill>
                <a:latin typeface="Calibri"/>
                <a:ea typeface="Calibri"/>
                <a:cs typeface="Calibri"/>
                <a:sym typeface="Calibri"/>
              </a:rPr>
              <a:t>together</a:t>
            </a:r>
            <a:r>
              <a:rPr lang="en-CA" sz="1200" dirty="0">
                <a:solidFill>
                  <a:schemeClr val="dk1"/>
                </a:solidFill>
                <a:latin typeface="Calibri"/>
                <a:ea typeface="Calibri"/>
                <a:cs typeface="Calibri"/>
                <a:sym typeface="Calibri"/>
              </a:rPr>
              <a:t> with each student and their family to understand the individual and how to support them. Suggestions for working from an FASD-informed perspective include:</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Seeking the ‘big picture’ through a collaborative and thorough assessment process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Considering the role of diagnosis as a road to resources and supports, not just a label</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Ensuring that the assessment is responsive to prevent greater problems from happening down the line</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Ensuring that all professionals working with students with FASD are equipped to help these students achieve success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Building the FASD capacity of the whole school and school staff by sharing information and ensuring meaningful understanding.</a:t>
            </a:r>
            <a:endParaRPr dirty="0"/>
          </a:p>
          <a:p>
            <a:pPr marL="0" lvl="0" indent="0" algn="l" rtl="0">
              <a:lnSpc>
                <a:spcPct val="100000"/>
              </a:lnSpc>
              <a:spcBef>
                <a:spcPts val="0"/>
              </a:spcBef>
              <a:spcAft>
                <a:spcPts val="0"/>
              </a:spcAft>
              <a:buSzPts val="1400"/>
              <a:buNone/>
            </a:pPr>
            <a:endParaRPr dirty="0"/>
          </a:p>
        </p:txBody>
      </p:sp>
      <p:sp>
        <p:nvSpPr>
          <p:cNvPr id="986" name="Google Shape;986;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6"/>
        <p:cNvGrpSpPr/>
        <p:nvPr/>
      </p:nvGrpSpPr>
      <p:grpSpPr>
        <a:xfrm>
          <a:off x="0" y="0"/>
          <a:ext cx="0" cy="0"/>
          <a:chOff x="0" y="0"/>
          <a:chExt cx="0" cy="0"/>
        </a:xfrm>
      </p:grpSpPr>
      <p:sp>
        <p:nvSpPr>
          <p:cNvPr id="997" name="Google Shape;997;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8" name="Google Shape;998;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http://www.kpdsb.on.ca/assets/uploads/FASD/FASDFinalReport.pdf</a:t>
            </a:r>
            <a:endParaRPr sz="1200">
              <a:solidFill>
                <a:schemeClr val="dk1"/>
              </a:solidFill>
              <a:latin typeface="Calibri"/>
              <a:ea typeface="Calibri"/>
              <a:cs typeface="Calibri"/>
              <a:sym typeface="Calibri"/>
            </a:endParaRPr>
          </a:p>
        </p:txBody>
      </p:sp>
      <p:sp>
        <p:nvSpPr>
          <p:cNvPr id="999" name="Google Shape;999;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1"/>
        <p:cNvGrpSpPr/>
        <p:nvPr/>
      </p:nvGrpSpPr>
      <p:grpSpPr>
        <a:xfrm>
          <a:off x="0" y="0"/>
          <a:ext cx="0" cy="0"/>
          <a:chOff x="0" y="0"/>
          <a:chExt cx="0" cy="0"/>
        </a:xfrm>
      </p:grpSpPr>
      <p:sp>
        <p:nvSpPr>
          <p:cNvPr id="1012" name="Google Shape;1012;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3" name="Google Shape;1013;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b="1" dirty="0">
                <a:solidFill>
                  <a:schemeClr val="dk1"/>
                </a:solidFill>
                <a:latin typeface="Calibri"/>
                <a:ea typeface="Calibri"/>
                <a:cs typeface="Calibri"/>
                <a:sym typeface="Calibri"/>
              </a:rPr>
              <a:t>Targeted interventions in language and literacy and math have demonstrated positive academic and behavioural outcomes for children with FASD.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i="1" dirty="0">
                <a:solidFill>
                  <a:schemeClr val="dk1"/>
                </a:solidFill>
                <a:latin typeface="Calibri"/>
                <a:ea typeface="Calibri"/>
                <a:cs typeface="Calibri"/>
                <a:sym typeface="Calibri"/>
              </a:rPr>
              <a:t>Metacognitive Strategies</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Teaching metacognitive strategies like rehearsal, chunking, and positive self-talk to help students learn to approach problems thoughtfully rather than in an impulsive manner.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i="1" dirty="0">
                <a:solidFill>
                  <a:schemeClr val="dk1"/>
                </a:solidFill>
                <a:latin typeface="Calibri"/>
                <a:ea typeface="Calibri"/>
                <a:cs typeface="Calibri"/>
                <a:sym typeface="Calibri"/>
              </a:rPr>
              <a:t>Learning and Language Strategies</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Strategies like breaking complex information down into simple components, presenting information in multiple formats (</a:t>
            </a:r>
            <a:r>
              <a:rPr lang="en-CA" sz="1200" dirty="0" err="1">
                <a:solidFill>
                  <a:schemeClr val="dk1"/>
                </a:solidFill>
                <a:latin typeface="Calibri"/>
                <a:ea typeface="Calibri"/>
                <a:cs typeface="Calibri"/>
                <a:sym typeface="Calibri"/>
              </a:rPr>
              <a:t>ie</a:t>
            </a:r>
            <a:r>
              <a:rPr lang="en-CA" sz="1200" dirty="0">
                <a:solidFill>
                  <a:schemeClr val="dk1"/>
                </a:solidFill>
                <a:latin typeface="Calibri"/>
                <a:ea typeface="Calibri"/>
                <a:cs typeface="Calibri"/>
                <a:sym typeface="Calibri"/>
              </a:rPr>
              <a:t>. visual and nonverbal) helped improve comprehension.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i="1" dirty="0">
                <a:solidFill>
                  <a:schemeClr val="dk1"/>
                </a:solidFill>
                <a:latin typeface="Calibri"/>
                <a:ea typeface="Calibri"/>
                <a:cs typeface="Calibri"/>
                <a:sym typeface="Calibri"/>
              </a:rPr>
              <a:t>Social Strategies: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Strategies like breaking down initial peer interactions into a simple three-step process of watching, waiting, and asking helped to improve social interactions.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i="1" dirty="0">
                <a:solidFill>
                  <a:schemeClr val="dk1"/>
                </a:solidFill>
                <a:latin typeface="Calibri"/>
                <a:ea typeface="Calibri"/>
                <a:cs typeface="Calibri"/>
                <a:sym typeface="Calibri"/>
              </a:rPr>
              <a:t>Behaviour Strategies:</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Regularly reviewing clear and explicit rules and positive reinforcement techniques were shown to be successful in increasing the occurrence of targeted behaviours.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i="1" dirty="0">
                <a:solidFill>
                  <a:schemeClr val="dk1"/>
                </a:solidFill>
                <a:latin typeface="Calibri"/>
                <a:ea typeface="Calibri"/>
                <a:cs typeface="Calibri"/>
                <a:sym typeface="Calibri"/>
              </a:rPr>
              <a:t>Executive Functioning Strategies: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Role playing has been shown to be successful in helping students practice social interaction. This intervention involves the student and her peers playing the roles of the adult and children. These roles were guided by a checklist of behaviours that are needed to resolve social situations. </a:t>
            </a:r>
            <a:endParaRPr dirty="0"/>
          </a:p>
        </p:txBody>
      </p:sp>
      <p:sp>
        <p:nvSpPr>
          <p:cNvPr id="1014" name="Google Shape;1014;p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
        <p:cNvGrpSpPr/>
        <p:nvPr/>
      </p:nvGrpSpPr>
      <p:grpSpPr>
        <a:xfrm>
          <a:off x="0" y="0"/>
          <a:ext cx="0" cy="0"/>
          <a:chOff x="0" y="0"/>
          <a:chExt cx="0" cy="0"/>
        </a:xfrm>
      </p:grpSpPr>
      <p:sp>
        <p:nvSpPr>
          <p:cNvPr id="1030" name="Google Shape;1030;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1" name="Google Shape;1031;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dirty="0"/>
              <a:t>As we talked about earlier in terms of THO and the Strengths-Based &amp; Empowered underlying philosophy…</a:t>
            </a:r>
            <a:r>
              <a:rPr lang="en-CA" sz="1200" dirty="0">
                <a:solidFill>
                  <a:schemeClr val="dk1"/>
                </a:solidFill>
                <a:latin typeface="Calibri"/>
                <a:ea typeface="Calibri"/>
                <a:cs typeface="Calibri"/>
                <a:sym typeface="Calibri"/>
              </a:rPr>
              <a:t>Incorporating a strengths-based approach to intervention is extremely important</a:t>
            </a:r>
            <a:r>
              <a:rPr lang="en-CA" sz="1200" b="1" dirty="0">
                <a:solidFill>
                  <a:schemeClr val="dk1"/>
                </a:solidFill>
                <a:latin typeface="Calibri"/>
                <a:ea typeface="Calibri"/>
                <a:cs typeface="Calibri"/>
                <a:sym typeface="Calibri"/>
              </a:rPr>
              <a:t>. Research has shown that strengthening the strong parts of the brain helps the weaker areas of the brain​. </a:t>
            </a:r>
            <a:r>
              <a:rPr lang="en-CA" sz="1200" dirty="0">
                <a:solidFill>
                  <a:schemeClr val="dk1"/>
                </a:solidFill>
                <a:latin typeface="Calibri"/>
                <a:ea typeface="Calibri"/>
                <a:cs typeface="Calibri"/>
                <a:sym typeface="Calibri"/>
              </a:rPr>
              <a:t>Doing things we are good at also helps us feel good and have a sense of fulfillment. Implement a strengths-based approach by: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Look for what people can do rather than what they can’t​</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Look for what people are interested in, that is the best way to engage them​</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Search for talents​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Search for possibilities within the community for individuals with FASD to participate and contribute​</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Encourage the individual to spend as much time as they can doing positive activities that they are good at​</a:t>
            </a:r>
            <a:endParaRPr sz="1200" dirty="0">
              <a:solidFill>
                <a:schemeClr val="dk1"/>
              </a:solidFill>
              <a:latin typeface="Calibri"/>
              <a:ea typeface="Calibri"/>
              <a:cs typeface="Calibri"/>
              <a:sym typeface="Calibri"/>
            </a:endParaRPr>
          </a:p>
        </p:txBody>
      </p:sp>
      <p:sp>
        <p:nvSpPr>
          <p:cNvPr id="1032" name="Google Shape;1032;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2" name="Google Shape;1042;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Benefits to a strengths-based approach can include: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Being recognized for their strengths can help the individual develop self confidence​</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Contributing to the community in a positive way encourages positive interactions to continue​</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This approach will help in many other aspects:​</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Prevent substance abuse​</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Build resilience​</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Build self-esteem</a:t>
            </a:r>
            <a:endParaRPr sz="1200" dirty="0">
              <a:solidFill>
                <a:schemeClr val="dk1"/>
              </a:solidFill>
              <a:latin typeface="Calibri"/>
              <a:ea typeface="Calibri"/>
              <a:cs typeface="Calibri"/>
              <a:sym typeface="Calibri"/>
            </a:endParaRPr>
          </a:p>
        </p:txBody>
      </p:sp>
      <p:sp>
        <p:nvSpPr>
          <p:cNvPr id="1043" name="Google Shape;1043;p5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This presentation is broken into 8 modules or sections. Today we will cover:</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What is FASD? ​</a:t>
            </a:r>
            <a:endParaRPr sz="1200" dirty="0">
              <a:solidFill>
                <a:schemeClr val="dk1"/>
              </a:solidFill>
              <a:latin typeface="Calibri"/>
              <a:ea typeface="Calibri"/>
              <a:cs typeface="Calibri"/>
              <a:sym typeface="Calibri"/>
            </a:endParaRPr>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Alcohol and Fetal Development ​</a:t>
            </a:r>
            <a:endParaRPr sz="1200" dirty="0">
              <a:solidFill>
                <a:schemeClr val="dk1"/>
              </a:solidFill>
              <a:latin typeface="Calibri"/>
              <a:ea typeface="Calibri"/>
              <a:cs typeface="Calibri"/>
              <a:sym typeface="Calibri"/>
            </a:endParaRPr>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Signs and Symptoms​</a:t>
            </a:r>
            <a:endParaRPr sz="1200" dirty="0">
              <a:solidFill>
                <a:schemeClr val="dk1"/>
              </a:solidFill>
              <a:latin typeface="Calibri"/>
              <a:ea typeface="Calibri"/>
              <a:cs typeface="Calibri"/>
              <a:sym typeface="Calibri"/>
            </a:endParaRPr>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FASD Diagnosis​</a:t>
            </a:r>
            <a:endParaRPr sz="1200" dirty="0">
              <a:solidFill>
                <a:schemeClr val="dk1"/>
              </a:solidFill>
              <a:latin typeface="Calibri"/>
              <a:ea typeface="Calibri"/>
              <a:cs typeface="Calibri"/>
              <a:sym typeface="Calibri"/>
            </a:endParaRPr>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FASD Interventions​</a:t>
            </a:r>
            <a:endParaRPr sz="1200" dirty="0">
              <a:solidFill>
                <a:schemeClr val="dk1"/>
              </a:solidFill>
              <a:latin typeface="Calibri"/>
              <a:ea typeface="Calibri"/>
              <a:cs typeface="Calibri"/>
              <a:sym typeface="Calibri"/>
            </a:endParaRPr>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FASD Prevention​</a:t>
            </a:r>
            <a:endParaRPr sz="1200" dirty="0">
              <a:solidFill>
                <a:schemeClr val="dk1"/>
              </a:solidFill>
              <a:latin typeface="Calibri"/>
              <a:ea typeface="Calibri"/>
              <a:cs typeface="Calibri"/>
              <a:sym typeface="Calibri"/>
            </a:endParaRPr>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Building Inclusive Schools</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Review</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i="1" dirty="0">
                <a:solidFill>
                  <a:schemeClr val="dk1"/>
                </a:solidFill>
                <a:latin typeface="Calibri"/>
                <a:ea typeface="Calibri"/>
                <a:cs typeface="Calibri"/>
                <a:sym typeface="Calibri"/>
              </a:rPr>
              <a:t>As the presenter, you can choose which modules and information to cover based on your allotted time.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p:txBody>
      </p:sp>
      <p:sp>
        <p:nvSpPr>
          <p:cNvPr id="175" name="Google Shape;17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0"/>
        <p:cNvGrpSpPr/>
        <p:nvPr/>
      </p:nvGrpSpPr>
      <p:grpSpPr>
        <a:xfrm>
          <a:off x="0" y="0"/>
          <a:ext cx="0" cy="0"/>
          <a:chOff x="0" y="0"/>
          <a:chExt cx="0" cy="0"/>
        </a:xfrm>
      </p:grpSpPr>
      <p:sp>
        <p:nvSpPr>
          <p:cNvPr id="1051" name="Google Shape;1051;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52" name="Google Shape;1052;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5"/>
        <p:cNvGrpSpPr/>
        <p:nvPr/>
      </p:nvGrpSpPr>
      <p:grpSpPr>
        <a:xfrm>
          <a:off x="0" y="0"/>
          <a:ext cx="0" cy="0"/>
          <a:chOff x="0" y="0"/>
          <a:chExt cx="0" cy="0"/>
        </a:xfrm>
      </p:grpSpPr>
      <p:sp>
        <p:nvSpPr>
          <p:cNvPr id="1066" name="Google Shape;1066;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7" name="Google Shape;1067;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SzPts val="1400"/>
              <a:buFont typeface="Arial" panose="020B0604020202020204" pitchFamily="34" charset="0"/>
              <a:buChar char="•"/>
            </a:pPr>
            <a:r>
              <a:rPr lang="en-CA" sz="1200" dirty="0">
                <a:solidFill>
                  <a:schemeClr val="dk1"/>
                </a:solidFill>
                <a:latin typeface="Calibri"/>
                <a:ea typeface="Calibri"/>
                <a:cs typeface="Calibri"/>
                <a:sym typeface="Calibri"/>
              </a:rPr>
              <a:t>Recent data show that risky drinking, or drinking above the recommended limit, among women of childbearing age (10 to 49 years) is rising. According to the Public Health Agency of Canada (2016), 56% of childbearing aged women reported binge drinking at least once vs. 44% in 2004.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171450" lvl="0" indent="-171450" algn="l" rtl="0">
              <a:lnSpc>
                <a:spcPct val="100000"/>
              </a:lnSpc>
              <a:spcBef>
                <a:spcPts val="0"/>
              </a:spcBef>
              <a:spcAft>
                <a:spcPts val="0"/>
              </a:spcAft>
              <a:buSzPts val="1400"/>
              <a:buFont typeface="Arial" panose="020B0604020202020204" pitchFamily="34" charset="0"/>
              <a:buChar char="•"/>
            </a:pPr>
            <a:r>
              <a:rPr lang="en-CA" sz="1200" dirty="0">
                <a:solidFill>
                  <a:schemeClr val="dk1"/>
                </a:solidFill>
                <a:latin typeface="Calibri"/>
                <a:ea typeface="Calibri"/>
                <a:cs typeface="Calibri"/>
                <a:sym typeface="Calibri"/>
              </a:rPr>
              <a:t>Experts recommend that couples go alcohol-free if they’re pregnant, planning to get pregnant, or having unprotected sex (i.e. when there is potential for an unplanned pregnancy). If you have an unplanned pregnancy, avoid alcohol use as soon as possible to reduce the potential for harm.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171450" lvl="0" indent="-171450" algn="l" rtl="0">
              <a:lnSpc>
                <a:spcPct val="100000"/>
              </a:lnSpc>
              <a:spcBef>
                <a:spcPts val="0"/>
              </a:spcBef>
              <a:spcAft>
                <a:spcPts val="0"/>
              </a:spcAft>
              <a:buSzPts val="1400"/>
              <a:buFont typeface="Arial" panose="020B0604020202020204" pitchFamily="34" charset="0"/>
              <a:buChar char="•"/>
            </a:pPr>
            <a:r>
              <a:rPr lang="en-CA" sz="1200" dirty="0">
                <a:solidFill>
                  <a:schemeClr val="dk1"/>
                </a:solidFill>
                <a:latin typeface="Calibri"/>
                <a:ea typeface="Calibri"/>
                <a:cs typeface="Calibri"/>
                <a:sym typeface="Calibri"/>
              </a:rPr>
              <a:t>Avoiding alcohol at any point during the pregnancy has benefits of development. Research shows that partners’ drinking habits influence the drinking pattern of mothers</a:t>
            </a:r>
            <a:r>
              <a:rPr lang="en-CA" sz="1200" b="1" dirty="0">
                <a:solidFill>
                  <a:schemeClr val="dk1"/>
                </a:solidFill>
                <a:latin typeface="Calibri"/>
                <a:ea typeface="Calibri"/>
                <a:cs typeface="Calibri"/>
                <a:sym typeface="Calibri"/>
              </a:rPr>
              <a:t>. A supportive environment and community are key to avoiding alcohol during a pregnancy.</a:t>
            </a:r>
            <a:endParaRPr dirty="0"/>
          </a:p>
        </p:txBody>
      </p:sp>
      <p:sp>
        <p:nvSpPr>
          <p:cNvPr id="1068" name="Google Shape;1068;p6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71</a:t>
            </a:fld>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8" name="Google Shape;1078;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b="1" dirty="0">
                <a:solidFill>
                  <a:schemeClr val="dk1"/>
                </a:solidFill>
                <a:latin typeface="Calibri"/>
                <a:ea typeface="Calibri"/>
                <a:cs typeface="Calibri"/>
                <a:sym typeface="Calibri"/>
              </a:rPr>
              <a:t>FASD can be prevented, but FASD prevention is complex and involves so much more than just raising awareness of the risks of drinking during pregnancy.  </a:t>
            </a:r>
            <a:endParaRPr dirty="0"/>
          </a:p>
          <a:p>
            <a:pPr marL="0" lvl="0" indent="0" algn="l" rtl="0">
              <a:lnSpc>
                <a:spcPct val="100000"/>
              </a:lnSpc>
              <a:spcBef>
                <a:spcPts val="0"/>
              </a:spcBef>
              <a:spcAft>
                <a:spcPts val="0"/>
              </a:spcAft>
              <a:buSzPts val="1400"/>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There are four levels of FASD prevention:</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The </a:t>
            </a:r>
            <a:r>
              <a:rPr lang="en-CA" sz="1200" b="1" dirty="0">
                <a:solidFill>
                  <a:schemeClr val="dk1"/>
                </a:solidFill>
                <a:latin typeface="Calibri"/>
                <a:ea typeface="Calibri"/>
                <a:cs typeface="Calibri"/>
                <a:sym typeface="Calibri"/>
              </a:rPr>
              <a:t>first level</a:t>
            </a:r>
            <a:r>
              <a:rPr lang="en-CA" sz="1200" dirty="0">
                <a:solidFill>
                  <a:schemeClr val="dk1"/>
                </a:solidFill>
                <a:latin typeface="Calibri"/>
                <a:ea typeface="Calibri"/>
                <a:cs typeface="Calibri"/>
                <a:sym typeface="Calibri"/>
              </a:rPr>
              <a:t> of prevention is about raising public awareness through campaigns and other broad strategies. Public policy initiatives and health promotion activities supportive of girls’ and women’s health are also key to this level of prevention.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The </a:t>
            </a:r>
            <a:r>
              <a:rPr lang="en-CA" sz="1200" b="1" dirty="0">
                <a:solidFill>
                  <a:schemeClr val="dk1"/>
                </a:solidFill>
                <a:latin typeface="Calibri"/>
                <a:ea typeface="Calibri"/>
                <a:cs typeface="Calibri"/>
                <a:sym typeface="Calibri"/>
              </a:rPr>
              <a:t>second level</a:t>
            </a:r>
            <a:r>
              <a:rPr lang="en-CA" sz="1200" dirty="0">
                <a:solidFill>
                  <a:schemeClr val="dk1"/>
                </a:solidFill>
                <a:latin typeface="Calibri"/>
                <a:ea typeface="Calibri"/>
                <a:cs typeface="Calibri"/>
                <a:sym typeface="Calibri"/>
              </a:rPr>
              <a:t> of prevention is about girls and women of childbearing years having the opportunity for safe discussion about reproductive health, contraception, pregnancy, alcohol use, and related issues, with their support networks and healthcare providers.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The </a:t>
            </a:r>
            <a:r>
              <a:rPr lang="en-CA" sz="1200" b="1" dirty="0">
                <a:solidFill>
                  <a:schemeClr val="dk1"/>
                </a:solidFill>
                <a:latin typeface="Calibri"/>
                <a:ea typeface="Calibri"/>
                <a:cs typeface="Calibri"/>
                <a:sym typeface="Calibri"/>
              </a:rPr>
              <a:t>third level</a:t>
            </a:r>
            <a:r>
              <a:rPr lang="en-CA" sz="1200" dirty="0">
                <a:solidFill>
                  <a:schemeClr val="dk1"/>
                </a:solidFill>
                <a:latin typeface="Calibri"/>
                <a:ea typeface="Calibri"/>
                <a:cs typeface="Calibri"/>
                <a:sym typeface="Calibri"/>
              </a:rPr>
              <a:t> of prevention focuses on the provision of supportive services that are specialized, culturally safe and accessible for women with alcohol problems, histories of violence and trauma and related health concerns. These trauma-informed, harm-reduction-oriented recovery services are needed not only for pregnant women, but also before pregnancy and throughout the childbearing years.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The </a:t>
            </a:r>
            <a:r>
              <a:rPr lang="en-CA" sz="1200" b="1" dirty="0">
                <a:solidFill>
                  <a:schemeClr val="dk1"/>
                </a:solidFill>
                <a:latin typeface="Calibri"/>
                <a:ea typeface="Calibri"/>
                <a:cs typeface="Calibri"/>
                <a:sym typeface="Calibri"/>
              </a:rPr>
              <a:t>fourth level</a:t>
            </a:r>
            <a:r>
              <a:rPr lang="en-CA" sz="1200" dirty="0">
                <a:solidFill>
                  <a:schemeClr val="dk1"/>
                </a:solidFill>
                <a:latin typeface="Calibri"/>
                <a:ea typeface="Calibri"/>
                <a:cs typeface="Calibri"/>
                <a:sym typeface="Calibri"/>
              </a:rPr>
              <a:t> of prevention is about supporting new mothers to maintain healthy changes they have been able to make during pregnancy. Postpartum support for mothers who were not able to make significant changes in their substance use during pregnancy is also vital to assist them to continue to improve their health and social support, as well as the health of their children.</a:t>
            </a:r>
          </a:p>
          <a:p>
            <a:pPr marL="171450" lvl="0" indent="-171450" algn="l" rtl="0">
              <a:lnSpc>
                <a:spcPct val="100000"/>
              </a:lnSpc>
              <a:spcBef>
                <a:spcPts val="0"/>
              </a:spcBef>
              <a:spcAft>
                <a:spcPts val="0"/>
              </a:spcAft>
              <a:buClr>
                <a:schemeClr val="dk1"/>
              </a:buClr>
              <a:buSzPts val="1200"/>
              <a:buFont typeface="Arial"/>
              <a:buChar char="•"/>
            </a:pPr>
            <a:endParaRPr lang="en-CA" sz="1200" dirty="0">
              <a:solidFill>
                <a:schemeClr val="dk1"/>
              </a:solidFill>
              <a:latin typeface="Calibri"/>
              <a:ea typeface="Calibri"/>
              <a:cs typeface="Calibri"/>
              <a:sym typeface="Calibri"/>
            </a:endParaRPr>
          </a:p>
          <a:p>
            <a:pPr marL="0" lvl="0" indent="0" algn="l" rtl="0">
              <a:spcBef>
                <a:spcPts val="0"/>
              </a:spcBef>
              <a:spcAft>
                <a:spcPts val="0"/>
              </a:spcAft>
              <a:buNone/>
            </a:pPr>
            <a:r>
              <a:rPr lang="en-US" dirty="0"/>
              <a:t>Reference: You can review additional information regarding prevention on the CANFASD Website: </a:t>
            </a:r>
            <a:r>
              <a:rPr lang="en-US" u="sng" dirty="0">
                <a:solidFill>
                  <a:schemeClr val="hlink"/>
                </a:solidFill>
                <a:hlinkClick r:id="rId3"/>
              </a:rPr>
              <a:t>https://canfasd.ca/topics/prevention/</a:t>
            </a:r>
            <a:endParaRPr lang="en-US" dirty="0"/>
          </a:p>
        </p:txBody>
      </p:sp>
      <p:sp>
        <p:nvSpPr>
          <p:cNvPr id="1079" name="Google Shape;1079;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4"/>
        <p:cNvGrpSpPr/>
        <p:nvPr/>
      </p:nvGrpSpPr>
      <p:grpSpPr>
        <a:xfrm>
          <a:off x="0" y="0"/>
          <a:ext cx="0" cy="0"/>
          <a:chOff x="0" y="0"/>
          <a:chExt cx="0" cy="0"/>
        </a:xfrm>
      </p:grpSpPr>
      <p:sp>
        <p:nvSpPr>
          <p:cNvPr id="1105" name="Google Shape;1105;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6" name="Google Shape;1106;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i="1" dirty="0">
                <a:solidFill>
                  <a:schemeClr val="dk1"/>
                </a:solidFill>
                <a:latin typeface="Calibri"/>
                <a:ea typeface="Calibri"/>
                <a:cs typeface="Calibri"/>
                <a:sym typeface="Calibri"/>
              </a:rPr>
              <a:t>This information may not be appropriate for all schools, depending on the schools’ resources, age range, comfort level, and cultural beliefs. Only present this information if it is appropriate for the school context.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b="1" dirty="0">
                <a:solidFill>
                  <a:schemeClr val="dk1"/>
                </a:solidFill>
                <a:latin typeface="Calibri"/>
                <a:ea typeface="Calibri"/>
                <a:cs typeface="Calibri"/>
                <a:sym typeface="Calibri"/>
              </a:rPr>
              <a:t>School staff are in a unique position to potentially implement Level 1 and Level 2 prevention initiatives by 1) providing opportunities to educate students about the risks of alcohol consumption during pregnancy and 2) providing supports for students who may be pregnant or experiencing substance use challenges.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Examples of Level 1 initiatives might include:</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Placing posters about alcohol and/or contraception use in school bathrooms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Having condoms and/or pregnancy tests available in bathrooms or by school counsellors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Showing examples of the Low-Risk Alcohol Drinking Guidelines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Integrating information about FASD prevention, alcohol use, and contraception into the school curriculum.</a:t>
            </a:r>
            <a:endParaRPr dirty="0"/>
          </a:p>
          <a:p>
            <a:pPr marL="0" lvl="0" indent="0" algn="l" rtl="0">
              <a:lnSpc>
                <a:spcPct val="100000"/>
              </a:lnSpc>
              <a:spcBef>
                <a:spcPts val="0"/>
              </a:spcBef>
              <a:spcAft>
                <a:spcPts val="0"/>
              </a:spcAft>
              <a:buSzPts val="1400"/>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Examples of Level 2 initiatives may include: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Responding to a student who has disclosed their pregnancy to you</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Connecting a student who has disclosed substance use challenges with additional supports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Discussing the risks of alcohol and substances, drinking during pregnancy in sexual education classes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Emphasizing the importance of contraceptives to prevent unintended pregnancies in sexual education classes</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Above all: be respectful. If a student chooses to disclose sensitive health topics, respect their right to confidentiality. Be sensitive to their circumstances, such as their age or cultural background. Listen without judgement and refer them to additional supports as needed.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These conversations can often be very sensitive and may feel awkward or embarrassing. Ensure you read up on FASD prevention or engage with an FASD prevention expert prior to providing this support. </a:t>
            </a:r>
            <a:endParaRPr dirty="0"/>
          </a:p>
        </p:txBody>
      </p:sp>
      <p:sp>
        <p:nvSpPr>
          <p:cNvPr id="1107" name="Google Shape;1107;p6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8"/>
        <p:cNvGrpSpPr/>
        <p:nvPr/>
      </p:nvGrpSpPr>
      <p:grpSpPr>
        <a:xfrm>
          <a:off x="0" y="0"/>
          <a:ext cx="0" cy="0"/>
          <a:chOff x="0" y="0"/>
          <a:chExt cx="0" cy="0"/>
        </a:xfrm>
      </p:grpSpPr>
      <p:sp>
        <p:nvSpPr>
          <p:cNvPr id="1119" name="Google Shape;1119;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0" name="Google Shape;1120;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i="1" dirty="0">
                <a:solidFill>
                  <a:schemeClr val="dk1"/>
                </a:solidFill>
                <a:latin typeface="Calibri"/>
                <a:ea typeface="Calibri"/>
                <a:cs typeface="Calibri"/>
                <a:sym typeface="Calibri"/>
              </a:rPr>
              <a:t>Presenters can remove this slide as needed</a:t>
            </a:r>
            <a:endParaRPr dirty="0"/>
          </a:p>
          <a:p>
            <a:pPr marL="0" lvl="0" indent="0" algn="l" rtl="0">
              <a:lnSpc>
                <a:spcPct val="100000"/>
              </a:lnSpc>
              <a:spcBef>
                <a:spcPts val="0"/>
              </a:spcBef>
              <a:spcAft>
                <a:spcPts val="0"/>
              </a:spcAft>
              <a:buSzPts val="1400"/>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FASD prevention is not only important for the child, but is essential for women’s health. Researchers, community members, professionals, and experts have identified 10 fundamental components for FASD prevention that were created from a women’s health determinants perspective. </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Respectful</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Relational</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Self-determining</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Women-centered</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Harm reduction oriented</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Trauma-informed</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Health promoting</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Culturally safe</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Supportive of mothering</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Uses a disability lens</a:t>
            </a:r>
          </a:p>
          <a:p>
            <a:pPr marL="228600" lvl="0" indent="-228600" algn="l" rtl="0">
              <a:lnSpc>
                <a:spcPct val="100000"/>
              </a:lnSpc>
              <a:spcBef>
                <a:spcPts val="0"/>
              </a:spcBef>
              <a:spcAft>
                <a:spcPts val="0"/>
              </a:spcAft>
              <a:buClr>
                <a:schemeClr val="dk1"/>
              </a:buClr>
              <a:buSzPts val="1200"/>
              <a:buFont typeface="Calibri"/>
              <a:buAutoNum type="arabicPeriod"/>
            </a:pPr>
            <a:endParaRPr lang="en-CA"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200"/>
              <a:buFont typeface="Calibri"/>
              <a:buNone/>
            </a:pPr>
            <a:endParaRPr dirty="0"/>
          </a:p>
        </p:txBody>
      </p:sp>
      <p:sp>
        <p:nvSpPr>
          <p:cNvPr id="1121" name="Google Shape;1121;p6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0"/>
        <p:cNvGrpSpPr/>
        <p:nvPr/>
      </p:nvGrpSpPr>
      <p:grpSpPr>
        <a:xfrm>
          <a:off x="0" y="0"/>
          <a:ext cx="0" cy="0"/>
          <a:chOff x="0" y="0"/>
          <a:chExt cx="0" cy="0"/>
        </a:xfrm>
      </p:grpSpPr>
      <p:sp>
        <p:nvSpPr>
          <p:cNvPr id="1131" name="Google Shape;1131;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2" name="Google Shape;1132;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9"/>
        <p:cNvGrpSpPr/>
        <p:nvPr/>
      </p:nvGrpSpPr>
      <p:grpSpPr>
        <a:xfrm>
          <a:off x="0" y="0"/>
          <a:ext cx="0" cy="0"/>
          <a:chOff x="0" y="0"/>
          <a:chExt cx="0" cy="0"/>
        </a:xfrm>
      </p:grpSpPr>
      <p:sp>
        <p:nvSpPr>
          <p:cNvPr id="1150" name="Google Shape;1150;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1" name="Google Shape;1151;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CA" sz="1200" dirty="0">
                <a:solidFill>
                  <a:schemeClr val="dk1"/>
                </a:solidFill>
                <a:latin typeface="Calibri"/>
                <a:ea typeface="Calibri"/>
                <a:cs typeface="Calibri"/>
                <a:sym typeface="Calibri"/>
              </a:rPr>
              <a:t>Education is a shared responsibility and requires collaboration, engagement and empowerment of all partners in the education system to ensure that all students achieve their potential. Students are entitled to welcoming, caring, respectful and safe learning environments that respect diversity and nurture a sense of belonging and a positive sense of self. </a:t>
            </a:r>
            <a:r>
              <a:rPr lang="en-CA" sz="1200" b="1" dirty="0">
                <a:solidFill>
                  <a:schemeClr val="dk1"/>
                </a:solidFill>
                <a:latin typeface="Calibri"/>
                <a:ea typeface="Calibri"/>
                <a:cs typeface="Calibri"/>
                <a:sym typeface="Calibri"/>
              </a:rPr>
              <a:t>An inclusive education system provides each student with the relevant learning opportunities and supports necessary to achieve success. </a:t>
            </a:r>
          </a:p>
          <a:p>
            <a:pPr marL="0" marR="0" lvl="0" indent="0" algn="l" rtl="0">
              <a:lnSpc>
                <a:spcPct val="100000"/>
              </a:lnSpc>
              <a:spcBef>
                <a:spcPts val="0"/>
              </a:spcBef>
              <a:spcAft>
                <a:spcPts val="0"/>
              </a:spcAft>
              <a:buClr>
                <a:schemeClr val="dk1"/>
              </a:buClr>
              <a:buSzPts val="1200"/>
              <a:buFont typeface="Calibri"/>
              <a:buNone/>
            </a:pPr>
            <a:endParaRPr lang="en-CA" sz="1200" b="1"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CA" sz="1200" b="1" dirty="0">
                <a:solidFill>
                  <a:schemeClr val="dk1"/>
                </a:solidFill>
                <a:latin typeface="Calibri"/>
                <a:ea typeface="Calibri"/>
                <a:cs typeface="Calibri"/>
                <a:sym typeface="Calibri"/>
              </a:rPr>
              <a:t>Reference: </a:t>
            </a:r>
            <a:r>
              <a:rPr lang="en-GB" sz="1200" b="0" i="0" u="none" strike="noStrike" cap="none" dirty="0">
                <a:solidFill>
                  <a:schemeClr val="dk1"/>
                </a:solidFill>
                <a:effectLst/>
                <a:latin typeface="Calibri"/>
                <a:ea typeface="Calibri"/>
                <a:cs typeface="Calibri"/>
                <a:sym typeface="Calibri"/>
              </a:rPr>
              <a:t>Government of Alberta. (2023). </a:t>
            </a:r>
            <a:r>
              <a:rPr lang="en-GB" sz="1200" b="0" i="1" u="none" strike="noStrike" cap="none" dirty="0">
                <a:solidFill>
                  <a:schemeClr val="dk1"/>
                </a:solidFill>
                <a:effectLst/>
                <a:latin typeface="Calibri"/>
                <a:ea typeface="Calibri"/>
                <a:cs typeface="Calibri"/>
                <a:sym typeface="Calibri"/>
              </a:rPr>
              <a:t>Supporting students with special education needs: A guide for school authorities and stakeholders</a:t>
            </a:r>
            <a:r>
              <a:rPr lang="en-GB" sz="1200" b="0" i="0" u="none" strike="noStrike" cap="none" dirty="0">
                <a:solidFill>
                  <a:schemeClr val="dk1"/>
                </a:solidFill>
                <a:effectLst/>
                <a:latin typeface="Calibri"/>
                <a:ea typeface="Calibri"/>
                <a:cs typeface="Calibri"/>
                <a:sym typeface="Calibri"/>
              </a:rPr>
              <a:t> (Publication No. E00P3) </a:t>
            </a:r>
            <a:r>
              <a:rPr lang="en-GB" sz="1200" b="1" i="0" u="sng" strike="noStrike" cap="none" dirty="0">
                <a:solidFill>
                  <a:schemeClr val="dk1"/>
                </a:solidFill>
                <a:effectLst/>
                <a:latin typeface="Calibri"/>
                <a:ea typeface="Calibri"/>
                <a:cs typeface="Calibri"/>
                <a:sym typeface="Calibri"/>
                <a:hlinkClick r:id="rId3"/>
              </a:rPr>
              <a:t>https://open.alberta.ca/publications/e00p3</a:t>
            </a:r>
            <a:r>
              <a:rPr lang="en-GB" sz="1200" b="1"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dirty="0"/>
          </a:p>
        </p:txBody>
      </p:sp>
      <p:sp>
        <p:nvSpPr>
          <p:cNvPr id="1152" name="Google Shape;1152;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0"/>
        <p:cNvGrpSpPr/>
        <p:nvPr/>
      </p:nvGrpSpPr>
      <p:grpSpPr>
        <a:xfrm>
          <a:off x="0" y="0"/>
          <a:ext cx="0" cy="0"/>
          <a:chOff x="0" y="0"/>
          <a:chExt cx="0" cy="0"/>
        </a:xfrm>
      </p:grpSpPr>
      <p:sp>
        <p:nvSpPr>
          <p:cNvPr id="1161" name="Google Shape;1161;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2" name="Google Shape;1162;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b="1" dirty="0">
                <a:solidFill>
                  <a:schemeClr val="dk1"/>
                </a:solidFill>
                <a:latin typeface="Calibri"/>
                <a:ea typeface="Calibri"/>
                <a:cs typeface="Calibri"/>
                <a:sym typeface="Calibri"/>
              </a:rPr>
              <a:t>There are six key principles guiding Alberta’s vision for an inclusive education system. </a:t>
            </a:r>
            <a:r>
              <a:rPr lang="en-CA" sz="1200" dirty="0">
                <a:solidFill>
                  <a:schemeClr val="dk1"/>
                </a:solidFill>
                <a:latin typeface="Calibri"/>
                <a:ea typeface="Calibri"/>
                <a:cs typeface="Calibri"/>
                <a:sym typeface="Calibri"/>
              </a:rPr>
              <a:t>These principles need to be built into policy, practices, and actions at every level. </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b="1" dirty="0">
                <a:solidFill>
                  <a:schemeClr val="dk1"/>
                </a:solidFill>
                <a:latin typeface="Calibri"/>
                <a:ea typeface="Calibri"/>
                <a:cs typeface="Calibri"/>
                <a:sym typeface="Calibri"/>
              </a:rPr>
              <a:t>Anticipate, value and support diversity and learner differences: </a:t>
            </a:r>
            <a:r>
              <a:rPr lang="en-CA" sz="1200" dirty="0">
                <a:solidFill>
                  <a:schemeClr val="dk1"/>
                </a:solidFill>
                <a:latin typeface="Calibri"/>
                <a:ea typeface="Calibri"/>
                <a:cs typeface="Calibri"/>
                <a:sym typeface="Calibri"/>
              </a:rPr>
              <a:t>Welcoming, caring, respectful and safe learning environments create a sense of belonging for all learners and their families.</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b="1" dirty="0"/>
              <a:t>Healthy </a:t>
            </a:r>
            <a:r>
              <a:rPr lang="en-CA" sz="1200" b="1" dirty="0">
                <a:solidFill>
                  <a:schemeClr val="dk1"/>
                </a:solidFill>
                <a:latin typeface="Calibri"/>
                <a:ea typeface="Calibri"/>
                <a:cs typeface="Calibri"/>
                <a:sym typeface="Calibri"/>
              </a:rPr>
              <a:t>expectations for all learners: </a:t>
            </a:r>
            <a:r>
              <a:rPr lang="en-CA" dirty="0"/>
              <a:t>Educators and families act on the idea that, with the right instructional supports, every learner can be successful. However, it is important to remember that these expectations should be based on the learner’s challenges, strengths, needs, and goals. </a:t>
            </a:r>
            <a:r>
              <a:rPr lang="en-CA" sz="1200" dirty="0">
                <a:solidFill>
                  <a:schemeClr val="dk1"/>
                </a:solidFill>
                <a:latin typeface="Calibri"/>
                <a:ea typeface="Calibri"/>
                <a:cs typeface="Calibri"/>
                <a:sym typeface="Calibri"/>
              </a:rPr>
              <a:t>Creating a culture of high expectations begins with an accessible curriculum and meaningful and relevant learning experiences. </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b="1" dirty="0">
                <a:solidFill>
                  <a:schemeClr val="dk1"/>
                </a:solidFill>
                <a:latin typeface="Calibri"/>
                <a:ea typeface="Calibri"/>
                <a:cs typeface="Calibri"/>
                <a:sym typeface="Calibri"/>
              </a:rPr>
              <a:t>Understand learners’ strengths and needs: </a:t>
            </a:r>
            <a:r>
              <a:rPr lang="en-CA" sz="1200" dirty="0">
                <a:solidFill>
                  <a:schemeClr val="dk1"/>
                </a:solidFill>
                <a:latin typeface="Calibri"/>
                <a:ea typeface="Calibri"/>
                <a:cs typeface="Calibri"/>
                <a:sym typeface="Calibri"/>
              </a:rPr>
              <a:t>Meaningful data is gathered and shared at all levels of the system—by teachers, families, schools, school authorities and the Ministry—to understand and respond to the strengths and needs of individual learners.</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b="1" dirty="0">
                <a:solidFill>
                  <a:schemeClr val="dk1"/>
                </a:solidFill>
                <a:latin typeface="Calibri"/>
                <a:ea typeface="Calibri"/>
                <a:cs typeface="Calibri"/>
                <a:sym typeface="Calibri"/>
              </a:rPr>
              <a:t>Remove barriers within learning environments: </a:t>
            </a:r>
            <a:r>
              <a:rPr lang="en-CA" sz="1200" dirty="0">
                <a:solidFill>
                  <a:schemeClr val="dk1"/>
                </a:solidFill>
                <a:latin typeface="Calibri"/>
                <a:ea typeface="Calibri"/>
                <a:cs typeface="Calibri"/>
                <a:sym typeface="Calibri"/>
              </a:rPr>
              <a:t>All education partners work together to remove barriers within the learning environment so that all learners are successful and can participate in the school community.</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b="1" dirty="0">
                <a:solidFill>
                  <a:schemeClr val="dk1"/>
                </a:solidFill>
                <a:latin typeface="Calibri"/>
                <a:ea typeface="Calibri"/>
                <a:cs typeface="Calibri"/>
                <a:sym typeface="Calibri"/>
              </a:rPr>
              <a:t>Build capacity: </a:t>
            </a:r>
            <a:r>
              <a:rPr lang="en-CA" sz="1200" dirty="0">
                <a:solidFill>
                  <a:schemeClr val="dk1"/>
                </a:solidFill>
                <a:latin typeface="Calibri"/>
                <a:ea typeface="Calibri"/>
                <a:cs typeface="Calibri"/>
                <a:sym typeface="Calibri"/>
              </a:rPr>
              <a:t>Government, school and system leaders, teachers, education professionals, families and community partners have ongoing opportunities, relationships and resources that develop, strengthen and renew their understanding, skills and abilities to create flexible and responsive learning environments. Capacity building takes place at the personal, school and system levels.</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b="1" dirty="0">
                <a:solidFill>
                  <a:schemeClr val="dk1"/>
                </a:solidFill>
                <a:latin typeface="Calibri"/>
                <a:ea typeface="Calibri"/>
                <a:cs typeface="Calibri"/>
                <a:sym typeface="Calibri"/>
              </a:rPr>
              <a:t>Collaborate for success: </a:t>
            </a:r>
            <a:r>
              <a:rPr lang="en-CA" sz="1200" dirty="0">
                <a:solidFill>
                  <a:schemeClr val="dk1"/>
                </a:solidFill>
                <a:latin typeface="Calibri"/>
                <a:ea typeface="Calibri"/>
                <a:cs typeface="Calibri"/>
                <a:sym typeface="Calibri"/>
              </a:rPr>
              <a:t>All education stakeholders, including school and system staff, families, community partners, post-secondary institutions, teacher preparation programs and government are committed to collaboration to support the success of all learners.</a:t>
            </a:r>
          </a:p>
          <a:p>
            <a:pPr marL="228600" lvl="0" indent="-228600" algn="l" rtl="0">
              <a:lnSpc>
                <a:spcPct val="100000"/>
              </a:lnSpc>
              <a:spcBef>
                <a:spcPts val="0"/>
              </a:spcBef>
              <a:spcAft>
                <a:spcPts val="0"/>
              </a:spcAft>
              <a:buClr>
                <a:schemeClr val="dk1"/>
              </a:buClr>
              <a:buSzPts val="1200"/>
              <a:buFont typeface="Calibri"/>
              <a:buAutoNum type="arabicPeriod"/>
            </a:pPr>
            <a:endParaRPr lang="en-CA" sz="1200"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CA" sz="1200" b="0" i="0" u="none" strike="noStrike" cap="none" dirty="0">
              <a:solidFill>
                <a:schemeClr val="dk1"/>
              </a:solidFill>
              <a:effectLst/>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CA" sz="1200" b="0" i="0" u="none" strike="noStrike" cap="none" dirty="0">
                <a:solidFill>
                  <a:schemeClr val="dk1"/>
                </a:solidFill>
                <a:effectLst/>
                <a:latin typeface="Calibri"/>
                <a:ea typeface="Calibri"/>
                <a:cs typeface="Calibri"/>
                <a:sym typeface="Calibri"/>
              </a:rPr>
              <a:t>Reference: </a:t>
            </a:r>
            <a:r>
              <a:rPr lang="en-GB" sz="1200" b="0" i="0" u="none" strike="noStrike" cap="none" dirty="0">
                <a:solidFill>
                  <a:schemeClr val="dk1"/>
                </a:solidFill>
                <a:effectLst/>
                <a:latin typeface="Calibri"/>
                <a:ea typeface="Calibri"/>
                <a:cs typeface="Calibri"/>
                <a:sym typeface="Calibri"/>
              </a:rPr>
              <a:t>Government of Alberta. (n.d.). </a:t>
            </a:r>
            <a:r>
              <a:rPr lang="en-GB" sz="1200" b="0" i="1" u="none" strike="noStrike" cap="none" dirty="0">
                <a:solidFill>
                  <a:schemeClr val="dk1"/>
                </a:solidFill>
                <a:effectLst/>
                <a:latin typeface="Calibri"/>
                <a:ea typeface="Calibri"/>
                <a:cs typeface="Calibri"/>
                <a:sym typeface="Calibri"/>
              </a:rPr>
              <a:t>Inclusive education</a:t>
            </a:r>
            <a:r>
              <a:rPr lang="en-GB" sz="1200" b="0" i="0" u="none" strike="noStrike" cap="none" dirty="0">
                <a:solidFill>
                  <a:schemeClr val="dk1"/>
                </a:solidFill>
                <a:effectLst/>
                <a:latin typeface="Calibri"/>
                <a:ea typeface="Calibri"/>
                <a:cs typeface="Calibri"/>
                <a:sym typeface="Calibri"/>
              </a:rPr>
              <a:t>. </a:t>
            </a:r>
            <a:r>
              <a:rPr lang="en-GB" sz="1200" b="0" i="0" u="sng" strike="noStrike" cap="none" dirty="0">
                <a:solidFill>
                  <a:schemeClr val="dk1"/>
                </a:solidFill>
                <a:effectLst/>
                <a:latin typeface="Calibri"/>
                <a:ea typeface="Calibri"/>
                <a:cs typeface="Calibri"/>
                <a:sym typeface="Calibri"/>
                <a:hlinkClick r:id="rId3"/>
              </a:rPr>
              <a:t>https://www.alberta.ca/inclusive-education</a:t>
            </a:r>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pPr marL="228600" lvl="0" indent="-228600" algn="l" rtl="0">
              <a:lnSpc>
                <a:spcPct val="100000"/>
              </a:lnSpc>
              <a:spcBef>
                <a:spcPts val="0"/>
              </a:spcBef>
              <a:spcAft>
                <a:spcPts val="0"/>
              </a:spcAft>
              <a:buClr>
                <a:schemeClr val="dk1"/>
              </a:buClr>
              <a:buSzPts val="1200"/>
              <a:buFont typeface="Calibri"/>
              <a:buAutoNum type="arabicPeriod"/>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1163" name="Google Shape;1163;p6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77</a:t>
            </a:fld>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1"/>
        <p:cNvGrpSpPr/>
        <p:nvPr/>
      </p:nvGrpSpPr>
      <p:grpSpPr>
        <a:xfrm>
          <a:off x="0" y="0"/>
          <a:ext cx="0" cy="0"/>
          <a:chOff x="0" y="0"/>
          <a:chExt cx="0" cy="0"/>
        </a:xfrm>
      </p:grpSpPr>
      <p:sp>
        <p:nvSpPr>
          <p:cNvPr id="1172" name="Google Shape;1172;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3" name="Google Shape;1173;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A framework was developed in Australia to support inclusion at the policy, practice, and action levels. Key elements of the framework include: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Knowledge of FASD</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Collaboration and communication</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No blame, no shame </a:t>
            </a:r>
          </a:p>
          <a:p>
            <a:pPr marL="171450" lvl="0" indent="-171450" algn="l" rtl="0">
              <a:lnSpc>
                <a:spcPct val="100000"/>
              </a:lnSpc>
              <a:spcBef>
                <a:spcPts val="0"/>
              </a:spcBef>
              <a:spcAft>
                <a:spcPts val="0"/>
              </a:spcAft>
              <a:buClr>
                <a:schemeClr val="dk1"/>
              </a:buClr>
              <a:buSzPts val="1200"/>
              <a:buFont typeface="Arial"/>
              <a:buChar char="•"/>
            </a:pPr>
            <a:endParaRPr lang="en-CA" sz="1200" dirty="0">
              <a:solidFill>
                <a:schemeClr val="dk1"/>
              </a:solidFill>
              <a:latin typeface="Calibri"/>
              <a:ea typeface="Calibri"/>
              <a:cs typeface="Calibri"/>
              <a:sym typeface="Calibri"/>
            </a:endParaRPr>
          </a:p>
          <a:p>
            <a:r>
              <a:rPr lang="en-CA" sz="1200" dirty="0">
                <a:solidFill>
                  <a:schemeClr val="dk1"/>
                </a:solidFill>
                <a:latin typeface="Calibri"/>
                <a:ea typeface="Calibri"/>
                <a:cs typeface="Calibri"/>
                <a:sym typeface="Calibri"/>
              </a:rPr>
              <a:t>Reference: </a:t>
            </a:r>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r>
              <a:rPr lang="en-GB" sz="1200" b="0" i="0" u="none" strike="noStrike" cap="none" dirty="0">
                <a:solidFill>
                  <a:schemeClr val="dk1"/>
                </a:solidFill>
                <a:effectLst/>
                <a:latin typeface="Calibri"/>
                <a:ea typeface="Calibri"/>
                <a:cs typeface="Calibri"/>
                <a:sym typeface="Calibri"/>
              </a:rPr>
              <a:t>Learning with FASD. (n.d.). </a:t>
            </a:r>
            <a:r>
              <a:rPr lang="en-GB" sz="1200" b="0" i="1" u="none" strike="noStrike" cap="none" dirty="0">
                <a:solidFill>
                  <a:schemeClr val="dk1"/>
                </a:solidFill>
                <a:effectLst/>
                <a:latin typeface="Calibri"/>
                <a:ea typeface="Calibri"/>
                <a:cs typeface="Calibri"/>
                <a:sym typeface="Calibri"/>
              </a:rPr>
              <a:t>Learning with FASD: Strategies and supports for neurodiverse learners</a:t>
            </a:r>
            <a:r>
              <a:rPr lang="en-GB" sz="1200" b="0" i="0" u="none" strike="noStrike" cap="none" dirty="0">
                <a:solidFill>
                  <a:schemeClr val="dk1"/>
                </a:solidFill>
                <a:effectLst/>
                <a:latin typeface="Calibri"/>
                <a:ea typeface="Calibri"/>
                <a:cs typeface="Calibri"/>
                <a:sym typeface="Calibri"/>
              </a:rPr>
              <a:t>.</a:t>
            </a:r>
            <a:endParaRPr lang="en-CA" sz="1200" b="0" i="0" u="none" strike="noStrike" cap="none" dirty="0">
              <a:solidFill>
                <a:schemeClr val="dk1"/>
              </a:solidFill>
              <a:effectLst/>
              <a:latin typeface="Calibri"/>
              <a:ea typeface="Calibri"/>
              <a:cs typeface="Calibri"/>
              <a:sym typeface="Calibri"/>
            </a:endParaRPr>
          </a:p>
          <a:p>
            <a:r>
              <a:rPr lang="en-GB" sz="1200" b="0" i="0" u="sng" strike="noStrike" cap="none" dirty="0">
                <a:solidFill>
                  <a:schemeClr val="dk1"/>
                </a:solidFill>
                <a:effectLst/>
                <a:latin typeface="Calibri"/>
                <a:ea typeface="Calibri"/>
                <a:cs typeface="Calibri"/>
                <a:sym typeface="Calibri"/>
                <a:hlinkClick r:id="rId3"/>
              </a:rPr>
              <a:t>https://learningwithfasd.org.au/</a:t>
            </a:r>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endParaRPr dirty="0"/>
          </a:p>
        </p:txBody>
      </p:sp>
      <p:sp>
        <p:nvSpPr>
          <p:cNvPr id="1174" name="Google Shape;1174;p6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7"/>
        <p:cNvGrpSpPr/>
        <p:nvPr/>
      </p:nvGrpSpPr>
      <p:grpSpPr>
        <a:xfrm>
          <a:off x="0" y="0"/>
          <a:ext cx="0" cy="0"/>
          <a:chOff x="0" y="0"/>
          <a:chExt cx="0" cy="0"/>
        </a:xfrm>
      </p:grpSpPr>
      <p:sp>
        <p:nvSpPr>
          <p:cNvPr id="1208" name="Google Shape;1208;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9" name="Google Shape;1209;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FASD affects each person uniquely, so flexible, individualized approaches are needed for working with students with FASD;</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Students with FASD and positive school experiences are less likely to develop adverse outcomes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Teachers often report that they lack the knowledge and training in FASD but are eager to provide improved support to their students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Traditional approaches in classroom management may not be effective in supporting the needs of students with FASD</a:t>
            </a:r>
            <a:endParaRPr dirty="0"/>
          </a:p>
        </p:txBody>
      </p:sp>
      <p:sp>
        <p:nvSpPr>
          <p:cNvPr id="1210" name="Google Shape;1210;p6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79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6" name="Google Shape;19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g3919f0f7af6_0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7" name="Google Shape;617;g3919f0f7af6_0_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Arial"/>
              <a:buChar char="•"/>
            </a:pPr>
            <a:r>
              <a:rPr lang="en-CA" dirty="0"/>
              <a:t>Educators may be the first to see patterns that suggest underlying brain-based differences</a:t>
            </a:r>
            <a:endParaRPr dirty="0"/>
          </a:p>
          <a:p>
            <a:pPr marL="171450" lvl="0" indent="-184150" algn="l" rtl="0">
              <a:spcBef>
                <a:spcPts val="0"/>
              </a:spcBef>
              <a:spcAft>
                <a:spcPts val="0"/>
              </a:spcAft>
              <a:buSzPts val="1400"/>
              <a:buChar char="•"/>
            </a:pPr>
            <a:r>
              <a:rPr lang="en-CA" dirty="0"/>
              <a:t>When behaviour is viewed through a neurodevelopmental lens rather than as intentional defiance, we can shift from reactive discipline to proactive support. </a:t>
            </a:r>
            <a:endParaRPr dirty="0"/>
          </a:p>
          <a:p>
            <a:pPr marL="171450" lvl="0" indent="-184150" algn="l" rtl="0">
              <a:spcBef>
                <a:spcPts val="0"/>
              </a:spcBef>
              <a:spcAft>
                <a:spcPts val="0"/>
              </a:spcAft>
              <a:buSzPts val="1400"/>
              <a:buChar char="•"/>
            </a:pPr>
            <a:r>
              <a:rPr lang="en-CA" dirty="0"/>
              <a:t>Simple strategies, predictable routines, clear instructions, visual cues, and task breakdowns help students stay regulated and engaged</a:t>
            </a:r>
            <a:endParaRPr dirty="0"/>
          </a:p>
          <a:p>
            <a:pPr marL="171450" lvl="0" indent="-184150" algn="l" rtl="0">
              <a:spcBef>
                <a:spcPts val="0"/>
              </a:spcBef>
              <a:spcAft>
                <a:spcPts val="0"/>
              </a:spcAft>
              <a:buSzPts val="1400"/>
              <a:buChar char="•"/>
            </a:pPr>
            <a:r>
              <a:rPr lang="en-CA" dirty="0"/>
              <a:t>Ongoing collaboration with families and support teams ensures students experience consistent expectations across settings.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CA" dirty="0"/>
              <a:t>Reference: </a:t>
            </a:r>
          </a:p>
          <a:p>
            <a:pPr marL="0" lvl="0" indent="0" algn="l" rtl="0">
              <a:spcBef>
                <a:spcPts val="0"/>
              </a:spcBef>
              <a:spcAft>
                <a:spcPts val="0"/>
              </a:spcAft>
              <a:buNone/>
            </a:pPr>
            <a:r>
              <a:rPr lang="en-CA" dirty="0">
                <a:solidFill>
                  <a:srgbClr val="222222"/>
                </a:solidFill>
                <a:highlight>
                  <a:srgbClr val="FFFFFF"/>
                </a:highlight>
              </a:rPr>
              <a:t>Kautz‐Turnbull, C., Rockhold, M., </a:t>
            </a:r>
            <a:r>
              <a:rPr lang="en-CA" dirty="0" err="1">
                <a:solidFill>
                  <a:srgbClr val="222222"/>
                </a:solidFill>
                <a:highlight>
                  <a:srgbClr val="FFFFFF"/>
                </a:highlight>
              </a:rPr>
              <a:t>Speybroeck</a:t>
            </a:r>
            <a:r>
              <a:rPr lang="en-CA" dirty="0">
                <a:solidFill>
                  <a:srgbClr val="222222"/>
                </a:solidFill>
                <a:highlight>
                  <a:srgbClr val="FFFFFF"/>
                </a:highlight>
              </a:rPr>
              <a:t>, E., Myers, J., &amp; Petrenko, C. L. M. (2025). Preventing exclusionary discipline and adverse life experiences in FASD: Teachers' ability to recognize students with FASD in the classroom and develop and implement preventative strategies to support learning and behavior. </a:t>
            </a:r>
            <a:r>
              <a:rPr lang="en-CA" i="1" dirty="0">
                <a:solidFill>
                  <a:srgbClr val="222222"/>
                </a:solidFill>
                <a:highlight>
                  <a:srgbClr val="FFFFFF"/>
                </a:highlight>
              </a:rPr>
              <a:t>Alcohol: Clinical and Experimental Research</a:t>
            </a:r>
            <a:r>
              <a:rPr lang="en-CA" dirty="0">
                <a:solidFill>
                  <a:srgbClr val="222222"/>
                </a:solidFill>
                <a:highlight>
                  <a:srgbClr val="FFFFFF"/>
                </a:highlight>
              </a:rPr>
              <a:t>, </a:t>
            </a:r>
            <a:r>
              <a:rPr lang="en-CA" i="1" dirty="0">
                <a:solidFill>
                  <a:srgbClr val="222222"/>
                </a:solidFill>
                <a:highlight>
                  <a:srgbClr val="FFFFFF"/>
                </a:highlight>
              </a:rPr>
              <a:t>49</a:t>
            </a:r>
            <a:r>
              <a:rPr lang="en-CA" dirty="0">
                <a:solidFill>
                  <a:srgbClr val="222222"/>
                </a:solidFill>
                <a:highlight>
                  <a:srgbClr val="FFFFFF"/>
                </a:highlight>
              </a:rPr>
              <a:t>(8), 1828-1838. </a:t>
            </a:r>
            <a:r>
              <a:rPr lang="en-CA" dirty="0">
                <a:solidFill>
                  <a:srgbClr val="123D80"/>
                </a:solidFill>
                <a:highlight>
                  <a:srgbClr val="FFFFFF"/>
                </a:highlight>
                <a:uFill>
                  <a:noFill/>
                </a:uFill>
                <a:hlinkClick r:id="rId3">
                  <a:extLst>
                    <a:ext uri="{A12FA001-AC4F-418D-AE19-62706E023703}">
                      <ahyp:hlinkClr xmlns:ahyp="http://schemas.microsoft.com/office/drawing/2018/hyperlinkcolor" val="tx"/>
                    </a:ext>
                  </a:extLst>
                </a:hlinkClick>
              </a:rPr>
              <a:t>https://doi.org/10.1111/acer.70100</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618" name="Google Shape;618;g3919f0f7af6_0_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CA"/>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0"/>
        <p:cNvGrpSpPr/>
        <p:nvPr/>
      </p:nvGrpSpPr>
      <p:grpSpPr>
        <a:xfrm>
          <a:off x="0" y="0"/>
          <a:ext cx="0" cy="0"/>
          <a:chOff x="0" y="0"/>
          <a:chExt cx="0" cy="0"/>
        </a:xfrm>
      </p:grpSpPr>
      <p:sp>
        <p:nvSpPr>
          <p:cNvPr id="1221" name="Google Shape;1221;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2" name="Google Shape;1222;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b="1" dirty="0">
                <a:solidFill>
                  <a:schemeClr val="dk1"/>
                </a:solidFill>
                <a:latin typeface="Calibri"/>
                <a:ea typeface="Calibri"/>
                <a:cs typeface="Calibri"/>
                <a:sym typeface="Calibri"/>
              </a:rPr>
              <a:t>Inclusivity begins with a knowledge of FASD among all educational professionals</a:t>
            </a:r>
            <a:r>
              <a:rPr lang="en-CA" sz="1200" dirty="0">
                <a:solidFill>
                  <a:schemeClr val="dk1"/>
                </a:solidFill>
                <a:latin typeface="Calibri"/>
                <a:ea typeface="Calibri"/>
                <a:cs typeface="Calibri"/>
                <a:sym typeface="Calibri"/>
              </a:rPr>
              <a:t>. In a study of school Superintendents researchers found most lacked more than a cursory knowledge of FASD yet </a:t>
            </a:r>
            <a:r>
              <a:rPr lang="en-CA" sz="1200" i="1" dirty="0">
                <a:solidFill>
                  <a:schemeClr val="dk1"/>
                </a:solidFill>
                <a:latin typeface="Calibri"/>
                <a:ea typeface="Calibri"/>
                <a:cs typeface="Calibri"/>
                <a:sym typeface="Calibri"/>
              </a:rPr>
              <a:t>over 50%</a:t>
            </a:r>
            <a:r>
              <a:rPr lang="en-CA" sz="1200" dirty="0">
                <a:solidFill>
                  <a:schemeClr val="dk1"/>
                </a:solidFill>
                <a:latin typeface="Calibri"/>
                <a:ea typeface="Calibri"/>
                <a:cs typeface="Calibri"/>
                <a:sym typeface="Calibri"/>
              </a:rPr>
              <a:t> had to deliver on a disciplinary meeting (suspension, expulsion) of a student with FASD.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In an FASD intervention project in North-Western Ontario, researchers found a number of positive impacts when school boards, communities, and caregivers were trained on how to support children with FASD:</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Caregivers realized they weren’t alone;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Teachers reported that being aware of FASD, having tracking mechanisms, and connecting with knowledgeable support people was very helpful; and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Teachers reported better mental health and well-being. </a:t>
            </a:r>
          </a:p>
          <a:p>
            <a:endParaRPr lang="en-CA" sz="1200" i="0" dirty="0">
              <a:solidFill>
                <a:schemeClr val="dk1"/>
              </a:solidFill>
              <a:latin typeface="Calibri"/>
              <a:ea typeface="Calibri"/>
              <a:cs typeface="Calibri"/>
              <a:sym typeface="Calibri"/>
            </a:endParaRPr>
          </a:p>
          <a:p>
            <a:r>
              <a:rPr lang="en-US" i="1" dirty="0"/>
              <a:t>What Educators Need to Know About FASD</a:t>
            </a:r>
            <a:r>
              <a:rPr lang="en-US" dirty="0"/>
              <a:t> is a practical resource published by the Government of Manitoba to help teachers and school staff understand fetal alcohol spectrum disorder (FASD), how it affects learning and behaviour, and to provide classroom-based strategies for supporting students with FASD. The resource can be found here: </a:t>
            </a:r>
            <a:r>
              <a:rPr lang="en-CA" sz="1200" b="1" i="0" u="sng" strike="noStrike" cap="none" dirty="0">
                <a:solidFill>
                  <a:schemeClr val="dk1"/>
                </a:solidFill>
                <a:effectLst/>
                <a:latin typeface="Calibri"/>
                <a:ea typeface="Calibri"/>
                <a:cs typeface="Calibri"/>
                <a:sym typeface="Calibri"/>
                <a:hlinkClick r:id="rId3"/>
              </a:rPr>
              <a:t>https://www.gov.mb.ca/fs/fasd/pubs/fasdeducators_en.pdf</a:t>
            </a:r>
            <a:r>
              <a:rPr lang="en-CA" sz="1200" b="1"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pPr marL="0" lvl="0" indent="0" algn="l" rtl="0">
              <a:lnSpc>
                <a:spcPct val="100000"/>
              </a:lnSpc>
              <a:spcBef>
                <a:spcPts val="0"/>
              </a:spcBef>
              <a:spcAft>
                <a:spcPts val="0"/>
              </a:spcAft>
              <a:buClr>
                <a:schemeClr val="dk1"/>
              </a:buClr>
              <a:buSzPts val="1200"/>
              <a:buFont typeface="Arial"/>
              <a:buNone/>
            </a:pPr>
            <a:endParaRPr dirty="0"/>
          </a:p>
        </p:txBody>
      </p:sp>
      <p:sp>
        <p:nvSpPr>
          <p:cNvPr id="1223" name="Google Shape;1223;p7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81</a:t>
            </a:fld>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1"/>
        <p:cNvGrpSpPr/>
        <p:nvPr/>
      </p:nvGrpSpPr>
      <p:grpSpPr>
        <a:xfrm>
          <a:off x="0" y="0"/>
          <a:ext cx="0" cy="0"/>
          <a:chOff x="0" y="0"/>
          <a:chExt cx="0" cy="0"/>
        </a:xfrm>
      </p:grpSpPr>
      <p:sp>
        <p:nvSpPr>
          <p:cNvPr id="1242" name="Google Shape;1242;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3" name="Google Shape;1243;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b="1" dirty="0">
                <a:solidFill>
                  <a:schemeClr val="dk1"/>
                </a:solidFill>
                <a:latin typeface="Calibri"/>
                <a:ea typeface="Calibri"/>
                <a:cs typeface="Calibri"/>
                <a:sym typeface="Calibri"/>
              </a:rPr>
              <a:t>Teachers have identified three important components of understanding FASD</a:t>
            </a:r>
            <a:r>
              <a:rPr lang="en-CA" sz="1200" dirty="0">
                <a:solidFill>
                  <a:schemeClr val="dk1"/>
                </a:solidFill>
                <a:latin typeface="Calibri"/>
                <a:ea typeface="Calibri"/>
                <a:cs typeface="Calibri"/>
                <a:sym typeface="Calibri"/>
              </a:rPr>
              <a:t>, and strategies for building this understanding:</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Understanding the whole student</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Take time to build and cultivate a relationship with the student</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Focus on and emphasize the accomplishments over the challenging behaviours</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Integrate choice with expectations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Responding within dynamic environments</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Foster an inclusive atmosphere with student peers</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Build the home-school relationships</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Access individualized funding</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Optimizing student-centered programming</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Match supports with needs</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Build on strengths</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Address service gaps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1244" name="Google Shape;1244;p7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82</a:t>
            </a:fld>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2"/>
        <p:cNvGrpSpPr/>
        <p:nvPr/>
      </p:nvGrpSpPr>
      <p:grpSpPr>
        <a:xfrm>
          <a:off x="0" y="0"/>
          <a:ext cx="0" cy="0"/>
          <a:chOff x="0" y="0"/>
          <a:chExt cx="0" cy="0"/>
        </a:xfrm>
      </p:grpSpPr>
      <p:sp>
        <p:nvSpPr>
          <p:cNvPr id="1263" name="Google Shape;1263;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4" name="Google Shape;1264;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a:solidFill>
                  <a:schemeClr val="dk1"/>
                </a:solidFill>
                <a:latin typeface="Calibri"/>
                <a:ea typeface="Calibri"/>
                <a:cs typeface="Calibri"/>
                <a:sym typeface="Calibri"/>
              </a:rPr>
              <a:t>Classroom inclusion may become more challenging over time. As children diagnosed with FASD transition to higher grades, their areas of need and challenges may become more obvious. All students experience challenges but students with FASD may experience challenges that isolate and differentiate them from their peers.  </a:t>
            </a:r>
            <a:endParaRPr/>
          </a:p>
          <a:p>
            <a:pPr marL="0" lvl="0" indent="0" algn="l" rtl="0">
              <a:lnSpc>
                <a:spcPct val="100000"/>
              </a:lnSpc>
              <a:spcBef>
                <a:spcPts val="0"/>
              </a:spcBef>
              <a:spcAft>
                <a:spcPts val="0"/>
              </a:spcAft>
              <a:buSzPts val="1400"/>
              <a:buNone/>
            </a:pPr>
            <a:r>
              <a:rPr lang="en-CA" sz="1200">
                <a:solidFill>
                  <a:schemeClr val="dk1"/>
                </a:solidFill>
                <a:latin typeface="Calibri"/>
                <a:ea typeface="Calibri"/>
                <a:cs typeface="Calibri"/>
                <a:sym typeface="Calibri"/>
              </a:rPr>
              <a:t> </a:t>
            </a:r>
            <a:endParaRPr/>
          </a:p>
          <a:p>
            <a:pPr marL="0" lvl="0" indent="0" algn="l" rtl="0">
              <a:lnSpc>
                <a:spcPct val="100000"/>
              </a:lnSpc>
              <a:spcBef>
                <a:spcPts val="0"/>
              </a:spcBef>
              <a:spcAft>
                <a:spcPts val="0"/>
              </a:spcAft>
              <a:buSzPts val="1400"/>
              <a:buNone/>
            </a:pPr>
            <a:r>
              <a:rPr lang="en-CA" sz="1200" b="1">
                <a:solidFill>
                  <a:schemeClr val="dk1"/>
                </a:solidFill>
                <a:latin typeface="Calibri"/>
                <a:ea typeface="Calibri"/>
                <a:cs typeface="Calibri"/>
                <a:sym typeface="Calibri"/>
              </a:rPr>
              <a:t>Building inclusivity for FASD in schools requires us to </a:t>
            </a:r>
            <a:r>
              <a:rPr lang="en-CA" sz="1200" b="1" i="1">
                <a:solidFill>
                  <a:schemeClr val="dk1"/>
                </a:solidFill>
                <a:latin typeface="Calibri"/>
                <a:ea typeface="Calibri"/>
                <a:cs typeface="Calibri"/>
                <a:sym typeface="Calibri"/>
              </a:rPr>
              <a:t>adapt to the needs of the learner</a:t>
            </a:r>
            <a:r>
              <a:rPr lang="en-CA" sz="1200" b="1">
                <a:solidFill>
                  <a:schemeClr val="dk1"/>
                </a:solidFill>
                <a:latin typeface="Calibri"/>
                <a:ea typeface="Calibri"/>
                <a:cs typeface="Calibri"/>
                <a:sym typeface="Calibri"/>
              </a:rPr>
              <a:t>. </a:t>
            </a:r>
            <a:r>
              <a:rPr lang="en-CA" sz="1200">
                <a:solidFill>
                  <a:schemeClr val="dk1"/>
                </a:solidFill>
                <a:latin typeface="Calibri"/>
                <a:ea typeface="Calibri"/>
                <a:cs typeface="Calibri"/>
                <a:sym typeface="Calibri"/>
              </a:rPr>
              <a:t>Every learner has unique needs. Some learners have profound and ongoing needs and others have short-term or situation-based needs. This calls for flexible and responsive learning environments that can adapt to the changing needs of learners.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1265" name="Google Shape;1265;p7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83</a:t>
            </a:fld>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2"/>
        <p:cNvGrpSpPr/>
        <p:nvPr/>
      </p:nvGrpSpPr>
      <p:grpSpPr>
        <a:xfrm>
          <a:off x="0" y="0"/>
          <a:ext cx="0" cy="0"/>
          <a:chOff x="0" y="0"/>
          <a:chExt cx="0" cy="0"/>
        </a:xfrm>
      </p:grpSpPr>
      <p:sp>
        <p:nvSpPr>
          <p:cNvPr id="1273" name="Google Shape;1273;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4" name="Google Shape;1274;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dirty="0">
                <a:solidFill>
                  <a:schemeClr val="dk1"/>
                </a:solidFill>
                <a:latin typeface="Calibri"/>
                <a:ea typeface="Calibri"/>
                <a:cs typeface="Calibri"/>
                <a:sym typeface="Calibri"/>
              </a:rPr>
              <a:t>Consider this teacher’s experience trying to promote inclusion for her students in a space that wasn’t ideally structured for them: </a:t>
            </a:r>
            <a:r>
              <a:rPr lang="en-CA" sz="1200" u="sng"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https://www.youtube.com/watch?v=D1fbTKYkU4k</a:t>
            </a:r>
            <a:r>
              <a:rPr lang="en-CA" sz="1200" dirty="0">
                <a:solidFill>
                  <a:schemeClr val="dk1"/>
                </a:solidFill>
                <a:latin typeface="Calibri"/>
                <a:ea typeface="Calibri"/>
                <a:cs typeface="Calibri"/>
                <a:sym typeface="Calibri"/>
              </a:rPr>
              <a:t> (5:56)</a:t>
            </a:r>
            <a:endParaRPr dirty="0"/>
          </a:p>
          <a:p>
            <a:pPr marL="0" lvl="0" indent="0" algn="l" rtl="0">
              <a:lnSpc>
                <a:spcPct val="100000"/>
              </a:lnSpc>
              <a:spcBef>
                <a:spcPts val="0"/>
              </a:spcBef>
              <a:spcAft>
                <a:spcPts val="0"/>
              </a:spcAft>
              <a:buSzPts val="1400"/>
              <a:buNone/>
            </a:pPr>
            <a:endParaRPr dirty="0"/>
          </a:p>
        </p:txBody>
      </p:sp>
      <p:sp>
        <p:nvSpPr>
          <p:cNvPr id="1275" name="Google Shape;1275;p7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84</a:t>
            </a:fld>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2"/>
        <p:cNvGrpSpPr/>
        <p:nvPr/>
      </p:nvGrpSpPr>
      <p:grpSpPr>
        <a:xfrm>
          <a:off x="0" y="0"/>
          <a:ext cx="0" cy="0"/>
          <a:chOff x="0" y="0"/>
          <a:chExt cx="0" cy="0"/>
        </a:xfrm>
      </p:grpSpPr>
      <p:sp>
        <p:nvSpPr>
          <p:cNvPr id="1283" name="Google Shape;1283;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4" name="Google Shape;1284;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A key element of inclusion is a sense of belonging. </a:t>
            </a:r>
            <a:r>
              <a:rPr lang="en-CA" sz="1200" b="1" dirty="0">
                <a:solidFill>
                  <a:schemeClr val="dk1"/>
                </a:solidFill>
                <a:latin typeface="Calibri"/>
                <a:ea typeface="Calibri"/>
                <a:cs typeface="Calibri"/>
                <a:sym typeface="Calibri"/>
              </a:rPr>
              <a:t>Students with FASD need a supportive school community that welcomes them, makes them feel safe, and makes them feel like a contributing member of the school.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In a study on student belonging in Quebec, researchers made six recommendations to improve feelings of belonging for students: </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Training educators on effective listening strategies</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Providing personal and academic supports for students</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Encouraging positive social relationships</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Ensuring early implementation of social competence programs</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Providing education activities where students can develop common interests with peers</a:t>
            </a:r>
            <a:endParaRPr dirty="0"/>
          </a:p>
          <a:p>
            <a:pPr marL="228600" lvl="0" indent="-228600" algn="l" rtl="0">
              <a:lnSpc>
                <a:spcPct val="100000"/>
              </a:lnSpc>
              <a:spcBef>
                <a:spcPts val="0"/>
              </a:spcBef>
              <a:spcAft>
                <a:spcPts val="0"/>
              </a:spcAft>
              <a:buClr>
                <a:schemeClr val="dk1"/>
              </a:buClr>
              <a:buSzPts val="1200"/>
              <a:buFont typeface="Calibri"/>
              <a:buAutoNum type="arabicPeriod"/>
            </a:pPr>
            <a:r>
              <a:rPr lang="en-CA" sz="1200" dirty="0">
                <a:solidFill>
                  <a:schemeClr val="dk1"/>
                </a:solidFill>
                <a:latin typeface="Calibri"/>
                <a:ea typeface="Calibri"/>
                <a:cs typeface="Calibri"/>
                <a:sym typeface="Calibri"/>
              </a:rPr>
              <a:t>Encouraging extracurricular participation related to their various interests</a:t>
            </a:r>
            <a:endParaRPr dirty="0"/>
          </a:p>
        </p:txBody>
      </p:sp>
      <p:sp>
        <p:nvSpPr>
          <p:cNvPr id="1285" name="Google Shape;1285;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85</a:t>
            </a:fld>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g3919f0f7af6_0_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3" name="Google Shape;693;g3919f0f7af6_0_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17500" algn="l" rtl="0">
              <a:spcBef>
                <a:spcPts val="0"/>
              </a:spcBef>
              <a:spcAft>
                <a:spcPts val="0"/>
              </a:spcAft>
              <a:buSzPts val="1400"/>
              <a:buChar char="●"/>
            </a:pPr>
            <a:r>
              <a:rPr lang="en-CA" dirty="0"/>
              <a:t>The Skills Society partnered with the University of Alberta to understand how belonging is experienced by adults with intellectual disabilities and what helps them feel connected, valued, and included in their communities. </a:t>
            </a:r>
            <a:endParaRPr dirty="0"/>
          </a:p>
          <a:p>
            <a:pPr marL="457200" lvl="0" indent="-304800" algn="l" rtl="0">
              <a:spcBef>
                <a:spcPts val="0"/>
              </a:spcBef>
              <a:spcAft>
                <a:spcPts val="0"/>
              </a:spcAft>
              <a:buSzPts val="1200"/>
              <a:buFont typeface="Calibri"/>
              <a:buChar char="●"/>
            </a:pPr>
            <a:r>
              <a:rPr lang="en-CA" dirty="0"/>
              <a:t>The three summaries offer a different lens: </a:t>
            </a:r>
            <a:endParaRPr dirty="0"/>
          </a:p>
          <a:p>
            <a:pPr marL="914400" lvl="1" indent="-304800" algn="l" rtl="0">
              <a:spcBef>
                <a:spcPts val="0"/>
              </a:spcBef>
              <a:spcAft>
                <a:spcPts val="0"/>
              </a:spcAft>
              <a:buSzPts val="1200"/>
              <a:buChar char="○"/>
            </a:pPr>
            <a:r>
              <a:rPr lang="en-CA" b="1" dirty="0"/>
              <a:t>Belonging &amp; Inclusion Summary </a:t>
            </a:r>
            <a:r>
              <a:rPr lang="en-CA" dirty="0"/>
              <a:t>outlines what belonging means and the key conditions that support it.</a:t>
            </a:r>
            <a:endParaRPr dirty="0"/>
          </a:p>
          <a:p>
            <a:pPr marL="914400" lvl="1" indent="-304800" algn="l" rtl="0">
              <a:spcBef>
                <a:spcPts val="0"/>
              </a:spcBef>
              <a:spcAft>
                <a:spcPts val="0"/>
              </a:spcAft>
              <a:buSzPts val="1200"/>
              <a:buFont typeface="Arial"/>
              <a:buChar char="○"/>
            </a:pPr>
            <a:r>
              <a:rPr lang="en-CA" b="1" dirty="0"/>
              <a:t>Lived Experience Summary</a:t>
            </a:r>
            <a:r>
              <a:rPr lang="en-CA" dirty="0"/>
              <a:t> captures insights directly from individuals with intellectual disabilities about what makes them feel welcomed and included.</a:t>
            </a:r>
            <a:endParaRPr dirty="0"/>
          </a:p>
          <a:p>
            <a:pPr marL="914400" lvl="1" indent="-304800" algn="l" rtl="0">
              <a:spcBef>
                <a:spcPts val="0"/>
              </a:spcBef>
              <a:spcAft>
                <a:spcPts val="0"/>
              </a:spcAft>
              <a:buSzPts val="1200"/>
              <a:buFont typeface="Arial"/>
              <a:buChar char="○"/>
            </a:pPr>
            <a:r>
              <a:rPr lang="en-CA" b="1" dirty="0"/>
              <a:t>Provider Practices Summary</a:t>
            </a:r>
            <a:r>
              <a:rPr lang="en-CA" dirty="0"/>
              <a:t> focuses on practical steps service providers can take to create environments that foster belonging.</a:t>
            </a:r>
            <a:endParaRPr dirty="0"/>
          </a:p>
        </p:txBody>
      </p:sp>
      <p:sp>
        <p:nvSpPr>
          <p:cNvPr id="694" name="Google Shape;694;g3919f0f7af6_0_5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CA"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2"/>
        <p:cNvGrpSpPr/>
        <p:nvPr/>
      </p:nvGrpSpPr>
      <p:grpSpPr>
        <a:xfrm>
          <a:off x="0" y="0"/>
          <a:ext cx="0" cy="0"/>
          <a:chOff x="0" y="0"/>
          <a:chExt cx="0" cy="0"/>
        </a:xfrm>
      </p:grpSpPr>
      <p:sp>
        <p:nvSpPr>
          <p:cNvPr id="1293" name="Google Shape;1293;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4" name="Google Shape;1294;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a:solidFill>
                  <a:schemeClr val="dk1"/>
                </a:solidFill>
                <a:latin typeface="Calibri"/>
                <a:ea typeface="Calibri"/>
                <a:cs typeface="Calibri"/>
                <a:sym typeface="Calibri"/>
              </a:rPr>
              <a:t>Consider this strategy implemented in a middle school in Nevada to ensure each student feels like they belong in their school: </a:t>
            </a:r>
            <a:r>
              <a:rPr lang="en-CA" sz="1200" u="sng">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https://www.youtube.com/watch?v=xjZx0VdmgkE</a:t>
            </a:r>
            <a:r>
              <a:rPr lang="en-CA" sz="1200">
                <a:solidFill>
                  <a:schemeClr val="dk1"/>
                </a:solidFill>
                <a:latin typeface="Calibri"/>
                <a:ea typeface="Calibri"/>
                <a:cs typeface="Calibri"/>
                <a:sym typeface="Calibri"/>
              </a:rPr>
              <a:t> (3:08) </a:t>
            </a:r>
            <a:endParaRPr/>
          </a:p>
        </p:txBody>
      </p:sp>
      <p:sp>
        <p:nvSpPr>
          <p:cNvPr id="1295" name="Google Shape;1295;p7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87</a:t>
            </a:fld>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2">
          <a:extLst>
            <a:ext uri="{FF2B5EF4-FFF2-40B4-BE49-F238E27FC236}">
              <a16:creationId xmlns:a16="http://schemas.microsoft.com/office/drawing/2014/main" id="{53A0B58B-616D-FFA2-DA39-7355FEEABC56}"/>
            </a:ext>
          </a:extLst>
        </p:cNvPr>
        <p:cNvGrpSpPr/>
        <p:nvPr/>
      </p:nvGrpSpPr>
      <p:grpSpPr>
        <a:xfrm>
          <a:off x="0" y="0"/>
          <a:ext cx="0" cy="0"/>
          <a:chOff x="0" y="0"/>
          <a:chExt cx="0" cy="0"/>
        </a:xfrm>
      </p:grpSpPr>
      <p:sp>
        <p:nvSpPr>
          <p:cNvPr id="1293" name="Google Shape;1293;p75:notes">
            <a:extLst>
              <a:ext uri="{FF2B5EF4-FFF2-40B4-BE49-F238E27FC236}">
                <a16:creationId xmlns:a16="http://schemas.microsoft.com/office/drawing/2014/main" id="{CA660940-6E60-9143-ADAF-E69924E14D9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4" name="Google Shape;1294;p75:notes">
            <a:extLst>
              <a:ext uri="{FF2B5EF4-FFF2-40B4-BE49-F238E27FC236}">
                <a16:creationId xmlns:a16="http://schemas.microsoft.com/office/drawing/2014/main" id="{E65AC043-08C7-1F74-E21F-AD1D25221A3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CA" dirty="0"/>
              <a:t>In this video, Tana Richards, explores the shift from simply placing neurodiverse students in classrooms to creating learning environments where they are valued and connected. The presentation can be found here: </a:t>
            </a:r>
            <a:r>
              <a:rPr lang="en-GB" sz="1200" b="0" i="0" u="sng" strike="noStrike" cap="none" dirty="0">
                <a:solidFill>
                  <a:schemeClr val="dk1"/>
                </a:solidFill>
                <a:effectLst/>
                <a:latin typeface="Calibri"/>
                <a:ea typeface="Calibri"/>
                <a:cs typeface="Calibri"/>
                <a:sym typeface="Calibri"/>
                <a:hlinkClick r:id="rId3"/>
              </a:rPr>
              <a:t>https://popcon.ca/talks/leading-meaningful-inclusion-neurodiverse-learners</a:t>
            </a:r>
            <a:r>
              <a:rPr lang="en-GB" sz="1200" b="0" i="0" u="none" strike="noStrike" cap="none" dirty="0">
                <a:solidFill>
                  <a:schemeClr val="dk1"/>
                </a:solidFill>
                <a:effectLst/>
                <a:latin typeface="Calibri"/>
                <a:ea typeface="Calibri"/>
                <a:cs typeface="Calibri"/>
                <a:sym typeface="Calibri"/>
              </a:rPr>
              <a:t> (55:26)</a:t>
            </a:r>
            <a:endParaRPr b="0" dirty="0"/>
          </a:p>
        </p:txBody>
      </p:sp>
      <p:sp>
        <p:nvSpPr>
          <p:cNvPr id="1295" name="Google Shape;1295;p75:notes">
            <a:extLst>
              <a:ext uri="{FF2B5EF4-FFF2-40B4-BE49-F238E27FC236}">
                <a16:creationId xmlns:a16="http://schemas.microsoft.com/office/drawing/2014/main" id="{50B1C00E-AC05-D6E8-8014-C82063ACBCB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88</a:t>
            </a:fld>
            <a:endParaRPr/>
          </a:p>
        </p:txBody>
      </p:sp>
    </p:spTree>
    <p:extLst>
      <p:ext uri="{BB962C8B-B14F-4D97-AF65-F5344CB8AC3E}">
        <p14:creationId xmlns:p14="http://schemas.microsoft.com/office/powerpoint/2010/main" val="38716855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2"/>
        <p:cNvGrpSpPr/>
        <p:nvPr/>
      </p:nvGrpSpPr>
      <p:grpSpPr>
        <a:xfrm>
          <a:off x="0" y="0"/>
          <a:ext cx="0" cy="0"/>
          <a:chOff x="0" y="0"/>
          <a:chExt cx="0" cy="0"/>
        </a:xfrm>
      </p:grpSpPr>
      <p:sp>
        <p:nvSpPr>
          <p:cNvPr id="1303" name="Google Shape;1303;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4" name="Google Shape;1304;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Building capacity and collaboration are key elements to achieving success. </a:t>
            </a:r>
            <a:r>
              <a:rPr lang="en-CA" sz="1200" b="1" dirty="0">
                <a:solidFill>
                  <a:schemeClr val="dk1"/>
                </a:solidFill>
                <a:latin typeface="Calibri"/>
                <a:ea typeface="Calibri"/>
                <a:cs typeface="Calibri"/>
                <a:sym typeface="Calibri"/>
              </a:rPr>
              <a:t>The student and educator both need a strong and supportive network. </a:t>
            </a:r>
            <a:r>
              <a:rPr lang="en-CA" sz="1200" dirty="0">
                <a:solidFill>
                  <a:schemeClr val="dk1"/>
                </a:solidFill>
                <a:latin typeface="Calibri"/>
                <a:ea typeface="Calibri"/>
                <a:cs typeface="Calibri"/>
                <a:sym typeface="Calibri"/>
              </a:rPr>
              <a:t>Key stakeholders and their roles in supportive school communities include: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School Administrators</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Identify gaps and seeks resources</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Promote reflective practice</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Commit to inclusivity</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Provide leadership with vision</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Communicate actively with caregivers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Teachers</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Communicate with team</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Commit to reflective practice</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Incorporate classroom strategies</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Compassionately engage with child</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Communicate actively with caregivers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Educational Assistants</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Provide one-on-one support when needed</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Guided or directed by the teacher</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Help develop/evaluate strategies</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Compassionately engage with child</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Maintain a safe environment</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Outside Agencies</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FASD Assessment and Diagnostic Clinics</a:t>
            </a:r>
            <a:endParaRPr dirty="0"/>
          </a:p>
          <a:p>
            <a:pPr marL="1085850" lvl="2"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Help provide a greater understanding of the student’s needs </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FASD Support Providers</a:t>
            </a:r>
            <a:endParaRPr dirty="0"/>
          </a:p>
          <a:p>
            <a:pPr marL="1085850" lvl="2"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Provide resources for training as well as services for students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Caregivers</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The core and most consistent member of the student’s support network</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Provide a vast diversity of information regarding the student’s strengths, needs, and desires</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Serve as the foundation of a strong and supportive network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Other stakeholders may include: school-based counsellors, sports coaches, wellness coaches, inclusive education coordinators, and counselling support professionals. Schools may have centralized supports and services, so it is important to bring in staff that are knowledgeable about those types of programs in order to best support individuals. </a:t>
            </a:r>
            <a:endParaRPr dirty="0"/>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Together, the whole team of support needs to have a shared understanding of FASD and shared goals. Strategies for the support team include:</a:t>
            </a:r>
            <a:endParaRPr sz="1200" dirty="0">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Using consistent strategies to support the student’s success. </a:t>
            </a:r>
            <a:endParaRPr sz="1200" dirty="0">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Communicating and collaborating to decide on one strategy at a time to address a specific goal. </a:t>
            </a:r>
            <a:endParaRPr sz="1200" dirty="0">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Developing a communications plan which outlines how the team can share information about successes and failures in a timely manner.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1305" name="Google Shape;1305;p7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89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CA" dirty="0"/>
              <a:t>FASD is a complex neurodevelopmental disorder that is caused by prenatal alcohol exposure.</a:t>
            </a:r>
            <a:endParaRPr dirty="0"/>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CA" dirty="0"/>
              <a:t>FASD is one of the leading known causes of developmental disability in the western world.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CA" dirty="0"/>
              <a:t>Researchers estimate that at least 4% of individuals in Canada have FASD.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CA" dirty="0"/>
              <a:t>This is more than 2 times more common than Autism spectrum disorder. </a:t>
            </a:r>
          </a:p>
          <a:p>
            <a:pPr marL="171450" marR="0" lvl="0" indent="-171450" algn="l" rtl="0">
              <a:lnSpc>
                <a:spcPct val="100000"/>
              </a:lnSpc>
              <a:spcBef>
                <a:spcPts val="0"/>
              </a:spcBef>
              <a:spcAft>
                <a:spcPts val="0"/>
              </a:spcAft>
              <a:buClr>
                <a:schemeClr val="dk1"/>
              </a:buClr>
              <a:buSzPts val="1200"/>
              <a:buFont typeface="Arial" panose="020B0604020202020204" pitchFamily="34" charset="0"/>
              <a:buChar char="•"/>
            </a:pPr>
            <a:r>
              <a:rPr lang="en-CA" dirty="0"/>
              <a:t>FASD is a life-long, whole body disorder and there is good evidence that early and appropriate supports can improve outcomes for people with FASD. </a:t>
            </a:r>
            <a:endParaRPr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CA" dirty="0"/>
              <a:t>Reference: </a:t>
            </a:r>
            <a:r>
              <a:rPr lang="en-GB" sz="1200" b="0" i="0" u="sng" strike="noStrike" cap="none" dirty="0">
                <a:solidFill>
                  <a:schemeClr val="dk1"/>
                </a:solidFill>
                <a:effectLst/>
                <a:latin typeface="Calibri"/>
                <a:ea typeface="Calibri"/>
                <a:cs typeface="Calibri"/>
                <a:sym typeface="Calibri"/>
                <a:hlinkClick r:id="rId3"/>
              </a:rPr>
              <a:t>https://canfasd.ca/wp-content/uploads/publications/Prevalence-1-Issue-Paper-Update-FINAL.pdf</a:t>
            </a:r>
            <a:r>
              <a:rPr lang="en-GB" sz="1200" b="0" i="0" u="none" strike="noStrike" cap="none" dirty="0">
                <a:solidFill>
                  <a:schemeClr val="dk1"/>
                </a:solidFill>
                <a:effectLst/>
                <a:latin typeface="Calibri"/>
                <a:ea typeface="Calibri"/>
                <a:cs typeface="Calibri"/>
                <a:sym typeface="Calibri"/>
              </a:rPr>
              <a:t> </a:t>
            </a:r>
            <a:endParaRPr lang="en-CA" sz="1200" b="0" i="0" u="none" strike="noStrike" cap="none" dirty="0">
              <a:solidFill>
                <a:schemeClr val="dk1"/>
              </a:solidFill>
              <a:effectLst/>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dirty="0"/>
          </a:p>
        </p:txBody>
      </p:sp>
      <p:sp>
        <p:nvSpPr>
          <p:cNvPr id="209" name="Google Shape;20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9</a:t>
            </a:fld>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5" name="Google Shape;1335;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a:t>Tracy Masterangelo, Adapted from the Supporting Self-Regulation with Individuals with FASD Presentation</a:t>
            </a:r>
            <a:endParaRPr sz="1200"/>
          </a:p>
        </p:txBody>
      </p:sp>
      <p:sp>
        <p:nvSpPr>
          <p:cNvPr id="1336" name="Google Shape;1336;p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90</a:t>
            </a:fld>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5"/>
        <p:cNvGrpSpPr/>
        <p:nvPr/>
      </p:nvGrpSpPr>
      <p:grpSpPr>
        <a:xfrm>
          <a:off x="0" y="0"/>
          <a:ext cx="0" cy="0"/>
          <a:chOff x="0" y="0"/>
          <a:chExt cx="0" cy="0"/>
        </a:xfrm>
      </p:grpSpPr>
      <p:sp>
        <p:nvSpPr>
          <p:cNvPr id="1346" name="Google Shape;1346;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47" name="Google Shape;1347;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Caregivers of individuals with FASD often juggle multiple roles. They are their child’s primary provider, but often also take the role of advocate to raise awareness of FASD and secure supports for their children. Unlike most other support workers, a caregiver is a 24/7 occupation. </a:t>
            </a:r>
            <a:endParaRPr lang="en-US" dirty="0"/>
          </a:p>
          <a:p>
            <a:pPr marL="0" lvl="0" indent="0" algn="l" rtl="0">
              <a:spcBef>
                <a:spcPts val="0"/>
              </a:spcBef>
              <a:spcAft>
                <a:spcPts val="0"/>
              </a:spcAft>
              <a:buNone/>
            </a:pP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Font typeface="Arial" panose="020B0604020202020204" pitchFamily="34" charset="0"/>
              <a:buChar char="•"/>
            </a:pPr>
            <a:r>
              <a:rPr lang="en-US" sz="1200" b="1" dirty="0">
                <a:solidFill>
                  <a:schemeClr val="dk1"/>
                </a:solidFill>
                <a:latin typeface="Calibri"/>
                <a:ea typeface="Calibri"/>
                <a:cs typeface="Calibri"/>
                <a:sym typeface="Calibri"/>
              </a:rPr>
              <a:t>Caregivers of individuals with FASD report high levels of stress, even in comparison with caregivers of individuals with other developmental disabilities.   </a:t>
            </a:r>
            <a:endParaRPr lang="en-US" dirty="0"/>
          </a:p>
          <a:p>
            <a:pPr marL="0" lvl="0" indent="0" algn="l" rtl="0">
              <a:spcBef>
                <a:spcPts val="0"/>
              </a:spcBef>
              <a:spcAft>
                <a:spcPts val="0"/>
              </a:spcAft>
              <a:buNone/>
            </a:pP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Font typeface="Arial" panose="020B0604020202020204" pitchFamily="34" charset="0"/>
              <a:buChar char="•"/>
            </a:pPr>
            <a:r>
              <a:rPr lang="en-US" sz="1200" dirty="0">
                <a:solidFill>
                  <a:schemeClr val="dk1"/>
                </a:solidFill>
                <a:latin typeface="Calibri"/>
                <a:ea typeface="Calibri"/>
                <a:cs typeface="Calibri"/>
                <a:sym typeface="Calibri"/>
              </a:rPr>
              <a:t>Caregivers may move through several stages in the process of receiving a diagnosis: </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Seeking and possibly receiving a diagnosis</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Processing emotions and coming to terms with the child’s difficulties</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Seeking support and belonging within a knowledgeable community</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Developing a new understanding of the child’s behaviour</a:t>
            </a:r>
            <a:endParaRPr lang="en-US" dirty="0"/>
          </a:p>
          <a:p>
            <a:pPr marL="628650" lvl="1" indent="-171450" algn="l" rtl="0">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Becoming an educator, advocate, and expert on the child and FASD</a:t>
            </a:r>
          </a:p>
          <a:p>
            <a:pPr marL="457200" lvl="1" indent="0" algn="l" rtl="0">
              <a:spcBef>
                <a:spcPts val="0"/>
              </a:spcBef>
              <a:spcAft>
                <a:spcPts val="0"/>
              </a:spcAft>
              <a:buClr>
                <a:schemeClr val="dk1"/>
              </a:buClr>
              <a:buSzPts val="1200"/>
              <a:buFont typeface="Arial"/>
              <a:buNone/>
            </a:pPr>
            <a:endParaRPr lang="en-US" sz="1200" dirty="0">
              <a:solidFill>
                <a:schemeClr val="dk1"/>
              </a:solidFill>
              <a:latin typeface="Calibri"/>
              <a:ea typeface="Calibri"/>
              <a:cs typeface="Calibri"/>
              <a:sym typeface="Calibri"/>
            </a:endParaRPr>
          </a:p>
          <a:p>
            <a:pPr marL="171450" lvl="0" indent="-171450" algn="l" rtl="0">
              <a:spcBef>
                <a:spcPts val="0"/>
              </a:spcBef>
              <a:spcAft>
                <a:spcPts val="0"/>
              </a:spcAft>
              <a:buClr>
                <a:schemeClr val="dk1"/>
              </a:buClr>
              <a:buSzPts val="1200"/>
              <a:buFont typeface="Arial"/>
              <a:buChar char="•"/>
            </a:pPr>
            <a:r>
              <a:rPr lang="en-US" sz="1200" b="0" i="0" u="none" strike="noStrike" cap="none" dirty="0" err="1">
                <a:solidFill>
                  <a:schemeClr val="dk1"/>
                </a:solidFill>
                <a:effectLst/>
                <a:latin typeface="Calibri"/>
                <a:ea typeface="Calibri"/>
                <a:cs typeface="Calibri"/>
                <a:sym typeface="Calibri"/>
              </a:rPr>
              <a:t>CanFASD</a:t>
            </a:r>
            <a:r>
              <a:rPr lang="en-US" sz="1200" b="0" i="0" u="none" strike="noStrike" cap="none" dirty="0">
                <a:solidFill>
                  <a:schemeClr val="dk1"/>
                </a:solidFill>
                <a:effectLst/>
                <a:latin typeface="Calibri"/>
                <a:ea typeface="Calibri"/>
                <a:cs typeface="Calibri"/>
                <a:sym typeface="Calibri"/>
              </a:rPr>
              <a:t> has a resource guide for caregivers of FASD: </a:t>
            </a:r>
            <a:r>
              <a:rPr lang="en-US" sz="1200" b="0" i="0" u="sng" strike="noStrike" cap="none" dirty="0">
                <a:solidFill>
                  <a:schemeClr val="dk1"/>
                </a:solidFill>
                <a:effectLst/>
                <a:latin typeface="Calibri"/>
                <a:ea typeface="Calibri"/>
                <a:cs typeface="Calibri"/>
                <a:sym typeface="Calibri"/>
                <a:hlinkClick r:id="rId3"/>
              </a:rPr>
              <a:t>https://canfasd.ca/wp-content/uploads/2018/03/Caregiver-Resource-Guide-FASD-March-2018.pdf</a:t>
            </a:r>
            <a:r>
              <a:rPr lang="en-US" sz="1200" b="0" i="0" u="none" strike="noStrike" cap="none" dirty="0">
                <a:solidFill>
                  <a:schemeClr val="dk1"/>
                </a:solidFill>
                <a:effectLst/>
                <a:latin typeface="Calibri"/>
                <a:ea typeface="Calibri"/>
                <a:cs typeface="Calibri"/>
                <a:sym typeface="Calibri"/>
              </a:rPr>
              <a:t> </a:t>
            </a:r>
          </a:p>
          <a:p>
            <a:pPr marL="171450" lvl="0" indent="-171450" algn="l" rtl="0">
              <a:spcBef>
                <a:spcPts val="0"/>
              </a:spcBef>
              <a:spcAft>
                <a:spcPts val="0"/>
              </a:spcAft>
              <a:buClr>
                <a:schemeClr val="dk1"/>
              </a:buClr>
              <a:buSzPts val="1200"/>
              <a:buFont typeface="Arial"/>
              <a:buChar char="•"/>
            </a:pPr>
            <a:endParaRPr lang="en-US" sz="1200" b="0" i="0" u="none" strike="noStrike" cap="none" dirty="0">
              <a:solidFill>
                <a:schemeClr val="dk1"/>
              </a:solidFill>
              <a:effectLst/>
              <a:latin typeface="Calibri"/>
              <a:ea typeface="Calibri"/>
              <a:cs typeface="Calibri"/>
              <a:sym typeface="Calibri"/>
            </a:endParaRPr>
          </a:p>
          <a:p>
            <a:pPr marL="171450" lvl="0" indent="-171450" algn="l" rtl="0">
              <a:spcBef>
                <a:spcPts val="0"/>
              </a:spcBef>
              <a:spcAft>
                <a:spcPts val="0"/>
              </a:spcAft>
              <a:buClr>
                <a:schemeClr val="dk1"/>
              </a:buClr>
              <a:buSzPts val="1200"/>
              <a:buFont typeface="Arial"/>
              <a:buChar char="•"/>
            </a:pPr>
            <a:r>
              <a:rPr lang="en-US" sz="1200" b="0" i="0" u="none" strike="noStrike" cap="none" dirty="0">
                <a:solidFill>
                  <a:schemeClr val="dk1"/>
                </a:solidFill>
                <a:effectLst/>
                <a:latin typeface="Calibri"/>
                <a:ea typeface="Calibri"/>
                <a:cs typeface="Calibri"/>
                <a:sym typeface="Calibri"/>
              </a:rPr>
              <a:t>Similarly, Healthy Child Manitoba Developed a </a:t>
            </a:r>
            <a:r>
              <a:rPr lang="en-US" sz="1200" b="0" i="0" u="none" strike="noStrike" cap="none" dirty="0" err="1">
                <a:solidFill>
                  <a:schemeClr val="dk1"/>
                </a:solidFill>
                <a:effectLst/>
                <a:latin typeface="Calibri"/>
                <a:ea typeface="Calibri"/>
                <a:cs typeface="Calibri"/>
                <a:sym typeface="Calibri"/>
              </a:rPr>
              <a:t>Resouce</a:t>
            </a:r>
            <a:r>
              <a:rPr lang="en-US" sz="1200" b="0" i="0" u="none" strike="noStrike" cap="none" dirty="0">
                <a:solidFill>
                  <a:schemeClr val="dk1"/>
                </a:solidFill>
                <a:effectLst/>
                <a:latin typeface="Calibri"/>
                <a:ea typeface="Calibri"/>
                <a:cs typeface="Calibri"/>
                <a:sym typeface="Calibri"/>
              </a:rPr>
              <a:t> called ‘What Parents and Caregivers Need to Know about Fetal Alcohol Spectrum Disorder) which can be found here: </a:t>
            </a:r>
            <a:r>
              <a:rPr lang="en-US" sz="1200" b="0" i="0" u="sng" strike="noStrike" cap="none" dirty="0">
                <a:solidFill>
                  <a:schemeClr val="dk1"/>
                </a:solidFill>
                <a:effectLst/>
                <a:latin typeface="Calibri"/>
                <a:ea typeface="Calibri"/>
                <a:cs typeface="Calibri"/>
                <a:sym typeface="Calibri"/>
                <a:hlinkClick r:id="rId4"/>
              </a:rPr>
              <a:t>https://www.gov.mb.ca/fs/fasd/pubs/fasd_caregivers.pdf</a:t>
            </a:r>
            <a:r>
              <a:rPr lang="en-US" sz="1200" b="0" i="0" u="none" strike="noStrike" cap="none" dirty="0">
                <a:solidFill>
                  <a:schemeClr val="dk1"/>
                </a:solidFill>
                <a:effectLst/>
                <a:latin typeface="Calibri"/>
                <a:ea typeface="Calibri"/>
                <a:cs typeface="Calibri"/>
                <a:sym typeface="Calibri"/>
              </a:rPr>
              <a:t> </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References: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Bobbitt, S. A., Baugh, L. A., Andrew, G. H., Cook, J. L., Green, C. R., Pei, J. R., &amp; Rasmussen, C. R. (2016). Caregiver needs and stress in caring for individuals with fetal alcohol spectrum disorder. </a:t>
            </a:r>
            <a:r>
              <a:rPr lang="en-US" i="1" dirty="0"/>
              <a:t>Research in Developmental Disabilities, 55</a:t>
            </a:r>
            <a:r>
              <a:rPr lang="en-US" dirty="0"/>
              <a:t>, 100–113</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Olson, H. C., Oti, R., Gelo, J., &amp; Beck, S. (2009). “Family matters:” Fetal alcohol spectrum disorders and the family. </a:t>
            </a:r>
            <a:r>
              <a:rPr lang="en-US" i="1" dirty="0"/>
              <a:t>Developmental Disabilities Research Reviews, 15</a:t>
            </a:r>
            <a:r>
              <a:rPr lang="en-US" dirty="0"/>
              <a:t>(3), 235–249.</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Watson, S. L., Coons, K. D., &amp; Hayes, S. A. (2013). Autism spectrum disorder and fetal alcohol spectrum disorder. Part I: A comparison of parenting stress. </a:t>
            </a:r>
            <a:r>
              <a:rPr lang="en-US" i="1" dirty="0"/>
              <a:t>Journal of Intellectual &amp; Developmental Disability, 38</a:t>
            </a:r>
            <a:r>
              <a:rPr lang="en-US" dirty="0"/>
              <a:t>(2), 95–104</a:t>
            </a:r>
          </a:p>
          <a:p>
            <a:pPr marL="171450" lvl="0" indent="-171450" algn="l" rtl="0">
              <a:lnSpc>
                <a:spcPct val="100000"/>
              </a:lnSpc>
              <a:spcBef>
                <a:spcPts val="0"/>
              </a:spcBef>
              <a:spcAft>
                <a:spcPts val="0"/>
              </a:spcAft>
              <a:buClr>
                <a:schemeClr val="dk1"/>
              </a:buClr>
              <a:buSzPts val="1200"/>
              <a:buFont typeface="Arial"/>
              <a:buChar char="•"/>
            </a:pPr>
            <a:endParaRPr lang="en-CA" sz="1200" dirty="0">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endParaRPr lang="en-CA"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200"/>
              <a:buFont typeface="Arial"/>
              <a:buNone/>
            </a:pPr>
            <a:endParaRPr dirty="0"/>
          </a:p>
        </p:txBody>
      </p:sp>
      <p:sp>
        <p:nvSpPr>
          <p:cNvPr id="1348" name="Google Shape;1348;p7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91</a:t>
            </a:fld>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0" name="Google Shape;1380;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Caregiver needs might include: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Being Heard by Educators</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Openness from educators when communicating</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FASD-Informed Educators</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Educators who understand and are willing to meet the complex needs of students with FASD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Involvement in their Child’s Education</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Active involvement in their child’s education to ensure proper fit</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Resources and Accommodations</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Practical resources that address their child’s complex needs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Supportive Knowledge Base</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Gaining knowledge about FASD and to develop effective supports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Support and Understanding at Home</a:t>
            </a:r>
            <a:endParaRPr dirty="0"/>
          </a:p>
          <a:p>
            <a:pPr marL="628650" lvl="1"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Develop successful parenting techniques for their child</a:t>
            </a:r>
            <a:endParaRPr dirty="0"/>
          </a:p>
          <a:p>
            <a:pPr marL="457200" lvl="1" indent="0" algn="l" rtl="0">
              <a:lnSpc>
                <a:spcPct val="100000"/>
              </a:lnSpc>
              <a:spcBef>
                <a:spcPts val="0"/>
              </a:spcBef>
              <a:spcAft>
                <a:spcPts val="0"/>
              </a:spcAft>
              <a:buClr>
                <a:schemeClr val="dk1"/>
              </a:buClr>
              <a:buSzPts val="12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CA" sz="1200" b="1" dirty="0">
                <a:solidFill>
                  <a:schemeClr val="dk1"/>
                </a:solidFill>
                <a:latin typeface="Calibri"/>
                <a:ea typeface="Calibri"/>
                <a:cs typeface="Calibri"/>
                <a:sym typeface="Calibri"/>
              </a:rPr>
              <a:t>Possible educator responses</a:t>
            </a:r>
            <a:endParaRPr sz="1200" dirty="0">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Encourage parents to have a structured, consistent, predictable home environment</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Share strategies and tips that have worked for other parents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Discuss the role of rules and expectations in the classroom</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Explain how they create routines that increase compliance and self-management, both at home and school</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Consider the concerns identified by caregivers and if this is something that the school can address. Offer caregivers online and video resources that address concerns parents have identified</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Facilitate ongoing, open communication between home and school. This can be accomplished through weekly phone calls or using a communication book between home and school</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Encourage parents to get accurate information about FASD from libraries, hotlines, community agencies or other sources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Encourage parents to talk to other families in the community who have children with special needs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Provide parents with information regarding network organizations with support groups in the community</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Acknowledge and understand the difficult role of parents of children with special needs and support parents in this role</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Assist parents in helping children develop appropriate social networks</a:t>
            </a:r>
            <a:endParaRPr dirty="0"/>
          </a:p>
          <a:p>
            <a:pPr marL="0" lvl="0" indent="0" algn="l" rtl="0">
              <a:lnSpc>
                <a:spcPct val="100000"/>
              </a:lnSpc>
              <a:spcBef>
                <a:spcPts val="0"/>
              </a:spcBef>
              <a:spcAft>
                <a:spcPts val="0"/>
              </a:spcAft>
              <a:buSzPts val="1400"/>
              <a:buNone/>
            </a:pPr>
            <a:r>
              <a:rPr lang="en-CA" sz="1200" b="1" u="none" strike="noStrike" dirty="0">
                <a:solidFill>
                  <a:schemeClr val="dk1"/>
                </a:solidFill>
                <a:latin typeface="Calibri"/>
                <a:ea typeface="Calibri"/>
                <a:cs typeface="Calibri"/>
                <a:sym typeface="Calibri"/>
              </a:rPr>
              <a:t> </a:t>
            </a:r>
            <a:endParaRPr sz="1200" b="1" u="sng" dirty="0">
              <a:solidFill>
                <a:schemeClr val="dk1"/>
              </a:solidFill>
              <a:latin typeface="Calibri"/>
              <a:ea typeface="Calibri"/>
              <a:cs typeface="Calibri"/>
              <a:sym typeface="Calibri"/>
            </a:endParaRPr>
          </a:p>
          <a:p>
            <a:pPr marL="457200" lvl="1" indent="0" algn="l" rtl="0">
              <a:lnSpc>
                <a:spcPct val="100000"/>
              </a:lnSpc>
              <a:spcBef>
                <a:spcPts val="0"/>
              </a:spcBef>
              <a:spcAft>
                <a:spcPts val="0"/>
              </a:spcAft>
              <a:buClr>
                <a:schemeClr val="dk1"/>
              </a:buClr>
              <a:buSzPts val="12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p:txBody>
      </p:sp>
      <p:sp>
        <p:nvSpPr>
          <p:cNvPr id="1381" name="Google Shape;1381;p7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92</a:t>
            </a:fld>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7"/>
        <p:cNvGrpSpPr/>
        <p:nvPr/>
      </p:nvGrpSpPr>
      <p:grpSpPr>
        <a:xfrm>
          <a:off x="0" y="0"/>
          <a:ext cx="0" cy="0"/>
          <a:chOff x="0" y="0"/>
          <a:chExt cx="0" cy="0"/>
        </a:xfrm>
      </p:grpSpPr>
      <p:sp>
        <p:nvSpPr>
          <p:cNvPr id="1388" name="Google Shape;1388;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9" name="Google Shape;1389;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CA" sz="1200">
                <a:solidFill>
                  <a:schemeClr val="dk1"/>
                </a:solidFill>
                <a:latin typeface="Calibri"/>
                <a:ea typeface="Calibri"/>
                <a:cs typeface="Calibri"/>
                <a:sym typeface="Calibri"/>
              </a:rPr>
              <a:t>Every member of a student’s support team contributes to the student’s success through constant learning. FASD research has increased dramatically across the globe, so intentional best practice requires continuing education. </a:t>
            </a:r>
            <a:r>
              <a:rPr lang="en-CA" sz="1200" b="1">
                <a:solidFill>
                  <a:schemeClr val="dk1"/>
                </a:solidFill>
                <a:latin typeface="Calibri"/>
                <a:ea typeface="Calibri"/>
                <a:cs typeface="Calibri"/>
                <a:sym typeface="Calibri"/>
              </a:rPr>
              <a:t>Shared learning within the student’s entire support system will enhance education outcomes.   </a:t>
            </a:r>
            <a:endParaRPr/>
          </a:p>
          <a:p>
            <a:pPr marL="0" lvl="0" indent="0" algn="l" rtl="0">
              <a:lnSpc>
                <a:spcPct val="100000"/>
              </a:lnSpc>
              <a:spcBef>
                <a:spcPts val="0"/>
              </a:spcBef>
              <a:spcAft>
                <a:spcPts val="0"/>
              </a:spcAft>
              <a:buSzPts val="1400"/>
              <a:buNone/>
            </a:pPr>
            <a:endParaRPr/>
          </a:p>
        </p:txBody>
      </p:sp>
      <p:sp>
        <p:nvSpPr>
          <p:cNvPr id="1390" name="Google Shape;1390;p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93</a:t>
            </a:fld>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8"/>
        <p:cNvGrpSpPr/>
        <p:nvPr/>
      </p:nvGrpSpPr>
      <p:grpSpPr>
        <a:xfrm>
          <a:off x="0" y="0"/>
          <a:ext cx="0" cy="0"/>
          <a:chOff x="0" y="0"/>
          <a:chExt cx="0" cy="0"/>
        </a:xfrm>
      </p:grpSpPr>
      <p:sp>
        <p:nvSpPr>
          <p:cNvPr id="1399" name="Google Shape;1399;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00" name="Google Shape;1400;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9"/>
        <p:cNvGrpSpPr/>
        <p:nvPr/>
      </p:nvGrpSpPr>
      <p:grpSpPr>
        <a:xfrm>
          <a:off x="0" y="0"/>
          <a:ext cx="0" cy="0"/>
          <a:chOff x="0" y="0"/>
          <a:chExt cx="0" cy="0"/>
        </a:xfrm>
      </p:grpSpPr>
      <p:sp>
        <p:nvSpPr>
          <p:cNvPr id="1410" name="Google Shape;141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1" name="Google Shape;141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dirty="0"/>
              <a:t>We thought we might use a metaphor to wrap up what we’ve been talking about today. The driving metaphor helps describe how people with FASD experience the world. </a:t>
            </a:r>
            <a:endParaRPr dirty="0"/>
          </a:p>
          <a:p>
            <a:pPr marL="0" lvl="0" indent="0" algn="l" rtl="0">
              <a:lnSpc>
                <a:spcPct val="100000"/>
              </a:lnSpc>
              <a:spcBef>
                <a:spcPts val="0"/>
              </a:spcBef>
              <a:spcAft>
                <a:spcPts val="0"/>
              </a:spcAft>
              <a:buSzPts val="1400"/>
              <a:buNone/>
            </a:pPr>
            <a:r>
              <a:rPr lang="en-CA" dirty="0"/>
              <a:t>Each brain works in its own way. </a:t>
            </a:r>
            <a:r>
              <a:rPr lang="en-CA" sz="1100" dirty="0"/>
              <a:t>Every person with FASD has a unique brain, like a unique vehicle.</a:t>
            </a:r>
            <a:endParaRPr sz="1100" dirty="0">
              <a:latin typeface="Arial"/>
              <a:ea typeface="Arial"/>
              <a:cs typeface="Arial"/>
              <a:sym typeface="Arial"/>
            </a:endParaRPr>
          </a:p>
          <a:p>
            <a:pPr marL="228600" lvl="0" indent="-146050" algn="l" rtl="0">
              <a:lnSpc>
                <a:spcPct val="130000"/>
              </a:lnSpc>
              <a:spcBef>
                <a:spcPts val="0"/>
              </a:spcBef>
              <a:spcAft>
                <a:spcPts val="0"/>
              </a:spcAft>
              <a:buClr>
                <a:schemeClr val="dk1"/>
              </a:buClr>
              <a:buSzPts val="1100"/>
              <a:buChar char="•"/>
            </a:pPr>
            <a:r>
              <a:rPr lang="en-CA" sz="1100" dirty="0"/>
              <a:t>Some vehicles travel smoothly on certain roads but struggle on others. </a:t>
            </a:r>
            <a:endParaRPr sz="1100" dirty="0"/>
          </a:p>
          <a:p>
            <a:pPr marL="228600" lvl="0" indent="-146050" algn="l" rtl="0">
              <a:lnSpc>
                <a:spcPct val="130000"/>
              </a:lnSpc>
              <a:spcBef>
                <a:spcPts val="0"/>
              </a:spcBef>
              <a:spcAft>
                <a:spcPts val="0"/>
              </a:spcAft>
              <a:buClr>
                <a:schemeClr val="dk1"/>
              </a:buClr>
              <a:buSzPts val="1100"/>
              <a:buChar char="•"/>
            </a:pPr>
            <a:r>
              <a:rPr lang="en-CA" sz="1100" dirty="0"/>
              <a:t>Some need extra maintenance or slower speeds to perform their best.</a:t>
            </a:r>
            <a:endParaRPr sz="1100" dirty="0"/>
          </a:p>
          <a:p>
            <a:pPr marL="228600" lvl="0" indent="-146050" algn="l" rtl="0">
              <a:lnSpc>
                <a:spcPct val="130000"/>
              </a:lnSpc>
              <a:spcBef>
                <a:spcPts val="0"/>
              </a:spcBef>
              <a:spcAft>
                <a:spcPts val="0"/>
              </a:spcAft>
              <a:buClr>
                <a:schemeClr val="dk1"/>
              </a:buClr>
              <a:buSzPts val="1100"/>
              <a:buChar char="•"/>
            </a:pPr>
            <a:r>
              <a:rPr lang="en-CA" sz="1100" dirty="0"/>
              <a:t>Some vehicles have a touchy brake pedal, that slows down and stops the car with the lightest touch.</a:t>
            </a:r>
            <a:endParaRPr sz="1100" dirty="0"/>
          </a:p>
          <a:p>
            <a:pPr marL="228600" lvl="0" indent="-146050" algn="l" rtl="0">
              <a:lnSpc>
                <a:spcPct val="130000"/>
              </a:lnSpc>
              <a:spcBef>
                <a:spcPts val="0"/>
              </a:spcBef>
              <a:spcAft>
                <a:spcPts val="0"/>
              </a:spcAft>
              <a:buClr>
                <a:schemeClr val="dk1"/>
              </a:buClr>
              <a:buSzPts val="1100"/>
              <a:buChar char="•"/>
            </a:pPr>
            <a:r>
              <a:rPr lang="en-CA" sz="1100" dirty="0"/>
              <a:t>Still others might have faulty brakes, or even no brakes! But a very sensitive gas pedal that </a:t>
            </a:r>
            <a:r>
              <a:rPr lang="en-CA" sz="1100" dirty="0" err="1"/>
              <a:t>revvs</a:t>
            </a:r>
            <a:r>
              <a:rPr lang="en-CA" sz="1100" dirty="0"/>
              <a:t> up quickly, sometimes without even meaning to!</a:t>
            </a:r>
            <a:endParaRPr sz="1100" dirty="0"/>
          </a:p>
          <a:p>
            <a:pPr marL="228600" lvl="0" indent="-146050" algn="l" rtl="0">
              <a:lnSpc>
                <a:spcPct val="130000"/>
              </a:lnSpc>
              <a:spcBef>
                <a:spcPts val="0"/>
              </a:spcBef>
              <a:spcAft>
                <a:spcPts val="0"/>
              </a:spcAft>
              <a:buClr>
                <a:schemeClr val="dk1"/>
              </a:buClr>
              <a:buSzPts val="1100"/>
              <a:buChar char="•"/>
            </a:pPr>
            <a:r>
              <a:rPr lang="en-CA" sz="1100" dirty="0"/>
              <a:t>What’s important is that the person learns to understand themselves, what is unique about their brain, and how to adapt. Supportive others like us can also do the same. </a:t>
            </a:r>
            <a:endParaRPr sz="1100" dirty="0"/>
          </a:p>
          <a:p>
            <a:pPr marL="228600" lvl="0" indent="-146050" algn="l" rtl="0">
              <a:lnSpc>
                <a:spcPct val="130000"/>
              </a:lnSpc>
              <a:spcBef>
                <a:spcPts val="0"/>
              </a:spcBef>
              <a:spcAft>
                <a:spcPts val="0"/>
              </a:spcAft>
              <a:buClr>
                <a:schemeClr val="dk1"/>
              </a:buClr>
              <a:buSzPts val="1100"/>
              <a:buChar char="•"/>
            </a:pPr>
            <a:r>
              <a:rPr lang="en-CA" sz="1100" dirty="0"/>
              <a:t>With the right conditions and support, all drivers can reach their destination. </a:t>
            </a:r>
            <a:endParaRPr sz="1100"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CA" dirty="0"/>
              <a:t>In education contexts, this means that some students might be able to pick up on the unspoken rules and expectations easily with little support, but others students might need those things explained to them a few times, and others might do well with structure and predictability, whereas others need flexibility or quieter spaces.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CA" dirty="0"/>
              <a:t>Our job as WRAP coaches is to adjust the road conditions, not expect the car to change. When we understand this, we begin to view behaviour as a signal of what is needed, rather than a sign of defiance. </a:t>
            </a:r>
            <a:endParaRPr dirty="0"/>
          </a:p>
        </p:txBody>
      </p:sp>
      <p:sp>
        <p:nvSpPr>
          <p:cNvPr id="1412" name="Google Shape;141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95</a:t>
            </a:fld>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9"/>
        <p:cNvGrpSpPr/>
        <p:nvPr/>
      </p:nvGrpSpPr>
      <p:grpSpPr>
        <a:xfrm>
          <a:off x="0" y="0"/>
          <a:ext cx="0" cy="0"/>
          <a:chOff x="0" y="0"/>
          <a:chExt cx="0" cy="0"/>
        </a:xfrm>
      </p:grpSpPr>
      <p:sp>
        <p:nvSpPr>
          <p:cNvPr id="1420" name="Google Shape;1420;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1" name="Google Shape;1421;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CA" sz="1200" dirty="0">
                <a:solidFill>
                  <a:schemeClr val="dk1"/>
                </a:solidFill>
                <a:latin typeface="Calibri"/>
                <a:ea typeface="Calibri"/>
                <a:cs typeface="Calibri"/>
                <a:sym typeface="Calibri"/>
              </a:rPr>
              <a:t>Here are some of the key pieces of information you learned in this presentation: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FASD is a lifelong disability that can occur when a fetus is exposed to alcohol prenatally</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FASD is one of the most common developmental disabilities in Canada, impacting an estimated 4% of Canadians or 1 in 25 people.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FASD is a complex disability. Each person will have unique strengths and challenges and will need individualized supports to meet their needs.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Early diagnosis is crucial because it can lead to early interventions and supports. </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There are four different levels to FASD prevention that range from raising awareness to supporting mothers</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Inclusivity requires knowledge and understanding of FASD by all members of school staff</a:t>
            </a:r>
            <a:endParaRPr dirty="0"/>
          </a:p>
          <a:p>
            <a:pPr marL="171450" lvl="0" indent="-171450" algn="l" rtl="0">
              <a:lnSpc>
                <a:spcPct val="100000"/>
              </a:lnSpc>
              <a:spcBef>
                <a:spcPts val="0"/>
              </a:spcBef>
              <a:spcAft>
                <a:spcPts val="0"/>
              </a:spcAft>
              <a:buClr>
                <a:schemeClr val="dk1"/>
              </a:buClr>
              <a:buSzPts val="1200"/>
              <a:buFont typeface="Arial"/>
              <a:buChar char="•"/>
            </a:pPr>
            <a:r>
              <a:rPr lang="en-CA" sz="1200" dirty="0">
                <a:solidFill>
                  <a:schemeClr val="dk1"/>
                </a:solidFill>
                <a:latin typeface="Calibri"/>
                <a:ea typeface="Calibri"/>
                <a:cs typeface="Calibri"/>
                <a:sym typeface="Calibri"/>
              </a:rPr>
              <a:t>In order to succeed, schools need to take a whole-school approach that requires open communication and collaboration between everyone involved with the student’s education, including teachers, caregivers, and support staff</a:t>
            </a:r>
            <a:endParaRPr dirty="0"/>
          </a:p>
          <a:p>
            <a:pPr marL="0" lvl="0" indent="0" algn="l" rtl="0">
              <a:lnSpc>
                <a:spcPct val="100000"/>
              </a:lnSpc>
              <a:spcBef>
                <a:spcPts val="0"/>
              </a:spcBef>
              <a:spcAft>
                <a:spcPts val="0"/>
              </a:spcAft>
              <a:buSzPts val="1400"/>
              <a:buNone/>
            </a:pPr>
            <a:endParaRPr dirty="0"/>
          </a:p>
        </p:txBody>
      </p:sp>
      <p:sp>
        <p:nvSpPr>
          <p:cNvPr id="1422" name="Google Shape;1422;p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96</a:t>
            </a:fld>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2"/>
        <p:cNvGrpSpPr/>
        <p:nvPr/>
      </p:nvGrpSpPr>
      <p:grpSpPr>
        <a:xfrm>
          <a:off x="0" y="0"/>
          <a:ext cx="0" cy="0"/>
          <a:chOff x="0" y="0"/>
          <a:chExt cx="0" cy="0"/>
        </a:xfrm>
      </p:grpSpPr>
      <p:sp>
        <p:nvSpPr>
          <p:cNvPr id="1443" name="Google Shape;1443;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4" name="Google Shape;1444;p8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45" name="Google Shape;1445;p8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97</a:t>
            </a:fld>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7"/>
        <p:cNvGrpSpPr/>
        <p:nvPr/>
      </p:nvGrpSpPr>
      <p:grpSpPr>
        <a:xfrm>
          <a:off x="0" y="0"/>
          <a:ext cx="0" cy="0"/>
          <a:chOff x="0" y="0"/>
          <a:chExt cx="0" cy="0"/>
        </a:xfrm>
      </p:grpSpPr>
      <p:sp>
        <p:nvSpPr>
          <p:cNvPr id="1458" name="Google Shape;1458;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9" name="Google Shape;1459;p8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60" name="Google Shape;1460;p8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CA"/>
              <a:t>98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ayout 2">
  <p:cSld name="Layout 2">
    <p:spTree>
      <p:nvGrpSpPr>
        <p:cNvPr id="1" name="Shape 10"/>
        <p:cNvGrpSpPr/>
        <p:nvPr/>
      </p:nvGrpSpPr>
      <p:grpSpPr>
        <a:xfrm>
          <a:off x="0" y="0"/>
          <a:ext cx="0" cy="0"/>
          <a:chOff x="0" y="0"/>
          <a:chExt cx="0" cy="0"/>
        </a:xfrm>
      </p:grpSpPr>
      <p:sp>
        <p:nvSpPr>
          <p:cNvPr id="11" name="Google Shape;11;p87"/>
          <p:cNvSpPr>
            <a:spLocks noGrp="1"/>
          </p:cNvSpPr>
          <p:nvPr>
            <p:ph type="pic" idx="2"/>
          </p:nvPr>
        </p:nvSpPr>
        <p:spPr>
          <a:xfrm>
            <a:off x="5080045" y="1187865"/>
            <a:ext cx="6141795" cy="5682511"/>
          </a:xfrm>
          <a:prstGeom prst="rect">
            <a:avLst/>
          </a:prstGeom>
          <a:solidFill>
            <a:schemeClr val="lt1"/>
          </a:solidFill>
          <a:ln>
            <a:noFill/>
          </a:ln>
        </p:spPr>
        <p:txBody>
          <a:bodyPr/>
          <a:lstStyle/>
          <a:p>
            <a:endParaRPr lang="en-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ayout 23">
  <p:cSld name="Layout 23">
    <p:spTree>
      <p:nvGrpSpPr>
        <p:cNvPr id="1" name="Shape 30"/>
        <p:cNvGrpSpPr/>
        <p:nvPr/>
      </p:nvGrpSpPr>
      <p:grpSpPr>
        <a:xfrm>
          <a:off x="0" y="0"/>
          <a:ext cx="0" cy="0"/>
          <a:chOff x="0" y="0"/>
          <a:chExt cx="0" cy="0"/>
        </a:xfrm>
      </p:grpSpPr>
      <p:sp>
        <p:nvSpPr>
          <p:cNvPr id="31" name="Google Shape;31;p96"/>
          <p:cNvSpPr>
            <a:spLocks noGrp="1"/>
          </p:cNvSpPr>
          <p:nvPr>
            <p:ph type="pic" idx="2"/>
          </p:nvPr>
        </p:nvSpPr>
        <p:spPr>
          <a:xfrm>
            <a:off x="1271238" y="2678795"/>
            <a:ext cx="1287813" cy="1093287"/>
          </a:xfrm>
          <a:prstGeom prst="rect">
            <a:avLst/>
          </a:prstGeom>
          <a:solidFill>
            <a:schemeClr val="lt1"/>
          </a:solidFill>
          <a:ln>
            <a:noFill/>
          </a:ln>
        </p:spPr>
        <p:txBody>
          <a:bodyPr/>
          <a:lstStyle/>
          <a:p>
            <a:endParaRPr lang="en-CA"/>
          </a:p>
        </p:txBody>
      </p:sp>
      <p:sp>
        <p:nvSpPr>
          <p:cNvPr id="32" name="Google Shape;32;p96"/>
          <p:cNvSpPr>
            <a:spLocks noGrp="1"/>
          </p:cNvSpPr>
          <p:nvPr>
            <p:ph type="pic" idx="3"/>
          </p:nvPr>
        </p:nvSpPr>
        <p:spPr>
          <a:xfrm>
            <a:off x="1271238" y="4544017"/>
            <a:ext cx="1287813" cy="1093287"/>
          </a:xfrm>
          <a:prstGeom prst="rect">
            <a:avLst/>
          </a:prstGeom>
          <a:solidFill>
            <a:schemeClr val="lt1"/>
          </a:solidFill>
          <a:ln>
            <a:noFill/>
          </a:ln>
        </p:spPr>
        <p:txBody>
          <a:bodyPr/>
          <a:lstStyle/>
          <a:p>
            <a:endParaRPr lang="en-CA"/>
          </a:p>
        </p:txBody>
      </p:sp>
      <p:sp>
        <p:nvSpPr>
          <p:cNvPr id="33" name="Google Shape;33;p96"/>
          <p:cNvSpPr>
            <a:spLocks noGrp="1"/>
          </p:cNvSpPr>
          <p:nvPr>
            <p:ph type="pic" idx="4"/>
          </p:nvPr>
        </p:nvSpPr>
        <p:spPr>
          <a:xfrm>
            <a:off x="1271238" y="813572"/>
            <a:ext cx="1287813" cy="1093287"/>
          </a:xfrm>
          <a:prstGeom prst="rect">
            <a:avLst/>
          </a:prstGeom>
          <a:solidFill>
            <a:schemeClr val="lt1"/>
          </a:solidFill>
          <a:ln>
            <a:noFill/>
          </a:ln>
        </p:spPr>
        <p:txBody>
          <a:bodyPr/>
          <a:lstStyle/>
          <a:p>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ayout 19">
  <p:cSld name="Layout 19">
    <p:spTree>
      <p:nvGrpSpPr>
        <p:cNvPr id="1" name="Shape 34"/>
        <p:cNvGrpSpPr/>
        <p:nvPr/>
      </p:nvGrpSpPr>
      <p:grpSpPr>
        <a:xfrm>
          <a:off x="0" y="0"/>
          <a:ext cx="0" cy="0"/>
          <a:chOff x="0" y="0"/>
          <a:chExt cx="0" cy="0"/>
        </a:xfrm>
      </p:grpSpPr>
      <p:sp>
        <p:nvSpPr>
          <p:cNvPr id="35" name="Google Shape;35;p97"/>
          <p:cNvSpPr>
            <a:spLocks noGrp="1"/>
          </p:cNvSpPr>
          <p:nvPr>
            <p:ph type="pic" idx="2"/>
          </p:nvPr>
        </p:nvSpPr>
        <p:spPr>
          <a:xfrm>
            <a:off x="6023143" y="705315"/>
            <a:ext cx="3708066" cy="5447370"/>
          </a:xfrm>
          <a:prstGeom prst="rect">
            <a:avLst/>
          </a:prstGeom>
          <a:solidFill>
            <a:schemeClr val="lt1"/>
          </a:solidFill>
          <a:ln>
            <a:noFill/>
          </a:ln>
        </p:spPr>
        <p:txBody>
          <a:bodyPr/>
          <a:lstStyle/>
          <a:p>
            <a:endParaRPr lang="en-C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yout 3">
  <p:cSld name="Layout 3">
    <p:spTree>
      <p:nvGrpSpPr>
        <p:cNvPr id="1" name="Shape 36"/>
        <p:cNvGrpSpPr/>
        <p:nvPr/>
      </p:nvGrpSpPr>
      <p:grpSpPr>
        <a:xfrm>
          <a:off x="0" y="0"/>
          <a:ext cx="0" cy="0"/>
          <a:chOff x="0" y="0"/>
          <a:chExt cx="0" cy="0"/>
        </a:xfrm>
      </p:grpSpPr>
      <p:sp>
        <p:nvSpPr>
          <p:cNvPr id="37" name="Google Shape;37;p98"/>
          <p:cNvSpPr>
            <a:spLocks noGrp="1"/>
          </p:cNvSpPr>
          <p:nvPr>
            <p:ph type="pic" idx="2"/>
          </p:nvPr>
        </p:nvSpPr>
        <p:spPr>
          <a:xfrm>
            <a:off x="5792704" y="685800"/>
            <a:ext cx="3547533" cy="4876800"/>
          </a:xfrm>
          <a:prstGeom prst="rect">
            <a:avLst/>
          </a:prstGeom>
          <a:solidFill>
            <a:schemeClr val="lt1"/>
          </a:solidFill>
          <a:ln>
            <a:noFill/>
          </a:ln>
        </p:spPr>
        <p:txBody>
          <a:bodyPr/>
          <a:lstStyle/>
          <a:p>
            <a:endParaRPr lang="en-CA"/>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Layout 12">
  <p:cSld name="Layout 12">
    <p:spTree>
      <p:nvGrpSpPr>
        <p:cNvPr id="1" name="Shape 38"/>
        <p:cNvGrpSpPr/>
        <p:nvPr/>
      </p:nvGrpSpPr>
      <p:grpSpPr>
        <a:xfrm>
          <a:off x="0" y="0"/>
          <a:ext cx="0" cy="0"/>
          <a:chOff x="0" y="0"/>
          <a:chExt cx="0" cy="0"/>
        </a:xfrm>
      </p:grpSpPr>
      <p:sp>
        <p:nvSpPr>
          <p:cNvPr id="39" name="Google Shape;39;p99"/>
          <p:cNvSpPr>
            <a:spLocks noGrp="1"/>
          </p:cNvSpPr>
          <p:nvPr>
            <p:ph type="pic" idx="2"/>
          </p:nvPr>
        </p:nvSpPr>
        <p:spPr>
          <a:xfrm>
            <a:off x="6092948" y="4570851"/>
            <a:ext cx="3047598" cy="2287150"/>
          </a:xfrm>
          <a:prstGeom prst="rect">
            <a:avLst/>
          </a:prstGeom>
          <a:solidFill>
            <a:schemeClr val="lt1"/>
          </a:solidFill>
          <a:ln>
            <a:noFill/>
          </a:ln>
        </p:spPr>
        <p:txBody>
          <a:bodyPr/>
          <a:lstStyle/>
          <a:p>
            <a:endParaRPr lang="en-CA"/>
          </a:p>
        </p:txBody>
      </p:sp>
      <p:sp>
        <p:nvSpPr>
          <p:cNvPr id="40" name="Google Shape;40;p99"/>
          <p:cNvSpPr>
            <a:spLocks noGrp="1"/>
          </p:cNvSpPr>
          <p:nvPr>
            <p:ph type="pic" idx="3"/>
          </p:nvPr>
        </p:nvSpPr>
        <p:spPr>
          <a:xfrm>
            <a:off x="3047598" y="2283701"/>
            <a:ext cx="3047598" cy="2287150"/>
          </a:xfrm>
          <a:prstGeom prst="rect">
            <a:avLst/>
          </a:prstGeom>
          <a:solidFill>
            <a:schemeClr val="lt1"/>
          </a:solidFill>
          <a:ln>
            <a:noFill/>
          </a:ln>
        </p:spPr>
        <p:txBody>
          <a:bodyPr/>
          <a:lstStyle/>
          <a:p>
            <a:endParaRPr lang="en-CA"/>
          </a:p>
        </p:txBody>
      </p:sp>
      <p:sp>
        <p:nvSpPr>
          <p:cNvPr id="41" name="Google Shape;41;p99"/>
          <p:cNvSpPr>
            <a:spLocks noGrp="1"/>
          </p:cNvSpPr>
          <p:nvPr>
            <p:ph type="pic" idx="4"/>
          </p:nvPr>
        </p:nvSpPr>
        <p:spPr>
          <a:xfrm>
            <a:off x="0" y="4570851"/>
            <a:ext cx="3047598" cy="2287150"/>
          </a:xfrm>
          <a:prstGeom prst="rect">
            <a:avLst/>
          </a:prstGeom>
          <a:solidFill>
            <a:schemeClr val="lt1"/>
          </a:solidFill>
          <a:ln>
            <a:noFill/>
          </a:ln>
        </p:spPr>
        <p:txBody>
          <a:bodyPr/>
          <a:lstStyle/>
          <a:p>
            <a:endParaRPr lang="en-CA"/>
          </a:p>
        </p:txBody>
      </p:sp>
      <p:sp>
        <p:nvSpPr>
          <p:cNvPr id="42" name="Google Shape;42;p99"/>
          <p:cNvSpPr>
            <a:spLocks noGrp="1"/>
          </p:cNvSpPr>
          <p:nvPr>
            <p:ph type="pic" idx="5"/>
          </p:nvPr>
        </p:nvSpPr>
        <p:spPr>
          <a:xfrm>
            <a:off x="9140545" y="2283701"/>
            <a:ext cx="3047598" cy="2287150"/>
          </a:xfrm>
          <a:prstGeom prst="rect">
            <a:avLst/>
          </a:prstGeom>
          <a:solidFill>
            <a:schemeClr val="lt1"/>
          </a:solidFill>
          <a:ln>
            <a:noFill/>
          </a:ln>
        </p:spPr>
        <p:txBody>
          <a:bodyPr/>
          <a:lstStyle/>
          <a:p>
            <a:endParaRPr lang="en-CA"/>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Layout 18">
  <p:cSld name="Layout 18">
    <p:spTree>
      <p:nvGrpSpPr>
        <p:cNvPr id="1" name="Shape 43"/>
        <p:cNvGrpSpPr/>
        <p:nvPr/>
      </p:nvGrpSpPr>
      <p:grpSpPr>
        <a:xfrm>
          <a:off x="0" y="0"/>
          <a:ext cx="0" cy="0"/>
          <a:chOff x="0" y="0"/>
          <a:chExt cx="0" cy="0"/>
        </a:xfrm>
      </p:grpSpPr>
      <p:sp>
        <p:nvSpPr>
          <p:cNvPr id="44" name="Google Shape;44;p106"/>
          <p:cNvSpPr>
            <a:spLocks noGrp="1"/>
          </p:cNvSpPr>
          <p:nvPr>
            <p:ph type="pic" idx="2"/>
          </p:nvPr>
        </p:nvSpPr>
        <p:spPr>
          <a:xfrm>
            <a:off x="4113085" y="3953572"/>
            <a:ext cx="2083238" cy="2083238"/>
          </a:xfrm>
          <a:prstGeom prst="rect">
            <a:avLst/>
          </a:prstGeom>
          <a:solidFill>
            <a:schemeClr val="lt1"/>
          </a:solidFill>
          <a:ln>
            <a:noFill/>
          </a:ln>
        </p:spPr>
        <p:txBody>
          <a:bodyPr/>
          <a:lstStyle/>
          <a:p>
            <a:endParaRPr lang="en-CA"/>
          </a:p>
        </p:txBody>
      </p:sp>
      <p:sp>
        <p:nvSpPr>
          <p:cNvPr id="45" name="Google Shape;45;p106"/>
          <p:cNvSpPr>
            <a:spLocks noGrp="1"/>
          </p:cNvSpPr>
          <p:nvPr>
            <p:ph type="pic" idx="3"/>
          </p:nvPr>
        </p:nvSpPr>
        <p:spPr>
          <a:xfrm>
            <a:off x="1786573" y="3953572"/>
            <a:ext cx="2083238" cy="2083238"/>
          </a:xfrm>
          <a:prstGeom prst="rect">
            <a:avLst/>
          </a:prstGeom>
          <a:solidFill>
            <a:schemeClr val="lt1"/>
          </a:solidFill>
          <a:ln>
            <a:noFill/>
          </a:ln>
        </p:spPr>
        <p:txBody>
          <a:bodyPr/>
          <a:lstStyle/>
          <a:p>
            <a:endParaRPr lang="en-CA"/>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6"/>
        <p:cNvGrpSpPr/>
        <p:nvPr/>
      </p:nvGrpSpPr>
      <p:grpSpPr>
        <a:xfrm>
          <a:off x="0" y="0"/>
          <a:ext cx="0" cy="0"/>
          <a:chOff x="0" y="0"/>
          <a:chExt cx="0" cy="0"/>
        </a:xfrm>
      </p:grpSpPr>
      <p:sp>
        <p:nvSpPr>
          <p:cNvPr id="47" name="Google Shape;47;p127"/>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48" name="Google Shape;48;p127"/>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49" name="Google Shape;49;p127"/>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C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Layout 4">
  <p:cSld name="Layout 4">
    <p:spTree>
      <p:nvGrpSpPr>
        <p:cNvPr id="1" name="Shape 50"/>
        <p:cNvGrpSpPr/>
        <p:nvPr/>
      </p:nvGrpSpPr>
      <p:grpSpPr>
        <a:xfrm>
          <a:off x="0" y="0"/>
          <a:ext cx="0" cy="0"/>
          <a:chOff x="0" y="0"/>
          <a:chExt cx="0" cy="0"/>
        </a:xfrm>
      </p:grpSpPr>
      <p:sp>
        <p:nvSpPr>
          <p:cNvPr id="51" name="Google Shape;51;p100"/>
          <p:cNvSpPr>
            <a:spLocks noGrp="1"/>
          </p:cNvSpPr>
          <p:nvPr>
            <p:ph type="pic" idx="2"/>
          </p:nvPr>
        </p:nvSpPr>
        <p:spPr>
          <a:xfrm>
            <a:off x="1836301" y="778933"/>
            <a:ext cx="3589867" cy="5300134"/>
          </a:xfrm>
          <a:prstGeom prst="rect">
            <a:avLst/>
          </a:prstGeom>
          <a:solidFill>
            <a:schemeClr val="lt1"/>
          </a:solidFill>
          <a:ln>
            <a:noFill/>
          </a:ln>
        </p:spPr>
        <p:txBody>
          <a:bodyPr/>
          <a:lstStyle/>
          <a:p>
            <a:endParaRPr lang="en-CA"/>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Layout 22">
  <p:cSld name="Layout 22">
    <p:spTree>
      <p:nvGrpSpPr>
        <p:cNvPr id="1" name="Shape 52"/>
        <p:cNvGrpSpPr/>
        <p:nvPr/>
      </p:nvGrpSpPr>
      <p:grpSpPr>
        <a:xfrm>
          <a:off x="0" y="0"/>
          <a:ext cx="0" cy="0"/>
          <a:chOff x="0" y="0"/>
          <a:chExt cx="0" cy="0"/>
        </a:xfrm>
      </p:grpSpPr>
      <p:sp>
        <p:nvSpPr>
          <p:cNvPr id="53" name="Google Shape;53;p101"/>
          <p:cNvSpPr>
            <a:spLocks noGrp="1"/>
          </p:cNvSpPr>
          <p:nvPr>
            <p:ph type="pic" idx="2"/>
          </p:nvPr>
        </p:nvSpPr>
        <p:spPr>
          <a:xfrm>
            <a:off x="-1" y="1888071"/>
            <a:ext cx="5003645" cy="4038681"/>
          </a:xfrm>
          <a:prstGeom prst="rect">
            <a:avLst/>
          </a:prstGeom>
          <a:solidFill>
            <a:schemeClr val="lt1"/>
          </a:solidFill>
          <a:ln>
            <a:noFill/>
          </a:ln>
        </p:spPr>
        <p:txBody>
          <a:bodyPr/>
          <a:lstStyle/>
          <a:p>
            <a:endParaRPr lang="en-CA"/>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ayout 27">
  <p:cSld name="Layout 27">
    <p:spTree>
      <p:nvGrpSpPr>
        <p:cNvPr id="1" name="Shape 54"/>
        <p:cNvGrpSpPr/>
        <p:nvPr/>
      </p:nvGrpSpPr>
      <p:grpSpPr>
        <a:xfrm>
          <a:off x="0" y="0"/>
          <a:ext cx="0" cy="0"/>
          <a:chOff x="0" y="0"/>
          <a:chExt cx="0" cy="0"/>
        </a:xfrm>
      </p:grpSpPr>
      <p:sp>
        <p:nvSpPr>
          <p:cNvPr id="55" name="Google Shape;55;p102"/>
          <p:cNvSpPr>
            <a:spLocks noGrp="1"/>
          </p:cNvSpPr>
          <p:nvPr>
            <p:ph type="pic" idx="2"/>
          </p:nvPr>
        </p:nvSpPr>
        <p:spPr>
          <a:xfrm>
            <a:off x="3763774" y="490654"/>
            <a:ext cx="3367668" cy="5876693"/>
          </a:xfrm>
          <a:prstGeom prst="rect">
            <a:avLst/>
          </a:prstGeom>
          <a:solidFill>
            <a:schemeClr val="lt1"/>
          </a:solidFill>
          <a:ln>
            <a:noFill/>
          </a:ln>
        </p:spPr>
        <p:txBody>
          <a:bodyPr/>
          <a:lstStyle/>
          <a:p>
            <a:endParaRPr lang="en-CA"/>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Layout 16">
  <p:cSld name="Layout 16">
    <p:spTree>
      <p:nvGrpSpPr>
        <p:cNvPr id="1" name="Shape 56"/>
        <p:cNvGrpSpPr/>
        <p:nvPr/>
      </p:nvGrpSpPr>
      <p:grpSpPr>
        <a:xfrm>
          <a:off x="0" y="0"/>
          <a:ext cx="0" cy="0"/>
          <a:chOff x="0" y="0"/>
          <a:chExt cx="0" cy="0"/>
        </a:xfrm>
      </p:grpSpPr>
      <p:sp>
        <p:nvSpPr>
          <p:cNvPr id="57" name="Google Shape;57;p103"/>
          <p:cNvSpPr>
            <a:spLocks noGrp="1"/>
          </p:cNvSpPr>
          <p:nvPr>
            <p:ph type="pic" idx="2"/>
          </p:nvPr>
        </p:nvSpPr>
        <p:spPr>
          <a:xfrm>
            <a:off x="5194677" y="2635839"/>
            <a:ext cx="1586324" cy="1586324"/>
          </a:xfrm>
          <a:prstGeom prst="rect">
            <a:avLst/>
          </a:prstGeom>
          <a:solidFill>
            <a:schemeClr val="lt1"/>
          </a:solidFill>
          <a:ln>
            <a:noFill/>
          </a:ln>
        </p:spPr>
        <p:txBody>
          <a:bodyPr/>
          <a:lstStyle/>
          <a:p>
            <a:endParaRPr lang="en-CA"/>
          </a:p>
        </p:txBody>
      </p:sp>
      <p:sp>
        <p:nvSpPr>
          <p:cNvPr id="58" name="Google Shape;58;p103"/>
          <p:cNvSpPr>
            <a:spLocks noGrp="1"/>
          </p:cNvSpPr>
          <p:nvPr>
            <p:ph type="pic" idx="3"/>
          </p:nvPr>
        </p:nvSpPr>
        <p:spPr>
          <a:xfrm>
            <a:off x="5194677" y="4534095"/>
            <a:ext cx="1586324" cy="1586324"/>
          </a:xfrm>
          <a:prstGeom prst="rect">
            <a:avLst/>
          </a:prstGeom>
          <a:solidFill>
            <a:schemeClr val="lt1"/>
          </a:solidFill>
          <a:ln>
            <a:noFill/>
          </a:ln>
        </p:spPr>
        <p:txBody>
          <a:bodyPr/>
          <a:lstStyle/>
          <a:p>
            <a:endParaRPr lang="en-CA"/>
          </a:p>
        </p:txBody>
      </p:sp>
      <p:sp>
        <p:nvSpPr>
          <p:cNvPr id="59" name="Google Shape;59;p103"/>
          <p:cNvSpPr>
            <a:spLocks noGrp="1"/>
          </p:cNvSpPr>
          <p:nvPr>
            <p:ph type="pic" idx="4"/>
          </p:nvPr>
        </p:nvSpPr>
        <p:spPr>
          <a:xfrm>
            <a:off x="5194677" y="737583"/>
            <a:ext cx="1586324" cy="1586324"/>
          </a:xfrm>
          <a:prstGeom prst="rect">
            <a:avLst/>
          </a:prstGeom>
          <a:solidFill>
            <a:schemeClr val="lt1"/>
          </a:solidFill>
          <a:ln>
            <a:noFill/>
          </a:ln>
        </p:spPr>
        <p:txBody>
          <a:bodyPr/>
          <a:lstStyle/>
          <a:p>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Layout 2">
  <p:cSld name="1_Layout 2">
    <p:spTree>
      <p:nvGrpSpPr>
        <p:cNvPr id="1" name="Shape 12"/>
        <p:cNvGrpSpPr/>
        <p:nvPr/>
      </p:nvGrpSpPr>
      <p:grpSpPr>
        <a:xfrm>
          <a:off x="0" y="0"/>
          <a:ext cx="0" cy="0"/>
          <a:chOff x="0" y="0"/>
          <a:chExt cx="0" cy="0"/>
        </a:xfrm>
      </p:grpSpPr>
      <p:sp>
        <p:nvSpPr>
          <p:cNvPr id="13" name="Google Shape;13;p88"/>
          <p:cNvSpPr>
            <a:spLocks noGrp="1"/>
          </p:cNvSpPr>
          <p:nvPr>
            <p:ph type="pic" idx="2"/>
          </p:nvPr>
        </p:nvSpPr>
        <p:spPr>
          <a:xfrm>
            <a:off x="1992085" y="1681843"/>
            <a:ext cx="4710793" cy="2466000"/>
          </a:xfrm>
          <a:prstGeom prst="rect">
            <a:avLst/>
          </a:prstGeom>
          <a:solidFill>
            <a:schemeClr val="lt1"/>
          </a:solidFill>
          <a:ln>
            <a:noFill/>
          </a:ln>
        </p:spPr>
        <p:txBody>
          <a:bodyPr/>
          <a:lstStyle/>
          <a:p>
            <a:endParaRPr lang="en-C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7_Title and Content">
  <p:cSld name="7_Title and Content">
    <p:spTree>
      <p:nvGrpSpPr>
        <p:cNvPr id="1" name="Shape 60"/>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Layout 17">
  <p:cSld name="Layout 17">
    <p:spTree>
      <p:nvGrpSpPr>
        <p:cNvPr id="1" name="Shape 61"/>
        <p:cNvGrpSpPr/>
        <p:nvPr/>
      </p:nvGrpSpPr>
      <p:grpSpPr>
        <a:xfrm>
          <a:off x="0" y="0"/>
          <a:ext cx="0" cy="0"/>
          <a:chOff x="0" y="0"/>
          <a:chExt cx="0" cy="0"/>
        </a:xfrm>
      </p:grpSpPr>
      <p:sp>
        <p:nvSpPr>
          <p:cNvPr id="62" name="Google Shape;62;p105"/>
          <p:cNvSpPr>
            <a:spLocks noGrp="1"/>
          </p:cNvSpPr>
          <p:nvPr>
            <p:ph type="pic" idx="2"/>
          </p:nvPr>
        </p:nvSpPr>
        <p:spPr>
          <a:xfrm>
            <a:off x="2346689" y="1702677"/>
            <a:ext cx="4359305" cy="4359305"/>
          </a:xfrm>
          <a:prstGeom prst="rect">
            <a:avLst/>
          </a:prstGeom>
          <a:solidFill>
            <a:schemeClr val="lt1"/>
          </a:solidFill>
          <a:ln>
            <a:noFill/>
          </a:ln>
        </p:spPr>
        <p:txBody>
          <a:bodyPr/>
          <a:lstStyle/>
          <a:p>
            <a:endParaRPr lang="en-CA"/>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Layout 8">
  <p:cSld name="Layout 8">
    <p:spTree>
      <p:nvGrpSpPr>
        <p:cNvPr id="1" name="Shape 63"/>
        <p:cNvGrpSpPr/>
        <p:nvPr/>
      </p:nvGrpSpPr>
      <p:grpSpPr>
        <a:xfrm>
          <a:off x="0" y="0"/>
          <a:ext cx="0" cy="0"/>
          <a:chOff x="0" y="0"/>
          <a:chExt cx="0" cy="0"/>
        </a:xfrm>
      </p:grpSpPr>
      <p:sp>
        <p:nvSpPr>
          <p:cNvPr id="64" name="Google Shape;64;p107"/>
          <p:cNvSpPr>
            <a:spLocks noGrp="1"/>
          </p:cNvSpPr>
          <p:nvPr>
            <p:ph type="pic" idx="2"/>
          </p:nvPr>
        </p:nvSpPr>
        <p:spPr>
          <a:xfrm>
            <a:off x="6450696" y="2802467"/>
            <a:ext cx="5080000" cy="3489172"/>
          </a:xfrm>
          <a:prstGeom prst="rect">
            <a:avLst/>
          </a:prstGeom>
          <a:solidFill>
            <a:schemeClr val="lt1"/>
          </a:solidFill>
          <a:ln>
            <a:noFill/>
          </a:ln>
        </p:spPr>
        <p:txBody>
          <a:bodyPr/>
          <a:lstStyle/>
          <a:p>
            <a:endParaRPr lang="en-CA"/>
          </a:p>
        </p:txBody>
      </p:sp>
      <p:sp>
        <p:nvSpPr>
          <p:cNvPr id="65" name="Google Shape;65;p107"/>
          <p:cNvSpPr>
            <a:spLocks noGrp="1"/>
          </p:cNvSpPr>
          <p:nvPr>
            <p:ph type="pic" idx="3"/>
          </p:nvPr>
        </p:nvSpPr>
        <p:spPr>
          <a:xfrm>
            <a:off x="712442" y="2382245"/>
            <a:ext cx="3005667" cy="3909394"/>
          </a:xfrm>
          <a:prstGeom prst="rect">
            <a:avLst/>
          </a:prstGeom>
          <a:solidFill>
            <a:schemeClr val="lt1"/>
          </a:solidFill>
          <a:ln>
            <a:noFill/>
          </a:ln>
        </p:spPr>
        <p:txBody>
          <a:bodyPr/>
          <a:lstStyle/>
          <a:p>
            <a:endParaRPr lang="en-CA"/>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Layout 7">
  <p:cSld name="Layout 7">
    <p:spTree>
      <p:nvGrpSpPr>
        <p:cNvPr id="1" name="Shape 66"/>
        <p:cNvGrpSpPr/>
        <p:nvPr/>
      </p:nvGrpSpPr>
      <p:grpSpPr>
        <a:xfrm>
          <a:off x="0" y="0"/>
          <a:ext cx="0" cy="0"/>
          <a:chOff x="0" y="0"/>
          <a:chExt cx="0" cy="0"/>
        </a:xfrm>
      </p:grpSpPr>
      <p:sp>
        <p:nvSpPr>
          <p:cNvPr id="67" name="Google Shape;67;p108"/>
          <p:cNvSpPr>
            <a:spLocks noGrp="1"/>
          </p:cNvSpPr>
          <p:nvPr>
            <p:ph type="pic" idx="2"/>
          </p:nvPr>
        </p:nvSpPr>
        <p:spPr>
          <a:xfrm>
            <a:off x="9777732" y="4925563"/>
            <a:ext cx="2414268" cy="1928013"/>
          </a:xfrm>
          <a:prstGeom prst="rect">
            <a:avLst/>
          </a:prstGeom>
          <a:solidFill>
            <a:schemeClr val="lt1"/>
          </a:solidFill>
          <a:ln>
            <a:noFill/>
          </a:ln>
        </p:spPr>
        <p:txBody>
          <a:bodyPr/>
          <a:lstStyle/>
          <a:p>
            <a:endParaRPr lang="en-CA"/>
          </a:p>
        </p:txBody>
      </p:sp>
      <p:sp>
        <p:nvSpPr>
          <p:cNvPr id="68" name="Google Shape;68;p108"/>
          <p:cNvSpPr>
            <a:spLocks noGrp="1"/>
          </p:cNvSpPr>
          <p:nvPr>
            <p:ph type="pic" idx="3"/>
          </p:nvPr>
        </p:nvSpPr>
        <p:spPr>
          <a:xfrm>
            <a:off x="6434666" y="0"/>
            <a:ext cx="3343066" cy="4013200"/>
          </a:xfrm>
          <a:prstGeom prst="rect">
            <a:avLst/>
          </a:prstGeom>
          <a:solidFill>
            <a:schemeClr val="lt1"/>
          </a:solidFill>
          <a:ln>
            <a:noFill/>
          </a:ln>
        </p:spPr>
        <p:txBody>
          <a:bodyPr/>
          <a:lstStyle/>
          <a:p>
            <a:endParaRPr lang="en-CA"/>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Layout 11">
  <p:cSld name="Layout 11">
    <p:spTree>
      <p:nvGrpSpPr>
        <p:cNvPr id="1" name="Shape 69"/>
        <p:cNvGrpSpPr/>
        <p:nvPr/>
      </p:nvGrpSpPr>
      <p:grpSpPr>
        <a:xfrm>
          <a:off x="0" y="0"/>
          <a:ext cx="0" cy="0"/>
          <a:chOff x="0" y="0"/>
          <a:chExt cx="0" cy="0"/>
        </a:xfrm>
      </p:grpSpPr>
      <p:sp>
        <p:nvSpPr>
          <p:cNvPr id="70" name="Google Shape;70;p109"/>
          <p:cNvSpPr>
            <a:spLocks noGrp="1"/>
          </p:cNvSpPr>
          <p:nvPr>
            <p:ph type="pic" idx="2"/>
          </p:nvPr>
        </p:nvSpPr>
        <p:spPr>
          <a:xfrm>
            <a:off x="1041873" y="3428999"/>
            <a:ext cx="2083747" cy="2083747"/>
          </a:xfrm>
          <a:prstGeom prst="rect">
            <a:avLst/>
          </a:prstGeom>
          <a:solidFill>
            <a:schemeClr val="lt1"/>
          </a:solidFill>
          <a:ln>
            <a:noFill/>
          </a:ln>
        </p:spPr>
        <p:txBody>
          <a:bodyPr/>
          <a:lstStyle/>
          <a:p>
            <a:endParaRPr lang="en-CA"/>
          </a:p>
        </p:txBody>
      </p:sp>
      <p:sp>
        <p:nvSpPr>
          <p:cNvPr id="71" name="Google Shape;71;p109"/>
          <p:cNvSpPr>
            <a:spLocks noGrp="1"/>
          </p:cNvSpPr>
          <p:nvPr>
            <p:ph type="pic" idx="3"/>
          </p:nvPr>
        </p:nvSpPr>
        <p:spPr>
          <a:xfrm>
            <a:off x="3129384" y="3428999"/>
            <a:ext cx="2083747" cy="2083747"/>
          </a:xfrm>
          <a:prstGeom prst="rect">
            <a:avLst/>
          </a:prstGeom>
          <a:solidFill>
            <a:schemeClr val="lt1"/>
          </a:solidFill>
          <a:ln>
            <a:noFill/>
          </a:ln>
        </p:spPr>
        <p:txBody>
          <a:bodyPr/>
          <a:lstStyle/>
          <a:p>
            <a:endParaRPr lang="en-CA"/>
          </a:p>
        </p:txBody>
      </p:sp>
      <p:sp>
        <p:nvSpPr>
          <p:cNvPr id="72" name="Google Shape;72;p109"/>
          <p:cNvSpPr>
            <a:spLocks noGrp="1"/>
          </p:cNvSpPr>
          <p:nvPr>
            <p:ph type="pic" idx="4"/>
          </p:nvPr>
        </p:nvSpPr>
        <p:spPr>
          <a:xfrm>
            <a:off x="1041873" y="1345253"/>
            <a:ext cx="2083747" cy="2083747"/>
          </a:xfrm>
          <a:prstGeom prst="rect">
            <a:avLst/>
          </a:prstGeom>
          <a:solidFill>
            <a:schemeClr val="lt1"/>
          </a:solidFill>
          <a:ln>
            <a:noFill/>
          </a:ln>
        </p:spPr>
        <p:txBody>
          <a:bodyPr/>
          <a:lstStyle/>
          <a:p>
            <a:endParaRPr lang="en-CA"/>
          </a:p>
        </p:txBody>
      </p:sp>
      <p:sp>
        <p:nvSpPr>
          <p:cNvPr id="73" name="Google Shape;73;p109"/>
          <p:cNvSpPr>
            <a:spLocks noGrp="1"/>
          </p:cNvSpPr>
          <p:nvPr>
            <p:ph type="pic" idx="5"/>
          </p:nvPr>
        </p:nvSpPr>
        <p:spPr>
          <a:xfrm>
            <a:off x="3129384" y="1345253"/>
            <a:ext cx="2083747" cy="2083747"/>
          </a:xfrm>
          <a:prstGeom prst="rect">
            <a:avLst/>
          </a:prstGeom>
          <a:solidFill>
            <a:schemeClr val="lt1"/>
          </a:solidFill>
          <a:ln>
            <a:noFill/>
          </a:ln>
        </p:spPr>
        <p:txBody>
          <a:bodyPr/>
          <a:lstStyle/>
          <a:p>
            <a:endParaRPr lang="en-CA"/>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Layout 31">
  <p:cSld name="Layout 31">
    <p:spTree>
      <p:nvGrpSpPr>
        <p:cNvPr id="1" name="Shape 74"/>
        <p:cNvGrpSpPr/>
        <p:nvPr/>
      </p:nvGrpSpPr>
      <p:grpSpPr>
        <a:xfrm>
          <a:off x="0" y="0"/>
          <a:ext cx="0" cy="0"/>
          <a:chOff x="0" y="0"/>
          <a:chExt cx="0" cy="0"/>
        </a:xfrm>
      </p:grpSpPr>
      <p:sp>
        <p:nvSpPr>
          <p:cNvPr id="75" name="Google Shape;75;p110"/>
          <p:cNvSpPr>
            <a:spLocks noGrp="1"/>
          </p:cNvSpPr>
          <p:nvPr>
            <p:ph type="pic" idx="2"/>
          </p:nvPr>
        </p:nvSpPr>
        <p:spPr>
          <a:xfrm>
            <a:off x="4828479" y="2139044"/>
            <a:ext cx="6211229" cy="3916068"/>
          </a:xfrm>
          <a:prstGeom prst="rect">
            <a:avLst/>
          </a:prstGeom>
          <a:solidFill>
            <a:schemeClr val="lt1"/>
          </a:solidFill>
          <a:ln>
            <a:noFill/>
          </a:ln>
        </p:spPr>
        <p:txBody>
          <a:bodyPr/>
          <a:lstStyle/>
          <a:p>
            <a:endParaRPr lang="en-CA"/>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Layout 34">
  <p:cSld name="Layout 34">
    <p:spTree>
      <p:nvGrpSpPr>
        <p:cNvPr id="1" name="Shape 76"/>
        <p:cNvGrpSpPr/>
        <p:nvPr/>
      </p:nvGrpSpPr>
      <p:grpSpPr>
        <a:xfrm>
          <a:off x="0" y="0"/>
          <a:ext cx="0" cy="0"/>
          <a:chOff x="0" y="0"/>
          <a:chExt cx="0" cy="0"/>
        </a:xfrm>
      </p:grpSpPr>
      <p:sp>
        <p:nvSpPr>
          <p:cNvPr id="77" name="Google Shape;77;p111"/>
          <p:cNvSpPr>
            <a:spLocks noGrp="1"/>
          </p:cNvSpPr>
          <p:nvPr>
            <p:ph type="pic" idx="2"/>
          </p:nvPr>
        </p:nvSpPr>
        <p:spPr>
          <a:xfrm>
            <a:off x="622575" y="547571"/>
            <a:ext cx="3879831" cy="5762858"/>
          </a:xfrm>
          <a:prstGeom prst="rect">
            <a:avLst/>
          </a:prstGeom>
          <a:solidFill>
            <a:schemeClr val="lt1"/>
          </a:solidFill>
          <a:ln>
            <a:noFill/>
          </a:ln>
        </p:spPr>
        <p:txBody>
          <a:bodyPr/>
          <a:lstStyle/>
          <a:p>
            <a:endParaRPr lang="en-CA"/>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Layout 29">
  <p:cSld name="Layout 29">
    <p:spTree>
      <p:nvGrpSpPr>
        <p:cNvPr id="1" name="Shape 78"/>
        <p:cNvGrpSpPr/>
        <p:nvPr/>
      </p:nvGrpSpPr>
      <p:grpSpPr>
        <a:xfrm>
          <a:off x="0" y="0"/>
          <a:ext cx="0" cy="0"/>
          <a:chOff x="0" y="0"/>
          <a:chExt cx="0" cy="0"/>
        </a:xfrm>
      </p:grpSpPr>
      <p:sp>
        <p:nvSpPr>
          <p:cNvPr id="79" name="Google Shape;79;p112"/>
          <p:cNvSpPr>
            <a:spLocks noGrp="1"/>
          </p:cNvSpPr>
          <p:nvPr>
            <p:ph type="pic" idx="2"/>
          </p:nvPr>
        </p:nvSpPr>
        <p:spPr>
          <a:xfrm>
            <a:off x="6096001" y="0"/>
            <a:ext cx="4270917" cy="5943600"/>
          </a:xfrm>
          <a:prstGeom prst="rect">
            <a:avLst/>
          </a:prstGeom>
          <a:solidFill>
            <a:schemeClr val="lt1"/>
          </a:solidFill>
          <a:ln>
            <a:noFill/>
          </a:ln>
        </p:spPr>
        <p:txBody>
          <a:bodyPr/>
          <a:lstStyle/>
          <a:p>
            <a:endParaRPr lang="en-CA"/>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Layout 9">
  <p:cSld name="Layout 9">
    <p:spTree>
      <p:nvGrpSpPr>
        <p:cNvPr id="1" name="Shape 80"/>
        <p:cNvGrpSpPr/>
        <p:nvPr/>
      </p:nvGrpSpPr>
      <p:grpSpPr>
        <a:xfrm>
          <a:off x="0" y="0"/>
          <a:ext cx="0" cy="0"/>
          <a:chOff x="0" y="0"/>
          <a:chExt cx="0" cy="0"/>
        </a:xfrm>
      </p:grpSpPr>
      <p:sp>
        <p:nvSpPr>
          <p:cNvPr id="81" name="Google Shape;81;p113"/>
          <p:cNvSpPr>
            <a:spLocks noGrp="1"/>
          </p:cNvSpPr>
          <p:nvPr>
            <p:ph type="pic" idx="2"/>
          </p:nvPr>
        </p:nvSpPr>
        <p:spPr>
          <a:xfrm>
            <a:off x="7514331" y="1411437"/>
            <a:ext cx="2023551" cy="2023551"/>
          </a:xfrm>
          <a:prstGeom prst="rect">
            <a:avLst/>
          </a:prstGeom>
          <a:solidFill>
            <a:schemeClr val="lt1"/>
          </a:solidFill>
          <a:ln>
            <a:noFill/>
          </a:ln>
        </p:spPr>
      </p:sp>
      <p:sp>
        <p:nvSpPr>
          <p:cNvPr id="82" name="Google Shape;82;p113"/>
          <p:cNvSpPr>
            <a:spLocks noGrp="1"/>
          </p:cNvSpPr>
          <p:nvPr>
            <p:ph type="pic" idx="3"/>
          </p:nvPr>
        </p:nvSpPr>
        <p:spPr>
          <a:xfrm>
            <a:off x="7316767" y="3429000"/>
            <a:ext cx="2023551" cy="2023552"/>
          </a:xfrm>
          <a:prstGeom prst="rect">
            <a:avLst/>
          </a:prstGeom>
          <a:solidFill>
            <a:schemeClr val="lt1"/>
          </a:solidFill>
          <a:ln>
            <a:noFill/>
          </a:ln>
        </p:spPr>
      </p:sp>
      <p:sp>
        <p:nvSpPr>
          <p:cNvPr id="83" name="Google Shape;83;p113"/>
          <p:cNvSpPr>
            <a:spLocks noGrp="1"/>
          </p:cNvSpPr>
          <p:nvPr>
            <p:ph type="pic" idx="4"/>
          </p:nvPr>
        </p:nvSpPr>
        <p:spPr>
          <a:xfrm>
            <a:off x="8627884" y="2219660"/>
            <a:ext cx="2634209" cy="2634209"/>
          </a:xfrm>
          <a:prstGeom prst="rect">
            <a:avLst/>
          </a:prstGeom>
          <a:solidFill>
            <a:schemeClr val="lt1"/>
          </a:solidFill>
          <a:ln>
            <a:noFill/>
          </a:ln>
        </p:spPr>
      </p:sp>
      <p:sp>
        <p:nvSpPr>
          <p:cNvPr id="84" name="Google Shape;84;p113"/>
          <p:cNvSpPr>
            <a:spLocks noGrp="1"/>
          </p:cNvSpPr>
          <p:nvPr>
            <p:ph type="pic" idx="5"/>
          </p:nvPr>
        </p:nvSpPr>
        <p:spPr>
          <a:xfrm>
            <a:off x="5586570" y="2004134"/>
            <a:ext cx="2634209" cy="2634209"/>
          </a:xfrm>
          <a:prstGeom prst="rect">
            <a:avLst/>
          </a:prstGeom>
          <a:solidFill>
            <a:schemeClr val="lt1"/>
          </a:solid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Layout 10">
  <p:cSld name="Layout 10">
    <p:spTree>
      <p:nvGrpSpPr>
        <p:cNvPr id="1" name="Shape 85"/>
        <p:cNvGrpSpPr/>
        <p:nvPr/>
      </p:nvGrpSpPr>
      <p:grpSpPr>
        <a:xfrm>
          <a:off x="0" y="0"/>
          <a:ext cx="0" cy="0"/>
          <a:chOff x="0" y="0"/>
          <a:chExt cx="0" cy="0"/>
        </a:xfrm>
      </p:grpSpPr>
      <p:sp>
        <p:nvSpPr>
          <p:cNvPr id="86" name="Google Shape;86;p114"/>
          <p:cNvSpPr>
            <a:spLocks noGrp="1"/>
          </p:cNvSpPr>
          <p:nvPr>
            <p:ph type="pic" idx="2"/>
          </p:nvPr>
        </p:nvSpPr>
        <p:spPr>
          <a:xfrm>
            <a:off x="770772" y="1056186"/>
            <a:ext cx="2446867" cy="4030133"/>
          </a:xfrm>
          <a:prstGeom prst="rect">
            <a:avLst/>
          </a:prstGeom>
          <a:solidFill>
            <a:schemeClr val="lt1"/>
          </a:solidFill>
          <a:ln>
            <a:noFill/>
          </a:ln>
        </p:spPr>
      </p:sp>
      <p:sp>
        <p:nvSpPr>
          <p:cNvPr id="87" name="Google Shape;87;p114"/>
          <p:cNvSpPr>
            <a:spLocks noGrp="1"/>
          </p:cNvSpPr>
          <p:nvPr>
            <p:ph type="pic" idx="3"/>
          </p:nvPr>
        </p:nvSpPr>
        <p:spPr>
          <a:xfrm>
            <a:off x="3868647" y="1056186"/>
            <a:ext cx="2446867" cy="4030133"/>
          </a:xfrm>
          <a:prstGeom prst="rect">
            <a:avLst/>
          </a:prstGeom>
          <a:solidFill>
            <a:schemeClr val="lt1"/>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Layout 13">
  <p:cSld name="Layout 13">
    <p:spTree>
      <p:nvGrpSpPr>
        <p:cNvPr id="1" name="Shape 14"/>
        <p:cNvGrpSpPr/>
        <p:nvPr/>
      </p:nvGrpSpPr>
      <p:grpSpPr>
        <a:xfrm>
          <a:off x="0" y="0"/>
          <a:ext cx="0" cy="0"/>
          <a:chOff x="0" y="0"/>
          <a:chExt cx="0" cy="0"/>
        </a:xfrm>
      </p:grpSpPr>
      <p:sp>
        <p:nvSpPr>
          <p:cNvPr id="15" name="Google Shape;15;p89"/>
          <p:cNvSpPr>
            <a:spLocks noGrp="1"/>
          </p:cNvSpPr>
          <p:nvPr>
            <p:ph type="pic" idx="2"/>
          </p:nvPr>
        </p:nvSpPr>
        <p:spPr>
          <a:xfrm>
            <a:off x="4603531" y="1334814"/>
            <a:ext cx="3899338" cy="3899338"/>
          </a:xfrm>
          <a:prstGeom prst="rect">
            <a:avLst/>
          </a:prstGeom>
          <a:solidFill>
            <a:schemeClr val="lt1"/>
          </a:solidFill>
          <a:ln>
            <a:noFill/>
          </a:ln>
        </p:spPr>
        <p:txBody>
          <a:bodyPr/>
          <a:lstStyle/>
          <a:p>
            <a:endParaRPr lang="en-CA"/>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Layout 15">
  <p:cSld name="Layout 15">
    <p:spTree>
      <p:nvGrpSpPr>
        <p:cNvPr id="1" name="Shape 88"/>
        <p:cNvGrpSpPr/>
        <p:nvPr/>
      </p:nvGrpSpPr>
      <p:grpSpPr>
        <a:xfrm>
          <a:off x="0" y="0"/>
          <a:ext cx="0" cy="0"/>
          <a:chOff x="0" y="0"/>
          <a:chExt cx="0" cy="0"/>
        </a:xfrm>
      </p:grpSpPr>
      <p:sp>
        <p:nvSpPr>
          <p:cNvPr id="89" name="Google Shape;89;p115"/>
          <p:cNvSpPr>
            <a:spLocks noGrp="1"/>
          </p:cNvSpPr>
          <p:nvPr>
            <p:ph type="pic" idx="2"/>
          </p:nvPr>
        </p:nvSpPr>
        <p:spPr>
          <a:xfrm>
            <a:off x="4218301" y="3026979"/>
            <a:ext cx="7150229" cy="3226676"/>
          </a:xfrm>
          <a:prstGeom prst="rect">
            <a:avLst/>
          </a:prstGeom>
          <a:solidFill>
            <a:schemeClr val="lt1"/>
          </a:solidFill>
          <a:ln>
            <a:noFill/>
          </a:ln>
        </p:spPr>
      </p:sp>
      <p:sp>
        <p:nvSpPr>
          <p:cNvPr id="90" name="Google Shape;90;p115"/>
          <p:cNvSpPr>
            <a:spLocks noGrp="1"/>
          </p:cNvSpPr>
          <p:nvPr>
            <p:ph type="pic" idx="3"/>
          </p:nvPr>
        </p:nvSpPr>
        <p:spPr>
          <a:xfrm>
            <a:off x="823461" y="3026979"/>
            <a:ext cx="3226676" cy="3226676"/>
          </a:xfrm>
          <a:prstGeom prst="rect">
            <a:avLst/>
          </a:prstGeom>
          <a:solidFill>
            <a:schemeClr val="lt1"/>
          </a:solidFill>
          <a:ln>
            <a:noFill/>
          </a:ln>
        </p:spPr>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Layout 20">
  <p:cSld name="Layout 20">
    <p:spTree>
      <p:nvGrpSpPr>
        <p:cNvPr id="1" name="Shape 91"/>
        <p:cNvGrpSpPr/>
        <p:nvPr/>
      </p:nvGrpSpPr>
      <p:grpSpPr>
        <a:xfrm>
          <a:off x="0" y="0"/>
          <a:ext cx="0" cy="0"/>
          <a:chOff x="0" y="0"/>
          <a:chExt cx="0" cy="0"/>
        </a:xfrm>
      </p:grpSpPr>
      <p:sp>
        <p:nvSpPr>
          <p:cNvPr id="92" name="Google Shape;92;p116"/>
          <p:cNvSpPr>
            <a:spLocks noGrp="1"/>
          </p:cNvSpPr>
          <p:nvPr>
            <p:ph type="pic" idx="2"/>
          </p:nvPr>
        </p:nvSpPr>
        <p:spPr>
          <a:xfrm>
            <a:off x="4526883" y="363173"/>
            <a:ext cx="3892287" cy="6137988"/>
          </a:xfrm>
          <a:prstGeom prst="rect">
            <a:avLst/>
          </a:prstGeom>
          <a:solidFill>
            <a:schemeClr val="lt1"/>
          </a:solidFill>
          <a:ln>
            <a:noFill/>
          </a:ln>
        </p:spPr>
      </p:sp>
      <p:sp>
        <p:nvSpPr>
          <p:cNvPr id="93" name="Google Shape;93;p116"/>
          <p:cNvSpPr>
            <a:spLocks noGrp="1"/>
          </p:cNvSpPr>
          <p:nvPr>
            <p:ph type="pic" idx="3"/>
          </p:nvPr>
        </p:nvSpPr>
        <p:spPr>
          <a:xfrm>
            <a:off x="8552984" y="3980985"/>
            <a:ext cx="3434577" cy="2513842"/>
          </a:xfrm>
          <a:prstGeom prst="rect">
            <a:avLst/>
          </a:prstGeom>
          <a:solidFill>
            <a:schemeClr val="lt1"/>
          </a:solidFill>
          <a:ln>
            <a:noFill/>
          </a:ln>
        </p:spPr>
      </p:sp>
      <p:sp>
        <p:nvSpPr>
          <p:cNvPr id="94" name="Google Shape;94;p116"/>
          <p:cNvSpPr>
            <a:spLocks noGrp="1"/>
          </p:cNvSpPr>
          <p:nvPr>
            <p:ph type="pic" idx="4"/>
          </p:nvPr>
        </p:nvSpPr>
        <p:spPr>
          <a:xfrm>
            <a:off x="8552984" y="363173"/>
            <a:ext cx="3434577" cy="3483998"/>
          </a:xfrm>
          <a:prstGeom prst="rect">
            <a:avLst/>
          </a:prstGeom>
          <a:solidFill>
            <a:schemeClr val="lt1"/>
          </a:solidFill>
          <a:ln>
            <a:noFill/>
          </a:ln>
        </p:spPr>
      </p:sp>
      <p:sp>
        <p:nvSpPr>
          <p:cNvPr id="95" name="Google Shape;95;p116"/>
          <p:cNvSpPr>
            <a:spLocks noGrp="1"/>
          </p:cNvSpPr>
          <p:nvPr>
            <p:ph type="pic" idx="5"/>
          </p:nvPr>
        </p:nvSpPr>
        <p:spPr>
          <a:xfrm>
            <a:off x="411379" y="3220877"/>
            <a:ext cx="3981691" cy="3273950"/>
          </a:xfrm>
          <a:prstGeom prst="rect">
            <a:avLst/>
          </a:prstGeom>
          <a:solidFill>
            <a:schemeClr val="lt1"/>
          </a:solidFill>
          <a:ln>
            <a:noFill/>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Layout 25">
  <p:cSld name="Layout 25">
    <p:spTree>
      <p:nvGrpSpPr>
        <p:cNvPr id="1" name="Shape 96"/>
        <p:cNvGrpSpPr/>
        <p:nvPr/>
      </p:nvGrpSpPr>
      <p:grpSpPr>
        <a:xfrm>
          <a:off x="0" y="0"/>
          <a:ext cx="0" cy="0"/>
          <a:chOff x="0" y="0"/>
          <a:chExt cx="0" cy="0"/>
        </a:xfrm>
      </p:grpSpPr>
      <p:sp>
        <p:nvSpPr>
          <p:cNvPr id="97" name="Google Shape;97;p117"/>
          <p:cNvSpPr>
            <a:spLocks noGrp="1"/>
          </p:cNvSpPr>
          <p:nvPr>
            <p:ph type="pic" idx="2"/>
          </p:nvPr>
        </p:nvSpPr>
        <p:spPr>
          <a:xfrm>
            <a:off x="1817116" y="2206126"/>
            <a:ext cx="4095877" cy="4095877"/>
          </a:xfrm>
          <a:prstGeom prst="rect">
            <a:avLst/>
          </a:prstGeom>
          <a:solidFill>
            <a:schemeClr val="lt1"/>
          </a:solidFill>
          <a:ln>
            <a:noFill/>
          </a:ln>
        </p:spPr>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Layout 26">
  <p:cSld name="Layout 26">
    <p:spTree>
      <p:nvGrpSpPr>
        <p:cNvPr id="1" name="Shape 98"/>
        <p:cNvGrpSpPr/>
        <p:nvPr/>
      </p:nvGrpSpPr>
      <p:grpSpPr>
        <a:xfrm>
          <a:off x="0" y="0"/>
          <a:ext cx="0" cy="0"/>
          <a:chOff x="0" y="0"/>
          <a:chExt cx="0" cy="0"/>
        </a:xfrm>
      </p:grpSpPr>
      <p:sp>
        <p:nvSpPr>
          <p:cNvPr id="99" name="Google Shape;99;p118"/>
          <p:cNvSpPr>
            <a:spLocks noGrp="1"/>
          </p:cNvSpPr>
          <p:nvPr>
            <p:ph type="pic" idx="2"/>
          </p:nvPr>
        </p:nvSpPr>
        <p:spPr>
          <a:xfrm>
            <a:off x="834795" y="660490"/>
            <a:ext cx="3692600" cy="2768511"/>
          </a:xfrm>
          <a:prstGeom prst="rect">
            <a:avLst/>
          </a:prstGeom>
          <a:solidFill>
            <a:schemeClr val="lt1"/>
          </a:solidFill>
          <a:ln>
            <a:noFill/>
          </a:ln>
        </p:spPr>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Layout 28">
  <p:cSld name="Layout 28">
    <p:spTree>
      <p:nvGrpSpPr>
        <p:cNvPr id="1" name="Shape 100"/>
        <p:cNvGrpSpPr/>
        <p:nvPr/>
      </p:nvGrpSpPr>
      <p:grpSpPr>
        <a:xfrm>
          <a:off x="0" y="0"/>
          <a:ext cx="0" cy="0"/>
          <a:chOff x="0" y="0"/>
          <a:chExt cx="0" cy="0"/>
        </a:xfrm>
      </p:grpSpPr>
      <p:sp>
        <p:nvSpPr>
          <p:cNvPr id="101" name="Google Shape;101;p119"/>
          <p:cNvSpPr>
            <a:spLocks noGrp="1"/>
          </p:cNvSpPr>
          <p:nvPr>
            <p:ph type="pic" idx="2"/>
          </p:nvPr>
        </p:nvSpPr>
        <p:spPr>
          <a:xfrm>
            <a:off x="5019607" y="1257793"/>
            <a:ext cx="5349234" cy="3345366"/>
          </a:xfrm>
          <a:prstGeom prst="rect">
            <a:avLst/>
          </a:prstGeom>
          <a:solidFill>
            <a:schemeClr val="lt1"/>
          </a:solidFill>
          <a:ln>
            <a:noFill/>
          </a:ln>
        </p:spPr>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Layout 30">
  <p:cSld name="Layout 30">
    <p:spTree>
      <p:nvGrpSpPr>
        <p:cNvPr id="1" name="Shape 102"/>
        <p:cNvGrpSpPr/>
        <p:nvPr/>
      </p:nvGrpSpPr>
      <p:grpSpPr>
        <a:xfrm>
          <a:off x="0" y="0"/>
          <a:ext cx="0" cy="0"/>
          <a:chOff x="0" y="0"/>
          <a:chExt cx="0" cy="0"/>
        </a:xfrm>
      </p:grpSpPr>
      <p:sp>
        <p:nvSpPr>
          <p:cNvPr id="103" name="Google Shape;103;p120"/>
          <p:cNvSpPr>
            <a:spLocks noGrp="1"/>
          </p:cNvSpPr>
          <p:nvPr>
            <p:ph type="pic" idx="2"/>
          </p:nvPr>
        </p:nvSpPr>
        <p:spPr>
          <a:xfrm>
            <a:off x="1722328" y="1286274"/>
            <a:ext cx="4285453" cy="4285453"/>
          </a:xfrm>
          <a:prstGeom prst="rect">
            <a:avLst/>
          </a:prstGeom>
          <a:solidFill>
            <a:schemeClr val="lt1"/>
          </a:solidFill>
          <a:ln>
            <a:noFill/>
          </a:ln>
        </p:spPr>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Layout 32">
  <p:cSld name="Layout 32">
    <p:spTree>
      <p:nvGrpSpPr>
        <p:cNvPr id="1" name="Shape 104"/>
        <p:cNvGrpSpPr/>
        <p:nvPr/>
      </p:nvGrpSpPr>
      <p:grpSpPr>
        <a:xfrm>
          <a:off x="0" y="0"/>
          <a:ext cx="0" cy="0"/>
          <a:chOff x="0" y="0"/>
          <a:chExt cx="0" cy="0"/>
        </a:xfrm>
      </p:grpSpPr>
      <p:sp>
        <p:nvSpPr>
          <p:cNvPr id="105" name="Google Shape;105;p121"/>
          <p:cNvSpPr>
            <a:spLocks noGrp="1"/>
          </p:cNvSpPr>
          <p:nvPr>
            <p:ph type="pic" idx="2"/>
          </p:nvPr>
        </p:nvSpPr>
        <p:spPr>
          <a:xfrm>
            <a:off x="1806498" y="524108"/>
            <a:ext cx="2876153" cy="5820937"/>
          </a:xfrm>
          <a:prstGeom prst="rect">
            <a:avLst/>
          </a:prstGeom>
          <a:solidFill>
            <a:schemeClr val="lt1"/>
          </a:solidFill>
          <a:ln>
            <a:noFill/>
          </a:ln>
        </p:spPr>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Layout 33">
  <p:cSld name="Layout 33">
    <p:spTree>
      <p:nvGrpSpPr>
        <p:cNvPr id="1" name="Shape 106"/>
        <p:cNvGrpSpPr/>
        <p:nvPr/>
      </p:nvGrpSpPr>
      <p:grpSpPr>
        <a:xfrm>
          <a:off x="0" y="0"/>
          <a:ext cx="0" cy="0"/>
          <a:chOff x="0" y="0"/>
          <a:chExt cx="0" cy="0"/>
        </a:xfrm>
      </p:grpSpPr>
      <p:sp>
        <p:nvSpPr>
          <p:cNvPr id="107" name="Google Shape;107;p122"/>
          <p:cNvSpPr>
            <a:spLocks noGrp="1"/>
          </p:cNvSpPr>
          <p:nvPr>
            <p:ph type="pic" idx="2"/>
          </p:nvPr>
        </p:nvSpPr>
        <p:spPr>
          <a:xfrm>
            <a:off x="5633931" y="1542458"/>
            <a:ext cx="4257201" cy="4257201"/>
          </a:xfrm>
          <a:prstGeom prst="rect">
            <a:avLst/>
          </a:prstGeom>
          <a:solidFill>
            <a:schemeClr val="lt1"/>
          </a:solidFill>
          <a:ln>
            <a:noFill/>
          </a:ln>
        </p:spPr>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Layout 2">
  <p:cSld name="Layout 2">
    <p:spTree>
      <p:nvGrpSpPr>
        <p:cNvPr id="1" name="Shape 10"/>
        <p:cNvGrpSpPr/>
        <p:nvPr/>
      </p:nvGrpSpPr>
      <p:grpSpPr>
        <a:xfrm>
          <a:off x="0" y="0"/>
          <a:ext cx="0" cy="0"/>
          <a:chOff x="0" y="0"/>
          <a:chExt cx="0" cy="0"/>
        </a:xfrm>
      </p:grpSpPr>
      <p:sp>
        <p:nvSpPr>
          <p:cNvPr id="11" name="Google Shape;11;p97"/>
          <p:cNvSpPr>
            <a:spLocks noGrp="1"/>
          </p:cNvSpPr>
          <p:nvPr>
            <p:ph type="pic" idx="2"/>
          </p:nvPr>
        </p:nvSpPr>
        <p:spPr>
          <a:xfrm>
            <a:off x="5080045" y="1187865"/>
            <a:ext cx="6141795" cy="5682511"/>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40969815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_Layout 2">
  <p:cSld name="1_Layout 2">
    <p:spTree>
      <p:nvGrpSpPr>
        <p:cNvPr id="1" name="Shape 12"/>
        <p:cNvGrpSpPr/>
        <p:nvPr/>
      </p:nvGrpSpPr>
      <p:grpSpPr>
        <a:xfrm>
          <a:off x="0" y="0"/>
          <a:ext cx="0" cy="0"/>
          <a:chOff x="0" y="0"/>
          <a:chExt cx="0" cy="0"/>
        </a:xfrm>
      </p:grpSpPr>
      <p:sp>
        <p:nvSpPr>
          <p:cNvPr id="13" name="Google Shape;13;p98"/>
          <p:cNvSpPr>
            <a:spLocks noGrp="1"/>
          </p:cNvSpPr>
          <p:nvPr>
            <p:ph type="pic" idx="2"/>
          </p:nvPr>
        </p:nvSpPr>
        <p:spPr>
          <a:xfrm>
            <a:off x="1992085" y="1681843"/>
            <a:ext cx="4710793" cy="2466000"/>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2905111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yout 1">
  <p:cSld name="Layout 1">
    <p:spTree>
      <p:nvGrpSpPr>
        <p:cNvPr id="1" name="Shape 16"/>
        <p:cNvGrpSpPr/>
        <p:nvPr/>
      </p:nvGrpSpPr>
      <p:grpSpPr>
        <a:xfrm>
          <a:off x="0" y="0"/>
          <a:ext cx="0" cy="0"/>
          <a:chOff x="0" y="0"/>
          <a:chExt cx="0" cy="0"/>
        </a:xfrm>
      </p:grpSpPr>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Layout 13">
  <p:cSld name="Layout 13">
    <p:spTree>
      <p:nvGrpSpPr>
        <p:cNvPr id="1" name="Shape 14"/>
        <p:cNvGrpSpPr/>
        <p:nvPr/>
      </p:nvGrpSpPr>
      <p:grpSpPr>
        <a:xfrm>
          <a:off x="0" y="0"/>
          <a:ext cx="0" cy="0"/>
          <a:chOff x="0" y="0"/>
          <a:chExt cx="0" cy="0"/>
        </a:xfrm>
      </p:grpSpPr>
      <p:sp>
        <p:nvSpPr>
          <p:cNvPr id="15" name="Google Shape;15;p99"/>
          <p:cNvSpPr>
            <a:spLocks noGrp="1"/>
          </p:cNvSpPr>
          <p:nvPr>
            <p:ph type="pic" idx="2"/>
          </p:nvPr>
        </p:nvSpPr>
        <p:spPr>
          <a:xfrm>
            <a:off x="4603531" y="1334814"/>
            <a:ext cx="3899338" cy="3899338"/>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15689944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Layout 1">
  <p:cSld name="Layout 1">
    <p:spTree>
      <p:nvGrpSpPr>
        <p:cNvPr id="1" name="Shape 16"/>
        <p:cNvGrpSpPr/>
        <p:nvPr/>
      </p:nvGrpSpPr>
      <p:grpSpPr>
        <a:xfrm>
          <a:off x="0" y="0"/>
          <a:ext cx="0" cy="0"/>
          <a:chOff x="0" y="0"/>
          <a:chExt cx="0" cy="0"/>
        </a:xfrm>
      </p:grpSpPr>
    </p:spTree>
    <p:extLst>
      <p:ext uri="{BB962C8B-B14F-4D97-AF65-F5344CB8AC3E}">
        <p14:creationId xmlns:p14="http://schemas.microsoft.com/office/powerpoint/2010/main" val="42934496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Layout 14">
  <p:cSld name="Layout 14">
    <p:spTree>
      <p:nvGrpSpPr>
        <p:cNvPr id="1" name="Shape 17"/>
        <p:cNvGrpSpPr/>
        <p:nvPr/>
      </p:nvGrpSpPr>
      <p:grpSpPr>
        <a:xfrm>
          <a:off x="0" y="0"/>
          <a:ext cx="0" cy="0"/>
          <a:chOff x="0" y="0"/>
          <a:chExt cx="0" cy="0"/>
        </a:xfrm>
      </p:grpSpPr>
      <p:sp>
        <p:nvSpPr>
          <p:cNvPr id="18" name="Google Shape;18;p101"/>
          <p:cNvSpPr>
            <a:spLocks noGrp="1"/>
          </p:cNvSpPr>
          <p:nvPr>
            <p:ph type="pic" idx="2"/>
          </p:nvPr>
        </p:nvSpPr>
        <p:spPr>
          <a:xfrm>
            <a:off x="6164012" y="0"/>
            <a:ext cx="3958894" cy="5733826"/>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78315561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Layout 24">
  <p:cSld name="Layout 24">
    <p:spTree>
      <p:nvGrpSpPr>
        <p:cNvPr id="1" name="Shape 19"/>
        <p:cNvGrpSpPr/>
        <p:nvPr/>
      </p:nvGrpSpPr>
      <p:grpSpPr>
        <a:xfrm>
          <a:off x="0" y="0"/>
          <a:ext cx="0" cy="0"/>
          <a:chOff x="0" y="0"/>
          <a:chExt cx="0" cy="0"/>
        </a:xfrm>
      </p:grpSpPr>
      <p:sp>
        <p:nvSpPr>
          <p:cNvPr id="20" name="Google Shape;20;p102"/>
          <p:cNvSpPr>
            <a:spLocks noGrp="1"/>
          </p:cNvSpPr>
          <p:nvPr>
            <p:ph type="pic" idx="2"/>
          </p:nvPr>
        </p:nvSpPr>
        <p:spPr>
          <a:xfrm>
            <a:off x="2443873" y="1076163"/>
            <a:ext cx="4718027" cy="4718027"/>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34759469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Layout 5">
  <p:cSld name="Layout 5">
    <p:spTree>
      <p:nvGrpSpPr>
        <p:cNvPr id="1" name="Shape 21"/>
        <p:cNvGrpSpPr/>
        <p:nvPr/>
      </p:nvGrpSpPr>
      <p:grpSpPr>
        <a:xfrm>
          <a:off x="0" y="0"/>
          <a:ext cx="0" cy="0"/>
          <a:chOff x="0" y="0"/>
          <a:chExt cx="0" cy="0"/>
        </a:xfrm>
      </p:grpSpPr>
      <p:sp>
        <p:nvSpPr>
          <p:cNvPr id="22" name="Google Shape;22;p103"/>
          <p:cNvSpPr>
            <a:spLocks noGrp="1"/>
          </p:cNvSpPr>
          <p:nvPr>
            <p:ph type="pic" idx="2"/>
          </p:nvPr>
        </p:nvSpPr>
        <p:spPr>
          <a:xfrm>
            <a:off x="6185037" y="1466724"/>
            <a:ext cx="3412082" cy="3412082"/>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3972854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Layout 16">
  <p:cSld name="Layout 16">
    <p:spTree>
      <p:nvGrpSpPr>
        <p:cNvPr id="1" name="Shape 23"/>
        <p:cNvGrpSpPr/>
        <p:nvPr/>
      </p:nvGrpSpPr>
      <p:grpSpPr>
        <a:xfrm>
          <a:off x="0" y="0"/>
          <a:ext cx="0" cy="0"/>
          <a:chOff x="0" y="0"/>
          <a:chExt cx="0" cy="0"/>
        </a:xfrm>
      </p:grpSpPr>
      <p:sp>
        <p:nvSpPr>
          <p:cNvPr id="24" name="Google Shape;24;p104"/>
          <p:cNvSpPr>
            <a:spLocks noGrp="1"/>
          </p:cNvSpPr>
          <p:nvPr>
            <p:ph type="pic" idx="2"/>
          </p:nvPr>
        </p:nvSpPr>
        <p:spPr>
          <a:xfrm>
            <a:off x="5194677" y="2635839"/>
            <a:ext cx="1586324" cy="1586324"/>
          </a:xfrm>
          <a:prstGeom prst="rect">
            <a:avLst/>
          </a:prstGeom>
          <a:solidFill>
            <a:schemeClr val="lt1"/>
          </a:solidFill>
          <a:ln>
            <a:noFill/>
          </a:ln>
        </p:spPr>
        <p:txBody>
          <a:bodyPr/>
          <a:lstStyle/>
          <a:p>
            <a:endParaRPr lang="en-CA"/>
          </a:p>
        </p:txBody>
      </p:sp>
      <p:sp>
        <p:nvSpPr>
          <p:cNvPr id="25" name="Google Shape;25;p104"/>
          <p:cNvSpPr>
            <a:spLocks noGrp="1"/>
          </p:cNvSpPr>
          <p:nvPr>
            <p:ph type="pic" idx="3"/>
          </p:nvPr>
        </p:nvSpPr>
        <p:spPr>
          <a:xfrm>
            <a:off x="5194677" y="4534095"/>
            <a:ext cx="1586324" cy="1586324"/>
          </a:xfrm>
          <a:prstGeom prst="rect">
            <a:avLst/>
          </a:prstGeom>
          <a:solidFill>
            <a:schemeClr val="lt1"/>
          </a:solidFill>
          <a:ln>
            <a:noFill/>
          </a:ln>
        </p:spPr>
        <p:txBody>
          <a:bodyPr/>
          <a:lstStyle/>
          <a:p>
            <a:endParaRPr lang="en-CA"/>
          </a:p>
        </p:txBody>
      </p:sp>
      <p:sp>
        <p:nvSpPr>
          <p:cNvPr id="26" name="Google Shape;26;p104"/>
          <p:cNvSpPr>
            <a:spLocks noGrp="1"/>
          </p:cNvSpPr>
          <p:nvPr>
            <p:ph type="pic" idx="4"/>
          </p:nvPr>
        </p:nvSpPr>
        <p:spPr>
          <a:xfrm>
            <a:off x="5194677" y="737583"/>
            <a:ext cx="1586324" cy="1586324"/>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13223170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Layout 18">
  <p:cSld name="Layout 18">
    <p:spTree>
      <p:nvGrpSpPr>
        <p:cNvPr id="1" name="Shape 27"/>
        <p:cNvGrpSpPr/>
        <p:nvPr/>
      </p:nvGrpSpPr>
      <p:grpSpPr>
        <a:xfrm>
          <a:off x="0" y="0"/>
          <a:ext cx="0" cy="0"/>
          <a:chOff x="0" y="0"/>
          <a:chExt cx="0" cy="0"/>
        </a:xfrm>
      </p:grpSpPr>
      <p:sp>
        <p:nvSpPr>
          <p:cNvPr id="28" name="Google Shape;28;p105"/>
          <p:cNvSpPr>
            <a:spLocks noGrp="1"/>
          </p:cNvSpPr>
          <p:nvPr>
            <p:ph type="pic" idx="2"/>
          </p:nvPr>
        </p:nvSpPr>
        <p:spPr>
          <a:xfrm>
            <a:off x="4113085" y="3953572"/>
            <a:ext cx="2083238" cy="2083238"/>
          </a:xfrm>
          <a:prstGeom prst="rect">
            <a:avLst/>
          </a:prstGeom>
          <a:solidFill>
            <a:schemeClr val="lt1"/>
          </a:solidFill>
          <a:ln>
            <a:noFill/>
          </a:ln>
        </p:spPr>
        <p:txBody>
          <a:bodyPr/>
          <a:lstStyle/>
          <a:p>
            <a:endParaRPr lang="en-CA"/>
          </a:p>
        </p:txBody>
      </p:sp>
      <p:sp>
        <p:nvSpPr>
          <p:cNvPr id="29" name="Google Shape;29;p105"/>
          <p:cNvSpPr>
            <a:spLocks noGrp="1"/>
          </p:cNvSpPr>
          <p:nvPr>
            <p:ph type="pic" idx="3"/>
          </p:nvPr>
        </p:nvSpPr>
        <p:spPr>
          <a:xfrm>
            <a:off x="1786573" y="3953572"/>
            <a:ext cx="2083238" cy="2083238"/>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41486014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Layout 21">
  <p:cSld name="Layout 21">
    <p:spTree>
      <p:nvGrpSpPr>
        <p:cNvPr id="1" name="Shape 30"/>
        <p:cNvGrpSpPr/>
        <p:nvPr/>
      </p:nvGrpSpPr>
      <p:grpSpPr>
        <a:xfrm>
          <a:off x="0" y="0"/>
          <a:ext cx="0" cy="0"/>
          <a:chOff x="0" y="0"/>
          <a:chExt cx="0" cy="0"/>
        </a:xfrm>
      </p:grpSpPr>
      <p:sp>
        <p:nvSpPr>
          <p:cNvPr id="31" name="Google Shape;31;p106"/>
          <p:cNvSpPr>
            <a:spLocks noGrp="1"/>
          </p:cNvSpPr>
          <p:nvPr>
            <p:ph type="pic" idx="2"/>
          </p:nvPr>
        </p:nvSpPr>
        <p:spPr>
          <a:xfrm>
            <a:off x="4622773" y="1771490"/>
            <a:ext cx="2946455" cy="3438133"/>
          </a:xfrm>
          <a:prstGeom prst="rect">
            <a:avLst/>
          </a:prstGeom>
          <a:solidFill>
            <a:schemeClr val="lt1"/>
          </a:solidFill>
          <a:ln>
            <a:noFill/>
          </a:ln>
        </p:spPr>
        <p:txBody>
          <a:bodyPr/>
          <a:lstStyle/>
          <a:p>
            <a:endParaRPr lang="en-CA"/>
          </a:p>
        </p:txBody>
      </p:sp>
      <p:sp>
        <p:nvSpPr>
          <p:cNvPr id="32" name="Google Shape;32;p106"/>
          <p:cNvSpPr>
            <a:spLocks noGrp="1"/>
          </p:cNvSpPr>
          <p:nvPr>
            <p:ph type="pic" idx="3"/>
          </p:nvPr>
        </p:nvSpPr>
        <p:spPr>
          <a:xfrm>
            <a:off x="7967218" y="1771489"/>
            <a:ext cx="2946455" cy="3438133"/>
          </a:xfrm>
          <a:prstGeom prst="rect">
            <a:avLst/>
          </a:prstGeom>
          <a:solidFill>
            <a:schemeClr val="lt1"/>
          </a:solidFill>
          <a:ln>
            <a:noFill/>
          </a:ln>
        </p:spPr>
        <p:txBody>
          <a:bodyPr/>
          <a:lstStyle/>
          <a:p>
            <a:endParaRPr lang="en-CA"/>
          </a:p>
        </p:txBody>
      </p:sp>
      <p:sp>
        <p:nvSpPr>
          <p:cNvPr id="33" name="Google Shape;33;p106"/>
          <p:cNvSpPr>
            <a:spLocks noGrp="1"/>
          </p:cNvSpPr>
          <p:nvPr>
            <p:ph type="pic" idx="4"/>
          </p:nvPr>
        </p:nvSpPr>
        <p:spPr>
          <a:xfrm>
            <a:off x="1276588" y="1771490"/>
            <a:ext cx="2946455" cy="3438133"/>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9804448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Layout 7">
  <p:cSld name="Layout 7">
    <p:spTree>
      <p:nvGrpSpPr>
        <p:cNvPr id="1" name="Shape 34"/>
        <p:cNvGrpSpPr/>
        <p:nvPr/>
      </p:nvGrpSpPr>
      <p:grpSpPr>
        <a:xfrm>
          <a:off x="0" y="0"/>
          <a:ext cx="0" cy="0"/>
          <a:chOff x="0" y="0"/>
          <a:chExt cx="0" cy="0"/>
        </a:xfrm>
      </p:grpSpPr>
      <p:sp>
        <p:nvSpPr>
          <p:cNvPr id="35" name="Google Shape;35;p107"/>
          <p:cNvSpPr>
            <a:spLocks noGrp="1"/>
          </p:cNvSpPr>
          <p:nvPr>
            <p:ph type="pic" idx="2"/>
          </p:nvPr>
        </p:nvSpPr>
        <p:spPr>
          <a:xfrm>
            <a:off x="9777732" y="4925563"/>
            <a:ext cx="2414268" cy="1928013"/>
          </a:xfrm>
          <a:prstGeom prst="rect">
            <a:avLst/>
          </a:prstGeom>
          <a:solidFill>
            <a:schemeClr val="lt1"/>
          </a:solidFill>
          <a:ln>
            <a:noFill/>
          </a:ln>
        </p:spPr>
        <p:txBody>
          <a:bodyPr/>
          <a:lstStyle/>
          <a:p>
            <a:endParaRPr lang="en-CA"/>
          </a:p>
        </p:txBody>
      </p:sp>
      <p:sp>
        <p:nvSpPr>
          <p:cNvPr id="36" name="Google Shape;36;p107"/>
          <p:cNvSpPr>
            <a:spLocks noGrp="1"/>
          </p:cNvSpPr>
          <p:nvPr>
            <p:ph type="pic" idx="3"/>
          </p:nvPr>
        </p:nvSpPr>
        <p:spPr>
          <a:xfrm>
            <a:off x="6434666" y="0"/>
            <a:ext cx="3343066" cy="4013200"/>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221750399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Layout 11">
  <p:cSld name="Layout 11">
    <p:spTree>
      <p:nvGrpSpPr>
        <p:cNvPr id="1" name="Shape 37"/>
        <p:cNvGrpSpPr/>
        <p:nvPr/>
      </p:nvGrpSpPr>
      <p:grpSpPr>
        <a:xfrm>
          <a:off x="0" y="0"/>
          <a:ext cx="0" cy="0"/>
          <a:chOff x="0" y="0"/>
          <a:chExt cx="0" cy="0"/>
        </a:xfrm>
      </p:grpSpPr>
      <p:sp>
        <p:nvSpPr>
          <p:cNvPr id="38" name="Google Shape;38;p108"/>
          <p:cNvSpPr>
            <a:spLocks noGrp="1"/>
          </p:cNvSpPr>
          <p:nvPr>
            <p:ph type="pic" idx="2"/>
          </p:nvPr>
        </p:nvSpPr>
        <p:spPr>
          <a:xfrm>
            <a:off x="1041873" y="3428999"/>
            <a:ext cx="2083747" cy="2083747"/>
          </a:xfrm>
          <a:prstGeom prst="rect">
            <a:avLst/>
          </a:prstGeom>
          <a:solidFill>
            <a:schemeClr val="lt1"/>
          </a:solidFill>
          <a:ln>
            <a:noFill/>
          </a:ln>
        </p:spPr>
        <p:txBody>
          <a:bodyPr/>
          <a:lstStyle/>
          <a:p>
            <a:endParaRPr lang="en-CA"/>
          </a:p>
        </p:txBody>
      </p:sp>
      <p:sp>
        <p:nvSpPr>
          <p:cNvPr id="39" name="Google Shape;39;p108"/>
          <p:cNvSpPr>
            <a:spLocks noGrp="1"/>
          </p:cNvSpPr>
          <p:nvPr>
            <p:ph type="pic" idx="3"/>
          </p:nvPr>
        </p:nvSpPr>
        <p:spPr>
          <a:xfrm>
            <a:off x="3129384" y="3428999"/>
            <a:ext cx="2083747" cy="2083747"/>
          </a:xfrm>
          <a:prstGeom prst="rect">
            <a:avLst/>
          </a:prstGeom>
          <a:solidFill>
            <a:schemeClr val="lt1"/>
          </a:solidFill>
          <a:ln>
            <a:noFill/>
          </a:ln>
        </p:spPr>
        <p:txBody>
          <a:bodyPr/>
          <a:lstStyle/>
          <a:p>
            <a:endParaRPr lang="en-CA"/>
          </a:p>
        </p:txBody>
      </p:sp>
      <p:sp>
        <p:nvSpPr>
          <p:cNvPr id="40" name="Google Shape;40;p108"/>
          <p:cNvSpPr>
            <a:spLocks noGrp="1"/>
          </p:cNvSpPr>
          <p:nvPr>
            <p:ph type="pic" idx="4"/>
          </p:nvPr>
        </p:nvSpPr>
        <p:spPr>
          <a:xfrm>
            <a:off x="1041873" y="1345253"/>
            <a:ext cx="2083747" cy="2083747"/>
          </a:xfrm>
          <a:prstGeom prst="rect">
            <a:avLst/>
          </a:prstGeom>
          <a:solidFill>
            <a:schemeClr val="lt1"/>
          </a:solidFill>
          <a:ln>
            <a:noFill/>
          </a:ln>
        </p:spPr>
        <p:txBody>
          <a:bodyPr/>
          <a:lstStyle/>
          <a:p>
            <a:endParaRPr lang="en-CA"/>
          </a:p>
        </p:txBody>
      </p:sp>
      <p:sp>
        <p:nvSpPr>
          <p:cNvPr id="41" name="Google Shape;41;p108"/>
          <p:cNvSpPr>
            <a:spLocks noGrp="1"/>
          </p:cNvSpPr>
          <p:nvPr>
            <p:ph type="pic" idx="5"/>
          </p:nvPr>
        </p:nvSpPr>
        <p:spPr>
          <a:xfrm>
            <a:off x="3129384" y="1345253"/>
            <a:ext cx="2083747" cy="2083747"/>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630159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Layout 14">
  <p:cSld name="Layout 14">
    <p:spTree>
      <p:nvGrpSpPr>
        <p:cNvPr id="1" name="Shape 17"/>
        <p:cNvGrpSpPr/>
        <p:nvPr/>
      </p:nvGrpSpPr>
      <p:grpSpPr>
        <a:xfrm>
          <a:off x="0" y="0"/>
          <a:ext cx="0" cy="0"/>
          <a:chOff x="0" y="0"/>
          <a:chExt cx="0" cy="0"/>
        </a:xfrm>
      </p:grpSpPr>
      <p:sp>
        <p:nvSpPr>
          <p:cNvPr id="18" name="Google Shape;18;p91"/>
          <p:cNvSpPr>
            <a:spLocks noGrp="1"/>
          </p:cNvSpPr>
          <p:nvPr>
            <p:ph type="pic" idx="2"/>
          </p:nvPr>
        </p:nvSpPr>
        <p:spPr>
          <a:xfrm>
            <a:off x="6164012" y="0"/>
            <a:ext cx="3958894" cy="5733826"/>
          </a:xfrm>
          <a:prstGeom prst="rect">
            <a:avLst/>
          </a:prstGeom>
          <a:solidFill>
            <a:schemeClr val="lt1"/>
          </a:solidFill>
          <a:ln>
            <a:noFill/>
          </a:ln>
        </p:spPr>
        <p:txBody>
          <a:bodyPr/>
          <a:lstStyle/>
          <a:p>
            <a:endParaRPr lang="en-CA"/>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Layout 17">
  <p:cSld name="Layout 17">
    <p:spTree>
      <p:nvGrpSpPr>
        <p:cNvPr id="1" name="Shape 42"/>
        <p:cNvGrpSpPr/>
        <p:nvPr/>
      </p:nvGrpSpPr>
      <p:grpSpPr>
        <a:xfrm>
          <a:off x="0" y="0"/>
          <a:ext cx="0" cy="0"/>
          <a:chOff x="0" y="0"/>
          <a:chExt cx="0" cy="0"/>
        </a:xfrm>
      </p:grpSpPr>
      <p:sp>
        <p:nvSpPr>
          <p:cNvPr id="43" name="Google Shape;43;p109"/>
          <p:cNvSpPr>
            <a:spLocks noGrp="1"/>
          </p:cNvSpPr>
          <p:nvPr>
            <p:ph type="pic" idx="2"/>
          </p:nvPr>
        </p:nvSpPr>
        <p:spPr>
          <a:xfrm>
            <a:off x="2346689" y="1702677"/>
            <a:ext cx="4359305" cy="4359305"/>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381375896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Layout 23">
  <p:cSld name="Layout 23">
    <p:spTree>
      <p:nvGrpSpPr>
        <p:cNvPr id="1" name="Shape 44"/>
        <p:cNvGrpSpPr/>
        <p:nvPr/>
      </p:nvGrpSpPr>
      <p:grpSpPr>
        <a:xfrm>
          <a:off x="0" y="0"/>
          <a:ext cx="0" cy="0"/>
          <a:chOff x="0" y="0"/>
          <a:chExt cx="0" cy="0"/>
        </a:xfrm>
      </p:grpSpPr>
      <p:sp>
        <p:nvSpPr>
          <p:cNvPr id="45" name="Google Shape;45;p110"/>
          <p:cNvSpPr>
            <a:spLocks noGrp="1"/>
          </p:cNvSpPr>
          <p:nvPr>
            <p:ph type="pic" idx="2"/>
          </p:nvPr>
        </p:nvSpPr>
        <p:spPr>
          <a:xfrm>
            <a:off x="1271238" y="2678795"/>
            <a:ext cx="1287813" cy="1093287"/>
          </a:xfrm>
          <a:prstGeom prst="rect">
            <a:avLst/>
          </a:prstGeom>
          <a:solidFill>
            <a:schemeClr val="lt1"/>
          </a:solidFill>
          <a:ln>
            <a:noFill/>
          </a:ln>
        </p:spPr>
        <p:txBody>
          <a:bodyPr/>
          <a:lstStyle/>
          <a:p>
            <a:endParaRPr lang="en-CA"/>
          </a:p>
        </p:txBody>
      </p:sp>
      <p:sp>
        <p:nvSpPr>
          <p:cNvPr id="46" name="Google Shape;46;p110"/>
          <p:cNvSpPr>
            <a:spLocks noGrp="1"/>
          </p:cNvSpPr>
          <p:nvPr>
            <p:ph type="pic" idx="3"/>
          </p:nvPr>
        </p:nvSpPr>
        <p:spPr>
          <a:xfrm>
            <a:off x="1271238" y="4544017"/>
            <a:ext cx="1287813" cy="1093287"/>
          </a:xfrm>
          <a:prstGeom prst="rect">
            <a:avLst/>
          </a:prstGeom>
          <a:solidFill>
            <a:schemeClr val="lt1"/>
          </a:solidFill>
          <a:ln>
            <a:noFill/>
          </a:ln>
        </p:spPr>
        <p:txBody>
          <a:bodyPr/>
          <a:lstStyle/>
          <a:p>
            <a:endParaRPr lang="en-CA"/>
          </a:p>
        </p:txBody>
      </p:sp>
      <p:sp>
        <p:nvSpPr>
          <p:cNvPr id="47" name="Google Shape;47;p110"/>
          <p:cNvSpPr>
            <a:spLocks noGrp="1"/>
          </p:cNvSpPr>
          <p:nvPr>
            <p:ph type="pic" idx="4"/>
          </p:nvPr>
        </p:nvSpPr>
        <p:spPr>
          <a:xfrm>
            <a:off x="1271238" y="813572"/>
            <a:ext cx="1287813" cy="1093287"/>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38285132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Layout 6">
  <p:cSld name="Layout 6">
    <p:spTree>
      <p:nvGrpSpPr>
        <p:cNvPr id="1" name="Shape 48"/>
        <p:cNvGrpSpPr/>
        <p:nvPr/>
      </p:nvGrpSpPr>
      <p:grpSpPr>
        <a:xfrm>
          <a:off x="0" y="0"/>
          <a:ext cx="0" cy="0"/>
          <a:chOff x="0" y="0"/>
          <a:chExt cx="0" cy="0"/>
        </a:xfrm>
      </p:grpSpPr>
      <p:sp>
        <p:nvSpPr>
          <p:cNvPr id="49" name="Google Shape;49;p111"/>
          <p:cNvSpPr>
            <a:spLocks noGrp="1"/>
          </p:cNvSpPr>
          <p:nvPr>
            <p:ph type="pic" idx="2"/>
          </p:nvPr>
        </p:nvSpPr>
        <p:spPr>
          <a:xfrm>
            <a:off x="1391108" y="3572934"/>
            <a:ext cx="2370667" cy="2370667"/>
          </a:xfrm>
          <a:prstGeom prst="rect">
            <a:avLst/>
          </a:prstGeom>
          <a:solidFill>
            <a:schemeClr val="lt1"/>
          </a:solidFill>
          <a:ln>
            <a:noFill/>
          </a:ln>
        </p:spPr>
        <p:txBody>
          <a:bodyPr/>
          <a:lstStyle/>
          <a:p>
            <a:endParaRPr lang="en-CA"/>
          </a:p>
        </p:txBody>
      </p:sp>
      <p:sp>
        <p:nvSpPr>
          <p:cNvPr id="50" name="Google Shape;50;p111"/>
          <p:cNvSpPr>
            <a:spLocks noGrp="1"/>
          </p:cNvSpPr>
          <p:nvPr>
            <p:ph type="pic" idx="3"/>
          </p:nvPr>
        </p:nvSpPr>
        <p:spPr>
          <a:xfrm>
            <a:off x="1391108" y="914401"/>
            <a:ext cx="2370667" cy="2370667"/>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10456818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Layout 31">
  <p:cSld name="Layout 31">
    <p:spTree>
      <p:nvGrpSpPr>
        <p:cNvPr id="1" name="Shape 51"/>
        <p:cNvGrpSpPr/>
        <p:nvPr/>
      </p:nvGrpSpPr>
      <p:grpSpPr>
        <a:xfrm>
          <a:off x="0" y="0"/>
          <a:ext cx="0" cy="0"/>
          <a:chOff x="0" y="0"/>
          <a:chExt cx="0" cy="0"/>
        </a:xfrm>
      </p:grpSpPr>
      <p:sp>
        <p:nvSpPr>
          <p:cNvPr id="52" name="Google Shape;52;p112"/>
          <p:cNvSpPr>
            <a:spLocks noGrp="1"/>
          </p:cNvSpPr>
          <p:nvPr>
            <p:ph type="pic" idx="2"/>
          </p:nvPr>
        </p:nvSpPr>
        <p:spPr>
          <a:xfrm>
            <a:off x="4828479" y="2139044"/>
            <a:ext cx="6211229" cy="3916068"/>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109190933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Layout 22">
  <p:cSld name="Layout 22">
    <p:spTree>
      <p:nvGrpSpPr>
        <p:cNvPr id="1" name="Shape 53"/>
        <p:cNvGrpSpPr/>
        <p:nvPr/>
      </p:nvGrpSpPr>
      <p:grpSpPr>
        <a:xfrm>
          <a:off x="0" y="0"/>
          <a:ext cx="0" cy="0"/>
          <a:chOff x="0" y="0"/>
          <a:chExt cx="0" cy="0"/>
        </a:xfrm>
      </p:grpSpPr>
      <p:sp>
        <p:nvSpPr>
          <p:cNvPr id="54" name="Google Shape;54;p113"/>
          <p:cNvSpPr>
            <a:spLocks noGrp="1"/>
          </p:cNvSpPr>
          <p:nvPr>
            <p:ph type="pic" idx="2"/>
          </p:nvPr>
        </p:nvSpPr>
        <p:spPr>
          <a:xfrm>
            <a:off x="-1" y="1888071"/>
            <a:ext cx="5003645" cy="4038681"/>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408524769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Layout 19">
  <p:cSld name="Layout 19">
    <p:spTree>
      <p:nvGrpSpPr>
        <p:cNvPr id="1" name="Shape 55"/>
        <p:cNvGrpSpPr/>
        <p:nvPr/>
      </p:nvGrpSpPr>
      <p:grpSpPr>
        <a:xfrm>
          <a:off x="0" y="0"/>
          <a:ext cx="0" cy="0"/>
          <a:chOff x="0" y="0"/>
          <a:chExt cx="0" cy="0"/>
        </a:xfrm>
      </p:grpSpPr>
      <p:sp>
        <p:nvSpPr>
          <p:cNvPr id="56" name="Google Shape;56;p114"/>
          <p:cNvSpPr>
            <a:spLocks noGrp="1"/>
          </p:cNvSpPr>
          <p:nvPr>
            <p:ph type="pic" idx="2"/>
          </p:nvPr>
        </p:nvSpPr>
        <p:spPr>
          <a:xfrm>
            <a:off x="6023143" y="705315"/>
            <a:ext cx="3708066" cy="5447370"/>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14446022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7_Title and Content">
  <p:cSld name="7_Title and Content">
    <p:spTree>
      <p:nvGrpSpPr>
        <p:cNvPr id="1" name="Shape 57"/>
        <p:cNvGrpSpPr/>
        <p:nvPr/>
      </p:nvGrpSpPr>
      <p:grpSpPr>
        <a:xfrm>
          <a:off x="0" y="0"/>
          <a:ext cx="0" cy="0"/>
          <a:chOff x="0" y="0"/>
          <a:chExt cx="0" cy="0"/>
        </a:xfrm>
      </p:grpSpPr>
    </p:spTree>
    <p:extLst>
      <p:ext uri="{BB962C8B-B14F-4D97-AF65-F5344CB8AC3E}">
        <p14:creationId xmlns:p14="http://schemas.microsoft.com/office/powerpoint/2010/main" val="64326295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Layout 4">
  <p:cSld name="Layout 4">
    <p:spTree>
      <p:nvGrpSpPr>
        <p:cNvPr id="1" name="Shape 58"/>
        <p:cNvGrpSpPr/>
        <p:nvPr/>
      </p:nvGrpSpPr>
      <p:grpSpPr>
        <a:xfrm>
          <a:off x="0" y="0"/>
          <a:ext cx="0" cy="0"/>
          <a:chOff x="0" y="0"/>
          <a:chExt cx="0" cy="0"/>
        </a:xfrm>
      </p:grpSpPr>
      <p:sp>
        <p:nvSpPr>
          <p:cNvPr id="59" name="Google Shape;59;p116"/>
          <p:cNvSpPr>
            <a:spLocks noGrp="1"/>
          </p:cNvSpPr>
          <p:nvPr>
            <p:ph type="pic" idx="2"/>
          </p:nvPr>
        </p:nvSpPr>
        <p:spPr>
          <a:xfrm>
            <a:off x="1836301" y="778933"/>
            <a:ext cx="3589867" cy="5300134"/>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301742775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Layout 9">
  <p:cSld name="Layout 9">
    <p:spTree>
      <p:nvGrpSpPr>
        <p:cNvPr id="1" name="Shape 60"/>
        <p:cNvGrpSpPr/>
        <p:nvPr/>
      </p:nvGrpSpPr>
      <p:grpSpPr>
        <a:xfrm>
          <a:off x="0" y="0"/>
          <a:ext cx="0" cy="0"/>
          <a:chOff x="0" y="0"/>
          <a:chExt cx="0" cy="0"/>
        </a:xfrm>
      </p:grpSpPr>
      <p:sp>
        <p:nvSpPr>
          <p:cNvPr id="61" name="Google Shape;61;p117"/>
          <p:cNvSpPr>
            <a:spLocks noGrp="1"/>
          </p:cNvSpPr>
          <p:nvPr>
            <p:ph type="pic" idx="2"/>
          </p:nvPr>
        </p:nvSpPr>
        <p:spPr>
          <a:xfrm>
            <a:off x="7514331" y="1411437"/>
            <a:ext cx="2023551" cy="2023551"/>
          </a:xfrm>
          <a:prstGeom prst="rect">
            <a:avLst/>
          </a:prstGeom>
          <a:solidFill>
            <a:schemeClr val="lt1"/>
          </a:solidFill>
          <a:ln>
            <a:noFill/>
          </a:ln>
        </p:spPr>
        <p:txBody>
          <a:bodyPr/>
          <a:lstStyle/>
          <a:p>
            <a:endParaRPr lang="en-CA"/>
          </a:p>
        </p:txBody>
      </p:sp>
      <p:sp>
        <p:nvSpPr>
          <p:cNvPr id="62" name="Google Shape;62;p117"/>
          <p:cNvSpPr>
            <a:spLocks noGrp="1"/>
          </p:cNvSpPr>
          <p:nvPr>
            <p:ph type="pic" idx="3"/>
          </p:nvPr>
        </p:nvSpPr>
        <p:spPr>
          <a:xfrm>
            <a:off x="7316767" y="3429000"/>
            <a:ext cx="2023551" cy="2023552"/>
          </a:xfrm>
          <a:prstGeom prst="rect">
            <a:avLst/>
          </a:prstGeom>
          <a:solidFill>
            <a:schemeClr val="lt1"/>
          </a:solidFill>
          <a:ln>
            <a:noFill/>
          </a:ln>
        </p:spPr>
        <p:txBody>
          <a:bodyPr/>
          <a:lstStyle/>
          <a:p>
            <a:endParaRPr lang="en-CA"/>
          </a:p>
        </p:txBody>
      </p:sp>
      <p:sp>
        <p:nvSpPr>
          <p:cNvPr id="63" name="Google Shape;63;p117"/>
          <p:cNvSpPr>
            <a:spLocks noGrp="1"/>
          </p:cNvSpPr>
          <p:nvPr>
            <p:ph type="pic" idx="4"/>
          </p:nvPr>
        </p:nvSpPr>
        <p:spPr>
          <a:xfrm>
            <a:off x="8627884" y="2219660"/>
            <a:ext cx="2634209" cy="2634209"/>
          </a:xfrm>
          <a:prstGeom prst="rect">
            <a:avLst/>
          </a:prstGeom>
          <a:solidFill>
            <a:schemeClr val="lt1"/>
          </a:solidFill>
          <a:ln>
            <a:noFill/>
          </a:ln>
        </p:spPr>
        <p:txBody>
          <a:bodyPr/>
          <a:lstStyle/>
          <a:p>
            <a:endParaRPr lang="en-CA"/>
          </a:p>
        </p:txBody>
      </p:sp>
      <p:sp>
        <p:nvSpPr>
          <p:cNvPr id="64" name="Google Shape;64;p117"/>
          <p:cNvSpPr>
            <a:spLocks noGrp="1"/>
          </p:cNvSpPr>
          <p:nvPr>
            <p:ph type="pic" idx="5"/>
          </p:nvPr>
        </p:nvSpPr>
        <p:spPr>
          <a:xfrm>
            <a:off x="5586570" y="2004134"/>
            <a:ext cx="2634209" cy="2634209"/>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18991237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Layout 12">
  <p:cSld name="Layout 12">
    <p:spTree>
      <p:nvGrpSpPr>
        <p:cNvPr id="1" name="Shape 65"/>
        <p:cNvGrpSpPr/>
        <p:nvPr/>
      </p:nvGrpSpPr>
      <p:grpSpPr>
        <a:xfrm>
          <a:off x="0" y="0"/>
          <a:ext cx="0" cy="0"/>
          <a:chOff x="0" y="0"/>
          <a:chExt cx="0" cy="0"/>
        </a:xfrm>
      </p:grpSpPr>
      <p:sp>
        <p:nvSpPr>
          <p:cNvPr id="66" name="Google Shape;66;p118"/>
          <p:cNvSpPr>
            <a:spLocks noGrp="1"/>
          </p:cNvSpPr>
          <p:nvPr>
            <p:ph type="pic" idx="2"/>
          </p:nvPr>
        </p:nvSpPr>
        <p:spPr>
          <a:xfrm>
            <a:off x="6092948" y="4570851"/>
            <a:ext cx="3047598" cy="2287150"/>
          </a:xfrm>
          <a:prstGeom prst="rect">
            <a:avLst/>
          </a:prstGeom>
          <a:solidFill>
            <a:schemeClr val="lt1"/>
          </a:solidFill>
          <a:ln>
            <a:noFill/>
          </a:ln>
        </p:spPr>
        <p:txBody>
          <a:bodyPr/>
          <a:lstStyle/>
          <a:p>
            <a:endParaRPr lang="en-CA"/>
          </a:p>
        </p:txBody>
      </p:sp>
      <p:sp>
        <p:nvSpPr>
          <p:cNvPr id="67" name="Google Shape;67;p118"/>
          <p:cNvSpPr>
            <a:spLocks noGrp="1"/>
          </p:cNvSpPr>
          <p:nvPr>
            <p:ph type="pic" idx="3"/>
          </p:nvPr>
        </p:nvSpPr>
        <p:spPr>
          <a:xfrm>
            <a:off x="3047598" y="2283701"/>
            <a:ext cx="3047598" cy="2287150"/>
          </a:xfrm>
          <a:prstGeom prst="rect">
            <a:avLst/>
          </a:prstGeom>
          <a:solidFill>
            <a:schemeClr val="lt1"/>
          </a:solidFill>
          <a:ln>
            <a:noFill/>
          </a:ln>
        </p:spPr>
        <p:txBody>
          <a:bodyPr/>
          <a:lstStyle/>
          <a:p>
            <a:endParaRPr lang="en-CA"/>
          </a:p>
        </p:txBody>
      </p:sp>
      <p:sp>
        <p:nvSpPr>
          <p:cNvPr id="68" name="Google Shape;68;p118"/>
          <p:cNvSpPr>
            <a:spLocks noGrp="1"/>
          </p:cNvSpPr>
          <p:nvPr>
            <p:ph type="pic" idx="4"/>
          </p:nvPr>
        </p:nvSpPr>
        <p:spPr>
          <a:xfrm>
            <a:off x="0" y="4570851"/>
            <a:ext cx="3047598" cy="2287150"/>
          </a:xfrm>
          <a:prstGeom prst="rect">
            <a:avLst/>
          </a:prstGeom>
          <a:solidFill>
            <a:schemeClr val="lt1"/>
          </a:solidFill>
          <a:ln>
            <a:noFill/>
          </a:ln>
        </p:spPr>
        <p:txBody>
          <a:bodyPr/>
          <a:lstStyle/>
          <a:p>
            <a:endParaRPr lang="en-CA"/>
          </a:p>
        </p:txBody>
      </p:sp>
      <p:sp>
        <p:nvSpPr>
          <p:cNvPr id="69" name="Google Shape;69;p118"/>
          <p:cNvSpPr>
            <a:spLocks noGrp="1"/>
          </p:cNvSpPr>
          <p:nvPr>
            <p:ph type="pic" idx="5"/>
          </p:nvPr>
        </p:nvSpPr>
        <p:spPr>
          <a:xfrm>
            <a:off x="9140545" y="2283701"/>
            <a:ext cx="3047598" cy="2287150"/>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4196164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Layout 21">
  <p:cSld name="Layout 21">
    <p:spTree>
      <p:nvGrpSpPr>
        <p:cNvPr id="1" name="Shape 19"/>
        <p:cNvGrpSpPr/>
        <p:nvPr/>
      </p:nvGrpSpPr>
      <p:grpSpPr>
        <a:xfrm>
          <a:off x="0" y="0"/>
          <a:ext cx="0" cy="0"/>
          <a:chOff x="0" y="0"/>
          <a:chExt cx="0" cy="0"/>
        </a:xfrm>
      </p:grpSpPr>
      <p:sp>
        <p:nvSpPr>
          <p:cNvPr id="20" name="Google Shape;20;p92"/>
          <p:cNvSpPr>
            <a:spLocks noGrp="1"/>
          </p:cNvSpPr>
          <p:nvPr>
            <p:ph type="pic" idx="2"/>
          </p:nvPr>
        </p:nvSpPr>
        <p:spPr>
          <a:xfrm>
            <a:off x="4622773" y="1771490"/>
            <a:ext cx="2946455" cy="3438133"/>
          </a:xfrm>
          <a:prstGeom prst="rect">
            <a:avLst/>
          </a:prstGeom>
          <a:solidFill>
            <a:schemeClr val="lt1"/>
          </a:solidFill>
          <a:ln>
            <a:noFill/>
          </a:ln>
        </p:spPr>
        <p:txBody>
          <a:bodyPr/>
          <a:lstStyle/>
          <a:p>
            <a:endParaRPr lang="en-CA"/>
          </a:p>
        </p:txBody>
      </p:sp>
      <p:sp>
        <p:nvSpPr>
          <p:cNvPr id="21" name="Google Shape;21;p92"/>
          <p:cNvSpPr>
            <a:spLocks noGrp="1"/>
          </p:cNvSpPr>
          <p:nvPr>
            <p:ph type="pic" idx="3"/>
          </p:nvPr>
        </p:nvSpPr>
        <p:spPr>
          <a:xfrm>
            <a:off x="7967218" y="1771489"/>
            <a:ext cx="2946455" cy="3438133"/>
          </a:xfrm>
          <a:prstGeom prst="rect">
            <a:avLst/>
          </a:prstGeom>
          <a:solidFill>
            <a:schemeClr val="lt1"/>
          </a:solidFill>
          <a:ln>
            <a:noFill/>
          </a:ln>
        </p:spPr>
        <p:txBody>
          <a:bodyPr/>
          <a:lstStyle/>
          <a:p>
            <a:endParaRPr lang="en-CA"/>
          </a:p>
        </p:txBody>
      </p:sp>
      <p:sp>
        <p:nvSpPr>
          <p:cNvPr id="22" name="Google Shape;22;p92"/>
          <p:cNvSpPr>
            <a:spLocks noGrp="1"/>
          </p:cNvSpPr>
          <p:nvPr>
            <p:ph type="pic" idx="4"/>
          </p:nvPr>
        </p:nvSpPr>
        <p:spPr>
          <a:xfrm>
            <a:off x="1276588" y="1771490"/>
            <a:ext cx="2946455" cy="3438133"/>
          </a:xfrm>
          <a:prstGeom prst="rect">
            <a:avLst/>
          </a:prstGeom>
          <a:solidFill>
            <a:schemeClr val="lt1"/>
          </a:solidFill>
          <a:ln>
            <a:noFill/>
          </a:ln>
        </p:spPr>
        <p:txBody>
          <a:bodyPr/>
          <a:lstStyle/>
          <a:p>
            <a:endParaRPr lang="en-CA"/>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Layout 34">
  <p:cSld name="Layout 34">
    <p:spTree>
      <p:nvGrpSpPr>
        <p:cNvPr id="1" name="Shape 70"/>
        <p:cNvGrpSpPr/>
        <p:nvPr/>
      </p:nvGrpSpPr>
      <p:grpSpPr>
        <a:xfrm>
          <a:off x="0" y="0"/>
          <a:ext cx="0" cy="0"/>
          <a:chOff x="0" y="0"/>
          <a:chExt cx="0" cy="0"/>
        </a:xfrm>
      </p:grpSpPr>
      <p:sp>
        <p:nvSpPr>
          <p:cNvPr id="71" name="Google Shape;71;p119"/>
          <p:cNvSpPr>
            <a:spLocks noGrp="1"/>
          </p:cNvSpPr>
          <p:nvPr>
            <p:ph type="pic" idx="2"/>
          </p:nvPr>
        </p:nvSpPr>
        <p:spPr>
          <a:xfrm>
            <a:off x="622575" y="547571"/>
            <a:ext cx="3879831" cy="5762858"/>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42236659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Layout 29">
  <p:cSld name="Layout 29">
    <p:spTree>
      <p:nvGrpSpPr>
        <p:cNvPr id="1" name="Shape 72"/>
        <p:cNvGrpSpPr/>
        <p:nvPr/>
      </p:nvGrpSpPr>
      <p:grpSpPr>
        <a:xfrm>
          <a:off x="0" y="0"/>
          <a:ext cx="0" cy="0"/>
          <a:chOff x="0" y="0"/>
          <a:chExt cx="0" cy="0"/>
        </a:xfrm>
      </p:grpSpPr>
      <p:sp>
        <p:nvSpPr>
          <p:cNvPr id="73" name="Google Shape;73;p120"/>
          <p:cNvSpPr>
            <a:spLocks noGrp="1"/>
          </p:cNvSpPr>
          <p:nvPr>
            <p:ph type="pic" idx="2"/>
          </p:nvPr>
        </p:nvSpPr>
        <p:spPr>
          <a:xfrm>
            <a:off x="6096001" y="0"/>
            <a:ext cx="4270917" cy="5943600"/>
          </a:xfrm>
          <a:prstGeom prst="rect">
            <a:avLst/>
          </a:prstGeom>
          <a:solidFill>
            <a:schemeClr val="lt1"/>
          </a:solidFill>
          <a:ln>
            <a:noFill/>
          </a:ln>
        </p:spPr>
        <p:txBody>
          <a:bodyPr/>
          <a:lstStyle/>
          <a:p>
            <a:endParaRPr lang="en-CA"/>
          </a:p>
        </p:txBody>
      </p:sp>
    </p:spTree>
    <p:extLst>
      <p:ext uri="{BB962C8B-B14F-4D97-AF65-F5344CB8AC3E}">
        <p14:creationId xmlns:p14="http://schemas.microsoft.com/office/powerpoint/2010/main" val="179965208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Layout 3">
  <p:cSld name="Layout 3">
    <p:spTree>
      <p:nvGrpSpPr>
        <p:cNvPr id="1" name="Shape 74"/>
        <p:cNvGrpSpPr/>
        <p:nvPr/>
      </p:nvGrpSpPr>
      <p:grpSpPr>
        <a:xfrm>
          <a:off x="0" y="0"/>
          <a:ext cx="0" cy="0"/>
          <a:chOff x="0" y="0"/>
          <a:chExt cx="0" cy="0"/>
        </a:xfrm>
      </p:grpSpPr>
      <p:sp>
        <p:nvSpPr>
          <p:cNvPr id="75" name="Google Shape;75;p121"/>
          <p:cNvSpPr>
            <a:spLocks noGrp="1"/>
          </p:cNvSpPr>
          <p:nvPr>
            <p:ph type="pic" idx="2"/>
          </p:nvPr>
        </p:nvSpPr>
        <p:spPr>
          <a:xfrm>
            <a:off x="5792704" y="685800"/>
            <a:ext cx="3547533" cy="4876800"/>
          </a:xfrm>
          <a:prstGeom prst="rect">
            <a:avLst/>
          </a:prstGeom>
          <a:solidFill>
            <a:schemeClr val="lt1"/>
          </a:solidFill>
          <a:ln>
            <a:noFill/>
          </a:ln>
        </p:spPr>
      </p:sp>
    </p:spTree>
    <p:extLst>
      <p:ext uri="{BB962C8B-B14F-4D97-AF65-F5344CB8AC3E}">
        <p14:creationId xmlns:p14="http://schemas.microsoft.com/office/powerpoint/2010/main" val="38992032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Layout 8">
  <p:cSld name="Layout 8">
    <p:spTree>
      <p:nvGrpSpPr>
        <p:cNvPr id="1" name="Shape 76"/>
        <p:cNvGrpSpPr/>
        <p:nvPr/>
      </p:nvGrpSpPr>
      <p:grpSpPr>
        <a:xfrm>
          <a:off x="0" y="0"/>
          <a:ext cx="0" cy="0"/>
          <a:chOff x="0" y="0"/>
          <a:chExt cx="0" cy="0"/>
        </a:xfrm>
      </p:grpSpPr>
      <p:sp>
        <p:nvSpPr>
          <p:cNvPr id="77" name="Google Shape;77;p122"/>
          <p:cNvSpPr>
            <a:spLocks noGrp="1"/>
          </p:cNvSpPr>
          <p:nvPr>
            <p:ph type="pic" idx="2"/>
          </p:nvPr>
        </p:nvSpPr>
        <p:spPr>
          <a:xfrm>
            <a:off x="6450696" y="2802467"/>
            <a:ext cx="5080000" cy="3489172"/>
          </a:xfrm>
          <a:prstGeom prst="rect">
            <a:avLst/>
          </a:prstGeom>
          <a:solidFill>
            <a:schemeClr val="lt1"/>
          </a:solidFill>
          <a:ln>
            <a:noFill/>
          </a:ln>
        </p:spPr>
      </p:sp>
      <p:sp>
        <p:nvSpPr>
          <p:cNvPr id="78" name="Google Shape;78;p122"/>
          <p:cNvSpPr>
            <a:spLocks noGrp="1"/>
          </p:cNvSpPr>
          <p:nvPr>
            <p:ph type="pic" idx="3"/>
          </p:nvPr>
        </p:nvSpPr>
        <p:spPr>
          <a:xfrm>
            <a:off x="712442" y="2382245"/>
            <a:ext cx="3005667" cy="3909394"/>
          </a:xfrm>
          <a:prstGeom prst="rect">
            <a:avLst/>
          </a:prstGeom>
          <a:solidFill>
            <a:schemeClr val="lt1"/>
          </a:solidFill>
          <a:ln>
            <a:noFill/>
          </a:ln>
        </p:spPr>
      </p:sp>
    </p:spTree>
    <p:extLst>
      <p:ext uri="{BB962C8B-B14F-4D97-AF65-F5344CB8AC3E}">
        <p14:creationId xmlns:p14="http://schemas.microsoft.com/office/powerpoint/2010/main" val="279726493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Layout 10">
  <p:cSld name="Layout 10">
    <p:spTree>
      <p:nvGrpSpPr>
        <p:cNvPr id="1" name="Shape 79"/>
        <p:cNvGrpSpPr/>
        <p:nvPr/>
      </p:nvGrpSpPr>
      <p:grpSpPr>
        <a:xfrm>
          <a:off x="0" y="0"/>
          <a:ext cx="0" cy="0"/>
          <a:chOff x="0" y="0"/>
          <a:chExt cx="0" cy="0"/>
        </a:xfrm>
      </p:grpSpPr>
      <p:sp>
        <p:nvSpPr>
          <p:cNvPr id="80" name="Google Shape;80;p123"/>
          <p:cNvSpPr>
            <a:spLocks noGrp="1"/>
          </p:cNvSpPr>
          <p:nvPr>
            <p:ph type="pic" idx="2"/>
          </p:nvPr>
        </p:nvSpPr>
        <p:spPr>
          <a:xfrm>
            <a:off x="770772" y="1056186"/>
            <a:ext cx="2446867" cy="4030133"/>
          </a:xfrm>
          <a:prstGeom prst="rect">
            <a:avLst/>
          </a:prstGeom>
          <a:solidFill>
            <a:schemeClr val="lt1"/>
          </a:solidFill>
          <a:ln>
            <a:noFill/>
          </a:ln>
        </p:spPr>
      </p:sp>
      <p:sp>
        <p:nvSpPr>
          <p:cNvPr id="81" name="Google Shape;81;p123"/>
          <p:cNvSpPr>
            <a:spLocks noGrp="1"/>
          </p:cNvSpPr>
          <p:nvPr>
            <p:ph type="pic" idx="3"/>
          </p:nvPr>
        </p:nvSpPr>
        <p:spPr>
          <a:xfrm>
            <a:off x="3868647" y="1056186"/>
            <a:ext cx="2446867" cy="4030133"/>
          </a:xfrm>
          <a:prstGeom prst="rect">
            <a:avLst/>
          </a:prstGeom>
          <a:solidFill>
            <a:schemeClr val="lt1"/>
          </a:solidFill>
          <a:ln>
            <a:noFill/>
          </a:ln>
        </p:spPr>
      </p:sp>
    </p:spTree>
    <p:extLst>
      <p:ext uri="{BB962C8B-B14F-4D97-AF65-F5344CB8AC3E}">
        <p14:creationId xmlns:p14="http://schemas.microsoft.com/office/powerpoint/2010/main" val="370749706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Layout 15">
  <p:cSld name="Layout 15">
    <p:spTree>
      <p:nvGrpSpPr>
        <p:cNvPr id="1" name="Shape 82"/>
        <p:cNvGrpSpPr/>
        <p:nvPr/>
      </p:nvGrpSpPr>
      <p:grpSpPr>
        <a:xfrm>
          <a:off x="0" y="0"/>
          <a:ext cx="0" cy="0"/>
          <a:chOff x="0" y="0"/>
          <a:chExt cx="0" cy="0"/>
        </a:xfrm>
      </p:grpSpPr>
      <p:sp>
        <p:nvSpPr>
          <p:cNvPr id="83" name="Google Shape;83;p124"/>
          <p:cNvSpPr>
            <a:spLocks noGrp="1"/>
          </p:cNvSpPr>
          <p:nvPr>
            <p:ph type="pic" idx="2"/>
          </p:nvPr>
        </p:nvSpPr>
        <p:spPr>
          <a:xfrm>
            <a:off x="4218301" y="3026979"/>
            <a:ext cx="7150229" cy="3226676"/>
          </a:xfrm>
          <a:prstGeom prst="rect">
            <a:avLst/>
          </a:prstGeom>
          <a:solidFill>
            <a:schemeClr val="lt1"/>
          </a:solidFill>
          <a:ln>
            <a:noFill/>
          </a:ln>
        </p:spPr>
      </p:sp>
      <p:sp>
        <p:nvSpPr>
          <p:cNvPr id="84" name="Google Shape;84;p124"/>
          <p:cNvSpPr>
            <a:spLocks noGrp="1"/>
          </p:cNvSpPr>
          <p:nvPr>
            <p:ph type="pic" idx="3"/>
          </p:nvPr>
        </p:nvSpPr>
        <p:spPr>
          <a:xfrm>
            <a:off x="823461" y="3026979"/>
            <a:ext cx="3226676" cy="3226676"/>
          </a:xfrm>
          <a:prstGeom prst="rect">
            <a:avLst/>
          </a:prstGeom>
          <a:solidFill>
            <a:schemeClr val="lt1"/>
          </a:solidFill>
          <a:ln>
            <a:noFill/>
          </a:ln>
        </p:spPr>
      </p:sp>
    </p:spTree>
    <p:extLst>
      <p:ext uri="{BB962C8B-B14F-4D97-AF65-F5344CB8AC3E}">
        <p14:creationId xmlns:p14="http://schemas.microsoft.com/office/powerpoint/2010/main" val="198240721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Layout 20">
  <p:cSld name="Layout 20">
    <p:spTree>
      <p:nvGrpSpPr>
        <p:cNvPr id="1" name="Shape 85"/>
        <p:cNvGrpSpPr/>
        <p:nvPr/>
      </p:nvGrpSpPr>
      <p:grpSpPr>
        <a:xfrm>
          <a:off x="0" y="0"/>
          <a:ext cx="0" cy="0"/>
          <a:chOff x="0" y="0"/>
          <a:chExt cx="0" cy="0"/>
        </a:xfrm>
      </p:grpSpPr>
      <p:sp>
        <p:nvSpPr>
          <p:cNvPr id="86" name="Google Shape;86;p125"/>
          <p:cNvSpPr>
            <a:spLocks noGrp="1"/>
          </p:cNvSpPr>
          <p:nvPr>
            <p:ph type="pic" idx="2"/>
          </p:nvPr>
        </p:nvSpPr>
        <p:spPr>
          <a:xfrm>
            <a:off x="4526883" y="363173"/>
            <a:ext cx="3892287" cy="6137988"/>
          </a:xfrm>
          <a:prstGeom prst="rect">
            <a:avLst/>
          </a:prstGeom>
          <a:solidFill>
            <a:schemeClr val="lt1"/>
          </a:solidFill>
          <a:ln>
            <a:noFill/>
          </a:ln>
        </p:spPr>
      </p:sp>
      <p:sp>
        <p:nvSpPr>
          <p:cNvPr id="87" name="Google Shape;87;p125"/>
          <p:cNvSpPr>
            <a:spLocks noGrp="1"/>
          </p:cNvSpPr>
          <p:nvPr>
            <p:ph type="pic" idx="3"/>
          </p:nvPr>
        </p:nvSpPr>
        <p:spPr>
          <a:xfrm>
            <a:off x="8552984" y="3980985"/>
            <a:ext cx="3434577" cy="2513842"/>
          </a:xfrm>
          <a:prstGeom prst="rect">
            <a:avLst/>
          </a:prstGeom>
          <a:solidFill>
            <a:schemeClr val="lt1"/>
          </a:solidFill>
          <a:ln>
            <a:noFill/>
          </a:ln>
        </p:spPr>
      </p:sp>
      <p:sp>
        <p:nvSpPr>
          <p:cNvPr id="88" name="Google Shape;88;p125"/>
          <p:cNvSpPr>
            <a:spLocks noGrp="1"/>
          </p:cNvSpPr>
          <p:nvPr>
            <p:ph type="pic" idx="4"/>
          </p:nvPr>
        </p:nvSpPr>
        <p:spPr>
          <a:xfrm>
            <a:off x="8552984" y="363173"/>
            <a:ext cx="3434577" cy="3483998"/>
          </a:xfrm>
          <a:prstGeom prst="rect">
            <a:avLst/>
          </a:prstGeom>
          <a:solidFill>
            <a:schemeClr val="lt1"/>
          </a:solidFill>
          <a:ln>
            <a:noFill/>
          </a:ln>
        </p:spPr>
      </p:sp>
      <p:sp>
        <p:nvSpPr>
          <p:cNvPr id="89" name="Google Shape;89;p125"/>
          <p:cNvSpPr>
            <a:spLocks noGrp="1"/>
          </p:cNvSpPr>
          <p:nvPr>
            <p:ph type="pic" idx="5"/>
          </p:nvPr>
        </p:nvSpPr>
        <p:spPr>
          <a:xfrm>
            <a:off x="411379" y="3220877"/>
            <a:ext cx="3981691" cy="3273950"/>
          </a:xfrm>
          <a:prstGeom prst="rect">
            <a:avLst/>
          </a:prstGeom>
          <a:solidFill>
            <a:schemeClr val="lt1"/>
          </a:solidFill>
          <a:ln>
            <a:noFill/>
          </a:ln>
        </p:spPr>
      </p:sp>
    </p:spTree>
    <p:extLst>
      <p:ext uri="{BB962C8B-B14F-4D97-AF65-F5344CB8AC3E}">
        <p14:creationId xmlns:p14="http://schemas.microsoft.com/office/powerpoint/2010/main" val="103559817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Layout 25">
  <p:cSld name="Layout 25">
    <p:spTree>
      <p:nvGrpSpPr>
        <p:cNvPr id="1" name="Shape 90"/>
        <p:cNvGrpSpPr/>
        <p:nvPr/>
      </p:nvGrpSpPr>
      <p:grpSpPr>
        <a:xfrm>
          <a:off x="0" y="0"/>
          <a:ext cx="0" cy="0"/>
          <a:chOff x="0" y="0"/>
          <a:chExt cx="0" cy="0"/>
        </a:xfrm>
      </p:grpSpPr>
      <p:sp>
        <p:nvSpPr>
          <p:cNvPr id="91" name="Google Shape;91;p126"/>
          <p:cNvSpPr>
            <a:spLocks noGrp="1"/>
          </p:cNvSpPr>
          <p:nvPr>
            <p:ph type="pic" idx="2"/>
          </p:nvPr>
        </p:nvSpPr>
        <p:spPr>
          <a:xfrm>
            <a:off x="1817116" y="2206126"/>
            <a:ext cx="4095877" cy="4095877"/>
          </a:xfrm>
          <a:prstGeom prst="rect">
            <a:avLst/>
          </a:prstGeom>
          <a:solidFill>
            <a:schemeClr val="lt1"/>
          </a:solidFill>
          <a:ln>
            <a:noFill/>
          </a:ln>
        </p:spPr>
      </p:sp>
    </p:spTree>
    <p:extLst>
      <p:ext uri="{BB962C8B-B14F-4D97-AF65-F5344CB8AC3E}">
        <p14:creationId xmlns:p14="http://schemas.microsoft.com/office/powerpoint/2010/main" val="418053972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Layout 26">
  <p:cSld name="Layout 26">
    <p:spTree>
      <p:nvGrpSpPr>
        <p:cNvPr id="1" name="Shape 92"/>
        <p:cNvGrpSpPr/>
        <p:nvPr/>
      </p:nvGrpSpPr>
      <p:grpSpPr>
        <a:xfrm>
          <a:off x="0" y="0"/>
          <a:ext cx="0" cy="0"/>
          <a:chOff x="0" y="0"/>
          <a:chExt cx="0" cy="0"/>
        </a:xfrm>
      </p:grpSpPr>
      <p:sp>
        <p:nvSpPr>
          <p:cNvPr id="93" name="Google Shape;93;p127"/>
          <p:cNvSpPr>
            <a:spLocks noGrp="1"/>
          </p:cNvSpPr>
          <p:nvPr>
            <p:ph type="pic" idx="2"/>
          </p:nvPr>
        </p:nvSpPr>
        <p:spPr>
          <a:xfrm>
            <a:off x="834795" y="660490"/>
            <a:ext cx="3692600" cy="2768511"/>
          </a:xfrm>
          <a:prstGeom prst="rect">
            <a:avLst/>
          </a:prstGeom>
          <a:solidFill>
            <a:schemeClr val="lt1"/>
          </a:solidFill>
          <a:ln>
            <a:noFill/>
          </a:ln>
        </p:spPr>
      </p:sp>
    </p:spTree>
    <p:extLst>
      <p:ext uri="{BB962C8B-B14F-4D97-AF65-F5344CB8AC3E}">
        <p14:creationId xmlns:p14="http://schemas.microsoft.com/office/powerpoint/2010/main" val="343505985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Layout 27">
  <p:cSld name="Layout 27">
    <p:spTree>
      <p:nvGrpSpPr>
        <p:cNvPr id="1" name="Shape 94"/>
        <p:cNvGrpSpPr/>
        <p:nvPr/>
      </p:nvGrpSpPr>
      <p:grpSpPr>
        <a:xfrm>
          <a:off x="0" y="0"/>
          <a:ext cx="0" cy="0"/>
          <a:chOff x="0" y="0"/>
          <a:chExt cx="0" cy="0"/>
        </a:xfrm>
      </p:grpSpPr>
      <p:sp>
        <p:nvSpPr>
          <p:cNvPr id="95" name="Google Shape;95;p128"/>
          <p:cNvSpPr>
            <a:spLocks noGrp="1"/>
          </p:cNvSpPr>
          <p:nvPr>
            <p:ph type="pic" idx="2"/>
          </p:nvPr>
        </p:nvSpPr>
        <p:spPr>
          <a:xfrm>
            <a:off x="3763774" y="490654"/>
            <a:ext cx="3367668" cy="5876693"/>
          </a:xfrm>
          <a:prstGeom prst="rect">
            <a:avLst/>
          </a:prstGeom>
          <a:solidFill>
            <a:schemeClr val="lt1"/>
          </a:solidFill>
          <a:ln>
            <a:noFill/>
          </a:ln>
        </p:spPr>
      </p:sp>
    </p:spTree>
    <p:extLst>
      <p:ext uri="{BB962C8B-B14F-4D97-AF65-F5344CB8AC3E}">
        <p14:creationId xmlns:p14="http://schemas.microsoft.com/office/powerpoint/2010/main" val="2159978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ayout 5">
  <p:cSld name="Layout 5">
    <p:spTree>
      <p:nvGrpSpPr>
        <p:cNvPr id="1" name="Shape 23"/>
        <p:cNvGrpSpPr/>
        <p:nvPr/>
      </p:nvGrpSpPr>
      <p:grpSpPr>
        <a:xfrm>
          <a:off x="0" y="0"/>
          <a:ext cx="0" cy="0"/>
          <a:chOff x="0" y="0"/>
          <a:chExt cx="0" cy="0"/>
        </a:xfrm>
      </p:grpSpPr>
      <p:sp>
        <p:nvSpPr>
          <p:cNvPr id="24" name="Google Shape;24;p93"/>
          <p:cNvSpPr>
            <a:spLocks noGrp="1"/>
          </p:cNvSpPr>
          <p:nvPr>
            <p:ph type="pic" idx="2"/>
          </p:nvPr>
        </p:nvSpPr>
        <p:spPr>
          <a:xfrm>
            <a:off x="6185037" y="1466724"/>
            <a:ext cx="3412082" cy="3412082"/>
          </a:xfrm>
          <a:prstGeom prst="rect">
            <a:avLst/>
          </a:prstGeom>
          <a:solidFill>
            <a:schemeClr val="lt1"/>
          </a:solidFill>
          <a:ln>
            <a:noFill/>
          </a:ln>
        </p:spPr>
        <p:txBody>
          <a:bodyPr/>
          <a:lstStyle/>
          <a:p>
            <a:endParaRPr lang="en-CA"/>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Layout 28">
  <p:cSld name="Layout 28">
    <p:spTree>
      <p:nvGrpSpPr>
        <p:cNvPr id="1" name="Shape 96"/>
        <p:cNvGrpSpPr/>
        <p:nvPr/>
      </p:nvGrpSpPr>
      <p:grpSpPr>
        <a:xfrm>
          <a:off x="0" y="0"/>
          <a:ext cx="0" cy="0"/>
          <a:chOff x="0" y="0"/>
          <a:chExt cx="0" cy="0"/>
        </a:xfrm>
      </p:grpSpPr>
      <p:sp>
        <p:nvSpPr>
          <p:cNvPr id="97" name="Google Shape;97;p129"/>
          <p:cNvSpPr>
            <a:spLocks noGrp="1"/>
          </p:cNvSpPr>
          <p:nvPr>
            <p:ph type="pic" idx="2"/>
          </p:nvPr>
        </p:nvSpPr>
        <p:spPr>
          <a:xfrm>
            <a:off x="5019607" y="1257793"/>
            <a:ext cx="5349234" cy="3345366"/>
          </a:xfrm>
          <a:prstGeom prst="rect">
            <a:avLst/>
          </a:prstGeom>
          <a:solidFill>
            <a:schemeClr val="lt1"/>
          </a:solidFill>
          <a:ln>
            <a:noFill/>
          </a:ln>
        </p:spPr>
      </p:sp>
    </p:spTree>
    <p:extLst>
      <p:ext uri="{BB962C8B-B14F-4D97-AF65-F5344CB8AC3E}">
        <p14:creationId xmlns:p14="http://schemas.microsoft.com/office/powerpoint/2010/main" val="35612859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Layout 30">
  <p:cSld name="Layout 30">
    <p:spTree>
      <p:nvGrpSpPr>
        <p:cNvPr id="1" name="Shape 98"/>
        <p:cNvGrpSpPr/>
        <p:nvPr/>
      </p:nvGrpSpPr>
      <p:grpSpPr>
        <a:xfrm>
          <a:off x="0" y="0"/>
          <a:ext cx="0" cy="0"/>
          <a:chOff x="0" y="0"/>
          <a:chExt cx="0" cy="0"/>
        </a:xfrm>
      </p:grpSpPr>
      <p:sp>
        <p:nvSpPr>
          <p:cNvPr id="99" name="Google Shape;99;p130"/>
          <p:cNvSpPr>
            <a:spLocks noGrp="1"/>
          </p:cNvSpPr>
          <p:nvPr>
            <p:ph type="pic" idx="2"/>
          </p:nvPr>
        </p:nvSpPr>
        <p:spPr>
          <a:xfrm>
            <a:off x="1722328" y="1286274"/>
            <a:ext cx="4285453" cy="4285453"/>
          </a:xfrm>
          <a:prstGeom prst="rect">
            <a:avLst/>
          </a:prstGeom>
          <a:solidFill>
            <a:schemeClr val="lt1"/>
          </a:solidFill>
          <a:ln>
            <a:noFill/>
          </a:ln>
        </p:spPr>
      </p:sp>
    </p:spTree>
    <p:extLst>
      <p:ext uri="{BB962C8B-B14F-4D97-AF65-F5344CB8AC3E}">
        <p14:creationId xmlns:p14="http://schemas.microsoft.com/office/powerpoint/2010/main" val="233876988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Layout 32">
  <p:cSld name="Layout 32">
    <p:spTree>
      <p:nvGrpSpPr>
        <p:cNvPr id="1" name="Shape 100"/>
        <p:cNvGrpSpPr/>
        <p:nvPr/>
      </p:nvGrpSpPr>
      <p:grpSpPr>
        <a:xfrm>
          <a:off x="0" y="0"/>
          <a:ext cx="0" cy="0"/>
          <a:chOff x="0" y="0"/>
          <a:chExt cx="0" cy="0"/>
        </a:xfrm>
      </p:grpSpPr>
      <p:sp>
        <p:nvSpPr>
          <p:cNvPr id="101" name="Google Shape;101;p131"/>
          <p:cNvSpPr>
            <a:spLocks noGrp="1"/>
          </p:cNvSpPr>
          <p:nvPr>
            <p:ph type="pic" idx="2"/>
          </p:nvPr>
        </p:nvSpPr>
        <p:spPr>
          <a:xfrm>
            <a:off x="1806498" y="524108"/>
            <a:ext cx="2876153" cy="5820937"/>
          </a:xfrm>
          <a:prstGeom prst="rect">
            <a:avLst/>
          </a:prstGeom>
          <a:solidFill>
            <a:schemeClr val="lt1"/>
          </a:solidFill>
          <a:ln>
            <a:noFill/>
          </a:ln>
        </p:spPr>
      </p:sp>
    </p:spTree>
    <p:extLst>
      <p:ext uri="{BB962C8B-B14F-4D97-AF65-F5344CB8AC3E}">
        <p14:creationId xmlns:p14="http://schemas.microsoft.com/office/powerpoint/2010/main" val="36397951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Layout 33">
  <p:cSld name="Layout 33">
    <p:spTree>
      <p:nvGrpSpPr>
        <p:cNvPr id="1" name="Shape 102"/>
        <p:cNvGrpSpPr/>
        <p:nvPr/>
      </p:nvGrpSpPr>
      <p:grpSpPr>
        <a:xfrm>
          <a:off x="0" y="0"/>
          <a:ext cx="0" cy="0"/>
          <a:chOff x="0" y="0"/>
          <a:chExt cx="0" cy="0"/>
        </a:xfrm>
      </p:grpSpPr>
      <p:sp>
        <p:nvSpPr>
          <p:cNvPr id="103" name="Google Shape;103;p132"/>
          <p:cNvSpPr>
            <a:spLocks noGrp="1"/>
          </p:cNvSpPr>
          <p:nvPr>
            <p:ph type="pic" idx="2"/>
          </p:nvPr>
        </p:nvSpPr>
        <p:spPr>
          <a:xfrm>
            <a:off x="5633931" y="1542458"/>
            <a:ext cx="4257201" cy="4257201"/>
          </a:xfrm>
          <a:prstGeom prst="rect">
            <a:avLst/>
          </a:prstGeom>
          <a:solidFill>
            <a:schemeClr val="lt1"/>
          </a:solidFill>
          <a:ln>
            <a:noFill/>
          </a:ln>
        </p:spPr>
      </p:sp>
    </p:spTree>
    <p:extLst>
      <p:ext uri="{BB962C8B-B14F-4D97-AF65-F5344CB8AC3E}">
        <p14:creationId xmlns:p14="http://schemas.microsoft.com/office/powerpoint/2010/main" val="2751408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Layout 6">
  <p:cSld name="Layout 6">
    <p:spTree>
      <p:nvGrpSpPr>
        <p:cNvPr id="1" name="Shape 25"/>
        <p:cNvGrpSpPr/>
        <p:nvPr/>
      </p:nvGrpSpPr>
      <p:grpSpPr>
        <a:xfrm>
          <a:off x="0" y="0"/>
          <a:ext cx="0" cy="0"/>
          <a:chOff x="0" y="0"/>
          <a:chExt cx="0" cy="0"/>
        </a:xfrm>
      </p:grpSpPr>
      <p:sp>
        <p:nvSpPr>
          <p:cNvPr id="26" name="Google Shape;26;p94"/>
          <p:cNvSpPr>
            <a:spLocks noGrp="1"/>
          </p:cNvSpPr>
          <p:nvPr>
            <p:ph type="pic" idx="2"/>
          </p:nvPr>
        </p:nvSpPr>
        <p:spPr>
          <a:xfrm>
            <a:off x="1391108" y="3572934"/>
            <a:ext cx="2370667" cy="2370667"/>
          </a:xfrm>
          <a:prstGeom prst="rect">
            <a:avLst/>
          </a:prstGeom>
          <a:solidFill>
            <a:schemeClr val="lt1"/>
          </a:solidFill>
          <a:ln>
            <a:noFill/>
          </a:ln>
        </p:spPr>
        <p:txBody>
          <a:bodyPr/>
          <a:lstStyle/>
          <a:p>
            <a:endParaRPr lang="en-CA"/>
          </a:p>
        </p:txBody>
      </p:sp>
      <p:sp>
        <p:nvSpPr>
          <p:cNvPr id="27" name="Google Shape;27;p94"/>
          <p:cNvSpPr>
            <a:spLocks noGrp="1"/>
          </p:cNvSpPr>
          <p:nvPr>
            <p:ph type="pic" idx="3"/>
          </p:nvPr>
        </p:nvSpPr>
        <p:spPr>
          <a:xfrm>
            <a:off x="1391108" y="914401"/>
            <a:ext cx="2370667" cy="2370667"/>
          </a:xfrm>
          <a:prstGeom prst="rect">
            <a:avLst/>
          </a:prstGeom>
          <a:solidFill>
            <a:schemeClr val="lt1"/>
          </a:solidFill>
          <a:ln>
            <a:noFill/>
          </a:ln>
        </p:spPr>
        <p:txBody>
          <a:bodyPr/>
          <a:lstStyle/>
          <a:p>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Layout 24">
  <p:cSld name="Layout 24">
    <p:spTree>
      <p:nvGrpSpPr>
        <p:cNvPr id="1" name="Shape 28"/>
        <p:cNvGrpSpPr/>
        <p:nvPr/>
      </p:nvGrpSpPr>
      <p:grpSpPr>
        <a:xfrm>
          <a:off x="0" y="0"/>
          <a:ext cx="0" cy="0"/>
          <a:chOff x="0" y="0"/>
          <a:chExt cx="0" cy="0"/>
        </a:xfrm>
      </p:grpSpPr>
      <p:sp>
        <p:nvSpPr>
          <p:cNvPr id="29" name="Google Shape;29;p95"/>
          <p:cNvSpPr>
            <a:spLocks noGrp="1"/>
          </p:cNvSpPr>
          <p:nvPr>
            <p:ph type="pic" idx="2"/>
          </p:nvPr>
        </p:nvSpPr>
        <p:spPr>
          <a:xfrm>
            <a:off x="2443873" y="1076163"/>
            <a:ext cx="4718027" cy="4718027"/>
          </a:xfrm>
          <a:prstGeom prst="rect">
            <a:avLst/>
          </a:prstGeom>
          <a:solidFill>
            <a:schemeClr val="lt1"/>
          </a:solidFill>
          <a:ln>
            <a:noFill/>
          </a:ln>
        </p:spPr>
        <p:txBody>
          <a:bodyPr/>
          <a:lstStyle/>
          <a:p>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21" Type="http://schemas.openxmlformats.org/officeDocument/2006/relationships/slideLayout" Target="../slideLayouts/slideLayout58.xml"/><Relationship Id="rId34" Type="http://schemas.openxmlformats.org/officeDocument/2006/relationships/slideLayout" Target="../slideLayouts/slideLayout71.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33" Type="http://schemas.openxmlformats.org/officeDocument/2006/relationships/slideLayout" Target="../slideLayouts/slideLayout70.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29" Type="http://schemas.openxmlformats.org/officeDocument/2006/relationships/slideLayout" Target="../slideLayouts/slideLayout66.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32" Type="http://schemas.openxmlformats.org/officeDocument/2006/relationships/slideLayout" Target="../slideLayouts/slideLayout69.xml"/><Relationship Id="rId37" Type="http://schemas.openxmlformats.org/officeDocument/2006/relationships/theme" Target="../theme/theme2.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36" Type="http://schemas.openxmlformats.org/officeDocument/2006/relationships/slideLayout" Target="../slideLayouts/slideLayout73.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31" Type="http://schemas.openxmlformats.org/officeDocument/2006/relationships/slideLayout" Target="../slideLayouts/slideLayout68.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slideLayout" Target="../slideLayouts/slideLayout64.xml"/><Relationship Id="rId30" Type="http://schemas.openxmlformats.org/officeDocument/2006/relationships/slideLayout" Target="../slideLayouts/slideLayout67.xml"/><Relationship Id="rId35" Type="http://schemas.openxmlformats.org/officeDocument/2006/relationships/slideLayout" Target="../slideLayouts/slideLayout72.xml"/><Relationship Id="rId8" Type="http://schemas.openxmlformats.org/officeDocument/2006/relationships/slideLayout" Target="../slideLayouts/slideLayout45.xml"/><Relationship Id="rId3"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4068271389"/>
      </p:ext>
    </p:extLst>
  </p:cSld>
  <p:clrMap bg1="lt1" tx1="dk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 id="2147483707" r:id="rId21"/>
    <p:sldLayoutId id="2147483708" r:id="rId22"/>
    <p:sldLayoutId id="2147483709" r:id="rId23"/>
    <p:sldLayoutId id="2147483710" r:id="rId24"/>
    <p:sldLayoutId id="2147483711" r:id="rId25"/>
    <p:sldLayoutId id="2147483712" r:id="rId26"/>
    <p:sldLayoutId id="2147483713" r:id="rId27"/>
    <p:sldLayoutId id="2147483714" r:id="rId28"/>
    <p:sldLayoutId id="2147483715" r:id="rId29"/>
    <p:sldLayoutId id="2147483716" r:id="rId30"/>
    <p:sldLayoutId id="2147483717" r:id="rId31"/>
    <p:sldLayoutId id="2147483718" r:id="rId32"/>
    <p:sldLayoutId id="2147483719" r:id="rId33"/>
    <p:sldLayoutId id="2147483720" r:id="rId34"/>
    <p:sldLayoutId id="2147483721" r:id="rId35"/>
    <p:sldLayoutId id="2147483722" r:id="rId3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27.jpg"/><Relationship Id="rId5" Type="http://schemas.openxmlformats.org/officeDocument/2006/relationships/image" Target="../media/image26.png"/><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57.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7.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8.xm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9.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www.fasdalberta.ca/"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1.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2.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3.xml"/><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4.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5.xml"/><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46.xml"/><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7.xm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48.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9.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hyperlink" Target="https://www.teachers.ab.ca/SiteCollectionDocuments/ATA/For%20Members/ATA%20Locals/IM-1%202017%2003%2011x17%20Colour.pdf"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5.jpg"/></Relationships>
</file>

<file path=ppt/slides/_rels/slide50.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50.xml"/><Relationship Id="rId1" Type="http://schemas.openxmlformats.org/officeDocument/2006/relationships/slideLayout" Target="../slideLayouts/slideLayout17.xml"/><Relationship Id="rId4" Type="http://schemas.openxmlformats.org/officeDocument/2006/relationships/hyperlink" Target="http://www.kpdsb.on.ca/assets/uploads/FASD/FASDFinalReport.pdf" TargetMode="Externa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54.xml"/><Relationship Id="rId1" Type="http://schemas.openxmlformats.org/officeDocument/2006/relationships/slideLayout" Target="../slideLayouts/slideLayout4.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5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56.xml"/><Relationship Id="rId1" Type="http://schemas.openxmlformats.org/officeDocument/2006/relationships/slideLayout" Target="../slideLayouts/slideLayout18.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58.xml"/><Relationship Id="rId1" Type="http://schemas.openxmlformats.org/officeDocument/2006/relationships/slideLayout" Target="../slideLayouts/slideLayout4.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5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9.xml"/><Relationship Id="rId1" Type="http://schemas.openxmlformats.org/officeDocument/2006/relationships/slideLayout" Target="../slideLayouts/slideLayout19.xml"/><Relationship Id="rId4" Type="http://schemas.openxmlformats.org/officeDocument/2006/relationships/image" Target="../media/image74.pn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60.xml"/><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0.xml"/></Relationships>
</file>

<file path=ppt/slides/_rels/slide6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3.xml"/><Relationship Id="rId1" Type="http://schemas.openxmlformats.org/officeDocument/2006/relationships/slideLayout" Target="../slideLayouts/slideLayout20.xml"/></Relationships>
</file>

<file path=ppt/slides/_rels/slide64.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64.xml"/><Relationship Id="rId1" Type="http://schemas.openxmlformats.org/officeDocument/2006/relationships/slideLayout" Target="../slideLayouts/slideLayout19.xml"/><Relationship Id="rId5" Type="http://schemas.openxmlformats.org/officeDocument/2006/relationships/image" Target="../media/image80.jpg"/><Relationship Id="rId4" Type="http://schemas.openxmlformats.org/officeDocument/2006/relationships/image" Target="../media/image79.jpg"/></Relationships>
</file>

<file path=ppt/slides/_rels/slide65.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65.xml"/><Relationship Id="rId1" Type="http://schemas.openxmlformats.org/officeDocument/2006/relationships/slideLayout" Target="../slideLayouts/slideLayout21.xml"/></Relationships>
</file>

<file path=ppt/slides/_rels/slide66.xml.rels><?xml version="1.0" encoding="UTF-8" standalone="yes"?>
<Relationships xmlns="http://schemas.openxmlformats.org/package/2006/relationships"><Relationship Id="rId3" Type="http://schemas.openxmlformats.org/officeDocument/2006/relationships/hyperlink" Target="http://www.kpdsb.on.ca/assets/uploads/FASD/FASDFinalReport.pdf" TargetMode="External"/><Relationship Id="rId2" Type="http://schemas.openxmlformats.org/officeDocument/2006/relationships/notesSlide" Target="../notesSlides/notesSlide66.xml"/><Relationship Id="rId1" Type="http://schemas.openxmlformats.org/officeDocument/2006/relationships/slideLayout" Target="../slideLayouts/slideLayout17.xml"/><Relationship Id="rId4" Type="http://schemas.openxmlformats.org/officeDocument/2006/relationships/image" Target="../media/image82.jpg"/></Relationships>
</file>

<file path=ppt/slides/_rels/slide67.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86.png"/><Relationship Id="rId2" Type="http://schemas.openxmlformats.org/officeDocument/2006/relationships/notesSlide" Target="../notesSlides/notesSlide67.xml"/><Relationship Id="rId1" Type="http://schemas.openxmlformats.org/officeDocument/2006/relationships/slideLayout" Target="../slideLayouts/slideLayout4.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34.png"/></Relationships>
</file>

<file path=ppt/slides/_rels/slide68.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notesSlide" Target="../notesSlides/notesSlide69.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1.xml"/><Relationship Id="rId1" Type="http://schemas.openxmlformats.org/officeDocument/2006/relationships/slideLayout" Target="../slideLayouts/slideLayout22.xml"/><Relationship Id="rId5" Type="http://schemas.openxmlformats.org/officeDocument/2006/relationships/image" Target="../media/image92.png"/><Relationship Id="rId4" Type="http://schemas.openxmlformats.org/officeDocument/2006/relationships/image" Target="../media/image91.png"/></Relationships>
</file>

<file path=ppt/slides/_rels/slide72.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notesSlide" Target="../notesSlides/notesSlide72.xml"/><Relationship Id="rId1" Type="http://schemas.openxmlformats.org/officeDocument/2006/relationships/slideLayout" Target="../slideLayouts/slideLayout14.xml"/><Relationship Id="rId4" Type="http://schemas.openxmlformats.org/officeDocument/2006/relationships/image" Target="../media/image94.jp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74.xml"/><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75.xm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notesSlide" Target="../notesSlides/notesSlide77.xml"/><Relationship Id="rId1" Type="http://schemas.openxmlformats.org/officeDocument/2006/relationships/slideLayout" Target="../slideLayouts/slideLayout23.xml"/><Relationship Id="rId4" Type="http://schemas.openxmlformats.org/officeDocument/2006/relationships/image" Target="../media/image99.png"/></Relationships>
</file>

<file path=ppt/slides/_rels/slide7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78.xml"/><Relationship Id="rId1" Type="http://schemas.openxmlformats.org/officeDocument/2006/relationships/slideLayout" Target="../slideLayouts/slideLayout24.xml"/></Relationships>
</file>

<file path=ppt/slides/_rels/slide79.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notesSlide" Target="../notesSlides/notesSlide79.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notesSlide" Target="../notesSlides/notesSlide80.xml"/><Relationship Id="rId1" Type="http://schemas.openxmlformats.org/officeDocument/2006/relationships/slideLayout" Target="../slideLayouts/slideLayout21.xml"/></Relationships>
</file>

<file path=ppt/slides/_rels/slide81.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78.jpg"/><Relationship Id="rId7" Type="http://schemas.openxmlformats.org/officeDocument/2006/relationships/image" Target="../media/image103.png"/><Relationship Id="rId2" Type="http://schemas.openxmlformats.org/officeDocument/2006/relationships/notesSlide" Target="../notesSlides/notesSlide81.xml"/><Relationship Id="rId1" Type="http://schemas.openxmlformats.org/officeDocument/2006/relationships/slideLayout" Target="../slideLayouts/slideLayout10.xml"/><Relationship Id="rId6" Type="http://schemas.openxmlformats.org/officeDocument/2006/relationships/image" Target="../media/image102.png"/><Relationship Id="rId5" Type="http://schemas.openxmlformats.org/officeDocument/2006/relationships/image" Target="../media/image80.jpg"/><Relationship Id="rId4" Type="http://schemas.openxmlformats.org/officeDocument/2006/relationships/image" Target="../media/image79.jpg"/></Relationships>
</file>

<file path=ppt/slides/_rels/slide82.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notesSlide" Target="../notesSlides/notesSlide82.xml"/><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83.xml"/><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notesSlide" Target="../notesSlides/notesSlide84.xml"/><Relationship Id="rId1" Type="http://schemas.openxmlformats.org/officeDocument/2006/relationships/slideLayout" Target="../slideLayouts/slideLayout25.xml"/><Relationship Id="rId5" Type="http://schemas.openxmlformats.org/officeDocument/2006/relationships/hyperlink" Target="https://www.youtube.com/watch?v=D1fbTKYkU4k" TargetMode="External"/><Relationship Id="rId4" Type="http://schemas.openxmlformats.org/officeDocument/2006/relationships/image" Target="../media/image108.png"/></Relationships>
</file>

<file path=ppt/slides/_rels/slide8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85.xml"/><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3" Type="http://schemas.openxmlformats.org/officeDocument/2006/relationships/image" Target="../media/image110.jpg"/><Relationship Id="rId2" Type="http://schemas.openxmlformats.org/officeDocument/2006/relationships/notesSlide" Target="../notesSlides/notesSlide86.xml"/><Relationship Id="rId1" Type="http://schemas.openxmlformats.org/officeDocument/2006/relationships/slideLayout" Target="../slideLayouts/slideLayout5.xml"/><Relationship Id="rId4" Type="http://schemas.openxmlformats.org/officeDocument/2006/relationships/hyperlink" Target="https://resourcesforpractice.policywise.com/resource?id=137"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notesSlide" Target="../notesSlides/notesSlide87.xml"/><Relationship Id="rId1" Type="http://schemas.openxmlformats.org/officeDocument/2006/relationships/slideLayout" Target="../slideLayouts/slideLayout25.xml"/><Relationship Id="rId5" Type="http://schemas.openxmlformats.org/officeDocument/2006/relationships/hyperlink" Target="https://www.youtube.com/watch?v=xjZx0VdmgkE" TargetMode="External"/><Relationship Id="rId4" Type="http://schemas.openxmlformats.org/officeDocument/2006/relationships/image" Target="../media/image108.png"/></Relationships>
</file>

<file path=ppt/slides/_rels/slide8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88.xml"/><Relationship Id="rId1" Type="http://schemas.openxmlformats.org/officeDocument/2006/relationships/slideLayout" Target="../slideLayouts/slideLayout25.xml"/><Relationship Id="rId5" Type="http://schemas.openxmlformats.org/officeDocument/2006/relationships/image" Target="../media/image112.png"/><Relationship Id="rId4" Type="http://schemas.openxmlformats.org/officeDocument/2006/relationships/hyperlink" Target="https://popcon.ca/talks/leading-meaningful-inclusion-neurodiverse-learners" TargetMode="External"/></Relationships>
</file>

<file path=ppt/slides/_rels/slide8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89.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notesSlide" Target="../notesSlides/notesSlide90.xml"/><Relationship Id="rId1" Type="http://schemas.openxmlformats.org/officeDocument/2006/relationships/slideLayout" Target="../slideLayouts/slideLayout1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notesSlide" Target="../notesSlides/notesSlide92.xml"/><Relationship Id="rId1" Type="http://schemas.openxmlformats.org/officeDocument/2006/relationships/slideLayout" Target="../slideLayouts/slideLayout11.xml"/></Relationships>
</file>

<file path=ppt/slides/_rels/slide93.xml.rels><?xml version="1.0" encoding="UTF-8" standalone="yes"?>
<Relationships xmlns="http://schemas.openxmlformats.org/package/2006/relationships"><Relationship Id="rId3" Type="http://schemas.openxmlformats.org/officeDocument/2006/relationships/image" Target="../media/image116.jp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94.xml"/><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3" Type="http://schemas.openxmlformats.org/officeDocument/2006/relationships/image" Target="../media/image118.jpg"/><Relationship Id="rId2" Type="http://schemas.openxmlformats.org/officeDocument/2006/relationships/notesSlide" Target="../notesSlides/notesSlide95.xml"/><Relationship Id="rId1" Type="http://schemas.openxmlformats.org/officeDocument/2006/relationships/slideLayout" Target="../slideLayouts/slideLayout11.xml"/><Relationship Id="rId6" Type="http://schemas.openxmlformats.org/officeDocument/2006/relationships/image" Target="../media/image121.jpg"/><Relationship Id="rId5" Type="http://schemas.openxmlformats.org/officeDocument/2006/relationships/image" Target="../media/image120.jpg"/><Relationship Id="rId4" Type="http://schemas.openxmlformats.org/officeDocument/2006/relationships/image" Target="../media/image119.jpg"/></Relationships>
</file>

<file path=ppt/slides/_rels/slide96.xml.rels><?xml version="1.0" encoding="UTF-8" standalone="yes"?>
<Relationships xmlns="http://schemas.openxmlformats.org/package/2006/relationships"><Relationship Id="rId3" Type="http://schemas.openxmlformats.org/officeDocument/2006/relationships/image" Target="../media/image122.jpg"/><Relationship Id="rId2" Type="http://schemas.openxmlformats.org/officeDocument/2006/relationships/notesSlide" Target="../notesSlides/notesSlide96.xml"/><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hyperlink" Target="https://wrap2fasd.org/" TargetMode="External"/><Relationship Id="rId7" Type="http://schemas.openxmlformats.org/officeDocument/2006/relationships/hyperlink" Target="https://canfasd.ca/" TargetMode="External"/><Relationship Id="rId2" Type="http://schemas.openxmlformats.org/officeDocument/2006/relationships/notesSlide" Target="../notesSlides/notesSlide97.xml"/><Relationship Id="rId1" Type="http://schemas.openxmlformats.org/officeDocument/2006/relationships/slideLayout" Target="../slideLayouts/slideLayout26.xml"/><Relationship Id="rId6" Type="http://schemas.openxmlformats.org/officeDocument/2006/relationships/hyperlink" Target="https://fasdalberta.ca/"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98.xml.rels><?xml version="1.0" encoding="UTF-8" standalone="yes"?>
<Relationships xmlns="http://schemas.openxmlformats.org/package/2006/relationships"><Relationship Id="rId3" Type="http://schemas.openxmlformats.org/officeDocument/2006/relationships/image" Target="../media/image124.jpg"/><Relationship Id="rId2" Type="http://schemas.openxmlformats.org/officeDocument/2006/relationships/notesSlide" Target="../notesSlides/notesSlide98.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
          <p:cNvSpPr/>
          <p:nvPr/>
        </p:nvSpPr>
        <p:spPr>
          <a:xfrm>
            <a:off x="0" y="0"/>
            <a:ext cx="12192000" cy="6858000"/>
          </a:xfrm>
          <a:prstGeom prst="rect">
            <a:avLst/>
          </a:prstGeom>
          <a:gradFill>
            <a:gsLst>
              <a:gs pos="0">
                <a:srgbClr val="E9F7F9"/>
              </a:gs>
              <a:gs pos="100000">
                <a:srgbClr val="F6FBF4"/>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114" name="Google Shape;114;p1" descr="A picture containing floor, indoor, furniture, seat&#10;&#10;Description automatically generated"/>
          <p:cNvPicPr preferRelativeResize="0">
            <a:picLocks noGrp="1"/>
          </p:cNvPicPr>
          <p:nvPr>
            <p:ph type="pic" idx="2"/>
          </p:nvPr>
        </p:nvPicPr>
        <p:blipFill rotWithShape="1">
          <a:blip r:embed="rId3">
            <a:alphaModFix/>
          </a:blip>
          <a:srcRect t="12988" b="12988"/>
          <a:stretch/>
        </p:blipFill>
        <p:spPr>
          <a:xfrm>
            <a:off x="5080045" y="1187865"/>
            <a:ext cx="6141795" cy="5682511"/>
          </a:xfrm>
          <a:prstGeom prst="rect">
            <a:avLst/>
          </a:prstGeom>
          <a:solidFill>
            <a:schemeClr val="lt1"/>
          </a:solidFill>
          <a:ln>
            <a:noFill/>
          </a:ln>
        </p:spPr>
      </p:pic>
      <p:sp>
        <p:nvSpPr>
          <p:cNvPr id="115" name="Google Shape;115;p1"/>
          <p:cNvSpPr/>
          <p:nvPr/>
        </p:nvSpPr>
        <p:spPr>
          <a:xfrm>
            <a:off x="6895990" y="1190851"/>
            <a:ext cx="3101140" cy="3101140"/>
          </a:xfrm>
          <a:prstGeom prst="donut">
            <a:avLst>
              <a:gd name="adj" fmla="val 18025"/>
            </a:avLst>
          </a:prstGeom>
          <a:solidFill>
            <a:schemeClr val="accent5">
              <a:alpha val="8627"/>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p1"/>
          <p:cNvSpPr txBox="1"/>
          <p:nvPr/>
        </p:nvSpPr>
        <p:spPr>
          <a:xfrm>
            <a:off x="1197566" y="2063670"/>
            <a:ext cx="4086600" cy="175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Foundations in FASD</a:t>
            </a:r>
            <a:endParaRPr sz="1400" b="0" i="0" u="none" strike="noStrike" cap="none">
              <a:solidFill>
                <a:srgbClr val="000000"/>
              </a:solidFill>
              <a:latin typeface="Arial"/>
              <a:ea typeface="Arial"/>
              <a:cs typeface="Arial"/>
              <a:sym typeface="Arial"/>
            </a:endParaRPr>
          </a:p>
        </p:txBody>
      </p:sp>
      <p:sp>
        <p:nvSpPr>
          <p:cNvPr id="117" name="Google Shape;117;p1"/>
          <p:cNvSpPr txBox="1"/>
          <p:nvPr/>
        </p:nvSpPr>
        <p:spPr>
          <a:xfrm>
            <a:off x="1197581" y="3710824"/>
            <a:ext cx="3713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CA" sz="1800" b="1" i="0" u="none" strike="noStrike" cap="none">
                <a:solidFill>
                  <a:srgbClr val="595959"/>
                </a:solidFill>
                <a:latin typeface="Calibri"/>
                <a:ea typeface="Calibri"/>
                <a:cs typeface="Calibri"/>
                <a:sym typeface="Calibri"/>
              </a:rPr>
              <a:t>Education Presentation</a:t>
            </a:r>
            <a:endParaRPr sz="1400" b="1" i="0" u="none" strike="noStrike" cap="none">
              <a:solidFill>
                <a:srgbClr val="000000"/>
              </a:solidFill>
            </a:endParaRPr>
          </a:p>
        </p:txBody>
      </p:sp>
      <p:sp>
        <p:nvSpPr>
          <p:cNvPr id="118" name="Google Shape;118;p1"/>
          <p:cNvSpPr/>
          <p:nvPr/>
        </p:nvSpPr>
        <p:spPr>
          <a:xfrm>
            <a:off x="1197581" y="4440636"/>
            <a:ext cx="5298900" cy="590700"/>
          </a:xfrm>
          <a:prstGeom prst="roundRect">
            <a:avLst>
              <a:gd name="adj" fmla="val 21818"/>
            </a:avLst>
          </a:prstGeom>
          <a:solidFill>
            <a:schemeClr val="lt1"/>
          </a:solidFill>
          <a:ln>
            <a:noFill/>
          </a:ln>
          <a:effectLst>
            <a:outerShdw blurRad="355254" dist="38100" algn="tl" rotWithShape="0">
              <a:srgbClr val="3F3F3F">
                <a:alpha val="1254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9" name="Google Shape;119;p1"/>
          <p:cNvSpPr/>
          <p:nvPr/>
        </p:nvSpPr>
        <p:spPr>
          <a:xfrm>
            <a:off x="5080045" y="5031247"/>
            <a:ext cx="1235657" cy="374285"/>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CA" sz="1600" b="0" i="0" u="none" strike="noStrike" cap="none">
                <a:solidFill>
                  <a:schemeClr val="lt1"/>
                </a:solidFill>
                <a:latin typeface="Calibri"/>
                <a:ea typeface="Calibri"/>
                <a:cs typeface="Calibri"/>
                <a:sym typeface="Calibri"/>
              </a:rPr>
              <a:t>Learn More</a:t>
            </a:r>
            <a:endParaRPr sz="1400" b="0" i="0" u="none" strike="noStrike" cap="none">
              <a:solidFill>
                <a:srgbClr val="000000"/>
              </a:solidFill>
              <a:latin typeface="Arial"/>
              <a:ea typeface="Arial"/>
              <a:cs typeface="Arial"/>
              <a:sym typeface="Arial"/>
            </a:endParaRPr>
          </a:p>
        </p:txBody>
      </p:sp>
      <p:sp>
        <p:nvSpPr>
          <p:cNvPr id="120" name="Google Shape;120;p1"/>
          <p:cNvSpPr txBox="1"/>
          <p:nvPr/>
        </p:nvSpPr>
        <p:spPr>
          <a:xfrm>
            <a:off x="1306286" y="4569404"/>
            <a:ext cx="39213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CA" sz="1600" b="1" i="0" u="none" strike="noStrike" cap="none">
                <a:solidFill>
                  <a:srgbClr val="7F7F7F"/>
                </a:solidFill>
                <a:latin typeface="Calibri"/>
                <a:ea typeface="Calibri"/>
                <a:cs typeface="Calibri"/>
                <a:sym typeface="Calibri"/>
              </a:rPr>
              <a:t>What is Fetal Alcohol Spectrum Disorder?</a:t>
            </a:r>
            <a:endParaRPr sz="1400" b="1" i="0" u="none" strike="noStrike" cap="none">
              <a:solidFill>
                <a:srgbClr val="000000"/>
              </a:solidFill>
            </a:endParaRPr>
          </a:p>
        </p:txBody>
      </p:sp>
      <p:sp>
        <p:nvSpPr>
          <p:cNvPr id="121" name="Google Shape;121;p1"/>
          <p:cNvSpPr/>
          <p:nvPr/>
        </p:nvSpPr>
        <p:spPr>
          <a:xfrm rot="-3507348">
            <a:off x="5579589" y="6480250"/>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2" name="Google Shape;122;p1" descr="Logo&#10;&#10;Description automatically generated"/>
          <p:cNvPicPr preferRelativeResize="0"/>
          <p:nvPr/>
        </p:nvPicPr>
        <p:blipFill rotWithShape="1">
          <a:blip r:embed="rId4">
            <a:alphaModFix/>
          </a:blip>
          <a:srcRect/>
          <a:stretch/>
        </p:blipFill>
        <p:spPr>
          <a:xfrm>
            <a:off x="1197581" y="351064"/>
            <a:ext cx="2450504" cy="1622734"/>
          </a:xfrm>
          <a:prstGeom prst="rect">
            <a:avLst/>
          </a:prstGeom>
          <a:noFill/>
          <a:ln>
            <a:noFill/>
          </a:ln>
        </p:spPr>
      </p:pic>
      <p:pic>
        <p:nvPicPr>
          <p:cNvPr id="123" name="Google Shape;123;p1"/>
          <p:cNvPicPr preferRelativeResize="0"/>
          <p:nvPr/>
        </p:nvPicPr>
        <p:blipFill rotWithShape="1">
          <a:blip r:embed="rId5">
            <a:alphaModFix/>
          </a:blip>
          <a:srcRect/>
          <a:stretch/>
        </p:blipFill>
        <p:spPr>
          <a:xfrm>
            <a:off x="1197581" y="5817185"/>
            <a:ext cx="2169882" cy="60638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0"/>
          <p:cNvSpPr/>
          <p:nvPr/>
        </p:nvSpPr>
        <p:spPr>
          <a:xfrm>
            <a:off x="8779916" y="0"/>
            <a:ext cx="3412200" cy="6841200"/>
          </a:xfrm>
          <a:prstGeom prst="roundRect">
            <a:avLst>
              <a:gd name="adj" fmla="val 0"/>
            </a:avLst>
          </a:prstGeom>
          <a:gradFill>
            <a:gsLst>
              <a:gs pos="0">
                <a:srgbClr val="E9F7F9"/>
              </a:gs>
              <a:gs pos="100000">
                <a:srgbClr val="F6FBF4"/>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28" name="Google Shape;228;p10"/>
          <p:cNvSpPr txBox="1"/>
          <p:nvPr/>
        </p:nvSpPr>
        <p:spPr>
          <a:xfrm>
            <a:off x="1316476" y="1735501"/>
            <a:ext cx="6256500" cy="41097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800"/>
              <a:buFont typeface="Arial"/>
              <a:buNone/>
            </a:pPr>
            <a:r>
              <a:rPr lang="en-CA" sz="1800" i="0" u="none" strike="noStrike" cap="none" dirty="0">
                <a:solidFill>
                  <a:schemeClr val="dk1"/>
                </a:solidFill>
              </a:rPr>
              <a:t>     Fetal Alcohol Spectrum Disorder (FASD) is a diagnostic term used to describe impacts on the brain and body of individuals prenatally exposed to alcohol. </a:t>
            </a:r>
            <a:endParaRPr sz="1400" i="0" u="none" strike="noStrike" cap="none" dirty="0">
              <a:solidFill>
                <a:schemeClr val="dk1"/>
              </a:solidFill>
            </a:endParaRPr>
          </a:p>
          <a:p>
            <a:pPr marL="0" marR="0" lvl="0" indent="0" algn="l" rtl="0">
              <a:lnSpc>
                <a:spcPct val="150000"/>
              </a:lnSpc>
              <a:spcBef>
                <a:spcPts val="0"/>
              </a:spcBef>
              <a:spcAft>
                <a:spcPts val="0"/>
              </a:spcAft>
              <a:buClr>
                <a:srgbClr val="000000"/>
              </a:buClr>
              <a:buSzPts val="1800"/>
              <a:buFont typeface="Arial"/>
              <a:buNone/>
            </a:pPr>
            <a:r>
              <a:rPr lang="en-CA" sz="1800" i="0" u="none" strike="noStrike" cap="none" dirty="0">
                <a:solidFill>
                  <a:schemeClr val="dk1"/>
                </a:solidFill>
              </a:rPr>
              <a:t>FASD is a lifelong disability. Individuals with FASD will experience some degree of challenges in their daily living, and need support with motor skills, physical health, learning, memory, attention, communication, emotional regulation, and social skills to reach their full potential. </a:t>
            </a:r>
            <a:endParaRPr sz="1400" i="0" u="none" strike="noStrike" cap="none" dirty="0">
              <a:solidFill>
                <a:schemeClr val="dk1"/>
              </a:solidFill>
            </a:endParaRPr>
          </a:p>
          <a:p>
            <a:pPr marL="0" marR="0" lvl="0" indent="0" algn="l" rtl="0">
              <a:lnSpc>
                <a:spcPct val="150000"/>
              </a:lnSpc>
              <a:spcBef>
                <a:spcPts val="0"/>
              </a:spcBef>
              <a:spcAft>
                <a:spcPts val="0"/>
              </a:spcAft>
              <a:buClr>
                <a:srgbClr val="000000"/>
              </a:buClr>
              <a:buSzPts val="1800"/>
              <a:buFont typeface="Arial"/>
              <a:buNone/>
            </a:pPr>
            <a:r>
              <a:rPr lang="en-CA" sz="1800" i="0" u="none" strike="noStrike" cap="none" dirty="0">
                <a:solidFill>
                  <a:schemeClr val="dk1"/>
                </a:solidFill>
              </a:rPr>
              <a:t>Each individual with FASD is unique and has areas of both strengths and challenges.</a:t>
            </a:r>
            <a:endParaRPr sz="1400" i="0" u="none" strike="noStrike" cap="none" dirty="0">
              <a:solidFill>
                <a:schemeClr val="dk1"/>
              </a:solidFill>
            </a:endParaRPr>
          </a:p>
        </p:txBody>
      </p:sp>
      <p:sp>
        <p:nvSpPr>
          <p:cNvPr id="229" name="Google Shape;229;p10"/>
          <p:cNvSpPr/>
          <p:nvPr/>
        </p:nvSpPr>
        <p:spPr>
          <a:xfrm rot="2700000">
            <a:off x="10738281" y="2603523"/>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0" name="Google Shape;230;p10"/>
          <p:cNvSpPr/>
          <p:nvPr/>
        </p:nvSpPr>
        <p:spPr>
          <a:xfrm>
            <a:off x="8500795" y="4309526"/>
            <a:ext cx="558300" cy="2556900"/>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231" name="Google Shape;231;p10"/>
          <p:cNvPicPr preferRelativeResize="0">
            <a:picLocks noGrp="1"/>
          </p:cNvPicPr>
          <p:nvPr>
            <p:ph type="pic" idx="2"/>
          </p:nvPr>
        </p:nvPicPr>
        <p:blipFill rotWithShape="1">
          <a:blip r:embed="rId3">
            <a:alphaModFix/>
          </a:blip>
          <a:srcRect/>
          <a:stretch/>
        </p:blipFill>
        <p:spPr>
          <a:xfrm>
            <a:off x="7620000" y="1466850"/>
            <a:ext cx="3429000" cy="3429000"/>
          </a:xfrm>
          <a:prstGeom prst="rect">
            <a:avLst/>
          </a:prstGeom>
          <a:solidFill>
            <a:schemeClr val="lt1"/>
          </a:solidFill>
          <a:ln>
            <a:noFill/>
          </a:ln>
        </p:spPr>
      </p:pic>
      <p:sp>
        <p:nvSpPr>
          <p:cNvPr id="232" name="Google Shape;232;p10"/>
          <p:cNvSpPr txBox="1"/>
          <p:nvPr/>
        </p:nvSpPr>
        <p:spPr>
          <a:xfrm>
            <a:off x="1276588" y="747230"/>
            <a:ext cx="3238387"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Definition</a:t>
            </a:r>
            <a:endParaRPr sz="1400" b="0" i="0" u="none" strike="noStrike" cap="none">
              <a:solidFill>
                <a:srgbClr val="000000"/>
              </a:solidFill>
              <a:latin typeface="Arial"/>
              <a:ea typeface="Arial"/>
              <a:cs typeface="Arial"/>
              <a:sym typeface="Arial"/>
            </a:endParaRPr>
          </a:p>
        </p:txBody>
      </p:sp>
      <p:sp>
        <p:nvSpPr>
          <p:cNvPr id="233" name="Google Shape;233;p10"/>
          <p:cNvSpPr txBox="1"/>
          <p:nvPr/>
        </p:nvSpPr>
        <p:spPr>
          <a:xfrm>
            <a:off x="1276597" y="1466858"/>
            <a:ext cx="490800" cy="101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n-CA" sz="6000" b="0" i="0" u="none" strike="noStrike" cap="none">
                <a:solidFill>
                  <a:srgbClr val="364DA1"/>
                </a:solidFill>
                <a:latin typeface="EB Garamond"/>
                <a:ea typeface="EB Garamond"/>
                <a:cs typeface="EB Garamond"/>
                <a:sym typeface="EB Garamond"/>
              </a:rPr>
              <a:t>“</a:t>
            </a:r>
            <a:endParaRPr sz="1400" b="0" i="0" u="none" strike="noStrike" cap="none">
              <a:solidFill>
                <a:srgbClr val="000000"/>
              </a:solidFill>
              <a:latin typeface="Arial"/>
              <a:ea typeface="Arial"/>
              <a:cs typeface="Arial"/>
              <a:sym typeface="Arial"/>
            </a:endParaRPr>
          </a:p>
        </p:txBody>
      </p:sp>
      <p:sp>
        <p:nvSpPr>
          <p:cNvPr id="234" name="Google Shape;234;p10"/>
          <p:cNvSpPr txBox="1"/>
          <p:nvPr/>
        </p:nvSpPr>
        <p:spPr>
          <a:xfrm>
            <a:off x="3899508" y="5373276"/>
            <a:ext cx="492300" cy="101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n-CA" sz="6000" b="0" i="0" u="none" strike="noStrike" cap="none">
                <a:solidFill>
                  <a:srgbClr val="364DA1"/>
                </a:solidFill>
                <a:latin typeface="EB Garamond"/>
                <a:ea typeface="EB Garamond"/>
                <a:cs typeface="EB Garamond"/>
                <a:sym typeface="EB Garamond"/>
              </a:rPr>
              <a: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11"/>
          <p:cNvSpPr/>
          <p:nvPr/>
        </p:nvSpPr>
        <p:spPr>
          <a:xfrm>
            <a:off x="1" y="2336800"/>
            <a:ext cx="4648200" cy="4504200"/>
          </a:xfrm>
          <a:prstGeom prst="roundRect">
            <a:avLst>
              <a:gd name="adj" fmla="val 0"/>
            </a:avLst>
          </a:prstGeom>
          <a:gradFill>
            <a:gsLst>
              <a:gs pos="0">
                <a:srgbClr val="E9F7F9"/>
              </a:gs>
              <a:gs pos="100000">
                <a:srgbClr val="F6FBF4"/>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241" name="Google Shape;241;p11" descr="A picture containing person, blue, close&#10;&#10;Description automatically generated"/>
          <p:cNvPicPr preferRelativeResize="0">
            <a:picLocks noGrp="1"/>
          </p:cNvPicPr>
          <p:nvPr>
            <p:ph type="pic" idx="2"/>
          </p:nvPr>
        </p:nvPicPr>
        <p:blipFill rotWithShape="1">
          <a:blip r:embed="rId3">
            <a:alphaModFix/>
          </a:blip>
          <a:srcRect t="33" b="31"/>
          <a:stretch/>
        </p:blipFill>
        <p:spPr>
          <a:xfrm>
            <a:off x="1391108" y="3572934"/>
            <a:ext cx="2370667" cy="2370667"/>
          </a:xfrm>
          <a:prstGeom prst="rect">
            <a:avLst/>
          </a:prstGeom>
          <a:solidFill>
            <a:schemeClr val="lt1"/>
          </a:solidFill>
          <a:ln>
            <a:noFill/>
          </a:ln>
        </p:spPr>
      </p:pic>
      <p:pic>
        <p:nvPicPr>
          <p:cNvPr id="242" name="Google Shape;242;p11" descr="A close-up of several glasses&#10;&#10;Description automatically generated with low confidence"/>
          <p:cNvPicPr preferRelativeResize="0">
            <a:picLocks noGrp="1"/>
          </p:cNvPicPr>
          <p:nvPr>
            <p:ph type="pic" idx="3"/>
          </p:nvPr>
        </p:nvPicPr>
        <p:blipFill rotWithShape="1">
          <a:blip r:embed="rId4">
            <a:alphaModFix/>
          </a:blip>
          <a:srcRect t="33" b="31"/>
          <a:stretch/>
        </p:blipFill>
        <p:spPr>
          <a:xfrm>
            <a:off x="1391108" y="914401"/>
            <a:ext cx="2370667" cy="2370667"/>
          </a:xfrm>
          <a:prstGeom prst="rect">
            <a:avLst/>
          </a:prstGeom>
          <a:solidFill>
            <a:schemeClr val="lt1"/>
          </a:solidFill>
          <a:ln>
            <a:noFill/>
          </a:ln>
        </p:spPr>
      </p:pic>
      <p:sp>
        <p:nvSpPr>
          <p:cNvPr id="243" name="Google Shape;243;p11"/>
          <p:cNvSpPr txBox="1"/>
          <p:nvPr/>
        </p:nvSpPr>
        <p:spPr>
          <a:xfrm>
            <a:off x="5123427" y="3639306"/>
            <a:ext cx="2935500" cy="101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0" i="0" u="none" strike="noStrike" cap="none">
                <a:solidFill>
                  <a:schemeClr val="dk1"/>
                </a:solidFill>
                <a:latin typeface="Calibri"/>
                <a:ea typeface="Calibri"/>
                <a:cs typeface="Calibri"/>
                <a:sym typeface="Calibri"/>
              </a:rPr>
              <a:t>of pregnant women in Canada consume alcohol during pregnancy. </a:t>
            </a:r>
            <a:endParaRPr sz="1400" b="0" i="0" u="none" strike="noStrike" cap="none">
              <a:solidFill>
                <a:schemeClr val="dk1"/>
              </a:solidFill>
              <a:latin typeface="Arial"/>
              <a:ea typeface="Arial"/>
              <a:cs typeface="Arial"/>
              <a:sym typeface="Arial"/>
            </a:endParaRPr>
          </a:p>
        </p:txBody>
      </p:sp>
      <p:sp>
        <p:nvSpPr>
          <p:cNvPr id="244" name="Google Shape;244;p11"/>
          <p:cNvSpPr txBox="1"/>
          <p:nvPr/>
        </p:nvSpPr>
        <p:spPr>
          <a:xfrm>
            <a:off x="5047422" y="1335321"/>
            <a:ext cx="6639959"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Alcohol Consumption</a:t>
            </a:r>
            <a:endParaRPr sz="1400" b="0" i="0" u="none" strike="noStrike" cap="none">
              <a:solidFill>
                <a:srgbClr val="000000"/>
              </a:solidFill>
              <a:latin typeface="Arial"/>
              <a:ea typeface="Arial"/>
              <a:cs typeface="Arial"/>
              <a:sym typeface="Arial"/>
            </a:endParaRPr>
          </a:p>
        </p:txBody>
      </p:sp>
      <p:sp>
        <p:nvSpPr>
          <p:cNvPr id="245" name="Google Shape;245;p11"/>
          <p:cNvSpPr txBox="1"/>
          <p:nvPr/>
        </p:nvSpPr>
        <p:spPr>
          <a:xfrm>
            <a:off x="5135619" y="2135698"/>
            <a:ext cx="1672381" cy="4770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500"/>
              <a:buFont typeface="Arial"/>
              <a:buNone/>
            </a:pPr>
            <a:r>
              <a:rPr lang="en-CA" sz="2500" b="0" i="0" u="none" strike="noStrike" cap="none">
                <a:solidFill>
                  <a:schemeClr val="dk1"/>
                </a:solidFill>
                <a:latin typeface="Calibri"/>
                <a:ea typeface="Calibri"/>
                <a:cs typeface="Calibri"/>
                <a:sym typeface="Calibri"/>
              </a:rPr>
              <a:t>IN CANADA</a:t>
            </a:r>
            <a:endParaRPr sz="1400" b="0" i="0" u="none" strike="noStrike" cap="none">
              <a:solidFill>
                <a:schemeClr val="dk1"/>
              </a:solidFill>
              <a:latin typeface="Arial"/>
              <a:ea typeface="Arial"/>
              <a:cs typeface="Arial"/>
              <a:sym typeface="Arial"/>
            </a:endParaRPr>
          </a:p>
        </p:txBody>
      </p:sp>
      <p:sp>
        <p:nvSpPr>
          <p:cNvPr id="246" name="Google Shape;246;p11"/>
          <p:cNvSpPr txBox="1"/>
          <p:nvPr/>
        </p:nvSpPr>
        <p:spPr>
          <a:xfrm>
            <a:off x="5047425" y="2977600"/>
            <a:ext cx="47994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CA" sz="4400" b="1" i="0" u="none" strike="noStrike" cap="none">
                <a:solidFill>
                  <a:srgbClr val="FF8001"/>
                </a:solidFill>
                <a:latin typeface="EB Garamond"/>
                <a:ea typeface="EB Garamond"/>
                <a:cs typeface="EB Garamond"/>
                <a:sym typeface="EB Garamond"/>
              </a:rPr>
              <a:t>10 to 15%</a:t>
            </a:r>
            <a:endParaRPr sz="1400" b="0" i="0" u="none" strike="noStrike" cap="none">
              <a:solidFill>
                <a:srgbClr val="000000"/>
              </a:solidFill>
              <a:latin typeface="Arial"/>
              <a:ea typeface="Arial"/>
              <a:cs typeface="Arial"/>
              <a:sym typeface="Arial"/>
            </a:endParaRPr>
          </a:p>
        </p:txBody>
      </p:sp>
      <p:sp>
        <p:nvSpPr>
          <p:cNvPr id="247" name="Google Shape;247;p11"/>
          <p:cNvSpPr txBox="1"/>
          <p:nvPr/>
        </p:nvSpPr>
        <p:spPr>
          <a:xfrm>
            <a:off x="8889535" y="3639305"/>
            <a:ext cx="1911357"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0" i="0" u="none" strike="noStrike" cap="none">
                <a:solidFill>
                  <a:schemeClr val="dk1"/>
                </a:solidFill>
                <a:latin typeface="Calibri"/>
                <a:ea typeface="Calibri"/>
                <a:cs typeface="Calibri"/>
                <a:sym typeface="Calibri"/>
              </a:rPr>
              <a:t>of pregnancies are </a:t>
            </a:r>
            <a:r>
              <a:rPr lang="en-CA" sz="2000" b="0" i="1" u="none" strike="noStrike" cap="none">
                <a:solidFill>
                  <a:schemeClr val="dk1"/>
                </a:solidFill>
                <a:latin typeface="Calibri"/>
                <a:ea typeface="Calibri"/>
                <a:cs typeface="Calibri"/>
                <a:sym typeface="Calibri"/>
              </a:rPr>
              <a:t>unplanned</a:t>
            </a:r>
            <a:r>
              <a:rPr lang="en-CA" sz="2000" b="0" i="0" u="none" strike="noStrike" cap="none">
                <a:solidFill>
                  <a:schemeClr val="dk1"/>
                </a:solidFill>
                <a:latin typeface="Calibri"/>
                <a:ea typeface="Calibri"/>
                <a:cs typeface="Calibri"/>
                <a:sym typeface="Calibri"/>
              </a:rPr>
              <a:t>.</a:t>
            </a:r>
            <a:endParaRPr sz="1400" b="0" i="0" u="none" strike="noStrike" cap="none">
              <a:solidFill>
                <a:schemeClr val="dk1"/>
              </a:solidFill>
              <a:latin typeface="Arial"/>
              <a:ea typeface="Arial"/>
              <a:cs typeface="Arial"/>
              <a:sym typeface="Arial"/>
            </a:endParaRPr>
          </a:p>
        </p:txBody>
      </p:sp>
      <p:sp>
        <p:nvSpPr>
          <p:cNvPr id="248" name="Google Shape;248;p11"/>
          <p:cNvSpPr txBox="1"/>
          <p:nvPr/>
        </p:nvSpPr>
        <p:spPr>
          <a:xfrm>
            <a:off x="8813517" y="2977600"/>
            <a:ext cx="31011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CA" sz="4400" b="1" i="0" u="none" strike="noStrike" cap="none">
                <a:solidFill>
                  <a:srgbClr val="4B9847"/>
                </a:solidFill>
                <a:latin typeface="EB Garamond"/>
                <a:ea typeface="EB Garamond"/>
                <a:cs typeface="EB Garamond"/>
                <a:sym typeface="EB Garamond"/>
              </a:rPr>
              <a:t>42-65%</a:t>
            </a:r>
            <a:endParaRPr sz="1400" b="0" i="0" u="none" strike="noStrike" cap="none">
              <a:solidFill>
                <a:srgbClr val="000000"/>
              </a:solidFill>
              <a:latin typeface="Arial"/>
              <a:ea typeface="Arial"/>
              <a:cs typeface="Arial"/>
              <a:sym typeface="Arial"/>
            </a:endParaRPr>
          </a:p>
        </p:txBody>
      </p:sp>
      <p:sp>
        <p:nvSpPr>
          <p:cNvPr id="249" name="Google Shape;249;p11"/>
          <p:cNvSpPr txBox="1"/>
          <p:nvPr/>
        </p:nvSpPr>
        <p:spPr>
          <a:xfrm>
            <a:off x="6776350" y="5204850"/>
            <a:ext cx="47994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a:solidFill>
                  <a:schemeClr val="dk1"/>
                </a:solidFill>
                <a:latin typeface="Calibri"/>
                <a:ea typeface="Calibri"/>
                <a:cs typeface="Calibri"/>
                <a:sym typeface="Calibri"/>
              </a:rPr>
              <a:t>o</a:t>
            </a:r>
            <a:r>
              <a:rPr lang="en-CA" sz="2000" b="0" i="0" u="none" strike="noStrike" cap="none">
                <a:solidFill>
                  <a:schemeClr val="dk1"/>
                </a:solidFill>
                <a:latin typeface="Calibri"/>
                <a:ea typeface="Calibri"/>
                <a:cs typeface="Calibri"/>
                <a:sym typeface="Calibri"/>
              </a:rPr>
              <a:t>f rep</a:t>
            </a:r>
            <a:r>
              <a:rPr lang="en-CA" sz="2000">
                <a:solidFill>
                  <a:schemeClr val="dk1"/>
                </a:solidFill>
                <a:latin typeface="Calibri"/>
                <a:ea typeface="Calibri"/>
                <a:cs typeface="Calibri"/>
                <a:sym typeface="Calibri"/>
              </a:rPr>
              <a:t>roductive age </a:t>
            </a:r>
            <a:r>
              <a:rPr lang="en-CA" sz="2000" b="0" i="0" u="none" strike="noStrike" cap="none">
                <a:solidFill>
                  <a:schemeClr val="dk1"/>
                </a:solidFill>
                <a:latin typeface="Calibri"/>
                <a:ea typeface="Calibri"/>
                <a:cs typeface="Calibri"/>
                <a:sym typeface="Calibri"/>
              </a:rPr>
              <a:t>women in Canada</a:t>
            </a:r>
            <a:r>
              <a:rPr lang="en-CA" sz="2000">
                <a:solidFill>
                  <a:schemeClr val="dk1"/>
                </a:solidFill>
                <a:latin typeface="Calibri"/>
                <a:ea typeface="Calibri"/>
                <a:cs typeface="Calibri"/>
                <a:sym typeface="Calibri"/>
              </a:rPr>
              <a:t> </a:t>
            </a:r>
            <a:r>
              <a:rPr lang="en-CA" sz="2000" b="0" i="0" u="none" strike="noStrike" cap="none">
                <a:solidFill>
                  <a:schemeClr val="dk1"/>
                </a:solidFill>
                <a:latin typeface="Calibri"/>
                <a:ea typeface="Calibri"/>
                <a:cs typeface="Calibri"/>
                <a:sym typeface="Calibri"/>
              </a:rPr>
              <a:t>report weekly alcohol use. </a:t>
            </a:r>
            <a:endParaRPr sz="1400" b="0" i="0" u="none" strike="noStrike" cap="none">
              <a:solidFill>
                <a:schemeClr val="dk1"/>
              </a:solidFill>
              <a:latin typeface="Arial"/>
              <a:ea typeface="Arial"/>
              <a:cs typeface="Arial"/>
              <a:sym typeface="Arial"/>
            </a:endParaRPr>
          </a:p>
        </p:txBody>
      </p:sp>
      <p:sp>
        <p:nvSpPr>
          <p:cNvPr id="250" name="Google Shape;250;p11"/>
          <p:cNvSpPr txBox="1"/>
          <p:nvPr/>
        </p:nvSpPr>
        <p:spPr>
          <a:xfrm>
            <a:off x="5103853" y="5174100"/>
            <a:ext cx="16725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CA" sz="4400" b="1" i="0" u="none" strike="noStrike" cap="none">
                <a:solidFill>
                  <a:srgbClr val="364DA1"/>
                </a:solidFill>
                <a:latin typeface="EB Garamond"/>
                <a:ea typeface="EB Garamond"/>
                <a:cs typeface="EB Garamond"/>
                <a:sym typeface="EB Garamond"/>
              </a:rPr>
              <a:t>30.5%</a:t>
            </a:r>
            <a:endParaRPr sz="1400" b="0" i="0" u="none" strike="noStrike" cap="none">
              <a:solidFill>
                <a:srgbClr val="000000"/>
              </a:solidFill>
              <a:latin typeface="Arial"/>
              <a:ea typeface="Arial"/>
              <a:cs typeface="Arial"/>
              <a:sym typeface="Arial"/>
            </a:endParaRPr>
          </a:p>
        </p:txBody>
      </p:sp>
      <p:sp>
        <p:nvSpPr>
          <p:cNvPr id="251" name="Google Shape;251;p11"/>
          <p:cNvSpPr/>
          <p:nvPr/>
        </p:nvSpPr>
        <p:spPr>
          <a:xfrm flipH="1">
            <a:off x="8316940" y="3193201"/>
            <a:ext cx="45719" cy="1461768"/>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2"/>
          <p:cNvSpPr/>
          <p:nvPr/>
        </p:nvSpPr>
        <p:spPr>
          <a:xfrm>
            <a:off x="1062293" y="1063812"/>
            <a:ext cx="4662000" cy="4730400"/>
          </a:xfrm>
          <a:prstGeom prst="roundRect">
            <a:avLst>
              <a:gd name="adj" fmla="val 0"/>
            </a:avLst>
          </a:prstGeom>
          <a:gradFill>
            <a:gsLst>
              <a:gs pos="0">
                <a:srgbClr val="E9F7F9"/>
              </a:gs>
              <a:gs pos="100000">
                <a:srgbClr val="F6FBF4"/>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258" name="Google Shape;258;p12" descr="A group of chess pieces&#10;&#10;Description automatically generated with low confidence"/>
          <p:cNvPicPr preferRelativeResize="0">
            <a:picLocks noGrp="1"/>
          </p:cNvPicPr>
          <p:nvPr>
            <p:ph type="pic" idx="2"/>
          </p:nvPr>
        </p:nvPicPr>
        <p:blipFill rotWithShape="1">
          <a:blip r:embed="rId3">
            <a:alphaModFix/>
          </a:blip>
          <a:srcRect/>
          <a:stretch/>
        </p:blipFill>
        <p:spPr>
          <a:xfrm>
            <a:off x="1837948" y="1069988"/>
            <a:ext cx="4718025" cy="4718025"/>
          </a:xfrm>
          <a:prstGeom prst="rect">
            <a:avLst/>
          </a:prstGeom>
          <a:solidFill>
            <a:schemeClr val="lt1"/>
          </a:solidFill>
          <a:ln>
            <a:noFill/>
          </a:ln>
        </p:spPr>
      </p:pic>
      <p:sp>
        <p:nvSpPr>
          <p:cNvPr id="259" name="Google Shape;259;p12"/>
          <p:cNvSpPr/>
          <p:nvPr/>
        </p:nvSpPr>
        <p:spPr>
          <a:xfrm>
            <a:off x="1795872" y="3782433"/>
            <a:ext cx="2859600" cy="2005500"/>
          </a:xfrm>
          <a:prstGeom prst="rect">
            <a:avLst/>
          </a:prstGeom>
          <a:solidFill>
            <a:srgbClr val="4B98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0" name="Google Shape;260;p12"/>
          <p:cNvSpPr txBox="1"/>
          <p:nvPr/>
        </p:nvSpPr>
        <p:spPr>
          <a:xfrm>
            <a:off x="1837958" y="3901118"/>
            <a:ext cx="2748900" cy="1108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600"/>
              <a:buFont typeface="Arial"/>
              <a:buNone/>
            </a:pPr>
            <a:r>
              <a:rPr lang="en-CA" sz="6600" b="1" i="0" u="none" strike="noStrike" cap="none">
                <a:solidFill>
                  <a:schemeClr val="lt1"/>
                </a:solidFill>
                <a:latin typeface="EB Garamond"/>
                <a:ea typeface="EB Garamond"/>
                <a:cs typeface="EB Garamond"/>
                <a:sym typeface="EB Garamond"/>
              </a:rPr>
              <a:t>4%</a:t>
            </a:r>
            <a:endParaRPr sz="1400" b="0" i="0" u="none" strike="noStrike" cap="none">
              <a:solidFill>
                <a:srgbClr val="000000"/>
              </a:solidFill>
              <a:latin typeface="Arial"/>
              <a:ea typeface="Arial"/>
              <a:cs typeface="Arial"/>
              <a:sym typeface="Arial"/>
            </a:endParaRPr>
          </a:p>
        </p:txBody>
      </p:sp>
      <p:sp>
        <p:nvSpPr>
          <p:cNvPr id="261" name="Google Shape;261;p12"/>
          <p:cNvSpPr txBox="1"/>
          <p:nvPr/>
        </p:nvSpPr>
        <p:spPr>
          <a:xfrm>
            <a:off x="7124099" y="1070000"/>
            <a:ext cx="40233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Prevalence</a:t>
            </a:r>
            <a:endParaRPr sz="1400" b="0" i="0" u="none" strike="noStrike" cap="none">
              <a:solidFill>
                <a:srgbClr val="000000"/>
              </a:solidFill>
              <a:latin typeface="Arial"/>
              <a:ea typeface="Arial"/>
              <a:cs typeface="Arial"/>
              <a:sym typeface="Arial"/>
            </a:endParaRPr>
          </a:p>
        </p:txBody>
      </p:sp>
      <p:sp>
        <p:nvSpPr>
          <p:cNvPr id="262" name="Google Shape;262;p12"/>
          <p:cNvSpPr txBox="1"/>
          <p:nvPr/>
        </p:nvSpPr>
        <p:spPr>
          <a:xfrm>
            <a:off x="1782606" y="4956932"/>
            <a:ext cx="28596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CA" sz="2400" b="0" i="0" u="none" strike="noStrike" cap="none">
                <a:solidFill>
                  <a:schemeClr val="lt1"/>
                </a:solidFill>
                <a:latin typeface="Calibri"/>
                <a:ea typeface="Calibri"/>
                <a:cs typeface="Calibri"/>
                <a:sym typeface="Calibri"/>
              </a:rPr>
              <a:t>of people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CA" sz="2400" b="0" i="0" u="none" strike="noStrike" cap="none">
                <a:solidFill>
                  <a:schemeClr val="lt1"/>
                </a:solidFill>
                <a:latin typeface="Calibri"/>
                <a:ea typeface="Calibri"/>
                <a:cs typeface="Calibri"/>
                <a:sym typeface="Calibri"/>
              </a:rPr>
              <a:t>in Canada</a:t>
            </a:r>
            <a:endParaRPr sz="1400" b="0" i="0" u="none" strike="noStrike" cap="none">
              <a:solidFill>
                <a:srgbClr val="000000"/>
              </a:solidFill>
              <a:latin typeface="Arial"/>
              <a:ea typeface="Arial"/>
              <a:cs typeface="Arial"/>
              <a:sym typeface="Arial"/>
            </a:endParaRPr>
          </a:p>
        </p:txBody>
      </p:sp>
      <p:sp>
        <p:nvSpPr>
          <p:cNvPr id="263" name="Google Shape;263;p12"/>
          <p:cNvSpPr txBox="1"/>
          <p:nvPr/>
        </p:nvSpPr>
        <p:spPr>
          <a:xfrm>
            <a:off x="7189386" y="2715509"/>
            <a:ext cx="29355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0" i="0" u="none" strike="noStrike" cap="none">
                <a:solidFill>
                  <a:schemeClr val="dk1"/>
                </a:solidFill>
                <a:latin typeface="Calibri"/>
                <a:ea typeface="Calibri"/>
                <a:cs typeface="Calibri"/>
                <a:sym typeface="Calibri"/>
              </a:rPr>
              <a:t>people in Canada</a:t>
            </a:r>
            <a:endParaRPr sz="1400" b="0" i="0" u="none" strike="noStrike" cap="none">
              <a:solidFill>
                <a:schemeClr val="dk1"/>
              </a:solidFill>
              <a:latin typeface="Arial"/>
              <a:ea typeface="Arial"/>
              <a:cs typeface="Arial"/>
              <a:sym typeface="Arial"/>
            </a:endParaRPr>
          </a:p>
        </p:txBody>
      </p:sp>
      <p:sp>
        <p:nvSpPr>
          <p:cNvPr id="264" name="Google Shape;264;p12"/>
          <p:cNvSpPr txBox="1"/>
          <p:nvPr/>
        </p:nvSpPr>
        <p:spPr>
          <a:xfrm>
            <a:off x="7113381" y="2019625"/>
            <a:ext cx="27528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CA" sz="4400" b="1" i="0" u="none" strike="noStrike" cap="none">
                <a:solidFill>
                  <a:srgbClr val="FF8001"/>
                </a:solidFill>
                <a:latin typeface="EB Garamond"/>
                <a:ea typeface="EB Garamond"/>
                <a:cs typeface="EB Garamond"/>
                <a:sym typeface="EB Garamond"/>
              </a:rPr>
              <a:t>1.6 million</a:t>
            </a:r>
            <a:endParaRPr sz="1400" b="0" i="0" u="none" strike="noStrike" cap="none">
              <a:solidFill>
                <a:srgbClr val="000000"/>
              </a:solidFill>
              <a:latin typeface="Arial"/>
              <a:ea typeface="Arial"/>
              <a:cs typeface="Arial"/>
              <a:sym typeface="Arial"/>
            </a:endParaRPr>
          </a:p>
        </p:txBody>
      </p:sp>
      <p:sp>
        <p:nvSpPr>
          <p:cNvPr id="265" name="Google Shape;265;p12"/>
          <p:cNvSpPr txBox="1"/>
          <p:nvPr/>
        </p:nvSpPr>
        <p:spPr>
          <a:xfrm>
            <a:off x="7189368" y="3940425"/>
            <a:ext cx="40233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0" i="0" u="none" strike="noStrike" cap="none">
                <a:solidFill>
                  <a:schemeClr val="dk1"/>
                </a:solidFill>
                <a:latin typeface="Calibri"/>
                <a:ea typeface="Calibri"/>
                <a:cs typeface="Calibri"/>
                <a:sym typeface="Calibri"/>
              </a:rPr>
              <a:t>people in Albert</a:t>
            </a:r>
            <a:r>
              <a:rPr lang="en-CA" sz="2000">
                <a:solidFill>
                  <a:schemeClr val="dk1"/>
                </a:solidFill>
                <a:latin typeface="Calibri"/>
                <a:ea typeface="Calibri"/>
                <a:cs typeface="Calibri"/>
                <a:sym typeface="Calibri"/>
              </a:rPr>
              <a:t>a</a:t>
            </a:r>
            <a:endParaRPr sz="1400" b="0" i="0" u="none" strike="noStrike" cap="none">
              <a:solidFill>
                <a:schemeClr val="dk1"/>
              </a:solidFill>
              <a:latin typeface="Arial"/>
              <a:ea typeface="Arial"/>
              <a:cs typeface="Arial"/>
              <a:sym typeface="Arial"/>
            </a:endParaRPr>
          </a:p>
        </p:txBody>
      </p:sp>
      <p:sp>
        <p:nvSpPr>
          <p:cNvPr id="266" name="Google Shape;266;p12"/>
          <p:cNvSpPr txBox="1"/>
          <p:nvPr/>
        </p:nvSpPr>
        <p:spPr>
          <a:xfrm>
            <a:off x="7185740" y="3285363"/>
            <a:ext cx="39000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CA" sz="4400" b="1" i="0" u="none" strike="noStrike" cap="none" dirty="0">
                <a:solidFill>
                  <a:srgbClr val="4B9847"/>
                </a:solidFill>
                <a:latin typeface="EB Garamond"/>
                <a:ea typeface="EB Garamond"/>
                <a:cs typeface="EB Garamond"/>
                <a:sym typeface="EB Garamond"/>
              </a:rPr>
              <a:t>44 - 176, 000</a:t>
            </a:r>
            <a:endParaRPr sz="1400" b="0" i="0" u="none" strike="noStrike" cap="none" dirty="0">
              <a:solidFill>
                <a:srgbClr val="000000"/>
              </a:solidFill>
              <a:latin typeface="Arial"/>
              <a:ea typeface="Arial"/>
              <a:cs typeface="Arial"/>
              <a:sym typeface="Arial"/>
            </a:endParaRPr>
          </a:p>
        </p:txBody>
      </p:sp>
      <p:sp>
        <p:nvSpPr>
          <p:cNvPr id="267" name="Google Shape;267;p12"/>
          <p:cNvSpPr/>
          <p:nvPr/>
        </p:nvSpPr>
        <p:spPr>
          <a:xfrm rot="5400000" flipH="1">
            <a:off x="8630695" y="1855650"/>
            <a:ext cx="45600" cy="29355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8" name="Google Shape;268;p12"/>
          <p:cNvSpPr txBox="1"/>
          <p:nvPr/>
        </p:nvSpPr>
        <p:spPr>
          <a:xfrm>
            <a:off x="7189386" y="5473146"/>
            <a:ext cx="29355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0" i="0" u="none" strike="noStrike" cap="none">
                <a:solidFill>
                  <a:schemeClr val="dk1"/>
                </a:solidFill>
                <a:latin typeface="Calibri"/>
                <a:ea typeface="Calibri"/>
                <a:cs typeface="Calibri"/>
                <a:sym typeface="Calibri"/>
              </a:rPr>
              <a:t>people in Canada</a:t>
            </a:r>
            <a:endParaRPr sz="1400" b="0" i="0" u="none" strike="noStrike" cap="none">
              <a:solidFill>
                <a:schemeClr val="dk1"/>
              </a:solidFill>
              <a:latin typeface="Arial"/>
              <a:ea typeface="Arial"/>
              <a:cs typeface="Arial"/>
              <a:sym typeface="Arial"/>
            </a:endParaRPr>
          </a:p>
        </p:txBody>
      </p:sp>
      <p:sp>
        <p:nvSpPr>
          <p:cNvPr id="269" name="Google Shape;269;p12"/>
          <p:cNvSpPr txBox="1"/>
          <p:nvPr/>
        </p:nvSpPr>
        <p:spPr>
          <a:xfrm>
            <a:off x="7185748" y="4832625"/>
            <a:ext cx="29355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CA" sz="4400" b="1" i="0" u="none" strike="noStrike" cap="none">
                <a:solidFill>
                  <a:srgbClr val="364DA1"/>
                </a:solidFill>
                <a:latin typeface="EB Garamond"/>
                <a:ea typeface="EB Garamond"/>
                <a:cs typeface="EB Garamond"/>
                <a:sym typeface="EB Garamond"/>
              </a:rPr>
              <a:t>1 in 25</a:t>
            </a:r>
            <a:endParaRPr sz="1400" b="0" i="0" u="none" strike="noStrike" cap="none">
              <a:solidFill>
                <a:srgbClr val="000000"/>
              </a:solidFill>
              <a:latin typeface="Arial"/>
              <a:ea typeface="Arial"/>
              <a:cs typeface="Arial"/>
              <a:sym typeface="Arial"/>
            </a:endParaRPr>
          </a:p>
        </p:txBody>
      </p:sp>
      <p:sp>
        <p:nvSpPr>
          <p:cNvPr id="270" name="Google Shape;270;p12"/>
          <p:cNvSpPr/>
          <p:nvPr/>
        </p:nvSpPr>
        <p:spPr>
          <a:xfrm rot="5400000" flipH="1">
            <a:off x="8751808" y="3271004"/>
            <a:ext cx="45600" cy="29355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13"/>
          <p:cNvSpPr/>
          <p:nvPr/>
        </p:nvSpPr>
        <p:spPr>
          <a:xfrm>
            <a:off x="-14276" y="20818"/>
            <a:ext cx="5594400" cy="3772200"/>
          </a:xfrm>
          <a:prstGeom prst="roundRect">
            <a:avLst>
              <a:gd name="adj" fmla="val 0"/>
            </a:avLst>
          </a:prstGeom>
          <a:gradFill>
            <a:gsLst>
              <a:gs pos="0">
                <a:srgbClr val="E9F7F9"/>
              </a:gs>
              <a:gs pos="100000">
                <a:srgbClr val="F6FBF4"/>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77" name="Google Shape;277;p13"/>
          <p:cNvSpPr txBox="1"/>
          <p:nvPr/>
        </p:nvSpPr>
        <p:spPr>
          <a:xfrm>
            <a:off x="676461" y="895788"/>
            <a:ext cx="46398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FASD is…</a:t>
            </a:r>
            <a:endParaRPr sz="1400" b="0" i="0" u="none" strike="noStrike" cap="none">
              <a:solidFill>
                <a:srgbClr val="000000"/>
              </a:solidFill>
              <a:latin typeface="Arial"/>
              <a:ea typeface="Arial"/>
              <a:cs typeface="Arial"/>
              <a:sym typeface="Arial"/>
            </a:endParaRPr>
          </a:p>
        </p:txBody>
      </p:sp>
      <p:grpSp>
        <p:nvGrpSpPr>
          <p:cNvPr id="278" name="Google Shape;278;p13"/>
          <p:cNvGrpSpPr/>
          <p:nvPr/>
        </p:nvGrpSpPr>
        <p:grpSpPr>
          <a:xfrm>
            <a:off x="4234499" y="77"/>
            <a:ext cx="1259691" cy="1267808"/>
            <a:chOff x="9768255" y="1261702"/>
            <a:chExt cx="1127846" cy="1135012"/>
          </a:xfrm>
        </p:grpSpPr>
        <p:sp>
          <p:nvSpPr>
            <p:cNvPr id="279" name="Google Shape;279;p13"/>
            <p:cNvSpPr/>
            <p:nvPr/>
          </p:nvSpPr>
          <p:spPr>
            <a:xfrm>
              <a:off x="9768255" y="1261702"/>
              <a:ext cx="1127846" cy="1127846"/>
            </a:xfrm>
            <a:prstGeom prst="ellipse">
              <a:avLst/>
            </a:prstGeom>
            <a:solidFill>
              <a:srgbClr val="364DA1"/>
            </a:solidFill>
            <a:ln w="14200" cap="flat" cmpd="sng">
              <a:solidFill>
                <a:srgbClr val="AAB4B5"/>
              </a:solidFill>
              <a:prstDash val="solid"/>
              <a:miter lim="800000"/>
              <a:headEnd type="none" w="sm" len="sm"/>
              <a:tailEnd type="none" w="sm" len="sm"/>
            </a:ln>
          </p:spPr>
          <p:txBody>
            <a:bodyPr spcFirstLastPara="1" wrap="square" lIns="102125" tIns="51050" rIns="102125" bIns="51050" anchor="ctr" anchorCtr="0">
              <a:noAutofit/>
            </a:bodyPr>
            <a:lstStyle/>
            <a:p>
              <a:pPr marL="0" marR="0" lvl="0" indent="0" algn="ctr" rtl="0">
                <a:lnSpc>
                  <a:spcPct val="100000"/>
                </a:lnSpc>
                <a:spcBef>
                  <a:spcPts val="0"/>
                </a:spcBef>
                <a:spcAft>
                  <a:spcPts val="0"/>
                </a:spcAft>
                <a:buClr>
                  <a:srgbClr val="000000"/>
                </a:buClr>
                <a:buSzPts val="2010"/>
                <a:buFont typeface="Arial"/>
                <a:buNone/>
              </a:pPr>
              <a:endParaRPr sz="2010" b="0" i="0" u="none" strike="noStrike" cap="none">
                <a:solidFill>
                  <a:schemeClr val="lt1"/>
                </a:solidFill>
                <a:latin typeface="Calibri"/>
                <a:ea typeface="Calibri"/>
                <a:cs typeface="Calibri"/>
                <a:sym typeface="Calibri"/>
              </a:endParaRPr>
            </a:p>
          </p:txBody>
        </p:sp>
        <p:sp>
          <p:nvSpPr>
            <p:cNvPr id="280" name="Google Shape;280;p13"/>
            <p:cNvSpPr/>
            <p:nvPr/>
          </p:nvSpPr>
          <p:spPr>
            <a:xfrm>
              <a:off x="9962403" y="1657164"/>
              <a:ext cx="739550" cy="739550"/>
            </a:xfrm>
            <a:prstGeom prst="ellipse">
              <a:avLst/>
            </a:prstGeom>
            <a:solidFill>
              <a:srgbClr val="FF8001"/>
            </a:solidFill>
            <a:ln>
              <a:noFill/>
            </a:ln>
          </p:spPr>
          <p:txBody>
            <a:bodyPr spcFirstLastPara="1" wrap="square" lIns="102125" tIns="51050" rIns="102125" bIns="51050" anchor="ctr" anchorCtr="0">
              <a:noAutofit/>
            </a:bodyPr>
            <a:lstStyle/>
            <a:p>
              <a:pPr marL="0" marR="0" lvl="0" indent="0" algn="ctr" rtl="0">
                <a:lnSpc>
                  <a:spcPct val="100000"/>
                </a:lnSpc>
                <a:spcBef>
                  <a:spcPts val="0"/>
                </a:spcBef>
                <a:spcAft>
                  <a:spcPts val="0"/>
                </a:spcAft>
                <a:buClr>
                  <a:srgbClr val="000000"/>
                </a:buClr>
                <a:buSzPts val="2010"/>
                <a:buFont typeface="Arial"/>
                <a:buNone/>
              </a:pPr>
              <a:endParaRPr sz="2010" b="0" i="0" u="none" strike="noStrike" cap="none">
                <a:solidFill>
                  <a:schemeClr val="lt1"/>
                </a:solidFill>
                <a:latin typeface="Calibri"/>
                <a:ea typeface="Calibri"/>
                <a:cs typeface="Calibri"/>
                <a:sym typeface="Calibri"/>
              </a:endParaRPr>
            </a:p>
          </p:txBody>
        </p:sp>
      </p:grpSp>
      <p:sp>
        <p:nvSpPr>
          <p:cNvPr id="281" name="Google Shape;281;p13"/>
          <p:cNvSpPr txBox="1"/>
          <p:nvPr/>
        </p:nvSpPr>
        <p:spPr>
          <a:xfrm>
            <a:off x="6119832" y="133110"/>
            <a:ext cx="4072200" cy="1134600"/>
          </a:xfrm>
          <a:prstGeom prst="rect">
            <a:avLst/>
          </a:prstGeom>
          <a:noFill/>
          <a:ln>
            <a:noFill/>
          </a:ln>
        </p:spPr>
        <p:txBody>
          <a:bodyPr spcFirstLastPara="1" wrap="square" lIns="102125" tIns="51050" rIns="102125" bIns="51050" anchor="t" anchorCtr="0">
            <a:spAutoFit/>
          </a:bodyPr>
          <a:lstStyle/>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chemeClr val="dk1"/>
                </a:solidFill>
                <a:latin typeface="Calibri"/>
                <a:ea typeface="Calibri"/>
                <a:cs typeface="Calibri"/>
                <a:sym typeface="Calibri"/>
              </a:rPr>
              <a:t>2 times</a:t>
            </a:r>
            <a:r>
              <a:rPr lang="en-CA" sz="2233" b="0" i="0" u="none" strike="noStrike" cap="none">
                <a:solidFill>
                  <a:srgbClr val="000000"/>
                </a:solidFill>
                <a:latin typeface="Arial"/>
                <a:ea typeface="Arial"/>
                <a:cs typeface="Arial"/>
                <a:sym typeface="Arial"/>
              </a:rPr>
              <a:t> </a:t>
            </a:r>
            <a:r>
              <a:rPr lang="en-CA" sz="2233" b="1" i="0" u="none" strike="noStrike" cap="none">
                <a:solidFill>
                  <a:schemeClr val="dk1"/>
                </a:solidFill>
                <a:latin typeface="Calibri"/>
                <a:ea typeface="Calibri"/>
                <a:cs typeface="Calibri"/>
                <a:sym typeface="Calibri"/>
              </a:rPr>
              <a:t>more common than</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rgbClr val="FF8001"/>
                </a:solidFill>
                <a:latin typeface="Calibri"/>
                <a:ea typeface="Calibri"/>
                <a:cs typeface="Calibri"/>
                <a:sym typeface="Calibri"/>
              </a:rPr>
              <a:t>Autism Spectrum Disorder (ASD)</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0" i="0" u="none" strike="noStrike" cap="none">
                <a:solidFill>
                  <a:schemeClr val="dk1"/>
                </a:solidFill>
                <a:latin typeface="Calibri"/>
                <a:ea typeface="Calibri"/>
                <a:cs typeface="Calibri"/>
                <a:sym typeface="Calibri"/>
              </a:rPr>
              <a:t>(2%)</a:t>
            </a:r>
            <a:endParaRPr sz="2233"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78"/>
                                        </p:tgtEl>
                                        <p:attrNameLst>
                                          <p:attrName>style.visibility</p:attrName>
                                        </p:attrNameLst>
                                      </p:cBhvr>
                                      <p:to>
                                        <p:strVal val="visible"/>
                                      </p:to>
                                    </p:set>
                                    <p:animEffect transition="in" filter="fade">
                                      <p:cBhvr>
                                        <p:cTn id="7" dur="1000"/>
                                        <p:tgtEl>
                                          <p:spTgt spid="2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39f2d3d6026_0_0"/>
          <p:cNvSpPr/>
          <p:nvPr/>
        </p:nvSpPr>
        <p:spPr>
          <a:xfrm>
            <a:off x="-14276" y="20818"/>
            <a:ext cx="5594400" cy="3772200"/>
          </a:xfrm>
          <a:prstGeom prst="roundRect">
            <a:avLst>
              <a:gd name="adj" fmla="val 0"/>
            </a:avLst>
          </a:prstGeom>
          <a:gradFill>
            <a:gsLst>
              <a:gs pos="0">
                <a:srgbClr val="E9F7F9"/>
              </a:gs>
              <a:gs pos="100000">
                <a:srgbClr val="F6FBF4"/>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88" name="Google Shape;288;g39f2d3d6026_0_0"/>
          <p:cNvSpPr txBox="1"/>
          <p:nvPr/>
        </p:nvSpPr>
        <p:spPr>
          <a:xfrm>
            <a:off x="676461" y="895788"/>
            <a:ext cx="46398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FASD is…</a:t>
            </a:r>
            <a:endParaRPr sz="1400" b="0" i="0" u="none" strike="noStrike" cap="none">
              <a:solidFill>
                <a:srgbClr val="000000"/>
              </a:solidFill>
              <a:latin typeface="Arial"/>
              <a:ea typeface="Arial"/>
              <a:cs typeface="Arial"/>
              <a:sym typeface="Arial"/>
            </a:endParaRPr>
          </a:p>
        </p:txBody>
      </p:sp>
      <p:grpSp>
        <p:nvGrpSpPr>
          <p:cNvPr id="289" name="Google Shape;289;g39f2d3d6026_0_0"/>
          <p:cNvGrpSpPr/>
          <p:nvPr/>
        </p:nvGrpSpPr>
        <p:grpSpPr>
          <a:xfrm>
            <a:off x="4234499" y="77"/>
            <a:ext cx="1259528" cy="1267753"/>
            <a:chOff x="9768255" y="1261702"/>
            <a:chExt cx="1127700" cy="1134962"/>
          </a:xfrm>
        </p:grpSpPr>
        <p:sp>
          <p:nvSpPr>
            <p:cNvPr id="290" name="Google Shape;290;g39f2d3d6026_0_0"/>
            <p:cNvSpPr/>
            <p:nvPr/>
          </p:nvSpPr>
          <p:spPr>
            <a:xfrm>
              <a:off x="9768255" y="1261702"/>
              <a:ext cx="1127700" cy="1127700"/>
            </a:xfrm>
            <a:prstGeom prst="ellipse">
              <a:avLst/>
            </a:prstGeom>
            <a:solidFill>
              <a:srgbClr val="364DA1"/>
            </a:solidFill>
            <a:ln w="14200" cap="flat" cmpd="sng">
              <a:solidFill>
                <a:srgbClr val="AAB4B5"/>
              </a:solidFill>
              <a:prstDash val="solid"/>
              <a:miter lim="800000"/>
              <a:headEnd type="none" w="sm" len="sm"/>
              <a:tailEnd type="none" w="sm" len="sm"/>
            </a:ln>
          </p:spPr>
          <p:txBody>
            <a:bodyPr spcFirstLastPara="1" wrap="square" lIns="102125" tIns="51050" rIns="102125" bIns="51050" anchor="ctr" anchorCtr="0">
              <a:noAutofit/>
            </a:bodyPr>
            <a:lstStyle/>
            <a:p>
              <a:pPr marL="0" marR="0" lvl="0" indent="0" algn="ctr" rtl="0">
                <a:lnSpc>
                  <a:spcPct val="100000"/>
                </a:lnSpc>
                <a:spcBef>
                  <a:spcPts val="0"/>
                </a:spcBef>
                <a:spcAft>
                  <a:spcPts val="0"/>
                </a:spcAft>
                <a:buClr>
                  <a:srgbClr val="000000"/>
                </a:buClr>
                <a:buSzPts val="2010"/>
                <a:buFont typeface="Arial"/>
                <a:buNone/>
              </a:pPr>
              <a:endParaRPr sz="2010" b="0" i="0" u="none" strike="noStrike" cap="none">
                <a:solidFill>
                  <a:schemeClr val="lt1"/>
                </a:solidFill>
                <a:latin typeface="Calibri"/>
                <a:ea typeface="Calibri"/>
                <a:cs typeface="Calibri"/>
                <a:sym typeface="Calibri"/>
              </a:endParaRPr>
            </a:p>
          </p:txBody>
        </p:sp>
        <p:sp>
          <p:nvSpPr>
            <p:cNvPr id="291" name="Google Shape;291;g39f2d3d6026_0_0"/>
            <p:cNvSpPr/>
            <p:nvPr/>
          </p:nvSpPr>
          <p:spPr>
            <a:xfrm>
              <a:off x="9962403" y="1657164"/>
              <a:ext cx="739500" cy="739500"/>
            </a:xfrm>
            <a:prstGeom prst="ellipse">
              <a:avLst/>
            </a:prstGeom>
            <a:solidFill>
              <a:srgbClr val="FF8001"/>
            </a:solidFill>
            <a:ln>
              <a:noFill/>
            </a:ln>
          </p:spPr>
          <p:txBody>
            <a:bodyPr spcFirstLastPara="1" wrap="square" lIns="102125" tIns="51050" rIns="102125" bIns="51050" anchor="ctr" anchorCtr="0">
              <a:noAutofit/>
            </a:bodyPr>
            <a:lstStyle/>
            <a:p>
              <a:pPr marL="0" marR="0" lvl="0" indent="0" algn="ctr" rtl="0">
                <a:lnSpc>
                  <a:spcPct val="100000"/>
                </a:lnSpc>
                <a:spcBef>
                  <a:spcPts val="0"/>
                </a:spcBef>
                <a:spcAft>
                  <a:spcPts val="0"/>
                </a:spcAft>
                <a:buClr>
                  <a:srgbClr val="000000"/>
                </a:buClr>
                <a:buSzPts val="2010"/>
                <a:buFont typeface="Arial"/>
                <a:buNone/>
              </a:pPr>
              <a:endParaRPr sz="2010" b="0" i="0" u="none" strike="noStrike" cap="none">
                <a:solidFill>
                  <a:schemeClr val="lt1"/>
                </a:solidFill>
                <a:latin typeface="Calibri"/>
                <a:ea typeface="Calibri"/>
                <a:cs typeface="Calibri"/>
                <a:sym typeface="Calibri"/>
              </a:endParaRPr>
            </a:p>
          </p:txBody>
        </p:sp>
      </p:grpSp>
      <p:grpSp>
        <p:nvGrpSpPr>
          <p:cNvPr id="292" name="Google Shape;292;g39f2d3d6026_0_0"/>
          <p:cNvGrpSpPr/>
          <p:nvPr/>
        </p:nvGrpSpPr>
        <p:grpSpPr>
          <a:xfrm>
            <a:off x="4233664" y="1848908"/>
            <a:ext cx="1260533" cy="1265103"/>
            <a:chOff x="10346968" y="1596451"/>
            <a:chExt cx="1128600" cy="1132590"/>
          </a:xfrm>
        </p:grpSpPr>
        <p:sp>
          <p:nvSpPr>
            <p:cNvPr id="293" name="Google Shape;293;g39f2d3d6026_0_0"/>
            <p:cNvSpPr/>
            <p:nvPr/>
          </p:nvSpPr>
          <p:spPr>
            <a:xfrm>
              <a:off x="10346968" y="1596451"/>
              <a:ext cx="1128600" cy="1128600"/>
            </a:xfrm>
            <a:prstGeom prst="ellipse">
              <a:avLst/>
            </a:prstGeom>
            <a:solidFill>
              <a:srgbClr val="364DA1"/>
            </a:solidFill>
            <a:ln w="14200" cap="flat" cmpd="sng">
              <a:solidFill>
                <a:srgbClr val="AAB4B5"/>
              </a:solidFill>
              <a:prstDash val="solid"/>
              <a:miter lim="800000"/>
              <a:headEnd type="none" w="sm" len="sm"/>
              <a:tailEnd type="none" w="sm" len="sm"/>
            </a:ln>
          </p:spPr>
          <p:txBody>
            <a:bodyPr spcFirstLastPara="1" wrap="square" lIns="102125" tIns="51050" rIns="102125" bIns="51050" anchor="ctr" anchorCtr="0">
              <a:noAutofit/>
            </a:bodyPr>
            <a:lstStyle/>
            <a:p>
              <a:pPr marL="0" marR="0" lvl="0" indent="0" algn="ctr" rtl="0">
                <a:lnSpc>
                  <a:spcPct val="100000"/>
                </a:lnSpc>
                <a:spcBef>
                  <a:spcPts val="0"/>
                </a:spcBef>
                <a:spcAft>
                  <a:spcPts val="0"/>
                </a:spcAft>
                <a:buClr>
                  <a:srgbClr val="000000"/>
                </a:buClr>
                <a:buSzPts val="2010"/>
                <a:buFont typeface="Arial"/>
                <a:buNone/>
              </a:pPr>
              <a:endParaRPr sz="2010" b="0" i="0" u="none" strike="noStrike" cap="none">
                <a:solidFill>
                  <a:schemeClr val="lt1"/>
                </a:solidFill>
                <a:latin typeface="Calibri"/>
                <a:ea typeface="Calibri"/>
                <a:cs typeface="Calibri"/>
                <a:sym typeface="Calibri"/>
              </a:endParaRPr>
            </a:p>
          </p:txBody>
        </p:sp>
        <p:sp>
          <p:nvSpPr>
            <p:cNvPr id="294" name="Google Shape;294;g39f2d3d6026_0_0"/>
            <p:cNvSpPr/>
            <p:nvPr/>
          </p:nvSpPr>
          <p:spPr>
            <a:xfrm>
              <a:off x="10765148" y="2436841"/>
              <a:ext cx="292200" cy="292200"/>
            </a:xfrm>
            <a:prstGeom prst="ellipse">
              <a:avLst/>
            </a:prstGeom>
            <a:solidFill>
              <a:srgbClr val="FF8001"/>
            </a:solidFill>
            <a:ln>
              <a:noFill/>
            </a:ln>
          </p:spPr>
          <p:txBody>
            <a:bodyPr spcFirstLastPara="1" wrap="square" lIns="102125" tIns="51050" rIns="102125" bIns="51050" anchor="ctr" anchorCtr="0">
              <a:noAutofit/>
            </a:bodyPr>
            <a:lstStyle/>
            <a:p>
              <a:pPr marL="0" marR="0" lvl="0" indent="0" algn="ctr" rtl="0">
                <a:lnSpc>
                  <a:spcPct val="100000"/>
                </a:lnSpc>
                <a:spcBef>
                  <a:spcPts val="0"/>
                </a:spcBef>
                <a:spcAft>
                  <a:spcPts val="0"/>
                </a:spcAft>
                <a:buClr>
                  <a:srgbClr val="000000"/>
                </a:buClr>
                <a:buSzPts val="2010"/>
                <a:buFont typeface="Arial"/>
                <a:buNone/>
              </a:pPr>
              <a:endParaRPr sz="2010" b="0" i="0" u="none" strike="noStrike" cap="none">
                <a:solidFill>
                  <a:schemeClr val="lt1"/>
                </a:solidFill>
                <a:latin typeface="Calibri"/>
                <a:ea typeface="Calibri"/>
                <a:cs typeface="Calibri"/>
                <a:sym typeface="Calibri"/>
              </a:endParaRPr>
            </a:p>
          </p:txBody>
        </p:sp>
      </p:grpSp>
      <p:sp>
        <p:nvSpPr>
          <p:cNvPr id="295" name="Google Shape;295;g39f2d3d6026_0_0"/>
          <p:cNvSpPr txBox="1"/>
          <p:nvPr/>
        </p:nvSpPr>
        <p:spPr>
          <a:xfrm>
            <a:off x="6119832" y="133110"/>
            <a:ext cx="4072200" cy="1134600"/>
          </a:xfrm>
          <a:prstGeom prst="rect">
            <a:avLst/>
          </a:prstGeom>
          <a:noFill/>
          <a:ln>
            <a:noFill/>
          </a:ln>
        </p:spPr>
        <p:txBody>
          <a:bodyPr spcFirstLastPara="1" wrap="square" lIns="102125" tIns="51050" rIns="102125" bIns="51050" anchor="t" anchorCtr="0">
            <a:spAutoFit/>
          </a:bodyPr>
          <a:lstStyle/>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chemeClr val="dk1"/>
                </a:solidFill>
                <a:latin typeface="Calibri"/>
                <a:ea typeface="Calibri"/>
                <a:cs typeface="Calibri"/>
                <a:sym typeface="Calibri"/>
              </a:rPr>
              <a:t>2 times</a:t>
            </a:r>
            <a:r>
              <a:rPr lang="en-CA" sz="2233" b="0" i="0" u="none" strike="noStrike" cap="none">
                <a:solidFill>
                  <a:srgbClr val="000000"/>
                </a:solidFill>
                <a:latin typeface="Arial"/>
                <a:ea typeface="Arial"/>
                <a:cs typeface="Arial"/>
                <a:sym typeface="Arial"/>
              </a:rPr>
              <a:t> </a:t>
            </a:r>
            <a:r>
              <a:rPr lang="en-CA" sz="2233" b="1" i="0" u="none" strike="noStrike" cap="none">
                <a:solidFill>
                  <a:schemeClr val="dk1"/>
                </a:solidFill>
                <a:latin typeface="Calibri"/>
                <a:ea typeface="Calibri"/>
                <a:cs typeface="Calibri"/>
                <a:sym typeface="Calibri"/>
              </a:rPr>
              <a:t>more common than</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rgbClr val="FF8001"/>
                </a:solidFill>
                <a:latin typeface="Calibri"/>
                <a:ea typeface="Calibri"/>
                <a:cs typeface="Calibri"/>
                <a:sym typeface="Calibri"/>
              </a:rPr>
              <a:t>Autism Spectrum Disorder (ASD)</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0" i="0" u="none" strike="noStrike" cap="none">
                <a:solidFill>
                  <a:schemeClr val="dk1"/>
                </a:solidFill>
                <a:latin typeface="Calibri"/>
                <a:ea typeface="Calibri"/>
                <a:cs typeface="Calibri"/>
                <a:sym typeface="Calibri"/>
              </a:rPr>
              <a:t>(2%)</a:t>
            </a:r>
            <a:endParaRPr sz="2233" b="0" i="0" u="none" strike="noStrike" cap="none">
              <a:solidFill>
                <a:srgbClr val="000000"/>
              </a:solidFill>
              <a:latin typeface="Arial"/>
              <a:ea typeface="Arial"/>
              <a:cs typeface="Arial"/>
              <a:sym typeface="Arial"/>
            </a:endParaRPr>
          </a:p>
        </p:txBody>
      </p:sp>
      <p:sp>
        <p:nvSpPr>
          <p:cNvPr id="296" name="Google Shape;296;g39f2d3d6026_0_0"/>
          <p:cNvSpPr txBox="1"/>
          <p:nvPr/>
        </p:nvSpPr>
        <p:spPr>
          <a:xfrm>
            <a:off x="6221231" y="1848769"/>
            <a:ext cx="3734100" cy="1478400"/>
          </a:xfrm>
          <a:prstGeom prst="rect">
            <a:avLst/>
          </a:prstGeom>
          <a:noFill/>
          <a:ln>
            <a:noFill/>
          </a:ln>
        </p:spPr>
        <p:txBody>
          <a:bodyPr spcFirstLastPara="1" wrap="square" lIns="102125" tIns="51050" rIns="102125" bIns="51050" anchor="t" anchorCtr="0">
            <a:spAutoFit/>
          </a:bodyPr>
          <a:lstStyle/>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chemeClr val="dk1"/>
                </a:solidFill>
                <a:latin typeface="Calibri"/>
                <a:ea typeface="Calibri"/>
                <a:cs typeface="Calibri"/>
                <a:sym typeface="Calibri"/>
              </a:rPr>
              <a:t>17 times </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chemeClr val="dk1"/>
                </a:solidFill>
                <a:latin typeface="Calibri"/>
                <a:ea typeface="Calibri"/>
                <a:cs typeface="Calibri"/>
                <a:sym typeface="Calibri"/>
              </a:rPr>
              <a:t>more common than</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rgbClr val="FF8001"/>
                </a:solidFill>
                <a:latin typeface="Calibri"/>
                <a:ea typeface="Calibri"/>
                <a:cs typeface="Calibri"/>
                <a:sym typeface="Calibri"/>
              </a:rPr>
              <a:t>Cerebral Palsy</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0" i="0" u="none" strike="noStrike" cap="none">
                <a:solidFill>
                  <a:schemeClr val="dk1"/>
                </a:solidFill>
                <a:latin typeface="Calibri"/>
                <a:ea typeface="Calibri"/>
                <a:cs typeface="Calibri"/>
                <a:sym typeface="Calibri"/>
              </a:rPr>
              <a:t>(0.23%)</a:t>
            </a:r>
            <a:endParaRPr sz="2233"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9"/>
                                        </p:tgtEl>
                                        <p:attrNameLst>
                                          <p:attrName>style.visibility</p:attrName>
                                        </p:attrNameLst>
                                      </p:cBhvr>
                                      <p:to>
                                        <p:strVal val="visible"/>
                                      </p:to>
                                    </p:set>
                                    <p:animEffect transition="in" filter="fade">
                                      <p:cBhvr>
                                        <p:cTn id="7" dur="1000"/>
                                        <p:tgtEl>
                                          <p:spTgt spid="289"/>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92"/>
                                        </p:tgtEl>
                                        <p:attrNameLst>
                                          <p:attrName>style.visibility</p:attrName>
                                        </p:attrNameLst>
                                      </p:cBhvr>
                                      <p:to>
                                        <p:strVal val="visible"/>
                                      </p:to>
                                    </p:set>
                                    <p:animEffect transition="in" filter="fade">
                                      <p:cBhvr>
                                        <p:cTn id="11" dur="1000"/>
                                        <p:tgtEl>
                                          <p:spTgt spid="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g39f2d3d6026_0_42"/>
          <p:cNvSpPr/>
          <p:nvPr/>
        </p:nvSpPr>
        <p:spPr>
          <a:xfrm>
            <a:off x="-14276" y="20818"/>
            <a:ext cx="5594400" cy="3772200"/>
          </a:xfrm>
          <a:prstGeom prst="roundRect">
            <a:avLst>
              <a:gd name="adj" fmla="val 0"/>
            </a:avLst>
          </a:prstGeom>
          <a:gradFill>
            <a:gsLst>
              <a:gs pos="0">
                <a:srgbClr val="E9F7F9"/>
              </a:gs>
              <a:gs pos="100000">
                <a:srgbClr val="F6FBF4"/>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03" name="Google Shape;303;g39f2d3d6026_0_42"/>
          <p:cNvSpPr txBox="1"/>
          <p:nvPr/>
        </p:nvSpPr>
        <p:spPr>
          <a:xfrm>
            <a:off x="676461" y="895788"/>
            <a:ext cx="46398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FASD is…</a:t>
            </a:r>
            <a:endParaRPr sz="1400" b="0" i="0" u="none" strike="noStrike" cap="none">
              <a:solidFill>
                <a:srgbClr val="000000"/>
              </a:solidFill>
              <a:latin typeface="Arial"/>
              <a:ea typeface="Arial"/>
              <a:cs typeface="Arial"/>
              <a:sym typeface="Arial"/>
            </a:endParaRPr>
          </a:p>
        </p:txBody>
      </p:sp>
      <p:grpSp>
        <p:nvGrpSpPr>
          <p:cNvPr id="304" name="Google Shape;304;g39f2d3d6026_0_42"/>
          <p:cNvGrpSpPr/>
          <p:nvPr/>
        </p:nvGrpSpPr>
        <p:grpSpPr>
          <a:xfrm>
            <a:off x="4234499" y="77"/>
            <a:ext cx="1259528" cy="1267753"/>
            <a:chOff x="9768255" y="1261702"/>
            <a:chExt cx="1127700" cy="1134962"/>
          </a:xfrm>
        </p:grpSpPr>
        <p:sp>
          <p:nvSpPr>
            <p:cNvPr id="305" name="Google Shape;305;g39f2d3d6026_0_42"/>
            <p:cNvSpPr/>
            <p:nvPr/>
          </p:nvSpPr>
          <p:spPr>
            <a:xfrm>
              <a:off x="9768255" y="1261702"/>
              <a:ext cx="1127700" cy="1127700"/>
            </a:xfrm>
            <a:prstGeom prst="ellipse">
              <a:avLst/>
            </a:prstGeom>
            <a:solidFill>
              <a:srgbClr val="364DA1"/>
            </a:solidFill>
            <a:ln w="14200" cap="flat" cmpd="sng">
              <a:solidFill>
                <a:srgbClr val="AAB4B5"/>
              </a:solidFill>
              <a:prstDash val="solid"/>
              <a:miter lim="800000"/>
              <a:headEnd type="none" w="sm" len="sm"/>
              <a:tailEnd type="none" w="sm" len="sm"/>
            </a:ln>
          </p:spPr>
          <p:txBody>
            <a:bodyPr spcFirstLastPara="1" wrap="square" lIns="102125" tIns="51050" rIns="102125" bIns="51050" anchor="ctr" anchorCtr="0">
              <a:noAutofit/>
            </a:bodyPr>
            <a:lstStyle/>
            <a:p>
              <a:pPr marL="0" marR="0" lvl="0" indent="0" algn="ctr" rtl="0">
                <a:lnSpc>
                  <a:spcPct val="100000"/>
                </a:lnSpc>
                <a:spcBef>
                  <a:spcPts val="0"/>
                </a:spcBef>
                <a:spcAft>
                  <a:spcPts val="0"/>
                </a:spcAft>
                <a:buClr>
                  <a:srgbClr val="000000"/>
                </a:buClr>
                <a:buSzPts val="2010"/>
                <a:buFont typeface="Arial"/>
                <a:buNone/>
              </a:pPr>
              <a:endParaRPr sz="2010" b="0" i="0" u="none" strike="noStrike" cap="none">
                <a:solidFill>
                  <a:schemeClr val="lt1"/>
                </a:solidFill>
                <a:latin typeface="Calibri"/>
                <a:ea typeface="Calibri"/>
                <a:cs typeface="Calibri"/>
                <a:sym typeface="Calibri"/>
              </a:endParaRPr>
            </a:p>
          </p:txBody>
        </p:sp>
        <p:sp>
          <p:nvSpPr>
            <p:cNvPr id="306" name="Google Shape;306;g39f2d3d6026_0_42"/>
            <p:cNvSpPr/>
            <p:nvPr/>
          </p:nvSpPr>
          <p:spPr>
            <a:xfrm>
              <a:off x="9962403" y="1657164"/>
              <a:ext cx="739500" cy="739500"/>
            </a:xfrm>
            <a:prstGeom prst="ellipse">
              <a:avLst/>
            </a:prstGeom>
            <a:solidFill>
              <a:srgbClr val="FF8001"/>
            </a:solidFill>
            <a:ln>
              <a:noFill/>
            </a:ln>
          </p:spPr>
          <p:txBody>
            <a:bodyPr spcFirstLastPara="1" wrap="square" lIns="102125" tIns="51050" rIns="102125" bIns="51050" anchor="ctr" anchorCtr="0">
              <a:noAutofit/>
            </a:bodyPr>
            <a:lstStyle/>
            <a:p>
              <a:pPr marL="0" marR="0" lvl="0" indent="0" algn="ctr" rtl="0">
                <a:lnSpc>
                  <a:spcPct val="100000"/>
                </a:lnSpc>
                <a:spcBef>
                  <a:spcPts val="0"/>
                </a:spcBef>
                <a:spcAft>
                  <a:spcPts val="0"/>
                </a:spcAft>
                <a:buClr>
                  <a:srgbClr val="000000"/>
                </a:buClr>
                <a:buSzPts val="2010"/>
                <a:buFont typeface="Arial"/>
                <a:buNone/>
              </a:pPr>
              <a:endParaRPr sz="2010" b="0" i="0" u="none" strike="noStrike" cap="none">
                <a:solidFill>
                  <a:schemeClr val="lt1"/>
                </a:solidFill>
                <a:latin typeface="Calibri"/>
                <a:ea typeface="Calibri"/>
                <a:cs typeface="Calibri"/>
                <a:sym typeface="Calibri"/>
              </a:endParaRPr>
            </a:p>
          </p:txBody>
        </p:sp>
      </p:grpSp>
      <p:grpSp>
        <p:nvGrpSpPr>
          <p:cNvPr id="307" name="Google Shape;307;g39f2d3d6026_0_42"/>
          <p:cNvGrpSpPr/>
          <p:nvPr/>
        </p:nvGrpSpPr>
        <p:grpSpPr>
          <a:xfrm>
            <a:off x="4233664" y="1848908"/>
            <a:ext cx="1260533" cy="1265103"/>
            <a:chOff x="10346968" y="1596451"/>
            <a:chExt cx="1128600" cy="1132590"/>
          </a:xfrm>
        </p:grpSpPr>
        <p:sp>
          <p:nvSpPr>
            <p:cNvPr id="308" name="Google Shape;308;g39f2d3d6026_0_42"/>
            <p:cNvSpPr/>
            <p:nvPr/>
          </p:nvSpPr>
          <p:spPr>
            <a:xfrm>
              <a:off x="10346968" y="1596451"/>
              <a:ext cx="1128600" cy="1128600"/>
            </a:xfrm>
            <a:prstGeom prst="ellipse">
              <a:avLst/>
            </a:prstGeom>
            <a:solidFill>
              <a:srgbClr val="364DA1"/>
            </a:solidFill>
            <a:ln w="14200" cap="flat" cmpd="sng">
              <a:solidFill>
                <a:srgbClr val="AAB4B5"/>
              </a:solidFill>
              <a:prstDash val="solid"/>
              <a:miter lim="800000"/>
              <a:headEnd type="none" w="sm" len="sm"/>
              <a:tailEnd type="none" w="sm" len="sm"/>
            </a:ln>
          </p:spPr>
          <p:txBody>
            <a:bodyPr spcFirstLastPara="1" wrap="square" lIns="102125" tIns="51050" rIns="102125" bIns="51050" anchor="ctr" anchorCtr="0">
              <a:noAutofit/>
            </a:bodyPr>
            <a:lstStyle/>
            <a:p>
              <a:pPr marL="0" marR="0" lvl="0" indent="0" algn="ctr" rtl="0">
                <a:lnSpc>
                  <a:spcPct val="100000"/>
                </a:lnSpc>
                <a:spcBef>
                  <a:spcPts val="0"/>
                </a:spcBef>
                <a:spcAft>
                  <a:spcPts val="0"/>
                </a:spcAft>
                <a:buClr>
                  <a:srgbClr val="000000"/>
                </a:buClr>
                <a:buSzPts val="2010"/>
                <a:buFont typeface="Arial"/>
                <a:buNone/>
              </a:pPr>
              <a:endParaRPr sz="2010" b="0" i="0" u="none" strike="noStrike" cap="none">
                <a:solidFill>
                  <a:schemeClr val="lt1"/>
                </a:solidFill>
                <a:latin typeface="Calibri"/>
                <a:ea typeface="Calibri"/>
                <a:cs typeface="Calibri"/>
                <a:sym typeface="Calibri"/>
              </a:endParaRPr>
            </a:p>
          </p:txBody>
        </p:sp>
        <p:sp>
          <p:nvSpPr>
            <p:cNvPr id="309" name="Google Shape;309;g39f2d3d6026_0_42"/>
            <p:cNvSpPr/>
            <p:nvPr/>
          </p:nvSpPr>
          <p:spPr>
            <a:xfrm>
              <a:off x="10765148" y="2436841"/>
              <a:ext cx="292200" cy="292200"/>
            </a:xfrm>
            <a:prstGeom prst="ellipse">
              <a:avLst/>
            </a:prstGeom>
            <a:solidFill>
              <a:srgbClr val="FF8001"/>
            </a:solidFill>
            <a:ln>
              <a:noFill/>
            </a:ln>
          </p:spPr>
          <p:txBody>
            <a:bodyPr spcFirstLastPara="1" wrap="square" lIns="102125" tIns="51050" rIns="102125" bIns="51050" anchor="ctr" anchorCtr="0">
              <a:noAutofit/>
            </a:bodyPr>
            <a:lstStyle/>
            <a:p>
              <a:pPr marL="0" marR="0" lvl="0" indent="0" algn="ctr" rtl="0">
                <a:lnSpc>
                  <a:spcPct val="100000"/>
                </a:lnSpc>
                <a:spcBef>
                  <a:spcPts val="0"/>
                </a:spcBef>
                <a:spcAft>
                  <a:spcPts val="0"/>
                </a:spcAft>
                <a:buClr>
                  <a:srgbClr val="000000"/>
                </a:buClr>
                <a:buSzPts val="2010"/>
                <a:buFont typeface="Arial"/>
                <a:buNone/>
              </a:pPr>
              <a:endParaRPr sz="2010" b="0" i="0" u="none" strike="noStrike" cap="none">
                <a:solidFill>
                  <a:schemeClr val="lt1"/>
                </a:solidFill>
                <a:latin typeface="Calibri"/>
                <a:ea typeface="Calibri"/>
                <a:cs typeface="Calibri"/>
                <a:sym typeface="Calibri"/>
              </a:endParaRPr>
            </a:p>
          </p:txBody>
        </p:sp>
      </p:grpSp>
      <p:grpSp>
        <p:nvGrpSpPr>
          <p:cNvPr id="310" name="Google Shape;310;g39f2d3d6026_0_42"/>
          <p:cNvGrpSpPr/>
          <p:nvPr/>
        </p:nvGrpSpPr>
        <p:grpSpPr>
          <a:xfrm>
            <a:off x="4233669" y="3631716"/>
            <a:ext cx="1260533" cy="1265258"/>
            <a:chOff x="9551378" y="2912411"/>
            <a:chExt cx="1128600" cy="1132729"/>
          </a:xfrm>
        </p:grpSpPr>
        <p:sp>
          <p:nvSpPr>
            <p:cNvPr id="311" name="Google Shape;311;g39f2d3d6026_0_42"/>
            <p:cNvSpPr/>
            <p:nvPr/>
          </p:nvSpPr>
          <p:spPr>
            <a:xfrm>
              <a:off x="9551378" y="2912411"/>
              <a:ext cx="1128600" cy="1128600"/>
            </a:xfrm>
            <a:prstGeom prst="ellipse">
              <a:avLst/>
            </a:prstGeom>
            <a:solidFill>
              <a:srgbClr val="364DA1"/>
            </a:solidFill>
            <a:ln w="14200" cap="flat" cmpd="sng">
              <a:solidFill>
                <a:srgbClr val="AAB4B5"/>
              </a:solidFill>
              <a:prstDash val="solid"/>
              <a:miter lim="800000"/>
              <a:headEnd type="none" w="sm" len="sm"/>
              <a:tailEnd type="none" w="sm" len="sm"/>
            </a:ln>
          </p:spPr>
          <p:txBody>
            <a:bodyPr spcFirstLastPara="1" wrap="square" lIns="102125" tIns="51050" rIns="102125" bIns="51050" anchor="ctr" anchorCtr="0">
              <a:noAutofit/>
            </a:bodyPr>
            <a:lstStyle/>
            <a:p>
              <a:pPr marL="0" marR="0" lvl="0" indent="0" algn="ctr" rtl="0">
                <a:lnSpc>
                  <a:spcPct val="100000"/>
                </a:lnSpc>
                <a:spcBef>
                  <a:spcPts val="0"/>
                </a:spcBef>
                <a:spcAft>
                  <a:spcPts val="0"/>
                </a:spcAft>
                <a:buClr>
                  <a:srgbClr val="000000"/>
                </a:buClr>
                <a:buSzPts val="2010"/>
                <a:buFont typeface="Arial"/>
                <a:buNone/>
              </a:pPr>
              <a:endParaRPr sz="2010" b="0" i="0" u="none" strike="noStrike" cap="none">
                <a:solidFill>
                  <a:schemeClr val="lt1"/>
                </a:solidFill>
                <a:latin typeface="Calibri"/>
                <a:ea typeface="Calibri"/>
                <a:cs typeface="Calibri"/>
                <a:sym typeface="Calibri"/>
              </a:endParaRPr>
            </a:p>
          </p:txBody>
        </p:sp>
        <p:sp>
          <p:nvSpPr>
            <p:cNvPr id="312" name="Google Shape;312;g39f2d3d6026_0_42"/>
            <p:cNvSpPr/>
            <p:nvPr/>
          </p:nvSpPr>
          <p:spPr>
            <a:xfrm>
              <a:off x="10003378" y="3820440"/>
              <a:ext cx="224700" cy="224700"/>
            </a:xfrm>
            <a:prstGeom prst="ellipse">
              <a:avLst/>
            </a:prstGeom>
            <a:solidFill>
              <a:srgbClr val="FF8001"/>
            </a:solidFill>
            <a:ln>
              <a:noFill/>
            </a:ln>
          </p:spPr>
          <p:txBody>
            <a:bodyPr spcFirstLastPara="1" wrap="square" lIns="102125" tIns="51050" rIns="102125" bIns="51050" anchor="ctr" anchorCtr="0">
              <a:noAutofit/>
            </a:bodyPr>
            <a:lstStyle/>
            <a:p>
              <a:pPr marL="0" marR="0" lvl="0" indent="0" algn="ctr" rtl="0">
                <a:lnSpc>
                  <a:spcPct val="100000"/>
                </a:lnSpc>
                <a:spcBef>
                  <a:spcPts val="0"/>
                </a:spcBef>
                <a:spcAft>
                  <a:spcPts val="0"/>
                </a:spcAft>
                <a:buClr>
                  <a:srgbClr val="000000"/>
                </a:buClr>
                <a:buSzPts val="2010"/>
                <a:buFont typeface="Arial"/>
                <a:buNone/>
              </a:pPr>
              <a:endParaRPr sz="2010" b="0" i="0" u="none" strike="noStrike" cap="none">
                <a:solidFill>
                  <a:schemeClr val="lt1"/>
                </a:solidFill>
                <a:latin typeface="Calibri"/>
                <a:ea typeface="Calibri"/>
                <a:cs typeface="Calibri"/>
                <a:sym typeface="Calibri"/>
              </a:endParaRPr>
            </a:p>
          </p:txBody>
        </p:sp>
      </p:grpSp>
      <p:sp>
        <p:nvSpPr>
          <p:cNvPr id="313" name="Google Shape;313;g39f2d3d6026_0_42"/>
          <p:cNvSpPr txBox="1"/>
          <p:nvPr/>
        </p:nvSpPr>
        <p:spPr>
          <a:xfrm>
            <a:off x="6119832" y="133110"/>
            <a:ext cx="4072200" cy="1134600"/>
          </a:xfrm>
          <a:prstGeom prst="rect">
            <a:avLst/>
          </a:prstGeom>
          <a:noFill/>
          <a:ln>
            <a:noFill/>
          </a:ln>
        </p:spPr>
        <p:txBody>
          <a:bodyPr spcFirstLastPara="1" wrap="square" lIns="102125" tIns="51050" rIns="102125" bIns="51050" anchor="t" anchorCtr="0">
            <a:spAutoFit/>
          </a:bodyPr>
          <a:lstStyle/>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chemeClr val="dk1"/>
                </a:solidFill>
                <a:latin typeface="Calibri"/>
                <a:ea typeface="Calibri"/>
                <a:cs typeface="Calibri"/>
                <a:sym typeface="Calibri"/>
              </a:rPr>
              <a:t>2 times</a:t>
            </a:r>
            <a:r>
              <a:rPr lang="en-CA" sz="2233" b="0" i="0" u="none" strike="noStrike" cap="none">
                <a:solidFill>
                  <a:srgbClr val="000000"/>
                </a:solidFill>
                <a:latin typeface="Arial"/>
                <a:ea typeface="Arial"/>
                <a:cs typeface="Arial"/>
                <a:sym typeface="Arial"/>
              </a:rPr>
              <a:t> </a:t>
            </a:r>
            <a:r>
              <a:rPr lang="en-CA" sz="2233" b="1" i="0" u="none" strike="noStrike" cap="none">
                <a:solidFill>
                  <a:schemeClr val="dk1"/>
                </a:solidFill>
                <a:latin typeface="Calibri"/>
                <a:ea typeface="Calibri"/>
                <a:cs typeface="Calibri"/>
                <a:sym typeface="Calibri"/>
              </a:rPr>
              <a:t>more common than</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rgbClr val="FF8001"/>
                </a:solidFill>
                <a:latin typeface="Calibri"/>
                <a:ea typeface="Calibri"/>
                <a:cs typeface="Calibri"/>
                <a:sym typeface="Calibri"/>
              </a:rPr>
              <a:t>Autism Spectrum Disorder (ASD)</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0" i="0" u="none" strike="noStrike" cap="none">
                <a:solidFill>
                  <a:schemeClr val="dk1"/>
                </a:solidFill>
                <a:latin typeface="Calibri"/>
                <a:ea typeface="Calibri"/>
                <a:cs typeface="Calibri"/>
                <a:sym typeface="Calibri"/>
              </a:rPr>
              <a:t>(2%)</a:t>
            </a:r>
            <a:endParaRPr sz="2233" b="0" i="0" u="none" strike="noStrike" cap="none">
              <a:solidFill>
                <a:srgbClr val="000000"/>
              </a:solidFill>
              <a:latin typeface="Arial"/>
              <a:ea typeface="Arial"/>
              <a:cs typeface="Arial"/>
              <a:sym typeface="Arial"/>
            </a:endParaRPr>
          </a:p>
        </p:txBody>
      </p:sp>
      <p:sp>
        <p:nvSpPr>
          <p:cNvPr id="314" name="Google Shape;314;g39f2d3d6026_0_42"/>
          <p:cNvSpPr txBox="1"/>
          <p:nvPr/>
        </p:nvSpPr>
        <p:spPr>
          <a:xfrm>
            <a:off x="6288862" y="3656122"/>
            <a:ext cx="3734100" cy="1478400"/>
          </a:xfrm>
          <a:prstGeom prst="rect">
            <a:avLst/>
          </a:prstGeom>
          <a:noFill/>
          <a:ln>
            <a:noFill/>
          </a:ln>
        </p:spPr>
        <p:txBody>
          <a:bodyPr spcFirstLastPara="1" wrap="square" lIns="102125" tIns="51050" rIns="102125" bIns="51050" anchor="t" anchorCtr="0">
            <a:spAutoFit/>
          </a:bodyPr>
          <a:lstStyle/>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chemeClr val="dk1"/>
                </a:solidFill>
                <a:latin typeface="Calibri"/>
                <a:ea typeface="Calibri"/>
                <a:cs typeface="Calibri"/>
                <a:sym typeface="Calibri"/>
              </a:rPr>
              <a:t>29 times</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chemeClr val="dk1"/>
                </a:solidFill>
                <a:latin typeface="Calibri"/>
                <a:ea typeface="Calibri"/>
                <a:cs typeface="Calibri"/>
                <a:sym typeface="Calibri"/>
              </a:rPr>
              <a:t>more common than</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rgbClr val="FF8001"/>
                </a:solidFill>
                <a:latin typeface="Calibri"/>
                <a:ea typeface="Calibri"/>
                <a:cs typeface="Calibri"/>
                <a:sym typeface="Calibri"/>
              </a:rPr>
              <a:t>Down Syndrome</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0" i="0" u="none" strike="noStrike" cap="none">
                <a:solidFill>
                  <a:schemeClr val="dk1"/>
                </a:solidFill>
                <a:latin typeface="Calibri"/>
                <a:ea typeface="Calibri"/>
                <a:cs typeface="Calibri"/>
                <a:sym typeface="Calibri"/>
              </a:rPr>
              <a:t>(0.14%)</a:t>
            </a:r>
            <a:endParaRPr sz="2233" b="0" i="0" u="none" strike="noStrike" cap="none">
              <a:solidFill>
                <a:srgbClr val="000000"/>
              </a:solidFill>
              <a:latin typeface="Arial"/>
              <a:ea typeface="Arial"/>
              <a:cs typeface="Arial"/>
              <a:sym typeface="Arial"/>
            </a:endParaRPr>
          </a:p>
        </p:txBody>
      </p:sp>
      <p:sp>
        <p:nvSpPr>
          <p:cNvPr id="315" name="Google Shape;315;g39f2d3d6026_0_42"/>
          <p:cNvSpPr txBox="1"/>
          <p:nvPr/>
        </p:nvSpPr>
        <p:spPr>
          <a:xfrm>
            <a:off x="6221231" y="1848769"/>
            <a:ext cx="3734100" cy="1478400"/>
          </a:xfrm>
          <a:prstGeom prst="rect">
            <a:avLst/>
          </a:prstGeom>
          <a:noFill/>
          <a:ln>
            <a:noFill/>
          </a:ln>
        </p:spPr>
        <p:txBody>
          <a:bodyPr spcFirstLastPara="1" wrap="square" lIns="102125" tIns="51050" rIns="102125" bIns="51050" anchor="t" anchorCtr="0">
            <a:spAutoFit/>
          </a:bodyPr>
          <a:lstStyle/>
          <a:p>
            <a:pPr marL="0" marR="0" lvl="0" indent="0" algn="l" rtl="0">
              <a:lnSpc>
                <a:spcPct val="100000"/>
              </a:lnSpc>
              <a:spcBef>
                <a:spcPts val="0"/>
              </a:spcBef>
              <a:spcAft>
                <a:spcPts val="0"/>
              </a:spcAft>
              <a:buClr>
                <a:srgbClr val="000000"/>
              </a:buClr>
              <a:buSzPts val="2234"/>
              <a:buFont typeface="Arial"/>
              <a:buNone/>
            </a:pPr>
            <a:r>
              <a:rPr lang="en-CA" sz="2233" b="1" i="0" u="none" strike="noStrike" cap="none" dirty="0">
                <a:solidFill>
                  <a:schemeClr val="dk1"/>
                </a:solidFill>
                <a:latin typeface="Calibri"/>
                <a:ea typeface="Calibri"/>
                <a:cs typeface="Calibri"/>
                <a:sym typeface="Calibri"/>
              </a:rPr>
              <a:t>17 times </a:t>
            </a:r>
            <a:endParaRPr sz="2233"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1" i="0" u="none" strike="noStrike" cap="none" dirty="0">
                <a:solidFill>
                  <a:schemeClr val="dk1"/>
                </a:solidFill>
                <a:latin typeface="Calibri"/>
                <a:ea typeface="Calibri"/>
                <a:cs typeface="Calibri"/>
                <a:sym typeface="Calibri"/>
              </a:rPr>
              <a:t>more common than</a:t>
            </a:r>
            <a:endParaRPr sz="2233"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1" i="0" u="none" strike="noStrike" cap="none" dirty="0">
                <a:solidFill>
                  <a:srgbClr val="FF8001"/>
                </a:solidFill>
                <a:latin typeface="Calibri"/>
                <a:ea typeface="Calibri"/>
                <a:cs typeface="Calibri"/>
                <a:sym typeface="Calibri"/>
              </a:rPr>
              <a:t>Cerebral Palsy</a:t>
            </a:r>
            <a:endParaRPr sz="2233"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0" i="0" u="none" strike="noStrike" cap="none" dirty="0">
                <a:solidFill>
                  <a:schemeClr val="dk1"/>
                </a:solidFill>
                <a:latin typeface="Calibri"/>
                <a:ea typeface="Calibri"/>
                <a:cs typeface="Calibri"/>
                <a:sym typeface="Calibri"/>
              </a:rPr>
              <a:t>(0.23%)</a:t>
            </a:r>
            <a:endParaRPr sz="2233" b="0" i="0" u="none" strike="noStrike" cap="none" dirty="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4"/>
                                        </p:tgtEl>
                                        <p:attrNameLst>
                                          <p:attrName>style.visibility</p:attrName>
                                        </p:attrNameLst>
                                      </p:cBhvr>
                                      <p:to>
                                        <p:strVal val="visible"/>
                                      </p:to>
                                    </p:set>
                                    <p:animEffect transition="in" filter="fade">
                                      <p:cBhvr>
                                        <p:cTn id="7" dur="1000"/>
                                        <p:tgtEl>
                                          <p:spTgt spid="30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07"/>
                                        </p:tgtEl>
                                        <p:attrNameLst>
                                          <p:attrName>style.visibility</p:attrName>
                                        </p:attrNameLst>
                                      </p:cBhvr>
                                      <p:to>
                                        <p:strVal val="visible"/>
                                      </p:to>
                                    </p:set>
                                    <p:animEffect transition="in" filter="fade">
                                      <p:cBhvr>
                                        <p:cTn id="11" dur="1000"/>
                                        <p:tgtEl>
                                          <p:spTgt spid="307"/>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10"/>
                                        </p:tgtEl>
                                        <p:attrNameLst>
                                          <p:attrName>style.visibility</p:attrName>
                                        </p:attrNameLst>
                                      </p:cBhvr>
                                      <p:to>
                                        <p:strVal val="visible"/>
                                      </p:to>
                                    </p:set>
                                    <p:animEffect transition="in" filter="fade">
                                      <p:cBhvr>
                                        <p:cTn id="15" dur="1000"/>
                                        <p:tgtEl>
                                          <p:spTgt spid="3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g39f2d3d6026_0_21"/>
          <p:cNvSpPr/>
          <p:nvPr/>
        </p:nvSpPr>
        <p:spPr>
          <a:xfrm>
            <a:off x="-14276" y="20818"/>
            <a:ext cx="5594400" cy="3772200"/>
          </a:xfrm>
          <a:prstGeom prst="roundRect">
            <a:avLst>
              <a:gd name="adj" fmla="val 0"/>
            </a:avLst>
          </a:prstGeom>
          <a:gradFill>
            <a:gsLst>
              <a:gs pos="0">
                <a:srgbClr val="E9F7F9"/>
              </a:gs>
              <a:gs pos="100000">
                <a:srgbClr val="F6FBF4"/>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22" name="Google Shape;322;g39f2d3d6026_0_21"/>
          <p:cNvSpPr txBox="1"/>
          <p:nvPr/>
        </p:nvSpPr>
        <p:spPr>
          <a:xfrm>
            <a:off x="676461" y="895788"/>
            <a:ext cx="46398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FASD is…</a:t>
            </a:r>
            <a:endParaRPr sz="1400" b="0" i="0" u="none" strike="noStrike" cap="none">
              <a:solidFill>
                <a:srgbClr val="000000"/>
              </a:solidFill>
              <a:latin typeface="Arial"/>
              <a:ea typeface="Arial"/>
              <a:cs typeface="Arial"/>
              <a:sym typeface="Arial"/>
            </a:endParaRPr>
          </a:p>
        </p:txBody>
      </p:sp>
      <p:grpSp>
        <p:nvGrpSpPr>
          <p:cNvPr id="323" name="Google Shape;323;g39f2d3d6026_0_21"/>
          <p:cNvGrpSpPr/>
          <p:nvPr/>
        </p:nvGrpSpPr>
        <p:grpSpPr>
          <a:xfrm>
            <a:off x="4234499" y="77"/>
            <a:ext cx="1259528" cy="1267753"/>
            <a:chOff x="9768255" y="1261702"/>
            <a:chExt cx="1127700" cy="1134962"/>
          </a:xfrm>
        </p:grpSpPr>
        <p:sp>
          <p:nvSpPr>
            <p:cNvPr id="324" name="Google Shape;324;g39f2d3d6026_0_21"/>
            <p:cNvSpPr/>
            <p:nvPr/>
          </p:nvSpPr>
          <p:spPr>
            <a:xfrm>
              <a:off x="9768255" y="1261702"/>
              <a:ext cx="1127700" cy="1127700"/>
            </a:xfrm>
            <a:prstGeom prst="ellipse">
              <a:avLst/>
            </a:prstGeom>
            <a:solidFill>
              <a:srgbClr val="364DA1"/>
            </a:solidFill>
            <a:ln w="14200" cap="flat" cmpd="sng">
              <a:solidFill>
                <a:srgbClr val="AAB4B5"/>
              </a:solidFill>
              <a:prstDash val="solid"/>
              <a:miter lim="800000"/>
              <a:headEnd type="none" w="sm" len="sm"/>
              <a:tailEnd type="none" w="sm" len="sm"/>
            </a:ln>
          </p:spPr>
          <p:txBody>
            <a:bodyPr spcFirstLastPara="1" wrap="square" lIns="102125" tIns="51050" rIns="102125" bIns="51050" anchor="ctr" anchorCtr="0">
              <a:noAutofit/>
            </a:bodyPr>
            <a:lstStyle/>
            <a:p>
              <a:pPr marL="0" marR="0" lvl="0" indent="0" algn="ctr" rtl="0">
                <a:lnSpc>
                  <a:spcPct val="100000"/>
                </a:lnSpc>
                <a:spcBef>
                  <a:spcPts val="0"/>
                </a:spcBef>
                <a:spcAft>
                  <a:spcPts val="0"/>
                </a:spcAft>
                <a:buClr>
                  <a:srgbClr val="000000"/>
                </a:buClr>
                <a:buSzPts val="2010"/>
                <a:buFont typeface="Arial"/>
                <a:buNone/>
              </a:pPr>
              <a:endParaRPr sz="2010" b="0" i="0" u="none" strike="noStrike" cap="none">
                <a:solidFill>
                  <a:schemeClr val="lt1"/>
                </a:solidFill>
                <a:latin typeface="Calibri"/>
                <a:ea typeface="Calibri"/>
                <a:cs typeface="Calibri"/>
                <a:sym typeface="Calibri"/>
              </a:endParaRPr>
            </a:p>
          </p:txBody>
        </p:sp>
        <p:sp>
          <p:nvSpPr>
            <p:cNvPr id="325" name="Google Shape;325;g39f2d3d6026_0_21"/>
            <p:cNvSpPr/>
            <p:nvPr/>
          </p:nvSpPr>
          <p:spPr>
            <a:xfrm>
              <a:off x="9962403" y="1657164"/>
              <a:ext cx="739500" cy="739500"/>
            </a:xfrm>
            <a:prstGeom prst="ellipse">
              <a:avLst/>
            </a:prstGeom>
            <a:solidFill>
              <a:srgbClr val="FF8001"/>
            </a:solidFill>
            <a:ln>
              <a:noFill/>
            </a:ln>
          </p:spPr>
          <p:txBody>
            <a:bodyPr spcFirstLastPara="1" wrap="square" lIns="102125" tIns="51050" rIns="102125" bIns="51050" anchor="ctr" anchorCtr="0">
              <a:noAutofit/>
            </a:bodyPr>
            <a:lstStyle/>
            <a:p>
              <a:pPr marL="0" marR="0" lvl="0" indent="0" algn="ctr" rtl="0">
                <a:lnSpc>
                  <a:spcPct val="100000"/>
                </a:lnSpc>
                <a:spcBef>
                  <a:spcPts val="0"/>
                </a:spcBef>
                <a:spcAft>
                  <a:spcPts val="0"/>
                </a:spcAft>
                <a:buClr>
                  <a:srgbClr val="000000"/>
                </a:buClr>
                <a:buSzPts val="2010"/>
                <a:buFont typeface="Arial"/>
                <a:buNone/>
              </a:pPr>
              <a:endParaRPr sz="2010" b="0" i="0" u="none" strike="noStrike" cap="none">
                <a:solidFill>
                  <a:schemeClr val="lt1"/>
                </a:solidFill>
                <a:latin typeface="Calibri"/>
                <a:ea typeface="Calibri"/>
                <a:cs typeface="Calibri"/>
                <a:sym typeface="Calibri"/>
              </a:endParaRPr>
            </a:p>
          </p:txBody>
        </p:sp>
      </p:grpSp>
      <p:grpSp>
        <p:nvGrpSpPr>
          <p:cNvPr id="326" name="Google Shape;326;g39f2d3d6026_0_21"/>
          <p:cNvGrpSpPr/>
          <p:nvPr/>
        </p:nvGrpSpPr>
        <p:grpSpPr>
          <a:xfrm>
            <a:off x="4233664" y="1848908"/>
            <a:ext cx="1260533" cy="1265103"/>
            <a:chOff x="10346968" y="1596451"/>
            <a:chExt cx="1128600" cy="1132590"/>
          </a:xfrm>
        </p:grpSpPr>
        <p:sp>
          <p:nvSpPr>
            <p:cNvPr id="327" name="Google Shape;327;g39f2d3d6026_0_21"/>
            <p:cNvSpPr/>
            <p:nvPr/>
          </p:nvSpPr>
          <p:spPr>
            <a:xfrm>
              <a:off x="10346968" y="1596451"/>
              <a:ext cx="1128600" cy="1128600"/>
            </a:xfrm>
            <a:prstGeom prst="ellipse">
              <a:avLst/>
            </a:prstGeom>
            <a:solidFill>
              <a:srgbClr val="364DA1"/>
            </a:solidFill>
            <a:ln w="14200" cap="flat" cmpd="sng">
              <a:solidFill>
                <a:srgbClr val="AAB4B5"/>
              </a:solidFill>
              <a:prstDash val="solid"/>
              <a:miter lim="800000"/>
              <a:headEnd type="none" w="sm" len="sm"/>
              <a:tailEnd type="none" w="sm" len="sm"/>
            </a:ln>
          </p:spPr>
          <p:txBody>
            <a:bodyPr spcFirstLastPara="1" wrap="square" lIns="102125" tIns="51050" rIns="102125" bIns="51050" anchor="ctr" anchorCtr="0">
              <a:noAutofit/>
            </a:bodyPr>
            <a:lstStyle/>
            <a:p>
              <a:pPr marL="0" marR="0" lvl="0" indent="0" algn="ctr" rtl="0">
                <a:lnSpc>
                  <a:spcPct val="100000"/>
                </a:lnSpc>
                <a:spcBef>
                  <a:spcPts val="0"/>
                </a:spcBef>
                <a:spcAft>
                  <a:spcPts val="0"/>
                </a:spcAft>
                <a:buClr>
                  <a:srgbClr val="000000"/>
                </a:buClr>
                <a:buSzPts val="2010"/>
                <a:buFont typeface="Arial"/>
                <a:buNone/>
              </a:pPr>
              <a:endParaRPr sz="2010" b="0" i="0" u="none" strike="noStrike" cap="none">
                <a:solidFill>
                  <a:schemeClr val="lt1"/>
                </a:solidFill>
                <a:latin typeface="Calibri"/>
                <a:ea typeface="Calibri"/>
                <a:cs typeface="Calibri"/>
                <a:sym typeface="Calibri"/>
              </a:endParaRPr>
            </a:p>
          </p:txBody>
        </p:sp>
        <p:sp>
          <p:nvSpPr>
            <p:cNvPr id="328" name="Google Shape;328;g39f2d3d6026_0_21"/>
            <p:cNvSpPr/>
            <p:nvPr/>
          </p:nvSpPr>
          <p:spPr>
            <a:xfrm>
              <a:off x="10765148" y="2436841"/>
              <a:ext cx="292200" cy="292200"/>
            </a:xfrm>
            <a:prstGeom prst="ellipse">
              <a:avLst/>
            </a:prstGeom>
            <a:solidFill>
              <a:srgbClr val="FF8001"/>
            </a:solidFill>
            <a:ln>
              <a:noFill/>
            </a:ln>
          </p:spPr>
          <p:txBody>
            <a:bodyPr spcFirstLastPara="1" wrap="square" lIns="102125" tIns="51050" rIns="102125" bIns="51050" anchor="ctr" anchorCtr="0">
              <a:noAutofit/>
            </a:bodyPr>
            <a:lstStyle/>
            <a:p>
              <a:pPr marL="0" marR="0" lvl="0" indent="0" algn="ctr" rtl="0">
                <a:lnSpc>
                  <a:spcPct val="100000"/>
                </a:lnSpc>
                <a:spcBef>
                  <a:spcPts val="0"/>
                </a:spcBef>
                <a:spcAft>
                  <a:spcPts val="0"/>
                </a:spcAft>
                <a:buClr>
                  <a:srgbClr val="000000"/>
                </a:buClr>
                <a:buSzPts val="2010"/>
                <a:buFont typeface="Arial"/>
                <a:buNone/>
              </a:pPr>
              <a:endParaRPr sz="2010" b="0" i="0" u="none" strike="noStrike" cap="none">
                <a:solidFill>
                  <a:schemeClr val="lt1"/>
                </a:solidFill>
                <a:latin typeface="Calibri"/>
                <a:ea typeface="Calibri"/>
                <a:cs typeface="Calibri"/>
                <a:sym typeface="Calibri"/>
              </a:endParaRPr>
            </a:p>
          </p:txBody>
        </p:sp>
      </p:grpSp>
      <p:grpSp>
        <p:nvGrpSpPr>
          <p:cNvPr id="329" name="Google Shape;329;g39f2d3d6026_0_21"/>
          <p:cNvGrpSpPr/>
          <p:nvPr/>
        </p:nvGrpSpPr>
        <p:grpSpPr>
          <a:xfrm>
            <a:off x="4233669" y="3631716"/>
            <a:ext cx="1260533" cy="1265258"/>
            <a:chOff x="9551378" y="2912411"/>
            <a:chExt cx="1128600" cy="1132729"/>
          </a:xfrm>
        </p:grpSpPr>
        <p:sp>
          <p:nvSpPr>
            <p:cNvPr id="330" name="Google Shape;330;g39f2d3d6026_0_21"/>
            <p:cNvSpPr/>
            <p:nvPr/>
          </p:nvSpPr>
          <p:spPr>
            <a:xfrm>
              <a:off x="9551378" y="2912411"/>
              <a:ext cx="1128600" cy="1128600"/>
            </a:xfrm>
            <a:prstGeom prst="ellipse">
              <a:avLst/>
            </a:prstGeom>
            <a:solidFill>
              <a:srgbClr val="364DA1"/>
            </a:solidFill>
            <a:ln w="14200" cap="flat" cmpd="sng">
              <a:solidFill>
                <a:srgbClr val="AAB4B5"/>
              </a:solidFill>
              <a:prstDash val="solid"/>
              <a:miter lim="800000"/>
              <a:headEnd type="none" w="sm" len="sm"/>
              <a:tailEnd type="none" w="sm" len="sm"/>
            </a:ln>
          </p:spPr>
          <p:txBody>
            <a:bodyPr spcFirstLastPara="1" wrap="square" lIns="102125" tIns="51050" rIns="102125" bIns="51050" anchor="ctr" anchorCtr="0">
              <a:noAutofit/>
            </a:bodyPr>
            <a:lstStyle/>
            <a:p>
              <a:pPr marL="0" marR="0" lvl="0" indent="0" algn="ctr" rtl="0">
                <a:lnSpc>
                  <a:spcPct val="100000"/>
                </a:lnSpc>
                <a:spcBef>
                  <a:spcPts val="0"/>
                </a:spcBef>
                <a:spcAft>
                  <a:spcPts val="0"/>
                </a:spcAft>
                <a:buClr>
                  <a:srgbClr val="000000"/>
                </a:buClr>
                <a:buSzPts val="2010"/>
                <a:buFont typeface="Arial"/>
                <a:buNone/>
              </a:pPr>
              <a:endParaRPr sz="2010" b="0" i="0" u="none" strike="noStrike" cap="none">
                <a:solidFill>
                  <a:schemeClr val="lt1"/>
                </a:solidFill>
                <a:latin typeface="Calibri"/>
                <a:ea typeface="Calibri"/>
                <a:cs typeface="Calibri"/>
                <a:sym typeface="Calibri"/>
              </a:endParaRPr>
            </a:p>
          </p:txBody>
        </p:sp>
        <p:sp>
          <p:nvSpPr>
            <p:cNvPr id="331" name="Google Shape;331;g39f2d3d6026_0_21"/>
            <p:cNvSpPr/>
            <p:nvPr/>
          </p:nvSpPr>
          <p:spPr>
            <a:xfrm>
              <a:off x="10003378" y="3820440"/>
              <a:ext cx="224700" cy="224700"/>
            </a:xfrm>
            <a:prstGeom prst="ellipse">
              <a:avLst/>
            </a:prstGeom>
            <a:solidFill>
              <a:srgbClr val="FF8001"/>
            </a:solidFill>
            <a:ln>
              <a:noFill/>
            </a:ln>
          </p:spPr>
          <p:txBody>
            <a:bodyPr spcFirstLastPara="1" wrap="square" lIns="102125" tIns="51050" rIns="102125" bIns="51050" anchor="ctr" anchorCtr="0">
              <a:noAutofit/>
            </a:bodyPr>
            <a:lstStyle/>
            <a:p>
              <a:pPr marL="0" marR="0" lvl="0" indent="0" algn="ctr" rtl="0">
                <a:lnSpc>
                  <a:spcPct val="100000"/>
                </a:lnSpc>
                <a:spcBef>
                  <a:spcPts val="0"/>
                </a:spcBef>
                <a:spcAft>
                  <a:spcPts val="0"/>
                </a:spcAft>
                <a:buClr>
                  <a:srgbClr val="000000"/>
                </a:buClr>
                <a:buSzPts val="2010"/>
                <a:buFont typeface="Arial"/>
                <a:buNone/>
              </a:pPr>
              <a:endParaRPr sz="2010" b="0" i="0" u="none" strike="noStrike" cap="none">
                <a:solidFill>
                  <a:schemeClr val="lt1"/>
                </a:solidFill>
                <a:latin typeface="Calibri"/>
                <a:ea typeface="Calibri"/>
                <a:cs typeface="Calibri"/>
                <a:sym typeface="Calibri"/>
              </a:endParaRPr>
            </a:p>
          </p:txBody>
        </p:sp>
      </p:grpSp>
      <p:grpSp>
        <p:nvGrpSpPr>
          <p:cNvPr id="332" name="Google Shape;332;g39f2d3d6026_0_21"/>
          <p:cNvGrpSpPr/>
          <p:nvPr/>
        </p:nvGrpSpPr>
        <p:grpSpPr>
          <a:xfrm>
            <a:off x="4233666" y="5420097"/>
            <a:ext cx="1260533" cy="1266882"/>
            <a:chOff x="9928786" y="4320482"/>
            <a:chExt cx="1128600" cy="1134183"/>
          </a:xfrm>
        </p:grpSpPr>
        <p:sp>
          <p:nvSpPr>
            <p:cNvPr id="333" name="Google Shape;333;g39f2d3d6026_0_21"/>
            <p:cNvSpPr/>
            <p:nvPr/>
          </p:nvSpPr>
          <p:spPr>
            <a:xfrm>
              <a:off x="9928786" y="4320482"/>
              <a:ext cx="1128600" cy="1128600"/>
            </a:xfrm>
            <a:prstGeom prst="ellipse">
              <a:avLst/>
            </a:prstGeom>
            <a:solidFill>
              <a:srgbClr val="364DA1"/>
            </a:solidFill>
            <a:ln w="14200" cap="flat" cmpd="sng">
              <a:solidFill>
                <a:srgbClr val="AAB4B5"/>
              </a:solidFill>
              <a:prstDash val="solid"/>
              <a:miter lim="800000"/>
              <a:headEnd type="none" w="sm" len="sm"/>
              <a:tailEnd type="none" w="sm" len="sm"/>
            </a:ln>
          </p:spPr>
          <p:txBody>
            <a:bodyPr spcFirstLastPara="1" wrap="square" lIns="102125" tIns="51050" rIns="102125" bIns="51050" anchor="ctr" anchorCtr="0">
              <a:noAutofit/>
            </a:bodyPr>
            <a:lstStyle/>
            <a:p>
              <a:pPr marL="0" marR="0" lvl="0" indent="0" algn="ctr" rtl="0">
                <a:lnSpc>
                  <a:spcPct val="100000"/>
                </a:lnSpc>
                <a:spcBef>
                  <a:spcPts val="0"/>
                </a:spcBef>
                <a:spcAft>
                  <a:spcPts val="0"/>
                </a:spcAft>
                <a:buClr>
                  <a:srgbClr val="000000"/>
                </a:buClr>
                <a:buSzPts val="2010"/>
                <a:buFont typeface="Arial"/>
                <a:buNone/>
              </a:pPr>
              <a:endParaRPr sz="2010" b="0" i="0" u="none" strike="noStrike" cap="none">
                <a:solidFill>
                  <a:schemeClr val="lt1"/>
                </a:solidFill>
                <a:latin typeface="Calibri"/>
                <a:ea typeface="Calibri"/>
                <a:cs typeface="Calibri"/>
                <a:sym typeface="Calibri"/>
              </a:endParaRPr>
            </a:p>
          </p:txBody>
        </p:sp>
        <p:sp>
          <p:nvSpPr>
            <p:cNvPr id="334" name="Google Shape;334;g39f2d3d6026_0_21"/>
            <p:cNvSpPr/>
            <p:nvPr/>
          </p:nvSpPr>
          <p:spPr>
            <a:xfrm>
              <a:off x="10372231" y="5249465"/>
              <a:ext cx="205200" cy="205200"/>
            </a:xfrm>
            <a:prstGeom prst="ellipse">
              <a:avLst/>
            </a:prstGeom>
            <a:solidFill>
              <a:srgbClr val="FF8001"/>
            </a:solidFill>
            <a:ln>
              <a:noFill/>
            </a:ln>
          </p:spPr>
          <p:txBody>
            <a:bodyPr spcFirstLastPara="1" wrap="square" lIns="102125" tIns="51050" rIns="102125" bIns="51050" anchor="ctr" anchorCtr="0">
              <a:noAutofit/>
            </a:bodyPr>
            <a:lstStyle/>
            <a:p>
              <a:pPr marL="0" marR="0" lvl="0" indent="0" algn="ctr" rtl="0">
                <a:lnSpc>
                  <a:spcPct val="100000"/>
                </a:lnSpc>
                <a:spcBef>
                  <a:spcPts val="0"/>
                </a:spcBef>
                <a:spcAft>
                  <a:spcPts val="0"/>
                </a:spcAft>
                <a:buClr>
                  <a:srgbClr val="000000"/>
                </a:buClr>
                <a:buSzPts val="2010"/>
                <a:buFont typeface="Arial"/>
                <a:buNone/>
              </a:pPr>
              <a:endParaRPr sz="2010" b="0" i="0" u="none" strike="noStrike" cap="none">
                <a:solidFill>
                  <a:schemeClr val="lt1"/>
                </a:solidFill>
                <a:latin typeface="Calibri"/>
                <a:ea typeface="Calibri"/>
                <a:cs typeface="Calibri"/>
                <a:sym typeface="Calibri"/>
              </a:endParaRPr>
            </a:p>
          </p:txBody>
        </p:sp>
      </p:grpSp>
      <p:sp>
        <p:nvSpPr>
          <p:cNvPr id="335" name="Google Shape;335;g39f2d3d6026_0_21"/>
          <p:cNvSpPr txBox="1"/>
          <p:nvPr/>
        </p:nvSpPr>
        <p:spPr>
          <a:xfrm>
            <a:off x="6119832" y="133110"/>
            <a:ext cx="4072200" cy="1134600"/>
          </a:xfrm>
          <a:prstGeom prst="rect">
            <a:avLst/>
          </a:prstGeom>
          <a:noFill/>
          <a:ln>
            <a:noFill/>
          </a:ln>
        </p:spPr>
        <p:txBody>
          <a:bodyPr spcFirstLastPara="1" wrap="square" lIns="102125" tIns="51050" rIns="102125" bIns="51050" anchor="t" anchorCtr="0">
            <a:spAutoFit/>
          </a:bodyPr>
          <a:lstStyle/>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chemeClr val="dk1"/>
                </a:solidFill>
                <a:latin typeface="Calibri"/>
                <a:ea typeface="Calibri"/>
                <a:cs typeface="Calibri"/>
                <a:sym typeface="Calibri"/>
              </a:rPr>
              <a:t>2 times</a:t>
            </a:r>
            <a:r>
              <a:rPr lang="en-CA" sz="2233" b="0" i="0" u="none" strike="noStrike" cap="none">
                <a:solidFill>
                  <a:srgbClr val="000000"/>
                </a:solidFill>
                <a:latin typeface="Arial"/>
                <a:ea typeface="Arial"/>
                <a:cs typeface="Arial"/>
                <a:sym typeface="Arial"/>
              </a:rPr>
              <a:t> </a:t>
            </a:r>
            <a:r>
              <a:rPr lang="en-CA" sz="2233" b="1" i="0" u="none" strike="noStrike" cap="none">
                <a:solidFill>
                  <a:schemeClr val="dk1"/>
                </a:solidFill>
                <a:latin typeface="Calibri"/>
                <a:ea typeface="Calibri"/>
                <a:cs typeface="Calibri"/>
                <a:sym typeface="Calibri"/>
              </a:rPr>
              <a:t>more common than</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rgbClr val="FF8001"/>
                </a:solidFill>
                <a:latin typeface="Calibri"/>
                <a:ea typeface="Calibri"/>
                <a:cs typeface="Calibri"/>
                <a:sym typeface="Calibri"/>
              </a:rPr>
              <a:t>Autism Spectrum Disorder (ASD)</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0" i="0" u="none" strike="noStrike" cap="none">
                <a:solidFill>
                  <a:schemeClr val="dk1"/>
                </a:solidFill>
                <a:latin typeface="Calibri"/>
                <a:ea typeface="Calibri"/>
                <a:cs typeface="Calibri"/>
                <a:sym typeface="Calibri"/>
              </a:rPr>
              <a:t>(2%)</a:t>
            </a:r>
            <a:endParaRPr sz="2233" b="0" i="0" u="none" strike="noStrike" cap="none">
              <a:solidFill>
                <a:srgbClr val="000000"/>
              </a:solidFill>
              <a:latin typeface="Arial"/>
              <a:ea typeface="Arial"/>
              <a:cs typeface="Arial"/>
              <a:sym typeface="Arial"/>
            </a:endParaRPr>
          </a:p>
        </p:txBody>
      </p:sp>
      <p:sp>
        <p:nvSpPr>
          <p:cNvPr id="336" name="Google Shape;336;g39f2d3d6026_0_21"/>
          <p:cNvSpPr txBox="1"/>
          <p:nvPr/>
        </p:nvSpPr>
        <p:spPr>
          <a:xfrm>
            <a:off x="6288862" y="3656122"/>
            <a:ext cx="3734100" cy="1478400"/>
          </a:xfrm>
          <a:prstGeom prst="rect">
            <a:avLst/>
          </a:prstGeom>
          <a:noFill/>
          <a:ln>
            <a:noFill/>
          </a:ln>
        </p:spPr>
        <p:txBody>
          <a:bodyPr spcFirstLastPara="1" wrap="square" lIns="102125" tIns="51050" rIns="102125" bIns="51050" anchor="t" anchorCtr="0">
            <a:spAutoFit/>
          </a:bodyPr>
          <a:lstStyle/>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chemeClr val="dk1"/>
                </a:solidFill>
                <a:latin typeface="Calibri"/>
                <a:ea typeface="Calibri"/>
                <a:cs typeface="Calibri"/>
                <a:sym typeface="Calibri"/>
              </a:rPr>
              <a:t>29 times</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chemeClr val="dk1"/>
                </a:solidFill>
                <a:latin typeface="Calibri"/>
                <a:ea typeface="Calibri"/>
                <a:cs typeface="Calibri"/>
                <a:sym typeface="Calibri"/>
              </a:rPr>
              <a:t>more common than</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rgbClr val="FF8001"/>
                </a:solidFill>
                <a:latin typeface="Calibri"/>
                <a:ea typeface="Calibri"/>
                <a:cs typeface="Calibri"/>
                <a:sym typeface="Calibri"/>
              </a:rPr>
              <a:t>Down Syndrome</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0" i="0" u="none" strike="noStrike" cap="none">
                <a:solidFill>
                  <a:schemeClr val="dk1"/>
                </a:solidFill>
                <a:latin typeface="Calibri"/>
                <a:ea typeface="Calibri"/>
                <a:cs typeface="Calibri"/>
                <a:sym typeface="Calibri"/>
              </a:rPr>
              <a:t>(0.14%)</a:t>
            </a:r>
            <a:endParaRPr sz="2233" b="0" i="0" u="none" strike="noStrike" cap="none">
              <a:solidFill>
                <a:srgbClr val="000000"/>
              </a:solidFill>
              <a:latin typeface="Arial"/>
              <a:ea typeface="Arial"/>
              <a:cs typeface="Arial"/>
              <a:sym typeface="Arial"/>
            </a:endParaRPr>
          </a:p>
        </p:txBody>
      </p:sp>
      <p:sp>
        <p:nvSpPr>
          <p:cNvPr id="337" name="Google Shape;337;g39f2d3d6026_0_21"/>
          <p:cNvSpPr txBox="1"/>
          <p:nvPr/>
        </p:nvSpPr>
        <p:spPr>
          <a:xfrm>
            <a:off x="6288863" y="5379651"/>
            <a:ext cx="2819700" cy="1478400"/>
          </a:xfrm>
          <a:prstGeom prst="rect">
            <a:avLst/>
          </a:prstGeom>
          <a:noFill/>
          <a:ln>
            <a:noFill/>
          </a:ln>
        </p:spPr>
        <p:txBody>
          <a:bodyPr spcFirstLastPara="1" wrap="square" lIns="102125" tIns="51050" rIns="102125" bIns="51050" anchor="t" anchorCtr="0">
            <a:spAutoFit/>
          </a:bodyPr>
          <a:lstStyle/>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chemeClr val="dk1"/>
                </a:solidFill>
                <a:latin typeface="Calibri"/>
                <a:ea typeface="Calibri"/>
                <a:cs typeface="Calibri"/>
                <a:sym typeface="Calibri"/>
              </a:rPr>
              <a:t>40 times</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chemeClr val="dk1"/>
                </a:solidFill>
                <a:latin typeface="Calibri"/>
                <a:ea typeface="Calibri"/>
                <a:cs typeface="Calibri"/>
                <a:sym typeface="Calibri"/>
              </a:rPr>
              <a:t>more common than</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rgbClr val="FF8001"/>
                </a:solidFill>
                <a:latin typeface="Calibri"/>
                <a:ea typeface="Calibri"/>
                <a:cs typeface="Calibri"/>
                <a:sym typeface="Calibri"/>
              </a:rPr>
              <a:t>Tourette’s Syndrome</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0" i="0" u="none" strike="noStrike" cap="none">
                <a:solidFill>
                  <a:schemeClr val="dk1"/>
                </a:solidFill>
                <a:latin typeface="Calibri"/>
                <a:ea typeface="Calibri"/>
                <a:cs typeface="Calibri"/>
                <a:sym typeface="Calibri"/>
              </a:rPr>
              <a:t>(0.10%)</a:t>
            </a:r>
            <a:endParaRPr sz="2233" b="0" i="0" u="none" strike="noStrike" cap="none">
              <a:solidFill>
                <a:srgbClr val="000000"/>
              </a:solidFill>
              <a:latin typeface="Arial"/>
              <a:ea typeface="Arial"/>
              <a:cs typeface="Arial"/>
              <a:sym typeface="Arial"/>
            </a:endParaRPr>
          </a:p>
        </p:txBody>
      </p:sp>
      <p:sp>
        <p:nvSpPr>
          <p:cNvPr id="338" name="Google Shape;338;g39f2d3d6026_0_21"/>
          <p:cNvSpPr txBox="1"/>
          <p:nvPr/>
        </p:nvSpPr>
        <p:spPr>
          <a:xfrm>
            <a:off x="6221231" y="1848769"/>
            <a:ext cx="3734100" cy="1478400"/>
          </a:xfrm>
          <a:prstGeom prst="rect">
            <a:avLst/>
          </a:prstGeom>
          <a:noFill/>
          <a:ln>
            <a:noFill/>
          </a:ln>
        </p:spPr>
        <p:txBody>
          <a:bodyPr spcFirstLastPara="1" wrap="square" lIns="102125" tIns="51050" rIns="102125" bIns="51050" anchor="t" anchorCtr="0">
            <a:spAutoFit/>
          </a:bodyPr>
          <a:lstStyle/>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chemeClr val="dk1"/>
                </a:solidFill>
                <a:latin typeface="Calibri"/>
                <a:ea typeface="Calibri"/>
                <a:cs typeface="Calibri"/>
                <a:sym typeface="Calibri"/>
              </a:rPr>
              <a:t>17 times </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chemeClr val="dk1"/>
                </a:solidFill>
                <a:latin typeface="Calibri"/>
                <a:ea typeface="Calibri"/>
                <a:cs typeface="Calibri"/>
                <a:sym typeface="Calibri"/>
              </a:rPr>
              <a:t>more common than</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1" i="0" u="none" strike="noStrike" cap="none">
                <a:solidFill>
                  <a:srgbClr val="FF8001"/>
                </a:solidFill>
                <a:latin typeface="Calibri"/>
                <a:ea typeface="Calibri"/>
                <a:cs typeface="Calibri"/>
                <a:sym typeface="Calibri"/>
              </a:rPr>
              <a:t>Cerebral Palsy</a:t>
            </a:r>
            <a:endParaRPr sz="2233"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34"/>
              <a:buFont typeface="Arial"/>
              <a:buNone/>
            </a:pPr>
            <a:r>
              <a:rPr lang="en-CA" sz="2233" b="0" i="0" u="none" strike="noStrike" cap="none">
                <a:solidFill>
                  <a:schemeClr val="dk1"/>
                </a:solidFill>
                <a:latin typeface="Calibri"/>
                <a:ea typeface="Calibri"/>
                <a:cs typeface="Calibri"/>
                <a:sym typeface="Calibri"/>
              </a:rPr>
              <a:t>(0.23%)</a:t>
            </a:r>
            <a:endParaRPr sz="2233"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3"/>
                                        </p:tgtEl>
                                        <p:attrNameLst>
                                          <p:attrName>style.visibility</p:attrName>
                                        </p:attrNameLst>
                                      </p:cBhvr>
                                      <p:to>
                                        <p:strVal val="visible"/>
                                      </p:to>
                                    </p:set>
                                    <p:animEffect transition="in" filter="fade">
                                      <p:cBhvr>
                                        <p:cTn id="7" dur="1000"/>
                                        <p:tgtEl>
                                          <p:spTgt spid="32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26"/>
                                        </p:tgtEl>
                                        <p:attrNameLst>
                                          <p:attrName>style.visibility</p:attrName>
                                        </p:attrNameLst>
                                      </p:cBhvr>
                                      <p:to>
                                        <p:strVal val="visible"/>
                                      </p:to>
                                    </p:set>
                                    <p:animEffect transition="in" filter="fade">
                                      <p:cBhvr>
                                        <p:cTn id="11" dur="1000"/>
                                        <p:tgtEl>
                                          <p:spTgt spid="326"/>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29"/>
                                        </p:tgtEl>
                                        <p:attrNameLst>
                                          <p:attrName>style.visibility</p:attrName>
                                        </p:attrNameLst>
                                      </p:cBhvr>
                                      <p:to>
                                        <p:strVal val="visible"/>
                                      </p:to>
                                    </p:set>
                                    <p:animEffect transition="in" filter="fade">
                                      <p:cBhvr>
                                        <p:cTn id="15" dur="1000"/>
                                        <p:tgtEl>
                                          <p:spTgt spid="329"/>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32"/>
                                        </p:tgtEl>
                                        <p:attrNameLst>
                                          <p:attrName>style.visibility</p:attrName>
                                        </p:attrNameLst>
                                      </p:cBhvr>
                                      <p:to>
                                        <p:strVal val="visible"/>
                                      </p:to>
                                    </p:set>
                                    <p:animEffect transition="in" filter="fade">
                                      <p:cBhvr>
                                        <p:cTn id="19" dur="1000"/>
                                        <p:tgtEl>
                                          <p:spTgt spid="3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14"/>
          <p:cNvSpPr/>
          <p:nvPr/>
        </p:nvSpPr>
        <p:spPr>
          <a:xfrm>
            <a:off x="7404572" y="0"/>
            <a:ext cx="4787400" cy="6858000"/>
          </a:xfrm>
          <a:prstGeom prst="roundRect">
            <a:avLst>
              <a:gd name="adj" fmla="val 0"/>
            </a:avLst>
          </a:prstGeom>
          <a:gradFill>
            <a:gsLst>
              <a:gs pos="0">
                <a:srgbClr val="E9F7F9"/>
              </a:gs>
              <a:gs pos="100000">
                <a:srgbClr val="F6FBF4"/>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345" name="Google Shape;345;p14" descr="A person holding a baby&#10;&#10;Description automatically generated with medium confidence"/>
          <p:cNvPicPr preferRelativeResize="0">
            <a:picLocks noGrp="1"/>
          </p:cNvPicPr>
          <p:nvPr>
            <p:ph type="pic" idx="2"/>
          </p:nvPr>
        </p:nvPicPr>
        <p:blipFill rotWithShape="1">
          <a:blip r:embed="rId3">
            <a:alphaModFix/>
          </a:blip>
          <a:srcRect t="7377" b="7376"/>
          <a:stretch/>
        </p:blipFill>
        <p:spPr>
          <a:xfrm>
            <a:off x="6732588" y="863600"/>
            <a:ext cx="3708400" cy="4741863"/>
          </a:xfrm>
          <a:prstGeom prst="rect">
            <a:avLst/>
          </a:prstGeom>
          <a:solidFill>
            <a:schemeClr val="lt1"/>
          </a:solidFill>
          <a:ln>
            <a:noFill/>
          </a:ln>
        </p:spPr>
      </p:pic>
      <p:sp>
        <p:nvSpPr>
          <p:cNvPr id="346" name="Google Shape;346;p14"/>
          <p:cNvSpPr txBox="1"/>
          <p:nvPr/>
        </p:nvSpPr>
        <p:spPr>
          <a:xfrm>
            <a:off x="999137" y="495298"/>
            <a:ext cx="5096863"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Prevalence Rates are Estimates</a:t>
            </a:r>
            <a:endParaRPr sz="1400" b="0" i="0" u="none" strike="noStrike" cap="none">
              <a:solidFill>
                <a:srgbClr val="000000"/>
              </a:solidFill>
              <a:latin typeface="Arial"/>
              <a:ea typeface="Arial"/>
              <a:cs typeface="Arial"/>
              <a:sym typeface="Arial"/>
            </a:endParaRPr>
          </a:p>
        </p:txBody>
      </p:sp>
      <p:sp>
        <p:nvSpPr>
          <p:cNvPr id="347" name="Google Shape;347;p14"/>
          <p:cNvSpPr txBox="1"/>
          <p:nvPr/>
        </p:nvSpPr>
        <p:spPr>
          <a:xfrm>
            <a:off x="1105519" y="3296414"/>
            <a:ext cx="5372311" cy="3044952"/>
          </a:xfrm>
          <a:prstGeom prst="rect">
            <a:avLst/>
          </a:prstGeom>
          <a:noFill/>
          <a:ln>
            <a:noFill/>
          </a:ln>
        </p:spPr>
        <p:txBody>
          <a:bodyPr spcFirstLastPara="1" wrap="square" lIns="91425" tIns="45700" rIns="91425" bIns="45700" anchor="t" anchorCtr="0">
            <a:normAutofit lnSpcReduction="10000"/>
          </a:bodyPr>
          <a:lstStyle/>
          <a:p>
            <a:pPr marL="228600" marR="0" lvl="0" indent="-228600" algn="l" rtl="0">
              <a:lnSpc>
                <a:spcPct val="90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Prenatal alcohol use is often underreported.</a:t>
            </a:r>
            <a:endParaRPr sz="1400" b="0" i="0" u="none" strike="noStrike" cap="none">
              <a:solidFill>
                <a:schemeClr val="dk1"/>
              </a:solidFill>
              <a:latin typeface="Arial"/>
              <a:ea typeface="Arial"/>
              <a:cs typeface="Arial"/>
              <a:sym typeface="Arial"/>
            </a:endParaRPr>
          </a:p>
          <a:p>
            <a:pPr marL="228600" marR="0" lvl="0" indent="-228600" algn="l" rtl="0">
              <a:lnSpc>
                <a:spcPct val="90000"/>
              </a:lnSpc>
              <a:spcBef>
                <a:spcPts val="100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FASD looks different for each person.</a:t>
            </a:r>
            <a:endParaRPr sz="1400" b="0" i="0" u="none" strike="noStrike" cap="none">
              <a:solidFill>
                <a:schemeClr val="dk1"/>
              </a:solidFill>
              <a:latin typeface="Arial"/>
              <a:ea typeface="Arial"/>
              <a:cs typeface="Arial"/>
              <a:sym typeface="Arial"/>
            </a:endParaRPr>
          </a:p>
          <a:p>
            <a:pPr marL="228600" marR="0" lvl="0" indent="-228600" algn="l" rtl="0">
              <a:lnSpc>
                <a:spcPct val="90000"/>
              </a:lnSpc>
              <a:spcBef>
                <a:spcPts val="100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Access to diagnosis varies. </a:t>
            </a:r>
            <a:endParaRPr sz="2400" b="0" i="0" u="none" strike="noStrike" cap="none">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400"/>
              <a:buFont typeface="Calibri"/>
              <a:buChar char="•"/>
            </a:pPr>
            <a:r>
              <a:rPr lang="en-CA" sz="2400" b="0" i="0" u="none" strike="noStrike" cap="none">
                <a:solidFill>
                  <a:schemeClr val="dk1"/>
                </a:solidFill>
                <a:latin typeface="Calibri"/>
                <a:ea typeface="Calibri"/>
                <a:cs typeface="Calibri"/>
                <a:sym typeface="Calibri"/>
              </a:rPr>
              <a:t>Facial features are not reliable indicators. </a:t>
            </a:r>
            <a:endParaRPr sz="2400" b="0" i="0" u="none" strike="noStrike" cap="none">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400"/>
              <a:buFont typeface="Calibri"/>
              <a:buChar char="•"/>
            </a:pPr>
            <a:r>
              <a:rPr lang="en-CA" sz="2400" b="0" i="0" u="none" strike="noStrike" cap="none">
                <a:solidFill>
                  <a:schemeClr val="dk1"/>
                </a:solidFill>
                <a:latin typeface="Calibri"/>
                <a:ea typeface="Calibri"/>
                <a:cs typeface="Calibri"/>
                <a:sym typeface="Calibri"/>
              </a:rPr>
              <a:t>Awareness and understanding are still growing.  </a:t>
            </a:r>
            <a:endParaRPr sz="2400" b="0" i="0" u="none" strike="noStrike" cap="none">
              <a:solidFill>
                <a:schemeClr val="dk1"/>
              </a:solidFill>
              <a:latin typeface="Calibri"/>
              <a:ea typeface="Calibri"/>
              <a:cs typeface="Calibri"/>
              <a:sym typeface="Calibri"/>
            </a:endParaRPr>
          </a:p>
        </p:txBody>
      </p:sp>
      <p:sp>
        <p:nvSpPr>
          <p:cNvPr id="348" name="Google Shape;348;p14"/>
          <p:cNvSpPr txBox="1"/>
          <p:nvPr/>
        </p:nvSpPr>
        <p:spPr>
          <a:xfrm>
            <a:off x="1105519" y="2307336"/>
            <a:ext cx="5372311" cy="84051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4B9847"/>
              </a:buClr>
              <a:buSzPts val="2400"/>
              <a:buFont typeface="Arial"/>
              <a:buNone/>
            </a:pPr>
            <a:r>
              <a:rPr lang="en-CA" sz="2400" b="0" i="1" u="none" strike="noStrike" cap="none">
                <a:solidFill>
                  <a:srgbClr val="4B9847"/>
                </a:solidFill>
                <a:latin typeface="EB Garamond"/>
                <a:ea typeface="EB Garamond"/>
                <a:cs typeface="EB Garamond"/>
                <a:sym typeface="EB Garamond"/>
              </a:rPr>
              <a:t>Rates may be higher than estimated because of:</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15"/>
          <p:cNvSpPr/>
          <p:nvPr/>
        </p:nvSpPr>
        <p:spPr>
          <a:xfrm>
            <a:off x="7103501" y="2182368"/>
            <a:ext cx="5097000" cy="4675500"/>
          </a:xfrm>
          <a:prstGeom prst="roundRect">
            <a:avLst>
              <a:gd name="adj" fmla="val 0"/>
            </a:avLst>
          </a:prstGeom>
          <a:gradFill>
            <a:gsLst>
              <a:gs pos="0">
                <a:srgbClr val="E9F7F9"/>
              </a:gs>
              <a:gs pos="100000">
                <a:srgbClr val="F6FBF4"/>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800">
                <a:solidFill>
                  <a:srgbClr val="FFFFFF"/>
                </a:solidFill>
                <a:latin typeface="Calibri"/>
                <a:ea typeface="Calibri"/>
                <a:cs typeface="Calibri"/>
                <a:sym typeface="Calibri"/>
              </a:rPr>
              <a:t>vv</a:t>
            </a:r>
            <a:endParaRPr/>
          </a:p>
        </p:txBody>
      </p:sp>
      <p:sp>
        <p:nvSpPr>
          <p:cNvPr id="355" name="Google Shape;355;p15"/>
          <p:cNvSpPr/>
          <p:nvPr/>
        </p:nvSpPr>
        <p:spPr>
          <a:xfrm>
            <a:off x="6308826" y="3153850"/>
            <a:ext cx="5585700" cy="2133600"/>
          </a:xfrm>
          <a:prstGeom prst="roundRect">
            <a:avLst>
              <a:gd name="adj" fmla="val 5556"/>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6" name="Google Shape;356;p15"/>
          <p:cNvSpPr txBox="1"/>
          <p:nvPr/>
        </p:nvSpPr>
        <p:spPr>
          <a:xfrm>
            <a:off x="6848554" y="4408242"/>
            <a:ext cx="45063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2800"/>
              <a:buFont typeface="Arial"/>
              <a:buNone/>
            </a:pPr>
            <a:r>
              <a:rPr lang="en-CA" sz="2800" b="0" i="0" u="none" strike="noStrike" cap="none">
                <a:solidFill>
                  <a:schemeClr val="lt1"/>
                </a:solidFill>
                <a:latin typeface="Calibri"/>
                <a:ea typeface="Calibri"/>
                <a:cs typeface="Calibri"/>
                <a:sym typeface="Calibri"/>
              </a:rPr>
              <a:t>Canadian dollars</a:t>
            </a:r>
            <a:endParaRPr sz="1400" b="0" i="0" u="none" strike="noStrike" cap="none">
              <a:solidFill>
                <a:srgbClr val="000000"/>
              </a:solidFill>
              <a:latin typeface="Arial"/>
              <a:ea typeface="Arial"/>
              <a:cs typeface="Arial"/>
              <a:sym typeface="Arial"/>
            </a:endParaRPr>
          </a:p>
        </p:txBody>
      </p:sp>
      <p:sp>
        <p:nvSpPr>
          <p:cNvPr id="357" name="Google Shape;357;p15"/>
          <p:cNvSpPr txBox="1"/>
          <p:nvPr/>
        </p:nvSpPr>
        <p:spPr>
          <a:xfrm>
            <a:off x="695855" y="647225"/>
            <a:ext cx="80877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Investment in FASD</a:t>
            </a:r>
            <a:endParaRPr sz="1400" b="0" i="0" u="none" strike="noStrike" cap="none">
              <a:solidFill>
                <a:srgbClr val="000000"/>
              </a:solidFill>
              <a:latin typeface="Arial"/>
              <a:ea typeface="Arial"/>
              <a:cs typeface="Arial"/>
              <a:sym typeface="Arial"/>
            </a:endParaRPr>
          </a:p>
        </p:txBody>
      </p:sp>
      <p:sp>
        <p:nvSpPr>
          <p:cNvPr id="358" name="Google Shape;358;p15"/>
          <p:cNvSpPr txBox="1"/>
          <p:nvPr/>
        </p:nvSpPr>
        <p:spPr>
          <a:xfrm>
            <a:off x="6797503" y="3686034"/>
            <a:ext cx="5096863"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chemeClr val="lt1"/>
                </a:solidFill>
                <a:latin typeface="EB Garamond"/>
                <a:ea typeface="EB Garamond"/>
                <a:cs typeface="EB Garamond"/>
                <a:sym typeface="EB Garamond"/>
              </a:rPr>
              <a:t>$9.7 billion/year</a:t>
            </a:r>
            <a:endParaRPr sz="1400" b="0" i="0" u="none" strike="noStrike" cap="none">
              <a:solidFill>
                <a:srgbClr val="000000"/>
              </a:solidFill>
              <a:latin typeface="Arial"/>
              <a:ea typeface="Arial"/>
              <a:cs typeface="Arial"/>
              <a:sym typeface="Arial"/>
            </a:endParaRPr>
          </a:p>
        </p:txBody>
      </p:sp>
      <p:graphicFrame>
        <p:nvGraphicFramePr>
          <p:cNvPr id="359" name="Google Shape;359;p15"/>
          <p:cNvGraphicFramePr/>
          <p:nvPr/>
        </p:nvGraphicFramePr>
        <p:xfrm>
          <a:off x="297634" y="1570546"/>
          <a:ext cx="6805867" cy="4983895"/>
        </p:xfrm>
        <a:graphic>
          <a:graphicData uri="http://schemas.openxmlformats.org/drawingml/2006/chart">
            <c:chart xmlns:c="http://schemas.openxmlformats.org/drawingml/2006/chart" xmlns:r="http://schemas.openxmlformats.org/officeDocument/2006/relationships" r:id="rId3"/>
          </a:graphicData>
        </a:graphic>
      </p:graphicFrame>
      <p:sp>
        <p:nvSpPr>
          <p:cNvPr id="360" name="Google Shape;360;p15"/>
          <p:cNvSpPr txBox="1"/>
          <p:nvPr/>
        </p:nvSpPr>
        <p:spPr>
          <a:xfrm>
            <a:off x="6848554" y="3167404"/>
            <a:ext cx="45063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2800"/>
              <a:buFont typeface="Arial"/>
              <a:buNone/>
            </a:pPr>
            <a:r>
              <a:rPr lang="en-CA" sz="2800" b="0" i="0" u="none" strike="noStrike" cap="none">
                <a:solidFill>
                  <a:schemeClr val="lt1"/>
                </a:solidFill>
                <a:latin typeface="Calibri"/>
                <a:ea typeface="Calibri"/>
                <a:cs typeface="Calibri"/>
                <a:sym typeface="Calibri"/>
              </a:rPr>
              <a:t>Total Investment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16"/>
          <p:cNvSpPr/>
          <p:nvPr/>
        </p:nvSpPr>
        <p:spPr>
          <a:xfrm>
            <a:off x="5548577" y="796018"/>
            <a:ext cx="5189700" cy="6062100"/>
          </a:xfrm>
          <a:prstGeom prst="roundRect">
            <a:avLst>
              <a:gd name="adj" fmla="val 0"/>
            </a:avLst>
          </a:prstGeom>
          <a:gradFill>
            <a:gsLst>
              <a:gs pos="0">
                <a:srgbClr val="E9F7F9"/>
              </a:gs>
              <a:gs pos="100000">
                <a:srgbClr val="F6FBF4"/>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6" name="Google Shape;366;p16"/>
          <p:cNvSpPr txBox="1"/>
          <p:nvPr/>
        </p:nvSpPr>
        <p:spPr>
          <a:xfrm>
            <a:off x="1261729" y="1499666"/>
            <a:ext cx="4286700" cy="4248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Alcohol Use During Pregnancy: What do we know?</a:t>
            </a:r>
            <a:endParaRPr sz="1400" b="0" i="0" u="none" strike="noStrike" cap="none">
              <a:solidFill>
                <a:srgbClr val="000000"/>
              </a:solidFill>
              <a:latin typeface="Arial"/>
              <a:ea typeface="Arial"/>
              <a:cs typeface="Arial"/>
              <a:sym typeface="Arial"/>
            </a:endParaRPr>
          </a:p>
        </p:txBody>
      </p:sp>
      <p:sp>
        <p:nvSpPr>
          <p:cNvPr id="367" name="Google Shape;367;p16"/>
          <p:cNvSpPr/>
          <p:nvPr/>
        </p:nvSpPr>
        <p:spPr>
          <a:xfrm>
            <a:off x="5548577" y="796018"/>
            <a:ext cx="5189764" cy="60619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68" name="Google Shape;368;p16"/>
          <p:cNvPicPr preferRelativeResize="0">
            <a:picLocks noGrp="1"/>
          </p:cNvPicPr>
          <p:nvPr>
            <p:ph type="pic" idx="2"/>
          </p:nvPr>
        </p:nvPicPr>
        <p:blipFill rotWithShape="1">
          <a:blip r:embed="rId3">
            <a:alphaModFix/>
          </a:blip>
          <a:srcRect l="14403" r="14402"/>
          <a:stretch/>
        </p:blipFill>
        <p:spPr>
          <a:xfrm>
            <a:off x="6192083" y="338819"/>
            <a:ext cx="4185467" cy="6061981"/>
          </a:xfrm>
          <a:prstGeom prst="rect">
            <a:avLst/>
          </a:prstGeom>
          <a:noFill/>
          <a:ln>
            <a:noFill/>
          </a:ln>
        </p:spPr>
      </p:pic>
      <p:sp>
        <p:nvSpPr>
          <p:cNvPr id="369" name="Google Shape;369;p16"/>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CA" sz="2400" b="0" i="0" u="none" strike="noStrike" cap="none">
                <a:solidFill>
                  <a:schemeClr val="lt1"/>
                </a:solidFill>
                <a:latin typeface="Calibri"/>
                <a:ea typeface="Calibri"/>
                <a:cs typeface="Calibri"/>
                <a:sym typeface="Calibri"/>
              </a:rPr>
              <a:t>SECTION 2</a:t>
            </a:r>
            <a:endParaRPr sz="1400" b="0" i="0" u="none" strike="noStrike" cap="none">
              <a:solidFill>
                <a:srgbClr val="000000"/>
              </a:solidFill>
              <a:latin typeface="Arial"/>
              <a:ea typeface="Arial"/>
              <a:cs typeface="Arial"/>
              <a:sym typeface="Arial"/>
            </a:endParaRPr>
          </a:p>
        </p:txBody>
      </p:sp>
      <p:sp>
        <p:nvSpPr>
          <p:cNvPr id="370" name="Google Shape;370;p16"/>
          <p:cNvSpPr/>
          <p:nvPr/>
        </p:nvSpPr>
        <p:spPr>
          <a:xfrm>
            <a:off x="11685814" y="0"/>
            <a:ext cx="506100"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cxnSp>
        <p:nvCxnSpPr>
          <p:cNvPr id="371" name="Google Shape;371;p16"/>
          <p:cNvCxnSpPr/>
          <p:nvPr/>
        </p:nvCxnSpPr>
        <p:spPr>
          <a:xfrm flipH="1">
            <a:off x="11930807" y="0"/>
            <a:ext cx="8100" cy="1624800"/>
          </a:xfrm>
          <a:prstGeom prst="straightConnector1">
            <a:avLst/>
          </a:prstGeom>
          <a:noFill/>
          <a:ln w="12700" cap="flat" cmpd="sng">
            <a:solidFill>
              <a:srgbClr val="E9F7F9"/>
            </a:solidFill>
            <a:prstDash val="solid"/>
            <a:miter lim="800000"/>
            <a:headEnd type="none" w="sm" len="sm"/>
            <a:tailEnd type="none" w="sm" len="sm"/>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
          <p:cNvSpPr/>
          <p:nvPr/>
        </p:nvSpPr>
        <p:spPr>
          <a:xfrm>
            <a:off x="0" y="0"/>
            <a:ext cx="12192000" cy="6858000"/>
          </a:xfrm>
          <a:prstGeom prst="rect">
            <a:avLst/>
          </a:prstGeom>
          <a:gradFill>
            <a:gsLst>
              <a:gs pos="0">
                <a:srgbClr val="E9F7F9"/>
              </a:gs>
              <a:gs pos="100000">
                <a:srgbClr val="F6FBF4"/>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0" name="Google Shape;130;p2"/>
          <p:cNvSpPr txBox="1"/>
          <p:nvPr/>
        </p:nvSpPr>
        <p:spPr>
          <a:xfrm>
            <a:off x="1698169" y="2451484"/>
            <a:ext cx="8894700" cy="1754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Land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Acknowledgement</a:t>
            </a:r>
            <a:endParaRPr sz="1400" b="0" i="0" u="none" strike="noStrike" cap="none">
              <a:solidFill>
                <a:srgbClr val="000000"/>
              </a:solidFill>
              <a:latin typeface="Arial"/>
              <a:ea typeface="Arial"/>
              <a:cs typeface="Arial"/>
              <a:sym typeface="Arial"/>
            </a:endParaRPr>
          </a:p>
        </p:txBody>
      </p:sp>
      <p:sp>
        <p:nvSpPr>
          <p:cNvPr id="131" name="Google Shape;131;p2"/>
          <p:cNvSpPr txBox="1"/>
          <p:nvPr/>
        </p:nvSpPr>
        <p:spPr>
          <a:xfrm>
            <a:off x="121486"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fld id="{00000000-1234-1234-1234-123412341234}" type="slidenum">
              <a:rPr lang="en-CA" sz="1200" b="0" i="0" u="none" strike="noStrike" cap="none">
                <a:solidFill>
                  <a:schemeClr val="lt1"/>
                </a:solidFill>
                <a:latin typeface="Calibri"/>
                <a:ea typeface="Calibri"/>
                <a:cs typeface="Calibri"/>
                <a:sym typeface="Calibri"/>
              </a:rPr>
              <a:t>2</a:t>
            </a:fld>
            <a:endParaRPr sz="1200" b="0" i="0" u="none" strike="noStrike" cap="none">
              <a:solidFill>
                <a:schemeClr val="lt1"/>
              </a:solidFill>
              <a:latin typeface="Calibri"/>
              <a:ea typeface="Calibri"/>
              <a:cs typeface="Calibri"/>
              <a:sym typeface="Calibri"/>
            </a:endParaRPr>
          </a:p>
        </p:txBody>
      </p:sp>
      <p:sp>
        <p:nvSpPr>
          <p:cNvPr id="132" name="Google Shape;132;p2"/>
          <p:cNvSpPr/>
          <p:nvPr/>
        </p:nvSpPr>
        <p:spPr>
          <a:xfrm>
            <a:off x="0" y="0"/>
            <a:ext cx="506100"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cxnSp>
        <p:nvCxnSpPr>
          <p:cNvPr id="133" name="Google Shape;133;p2"/>
          <p:cNvCxnSpPr/>
          <p:nvPr/>
        </p:nvCxnSpPr>
        <p:spPr>
          <a:xfrm flipH="1">
            <a:off x="244993" y="0"/>
            <a:ext cx="8100" cy="1624800"/>
          </a:xfrm>
          <a:prstGeom prst="straightConnector1">
            <a:avLst/>
          </a:prstGeom>
          <a:noFill/>
          <a:ln w="12700" cap="flat" cmpd="sng">
            <a:solidFill>
              <a:srgbClr val="E9F7F9"/>
            </a:solidFill>
            <a:prstDash val="solid"/>
            <a:miter lim="800000"/>
            <a:headEnd type="none" w="sm" len="sm"/>
            <a:tailEnd type="none" w="sm" len="sm"/>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17"/>
          <p:cNvSpPr/>
          <p:nvPr/>
        </p:nvSpPr>
        <p:spPr>
          <a:xfrm>
            <a:off x="8779916" y="0"/>
            <a:ext cx="3412200" cy="6841200"/>
          </a:xfrm>
          <a:prstGeom prst="roundRect">
            <a:avLst>
              <a:gd name="adj" fmla="val 0"/>
            </a:avLst>
          </a:prstGeom>
          <a:gradFill>
            <a:gsLst>
              <a:gs pos="0">
                <a:srgbClr val="E9F7F9"/>
              </a:gs>
              <a:gs pos="100000">
                <a:srgbClr val="F6FBF4"/>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78" name="Google Shape;378;p17"/>
          <p:cNvSpPr/>
          <p:nvPr/>
        </p:nvSpPr>
        <p:spPr>
          <a:xfrm>
            <a:off x="8905204" y="2284083"/>
            <a:ext cx="3107193" cy="3107193"/>
          </a:xfrm>
          <a:prstGeom prst="donut">
            <a:avLst>
              <a:gd name="adj" fmla="val 13260"/>
            </a:avLst>
          </a:prstGeom>
          <a:solidFill>
            <a:schemeClr val="accent5">
              <a:alpha val="8627"/>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9" name="Google Shape;379;p17"/>
          <p:cNvSpPr txBox="1"/>
          <p:nvPr/>
        </p:nvSpPr>
        <p:spPr>
          <a:xfrm>
            <a:off x="1422703" y="2077335"/>
            <a:ext cx="5617200" cy="26781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Alcohol is a </a:t>
            </a:r>
            <a:r>
              <a:rPr lang="en-CA" sz="2400" b="1" i="0" u="none" strike="noStrike" cap="none">
                <a:solidFill>
                  <a:schemeClr val="dk1"/>
                </a:solidFill>
                <a:latin typeface="Calibri"/>
                <a:ea typeface="Calibri"/>
                <a:cs typeface="Calibri"/>
                <a:sym typeface="Calibri"/>
              </a:rPr>
              <a:t>teratogen </a:t>
            </a:r>
            <a:r>
              <a:rPr lang="en-CA" sz="2400" b="0" i="0" u="none" strike="noStrike" cap="none">
                <a:solidFill>
                  <a:schemeClr val="dk1"/>
                </a:solidFill>
                <a:latin typeface="Calibri"/>
                <a:ea typeface="Calibri"/>
                <a:cs typeface="Calibri"/>
                <a:sym typeface="Calibri"/>
              </a:rPr>
              <a:t>that can affect fetal development. </a:t>
            </a:r>
            <a:endParaRPr sz="14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Nutrients and oxygen pass from the pregnant person to the fetus  through the bloodstream. </a:t>
            </a:r>
            <a:endParaRPr sz="1400" b="0" i="0" u="none" strike="noStrike" cap="none">
              <a:solidFill>
                <a:schemeClr val="dk1"/>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Alcohol crosses the placenta and enters the fetal system. </a:t>
            </a:r>
            <a:endParaRPr sz="1400" b="0" i="0" u="none" strike="noStrike" cap="none">
              <a:solidFill>
                <a:schemeClr val="dk1"/>
              </a:solidFill>
              <a:latin typeface="Arial"/>
              <a:ea typeface="Arial"/>
              <a:cs typeface="Arial"/>
              <a:sym typeface="Arial"/>
            </a:endParaRPr>
          </a:p>
        </p:txBody>
      </p:sp>
      <p:sp>
        <p:nvSpPr>
          <p:cNvPr id="380" name="Google Shape;380;p17"/>
          <p:cNvSpPr/>
          <p:nvPr/>
        </p:nvSpPr>
        <p:spPr>
          <a:xfrm rot="2700000">
            <a:off x="10738281" y="2603523"/>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81" name="Google Shape;381;p17"/>
          <p:cNvPicPr preferRelativeResize="0">
            <a:picLocks noGrp="1"/>
          </p:cNvPicPr>
          <p:nvPr>
            <p:ph type="pic" idx="2"/>
          </p:nvPr>
        </p:nvPicPr>
        <p:blipFill rotWithShape="1">
          <a:blip r:embed="rId3">
            <a:alphaModFix/>
          </a:blip>
          <a:srcRect/>
          <a:stretch/>
        </p:blipFill>
        <p:spPr>
          <a:xfrm>
            <a:off x="8905203" y="2131908"/>
            <a:ext cx="3411536" cy="3411536"/>
          </a:xfrm>
          <a:prstGeom prst="rect">
            <a:avLst/>
          </a:prstGeom>
          <a:solidFill>
            <a:schemeClr val="lt1"/>
          </a:solidFill>
          <a:ln>
            <a:noFill/>
          </a:ln>
        </p:spPr>
      </p:pic>
      <p:sp>
        <p:nvSpPr>
          <p:cNvPr id="382" name="Google Shape;382;p17"/>
          <p:cNvSpPr txBox="1"/>
          <p:nvPr/>
        </p:nvSpPr>
        <p:spPr>
          <a:xfrm>
            <a:off x="792700" y="626725"/>
            <a:ext cx="87798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Alcohol Use and Pregnancy </a:t>
            </a:r>
            <a:endParaRPr sz="1400" b="0" i="0" u="none" strike="noStrike" cap="none">
              <a:solidFill>
                <a:srgbClr val="000000"/>
              </a:solidFill>
              <a:latin typeface="Arial"/>
              <a:ea typeface="Arial"/>
              <a:cs typeface="Arial"/>
              <a:sym typeface="Arial"/>
            </a:endParaRPr>
          </a:p>
        </p:txBody>
      </p:sp>
      <p:sp>
        <p:nvSpPr>
          <p:cNvPr id="383" name="Google Shape;383;p17"/>
          <p:cNvSpPr/>
          <p:nvPr/>
        </p:nvSpPr>
        <p:spPr>
          <a:xfrm>
            <a:off x="8500795" y="3669176"/>
            <a:ext cx="558300" cy="3197400"/>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18"/>
          <p:cNvSpPr/>
          <p:nvPr/>
        </p:nvSpPr>
        <p:spPr>
          <a:xfrm rot="10800000">
            <a:off x="8098" y="0"/>
            <a:ext cx="12183900" cy="6858000"/>
          </a:xfrm>
          <a:prstGeom prst="roundRect">
            <a:avLst>
              <a:gd name="adj" fmla="val 0"/>
            </a:avLst>
          </a:prstGeom>
          <a:gradFill>
            <a:gsLst>
              <a:gs pos="0">
                <a:srgbClr val="E9F7F9"/>
              </a:gs>
              <a:gs pos="100000">
                <a:srgbClr val="F6FBF4"/>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cxnSp>
        <p:nvCxnSpPr>
          <p:cNvPr id="390" name="Google Shape;390;p18"/>
          <p:cNvCxnSpPr/>
          <p:nvPr/>
        </p:nvCxnSpPr>
        <p:spPr>
          <a:xfrm>
            <a:off x="544010" y="4818975"/>
            <a:ext cx="11019099" cy="15480"/>
          </a:xfrm>
          <a:prstGeom prst="straightConnector1">
            <a:avLst/>
          </a:prstGeom>
          <a:noFill/>
          <a:ln w="41275" cap="flat" cmpd="sng">
            <a:solidFill>
              <a:srgbClr val="364DA1"/>
            </a:solidFill>
            <a:prstDash val="solid"/>
            <a:miter lim="800000"/>
            <a:headEnd type="none" w="sm" len="sm"/>
            <a:tailEnd type="triangle" w="med" len="med"/>
          </a:ln>
        </p:spPr>
      </p:cxnSp>
      <p:sp>
        <p:nvSpPr>
          <p:cNvPr id="391" name="Google Shape;391;p18"/>
          <p:cNvSpPr txBox="1"/>
          <p:nvPr/>
        </p:nvSpPr>
        <p:spPr>
          <a:xfrm>
            <a:off x="875608" y="5197491"/>
            <a:ext cx="1473993"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1" i="0" u="none" strike="noStrike" cap="none">
                <a:solidFill>
                  <a:srgbClr val="364DA1"/>
                </a:solidFill>
                <a:latin typeface="Calibri"/>
                <a:ea typeface="Calibri"/>
                <a:cs typeface="Calibri"/>
                <a:sym typeface="Calibri"/>
              </a:rPr>
              <a:t>1</a:t>
            </a:r>
            <a:r>
              <a:rPr lang="en-CA" sz="2800" b="1" i="0" u="none" strike="noStrike" cap="none" baseline="30000">
                <a:solidFill>
                  <a:srgbClr val="364DA1"/>
                </a:solidFill>
                <a:latin typeface="Calibri"/>
                <a:ea typeface="Calibri"/>
                <a:cs typeface="Calibri"/>
                <a:sym typeface="Calibri"/>
              </a:rPr>
              <a:t>st</a:t>
            </a:r>
            <a:r>
              <a:rPr lang="en-CA" sz="2800" b="1" i="0" u="none" strike="noStrike" cap="none">
                <a:solidFill>
                  <a:srgbClr val="364DA1"/>
                </a:solidFill>
                <a:latin typeface="Calibri"/>
                <a:ea typeface="Calibri"/>
                <a:cs typeface="Calibri"/>
                <a:sym typeface="Calibri"/>
              </a:rPr>
              <a:t> Week</a:t>
            </a:r>
            <a:endParaRPr sz="1400" b="0" i="0" u="none" strike="noStrike" cap="none">
              <a:solidFill>
                <a:srgbClr val="000000"/>
              </a:solidFill>
              <a:latin typeface="Arial"/>
              <a:ea typeface="Arial"/>
              <a:cs typeface="Arial"/>
              <a:sym typeface="Arial"/>
            </a:endParaRPr>
          </a:p>
        </p:txBody>
      </p:sp>
      <p:sp>
        <p:nvSpPr>
          <p:cNvPr id="392" name="Google Shape;392;p18"/>
          <p:cNvSpPr txBox="1"/>
          <p:nvPr/>
        </p:nvSpPr>
        <p:spPr>
          <a:xfrm>
            <a:off x="1951647" y="3363772"/>
            <a:ext cx="29655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CA" sz="1800" b="0" i="0" u="none" strike="noStrike" cap="none">
                <a:solidFill>
                  <a:schemeClr val="dk1"/>
                </a:solidFill>
                <a:latin typeface="Calibri"/>
                <a:ea typeface="Calibri"/>
                <a:cs typeface="Calibri"/>
                <a:sym typeface="Calibri"/>
              </a:rPr>
              <a:t>Head and tail distinguishable</a:t>
            </a: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CA" sz="1800" b="0" i="0" u="none" strike="noStrike" cap="none">
                <a:solidFill>
                  <a:schemeClr val="dk1"/>
                </a:solidFill>
                <a:latin typeface="Calibri"/>
                <a:ea typeface="Calibri"/>
                <a:cs typeface="Calibri"/>
                <a:sym typeface="Calibri"/>
              </a:rPr>
              <a:t>Brain begins to form</a:t>
            </a:r>
            <a:endParaRPr sz="1400" b="0" i="0" u="none" strike="noStrike" cap="none">
              <a:solidFill>
                <a:schemeClr val="dk1"/>
              </a:solidFill>
              <a:latin typeface="Arial"/>
              <a:ea typeface="Arial"/>
              <a:cs typeface="Arial"/>
              <a:sym typeface="Arial"/>
            </a:endParaRPr>
          </a:p>
        </p:txBody>
      </p:sp>
      <p:sp>
        <p:nvSpPr>
          <p:cNvPr id="393" name="Google Shape;393;p18"/>
          <p:cNvSpPr txBox="1"/>
          <p:nvPr/>
        </p:nvSpPr>
        <p:spPr>
          <a:xfrm>
            <a:off x="1792012" y="604803"/>
            <a:ext cx="6104556"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Understanding Fetal Development</a:t>
            </a:r>
            <a:endParaRPr sz="1400" b="0" i="0" u="none" strike="noStrike" cap="none">
              <a:solidFill>
                <a:srgbClr val="000000"/>
              </a:solidFill>
              <a:latin typeface="Arial"/>
              <a:ea typeface="Arial"/>
              <a:cs typeface="Arial"/>
              <a:sym typeface="Arial"/>
            </a:endParaRPr>
          </a:p>
        </p:txBody>
      </p:sp>
      <p:sp>
        <p:nvSpPr>
          <p:cNvPr id="394" name="Google Shape;394;p18"/>
          <p:cNvSpPr/>
          <p:nvPr/>
        </p:nvSpPr>
        <p:spPr>
          <a:xfrm>
            <a:off x="1433198" y="4709498"/>
            <a:ext cx="228253" cy="228253"/>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5" name="Google Shape;395;p18"/>
          <p:cNvSpPr/>
          <p:nvPr/>
        </p:nvSpPr>
        <p:spPr>
          <a:xfrm>
            <a:off x="3320299" y="4709498"/>
            <a:ext cx="228253" cy="228253"/>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6" name="Google Shape;396;p18"/>
          <p:cNvSpPr txBox="1"/>
          <p:nvPr/>
        </p:nvSpPr>
        <p:spPr>
          <a:xfrm>
            <a:off x="2234412" y="3940057"/>
            <a:ext cx="2400026"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CA" sz="2800" b="1" i="0" u="none" strike="noStrike" cap="none">
                <a:solidFill>
                  <a:srgbClr val="364DA1"/>
                </a:solidFill>
                <a:latin typeface="Calibri"/>
                <a:ea typeface="Calibri"/>
                <a:cs typeface="Calibri"/>
                <a:sym typeface="Calibri"/>
              </a:rPr>
              <a:t>3rd Week</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CA" sz="1600" b="1" i="0" u="none" strike="noStrike" cap="none">
                <a:solidFill>
                  <a:srgbClr val="364DA1"/>
                </a:solidFill>
                <a:latin typeface="Calibri"/>
                <a:ea typeface="Calibri"/>
                <a:cs typeface="Calibri"/>
                <a:sym typeface="Calibri"/>
              </a:rPr>
              <a:t>(Day 17)</a:t>
            </a:r>
            <a:endParaRPr sz="1400" b="0" i="0" u="none" strike="noStrike" cap="none">
              <a:solidFill>
                <a:srgbClr val="000000"/>
              </a:solidFill>
              <a:latin typeface="Arial"/>
              <a:ea typeface="Arial"/>
              <a:cs typeface="Arial"/>
              <a:sym typeface="Arial"/>
            </a:endParaRPr>
          </a:p>
        </p:txBody>
      </p:sp>
      <p:sp>
        <p:nvSpPr>
          <p:cNvPr id="397" name="Google Shape;397;p18"/>
          <p:cNvSpPr txBox="1"/>
          <p:nvPr/>
        </p:nvSpPr>
        <p:spPr>
          <a:xfrm>
            <a:off x="4716561" y="5193097"/>
            <a:ext cx="1675395"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1" i="0" u="none" strike="noStrike" cap="none">
                <a:solidFill>
                  <a:srgbClr val="364DA1"/>
                </a:solidFill>
                <a:latin typeface="Calibri"/>
                <a:ea typeface="Calibri"/>
                <a:cs typeface="Calibri"/>
                <a:sym typeface="Calibri"/>
              </a:rPr>
              <a:t>Day 22-32</a:t>
            </a:r>
            <a:endParaRPr sz="1400" b="0" i="0" u="none" strike="noStrike" cap="none">
              <a:solidFill>
                <a:srgbClr val="000000"/>
              </a:solidFill>
              <a:latin typeface="Arial"/>
              <a:ea typeface="Arial"/>
              <a:cs typeface="Arial"/>
              <a:sym typeface="Arial"/>
            </a:endParaRPr>
          </a:p>
        </p:txBody>
      </p:sp>
      <p:sp>
        <p:nvSpPr>
          <p:cNvPr id="398" name="Google Shape;398;p18"/>
          <p:cNvSpPr/>
          <p:nvPr/>
        </p:nvSpPr>
        <p:spPr>
          <a:xfrm>
            <a:off x="5274151" y="4705104"/>
            <a:ext cx="228253" cy="228253"/>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9" name="Google Shape;399;p18"/>
          <p:cNvSpPr txBox="1"/>
          <p:nvPr/>
        </p:nvSpPr>
        <p:spPr>
          <a:xfrm>
            <a:off x="4284745" y="5736893"/>
            <a:ext cx="24354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CA" sz="1800" b="0" i="0" u="none" strike="noStrike" cap="none">
                <a:solidFill>
                  <a:schemeClr val="dk1"/>
                </a:solidFill>
                <a:latin typeface="Calibri"/>
                <a:ea typeface="Calibri"/>
                <a:cs typeface="Calibri"/>
                <a:sym typeface="Calibri"/>
              </a:rPr>
              <a:t>Head and tail curve towards each other</a:t>
            </a:r>
            <a:endParaRPr sz="1400" b="0" i="0" u="none" strike="noStrike" cap="none">
              <a:solidFill>
                <a:schemeClr val="dk1"/>
              </a:solidFill>
              <a:latin typeface="Arial"/>
              <a:ea typeface="Arial"/>
              <a:cs typeface="Arial"/>
              <a:sym typeface="Arial"/>
            </a:endParaRPr>
          </a:p>
        </p:txBody>
      </p:sp>
      <p:sp>
        <p:nvSpPr>
          <p:cNvPr id="400" name="Google Shape;400;p18"/>
          <p:cNvSpPr txBox="1"/>
          <p:nvPr/>
        </p:nvSpPr>
        <p:spPr>
          <a:xfrm>
            <a:off x="6413789" y="3460957"/>
            <a:ext cx="2965555" cy="36933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CA" sz="1800" b="0" i="0" u="none" strike="noStrike" cap="none">
                <a:solidFill>
                  <a:schemeClr val="dk1"/>
                </a:solidFill>
                <a:latin typeface="Calibri"/>
                <a:ea typeface="Calibri"/>
                <a:cs typeface="Calibri"/>
                <a:sym typeface="Calibri"/>
              </a:rPr>
              <a:t>Distinct human appearance</a:t>
            </a:r>
            <a:endParaRPr sz="1400" b="0" i="0" u="none" strike="noStrike" cap="none">
              <a:solidFill>
                <a:schemeClr val="dk1"/>
              </a:solidFill>
              <a:latin typeface="Arial"/>
              <a:ea typeface="Arial"/>
              <a:cs typeface="Arial"/>
              <a:sym typeface="Arial"/>
            </a:endParaRPr>
          </a:p>
        </p:txBody>
      </p:sp>
      <p:sp>
        <p:nvSpPr>
          <p:cNvPr id="401" name="Google Shape;401;p18"/>
          <p:cNvSpPr/>
          <p:nvPr/>
        </p:nvSpPr>
        <p:spPr>
          <a:xfrm>
            <a:off x="7782441" y="4709498"/>
            <a:ext cx="228253" cy="228253"/>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2" name="Google Shape;402;p18"/>
          <p:cNvSpPr txBox="1"/>
          <p:nvPr/>
        </p:nvSpPr>
        <p:spPr>
          <a:xfrm>
            <a:off x="6696554" y="3940057"/>
            <a:ext cx="2400026"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CA" sz="2800" b="1" i="0" u="none" strike="noStrike" cap="none">
                <a:solidFill>
                  <a:srgbClr val="364DA1"/>
                </a:solidFill>
                <a:latin typeface="Calibri"/>
                <a:ea typeface="Calibri"/>
                <a:cs typeface="Calibri"/>
                <a:sym typeface="Calibri"/>
              </a:rPr>
              <a:t>6th Week</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CA" sz="1600" b="1" i="0" u="none" strike="noStrike" cap="none">
                <a:solidFill>
                  <a:srgbClr val="364DA1"/>
                </a:solidFill>
                <a:latin typeface="Calibri"/>
                <a:ea typeface="Calibri"/>
                <a:cs typeface="Calibri"/>
                <a:sym typeface="Calibri"/>
              </a:rPr>
              <a:t>(42 days)</a:t>
            </a:r>
            <a:endParaRPr sz="1400" b="0" i="0" u="none" strike="noStrike" cap="none">
              <a:solidFill>
                <a:srgbClr val="000000"/>
              </a:solidFill>
              <a:latin typeface="Arial"/>
              <a:ea typeface="Arial"/>
              <a:cs typeface="Arial"/>
              <a:sym typeface="Arial"/>
            </a:endParaRPr>
          </a:p>
        </p:txBody>
      </p:sp>
      <p:sp>
        <p:nvSpPr>
          <p:cNvPr id="403" name="Google Shape;403;p18"/>
          <p:cNvSpPr txBox="1"/>
          <p:nvPr/>
        </p:nvSpPr>
        <p:spPr>
          <a:xfrm>
            <a:off x="9487174" y="5197491"/>
            <a:ext cx="1508746"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1" i="0" u="none" strike="noStrike" cap="none">
                <a:solidFill>
                  <a:srgbClr val="364DA1"/>
                </a:solidFill>
                <a:latin typeface="Calibri"/>
                <a:ea typeface="Calibri"/>
                <a:cs typeface="Calibri"/>
                <a:sym typeface="Calibri"/>
              </a:rPr>
              <a:t>8</a:t>
            </a:r>
            <a:r>
              <a:rPr lang="en-CA" sz="2800" b="1" i="0" u="none" strike="noStrike" cap="none" baseline="30000">
                <a:solidFill>
                  <a:srgbClr val="364DA1"/>
                </a:solidFill>
                <a:latin typeface="Calibri"/>
                <a:ea typeface="Calibri"/>
                <a:cs typeface="Calibri"/>
                <a:sym typeface="Calibri"/>
              </a:rPr>
              <a:t>th</a:t>
            </a:r>
            <a:r>
              <a:rPr lang="en-CA" sz="2800" b="1" i="0" u="none" strike="noStrike" cap="none">
                <a:solidFill>
                  <a:srgbClr val="364DA1"/>
                </a:solidFill>
                <a:latin typeface="Calibri"/>
                <a:ea typeface="Calibri"/>
                <a:cs typeface="Calibri"/>
                <a:sym typeface="Calibri"/>
              </a:rPr>
              <a:t> Week</a:t>
            </a:r>
            <a:endParaRPr sz="1400" b="0" i="0" u="none" strike="noStrike" cap="none">
              <a:solidFill>
                <a:srgbClr val="000000"/>
              </a:solidFill>
              <a:latin typeface="Arial"/>
              <a:ea typeface="Arial"/>
              <a:cs typeface="Arial"/>
              <a:sym typeface="Arial"/>
            </a:endParaRPr>
          </a:p>
        </p:txBody>
      </p:sp>
      <p:sp>
        <p:nvSpPr>
          <p:cNvPr id="404" name="Google Shape;404;p18"/>
          <p:cNvSpPr/>
          <p:nvPr/>
        </p:nvSpPr>
        <p:spPr>
          <a:xfrm>
            <a:off x="10044764" y="4709498"/>
            <a:ext cx="228253" cy="228253"/>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5" name="Google Shape;405;p18"/>
          <p:cNvSpPr/>
          <p:nvPr/>
        </p:nvSpPr>
        <p:spPr>
          <a:xfrm>
            <a:off x="1792012" y="2319674"/>
            <a:ext cx="4312399"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0" i="1" u="none" strike="noStrike" cap="none">
                <a:solidFill>
                  <a:srgbClr val="4B9847"/>
                </a:solidFill>
                <a:latin typeface="EB Garamond"/>
                <a:ea typeface="EB Garamond"/>
                <a:cs typeface="EB Garamond"/>
                <a:sym typeface="EB Garamond"/>
              </a:rPr>
              <a:t>Embryo Stage = First 8 weeks</a:t>
            </a:r>
            <a:endParaRPr sz="2800" b="0" i="1" u="none" strike="noStrike" cap="none">
              <a:solidFill>
                <a:srgbClr val="4B9847"/>
              </a:solidFill>
              <a:latin typeface="EB Garamond"/>
              <a:ea typeface="EB Garamond"/>
              <a:cs typeface="EB Garamond"/>
              <a:sym typeface="EB Garamon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20"/>
          <p:cNvSpPr/>
          <p:nvPr/>
        </p:nvSpPr>
        <p:spPr>
          <a:xfrm>
            <a:off x="3051456" y="4570851"/>
            <a:ext cx="3051456" cy="2287149"/>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2" name="Google Shape;412;p20"/>
          <p:cNvSpPr/>
          <p:nvPr/>
        </p:nvSpPr>
        <p:spPr>
          <a:xfrm rot="10800000">
            <a:off x="9140544" y="4570851"/>
            <a:ext cx="3051456" cy="2287149"/>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3" name="Google Shape;413;p20"/>
          <p:cNvSpPr/>
          <p:nvPr/>
        </p:nvSpPr>
        <p:spPr>
          <a:xfrm>
            <a:off x="6099926" y="2283701"/>
            <a:ext cx="3051456" cy="2287149"/>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4" name="Google Shape;414;p20"/>
          <p:cNvSpPr/>
          <p:nvPr/>
        </p:nvSpPr>
        <p:spPr>
          <a:xfrm rot="10800000">
            <a:off x="8221" y="2283701"/>
            <a:ext cx="3051456" cy="2287149"/>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15" name="Google Shape;415;p20" descr="Logo&#10;&#10;Description automatically generated"/>
          <p:cNvPicPr preferRelativeResize="0">
            <a:picLocks noGrp="1"/>
          </p:cNvPicPr>
          <p:nvPr>
            <p:ph type="pic" idx="2"/>
          </p:nvPr>
        </p:nvPicPr>
        <p:blipFill rotWithShape="1">
          <a:blip r:embed="rId3">
            <a:alphaModFix/>
          </a:blip>
          <a:srcRect t="12474" b="12472"/>
          <a:stretch/>
        </p:blipFill>
        <p:spPr>
          <a:xfrm>
            <a:off x="6092948" y="4570851"/>
            <a:ext cx="3047598" cy="2287150"/>
          </a:xfrm>
          <a:prstGeom prst="rect">
            <a:avLst/>
          </a:prstGeom>
          <a:noFill/>
          <a:ln>
            <a:noFill/>
          </a:ln>
        </p:spPr>
      </p:pic>
      <p:pic>
        <p:nvPicPr>
          <p:cNvPr id="416" name="Google Shape;416;p20" descr="Logo&#10;&#10;Description automatically generated"/>
          <p:cNvPicPr preferRelativeResize="0">
            <a:picLocks noGrp="1"/>
          </p:cNvPicPr>
          <p:nvPr>
            <p:ph type="pic" idx="3"/>
          </p:nvPr>
        </p:nvPicPr>
        <p:blipFill rotWithShape="1">
          <a:blip r:embed="rId4">
            <a:alphaModFix/>
          </a:blip>
          <a:srcRect t="12479" b="12479"/>
          <a:stretch/>
        </p:blipFill>
        <p:spPr>
          <a:xfrm>
            <a:off x="3098625" y="2355141"/>
            <a:ext cx="2857500" cy="2144268"/>
          </a:xfrm>
          <a:prstGeom prst="rect">
            <a:avLst/>
          </a:prstGeom>
          <a:noFill/>
          <a:ln>
            <a:noFill/>
          </a:ln>
        </p:spPr>
      </p:pic>
      <p:pic>
        <p:nvPicPr>
          <p:cNvPr id="417" name="Google Shape;417;p20" descr="Icon&#10;&#10;Description automatically generated"/>
          <p:cNvPicPr preferRelativeResize="0">
            <a:picLocks noGrp="1"/>
          </p:cNvPicPr>
          <p:nvPr>
            <p:ph type="pic" idx="4"/>
          </p:nvPr>
        </p:nvPicPr>
        <p:blipFill rotWithShape="1">
          <a:blip r:embed="rId5">
            <a:alphaModFix/>
          </a:blip>
          <a:srcRect t="12474" b="12472"/>
          <a:stretch/>
        </p:blipFill>
        <p:spPr>
          <a:xfrm>
            <a:off x="211307" y="4785093"/>
            <a:ext cx="2476500" cy="1858663"/>
          </a:xfrm>
          <a:prstGeom prst="rect">
            <a:avLst/>
          </a:prstGeom>
          <a:noFill/>
          <a:ln>
            <a:noFill/>
          </a:ln>
        </p:spPr>
      </p:pic>
      <p:pic>
        <p:nvPicPr>
          <p:cNvPr id="418" name="Google Shape;418;p20" descr="Logo, icon&#10;&#10;Description automatically generated"/>
          <p:cNvPicPr preferRelativeResize="0">
            <a:picLocks noGrp="1"/>
          </p:cNvPicPr>
          <p:nvPr>
            <p:ph type="pic" idx="5"/>
          </p:nvPr>
        </p:nvPicPr>
        <p:blipFill rotWithShape="1">
          <a:blip r:embed="rId6">
            <a:alphaModFix/>
          </a:blip>
          <a:srcRect t="12500" b="12500"/>
          <a:stretch/>
        </p:blipFill>
        <p:spPr>
          <a:xfrm>
            <a:off x="9418907" y="2283701"/>
            <a:ext cx="2667000" cy="2000250"/>
          </a:xfrm>
          <a:prstGeom prst="rect">
            <a:avLst/>
          </a:prstGeom>
          <a:noFill/>
          <a:ln>
            <a:noFill/>
          </a:ln>
        </p:spPr>
      </p:pic>
      <p:sp>
        <p:nvSpPr>
          <p:cNvPr id="419" name="Google Shape;419;p20"/>
          <p:cNvSpPr txBox="1"/>
          <p:nvPr/>
        </p:nvSpPr>
        <p:spPr>
          <a:xfrm>
            <a:off x="1733896" y="509184"/>
            <a:ext cx="7359370"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Zero Alcohol is Safest</a:t>
            </a:r>
            <a:endParaRPr sz="1400" b="0" i="0" u="none" strike="noStrike" cap="none">
              <a:solidFill>
                <a:srgbClr val="000000"/>
              </a:solidFill>
              <a:latin typeface="Arial"/>
              <a:ea typeface="Arial"/>
              <a:cs typeface="Arial"/>
              <a:sym typeface="Arial"/>
            </a:endParaRPr>
          </a:p>
        </p:txBody>
      </p:sp>
      <p:sp>
        <p:nvSpPr>
          <p:cNvPr id="420" name="Google Shape;420;p20"/>
          <p:cNvSpPr txBox="1"/>
          <p:nvPr/>
        </p:nvSpPr>
        <p:spPr>
          <a:xfrm>
            <a:off x="1733896" y="1427627"/>
            <a:ext cx="7615709" cy="84051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4B9847"/>
              </a:buClr>
              <a:buSzPts val="2800"/>
              <a:buFont typeface="Arial"/>
              <a:buNone/>
            </a:pPr>
            <a:r>
              <a:rPr lang="en-CA" sz="2800" b="0" i="1" u="none" strike="noStrike" cap="none">
                <a:solidFill>
                  <a:srgbClr val="4B9847"/>
                </a:solidFill>
                <a:latin typeface="EB Garamond"/>
                <a:ea typeface="EB Garamond"/>
                <a:cs typeface="EB Garamond"/>
                <a:sym typeface="EB Garamond"/>
              </a:rPr>
              <a:t>Factors impacting how alcohol affects development:</a:t>
            </a:r>
            <a:endParaRPr sz="1400" b="0" i="0" u="none" strike="noStrike" cap="none">
              <a:solidFill>
                <a:srgbClr val="000000"/>
              </a:solidFill>
              <a:latin typeface="Arial"/>
              <a:ea typeface="Arial"/>
              <a:cs typeface="Arial"/>
              <a:sym typeface="Arial"/>
            </a:endParaRPr>
          </a:p>
        </p:txBody>
      </p:sp>
      <p:sp>
        <p:nvSpPr>
          <p:cNvPr id="421" name="Google Shape;421;p20"/>
          <p:cNvSpPr txBox="1"/>
          <p:nvPr/>
        </p:nvSpPr>
        <p:spPr>
          <a:xfrm>
            <a:off x="262333" y="3005431"/>
            <a:ext cx="2621128"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CA" sz="4000" b="1" i="0" u="none" strike="noStrike" cap="none" dirty="0">
                <a:solidFill>
                  <a:srgbClr val="364DA1"/>
                </a:solidFill>
                <a:latin typeface="EB Garamond"/>
                <a:ea typeface="EB Garamond"/>
                <a:cs typeface="EB Garamond"/>
                <a:sym typeface="EB Garamond"/>
              </a:rPr>
              <a:t>Timing</a:t>
            </a:r>
            <a:endParaRPr sz="1400" b="0" i="0" u="none" strike="noStrike" cap="none" dirty="0">
              <a:solidFill>
                <a:srgbClr val="000000"/>
              </a:solidFill>
              <a:latin typeface="Arial"/>
              <a:ea typeface="Arial"/>
              <a:cs typeface="Arial"/>
              <a:sym typeface="Arial"/>
            </a:endParaRPr>
          </a:p>
        </p:txBody>
      </p:sp>
      <p:sp>
        <p:nvSpPr>
          <p:cNvPr id="422" name="Google Shape;422;p20"/>
          <p:cNvSpPr txBox="1"/>
          <p:nvPr/>
        </p:nvSpPr>
        <p:spPr>
          <a:xfrm>
            <a:off x="3262761" y="5202120"/>
            <a:ext cx="2621128"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CA" sz="4000" b="1" i="0" u="none" strike="noStrike" cap="none">
                <a:solidFill>
                  <a:srgbClr val="364DA1"/>
                </a:solidFill>
                <a:latin typeface="EB Garamond"/>
                <a:ea typeface="EB Garamond"/>
                <a:cs typeface="EB Garamond"/>
                <a:sym typeface="EB Garamond"/>
              </a:rPr>
              <a:t>Amount</a:t>
            </a:r>
            <a:endParaRPr sz="1400" b="0" i="0" u="none" strike="noStrike" cap="none">
              <a:solidFill>
                <a:srgbClr val="000000"/>
              </a:solidFill>
              <a:latin typeface="Arial"/>
              <a:ea typeface="Arial"/>
              <a:cs typeface="Arial"/>
              <a:sym typeface="Arial"/>
            </a:endParaRPr>
          </a:p>
        </p:txBody>
      </p:sp>
      <p:sp>
        <p:nvSpPr>
          <p:cNvPr id="423" name="Google Shape;423;p20"/>
          <p:cNvSpPr txBox="1"/>
          <p:nvPr/>
        </p:nvSpPr>
        <p:spPr>
          <a:xfrm>
            <a:off x="6315090" y="2757778"/>
            <a:ext cx="2621128" cy="132343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CA" sz="4000" b="1" i="0" u="none" strike="noStrike" cap="none">
                <a:solidFill>
                  <a:srgbClr val="364DA1"/>
                </a:solidFill>
                <a:latin typeface="EB Garamond"/>
                <a:ea typeface="EB Garamond"/>
                <a:cs typeface="EB Garamond"/>
                <a:sym typeface="EB Garamond"/>
              </a:rPr>
              <a:t>Genetic</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000"/>
              <a:buFont typeface="Arial"/>
              <a:buNone/>
            </a:pPr>
            <a:r>
              <a:rPr lang="en-CA" sz="4000" b="1" i="0" u="none" strike="noStrike" cap="none">
                <a:solidFill>
                  <a:srgbClr val="364DA1"/>
                </a:solidFill>
                <a:latin typeface="EB Garamond"/>
                <a:ea typeface="EB Garamond"/>
                <a:cs typeface="EB Garamond"/>
                <a:sym typeface="EB Garamond"/>
              </a:rPr>
              <a:t>Makeup</a:t>
            </a:r>
            <a:endParaRPr sz="1400" b="0" i="0" u="none" strike="noStrike" cap="none">
              <a:solidFill>
                <a:srgbClr val="000000"/>
              </a:solidFill>
              <a:latin typeface="Arial"/>
              <a:ea typeface="Arial"/>
              <a:cs typeface="Arial"/>
              <a:sym typeface="Arial"/>
            </a:endParaRPr>
          </a:p>
        </p:txBody>
      </p:sp>
      <p:sp>
        <p:nvSpPr>
          <p:cNvPr id="424" name="Google Shape;424;p20"/>
          <p:cNvSpPr txBox="1"/>
          <p:nvPr/>
        </p:nvSpPr>
        <p:spPr>
          <a:xfrm>
            <a:off x="9349605" y="5202120"/>
            <a:ext cx="2736302"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CA" sz="4000" b="1" i="0" u="none" strike="noStrike" cap="none">
                <a:solidFill>
                  <a:srgbClr val="364DA1"/>
                </a:solidFill>
                <a:latin typeface="EB Garamond"/>
                <a:ea typeface="EB Garamond"/>
                <a:cs typeface="EB Garamond"/>
                <a:sym typeface="EB Garamond"/>
              </a:rPr>
              <a:t>Nutrition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g39ff4ed1d7b_0_0"/>
          <p:cNvSpPr txBox="1"/>
          <p:nvPr/>
        </p:nvSpPr>
        <p:spPr>
          <a:xfrm>
            <a:off x="673097" y="469175"/>
            <a:ext cx="10092900" cy="923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Our Language Matters</a:t>
            </a:r>
            <a:endParaRPr/>
          </a:p>
        </p:txBody>
      </p:sp>
      <p:sp>
        <p:nvSpPr>
          <p:cNvPr id="431" name="Google Shape;431;g39ff4ed1d7b_0_0"/>
          <p:cNvSpPr txBox="1"/>
          <p:nvPr/>
        </p:nvSpPr>
        <p:spPr>
          <a:xfrm>
            <a:off x="673104" y="2101311"/>
            <a:ext cx="38445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Suffering with, Damaged by, Living with</a:t>
            </a:r>
            <a:endParaRPr>
              <a:solidFill>
                <a:schemeClr val="dk1"/>
              </a:solidFill>
            </a:endParaRPr>
          </a:p>
        </p:txBody>
      </p:sp>
      <p:sp>
        <p:nvSpPr>
          <p:cNvPr id="432" name="Google Shape;432;g39ff4ed1d7b_0_0"/>
          <p:cNvSpPr/>
          <p:nvPr/>
        </p:nvSpPr>
        <p:spPr>
          <a:xfrm>
            <a:off x="673104" y="1671514"/>
            <a:ext cx="4572600" cy="523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CA" sz="2800" b="1" i="1">
                <a:solidFill>
                  <a:srgbClr val="4B9847"/>
                </a:solidFill>
                <a:latin typeface="EB Garamond"/>
                <a:ea typeface="EB Garamond"/>
                <a:cs typeface="EB Garamond"/>
                <a:sym typeface="EB Garamond"/>
              </a:rPr>
              <a:t>Instead of…</a:t>
            </a:r>
            <a:endParaRPr sz="2800" b="1" i="1">
              <a:solidFill>
                <a:srgbClr val="4B9847"/>
              </a:solidFill>
              <a:latin typeface="EB Garamond"/>
              <a:ea typeface="EB Garamond"/>
              <a:cs typeface="EB Garamond"/>
              <a:sym typeface="EB Garamond"/>
            </a:endParaRPr>
          </a:p>
        </p:txBody>
      </p:sp>
      <p:pic>
        <p:nvPicPr>
          <p:cNvPr id="433" name="Google Shape;433;g39ff4ed1d7b_0_0"/>
          <p:cNvPicPr preferRelativeResize="0"/>
          <p:nvPr/>
        </p:nvPicPr>
        <p:blipFill rotWithShape="1">
          <a:blip r:embed="rId3">
            <a:alphaModFix/>
          </a:blip>
          <a:srcRect/>
          <a:stretch/>
        </p:blipFill>
        <p:spPr>
          <a:xfrm>
            <a:off x="6010545" y="2138851"/>
            <a:ext cx="534198" cy="509035"/>
          </a:xfrm>
          <a:prstGeom prst="rect">
            <a:avLst/>
          </a:prstGeom>
          <a:noFill/>
          <a:ln>
            <a:noFill/>
          </a:ln>
        </p:spPr>
      </p:pic>
      <p:sp>
        <p:nvSpPr>
          <p:cNvPr id="434" name="Google Shape;434;g39ff4ed1d7b_0_0"/>
          <p:cNvSpPr txBox="1"/>
          <p:nvPr/>
        </p:nvSpPr>
        <p:spPr>
          <a:xfrm>
            <a:off x="6670269" y="2101311"/>
            <a:ext cx="40956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FE721F"/>
                </a:solidFill>
                <a:latin typeface="Calibri"/>
                <a:ea typeface="Calibri"/>
                <a:cs typeface="Calibri"/>
                <a:sym typeface="Calibri"/>
              </a:rPr>
              <a:t>Person or Individual with FASD</a:t>
            </a:r>
            <a:endParaRPr/>
          </a:p>
        </p:txBody>
      </p:sp>
      <p:sp>
        <p:nvSpPr>
          <p:cNvPr id="435" name="Google Shape;435;g39ff4ed1d7b_0_0"/>
          <p:cNvSpPr/>
          <p:nvPr/>
        </p:nvSpPr>
        <p:spPr>
          <a:xfrm>
            <a:off x="6670279" y="1617589"/>
            <a:ext cx="4572600" cy="523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CA" sz="2800" b="1" i="1">
                <a:solidFill>
                  <a:srgbClr val="4B9847"/>
                </a:solidFill>
                <a:latin typeface="EB Garamond"/>
                <a:ea typeface="EB Garamond"/>
                <a:cs typeface="EB Garamond"/>
                <a:sym typeface="EB Garamond"/>
              </a:rPr>
              <a:t>Try…</a:t>
            </a:r>
            <a:endParaRPr sz="2800" b="1" i="1">
              <a:solidFill>
                <a:srgbClr val="4B9847"/>
              </a:solidFill>
              <a:latin typeface="EB Garamond"/>
              <a:ea typeface="EB Garamond"/>
              <a:cs typeface="EB Garamond"/>
              <a:sym typeface="EB Garamond"/>
            </a:endParaRPr>
          </a:p>
        </p:txBody>
      </p:sp>
      <p:sp>
        <p:nvSpPr>
          <p:cNvPr id="436" name="Google Shape;436;g39ff4ed1d7b_0_0"/>
          <p:cNvSpPr txBox="1"/>
          <p:nvPr/>
        </p:nvSpPr>
        <p:spPr>
          <a:xfrm>
            <a:off x="673104" y="3121991"/>
            <a:ext cx="38445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Mentally Disabled</a:t>
            </a:r>
            <a:endParaRPr>
              <a:solidFill>
                <a:schemeClr val="dk1"/>
              </a:solidFill>
            </a:endParaRPr>
          </a:p>
        </p:txBody>
      </p:sp>
      <p:pic>
        <p:nvPicPr>
          <p:cNvPr id="437" name="Google Shape;437;g39ff4ed1d7b_0_0"/>
          <p:cNvPicPr preferRelativeResize="0"/>
          <p:nvPr/>
        </p:nvPicPr>
        <p:blipFill rotWithShape="1">
          <a:blip r:embed="rId3">
            <a:alphaModFix/>
          </a:blip>
          <a:srcRect/>
          <a:stretch/>
        </p:blipFill>
        <p:spPr>
          <a:xfrm>
            <a:off x="6010545" y="3159531"/>
            <a:ext cx="534198" cy="509035"/>
          </a:xfrm>
          <a:prstGeom prst="rect">
            <a:avLst/>
          </a:prstGeom>
          <a:noFill/>
          <a:ln>
            <a:noFill/>
          </a:ln>
        </p:spPr>
      </p:pic>
      <p:sp>
        <p:nvSpPr>
          <p:cNvPr id="438" name="Google Shape;438;g39ff4ed1d7b_0_0"/>
          <p:cNvSpPr txBox="1"/>
          <p:nvPr/>
        </p:nvSpPr>
        <p:spPr>
          <a:xfrm>
            <a:off x="6670269" y="2998550"/>
            <a:ext cx="40956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FE721F"/>
                </a:solidFill>
                <a:latin typeface="Calibri"/>
                <a:ea typeface="Calibri"/>
                <a:cs typeface="Calibri"/>
                <a:sym typeface="Calibri"/>
              </a:rPr>
              <a:t>Cognitive or Neurodevelopmental Disability</a:t>
            </a:r>
            <a:endParaRPr/>
          </a:p>
        </p:txBody>
      </p:sp>
      <p:sp>
        <p:nvSpPr>
          <p:cNvPr id="439" name="Google Shape;439;g39ff4ed1d7b_0_0"/>
          <p:cNvSpPr txBox="1"/>
          <p:nvPr/>
        </p:nvSpPr>
        <p:spPr>
          <a:xfrm>
            <a:off x="673104" y="4013253"/>
            <a:ext cx="38445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FASD Student</a:t>
            </a:r>
            <a:endParaRPr>
              <a:solidFill>
                <a:schemeClr val="dk1"/>
              </a:solidFill>
            </a:endParaRPr>
          </a:p>
        </p:txBody>
      </p:sp>
      <p:pic>
        <p:nvPicPr>
          <p:cNvPr id="440" name="Google Shape;440;g39ff4ed1d7b_0_0"/>
          <p:cNvPicPr preferRelativeResize="0"/>
          <p:nvPr/>
        </p:nvPicPr>
        <p:blipFill rotWithShape="1">
          <a:blip r:embed="rId3">
            <a:alphaModFix/>
          </a:blip>
          <a:srcRect/>
          <a:stretch/>
        </p:blipFill>
        <p:spPr>
          <a:xfrm>
            <a:off x="6010545" y="4050793"/>
            <a:ext cx="534198" cy="509035"/>
          </a:xfrm>
          <a:prstGeom prst="rect">
            <a:avLst/>
          </a:prstGeom>
          <a:noFill/>
          <a:ln>
            <a:noFill/>
          </a:ln>
        </p:spPr>
      </p:pic>
      <p:sp>
        <p:nvSpPr>
          <p:cNvPr id="441" name="Google Shape;441;g39ff4ed1d7b_0_0"/>
          <p:cNvSpPr txBox="1"/>
          <p:nvPr/>
        </p:nvSpPr>
        <p:spPr>
          <a:xfrm>
            <a:off x="6670269" y="4013253"/>
            <a:ext cx="40956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FE721F"/>
                </a:solidFill>
                <a:latin typeface="Calibri"/>
                <a:ea typeface="Calibri"/>
                <a:cs typeface="Calibri"/>
                <a:sym typeface="Calibri"/>
              </a:rPr>
              <a:t>Student with FASD</a:t>
            </a:r>
            <a:endParaRPr/>
          </a:p>
        </p:txBody>
      </p:sp>
      <p:sp>
        <p:nvSpPr>
          <p:cNvPr id="442" name="Google Shape;442;g39ff4ed1d7b_0_0"/>
          <p:cNvSpPr txBox="1"/>
          <p:nvPr/>
        </p:nvSpPr>
        <p:spPr>
          <a:xfrm>
            <a:off x="673104" y="4771214"/>
            <a:ext cx="38445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Alcoholics, Addicts, and Alcoholic mother</a:t>
            </a:r>
            <a:endParaRPr>
              <a:solidFill>
                <a:schemeClr val="dk1"/>
              </a:solidFill>
            </a:endParaRPr>
          </a:p>
        </p:txBody>
      </p:sp>
      <p:pic>
        <p:nvPicPr>
          <p:cNvPr id="443" name="Google Shape;443;g39ff4ed1d7b_0_0"/>
          <p:cNvPicPr preferRelativeResize="0"/>
          <p:nvPr/>
        </p:nvPicPr>
        <p:blipFill rotWithShape="1">
          <a:blip r:embed="rId3">
            <a:alphaModFix/>
          </a:blip>
          <a:srcRect/>
          <a:stretch/>
        </p:blipFill>
        <p:spPr>
          <a:xfrm>
            <a:off x="6010545" y="4848286"/>
            <a:ext cx="534198" cy="509035"/>
          </a:xfrm>
          <a:prstGeom prst="rect">
            <a:avLst/>
          </a:prstGeom>
          <a:noFill/>
          <a:ln>
            <a:noFill/>
          </a:ln>
        </p:spPr>
      </p:pic>
      <p:sp>
        <p:nvSpPr>
          <p:cNvPr id="444" name="Google Shape;444;g39ff4ed1d7b_0_0"/>
          <p:cNvSpPr txBox="1"/>
          <p:nvPr/>
        </p:nvSpPr>
        <p:spPr>
          <a:xfrm>
            <a:off x="6670277" y="4687300"/>
            <a:ext cx="48486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FE721F"/>
                </a:solidFill>
                <a:latin typeface="Calibri"/>
                <a:ea typeface="Calibri"/>
                <a:cs typeface="Calibri"/>
                <a:sym typeface="Calibri"/>
              </a:rPr>
              <a:t>Birth mother, or parent who use(d) substances during pregnancy</a:t>
            </a:r>
            <a:endParaRPr/>
          </a:p>
        </p:txBody>
      </p:sp>
      <p:sp>
        <p:nvSpPr>
          <p:cNvPr id="445" name="Google Shape;445;g39ff4ed1d7b_0_0"/>
          <p:cNvSpPr txBox="1"/>
          <p:nvPr/>
        </p:nvSpPr>
        <p:spPr>
          <a:xfrm>
            <a:off x="673104" y="5728133"/>
            <a:ext cx="34536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chemeClr val="dk1"/>
                </a:solidFill>
                <a:latin typeface="Calibri"/>
                <a:ea typeface="Calibri"/>
                <a:cs typeface="Calibri"/>
                <a:sym typeface="Calibri"/>
              </a:rPr>
              <a:t>Admitted to Alcohol Use or Denied Alcohol Use</a:t>
            </a:r>
            <a:endParaRPr>
              <a:solidFill>
                <a:schemeClr val="dk1"/>
              </a:solidFill>
            </a:endParaRPr>
          </a:p>
        </p:txBody>
      </p:sp>
      <p:pic>
        <p:nvPicPr>
          <p:cNvPr id="446" name="Google Shape;446;g39ff4ed1d7b_0_0"/>
          <p:cNvPicPr preferRelativeResize="0"/>
          <p:nvPr/>
        </p:nvPicPr>
        <p:blipFill rotWithShape="1">
          <a:blip r:embed="rId3">
            <a:alphaModFix/>
          </a:blip>
          <a:srcRect/>
          <a:stretch/>
        </p:blipFill>
        <p:spPr>
          <a:xfrm>
            <a:off x="6010545" y="5839343"/>
            <a:ext cx="534198" cy="509035"/>
          </a:xfrm>
          <a:prstGeom prst="rect">
            <a:avLst/>
          </a:prstGeom>
          <a:noFill/>
          <a:ln>
            <a:noFill/>
          </a:ln>
        </p:spPr>
      </p:pic>
      <p:sp>
        <p:nvSpPr>
          <p:cNvPr id="447" name="Google Shape;447;g39ff4ed1d7b_0_0"/>
          <p:cNvSpPr txBox="1"/>
          <p:nvPr/>
        </p:nvSpPr>
        <p:spPr>
          <a:xfrm>
            <a:off x="6670269" y="5678362"/>
            <a:ext cx="40956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400">
                <a:solidFill>
                  <a:srgbClr val="FE721F"/>
                </a:solidFill>
                <a:latin typeface="Calibri"/>
                <a:ea typeface="Calibri"/>
                <a:cs typeface="Calibri"/>
                <a:sym typeface="Calibri"/>
              </a:rPr>
              <a:t>Reported Drinking Alcohol or Confirmed Alcohol Use</a:t>
            </a:r>
            <a:endParaRPr/>
          </a:p>
        </p:txBody>
      </p:sp>
      <p:cxnSp>
        <p:nvCxnSpPr>
          <p:cNvPr id="448" name="Google Shape;448;g39ff4ed1d7b_0_0"/>
          <p:cNvCxnSpPr/>
          <p:nvPr/>
        </p:nvCxnSpPr>
        <p:spPr>
          <a:xfrm rot="10800000" flipH="1">
            <a:off x="4428258" y="2388226"/>
            <a:ext cx="1458000" cy="900"/>
          </a:xfrm>
          <a:prstGeom prst="straightConnector1">
            <a:avLst/>
          </a:prstGeom>
          <a:noFill/>
          <a:ln w="34925" cap="flat" cmpd="sng">
            <a:solidFill>
              <a:srgbClr val="BADEE8"/>
            </a:solidFill>
            <a:prstDash val="solid"/>
            <a:bevel/>
            <a:headEnd type="none" w="sm" len="sm"/>
            <a:tailEnd type="stealth" w="med" len="med"/>
          </a:ln>
        </p:spPr>
      </p:cxnSp>
      <p:cxnSp>
        <p:nvCxnSpPr>
          <p:cNvPr id="449" name="Google Shape;449;g39ff4ed1d7b_0_0"/>
          <p:cNvCxnSpPr/>
          <p:nvPr/>
        </p:nvCxnSpPr>
        <p:spPr>
          <a:xfrm>
            <a:off x="3110796" y="3384768"/>
            <a:ext cx="2775300" cy="0"/>
          </a:xfrm>
          <a:prstGeom prst="straightConnector1">
            <a:avLst/>
          </a:prstGeom>
          <a:noFill/>
          <a:ln w="34925" cap="flat" cmpd="sng">
            <a:solidFill>
              <a:srgbClr val="BADEE8"/>
            </a:solidFill>
            <a:prstDash val="solid"/>
            <a:bevel/>
            <a:headEnd type="none" w="sm" len="sm"/>
            <a:tailEnd type="stealth" w="med" len="med"/>
          </a:ln>
        </p:spPr>
      </p:cxnSp>
      <p:cxnSp>
        <p:nvCxnSpPr>
          <p:cNvPr id="450" name="Google Shape;450;g39ff4ed1d7b_0_0"/>
          <p:cNvCxnSpPr/>
          <p:nvPr/>
        </p:nvCxnSpPr>
        <p:spPr>
          <a:xfrm rot="10800000" flipH="1">
            <a:off x="2595335" y="4299311"/>
            <a:ext cx="3291000" cy="6000"/>
          </a:xfrm>
          <a:prstGeom prst="straightConnector1">
            <a:avLst/>
          </a:prstGeom>
          <a:noFill/>
          <a:ln w="34925" cap="flat" cmpd="sng">
            <a:solidFill>
              <a:srgbClr val="BADEE8"/>
            </a:solidFill>
            <a:prstDash val="solid"/>
            <a:bevel/>
            <a:headEnd type="none" w="sm" len="sm"/>
            <a:tailEnd type="stealth" w="med" len="med"/>
          </a:ln>
        </p:spPr>
      </p:cxnSp>
      <p:cxnSp>
        <p:nvCxnSpPr>
          <p:cNvPr id="451" name="Google Shape;451;g39ff4ed1d7b_0_0"/>
          <p:cNvCxnSpPr/>
          <p:nvPr/>
        </p:nvCxnSpPr>
        <p:spPr>
          <a:xfrm>
            <a:off x="3899620" y="5102804"/>
            <a:ext cx="1985400" cy="0"/>
          </a:xfrm>
          <a:prstGeom prst="straightConnector1">
            <a:avLst/>
          </a:prstGeom>
          <a:noFill/>
          <a:ln w="34925" cap="flat" cmpd="sng">
            <a:solidFill>
              <a:srgbClr val="BADEE8"/>
            </a:solidFill>
            <a:prstDash val="solid"/>
            <a:bevel/>
            <a:headEnd type="none" w="sm" len="sm"/>
            <a:tailEnd type="stealth" w="med" len="med"/>
          </a:ln>
        </p:spPr>
      </p:cxnSp>
      <p:cxnSp>
        <p:nvCxnSpPr>
          <p:cNvPr id="452" name="Google Shape;452;g39ff4ed1d7b_0_0"/>
          <p:cNvCxnSpPr/>
          <p:nvPr/>
        </p:nvCxnSpPr>
        <p:spPr>
          <a:xfrm>
            <a:off x="4025196" y="6022462"/>
            <a:ext cx="1860900" cy="0"/>
          </a:xfrm>
          <a:prstGeom prst="straightConnector1">
            <a:avLst/>
          </a:prstGeom>
          <a:noFill/>
          <a:ln w="34925" cap="flat" cmpd="sng">
            <a:solidFill>
              <a:srgbClr val="BADEE8"/>
            </a:solidFill>
            <a:prstDash val="solid"/>
            <a:bevel/>
            <a:headEnd type="none" w="sm" len="sm"/>
            <a:tailEnd type="stealth" w="med" len="med"/>
          </a:ln>
        </p:spPr>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125"/>
          <p:cNvSpPr txBox="1"/>
          <p:nvPr/>
        </p:nvSpPr>
        <p:spPr>
          <a:xfrm>
            <a:off x="685800" y="545550"/>
            <a:ext cx="5141400" cy="4987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CA" sz="5400" b="1">
                <a:solidFill>
                  <a:srgbClr val="364DA1"/>
                </a:solidFill>
                <a:latin typeface="EB Garamond"/>
                <a:ea typeface="EB Garamond"/>
                <a:cs typeface="EB Garamond"/>
                <a:sym typeface="EB Garamond"/>
              </a:rPr>
              <a:t>Towards Healthy Outcomes: A Framework for Integrated Community Intervention</a:t>
            </a:r>
            <a:endParaRPr sz="5400" b="1">
              <a:solidFill>
                <a:srgbClr val="364DA1"/>
              </a:solidFill>
              <a:latin typeface="EB Garamond"/>
              <a:ea typeface="EB Garamond"/>
              <a:cs typeface="EB Garamond"/>
              <a:sym typeface="EB Garamond"/>
            </a:endParaRPr>
          </a:p>
        </p:txBody>
      </p:sp>
      <p:pic>
        <p:nvPicPr>
          <p:cNvPr id="3" name="Picture 2">
            <a:extLst>
              <a:ext uri="{FF2B5EF4-FFF2-40B4-BE49-F238E27FC236}">
                <a16:creationId xmlns:a16="http://schemas.microsoft.com/office/drawing/2014/main" id="{23A54266-62D0-57CC-255E-A811951CFAAE}"/>
              </a:ext>
            </a:extLst>
          </p:cNvPr>
          <p:cNvPicPr>
            <a:picLocks noChangeAspect="1"/>
          </p:cNvPicPr>
          <p:nvPr/>
        </p:nvPicPr>
        <p:blipFill>
          <a:blip r:embed="rId3"/>
          <a:stretch>
            <a:fillRect/>
          </a:stretch>
        </p:blipFill>
        <p:spPr>
          <a:xfrm>
            <a:off x="7344383" y="0"/>
            <a:ext cx="4847617" cy="6858000"/>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57">
          <a:extLst>
            <a:ext uri="{FF2B5EF4-FFF2-40B4-BE49-F238E27FC236}">
              <a16:creationId xmlns:a16="http://schemas.microsoft.com/office/drawing/2014/main" id="{02A34552-297E-0E2A-5022-BA25953F4BF4}"/>
            </a:ext>
          </a:extLst>
        </p:cNvPr>
        <p:cNvGrpSpPr/>
        <p:nvPr/>
      </p:nvGrpSpPr>
      <p:grpSpPr>
        <a:xfrm>
          <a:off x="0" y="0"/>
          <a:ext cx="0" cy="0"/>
          <a:chOff x="0" y="0"/>
          <a:chExt cx="0" cy="0"/>
        </a:xfrm>
      </p:grpSpPr>
      <p:sp>
        <p:nvSpPr>
          <p:cNvPr id="859" name="Google Shape;859;p46">
            <a:extLst>
              <a:ext uri="{FF2B5EF4-FFF2-40B4-BE49-F238E27FC236}">
                <a16:creationId xmlns:a16="http://schemas.microsoft.com/office/drawing/2014/main" id="{F3A958AB-74F2-0E94-B9E1-0BDB01AECC78}"/>
              </a:ext>
            </a:extLst>
          </p:cNvPr>
          <p:cNvSpPr/>
          <p:nvPr/>
        </p:nvSpPr>
        <p:spPr>
          <a:xfrm>
            <a:off x="7765867" y="1167331"/>
            <a:ext cx="624822" cy="624822"/>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61" name="Google Shape;861;p46">
            <a:extLst>
              <a:ext uri="{FF2B5EF4-FFF2-40B4-BE49-F238E27FC236}">
                <a16:creationId xmlns:a16="http://schemas.microsoft.com/office/drawing/2014/main" id="{09184E4D-C938-1FAE-3FAF-86586A91F987}"/>
              </a:ext>
            </a:extLst>
          </p:cNvPr>
          <p:cNvSpPr txBox="1"/>
          <p:nvPr/>
        </p:nvSpPr>
        <p:spPr>
          <a:xfrm>
            <a:off x="179401" y="2170204"/>
            <a:ext cx="4736705" cy="258528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5400"/>
              <a:buFont typeface="Arial"/>
              <a:buNone/>
              <a:tabLst/>
              <a:defRPr/>
            </a:pPr>
            <a:r>
              <a:rPr kumimoji="0" lang="en-CA" sz="5400" b="1" i="0" u="none" strike="noStrike" kern="0" cap="none" spc="0" normalizeH="0" baseline="0" noProof="0" dirty="0">
                <a:ln>
                  <a:noFill/>
                </a:ln>
                <a:solidFill>
                  <a:srgbClr val="364DA1"/>
                </a:solidFill>
                <a:effectLst/>
                <a:uLnTx/>
                <a:uFillTx/>
                <a:latin typeface="EB Garamond"/>
                <a:ea typeface="EB Garamond"/>
                <a:cs typeface="EB Garamond"/>
                <a:sym typeface="EB Garamond"/>
              </a:rPr>
              <a:t>Why an Intervention Framework?</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862" name="Google Shape;862;p46">
            <a:extLst>
              <a:ext uri="{FF2B5EF4-FFF2-40B4-BE49-F238E27FC236}">
                <a16:creationId xmlns:a16="http://schemas.microsoft.com/office/drawing/2014/main" id="{2D6CE9E4-14E4-9C50-0A9D-6D4E0A92FBAB}"/>
              </a:ext>
            </a:extLst>
          </p:cNvPr>
          <p:cNvSpPr txBox="1"/>
          <p:nvPr/>
        </p:nvSpPr>
        <p:spPr>
          <a:xfrm>
            <a:off x="8659730" y="879252"/>
            <a:ext cx="3241458" cy="1200288"/>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CA" sz="3600" b="1" i="0" u="none" strike="noStrike" kern="0" cap="none" spc="0" normalizeH="0" baseline="0" noProof="0" dirty="0">
                <a:ln>
                  <a:noFill/>
                </a:ln>
                <a:solidFill>
                  <a:srgbClr val="595959"/>
                </a:solidFill>
                <a:effectLst/>
                <a:uLnTx/>
                <a:uFillTx/>
                <a:latin typeface="Calibri"/>
                <a:ea typeface="Calibri"/>
                <a:cs typeface="Calibri"/>
                <a:sym typeface="Calibri"/>
              </a:rPr>
              <a:t>Shared Understandings </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863" name="Google Shape;863;p46">
            <a:extLst>
              <a:ext uri="{FF2B5EF4-FFF2-40B4-BE49-F238E27FC236}">
                <a16:creationId xmlns:a16="http://schemas.microsoft.com/office/drawing/2014/main" id="{19ED2D55-546D-AAD3-72DE-DA6822379B9B}"/>
              </a:ext>
            </a:extLst>
          </p:cNvPr>
          <p:cNvSpPr/>
          <p:nvPr/>
        </p:nvSpPr>
        <p:spPr>
          <a:xfrm>
            <a:off x="7876527" y="2901865"/>
            <a:ext cx="624822" cy="624822"/>
          </a:xfrm>
          <a:prstGeom prst="ellipse">
            <a:avLst/>
          </a:prstGeom>
          <a:solidFill>
            <a:srgbClr val="4B984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64" name="Google Shape;864;p46">
            <a:extLst>
              <a:ext uri="{FF2B5EF4-FFF2-40B4-BE49-F238E27FC236}">
                <a16:creationId xmlns:a16="http://schemas.microsoft.com/office/drawing/2014/main" id="{F7AAB3C4-8E29-8778-8030-F634B09F0963}"/>
              </a:ext>
            </a:extLst>
          </p:cNvPr>
          <p:cNvSpPr txBox="1"/>
          <p:nvPr/>
        </p:nvSpPr>
        <p:spPr>
          <a:xfrm>
            <a:off x="8659731" y="2509606"/>
            <a:ext cx="3183439" cy="175428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lang="en-CA" sz="3600" b="1" dirty="0">
                <a:solidFill>
                  <a:srgbClr val="595959"/>
                </a:solidFill>
                <a:latin typeface="Calibri"/>
                <a:ea typeface="Calibri"/>
                <a:cs typeface="Calibri"/>
                <a:sym typeface="Calibri"/>
              </a:rPr>
              <a:t>Increases Consistency &amp; Intentionality</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865" name="Google Shape;865;p46">
            <a:extLst>
              <a:ext uri="{FF2B5EF4-FFF2-40B4-BE49-F238E27FC236}">
                <a16:creationId xmlns:a16="http://schemas.microsoft.com/office/drawing/2014/main" id="{3E82653A-2EEE-1394-B6BA-4524A6E9C324}"/>
              </a:ext>
            </a:extLst>
          </p:cNvPr>
          <p:cNvSpPr/>
          <p:nvPr/>
        </p:nvSpPr>
        <p:spPr>
          <a:xfrm>
            <a:off x="7849461" y="4864195"/>
            <a:ext cx="624822" cy="624822"/>
          </a:xfrm>
          <a:prstGeom prst="ellipse">
            <a:avLst/>
          </a:prstGeom>
          <a:solidFill>
            <a:srgbClr val="FE721F"/>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866" name="Google Shape;866;p46">
            <a:extLst>
              <a:ext uri="{FF2B5EF4-FFF2-40B4-BE49-F238E27FC236}">
                <a16:creationId xmlns:a16="http://schemas.microsoft.com/office/drawing/2014/main" id="{8F235ED0-3946-01DD-5D1B-48C1F2AF79D7}"/>
              </a:ext>
            </a:extLst>
          </p:cNvPr>
          <p:cNvSpPr txBox="1"/>
          <p:nvPr/>
        </p:nvSpPr>
        <p:spPr>
          <a:xfrm>
            <a:off x="8630762" y="4442573"/>
            <a:ext cx="3561238" cy="175428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3600"/>
              <a:buFont typeface="Arial"/>
              <a:buNone/>
              <a:tabLst/>
              <a:defRPr/>
            </a:pPr>
            <a:r>
              <a:rPr kumimoji="0" lang="en-CA" sz="3600" b="1" i="0" u="none" strike="noStrike" kern="0" cap="none" spc="0" normalizeH="0" baseline="0" noProof="0" dirty="0">
                <a:ln>
                  <a:noFill/>
                </a:ln>
                <a:solidFill>
                  <a:srgbClr val="595959"/>
                </a:solidFill>
                <a:effectLst/>
                <a:uLnTx/>
                <a:uFillTx/>
                <a:latin typeface="Calibri"/>
                <a:ea typeface="Calibri"/>
                <a:cs typeface="Calibri"/>
                <a:sym typeface="Calibri"/>
              </a:rPr>
              <a:t>Creates Opportunity for Integration</a:t>
            </a: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cxnSp>
        <p:nvCxnSpPr>
          <p:cNvPr id="867" name="Google Shape;867;p46">
            <a:extLst>
              <a:ext uri="{FF2B5EF4-FFF2-40B4-BE49-F238E27FC236}">
                <a16:creationId xmlns:a16="http://schemas.microsoft.com/office/drawing/2014/main" id="{E4DBCA23-C279-F030-A03F-237AEF4AFCE3}"/>
              </a:ext>
            </a:extLst>
          </p:cNvPr>
          <p:cNvCxnSpPr/>
          <p:nvPr/>
        </p:nvCxnSpPr>
        <p:spPr>
          <a:xfrm>
            <a:off x="8712897" y="1842695"/>
            <a:ext cx="0" cy="1079287"/>
          </a:xfrm>
          <a:prstGeom prst="straightConnector1">
            <a:avLst/>
          </a:prstGeom>
          <a:noFill/>
          <a:ln w="9525" cap="flat" cmpd="sng">
            <a:solidFill>
              <a:schemeClr val="accent1"/>
            </a:solidFill>
            <a:prstDash val="solid"/>
            <a:miter lim="800000"/>
            <a:headEnd type="none" w="sm" len="sm"/>
            <a:tailEnd type="triangle" w="med" len="med"/>
          </a:ln>
        </p:spPr>
      </p:cxnSp>
      <p:cxnSp>
        <p:nvCxnSpPr>
          <p:cNvPr id="868" name="Google Shape;868;p46">
            <a:extLst>
              <a:ext uri="{FF2B5EF4-FFF2-40B4-BE49-F238E27FC236}">
                <a16:creationId xmlns:a16="http://schemas.microsoft.com/office/drawing/2014/main" id="{9AA5D8FD-D45E-47C8-9E22-0C2C01128AA4}"/>
              </a:ext>
            </a:extLst>
          </p:cNvPr>
          <p:cNvCxnSpPr/>
          <p:nvPr/>
        </p:nvCxnSpPr>
        <p:spPr>
          <a:xfrm>
            <a:off x="8078278" y="1847038"/>
            <a:ext cx="0" cy="905281"/>
          </a:xfrm>
          <a:prstGeom prst="straightConnector1">
            <a:avLst/>
          </a:prstGeom>
          <a:noFill/>
          <a:ln w="107950" cap="flat" cmpd="sng">
            <a:solidFill>
              <a:srgbClr val="BADEE8"/>
            </a:solidFill>
            <a:prstDash val="solid"/>
            <a:miter lim="800000"/>
            <a:headEnd type="none" w="sm" len="sm"/>
            <a:tailEnd type="triangle" w="med" len="med"/>
          </a:ln>
        </p:spPr>
      </p:cxnSp>
      <p:cxnSp>
        <p:nvCxnSpPr>
          <p:cNvPr id="869" name="Google Shape;869;p46">
            <a:extLst>
              <a:ext uri="{FF2B5EF4-FFF2-40B4-BE49-F238E27FC236}">
                <a16:creationId xmlns:a16="http://schemas.microsoft.com/office/drawing/2014/main" id="{D80A8C59-FA19-BD5B-5373-4FF54415A4F0}"/>
              </a:ext>
            </a:extLst>
          </p:cNvPr>
          <p:cNvCxnSpPr/>
          <p:nvPr/>
        </p:nvCxnSpPr>
        <p:spPr>
          <a:xfrm>
            <a:off x="8066032" y="3773975"/>
            <a:ext cx="0" cy="905281"/>
          </a:xfrm>
          <a:prstGeom prst="straightConnector1">
            <a:avLst/>
          </a:prstGeom>
          <a:noFill/>
          <a:ln w="107950" cap="flat" cmpd="sng">
            <a:solidFill>
              <a:srgbClr val="BADEE8"/>
            </a:solidFill>
            <a:prstDash val="solid"/>
            <a:miter lim="800000"/>
            <a:headEnd type="none" w="sm" len="sm"/>
            <a:tailEnd type="triangle" w="med" len="med"/>
          </a:ln>
        </p:spPr>
      </p:cxnSp>
      <p:pic>
        <p:nvPicPr>
          <p:cNvPr id="870" name="Google Shape;870;p46" descr="Icon&#10;&#10;Description automatically generated">
            <a:extLst>
              <a:ext uri="{FF2B5EF4-FFF2-40B4-BE49-F238E27FC236}">
                <a16:creationId xmlns:a16="http://schemas.microsoft.com/office/drawing/2014/main" id="{023AA497-2292-DCC4-078E-A1E5D169F4FB}"/>
              </a:ext>
            </a:extLst>
          </p:cNvPr>
          <p:cNvPicPr preferRelativeResize="0"/>
          <p:nvPr/>
        </p:nvPicPr>
        <p:blipFill rotWithShape="1">
          <a:blip r:embed="rId3">
            <a:alphaModFix/>
          </a:blip>
          <a:srcRect/>
          <a:stretch/>
        </p:blipFill>
        <p:spPr>
          <a:xfrm>
            <a:off x="7924858" y="2967110"/>
            <a:ext cx="534566" cy="534566"/>
          </a:xfrm>
          <a:prstGeom prst="rect">
            <a:avLst/>
          </a:prstGeom>
          <a:noFill/>
          <a:ln>
            <a:noFill/>
          </a:ln>
        </p:spPr>
      </p:pic>
      <p:pic>
        <p:nvPicPr>
          <p:cNvPr id="871" name="Google Shape;871;p46" descr="Icon&#10;&#10;Description automatically generated">
            <a:extLst>
              <a:ext uri="{FF2B5EF4-FFF2-40B4-BE49-F238E27FC236}">
                <a16:creationId xmlns:a16="http://schemas.microsoft.com/office/drawing/2014/main" id="{BDAD3C56-608A-8647-2477-AFCFB2E13C52}"/>
              </a:ext>
            </a:extLst>
          </p:cNvPr>
          <p:cNvPicPr preferRelativeResize="0"/>
          <p:nvPr/>
        </p:nvPicPr>
        <p:blipFill rotWithShape="1">
          <a:blip r:embed="rId4">
            <a:alphaModFix/>
          </a:blip>
          <a:srcRect/>
          <a:stretch/>
        </p:blipFill>
        <p:spPr>
          <a:xfrm>
            <a:off x="7782405" y="1198686"/>
            <a:ext cx="624822" cy="624822"/>
          </a:xfrm>
          <a:prstGeom prst="rect">
            <a:avLst/>
          </a:prstGeom>
          <a:noFill/>
          <a:ln>
            <a:noFill/>
          </a:ln>
        </p:spPr>
      </p:pic>
      <p:pic>
        <p:nvPicPr>
          <p:cNvPr id="872" name="Google Shape;872;p46" descr="Icon&#10;&#10;Description automatically generated">
            <a:extLst>
              <a:ext uri="{FF2B5EF4-FFF2-40B4-BE49-F238E27FC236}">
                <a16:creationId xmlns:a16="http://schemas.microsoft.com/office/drawing/2014/main" id="{D5BC1722-EBB1-53BA-3624-B019819A5441}"/>
              </a:ext>
            </a:extLst>
          </p:cNvPr>
          <p:cNvPicPr preferRelativeResize="0"/>
          <p:nvPr/>
        </p:nvPicPr>
        <p:blipFill rotWithShape="1">
          <a:blip r:embed="rId5">
            <a:alphaModFix/>
          </a:blip>
          <a:srcRect/>
          <a:stretch/>
        </p:blipFill>
        <p:spPr>
          <a:xfrm>
            <a:off x="7876527" y="4911256"/>
            <a:ext cx="530700" cy="530700"/>
          </a:xfrm>
          <a:prstGeom prst="rect">
            <a:avLst/>
          </a:prstGeom>
          <a:noFill/>
          <a:ln>
            <a:noFill/>
          </a:ln>
        </p:spPr>
      </p:pic>
      <p:pic>
        <p:nvPicPr>
          <p:cNvPr id="8" name="Picture Placeholder 7" descr="Stack of sticky notes and pencil">
            <a:extLst>
              <a:ext uri="{FF2B5EF4-FFF2-40B4-BE49-F238E27FC236}">
                <a16:creationId xmlns:a16="http://schemas.microsoft.com/office/drawing/2014/main" id="{BAEB4969-1735-8762-4591-1A36D51FBBC8}"/>
              </a:ext>
            </a:extLst>
          </p:cNvPr>
          <p:cNvPicPr>
            <a:picLocks noGrp="1" noChangeAspect="1"/>
          </p:cNvPicPr>
          <p:nvPr>
            <p:ph type="pic" idx="2"/>
          </p:nvPr>
        </p:nvPicPr>
        <p:blipFill>
          <a:blip r:embed="rId6"/>
          <a:srcRect l="30902" r="30902"/>
          <a:stretch>
            <a:fillRect/>
          </a:stretch>
        </p:blipFill>
        <p:spPr>
          <a:xfrm>
            <a:off x="4129158" y="709541"/>
            <a:ext cx="3367668" cy="5876693"/>
          </a:xfrm>
        </p:spPr>
      </p:pic>
    </p:spTree>
    <p:extLst>
      <p:ext uri="{BB962C8B-B14F-4D97-AF65-F5344CB8AC3E}">
        <p14:creationId xmlns:p14="http://schemas.microsoft.com/office/powerpoint/2010/main" val="3774146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71"/>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868"/>
                                        </p:tgtEl>
                                        <p:attrNameLst>
                                          <p:attrName>style.visibility</p:attrName>
                                        </p:attrNameLst>
                                      </p:cBhvr>
                                      <p:to>
                                        <p:strVal val="visible"/>
                                      </p:to>
                                    </p:set>
                                    <p:animEffect transition="in" filter="fade">
                                      <p:cBhvr>
                                        <p:cTn id="9" dur="1000"/>
                                        <p:tgtEl>
                                          <p:spTgt spid="868"/>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870"/>
                                        </p:tgtEl>
                                        <p:attrNameLst>
                                          <p:attrName>style.visibility</p:attrName>
                                        </p:attrNameLst>
                                      </p:cBhvr>
                                      <p:to>
                                        <p:strVal val="visible"/>
                                      </p:to>
                                    </p:set>
                                    <p:animEffect transition="in" filter="fade">
                                      <p:cBhvr>
                                        <p:cTn id="13" dur="500"/>
                                        <p:tgtEl>
                                          <p:spTgt spid="870"/>
                                        </p:tgtEl>
                                      </p:cBhvr>
                                    </p:animEffect>
                                  </p:childTnLst>
                                </p:cTn>
                              </p:par>
                            </p:childTnLst>
                          </p:cTn>
                        </p:par>
                        <p:par>
                          <p:cTn id="14" fill="hold">
                            <p:stCondLst>
                              <p:cond delay="1500"/>
                            </p:stCondLst>
                            <p:childTnLst>
                              <p:par>
                                <p:cTn id="15" presetID="10" presetClass="entr" presetSubtype="0" fill="hold" nodeType="afterEffect">
                                  <p:stCondLst>
                                    <p:cond delay="0"/>
                                  </p:stCondLst>
                                  <p:childTnLst>
                                    <p:set>
                                      <p:cBhvr>
                                        <p:cTn id="16" dur="1" fill="hold">
                                          <p:stCondLst>
                                            <p:cond delay="0"/>
                                          </p:stCondLst>
                                        </p:cTn>
                                        <p:tgtEl>
                                          <p:spTgt spid="869"/>
                                        </p:tgtEl>
                                        <p:attrNameLst>
                                          <p:attrName>style.visibility</p:attrName>
                                        </p:attrNameLst>
                                      </p:cBhvr>
                                      <p:to>
                                        <p:strVal val="visible"/>
                                      </p:to>
                                    </p:set>
                                    <p:animEffect transition="in" filter="fade">
                                      <p:cBhvr>
                                        <p:cTn id="17" dur="1000"/>
                                        <p:tgtEl>
                                          <p:spTgt spid="869"/>
                                        </p:tgtEl>
                                      </p:cBhvr>
                                    </p:animEffect>
                                  </p:childTnLst>
                                </p:cTn>
                              </p:par>
                            </p:childTnLst>
                          </p:cTn>
                        </p:par>
                        <p:par>
                          <p:cTn id="18" fill="hold">
                            <p:stCondLst>
                              <p:cond delay="2500"/>
                            </p:stCondLst>
                            <p:childTnLst>
                              <p:par>
                                <p:cTn id="19" presetID="10" presetClass="entr" presetSubtype="0" fill="hold" nodeType="afterEffect">
                                  <p:stCondLst>
                                    <p:cond delay="0"/>
                                  </p:stCondLst>
                                  <p:childTnLst>
                                    <p:set>
                                      <p:cBhvr>
                                        <p:cTn id="20" dur="1" fill="hold">
                                          <p:stCondLst>
                                            <p:cond delay="0"/>
                                          </p:stCondLst>
                                        </p:cTn>
                                        <p:tgtEl>
                                          <p:spTgt spid="872"/>
                                        </p:tgtEl>
                                        <p:attrNameLst>
                                          <p:attrName>style.visibility</p:attrName>
                                        </p:attrNameLst>
                                      </p:cBhvr>
                                      <p:to>
                                        <p:strVal val="visible"/>
                                      </p:to>
                                    </p:set>
                                    <p:animEffect transition="in" filter="fade">
                                      <p:cBhvr>
                                        <p:cTn id="21" dur="500"/>
                                        <p:tgtEl>
                                          <p:spTgt spid="8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grpSp>
        <p:nvGrpSpPr>
          <p:cNvPr id="484" name="Google Shape;484;g3899de4048f_0_6"/>
          <p:cNvGrpSpPr/>
          <p:nvPr/>
        </p:nvGrpSpPr>
        <p:grpSpPr>
          <a:xfrm>
            <a:off x="6665015" y="495288"/>
            <a:ext cx="3574766" cy="3574766"/>
            <a:chOff x="3611776" y="414352"/>
            <a:chExt cx="2166000" cy="2166000"/>
          </a:xfrm>
        </p:grpSpPr>
        <p:sp>
          <p:nvSpPr>
            <p:cNvPr id="485" name="Google Shape;485;g3899de4048f_0_6"/>
            <p:cNvSpPr/>
            <p:nvPr/>
          </p:nvSpPr>
          <p:spPr>
            <a:xfrm>
              <a:off x="3611776" y="414352"/>
              <a:ext cx="2166000" cy="2166000"/>
            </a:xfrm>
            <a:prstGeom prst="ellipse">
              <a:avLst/>
            </a:prstGeom>
            <a:solidFill>
              <a:srgbClr val="D83729"/>
            </a:solidFill>
            <a:ln>
              <a:noFill/>
            </a:ln>
          </p:spPr>
          <p:txBody>
            <a:bodyPr spcFirstLastPara="1" wrap="square" lIns="150900" tIns="150900" rIns="150900" bIns="150900" anchor="ctr" anchorCtr="0">
              <a:noAutofit/>
            </a:bodyPr>
            <a:lstStyle/>
            <a:p>
              <a:pPr marL="0" lvl="0" indent="0" algn="l" rtl="0">
                <a:spcBef>
                  <a:spcPts val="0"/>
                </a:spcBef>
                <a:spcAft>
                  <a:spcPts val="0"/>
                </a:spcAft>
                <a:buNone/>
              </a:pPr>
              <a:endParaRPr/>
            </a:p>
          </p:txBody>
        </p:sp>
        <p:sp>
          <p:nvSpPr>
            <p:cNvPr id="486" name="Google Shape;486;g3899de4048f_0_6"/>
            <p:cNvSpPr txBox="1"/>
            <p:nvPr/>
          </p:nvSpPr>
          <p:spPr>
            <a:xfrm>
              <a:off x="3967546" y="1027503"/>
              <a:ext cx="1496100" cy="702900"/>
            </a:xfrm>
            <a:prstGeom prst="rect">
              <a:avLst/>
            </a:prstGeom>
            <a:noFill/>
            <a:ln>
              <a:noFill/>
            </a:ln>
          </p:spPr>
          <p:txBody>
            <a:bodyPr spcFirstLastPara="1" wrap="square" lIns="150900" tIns="150900" rIns="150900" bIns="150900" anchor="ctr" anchorCtr="0">
              <a:noAutofit/>
            </a:bodyPr>
            <a:lstStyle/>
            <a:p>
              <a:pPr marL="0" lvl="0" indent="0" algn="ctr" rtl="0">
                <a:spcBef>
                  <a:spcPts val="0"/>
                </a:spcBef>
                <a:spcAft>
                  <a:spcPts val="0"/>
                </a:spcAft>
                <a:buNone/>
              </a:pPr>
              <a:r>
                <a:rPr lang="en-CA" sz="1609">
                  <a:solidFill>
                    <a:srgbClr val="FFFFFF"/>
                  </a:solidFill>
                  <a:latin typeface="Roboto"/>
                  <a:ea typeface="Roboto"/>
                  <a:cs typeface="Roboto"/>
                  <a:sym typeface="Roboto"/>
                </a:rPr>
                <a:t>Vestibulum congue </a:t>
              </a:r>
              <a:endParaRPr sz="1609">
                <a:solidFill>
                  <a:srgbClr val="FFFFFF"/>
                </a:solidFill>
                <a:latin typeface="Roboto"/>
                <a:ea typeface="Roboto"/>
                <a:cs typeface="Roboto"/>
                <a:sym typeface="Roboto"/>
              </a:endParaRPr>
            </a:p>
          </p:txBody>
        </p:sp>
      </p:grpSp>
      <p:grpSp>
        <p:nvGrpSpPr>
          <p:cNvPr id="487" name="Google Shape;487;g3899de4048f_0_6"/>
          <p:cNvGrpSpPr/>
          <p:nvPr/>
        </p:nvGrpSpPr>
        <p:grpSpPr>
          <a:xfrm>
            <a:off x="8233691" y="3166481"/>
            <a:ext cx="3574766" cy="3574766"/>
            <a:chOff x="4562258" y="2032864"/>
            <a:chExt cx="2166000" cy="2166000"/>
          </a:xfrm>
        </p:grpSpPr>
        <p:sp>
          <p:nvSpPr>
            <p:cNvPr id="488" name="Google Shape;488;g3899de4048f_0_6"/>
            <p:cNvSpPr/>
            <p:nvPr/>
          </p:nvSpPr>
          <p:spPr>
            <a:xfrm>
              <a:off x="4562258" y="2032864"/>
              <a:ext cx="2166000" cy="2166000"/>
            </a:xfrm>
            <a:prstGeom prst="ellipse">
              <a:avLst/>
            </a:prstGeom>
            <a:solidFill>
              <a:srgbClr val="B02B20"/>
            </a:solidFill>
            <a:ln>
              <a:noFill/>
            </a:ln>
          </p:spPr>
          <p:txBody>
            <a:bodyPr spcFirstLastPara="1" wrap="square" lIns="150900" tIns="150900" rIns="150900" bIns="150900" anchor="ctr" anchorCtr="0">
              <a:noAutofit/>
            </a:bodyPr>
            <a:lstStyle/>
            <a:p>
              <a:pPr marL="0" lvl="0" indent="0" algn="l" rtl="0">
                <a:spcBef>
                  <a:spcPts val="0"/>
                </a:spcBef>
                <a:spcAft>
                  <a:spcPts val="0"/>
                </a:spcAft>
                <a:buNone/>
              </a:pPr>
              <a:endParaRPr/>
            </a:p>
          </p:txBody>
        </p:sp>
        <p:sp>
          <p:nvSpPr>
            <p:cNvPr id="489" name="Google Shape;489;g3899de4048f_0_6"/>
            <p:cNvSpPr txBox="1"/>
            <p:nvPr/>
          </p:nvSpPr>
          <p:spPr>
            <a:xfrm>
              <a:off x="5079846" y="2834728"/>
              <a:ext cx="1496100" cy="702900"/>
            </a:xfrm>
            <a:prstGeom prst="rect">
              <a:avLst/>
            </a:prstGeom>
            <a:noFill/>
            <a:ln>
              <a:noFill/>
            </a:ln>
          </p:spPr>
          <p:txBody>
            <a:bodyPr spcFirstLastPara="1" wrap="square" lIns="150900" tIns="150900" rIns="150900" bIns="150900" anchor="ctr" anchorCtr="0">
              <a:noAutofit/>
            </a:bodyPr>
            <a:lstStyle/>
            <a:p>
              <a:pPr marL="0" lvl="0" indent="0" algn="ctr" rtl="0">
                <a:spcBef>
                  <a:spcPts val="0"/>
                </a:spcBef>
                <a:spcAft>
                  <a:spcPts val="0"/>
                </a:spcAft>
                <a:buNone/>
              </a:pPr>
              <a:r>
                <a:rPr lang="en-CA" sz="1609">
                  <a:solidFill>
                    <a:srgbClr val="FFFFFF"/>
                  </a:solidFill>
                  <a:latin typeface="Roboto"/>
                  <a:ea typeface="Roboto"/>
                  <a:cs typeface="Roboto"/>
                  <a:sym typeface="Roboto"/>
                </a:rPr>
                <a:t>Vestibulum congue </a:t>
              </a:r>
              <a:endParaRPr sz="1609">
                <a:solidFill>
                  <a:srgbClr val="FFFFFF"/>
                </a:solidFill>
                <a:latin typeface="Roboto"/>
                <a:ea typeface="Roboto"/>
                <a:cs typeface="Roboto"/>
                <a:sym typeface="Roboto"/>
              </a:endParaRPr>
            </a:p>
          </p:txBody>
        </p:sp>
      </p:grpSp>
      <p:grpSp>
        <p:nvGrpSpPr>
          <p:cNvPr id="490" name="Google Shape;490;g3899de4048f_0_6"/>
          <p:cNvGrpSpPr/>
          <p:nvPr/>
        </p:nvGrpSpPr>
        <p:grpSpPr>
          <a:xfrm>
            <a:off x="5164967" y="3166481"/>
            <a:ext cx="3574766" cy="3574766"/>
            <a:chOff x="2702876" y="2032864"/>
            <a:chExt cx="2166000" cy="2166000"/>
          </a:xfrm>
        </p:grpSpPr>
        <p:sp>
          <p:nvSpPr>
            <p:cNvPr id="491" name="Google Shape;491;g3899de4048f_0_6"/>
            <p:cNvSpPr/>
            <p:nvPr/>
          </p:nvSpPr>
          <p:spPr>
            <a:xfrm>
              <a:off x="2702876" y="2032864"/>
              <a:ext cx="2166000" cy="2166000"/>
            </a:xfrm>
            <a:prstGeom prst="ellipse">
              <a:avLst/>
            </a:prstGeom>
            <a:solidFill>
              <a:srgbClr val="801F17"/>
            </a:solidFill>
            <a:ln>
              <a:noFill/>
            </a:ln>
          </p:spPr>
          <p:txBody>
            <a:bodyPr spcFirstLastPara="1" wrap="square" lIns="150900" tIns="150900" rIns="150900" bIns="150900" anchor="ctr" anchorCtr="0">
              <a:noAutofit/>
            </a:bodyPr>
            <a:lstStyle/>
            <a:p>
              <a:pPr marL="0" lvl="0" indent="0" algn="l" rtl="0">
                <a:spcBef>
                  <a:spcPts val="0"/>
                </a:spcBef>
                <a:spcAft>
                  <a:spcPts val="0"/>
                </a:spcAft>
                <a:buNone/>
              </a:pPr>
              <a:endParaRPr/>
            </a:p>
          </p:txBody>
        </p:sp>
        <p:sp>
          <p:nvSpPr>
            <p:cNvPr id="492" name="Google Shape;492;g3899de4048f_0_6"/>
            <p:cNvSpPr txBox="1"/>
            <p:nvPr/>
          </p:nvSpPr>
          <p:spPr>
            <a:xfrm>
              <a:off x="2855281" y="2834728"/>
              <a:ext cx="1496100" cy="702900"/>
            </a:xfrm>
            <a:prstGeom prst="rect">
              <a:avLst/>
            </a:prstGeom>
            <a:noFill/>
            <a:ln>
              <a:noFill/>
            </a:ln>
          </p:spPr>
          <p:txBody>
            <a:bodyPr spcFirstLastPara="1" wrap="square" lIns="150900" tIns="150900" rIns="150900" bIns="150900" anchor="ctr" anchorCtr="0">
              <a:noAutofit/>
            </a:bodyPr>
            <a:lstStyle/>
            <a:p>
              <a:pPr marL="0" lvl="0" indent="0" algn="ctr" rtl="0">
                <a:spcBef>
                  <a:spcPts val="0"/>
                </a:spcBef>
                <a:spcAft>
                  <a:spcPts val="0"/>
                </a:spcAft>
                <a:buNone/>
              </a:pPr>
              <a:r>
                <a:rPr lang="en-CA" sz="1609">
                  <a:solidFill>
                    <a:srgbClr val="FFFFFF"/>
                  </a:solidFill>
                  <a:latin typeface="Roboto"/>
                  <a:ea typeface="Roboto"/>
                  <a:cs typeface="Roboto"/>
                  <a:sym typeface="Roboto"/>
                </a:rPr>
                <a:t>Vestibulum congue </a:t>
              </a:r>
              <a:endParaRPr sz="1609">
                <a:solidFill>
                  <a:srgbClr val="FFFFFF"/>
                </a:solidFill>
                <a:latin typeface="Roboto"/>
                <a:ea typeface="Roboto"/>
                <a:cs typeface="Roboto"/>
                <a:sym typeface="Roboto"/>
              </a:endParaRPr>
            </a:p>
          </p:txBody>
        </p:sp>
      </p:grpSp>
      <p:sp>
        <p:nvSpPr>
          <p:cNvPr id="493" name="Google Shape;493;g3899de4048f_0_6"/>
          <p:cNvSpPr/>
          <p:nvPr/>
        </p:nvSpPr>
        <p:spPr>
          <a:xfrm>
            <a:off x="7445755" y="3023657"/>
            <a:ext cx="2023200" cy="2023200"/>
          </a:xfrm>
          <a:prstGeom prst="ellipse">
            <a:avLst/>
          </a:prstGeom>
          <a:solidFill>
            <a:srgbClr val="EDA29B"/>
          </a:solidFill>
          <a:ln>
            <a:noFill/>
          </a:ln>
        </p:spPr>
        <p:txBody>
          <a:bodyPr spcFirstLastPara="1" wrap="square" lIns="150900" tIns="150900" rIns="150900" bIns="150900" anchor="ctr" anchorCtr="0">
            <a:noAutofit/>
          </a:bodyPr>
          <a:lstStyle/>
          <a:p>
            <a:pPr marL="0" lvl="0" indent="0" algn="l" rtl="0">
              <a:spcBef>
                <a:spcPts val="0"/>
              </a:spcBef>
              <a:spcAft>
                <a:spcPts val="0"/>
              </a:spcAft>
              <a:buNone/>
            </a:pPr>
            <a:endParaRPr/>
          </a:p>
        </p:txBody>
      </p:sp>
      <p:grpSp>
        <p:nvGrpSpPr>
          <p:cNvPr id="494" name="Google Shape;494;g3899de4048f_0_6"/>
          <p:cNvGrpSpPr/>
          <p:nvPr/>
        </p:nvGrpSpPr>
        <p:grpSpPr>
          <a:xfrm>
            <a:off x="6651077" y="515127"/>
            <a:ext cx="3574766" cy="3574766"/>
            <a:chOff x="3611776" y="414352"/>
            <a:chExt cx="2166000" cy="2166000"/>
          </a:xfrm>
          <a:solidFill>
            <a:schemeClr val="accent6"/>
          </a:solidFill>
        </p:grpSpPr>
        <p:sp>
          <p:nvSpPr>
            <p:cNvPr id="495" name="Google Shape;495;g3899de4048f_0_6"/>
            <p:cNvSpPr/>
            <p:nvPr/>
          </p:nvSpPr>
          <p:spPr>
            <a:xfrm>
              <a:off x="3611776" y="414352"/>
              <a:ext cx="2166000" cy="2166000"/>
            </a:xfrm>
            <a:prstGeom prst="ellipse">
              <a:avLst/>
            </a:prstGeom>
            <a:grpFill/>
            <a:ln>
              <a:noFill/>
            </a:ln>
          </p:spPr>
          <p:txBody>
            <a:bodyPr spcFirstLastPara="1" wrap="square" lIns="150900" tIns="150900" rIns="150900" bIns="150900" anchor="ctr" anchorCtr="0">
              <a:noAutofit/>
            </a:bodyPr>
            <a:lstStyle/>
            <a:p>
              <a:pPr marL="0" lvl="0" indent="0" algn="l" rtl="0">
                <a:spcBef>
                  <a:spcPts val="0"/>
                </a:spcBef>
                <a:spcAft>
                  <a:spcPts val="0"/>
                </a:spcAft>
                <a:buNone/>
              </a:pPr>
              <a:endParaRPr/>
            </a:p>
          </p:txBody>
        </p:sp>
        <p:sp>
          <p:nvSpPr>
            <p:cNvPr id="496" name="Google Shape;496;g3899de4048f_0_6"/>
            <p:cNvSpPr txBox="1"/>
            <p:nvPr/>
          </p:nvSpPr>
          <p:spPr>
            <a:xfrm>
              <a:off x="3864978" y="1027499"/>
              <a:ext cx="1665600" cy="702900"/>
            </a:xfrm>
            <a:prstGeom prst="rect">
              <a:avLst/>
            </a:prstGeom>
            <a:grpFill/>
            <a:ln>
              <a:noFill/>
            </a:ln>
          </p:spPr>
          <p:txBody>
            <a:bodyPr spcFirstLastPara="1" wrap="square" lIns="150900" tIns="150900" rIns="150900" bIns="150900" anchor="ctr" anchorCtr="0">
              <a:noAutofit/>
            </a:bodyPr>
            <a:lstStyle/>
            <a:p>
              <a:pPr marL="0" lvl="0" indent="0" algn="ctr" rtl="0">
                <a:spcBef>
                  <a:spcPts val="0"/>
                </a:spcBef>
                <a:spcAft>
                  <a:spcPts val="0"/>
                </a:spcAft>
                <a:buNone/>
              </a:pPr>
              <a:r>
                <a:rPr lang="en-CA" sz="2809" b="1" dirty="0">
                  <a:solidFill>
                    <a:srgbClr val="FFFFFF"/>
                  </a:solidFill>
                  <a:latin typeface="Calibri"/>
                  <a:ea typeface="Calibri"/>
                  <a:cs typeface="Calibri"/>
                  <a:sym typeface="Calibri"/>
                </a:rPr>
                <a:t>Developmental Lifespan Perspective</a:t>
              </a:r>
              <a:endParaRPr sz="2809" b="1" dirty="0">
                <a:solidFill>
                  <a:srgbClr val="FFFFFF"/>
                </a:solidFill>
                <a:latin typeface="Calibri"/>
                <a:ea typeface="Calibri"/>
                <a:cs typeface="Calibri"/>
                <a:sym typeface="Calibri"/>
              </a:endParaRPr>
            </a:p>
          </p:txBody>
        </p:sp>
      </p:grpSp>
      <p:grpSp>
        <p:nvGrpSpPr>
          <p:cNvPr id="497" name="Google Shape;497;g3899de4048f_0_6"/>
          <p:cNvGrpSpPr/>
          <p:nvPr/>
        </p:nvGrpSpPr>
        <p:grpSpPr>
          <a:xfrm>
            <a:off x="8233691" y="3166481"/>
            <a:ext cx="3574766" cy="3574766"/>
            <a:chOff x="4562258" y="2032864"/>
            <a:chExt cx="2166000" cy="2166000"/>
          </a:xfrm>
          <a:solidFill>
            <a:schemeClr val="accent6">
              <a:lumMod val="75000"/>
            </a:schemeClr>
          </a:solidFill>
        </p:grpSpPr>
        <p:sp>
          <p:nvSpPr>
            <p:cNvPr id="498" name="Google Shape;498;g3899de4048f_0_6"/>
            <p:cNvSpPr/>
            <p:nvPr/>
          </p:nvSpPr>
          <p:spPr>
            <a:xfrm>
              <a:off x="4562258" y="2032864"/>
              <a:ext cx="2166000" cy="2166000"/>
            </a:xfrm>
            <a:prstGeom prst="ellipse">
              <a:avLst/>
            </a:prstGeom>
            <a:grpFill/>
            <a:ln>
              <a:noFill/>
            </a:ln>
          </p:spPr>
          <p:txBody>
            <a:bodyPr spcFirstLastPara="1" wrap="square" lIns="150900" tIns="150900" rIns="150900" bIns="150900" anchor="ctr" anchorCtr="0">
              <a:noAutofit/>
            </a:bodyPr>
            <a:lstStyle/>
            <a:p>
              <a:pPr marL="0" lvl="0" indent="0" algn="l" rtl="0">
                <a:spcBef>
                  <a:spcPts val="0"/>
                </a:spcBef>
                <a:spcAft>
                  <a:spcPts val="0"/>
                </a:spcAft>
                <a:buNone/>
              </a:pPr>
              <a:endParaRPr/>
            </a:p>
          </p:txBody>
        </p:sp>
        <p:sp>
          <p:nvSpPr>
            <p:cNvPr id="499" name="Google Shape;499;g3899de4048f_0_6"/>
            <p:cNvSpPr txBox="1"/>
            <p:nvPr/>
          </p:nvSpPr>
          <p:spPr>
            <a:xfrm>
              <a:off x="5078083" y="2759755"/>
              <a:ext cx="1496100" cy="702900"/>
            </a:xfrm>
            <a:prstGeom prst="rect">
              <a:avLst/>
            </a:prstGeom>
            <a:grpFill/>
            <a:ln>
              <a:noFill/>
            </a:ln>
          </p:spPr>
          <p:txBody>
            <a:bodyPr spcFirstLastPara="1" wrap="square" lIns="150900" tIns="150900" rIns="150900" bIns="150900" anchor="ctr" anchorCtr="0">
              <a:noAutofit/>
            </a:bodyPr>
            <a:lstStyle/>
            <a:p>
              <a:pPr marL="0" lvl="0" indent="0" algn="ctr" rtl="0">
                <a:spcBef>
                  <a:spcPts val="0"/>
                </a:spcBef>
                <a:spcAft>
                  <a:spcPts val="0"/>
                </a:spcAft>
                <a:buNone/>
              </a:pPr>
              <a:r>
                <a:rPr lang="en-CA" sz="2809" b="1" dirty="0">
                  <a:solidFill>
                    <a:srgbClr val="FFFFFF"/>
                  </a:solidFill>
                  <a:latin typeface="Calibri"/>
                  <a:ea typeface="Calibri"/>
                  <a:cs typeface="Calibri"/>
                  <a:sym typeface="Calibri"/>
                </a:rPr>
                <a:t>Interactive Systems</a:t>
              </a:r>
              <a:endParaRPr sz="2809" b="1" dirty="0">
                <a:solidFill>
                  <a:srgbClr val="FFFFFF"/>
                </a:solidFill>
                <a:latin typeface="Calibri"/>
                <a:ea typeface="Calibri"/>
                <a:cs typeface="Calibri"/>
                <a:sym typeface="Calibri"/>
              </a:endParaRPr>
            </a:p>
          </p:txBody>
        </p:sp>
      </p:grpSp>
      <p:grpSp>
        <p:nvGrpSpPr>
          <p:cNvPr id="500" name="Google Shape;500;g3899de4048f_0_6"/>
          <p:cNvGrpSpPr/>
          <p:nvPr/>
        </p:nvGrpSpPr>
        <p:grpSpPr>
          <a:xfrm>
            <a:off x="5164967" y="3166481"/>
            <a:ext cx="3574766" cy="3574766"/>
            <a:chOff x="2702876" y="2032864"/>
            <a:chExt cx="2166000" cy="2166000"/>
          </a:xfrm>
          <a:solidFill>
            <a:schemeClr val="accent6">
              <a:lumMod val="60000"/>
              <a:lumOff val="40000"/>
            </a:schemeClr>
          </a:solidFill>
        </p:grpSpPr>
        <p:sp>
          <p:nvSpPr>
            <p:cNvPr id="501" name="Google Shape;501;g3899de4048f_0_6"/>
            <p:cNvSpPr/>
            <p:nvPr/>
          </p:nvSpPr>
          <p:spPr>
            <a:xfrm>
              <a:off x="2702876" y="2032864"/>
              <a:ext cx="2166000" cy="2166000"/>
            </a:xfrm>
            <a:prstGeom prst="ellipse">
              <a:avLst/>
            </a:prstGeom>
            <a:grpFill/>
            <a:ln>
              <a:noFill/>
            </a:ln>
          </p:spPr>
          <p:txBody>
            <a:bodyPr spcFirstLastPara="1" wrap="square" lIns="150900" tIns="150900" rIns="150900" bIns="150900" anchor="ctr" anchorCtr="0">
              <a:noAutofit/>
            </a:bodyPr>
            <a:lstStyle/>
            <a:p>
              <a:pPr marL="0" lvl="0" indent="0" algn="l" rtl="0">
                <a:spcBef>
                  <a:spcPts val="0"/>
                </a:spcBef>
                <a:spcAft>
                  <a:spcPts val="0"/>
                </a:spcAft>
                <a:buNone/>
              </a:pPr>
              <a:endParaRPr/>
            </a:p>
          </p:txBody>
        </p:sp>
        <p:sp>
          <p:nvSpPr>
            <p:cNvPr id="502" name="Google Shape;502;g3899de4048f_0_6"/>
            <p:cNvSpPr txBox="1"/>
            <p:nvPr/>
          </p:nvSpPr>
          <p:spPr>
            <a:xfrm>
              <a:off x="2923251" y="2765399"/>
              <a:ext cx="1429800" cy="702900"/>
            </a:xfrm>
            <a:prstGeom prst="rect">
              <a:avLst/>
            </a:prstGeom>
            <a:grpFill/>
            <a:ln>
              <a:noFill/>
            </a:ln>
          </p:spPr>
          <p:txBody>
            <a:bodyPr spcFirstLastPara="1" wrap="square" lIns="150900" tIns="150900" rIns="150900" bIns="150900" anchor="ctr" anchorCtr="0">
              <a:noAutofit/>
            </a:bodyPr>
            <a:lstStyle/>
            <a:p>
              <a:pPr marL="0" lvl="0" indent="0" algn="ctr" rtl="0">
                <a:spcBef>
                  <a:spcPts val="0"/>
                </a:spcBef>
                <a:spcAft>
                  <a:spcPts val="0"/>
                </a:spcAft>
                <a:buNone/>
              </a:pPr>
              <a:r>
                <a:rPr lang="en-CA" sz="2809" b="1" dirty="0">
                  <a:solidFill>
                    <a:srgbClr val="FFFFFF"/>
                  </a:solidFill>
                  <a:latin typeface="Calibri"/>
                  <a:ea typeface="Calibri"/>
                  <a:cs typeface="Calibri"/>
                  <a:sym typeface="Calibri"/>
                </a:rPr>
                <a:t>Strengths-</a:t>
              </a:r>
              <a:endParaRPr sz="2809" b="1" dirty="0">
                <a:solidFill>
                  <a:srgbClr val="FFFFFF"/>
                </a:solidFill>
                <a:latin typeface="Calibri"/>
                <a:ea typeface="Calibri"/>
                <a:cs typeface="Calibri"/>
                <a:sym typeface="Calibri"/>
              </a:endParaRPr>
            </a:p>
            <a:p>
              <a:pPr marL="0" lvl="0" indent="0" algn="ctr" rtl="0">
                <a:spcBef>
                  <a:spcPts val="0"/>
                </a:spcBef>
                <a:spcAft>
                  <a:spcPts val="0"/>
                </a:spcAft>
                <a:buNone/>
              </a:pPr>
              <a:r>
                <a:rPr lang="en-CA" sz="2809" b="1" dirty="0">
                  <a:solidFill>
                    <a:srgbClr val="FFFFFF"/>
                  </a:solidFill>
                  <a:latin typeface="Calibri"/>
                  <a:ea typeface="Calibri"/>
                  <a:cs typeface="Calibri"/>
                  <a:sym typeface="Calibri"/>
                </a:rPr>
                <a:t>Based &amp; Empowered</a:t>
              </a:r>
              <a:endParaRPr sz="2809" b="1" dirty="0">
                <a:solidFill>
                  <a:srgbClr val="FFFFFF"/>
                </a:solidFill>
                <a:latin typeface="Calibri"/>
                <a:ea typeface="Calibri"/>
                <a:cs typeface="Calibri"/>
                <a:sym typeface="Calibri"/>
              </a:endParaRPr>
            </a:p>
          </p:txBody>
        </p:sp>
      </p:grpSp>
      <p:sp>
        <p:nvSpPr>
          <p:cNvPr id="503" name="Google Shape;503;g3899de4048f_0_6"/>
          <p:cNvSpPr/>
          <p:nvPr/>
        </p:nvSpPr>
        <p:spPr>
          <a:xfrm>
            <a:off x="7445755" y="3023657"/>
            <a:ext cx="2023200" cy="2023200"/>
          </a:xfrm>
          <a:prstGeom prst="ellipse">
            <a:avLst/>
          </a:prstGeom>
          <a:solidFill>
            <a:schemeClr val="accent6">
              <a:lumMod val="20000"/>
              <a:lumOff val="80000"/>
            </a:schemeClr>
          </a:solidFill>
          <a:ln>
            <a:noFill/>
          </a:ln>
        </p:spPr>
        <p:txBody>
          <a:bodyPr spcFirstLastPara="1" wrap="square" lIns="150900" tIns="150900" rIns="150900" bIns="150900" anchor="ctr" anchorCtr="0">
            <a:noAutofit/>
          </a:bodyPr>
          <a:lstStyle/>
          <a:p>
            <a:pPr marL="0" lvl="0" indent="0" algn="ctr" rtl="0">
              <a:spcBef>
                <a:spcPts val="0"/>
              </a:spcBef>
              <a:spcAft>
                <a:spcPts val="0"/>
              </a:spcAft>
              <a:buNone/>
            </a:pPr>
            <a:r>
              <a:rPr lang="en-CA" sz="1900" b="1" dirty="0">
                <a:solidFill>
                  <a:schemeClr val="accent6">
                    <a:lumMod val="75000"/>
                  </a:schemeClr>
                </a:solidFill>
                <a:latin typeface="Calibri"/>
                <a:ea typeface="Calibri"/>
                <a:cs typeface="Calibri"/>
                <a:sym typeface="Calibri"/>
              </a:rPr>
              <a:t>All Behaviour is Functional</a:t>
            </a:r>
            <a:endParaRPr sz="1900" b="1" dirty="0">
              <a:solidFill>
                <a:schemeClr val="accent6">
                  <a:lumMod val="75000"/>
                </a:schemeClr>
              </a:solidFill>
              <a:latin typeface="Calibri"/>
              <a:ea typeface="Calibri"/>
              <a:cs typeface="Calibri"/>
              <a:sym typeface="Calibri"/>
            </a:endParaRPr>
          </a:p>
        </p:txBody>
      </p:sp>
      <p:sp>
        <p:nvSpPr>
          <p:cNvPr id="3" name="Google Shape;580;g38970d62c1b_0_0">
            <a:extLst>
              <a:ext uri="{FF2B5EF4-FFF2-40B4-BE49-F238E27FC236}">
                <a16:creationId xmlns:a16="http://schemas.microsoft.com/office/drawing/2014/main" id="{E3170143-EDEE-B273-D1DA-1B814D6CBEF6}"/>
              </a:ext>
            </a:extLst>
          </p:cNvPr>
          <p:cNvSpPr txBox="1"/>
          <p:nvPr/>
        </p:nvSpPr>
        <p:spPr>
          <a:xfrm>
            <a:off x="730520" y="548224"/>
            <a:ext cx="4286700"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dirty="0">
                <a:solidFill>
                  <a:srgbClr val="364DA1"/>
                </a:solidFill>
                <a:latin typeface="EB Garamond"/>
                <a:ea typeface="EB Garamond"/>
                <a:cs typeface="EB Garamond"/>
                <a:sym typeface="EB Garamond"/>
              </a:rPr>
              <a:t>THO Emphasizes…</a:t>
            </a:r>
            <a:endParaRPr sz="1400" b="0" i="0" u="none" strike="noStrike" cap="none" dirty="0">
              <a:solidFill>
                <a:srgbClr val="000000"/>
              </a:solidFill>
              <a:latin typeface="Arial"/>
              <a:ea typeface="Arial"/>
              <a:cs typeface="Arial"/>
              <a:sym typeface="Arial"/>
            </a:endParaRPr>
          </a:p>
        </p:txBody>
      </p:sp>
      <p:pic>
        <p:nvPicPr>
          <p:cNvPr id="5" name="Picture 4">
            <a:extLst>
              <a:ext uri="{FF2B5EF4-FFF2-40B4-BE49-F238E27FC236}">
                <a16:creationId xmlns:a16="http://schemas.microsoft.com/office/drawing/2014/main" id="{B6EAB563-8EAA-E0DF-E06A-E16FDC6EA043}"/>
              </a:ext>
            </a:extLst>
          </p:cNvPr>
          <p:cNvPicPr>
            <a:picLocks noChangeAspect="1"/>
          </p:cNvPicPr>
          <p:nvPr/>
        </p:nvPicPr>
        <p:blipFill>
          <a:blip r:embed="rId3"/>
          <a:stretch>
            <a:fillRect/>
          </a:stretch>
        </p:blipFill>
        <p:spPr>
          <a:xfrm>
            <a:off x="787284" y="2244937"/>
            <a:ext cx="3173696" cy="4489877"/>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pic>
        <p:nvPicPr>
          <p:cNvPr id="3" name="Picture 2">
            <a:extLst>
              <a:ext uri="{FF2B5EF4-FFF2-40B4-BE49-F238E27FC236}">
                <a16:creationId xmlns:a16="http://schemas.microsoft.com/office/drawing/2014/main" id="{29BD57B4-40A9-65AD-AFF8-547A45E5B2C8}"/>
              </a:ext>
            </a:extLst>
          </p:cNvPr>
          <p:cNvPicPr>
            <a:picLocks noChangeAspect="1"/>
          </p:cNvPicPr>
          <p:nvPr/>
        </p:nvPicPr>
        <p:blipFill>
          <a:blip r:embed="rId3"/>
          <a:stretch>
            <a:fillRect/>
          </a:stretch>
        </p:blipFill>
        <p:spPr>
          <a:xfrm>
            <a:off x="7359808" y="0"/>
            <a:ext cx="4847617" cy="6858000"/>
          </a:xfrm>
          <a:prstGeom prst="rect">
            <a:avLst/>
          </a:prstGeom>
        </p:spPr>
      </p:pic>
      <p:sp>
        <p:nvSpPr>
          <p:cNvPr id="510" name="Google Shape;510;g3a21936d47f_0_525"/>
          <p:cNvSpPr txBox="1"/>
          <p:nvPr/>
        </p:nvSpPr>
        <p:spPr>
          <a:xfrm>
            <a:off x="311125" y="495300"/>
            <a:ext cx="6628200" cy="175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a:solidFill>
                  <a:srgbClr val="364DA1"/>
                </a:solidFill>
                <a:latin typeface="EB Garamond"/>
                <a:ea typeface="EB Garamond"/>
                <a:cs typeface="EB Garamond"/>
                <a:sym typeface="EB Garamond"/>
              </a:rPr>
              <a:t>Developmental Lifespan Perspective</a:t>
            </a:r>
            <a:endParaRPr sz="1400" b="0" i="0" u="none" strike="noStrike" cap="none">
              <a:solidFill>
                <a:srgbClr val="000000"/>
              </a:solidFill>
              <a:latin typeface="Arial"/>
              <a:ea typeface="Arial"/>
              <a:cs typeface="Arial"/>
              <a:sym typeface="Arial"/>
            </a:endParaRPr>
          </a:p>
        </p:txBody>
      </p:sp>
      <p:sp>
        <p:nvSpPr>
          <p:cNvPr id="511" name="Google Shape;511;g3a21936d47f_0_525"/>
          <p:cNvSpPr txBox="1"/>
          <p:nvPr/>
        </p:nvSpPr>
        <p:spPr>
          <a:xfrm>
            <a:off x="311125" y="2554050"/>
            <a:ext cx="6001800" cy="2108700"/>
          </a:xfrm>
          <a:prstGeom prst="rect">
            <a:avLst/>
          </a:prstGeom>
          <a:noFill/>
          <a:ln>
            <a:noFill/>
          </a:ln>
        </p:spPr>
        <p:txBody>
          <a:bodyPr spcFirstLastPara="1" wrap="square" lIns="91425" tIns="91425" rIns="91425" bIns="91425" anchor="t" anchorCtr="0">
            <a:spAutoFit/>
          </a:bodyPr>
          <a:lstStyle/>
          <a:p>
            <a:pPr marL="457200" lvl="0" indent="-387350" algn="l" rtl="0">
              <a:spcBef>
                <a:spcPts val="0"/>
              </a:spcBef>
              <a:spcAft>
                <a:spcPts val="0"/>
              </a:spcAft>
              <a:buSzPts val="2500"/>
              <a:buFont typeface="Calibri"/>
              <a:buChar char="●"/>
            </a:pPr>
            <a:r>
              <a:rPr lang="en-CA" sz="2500">
                <a:latin typeface="Calibri"/>
                <a:ea typeface="Calibri"/>
                <a:cs typeface="Calibri"/>
                <a:sym typeface="Calibri"/>
              </a:rPr>
              <a:t>A person’s past and future impact their functioning. </a:t>
            </a:r>
            <a:endParaRPr sz="2500">
              <a:latin typeface="Calibri"/>
              <a:ea typeface="Calibri"/>
              <a:cs typeface="Calibri"/>
              <a:sym typeface="Calibri"/>
            </a:endParaRPr>
          </a:p>
          <a:p>
            <a:pPr marL="457200" lvl="0" indent="-387350" algn="l" rtl="0">
              <a:spcBef>
                <a:spcPts val="0"/>
              </a:spcBef>
              <a:spcAft>
                <a:spcPts val="0"/>
              </a:spcAft>
              <a:buClr>
                <a:schemeClr val="dk1"/>
              </a:buClr>
              <a:buSzPts val="2500"/>
              <a:buFont typeface="Calibri"/>
              <a:buChar char="●"/>
            </a:pPr>
            <a:r>
              <a:rPr lang="en-CA" sz="2500">
                <a:solidFill>
                  <a:schemeClr val="dk1"/>
                </a:solidFill>
                <a:latin typeface="Calibri"/>
                <a:ea typeface="Calibri"/>
                <a:cs typeface="Calibri"/>
                <a:sym typeface="Calibri"/>
              </a:rPr>
              <a:t>Intervention is a </a:t>
            </a:r>
            <a:r>
              <a:rPr lang="en-CA" sz="2500" b="1">
                <a:solidFill>
                  <a:schemeClr val="dk1"/>
                </a:solidFill>
                <a:latin typeface="Calibri"/>
                <a:ea typeface="Calibri"/>
                <a:cs typeface="Calibri"/>
                <a:sym typeface="Calibri"/>
              </a:rPr>
              <a:t>lifelong </a:t>
            </a:r>
            <a:r>
              <a:rPr lang="en-CA" sz="2500">
                <a:solidFill>
                  <a:schemeClr val="dk1"/>
                </a:solidFill>
                <a:latin typeface="Calibri"/>
                <a:ea typeface="Calibri"/>
                <a:cs typeface="Calibri"/>
                <a:sym typeface="Calibri"/>
              </a:rPr>
              <a:t>process. </a:t>
            </a:r>
            <a:endParaRPr sz="2500">
              <a:solidFill>
                <a:schemeClr val="dk1"/>
              </a:solidFill>
              <a:latin typeface="Calibri"/>
              <a:ea typeface="Calibri"/>
              <a:cs typeface="Calibri"/>
              <a:sym typeface="Calibri"/>
            </a:endParaRPr>
          </a:p>
          <a:p>
            <a:pPr marL="457200" lvl="0" indent="-387350" algn="l" rtl="0">
              <a:spcBef>
                <a:spcPts val="0"/>
              </a:spcBef>
              <a:spcAft>
                <a:spcPts val="0"/>
              </a:spcAft>
              <a:buClr>
                <a:schemeClr val="dk1"/>
              </a:buClr>
              <a:buSzPts val="2500"/>
              <a:buFont typeface="Calibri"/>
              <a:buChar char="●"/>
            </a:pPr>
            <a:r>
              <a:rPr lang="en-CA" sz="2500">
                <a:solidFill>
                  <a:schemeClr val="dk1"/>
                </a:solidFill>
                <a:latin typeface="Calibri"/>
                <a:ea typeface="Calibri"/>
                <a:cs typeface="Calibri"/>
                <a:sym typeface="Calibri"/>
              </a:rPr>
              <a:t>Intervention goals are based on an individual’s strengths &amp; challenges. </a:t>
            </a:r>
            <a:endParaRPr sz="2500">
              <a:solidFill>
                <a:schemeClr val="dk1"/>
              </a:solidFill>
              <a:latin typeface="Calibri"/>
              <a:ea typeface="Calibri"/>
              <a:cs typeface="Calibri"/>
              <a:sym typeface="Calibri"/>
            </a:endParaRPr>
          </a:p>
        </p:txBody>
      </p:sp>
      <p:cxnSp>
        <p:nvCxnSpPr>
          <p:cNvPr id="512" name="Google Shape;512;g3a21936d47f_0_525"/>
          <p:cNvCxnSpPr>
            <a:cxnSpLocks/>
          </p:cNvCxnSpPr>
          <p:nvPr/>
        </p:nvCxnSpPr>
        <p:spPr>
          <a:xfrm flipV="1">
            <a:off x="9296950" y="2774675"/>
            <a:ext cx="0" cy="3242077"/>
          </a:xfrm>
          <a:prstGeom prst="straightConnector1">
            <a:avLst/>
          </a:prstGeom>
          <a:noFill/>
          <a:ln w="114300" cap="flat" cmpd="sng">
            <a:solidFill>
              <a:srgbClr val="D49000"/>
            </a:solidFill>
            <a:prstDash val="solid"/>
            <a:round/>
            <a:headEnd type="none" w="med" len="med"/>
            <a:tailEnd type="triangle" w="med" len="med"/>
          </a:ln>
        </p:spPr>
      </p:cxnSp>
      <p:cxnSp>
        <p:nvCxnSpPr>
          <p:cNvPr id="513" name="Google Shape;513;g3a21936d47f_0_525"/>
          <p:cNvCxnSpPr>
            <a:cxnSpLocks/>
          </p:cNvCxnSpPr>
          <p:nvPr/>
        </p:nvCxnSpPr>
        <p:spPr>
          <a:xfrm flipV="1">
            <a:off x="6733408" y="1440875"/>
            <a:ext cx="2645142" cy="2167525"/>
          </a:xfrm>
          <a:prstGeom prst="straightConnector1">
            <a:avLst/>
          </a:prstGeom>
          <a:noFill/>
          <a:ln w="114300" cap="flat" cmpd="sng">
            <a:solidFill>
              <a:srgbClr val="D49000"/>
            </a:solidFill>
            <a:prstDash val="solid"/>
            <a:round/>
            <a:headEnd type="none" w="med" len="med"/>
            <a:tailEnd type="triangle" w="med" len="med"/>
          </a:ln>
        </p:spPr>
      </p:cxnSp>
      <p:sp>
        <p:nvSpPr>
          <p:cNvPr id="514" name="Google Shape;514;g3a21936d47f_0_525"/>
          <p:cNvSpPr txBox="1"/>
          <p:nvPr/>
        </p:nvSpPr>
        <p:spPr>
          <a:xfrm>
            <a:off x="7102600" y="6168825"/>
            <a:ext cx="4388700" cy="607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CA" sz="2500" b="1">
                <a:solidFill>
                  <a:srgbClr val="D49000"/>
                </a:solidFill>
                <a:latin typeface="Calibri"/>
                <a:ea typeface="Calibri"/>
                <a:cs typeface="Calibri"/>
                <a:sym typeface="Calibri"/>
              </a:rPr>
              <a:t>Developmental Trajectory</a:t>
            </a:r>
            <a:endParaRPr sz="2500" b="1">
              <a:solidFill>
                <a:srgbClr val="D49000"/>
              </a:solidFill>
              <a:latin typeface="Calibri"/>
              <a:ea typeface="Calibri"/>
              <a:cs typeface="Calibri"/>
              <a:sym typeface="Calibri"/>
            </a:endParaRPr>
          </a:p>
        </p:txBody>
      </p:sp>
      <p:sp>
        <p:nvSpPr>
          <p:cNvPr id="515" name="Google Shape;515;g3a21936d47f_0_525"/>
          <p:cNvSpPr txBox="1"/>
          <p:nvPr/>
        </p:nvSpPr>
        <p:spPr>
          <a:xfrm>
            <a:off x="5216817" y="3608400"/>
            <a:ext cx="2612700" cy="42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CA" sz="2500" b="1">
                <a:solidFill>
                  <a:srgbClr val="D49000"/>
                </a:solidFill>
                <a:latin typeface="Calibri"/>
                <a:ea typeface="Calibri"/>
                <a:cs typeface="Calibri"/>
                <a:sym typeface="Calibri"/>
              </a:rPr>
              <a:t>Ages</a:t>
            </a:r>
            <a:endParaRPr sz="2500" b="1">
              <a:solidFill>
                <a:srgbClr val="D49000"/>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pic>
        <p:nvPicPr>
          <p:cNvPr id="3" name="Picture 2">
            <a:extLst>
              <a:ext uri="{FF2B5EF4-FFF2-40B4-BE49-F238E27FC236}">
                <a16:creationId xmlns:a16="http://schemas.microsoft.com/office/drawing/2014/main" id="{7997CF5C-0861-F91A-314C-396BF6AEDD21}"/>
              </a:ext>
            </a:extLst>
          </p:cNvPr>
          <p:cNvPicPr>
            <a:picLocks noChangeAspect="1"/>
          </p:cNvPicPr>
          <p:nvPr/>
        </p:nvPicPr>
        <p:blipFill>
          <a:blip r:embed="rId3"/>
          <a:stretch>
            <a:fillRect/>
          </a:stretch>
        </p:blipFill>
        <p:spPr>
          <a:xfrm>
            <a:off x="7344383" y="0"/>
            <a:ext cx="4847617" cy="6858000"/>
          </a:xfrm>
          <a:prstGeom prst="rect">
            <a:avLst/>
          </a:prstGeom>
        </p:spPr>
      </p:pic>
      <p:sp>
        <p:nvSpPr>
          <p:cNvPr id="522" name="Google Shape;522;g3a21936d47f_0_550"/>
          <p:cNvSpPr txBox="1"/>
          <p:nvPr/>
        </p:nvSpPr>
        <p:spPr>
          <a:xfrm>
            <a:off x="311125" y="495300"/>
            <a:ext cx="66282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a:solidFill>
                  <a:srgbClr val="364DA1"/>
                </a:solidFill>
                <a:latin typeface="EB Garamond"/>
                <a:ea typeface="EB Garamond"/>
                <a:cs typeface="EB Garamond"/>
                <a:sym typeface="EB Garamond"/>
              </a:rPr>
              <a:t>Interactive Systems</a:t>
            </a:r>
            <a:endParaRPr sz="1400" b="0" i="0" u="none" strike="noStrike" cap="none">
              <a:solidFill>
                <a:srgbClr val="000000"/>
              </a:solidFill>
              <a:latin typeface="Arial"/>
              <a:ea typeface="Arial"/>
              <a:cs typeface="Arial"/>
              <a:sym typeface="Arial"/>
            </a:endParaRPr>
          </a:p>
        </p:txBody>
      </p:sp>
      <p:sp>
        <p:nvSpPr>
          <p:cNvPr id="523" name="Google Shape;523;g3a21936d47f_0_550"/>
          <p:cNvSpPr txBox="1"/>
          <p:nvPr/>
        </p:nvSpPr>
        <p:spPr>
          <a:xfrm>
            <a:off x="311125" y="1819275"/>
            <a:ext cx="6001800" cy="2493600"/>
          </a:xfrm>
          <a:prstGeom prst="rect">
            <a:avLst/>
          </a:prstGeom>
          <a:noFill/>
          <a:ln>
            <a:noFill/>
          </a:ln>
        </p:spPr>
        <p:txBody>
          <a:bodyPr spcFirstLastPara="1" wrap="square" lIns="91425" tIns="91425" rIns="91425" bIns="91425" anchor="t" anchorCtr="0">
            <a:spAutoFit/>
          </a:bodyPr>
          <a:lstStyle/>
          <a:p>
            <a:pPr marL="457200" lvl="0" indent="-387350" algn="l" rtl="0">
              <a:spcBef>
                <a:spcPts val="0"/>
              </a:spcBef>
              <a:spcAft>
                <a:spcPts val="0"/>
              </a:spcAft>
              <a:buSzPts val="2500"/>
              <a:buFont typeface="Calibri"/>
              <a:buChar char="●"/>
            </a:pPr>
            <a:r>
              <a:rPr lang="en-CA" sz="2500">
                <a:solidFill>
                  <a:schemeClr val="dk1"/>
                </a:solidFill>
                <a:latin typeface="Calibri"/>
                <a:ea typeface="Calibri"/>
                <a:cs typeface="Calibri"/>
                <a:sym typeface="Calibri"/>
              </a:rPr>
              <a:t>The influence of systems across the lifespan is </a:t>
            </a:r>
            <a:r>
              <a:rPr lang="en-CA" sz="2500" b="1">
                <a:solidFill>
                  <a:schemeClr val="dk1"/>
                </a:solidFill>
                <a:latin typeface="Calibri"/>
                <a:ea typeface="Calibri"/>
                <a:cs typeface="Calibri"/>
                <a:sym typeface="Calibri"/>
              </a:rPr>
              <a:t>interactive </a:t>
            </a:r>
            <a:r>
              <a:rPr lang="en-CA" sz="2500">
                <a:solidFill>
                  <a:schemeClr val="dk1"/>
                </a:solidFill>
                <a:latin typeface="Calibri"/>
                <a:ea typeface="Calibri"/>
                <a:cs typeface="Calibri"/>
                <a:sym typeface="Calibri"/>
              </a:rPr>
              <a:t>and </a:t>
            </a:r>
            <a:r>
              <a:rPr lang="en-CA" sz="2500" b="1">
                <a:solidFill>
                  <a:schemeClr val="dk1"/>
                </a:solidFill>
                <a:latin typeface="Calibri"/>
                <a:ea typeface="Calibri"/>
                <a:cs typeface="Calibri"/>
                <a:sym typeface="Calibri"/>
              </a:rPr>
              <a:t>additive</a:t>
            </a:r>
            <a:r>
              <a:rPr lang="en-CA" sz="2500">
                <a:solidFill>
                  <a:schemeClr val="dk1"/>
                </a:solidFill>
                <a:latin typeface="Calibri"/>
                <a:ea typeface="Calibri"/>
                <a:cs typeface="Calibri"/>
                <a:sym typeface="Calibri"/>
              </a:rPr>
              <a:t>. </a:t>
            </a:r>
            <a:endParaRPr sz="2500">
              <a:solidFill>
                <a:schemeClr val="dk1"/>
              </a:solidFill>
              <a:latin typeface="Calibri"/>
              <a:ea typeface="Calibri"/>
              <a:cs typeface="Calibri"/>
              <a:sym typeface="Calibri"/>
            </a:endParaRPr>
          </a:p>
          <a:p>
            <a:pPr marL="457200" lvl="0" indent="-387350" algn="l" rtl="0">
              <a:spcBef>
                <a:spcPts val="0"/>
              </a:spcBef>
              <a:spcAft>
                <a:spcPts val="0"/>
              </a:spcAft>
              <a:buClr>
                <a:schemeClr val="dk1"/>
              </a:buClr>
              <a:buSzPts val="2500"/>
              <a:buFont typeface="Calibri"/>
              <a:buChar char="●"/>
            </a:pPr>
            <a:r>
              <a:rPr lang="en-CA" sz="2500">
                <a:solidFill>
                  <a:schemeClr val="dk1"/>
                </a:solidFill>
                <a:latin typeface="Calibri"/>
                <a:ea typeface="Calibri"/>
                <a:cs typeface="Calibri"/>
                <a:sym typeface="Calibri"/>
              </a:rPr>
              <a:t>Areas of support must interact fluidly and flexibly. </a:t>
            </a:r>
            <a:endParaRPr sz="2500">
              <a:solidFill>
                <a:schemeClr val="dk1"/>
              </a:solidFill>
              <a:latin typeface="Calibri"/>
              <a:ea typeface="Calibri"/>
              <a:cs typeface="Calibri"/>
              <a:sym typeface="Calibri"/>
            </a:endParaRPr>
          </a:p>
          <a:p>
            <a:pPr marL="457200" lvl="0" indent="-387350" algn="l" rtl="0">
              <a:spcBef>
                <a:spcPts val="0"/>
              </a:spcBef>
              <a:spcAft>
                <a:spcPts val="0"/>
              </a:spcAft>
              <a:buClr>
                <a:schemeClr val="dk1"/>
              </a:buClr>
              <a:buSzPts val="2500"/>
              <a:buFont typeface="Calibri"/>
              <a:buChar char="●"/>
            </a:pPr>
            <a:r>
              <a:rPr lang="en-CA" sz="2500">
                <a:solidFill>
                  <a:schemeClr val="dk1"/>
                </a:solidFill>
                <a:latin typeface="Calibri"/>
                <a:ea typeface="Calibri"/>
                <a:cs typeface="Calibri"/>
                <a:sym typeface="Calibri"/>
              </a:rPr>
              <a:t>Meaningful collaboration and responsivity is necessary. </a:t>
            </a:r>
            <a:endParaRPr sz="2500">
              <a:solidFill>
                <a:schemeClr val="dk1"/>
              </a:solidFill>
              <a:latin typeface="Calibri"/>
              <a:ea typeface="Calibri"/>
              <a:cs typeface="Calibri"/>
              <a:sym typeface="Calibri"/>
            </a:endParaRPr>
          </a:p>
        </p:txBody>
      </p:sp>
      <p:cxnSp>
        <p:nvCxnSpPr>
          <p:cNvPr id="524" name="Google Shape;524;g3a21936d47f_0_550"/>
          <p:cNvCxnSpPr>
            <a:cxnSpLocks/>
          </p:cNvCxnSpPr>
          <p:nvPr/>
        </p:nvCxnSpPr>
        <p:spPr>
          <a:xfrm flipV="1">
            <a:off x="6096000" y="3820023"/>
            <a:ext cx="3426424" cy="2029387"/>
          </a:xfrm>
          <a:prstGeom prst="straightConnector1">
            <a:avLst/>
          </a:prstGeom>
          <a:noFill/>
          <a:ln w="114300" cap="flat" cmpd="sng">
            <a:solidFill>
              <a:srgbClr val="D49000"/>
            </a:solidFill>
            <a:prstDash val="solid"/>
            <a:round/>
            <a:headEnd type="none" w="med" len="med"/>
            <a:tailEnd type="triangle" w="med" len="med"/>
          </a:ln>
        </p:spPr>
      </p:cxnSp>
      <p:sp>
        <p:nvSpPr>
          <p:cNvPr id="525" name="Google Shape;525;g3a21936d47f_0_550"/>
          <p:cNvSpPr txBox="1"/>
          <p:nvPr/>
        </p:nvSpPr>
        <p:spPr>
          <a:xfrm>
            <a:off x="3700225" y="5724487"/>
            <a:ext cx="2612700" cy="42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CA" sz="2500" b="1" dirty="0">
                <a:solidFill>
                  <a:srgbClr val="D49000"/>
                </a:solidFill>
                <a:latin typeface="Calibri"/>
                <a:ea typeface="Calibri"/>
                <a:cs typeface="Calibri"/>
                <a:sym typeface="Calibri"/>
              </a:rPr>
              <a:t>Layers of Colours</a:t>
            </a:r>
            <a:endParaRPr sz="2500" b="1" dirty="0">
              <a:solidFill>
                <a:srgbClr val="D49000"/>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pic>
        <p:nvPicPr>
          <p:cNvPr id="3" name="Picture 2">
            <a:extLst>
              <a:ext uri="{FF2B5EF4-FFF2-40B4-BE49-F238E27FC236}">
                <a16:creationId xmlns:a16="http://schemas.microsoft.com/office/drawing/2014/main" id="{1BC0132A-621A-1990-372D-F0CAA5B69253}"/>
              </a:ext>
            </a:extLst>
          </p:cNvPr>
          <p:cNvPicPr>
            <a:picLocks noChangeAspect="1"/>
          </p:cNvPicPr>
          <p:nvPr/>
        </p:nvPicPr>
        <p:blipFill>
          <a:blip r:embed="rId3"/>
          <a:stretch>
            <a:fillRect/>
          </a:stretch>
        </p:blipFill>
        <p:spPr>
          <a:xfrm>
            <a:off x="7344383" y="0"/>
            <a:ext cx="4847617" cy="6858000"/>
          </a:xfrm>
          <a:prstGeom prst="rect">
            <a:avLst/>
          </a:prstGeom>
        </p:spPr>
      </p:pic>
      <p:sp>
        <p:nvSpPr>
          <p:cNvPr id="532" name="Google Shape;532;g3a21936d47f_0_564"/>
          <p:cNvSpPr txBox="1"/>
          <p:nvPr/>
        </p:nvSpPr>
        <p:spPr>
          <a:xfrm>
            <a:off x="311125" y="495300"/>
            <a:ext cx="6628200" cy="175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a:solidFill>
                  <a:srgbClr val="364DA1"/>
                </a:solidFill>
                <a:latin typeface="EB Garamond"/>
                <a:ea typeface="EB Garamond"/>
                <a:cs typeface="EB Garamond"/>
                <a:sym typeface="EB Garamond"/>
              </a:rPr>
              <a:t>Strengths-Based &amp; Empowered</a:t>
            </a:r>
            <a:endParaRPr sz="1400" b="0" i="0" u="none" strike="noStrike" cap="none">
              <a:solidFill>
                <a:srgbClr val="000000"/>
              </a:solidFill>
              <a:latin typeface="Arial"/>
              <a:ea typeface="Arial"/>
              <a:cs typeface="Arial"/>
              <a:sym typeface="Arial"/>
            </a:endParaRPr>
          </a:p>
        </p:txBody>
      </p:sp>
      <p:sp>
        <p:nvSpPr>
          <p:cNvPr id="533" name="Google Shape;533;g3a21936d47f_0_564"/>
          <p:cNvSpPr txBox="1"/>
          <p:nvPr/>
        </p:nvSpPr>
        <p:spPr>
          <a:xfrm>
            <a:off x="311125" y="2182200"/>
            <a:ext cx="6001800" cy="2878200"/>
          </a:xfrm>
          <a:prstGeom prst="rect">
            <a:avLst/>
          </a:prstGeom>
          <a:noFill/>
          <a:ln>
            <a:noFill/>
          </a:ln>
        </p:spPr>
        <p:txBody>
          <a:bodyPr spcFirstLastPara="1" wrap="square" lIns="91425" tIns="91425" rIns="91425" bIns="91425" anchor="t" anchorCtr="0">
            <a:spAutoFit/>
          </a:bodyPr>
          <a:lstStyle/>
          <a:p>
            <a:pPr marL="457200" lvl="0" indent="-387350" algn="l" rtl="0">
              <a:spcBef>
                <a:spcPts val="0"/>
              </a:spcBef>
              <a:spcAft>
                <a:spcPts val="0"/>
              </a:spcAft>
              <a:buClr>
                <a:schemeClr val="dk1"/>
              </a:buClr>
              <a:buSzPts val="2500"/>
              <a:buFont typeface="Calibri"/>
              <a:buChar char="●"/>
            </a:pPr>
            <a:r>
              <a:rPr lang="en-CA" sz="2500">
                <a:solidFill>
                  <a:schemeClr val="dk1"/>
                </a:solidFill>
                <a:latin typeface="Calibri"/>
                <a:ea typeface="Calibri"/>
                <a:cs typeface="Calibri"/>
                <a:sym typeface="Calibri"/>
              </a:rPr>
              <a:t>Mitigate challenges while ALSO </a:t>
            </a:r>
            <a:r>
              <a:rPr lang="en-CA" sz="2500" b="1">
                <a:solidFill>
                  <a:schemeClr val="dk1"/>
                </a:solidFill>
                <a:latin typeface="Calibri"/>
                <a:ea typeface="Calibri"/>
                <a:cs typeface="Calibri"/>
                <a:sym typeface="Calibri"/>
              </a:rPr>
              <a:t>promoting strengths</a:t>
            </a:r>
            <a:r>
              <a:rPr lang="en-CA" sz="2500">
                <a:solidFill>
                  <a:schemeClr val="dk1"/>
                </a:solidFill>
                <a:latin typeface="Calibri"/>
                <a:ea typeface="Calibri"/>
                <a:cs typeface="Calibri"/>
                <a:sym typeface="Calibri"/>
              </a:rPr>
              <a:t>. </a:t>
            </a:r>
            <a:endParaRPr sz="2500">
              <a:solidFill>
                <a:schemeClr val="dk1"/>
              </a:solidFill>
              <a:latin typeface="Calibri"/>
              <a:ea typeface="Calibri"/>
              <a:cs typeface="Calibri"/>
              <a:sym typeface="Calibri"/>
            </a:endParaRPr>
          </a:p>
          <a:p>
            <a:pPr marL="457200" lvl="0" indent="-387350" algn="l" rtl="0">
              <a:spcBef>
                <a:spcPts val="0"/>
              </a:spcBef>
              <a:spcAft>
                <a:spcPts val="0"/>
              </a:spcAft>
              <a:buClr>
                <a:schemeClr val="dk1"/>
              </a:buClr>
              <a:buSzPts val="2500"/>
              <a:buFont typeface="Calibri"/>
              <a:buChar char="●"/>
            </a:pPr>
            <a:r>
              <a:rPr lang="en-CA" sz="2500">
                <a:solidFill>
                  <a:schemeClr val="dk1"/>
                </a:solidFill>
                <a:latin typeface="Calibri"/>
                <a:ea typeface="Calibri"/>
                <a:cs typeface="Calibri"/>
                <a:sym typeface="Calibri"/>
              </a:rPr>
              <a:t>Combination of individual strengths and engagement with support systems creates conditions for success. </a:t>
            </a:r>
            <a:endParaRPr sz="2500">
              <a:solidFill>
                <a:schemeClr val="dk1"/>
              </a:solidFill>
              <a:latin typeface="Calibri"/>
              <a:ea typeface="Calibri"/>
              <a:cs typeface="Calibri"/>
              <a:sym typeface="Calibri"/>
            </a:endParaRPr>
          </a:p>
          <a:p>
            <a:pPr marL="457200" lvl="0" indent="-387350" algn="l" rtl="0">
              <a:spcBef>
                <a:spcPts val="0"/>
              </a:spcBef>
              <a:spcAft>
                <a:spcPts val="0"/>
              </a:spcAft>
              <a:buClr>
                <a:schemeClr val="dk1"/>
              </a:buClr>
              <a:buSzPts val="2500"/>
              <a:buFont typeface="Calibri"/>
              <a:buChar char="●"/>
            </a:pPr>
            <a:r>
              <a:rPr lang="en-CA" sz="2500">
                <a:solidFill>
                  <a:schemeClr val="dk1"/>
                </a:solidFill>
                <a:latin typeface="Calibri"/>
                <a:ea typeface="Calibri"/>
                <a:cs typeface="Calibri"/>
                <a:sym typeface="Calibri"/>
              </a:rPr>
              <a:t>Co-create success alongside individuals with FASD. </a:t>
            </a:r>
            <a:endParaRPr sz="2500">
              <a:solidFill>
                <a:schemeClr val="dk1"/>
              </a:solidFill>
              <a:latin typeface="Calibri"/>
              <a:ea typeface="Calibri"/>
              <a:cs typeface="Calibri"/>
              <a:sym typeface="Calibri"/>
            </a:endParaRPr>
          </a:p>
        </p:txBody>
      </p:sp>
      <p:cxnSp>
        <p:nvCxnSpPr>
          <p:cNvPr id="534" name="Google Shape;534;g3a21936d47f_0_564"/>
          <p:cNvCxnSpPr>
            <a:cxnSpLocks/>
          </p:cNvCxnSpPr>
          <p:nvPr/>
        </p:nvCxnSpPr>
        <p:spPr>
          <a:xfrm flipV="1">
            <a:off x="6096000" y="3938725"/>
            <a:ext cx="3537468" cy="1121675"/>
          </a:xfrm>
          <a:prstGeom prst="straightConnector1">
            <a:avLst/>
          </a:prstGeom>
          <a:noFill/>
          <a:ln w="114300" cap="flat" cmpd="sng">
            <a:solidFill>
              <a:srgbClr val="D49000"/>
            </a:solidFill>
            <a:prstDash val="solid"/>
            <a:round/>
            <a:headEnd type="none" w="med" len="med"/>
            <a:tailEnd type="triangle" w="med" len="med"/>
          </a:ln>
        </p:spPr>
      </p:cxnSp>
      <p:sp>
        <p:nvSpPr>
          <p:cNvPr id="535" name="Google Shape;535;g3a21936d47f_0_564"/>
          <p:cNvSpPr txBox="1"/>
          <p:nvPr/>
        </p:nvSpPr>
        <p:spPr>
          <a:xfrm>
            <a:off x="4013425" y="5060400"/>
            <a:ext cx="2612700" cy="42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CA" sz="2500" b="1" dirty="0">
                <a:solidFill>
                  <a:srgbClr val="D49000"/>
                </a:solidFill>
                <a:latin typeface="Calibri"/>
                <a:ea typeface="Calibri"/>
                <a:cs typeface="Calibri"/>
                <a:sym typeface="Calibri"/>
              </a:rPr>
              <a:t>Individual is at the Centre</a:t>
            </a:r>
            <a:endParaRPr sz="2500" b="1" dirty="0">
              <a:solidFill>
                <a:srgbClr val="D49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3"/>
          <p:cNvSpPr txBox="1"/>
          <p:nvPr/>
        </p:nvSpPr>
        <p:spPr>
          <a:xfrm>
            <a:off x="8854934" y="1899915"/>
            <a:ext cx="30933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800"/>
              <a:buFont typeface="Arial"/>
              <a:buNone/>
            </a:pPr>
            <a:r>
              <a:rPr lang="en-CA" sz="1800" b="0" i="0" u="none" strike="noStrike" cap="none">
                <a:solidFill>
                  <a:schemeClr val="dk1"/>
                </a:solidFill>
                <a:latin typeface="Calibri"/>
                <a:ea typeface="Calibri"/>
                <a:cs typeface="Calibri"/>
                <a:sym typeface="Calibri"/>
              </a:rPr>
              <a:t>Space to include a fun fact</a:t>
            </a:r>
            <a:endParaRPr sz="1400" b="0" i="0" u="none" strike="noStrike" cap="none">
              <a:solidFill>
                <a:schemeClr val="dk1"/>
              </a:solidFill>
              <a:latin typeface="Arial"/>
              <a:ea typeface="Arial"/>
              <a:cs typeface="Arial"/>
              <a:sym typeface="Arial"/>
            </a:endParaRPr>
          </a:p>
        </p:txBody>
      </p:sp>
      <p:sp>
        <p:nvSpPr>
          <p:cNvPr id="139" name="Google Shape;139;p3"/>
          <p:cNvSpPr txBox="1"/>
          <p:nvPr/>
        </p:nvSpPr>
        <p:spPr>
          <a:xfrm>
            <a:off x="1024129" y="4604060"/>
            <a:ext cx="2612614" cy="36933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Arial"/>
              <a:buNone/>
            </a:pPr>
            <a:r>
              <a:rPr lang="en-CA" sz="1800" b="0" i="0" u="none" strike="noStrike" cap="none">
                <a:solidFill>
                  <a:schemeClr val="dk1"/>
                </a:solidFill>
                <a:latin typeface="Calibri"/>
                <a:ea typeface="Calibri"/>
                <a:cs typeface="Calibri"/>
                <a:sym typeface="Calibri"/>
              </a:rPr>
              <a:t>Email@emailaddress.com</a:t>
            </a:r>
            <a:endParaRPr sz="1800" b="0" i="0" u="none" strike="noStrike" cap="none">
              <a:solidFill>
                <a:schemeClr val="dk1"/>
              </a:solidFill>
              <a:latin typeface="Calibri"/>
              <a:ea typeface="Calibri"/>
              <a:cs typeface="Calibri"/>
              <a:sym typeface="Calibri"/>
            </a:endParaRPr>
          </a:p>
        </p:txBody>
      </p:sp>
      <p:sp>
        <p:nvSpPr>
          <p:cNvPr id="140" name="Google Shape;140;p3"/>
          <p:cNvSpPr/>
          <p:nvPr/>
        </p:nvSpPr>
        <p:spPr>
          <a:xfrm>
            <a:off x="3751315" y="4690354"/>
            <a:ext cx="286173" cy="196744"/>
          </a:xfrm>
          <a:custGeom>
            <a:avLst/>
            <a:gdLst/>
            <a:ahLst/>
            <a:cxnLst/>
            <a:rect l="l" t="t" r="r" b="b"/>
            <a:pathLst>
              <a:path w="4876800" h="3352800" extrusionOk="0">
                <a:moveTo>
                  <a:pt x="0" y="809244"/>
                </a:moveTo>
                <a:lnTo>
                  <a:pt x="2378964" y="1816608"/>
                </a:lnTo>
                <a:cubicBezTo>
                  <a:pt x="2397862" y="1824838"/>
                  <a:pt x="2418283" y="1828800"/>
                  <a:pt x="2438400" y="1828800"/>
                </a:cubicBezTo>
                <a:cubicBezTo>
                  <a:pt x="2458517" y="1828800"/>
                  <a:pt x="2478939" y="1824838"/>
                  <a:pt x="2497836" y="1816608"/>
                </a:cubicBezTo>
                <a:lnTo>
                  <a:pt x="4876800" y="809244"/>
                </a:lnTo>
                <a:lnTo>
                  <a:pt x="4876800" y="3048000"/>
                </a:lnTo>
                <a:cubicBezTo>
                  <a:pt x="4876800" y="3216250"/>
                  <a:pt x="4740250" y="3352800"/>
                  <a:pt x="4572000" y="3352800"/>
                </a:cubicBezTo>
                <a:lnTo>
                  <a:pt x="304800" y="3352800"/>
                </a:lnTo>
                <a:cubicBezTo>
                  <a:pt x="136550" y="3352800"/>
                  <a:pt x="0" y="3216250"/>
                  <a:pt x="0" y="3048000"/>
                </a:cubicBezTo>
                <a:close/>
                <a:moveTo>
                  <a:pt x="304800" y="0"/>
                </a:moveTo>
                <a:lnTo>
                  <a:pt x="4572000" y="0"/>
                </a:lnTo>
                <a:cubicBezTo>
                  <a:pt x="4740250" y="0"/>
                  <a:pt x="4876800" y="136550"/>
                  <a:pt x="4876800" y="304800"/>
                </a:cubicBezTo>
                <a:lnTo>
                  <a:pt x="4876800" y="477926"/>
                </a:lnTo>
                <a:lnTo>
                  <a:pt x="2438400" y="1510894"/>
                </a:lnTo>
                <a:lnTo>
                  <a:pt x="0" y="478231"/>
                </a:lnTo>
                <a:lnTo>
                  <a:pt x="0" y="304800"/>
                </a:lnTo>
                <a:cubicBezTo>
                  <a:pt x="0" y="136550"/>
                  <a:pt x="136550" y="0"/>
                  <a:pt x="304800" y="0"/>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3"/>
          <p:cNvSpPr txBox="1"/>
          <p:nvPr/>
        </p:nvSpPr>
        <p:spPr>
          <a:xfrm>
            <a:off x="2278607" y="1268884"/>
            <a:ext cx="2075376" cy="338554"/>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CA" sz="1600" b="0" i="0" u="none" strike="noStrike" cap="none">
                <a:solidFill>
                  <a:schemeClr val="dk1"/>
                </a:solidFill>
                <a:latin typeface="Calibri"/>
                <a:ea typeface="Calibri"/>
                <a:cs typeface="Calibri"/>
                <a:sym typeface="Calibri"/>
              </a:rPr>
              <a:t>Presenter Introduction</a:t>
            </a:r>
            <a:endParaRPr sz="1400" b="0" i="0" u="none" strike="noStrike" cap="none">
              <a:solidFill>
                <a:schemeClr val="dk1"/>
              </a:solidFill>
              <a:latin typeface="Arial"/>
              <a:ea typeface="Arial"/>
              <a:cs typeface="Arial"/>
              <a:sym typeface="Arial"/>
            </a:endParaRPr>
          </a:p>
        </p:txBody>
      </p:sp>
      <p:sp>
        <p:nvSpPr>
          <p:cNvPr id="142" name="Google Shape;142;p3"/>
          <p:cNvSpPr>
            <a:spLocks noGrp="1"/>
          </p:cNvSpPr>
          <p:nvPr>
            <p:ph type="pic" idx="2"/>
          </p:nvPr>
        </p:nvSpPr>
        <p:spPr>
          <a:xfrm>
            <a:off x="4603531" y="1334814"/>
            <a:ext cx="3899338" cy="3899338"/>
          </a:xfrm>
          <a:prstGeom prst="rect">
            <a:avLst/>
          </a:prstGeom>
          <a:noFill/>
          <a:ln>
            <a:noFill/>
          </a:ln>
        </p:spPr>
        <p:txBody>
          <a:bodyPr/>
          <a:lstStyle/>
          <a:p>
            <a:endParaRPr lang="en-CA"/>
          </a:p>
        </p:txBody>
      </p:sp>
      <p:sp>
        <p:nvSpPr>
          <p:cNvPr id="143" name="Google Shape;143;p3"/>
          <p:cNvSpPr txBox="1"/>
          <p:nvPr/>
        </p:nvSpPr>
        <p:spPr>
          <a:xfrm>
            <a:off x="665153" y="1660196"/>
            <a:ext cx="3688830" cy="175432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Your Name</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&amp; Pronouns</a:t>
            </a:r>
            <a:endParaRPr sz="1400" b="0" i="0" u="none" strike="noStrike" cap="none">
              <a:solidFill>
                <a:srgbClr val="000000"/>
              </a:solidFill>
              <a:latin typeface="Arial"/>
              <a:ea typeface="Arial"/>
              <a:cs typeface="Arial"/>
              <a:sym typeface="Arial"/>
            </a:endParaRPr>
          </a:p>
        </p:txBody>
      </p:sp>
      <p:sp>
        <p:nvSpPr>
          <p:cNvPr id="144" name="Google Shape;144;p3"/>
          <p:cNvSpPr txBox="1"/>
          <p:nvPr/>
        </p:nvSpPr>
        <p:spPr>
          <a:xfrm>
            <a:off x="890016" y="4043228"/>
            <a:ext cx="3345585" cy="36933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Arial"/>
              <a:buNone/>
            </a:pPr>
            <a:r>
              <a:rPr lang="en-CA" sz="1800" b="0" i="0" u="none" strike="noStrike" cap="none">
                <a:solidFill>
                  <a:schemeClr val="dk1"/>
                </a:solidFill>
                <a:latin typeface="Calibri"/>
                <a:ea typeface="Calibri"/>
                <a:cs typeface="Calibri"/>
                <a:sym typeface="Calibri"/>
              </a:rPr>
              <a:t>Your Network</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23"/>
          <p:cNvSpPr txBox="1"/>
          <p:nvPr/>
        </p:nvSpPr>
        <p:spPr>
          <a:xfrm>
            <a:off x="628177" y="250585"/>
            <a:ext cx="8782500" cy="831300"/>
          </a:xfrm>
          <a:prstGeom prst="rect">
            <a:avLst/>
          </a:prstGeom>
          <a:noFill/>
          <a:ln>
            <a:noFill/>
          </a:ln>
        </p:spPr>
        <p:txBody>
          <a:bodyPr spcFirstLastPara="1" wrap="square" lIns="0" tIns="0" rIns="0" bIns="0" anchor="t" anchorCtr="0">
            <a:spAutoFit/>
          </a:bodyPr>
          <a:lstStyle/>
          <a:p>
            <a:pPr marL="0" marR="0" lvl="0" indent="0" algn="l" rtl="0">
              <a:lnSpc>
                <a:spcPct val="140009"/>
              </a:lnSpc>
              <a:spcBef>
                <a:spcPts val="0"/>
              </a:spcBef>
              <a:spcAft>
                <a:spcPts val="0"/>
              </a:spcAft>
              <a:buNone/>
            </a:pPr>
            <a:r>
              <a:rPr lang="en-CA" sz="5400" b="1" dirty="0">
                <a:solidFill>
                  <a:srgbClr val="364DA1"/>
                </a:solidFill>
                <a:latin typeface="EB Garamond"/>
                <a:ea typeface="EB Garamond"/>
                <a:cs typeface="EB Garamond"/>
                <a:sym typeface="EB Garamond"/>
              </a:rPr>
              <a:t>All Behaviour is Functional</a:t>
            </a:r>
            <a:endParaRPr sz="5400" b="1" dirty="0">
              <a:solidFill>
                <a:srgbClr val="364DA1"/>
              </a:solidFill>
              <a:latin typeface="EB Garamond"/>
              <a:ea typeface="EB Garamond"/>
              <a:cs typeface="EB Garamond"/>
              <a:sym typeface="EB Garamond"/>
            </a:endParaRPr>
          </a:p>
        </p:txBody>
      </p:sp>
      <p:sp>
        <p:nvSpPr>
          <p:cNvPr id="459" name="Google Shape;459;p23"/>
          <p:cNvSpPr/>
          <p:nvPr/>
        </p:nvSpPr>
        <p:spPr>
          <a:xfrm rot="1575520">
            <a:off x="7557451" y="1588333"/>
            <a:ext cx="4101306" cy="4392296"/>
          </a:xfrm>
          <a:custGeom>
            <a:avLst/>
            <a:gdLst/>
            <a:ahLst/>
            <a:cxnLst/>
            <a:rect l="l" t="t" r="r" b="b"/>
            <a:pathLst>
              <a:path w="6538801" h="7002732" extrusionOk="0">
                <a:moveTo>
                  <a:pt x="0" y="0"/>
                </a:moveTo>
                <a:lnTo>
                  <a:pt x="6538801" y="0"/>
                </a:lnTo>
                <a:lnTo>
                  <a:pt x="6538801" y="7002733"/>
                </a:lnTo>
                <a:lnTo>
                  <a:pt x="0" y="7002733"/>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33" b="0" i="0" u="none" strike="noStrike" cap="none">
              <a:solidFill>
                <a:srgbClr val="000000"/>
              </a:solidFill>
              <a:latin typeface="Arial"/>
              <a:ea typeface="Arial"/>
              <a:cs typeface="Arial"/>
              <a:sym typeface="Arial"/>
            </a:endParaRPr>
          </a:p>
        </p:txBody>
      </p:sp>
      <p:sp>
        <p:nvSpPr>
          <p:cNvPr id="460" name="Google Shape;460;p23"/>
          <p:cNvSpPr txBox="1"/>
          <p:nvPr/>
        </p:nvSpPr>
        <p:spPr>
          <a:xfrm>
            <a:off x="8183501" y="2610150"/>
            <a:ext cx="2854200" cy="11697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CA" sz="2000" b="1" i="0" u="none" strike="noStrike" cap="none">
                <a:solidFill>
                  <a:srgbClr val="200B47"/>
                </a:solidFill>
                <a:latin typeface="Raleway"/>
                <a:ea typeface="Raleway"/>
                <a:cs typeface="Raleway"/>
                <a:sym typeface="Raleway"/>
              </a:rPr>
              <a:t>“What do I know?”</a:t>
            </a:r>
            <a:endParaRPr/>
          </a:p>
          <a:p>
            <a:pPr marL="0" marR="0" lvl="0" indent="0" algn="ctr" rtl="0">
              <a:lnSpc>
                <a:spcPct val="140000"/>
              </a:lnSpc>
              <a:spcBef>
                <a:spcPts val="0"/>
              </a:spcBef>
              <a:spcAft>
                <a:spcPts val="0"/>
              </a:spcAft>
              <a:buNone/>
            </a:pPr>
            <a:r>
              <a:rPr lang="en-CA" sz="2000" b="1" i="0" u="none" strike="noStrike" cap="none">
                <a:solidFill>
                  <a:srgbClr val="200B47"/>
                </a:solidFill>
                <a:latin typeface="Raleway"/>
                <a:ea typeface="Raleway"/>
                <a:cs typeface="Raleway"/>
                <a:sym typeface="Raleway"/>
              </a:rPr>
              <a:t> before</a:t>
            </a:r>
            <a:endParaRPr/>
          </a:p>
          <a:p>
            <a:pPr marL="0" marR="0" lvl="0" indent="0" algn="ctr" rtl="0">
              <a:lnSpc>
                <a:spcPct val="140000"/>
              </a:lnSpc>
              <a:spcBef>
                <a:spcPts val="0"/>
              </a:spcBef>
              <a:spcAft>
                <a:spcPts val="0"/>
              </a:spcAft>
              <a:buNone/>
            </a:pPr>
            <a:r>
              <a:rPr lang="en-CA" sz="2000" b="1" i="0" u="none" strike="noStrike" cap="none">
                <a:solidFill>
                  <a:srgbClr val="200B47"/>
                </a:solidFill>
                <a:latin typeface="Raleway"/>
                <a:ea typeface="Raleway"/>
                <a:cs typeface="Raleway"/>
                <a:sym typeface="Raleway"/>
              </a:rPr>
              <a:t>“What do I do?”</a:t>
            </a:r>
            <a:endParaRPr/>
          </a:p>
        </p:txBody>
      </p:sp>
      <p:grpSp>
        <p:nvGrpSpPr>
          <p:cNvPr id="461" name="Google Shape;461;p23"/>
          <p:cNvGrpSpPr/>
          <p:nvPr/>
        </p:nvGrpSpPr>
        <p:grpSpPr>
          <a:xfrm>
            <a:off x="2539338" y="3514400"/>
            <a:ext cx="702097" cy="702097"/>
            <a:chOff x="0" y="0"/>
            <a:chExt cx="812800" cy="812800"/>
          </a:xfrm>
        </p:grpSpPr>
        <p:sp>
          <p:nvSpPr>
            <p:cNvPr id="462" name="Google Shape;462;p23"/>
            <p:cNvSpPr/>
            <p:nvPr/>
          </p:nvSpPr>
          <p:spPr>
            <a:xfrm>
              <a:off x="0" y="0"/>
              <a:ext cx="812800" cy="812800"/>
            </a:xfrm>
            <a:custGeom>
              <a:avLst/>
              <a:gdLst/>
              <a:ahLst/>
              <a:cxnLst/>
              <a:rect l="l" t="t" r="r" b="b"/>
              <a:pathLst>
                <a:path w="812800" h="812800" extrusionOk="0">
                  <a:moveTo>
                    <a:pt x="812800" y="406400"/>
                  </a:moveTo>
                  <a:lnTo>
                    <a:pt x="406400" y="0"/>
                  </a:lnTo>
                  <a:lnTo>
                    <a:pt x="406400" y="203200"/>
                  </a:lnTo>
                  <a:lnTo>
                    <a:pt x="0" y="203200"/>
                  </a:lnTo>
                  <a:lnTo>
                    <a:pt x="0" y="609600"/>
                  </a:lnTo>
                  <a:lnTo>
                    <a:pt x="406400" y="609600"/>
                  </a:lnTo>
                  <a:lnTo>
                    <a:pt x="406400" y="812800"/>
                  </a:lnTo>
                  <a:lnTo>
                    <a:pt x="812800" y="406400"/>
                  </a:lnTo>
                  <a:close/>
                </a:path>
              </a:pathLst>
            </a:custGeom>
            <a:solidFill>
              <a:srgbClr val="DBA43B"/>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933" b="0" i="0" u="none" strike="noStrike" cap="none">
                <a:solidFill>
                  <a:srgbClr val="000000"/>
                </a:solidFill>
                <a:latin typeface="Arial"/>
                <a:ea typeface="Arial"/>
                <a:cs typeface="Arial"/>
                <a:sym typeface="Arial"/>
              </a:endParaRPr>
            </a:p>
          </p:txBody>
        </p:sp>
        <p:sp>
          <p:nvSpPr>
            <p:cNvPr id="463" name="Google Shape;463;p23"/>
            <p:cNvSpPr txBox="1"/>
            <p:nvPr/>
          </p:nvSpPr>
          <p:spPr>
            <a:xfrm>
              <a:off x="0" y="174625"/>
              <a:ext cx="711200" cy="434975"/>
            </a:xfrm>
            <a:prstGeom prst="rect">
              <a:avLst/>
            </a:prstGeom>
            <a:noFill/>
            <a:ln>
              <a:noFill/>
            </a:ln>
          </p:spPr>
          <p:txBody>
            <a:bodyPr spcFirstLastPara="1" wrap="square" lIns="33850" tIns="33850" rIns="33850" bIns="33850" anchor="ctr" anchorCtr="0">
              <a:noAutofit/>
            </a:bodyPr>
            <a:lstStyle/>
            <a:p>
              <a:pPr marL="0" marR="0" lvl="0" indent="0" algn="ctr" rtl="0">
                <a:lnSpc>
                  <a:spcPct val="160021"/>
                </a:lnSpc>
                <a:spcBef>
                  <a:spcPts val="0"/>
                </a:spcBef>
                <a:spcAft>
                  <a:spcPts val="0"/>
                </a:spcAft>
                <a:buNone/>
              </a:pPr>
              <a:endParaRPr sz="933" b="0" i="0" u="none" strike="noStrike" cap="none">
                <a:solidFill>
                  <a:srgbClr val="000000"/>
                </a:solidFill>
                <a:latin typeface="Arial"/>
                <a:ea typeface="Arial"/>
                <a:cs typeface="Arial"/>
                <a:sym typeface="Arial"/>
              </a:endParaRPr>
            </a:p>
          </p:txBody>
        </p:sp>
      </p:grpSp>
      <p:sp>
        <p:nvSpPr>
          <p:cNvPr id="464" name="Google Shape;464;p23"/>
          <p:cNvSpPr/>
          <p:nvPr/>
        </p:nvSpPr>
        <p:spPr>
          <a:xfrm>
            <a:off x="433350" y="1448355"/>
            <a:ext cx="2106000" cy="1959000"/>
          </a:xfrm>
          <a:prstGeom prst="ellipse">
            <a:avLst/>
          </a:prstGeom>
          <a:noFill/>
          <a:ln w="114300" cap="flat" cmpd="sng">
            <a:solidFill>
              <a:srgbClr val="272B6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CA" sz="2000" dirty="0">
                <a:solidFill>
                  <a:schemeClr val="accent6"/>
                </a:solidFill>
              </a:rPr>
              <a:t>Intent of Behaviour</a:t>
            </a:r>
            <a:endParaRPr sz="2000" dirty="0">
              <a:solidFill>
                <a:schemeClr val="accent6"/>
              </a:solidFill>
            </a:endParaRPr>
          </a:p>
        </p:txBody>
      </p:sp>
      <p:sp>
        <p:nvSpPr>
          <p:cNvPr id="465" name="Google Shape;465;p23"/>
          <p:cNvSpPr/>
          <p:nvPr/>
        </p:nvSpPr>
        <p:spPr>
          <a:xfrm>
            <a:off x="433350" y="4255063"/>
            <a:ext cx="2106000" cy="1959000"/>
          </a:xfrm>
          <a:prstGeom prst="ellipse">
            <a:avLst/>
          </a:prstGeom>
          <a:noFill/>
          <a:ln w="114300" cap="flat" cmpd="sng">
            <a:solidFill>
              <a:srgbClr val="272B6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CA" sz="2000" dirty="0"/>
              <a:t>Utility of Behaviour</a:t>
            </a:r>
            <a:endParaRPr sz="2000" dirty="0"/>
          </a:p>
        </p:txBody>
      </p:sp>
      <p:sp>
        <p:nvSpPr>
          <p:cNvPr id="466" name="Google Shape;466;p23"/>
          <p:cNvSpPr/>
          <p:nvPr/>
        </p:nvSpPr>
        <p:spPr>
          <a:xfrm>
            <a:off x="3461227" y="2301538"/>
            <a:ext cx="3116400" cy="3127800"/>
          </a:xfrm>
          <a:prstGeom prst="ellipse">
            <a:avLst/>
          </a:prstGeom>
          <a:noFill/>
          <a:ln w="114300" cap="flat" cmpd="sng">
            <a:solidFill>
              <a:srgbClr val="272B6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CA" sz="2000" dirty="0"/>
              <a:t>Observed Behaviour</a:t>
            </a:r>
            <a:endParaRPr sz="2000" dirty="0"/>
          </a:p>
        </p:txBody>
      </p:sp>
      <p:sp>
        <p:nvSpPr>
          <p:cNvPr id="467" name="Google Shape;467;p23"/>
          <p:cNvSpPr/>
          <p:nvPr/>
        </p:nvSpPr>
        <p:spPr>
          <a:xfrm>
            <a:off x="1154299" y="3459642"/>
            <a:ext cx="809051" cy="675075"/>
          </a:xfrm>
          <a:prstGeom prst="mathPlus">
            <a:avLst>
              <a:gd name="adj1" fmla="val 23520"/>
            </a:avLst>
          </a:prstGeom>
          <a:solidFill>
            <a:srgbClr val="DBA43B"/>
          </a:solidFill>
          <a:ln w="9525" cap="flat" cmpd="sng">
            <a:solidFill>
              <a:srgbClr val="DBA43B"/>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41">
          <a:extLst>
            <a:ext uri="{FF2B5EF4-FFF2-40B4-BE49-F238E27FC236}">
              <a16:creationId xmlns:a16="http://schemas.microsoft.com/office/drawing/2014/main" id="{CA91D9AA-467C-979C-5580-C8869715E2C5}"/>
            </a:ext>
          </a:extLst>
        </p:cNvPr>
        <p:cNvGrpSpPr/>
        <p:nvPr/>
      </p:nvGrpSpPr>
      <p:grpSpPr>
        <a:xfrm>
          <a:off x="0" y="0"/>
          <a:ext cx="0" cy="0"/>
          <a:chOff x="0" y="0"/>
          <a:chExt cx="0" cy="0"/>
        </a:xfrm>
      </p:grpSpPr>
      <p:sp>
        <p:nvSpPr>
          <p:cNvPr id="1245" name="Google Shape;1245;p58">
            <a:extLst>
              <a:ext uri="{FF2B5EF4-FFF2-40B4-BE49-F238E27FC236}">
                <a16:creationId xmlns:a16="http://schemas.microsoft.com/office/drawing/2014/main" id="{8743F7B8-0F6D-C35F-08C0-104CE280C9F3}"/>
              </a:ext>
            </a:extLst>
          </p:cNvPr>
          <p:cNvSpPr txBox="1"/>
          <p:nvPr/>
        </p:nvSpPr>
        <p:spPr>
          <a:xfrm>
            <a:off x="595424" y="0"/>
            <a:ext cx="11314133" cy="1754286"/>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5400" b="1" i="0" u="none" strike="noStrike" kern="0" cap="none" spc="0" normalizeH="0" baseline="0" noProof="0" dirty="0">
                <a:ln>
                  <a:noFill/>
                </a:ln>
                <a:solidFill>
                  <a:srgbClr val="364DA1"/>
                </a:solidFill>
                <a:effectLst/>
                <a:uLnTx/>
                <a:uFillTx/>
                <a:latin typeface="EB Garamond"/>
                <a:ea typeface="EB Garamond"/>
                <a:cs typeface="EB Garamond"/>
                <a:sym typeface="EB Garamond"/>
              </a:rPr>
              <a:t>Looking Beyond Behaviourism: Resource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2" name="Picture 1">
            <a:extLst>
              <a:ext uri="{FF2B5EF4-FFF2-40B4-BE49-F238E27FC236}">
                <a16:creationId xmlns:a16="http://schemas.microsoft.com/office/drawing/2014/main" id="{321180AF-A84C-F4FB-C4E8-4F810EAC9F40}"/>
              </a:ext>
            </a:extLst>
          </p:cNvPr>
          <p:cNvPicPr>
            <a:picLocks noChangeAspect="1"/>
          </p:cNvPicPr>
          <p:nvPr/>
        </p:nvPicPr>
        <p:blipFill>
          <a:blip r:embed="rId3"/>
          <a:stretch>
            <a:fillRect/>
          </a:stretch>
        </p:blipFill>
        <p:spPr>
          <a:xfrm>
            <a:off x="970383" y="2141035"/>
            <a:ext cx="10251233" cy="2575930"/>
          </a:xfrm>
          <a:prstGeom prst="rect">
            <a:avLst/>
          </a:prstGeom>
        </p:spPr>
      </p:pic>
    </p:spTree>
    <p:extLst>
      <p:ext uri="{BB962C8B-B14F-4D97-AF65-F5344CB8AC3E}">
        <p14:creationId xmlns:p14="http://schemas.microsoft.com/office/powerpoint/2010/main" val="16201468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g38970d62c1b_0_0"/>
          <p:cNvSpPr txBox="1"/>
          <p:nvPr/>
        </p:nvSpPr>
        <p:spPr>
          <a:xfrm>
            <a:off x="1261729" y="1729356"/>
            <a:ext cx="4286700"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dirty="0">
                <a:solidFill>
                  <a:srgbClr val="364DA1"/>
                </a:solidFill>
                <a:latin typeface="EB Garamond"/>
                <a:ea typeface="EB Garamond"/>
                <a:cs typeface="EB Garamond"/>
                <a:sym typeface="EB Garamond"/>
              </a:rPr>
              <a:t>Overview of Needs:</a:t>
            </a:r>
            <a:endParaRPr sz="1400" b="0" i="0" u="none" strike="noStrike" cap="none" dirty="0">
              <a:solidFill>
                <a:srgbClr val="000000"/>
              </a:solidFill>
              <a:latin typeface="Arial"/>
              <a:ea typeface="Arial"/>
              <a:cs typeface="Arial"/>
              <a:sym typeface="Arial"/>
            </a:endParaRPr>
          </a:p>
        </p:txBody>
      </p:sp>
      <p:sp>
        <p:nvSpPr>
          <p:cNvPr id="581" name="Google Shape;581;g38970d62c1b_0_0"/>
          <p:cNvSpPr txBox="1"/>
          <p:nvPr/>
        </p:nvSpPr>
        <p:spPr>
          <a:xfrm>
            <a:off x="1261729" y="4273271"/>
            <a:ext cx="10113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1" i="0" u="none" strike="noStrike" cap="none">
                <a:solidFill>
                  <a:schemeClr val="dk1"/>
                </a:solidFill>
                <a:latin typeface="Calibri"/>
                <a:ea typeface="Calibri"/>
                <a:cs typeface="Calibri"/>
                <a:sym typeface="Calibri"/>
              </a:rPr>
              <a:t>TOPICS:</a:t>
            </a:r>
            <a:endParaRPr sz="1400" b="0" i="0" u="none" strike="noStrike" cap="none">
              <a:solidFill>
                <a:schemeClr val="dk1"/>
              </a:solidFill>
              <a:latin typeface="Arial"/>
              <a:ea typeface="Arial"/>
              <a:cs typeface="Arial"/>
              <a:sym typeface="Arial"/>
            </a:endParaRPr>
          </a:p>
        </p:txBody>
      </p:sp>
      <p:sp>
        <p:nvSpPr>
          <p:cNvPr id="582" name="Google Shape;582;g38970d62c1b_0_0"/>
          <p:cNvSpPr/>
          <p:nvPr/>
        </p:nvSpPr>
        <p:spPr>
          <a:xfrm>
            <a:off x="11685814" y="0"/>
            <a:ext cx="506100"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583" name="Google Shape;583;g38970d62c1b_0_0"/>
          <p:cNvCxnSpPr>
            <a:stCxn id="582" idx="0"/>
          </p:cNvCxnSpPr>
          <p:nvPr/>
        </p:nvCxnSpPr>
        <p:spPr>
          <a:xfrm flipH="1">
            <a:off x="11930764"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584" name="Google Shape;584;g38970d62c1b_0_0"/>
          <p:cNvSpPr txBox="1"/>
          <p:nvPr/>
        </p:nvSpPr>
        <p:spPr>
          <a:xfrm>
            <a:off x="11807300" y="6400800"/>
            <a:ext cx="2631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585" name="Google Shape;585;g38970d62c1b_0_0"/>
          <p:cNvSpPr/>
          <p:nvPr/>
        </p:nvSpPr>
        <p:spPr>
          <a:xfrm>
            <a:off x="5548577" y="796018"/>
            <a:ext cx="5189700" cy="6062100"/>
          </a:xfrm>
          <a:prstGeom prst="roundRect">
            <a:avLst>
              <a:gd name="adj" fmla="val 0"/>
            </a:avLst>
          </a:prstGeom>
          <a:gradFill>
            <a:gsLst>
              <a:gs pos="0">
                <a:schemeClr val="accent1"/>
              </a:gs>
              <a:gs pos="100000">
                <a:schemeClr val="accent2"/>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86" name="Google Shape;586;g38970d62c1b_0_0"/>
          <p:cNvSpPr txBox="1"/>
          <p:nvPr/>
        </p:nvSpPr>
        <p:spPr>
          <a:xfrm>
            <a:off x="1261729" y="4927332"/>
            <a:ext cx="3868500" cy="1200600"/>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chemeClr val="dk1"/>
              </a:buClr>
              <a:buSzPts val="1800"/>
              <a:buFont typeface="Calibri"/>
              <a:buAutoNum type="arabicPeriod"/>
            </a:pPr>
            <a:r>
              <a:rPr lang="en-CA" sz="1800" b="0" i="0" u="none" strike="noStrike" cap="none">
                <a:solidFill>
                  <a:schemeClr val="dk1"/>
                </a:solidFill>
                <a:latin typeface="Calibri"/>
                <a:ea typeface="Calibri"/>
                <a:cs typeface="Calibri"/>
                <a:sym typeface="Calibri"/>
              </a:rPr>
              <a:t>Challenges</a:t>
            </a:r>
            <a:endParaRPr sz="1400" b="0" i="0" u="none" strike="noStrike" cap="none">
              <a:solidFill>
                <a:schemeClr val="dk1"/>
              </a:solidFill>
              <a:latin typeface="Arial"/>
              <a:ea typeface="Arial"/>
              <a:cs typeface="Arial"/>
              <a:sym typeface="Arial"/>
            </a:endParaRPr>
          </a:p>
          <a:p>
            <a:pPr marL="228600" marR="0" lvl="0" indent="-228600" algn="l" rtl="0">
              <a:lnSpc>
                <a:spcPct val="150000"/>
              </a:lnSpc>
              <a:spcBef>
                <a:spcPts val="0"/>
              </a:spcBef>
              <a:spcAft>
                <a:spcPts val="0"/>
              </a:spcAft>
              <a:buClr>
                <a:schemeClr val="dk1"/>
              </a:buClr>
              <a:buSzPts val="1800"/>
              <a:buFont typeface="Calibri"/>
              <a:buAutoNum type="arabicPeriod"/>
            </a:pPr>
            <a:r>
              <a:rPr lang="en-CA" sz="1800" b="0" i="0" u="none" strike="noStrike" cap="none">
                <a:solidFill>
                  <a:schemeClr val="dk1"/>
                </a:solidFill>
                <a:latin typeface="Calibri"/>
                <a:ea typeface="Calibri"/>
                <a:cs typeface="Calibri"/>
                <a:sym typeface="Calibri"/>
              </a:rPr>
              <a:t>Effects</a:t>
            </a:r>
            <a:endParaRPr sz="1400" b="0" i="0" u="none" strike="noStrike" cap="none">
              <a:solidFill>
                <a:schemeClr val="dk1"/>
              </a:solidFill>
              <a:latin typeface="Arial"/>
              <a:ea typeface="Arial"/>
              <a:cs typeface="Arial"/>
              <a:sym typeface="Arial"/>
            </a:endParaRPr>
          </a:p>
          <a:p>
            <a:pPr marL="228600" marR="0" lvl="0" indent="-228600" algn="l" rtl="0">
              <a:lnSpc>
                <a:spcPct val="150000"/>
              </a:lnSpc>
              <a:spcBef>
                <a:spcPts val="0"/>
              </a:spcBef>
              <a:spcAft>
                <a:spcPts val="0"/>
              </a:spcAft>
              <a:buClr>
                <a:schemeClr val="dk1"/>
              </a:buClr>
              <a:buSzPts val="1800"/>
              <a:buFont typeface="Calibri"/>
              <a:buAutoNum type="arabicPeriod"/>
            </a:pPr>
            <a:r>
              <a:rPr lang="en-CA" sz="1800" b="0" i="0" u="none" strike="noStrike" cap="none">
                <a:solidFill>
                  <a:schemeClr val="dk1"/>
                </a:solidFill>
                <a:latin typeface="Calibri"/>
                <a:ea typeface="Calibri"/>
                <a:cs typeface="Calibri"/>
                <a:sym typeface="Calibri"/>
              </a:rPr>
              <a:t>Strengths</a:t>
            </a:r>
            <a:endParaRPr sz="1400" b="0" i="0" u="none" strike="noStrike" cap="none">
              <a:solidFill>
                <a:schemeClr val="dk1"/>
              </a:solidFill>
              <a:latin typeface="Arial"/>
              <a:ea typeface="Arial"/>
              <a:cs typeface="Arial"/>
              <a:sym typeface="Arial"/>
            </a:endParaRPr>
          </a:p>
        </p:txBody>
      </p:sp>
      <p:pic>
        <p:nvPicPr>
          <p:cNvPr id="587" name="Google Shape;587;g38970d62c1b_0_0"/>
          <p:cNvPicPr preferRelativeResize="0">
            <a:picLocks noGrp="1"/>
          </p:cNvPicPr>
          <p:nvPr>
            <p:ph type="pic" idx="2"/>
          </p:nvPr>
        </p:nvPicPr>
        <p:blipFill rotWithShape="1">
          <a:blip r:embed="rId3">
            <a:alphaModFix/>
          </a:blip>
          <a:srcRect l="15479" r="15479"/>
          <a:stretch/>
        </p:blipFill>
        <p:spPr>
          <a:xfrm>
            <a:off x="6192083" y="338819"/>
            <a:ext cx="4185463" cy="6061983"/>
          </a:xfrm>
          <a:prstGeom prst="rect">
            <a:avLst/>
          </a:prstGeom>
          <a:noFill/>
          <a:ln>
            <a:noFill/>
          </a:ln>
        </p:spPr>
      </p:pic>
      <p:sp>
        <p:nvSpPr>
          <p:cNvPr id="588" name="Google Shape;588;g38970d62c1b_0_0"/>
          <p:cNvSpPr/>
          <p:nvPr/>
        </p:nvSpPr>
        <p:spPr>
          <a:xfrm rot="-5400000">
            <a:off x="1973415" y="4059825"/>
            <a:ext cx="45600" cy="1272900"/>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89" name="Google Shape;589;g38970d62c1b_0_0"/>
          <p:cNvSpPr/>
          <p:nvPr/>
        </p:nvSpPr>
        <p:spPr>
          <a:xfrm>
            <a:off x="-172230" y="250613"/>
            <a:ext cx="2109300" cy="561600"/>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CA" sz="2400" b="0" i="0" u="none" strike="noStrike" cap="none">
                <a:solidFill>
                  <a:schemeClr val="lt1"/>
                </a:solidFill>
                <a:latin typeface="Calibri"/>
                <a:ea typeface="Calibri"/>
                <a:cs typeface="Calibri"/>
                <a:sym typeface="Calibri"/>
              </a:rPr>
              <a:t>SECTION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94">
          <a:extLst>
            <a:ext uri="{FF2B5EF4-FFF2-40B4-BE49-F238E27FC236}">
              <a16:creationId xmlns:a16="http://schemas.microsoft.com/office/drawing/2014/main" id="{9BEF3F7E-D3E4-E61B-1431-3EFD7FA881BE}"/>
            </a:ext>
          </a:extLst>
        </p:cNvPr>
        <p:cNvGrpSpPr/>
        <p:nvPr/>
      </p:nvGrpSpPr>
      <p:grpSpPr>
        <a:xfrm>
          <a:off x="0" y="0"/>
          <a:ext cx="0" cy="0"/>
          <a:chOff x="0" y="0"/>
          <a:chExt cx="0" cy="0"/>
        </a:xfrm>
      </p:grpSpPr>
      <p:sp>
        <p:nvSpPr>
          <p:cNvPr id="595" name="Google Shape;595;p22">
            <a:extLst>
              <a:ext uri="{FF2B5EF4-FFF2-40B4-BE49-F238E27FC236}">
                <a16:creationId xmlns:a16="http://schemas.microsoft.com/office/drawing/2014/main" id="{39BB381A-D2B6-06D7-A333-CB5B9A8C0B96}"/>
              </a:ext>
            </a:extLst>
          </p:cNvPr>
          <p:cNvSpPr/>
          <p:nvPr/>
        </p:nvSpPr>
        <p:spPr>
          <a:xfrm>
            <a:off x="0" y="4246179"/>
            <a:ext cx="4287448" cy="2611821"/>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96" name="Google Shape;596;p22">
            <a:extLst>
              <a:ext uri="{FF2B5EF4-FFF2-40B4-BE49-F238E27FC236}">
                <a16:creationId xmlns:a16="http://schemas.microsoft.com/office/drawing/2014/main" id="{07FFD835-D986-CAAF-9324-2EBF83A9C9E0}"/>
              </a:ext>
            </a:extLst>
          </p:cNvPr>
          <p:cNvSpPr txBox="1"/>
          <p:nvPr/>
        </p:nvSpPr>
        <p:spPr>
          <a:xfrm>
            <a:off x="5868244" y="1841839"/>
            <a:ext cx="2670837"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0" i="0" u="none" strike="noStrike" cap="none">
                <a:solidFill>
                  <a:schemeClr val="dk1"/>
                </a:solidFill>
                <a:latin typeface="Calibri"/>
                <a:ea typeface="Calibri"/>
                <a:cs typeface="Calibri"/>
                <a:sym typeface="Calibri"/>
              </a:rPr>
              <a:t>Learning and Remembering</a:t>
            </a:r>
            <a:endParaRPr sz="1400" b="0" i="0" u="none" strike="noStrike" cap="none">
              <a:solidFill>
                <a:srgbClr val="000000"/>
              </a:solidFill>
              <a:latin typeface="Arial"/>
              <a:ea typeface="Arial"/>
              <a:cs typeface="Arial"/>
              <a:sym typeface="Arial"/>
            </a:endParaRPr>
          </a:p>
        </p:txBody>
      </p:sp>
      <p:sp>
        <p:nvSpPr>
          <p:cNvPr id="597" name="Google Shape;597;p22">
            <a:extLst>
              <a:ext uri="{FF2B5EF4-FFF2-40B4-BE49-F238E27FC236}">
                <a16:creationId xmlns:a16="http://schemas.microsoft.com/office/drawing/2014/main" id="{2BA31C3D-6762-F4DA-90E7-7951DCBCDCA7}"/>
              </a:ext>
            </a:extLst>
          </p:cNvPr>
          <p:cNvSpPr txBox="1"/>
          <p:nvPr/>
        </p:nvSpPr>
        <p:spPr>
          <a:xfrm>
            <a:off x="554345" y="4193273"/>
            <a:ext cx="3887806" cy="258528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dirty="0">
                <a:solidFill>
                  <a:schemeClr val="lt1"/>
                </a:solidFill>
                <a:latin typeface="EB Garamond"/>
                <a:ea typeface="EB Garamond"/>
                <a:cs typeface="EB Garamond"/>
                <a:sym typeface="EB Garamond"/>
              </a:rPr>
              <a:t>Areas in Need of Support</a:t>
            </a:r>
            <a:endParaRPr sz="1400" b="0" i="0" u="none" strike="noStrike" cap="none" dirty="0">
              <a:solidFill>
                <a:srgbClr val="000000"/>
              </a:solidFill>
              <a:latin typeface="Arial"/>
              <a:ea typeface="Arial"/>
              <a:cs typeface="Arial"/>
              <a:sym typeface="Arial"/>
            </a:endParaRPr>
          </a:p>
        </p:txBody>
      </p:sp>
      <p:sp>
        <p:nvSpPr>
          <p:cNvPr id="598" name="Google Shape;598;p22">
            <a:extLst>
              <a:ext uri="{FF2B5EF4-FFF2-40B4-BE49-F238E27FC236}">
                <a16:creationId xmlns:a16="http://schemas.microsoft.com/office/drawing/2014/main" id="{2FDEEB69-7C1F-81AD-6405-8AE02DF90CDB}"/>
              </a:ext>
            </a:extLst>
          </p:cNvPr>
          <p:cNvSpPr txBox="1"/>
          <p:nvPr/>
        </p:nvSpPr>
        <p:spPr>
          <a:xfrm>
            <a:off x="4567591" y="544755"/>
            <a:ext cx="700155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CA" sz="3600" b="1" i="0" u="none" strike="noStrike" cap="none">
                <a:solidFill>
                  <a:srgbClr val="364DA1"/>
                </a:solidFill>
                <a:latin typeface="EB Garamond"/>
                <a:ea typeface="EB Garamond"/>
                <a:cs typeface="EB Garamond"/>
                <a:sym typeface="EB Garamond"/>
              </a:rPr>
              <a:t>Common challenges might include:</a:t>
            </a:r>
            <a:endParaRPr sz="1400" b="0" i="0" u="none" strike="noStrike" cap="none">
              <a:solidFill>
                <a:srgbClr val="000000"/>
              </a:solidFill>
              <a:latin typeface="Arial"/>
              <a:ea typeface="Arial"/>
              <a:cs typeface="Arial"/>
              <a:sym typeface="Arial"/>
            </a:endParaRPr>
          </a:p>
        </p:txBody>
      </p:sp>
      <p:sp>
        <p:nvSpPr>
          <p:cNvPr id="599" name="Google Shape;599;p22">
            <a:extLst>
              <a:ext uri="{FF2B5EF4-FFF2-40B4-BE49-F238E27FC236}">
                <a16:creationId xmlns:a16="http://schemas.microsoft.com/office/drawing/2014/main" id="{B4913087-463F-72AB-8F53-EFA1B0FA4DE5}"/>
              </a:ext>
            </a:extLst>
          </p:cNvPr>
          <p:cNvSpPr txBox="1"/>
          <p:nvPr/>
        </p:nvSpPr>
        <p:spPr>
          <a:xfrm>
            <a:off x="9613931" y="1841839"/>
            <a:ext cx="2670837"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0" i="0" u="none" strike="noStrike" cap="none">
                <a:solidFill>
                  <a:schemeClr val="dk1"/>
                </a:solidFill>
                <a:latin typeface="Calibri"/>
                <a:ea typeface="Calibri"/>
                <a:cs typeface="Calibri"/>
                <a:sym typeface="Calibri"/>
              </a:rPr>
              <a:t>Speech and Language</a:t>
            </a:r>
            <a:endParaRPr sz="1400" b="0" i="0" u="none" strike="noStrike" cap="none">
              <a:solidFill>
                <a:srgbClr val="000000"/>
              </a:solidFill>
              <a:latin typeface="Arial"/>
              <a:ea typeface="Arial"/>
              <a:cs typeface="Arial"/>
              <a:sym typeface="Arial"/>
            </a:endParaRPr>
          </a:p>
        </p:txBody>
      </p:sp>
      <p:pic>
        <p:nvPicPr>
          <p:cNvPr id="600" name="Google Shape;600;p22" descr="Icon&#10;&#10;Description automatically generated">
            <a:extLst>
              <a:ext uri="{FF2B5EF4-FFF2-40B4-BE49-F238E27FC236}">
                <a16:creationId xmlns:a16="http://schemas.microsoft.com/office/drawing/2014/main" id="{2F8FC23E-4FF1-08FD-6E25-948F8AEC37B5}"/>
              </a:ext>
            </a:extLst>
          </p:cNvPr>
          <p:cNvPicPr preferRelativeResize="0"/>
          <p:nvPr/>
        </p:nvPicPr>
        <p:blipFill rotWithShape="1">
          <a:blip r:embed="rId3">
            <a:alphaModFix/>
          </a:blip>
          <a:srcRect/>
          <a:stretch/>
        </p:blipFill>
        <p:spPr>
          <a:xfrm>
            <a:off x="4707334" y="1623100"/>
            <a:ext cx="1134912" cy="1134912"/>
          </a:xfrm>
          <a:prstGeom prst="rect">
            <a:avLst/>
          </a:prstGeom>
          <a:noFill/>
          <a:ln>
            <a:noFill/>
          </a:ln>
        </p:spPr>
      </p:pic>
      <p:pic>
        <p:nvPicPr>
          <p:cNvPr id="601" name="Google Shape;601;p22" descr="Icon&#10;&#10;Description automatically generated">
            <a:extLst>
              <a:ext uri="{FF2B5EF4-FFF2-40B4-BE49-F238E27FC236}">
                <a16:creationId xmlns:a16="http://schemas.microsoft.com/office/drawing/2014/main" id="{2EC155B9-823C-9302-539F-87D1A60B4A8F}"/>
              </a:ext>
            </a:extLst>
          </p:cNvPr>
          <p:cNvPicPr preferRelativeResize="0"/>
          <p:nvPr/>
        </p:nvPicPr>
        <p:blipFill rotWithShape="1">
          <a:blip r:embed="rId4">
            <a:alphaModFix/>
          </a:blip>
          <a:srcRect/>
          <a:stretch/>
        </p:blipFill>
        <p:spPr>
          <a:xfrm>
            <a:off x="8290762" y="1656773"/>
            <a:ext cx="1315017" cy="1315017"/>
          </a:xfrm>
          <a:prstGeom prst="rect">
            <a:avLst/>
          </a:prstGeom>
          <a:noFill/>
          <a:ln>
            <a:noFill/>
          </a:ln>
        </p:spPr>
      </p:pic>
      <p:sp>
        <p:nvSpPr>
          <p:cNvPr id="602" name="Google Shape;602;p22">
            <a:extLst>
              <a:ext uri="{FF2B5EF4-FFF2-40B4-BE49-F238E27FC236}">
                <a16:creationId xmlns:a16="http://schemas.microsoft.com/office/drawing/2014/main" id="{A349C74D-E95E-8FB5-9F05-0EAE8883B9A4}"/>
              </a:ext>
            </a:extLst>
          </p:cNvPr>
          <p:cNvSpPr txBox="1"/>
          <p:nvPr/>
        </p:nvSpPr>
        <p:spPr>
          <a:xfrm>
            <a:off x="5868244" y="3362276"/>
            <a:ext cx="2670837"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0" i="0" u="none" strike="noStrike" cap="none">
                <a:solidFill>
                  <a:schemeClr val="dk1"/>
                </a:solidFill>
                <a:latin typeface="Calibri"/>
                <a:ea typeface="Calibri"/>
                <a:cs typeface="Calibri"/>
                <a:sym typeface="Calibri"/>
              </a:rPr>
              <a:t>Attention and Behaviour</a:t>
            </a:r>
            <a:endParaRPr sz="1400" b="0" i="0" u="none" strike="noStrike" cap="none">
              <a:solidFill>
                <a:srgbClr val="000000"/>
              </a:solidFill>
              <a:latin typeface="Arial"/>
              <a:ea typeface="Arial"/>
              <a:cs typeface="Arial"/>
              <a:sym typeface="Arial"/>
            </a:endParaRPr>
          </a:p>
        </p:txBody>
      </p:sp>
      <p:pic>
        <p:nvPicPr>
          <p:cNvPr id="603" name="Google Shape;603;p22" descr="Icon&#10;&#10;Description automatically generated">
            <a:extLst>
              <a:ext uri="{FF2B5EF4-FFF2-40B4-BE49-F238E27FC236}">
                <a16:creationId xmlns:a16="http://schemas.microsoft.com/office/drawing/2014/main" id="{7EDEC0A4-AE56-B3DF-BFD6-36CA3DAB5B7B}"/>
              </a:ext>
            </a:extLst>
          </p:cNvPr>
          <p:cNvPicPr preferRelativeResize="0"/>
          <p:nvPr/>
        </p:nvPicPr>
        <p:blipFill rotWithShape="1">
          <a:blip r:embed="rId5">
            <a:alphaModFix/>
          </a:blip>
          <a:srcRect/>
          <a:stretch/>
        </p:blipFill>
        <p:spPr>
          <a:xfrm>
            <a:off x="4644923" y="3012507"/>
            <a:ext cx="1259734" cy="1259734"/>
          </a:xfrm>
          <a:prstGeom prst="rect">
            <a:avLst/>
          </a:prstGeom>
          <a:noFill/>
          <a:ln>
            <a:noFill/>
          </a:ln>
        </p:spPr>
      </p:pic>
      <p:sp>
        <p:nvSpPr>
          <p:cNvPr id="604" name="Google Shape;604;p22">
            <a:extLst>
              <a:ext uri="{FF2B5EF4-FFF2-40B4-BE49-F238E27FC236}">
                <a16:creationId xmlns:a16="http://schemas.microsoft.com/office/drawing/2014/main" id="{F2DCD5CA-941B-BB91-2ED6-F23309AD7BEE}"/>
              </a:ext>
            </a:extLst>
          </p:cNvPr>
          <p:cNvSpPr txBox="1"/>
          <p:nvPr/>
        </p:nvSpPr>
        <p:spPr>
          <a:xfrm>
            <a:off x="9680191" y="3362276"/>
            <a:ext cx="267083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0" i="0" u="none" strike="noStrike" cap="none">
                <a:solidFill>
                  <a:schemeClr val="dk1"/>
                </a:solidFill>
                <a:latin typeface="Calibri"/>
                <a:ea typeface="Calibri"/>
                <a:cs typeface="Calibri"/>
                <a:sym typeface="Calibri"/>
              </a:rPr>
              <a:t>Social Skills</a:t>
            </a:r>
            <a:endParaRPr sz="1400" b="0" i="0" u="none" strike="noStrike" cap="none">
              <a:solidFill>
                <a:srgbClr val="000000"/>
              </a:solidFill>
              <a:latin typeface="Arial"/>
              <a:ea typeface="Arial"/>
              <a:cs typeface="Arial"/>
              <a:sym typeface="Arial"/>
            </a:endParaRPr>
          </a:p>
        </p:txBody>
      </p:sp>
      <p:pic>
        <p:nvPicPr>
          <p:cNvPr id="605" name="Google Shape;605;p22" descr="Shape&#10;&#10;Description automatically generated">
            <a:extLst>
              <a:ext uri="{FF2B5EF4-FFF2-40B4-BE49-F238E27FC236}">
                <a16:creationId xmlns:a16="http://schemas.microsoft.com/office/drawing/2014/main" id="{B92A8F24-F294-3E0F-209A-BF21BA4B006C}"/>
              </a:ext>
            </a:extLst>
          </p:cNvPr>
          <p:cNvPicPr preferRelativeResize="0"/>
          <p:nvPr/>
        </p:nvPicPr>
        <p:blipFill rotWithShape="1">
          <a:blip r:embed="rId6">
            <a:alphaModFix/>
          </a:blip>
          <a:srcRect/>
          <a:stretch/>
        </p:blipFill>
        <p:spPr>
          <a:xfrm>
            <a:off x="8282611" y="2936803"/>
            <a:ext cx="1411141" cy="1411141"/>
          </a:xfrm>
          <a:prstGeom prst="rect">
            <a:avLst/>
          </a:prstGeom>
          <a:noFill/>
          <a:ln>
            <a:noFill/>
          </a:ln>
        </p:spPr>
      </p:pic>
      <p:sp>
        <p:nvSpPr>
          <p:cNvPr id="606" name="Google Shape;606;p22">
            <a:extLst>
              <a:ext uri="{FF2B5EF4-FFF2-40B4-BE49-F238E27FC236}">
                <a16:creationId xmlns:a16="http://schemas.microsoft.com/office/drawing/2014/main" id="{D206A841-3797-8A45-95B1-D306F4E07B63}"/>
              </a:ext>
            </a:extLst>
          </p:cNvPr>
          <p:cNvSpPr txBox="1"/>
          <p:nvPr/>
        </p:nvSpPr>
        <p:spPr>
          <a:xfrm>
            <a:off x="5828194" y="4767801"/>
            <a:ext cx="2670900" cy="831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0" i="0" u="none" strike="noStrike" cap="none">
                <a:solidFill>
                  <a:schemeClr val="dk1"/>
                </a:solidFill>
                <a:latin typeface="Calibri"/>
                <a:ea typeface="Calibri"/>
                <a:cs typeface="Calibri"/>
                <a:sym typeface="Calibri"/>
              </a:rPr>
              <a:t>Sensory </a:t>
            </a: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CA" sz="2400" b="0" i="0" u="none" strike="noStrike" cap="none">
                <a:solidFill>
                  <a:schemeClr val="dk1"/>
                </a:solidFill>
                <a:latin typeface="Calibri"/>
                <a:ea typeface="Calibri"/>
                <a:cs typeface="Calibri"/>
                <a:sym typeface="Calibri"/>
              </a:rPr>
              <a:t>Difficulties</a:t>
            </a:r>
            <a:endParaRPr sz="1400" b="0" i="0" u="none" strike="noStrike" cap="none">
              <a:solidFill>
                <a:srgbClr val="000000"/>
              </a:solidFill>
              <a:latin typeface="Arial"/>
              <a:ea typeface="Arial"/>
              <a:cs typeface="Arial"/>
              <a:sym typeface="Arial"/>
            </a:endParaRPr>
          </a:p>
        </p:txBody>
      </p:sp>
      <p:sp>
        <p:nvSpPr>
          <p:cNvPr id="607" name="Google Shape;607;p22">
            <a:extLst>
              <a:ext uri="{FF2B5EF4-FFF2-40B4-BE49-F238E27FC236}">
                <a16:creationId xmlns:a16="http://schemas.microsoft.com/office/drawing/2014/main" id="{3870367F-0585-767C-D142-C95331882EF8}"/>
              </a:ext>
            </a:extLst>
          </p:cNvPr>
          <p:cNvSpPr txBox="1"/>
          <p:nvPr/>
        </p:nvSpPr>
        <p:spPr>
          <a:xfrm>
            <a:off x="9759706" y="4864949"/>
            <a:ext cx="2114246"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0" i="0" u="none" strike="noStrike" cap="none">
                <a:solidFill>
                  <a:schemeClr val="dk1"/>
                </a:solidFill>
                <a:latin typeface="Calibri"/>
                <a:ea typeface="Calibri"/>
                <a:cs typeface="Calibri"/>
                <a:sym typeface="Calibri"/>
              </a:rPr>
              <a:t>Physical Challenges</a:t>
            </a:r>
            <a:endParaRPr sz="1400" b="0" i="0" u="none" strike="noStrike" cap="none">
              <a:solidFill>
                <a:srgbClr val="000000"/>
              </a:solidFill>
              <a:latin typeface="Arial"/>
              <a:ea typeface="Arial"/>
              <a:cs typeface="Arial"/>
              <a:sym typeface="Arial"/>
            </a:endParaRPr>
          </a:p>
        </p:txBody>
      </p:sp>
      <p:pic>
        <p:nvPicPr>
          <p:cNvPr id="608" name="Google Shape;608;p22" descr="A picture containing icon&#10;&#10;Description automatically generated">
            <a:extLst>
              <a:ext uri="{FF2B5EF4-FFF2-40B4-BE49-F238E27FC236}">
                <a16:creationId xmlns:a16="http://schemas.microsoft.com/office/drawing/2014/main" id="{F8B61D3B-1FDC-86AD-3A17-3DA87A04B54B}"/>
              </a:ext>
            </a:extLst>
          </p:cNvPr>
          <p:cNvPicPr preferRelativeResize="0"/>
          <p:nvPr/>
        </p:nvPicPr>
        <p:blipFill rotWithShape="1">
          <a:blip r:embed="rId7">
            <a:alphaModFix/>
          </a:blip>
          <a:srcRect/>
          <a:stretch/>
        </p:blipFill>
        <p:spPr>
          <a:xfrm>
            <a:off x="8290762" y="4391827"/>
            <a:ext cx="1504969" cy="1504969"/>
          </a:xfrm>
          <a:prstGeom prst="rect">
            <a:avLst/>
          </a:prstGeom>
          <a:noFill/>
          <a:ln>
            <a:noFill/>
          </a:ln>
        </p:spPr>
      </p:pic>
      <p:pic>
        <p:nvPicPr>
          <p:cNvPr id="609" name="Google Shape;609;p22" descr="Icon&#10;&#10;Description automatically generated with medium confidence">
            <a:extLst>
              <a:ext uri="{FF2B5EF4-FFF2-40B4-BE49-F238E27FC236}">
                <a16:creationId xmlns:a16="http://schemas.microsoft.com/office/drawing/2014/main" id="{F5D4DE4C-88B0-3A4D-3129-CFB5CEAEB9E6}"/>
              </a:ext>
            </a:extLst>
          </p:cNvPr>
          <p:cNvPicPr preferRelativeResize="0"/>
          <p:nvPr/>
        </p:nvPicPr>
        <p:blipFill rotWithShape="1">
          <a:blip r:embed="rId8">
            <a:alphaModFix/>
          </a:blip>
          <a:srcRect/>
          <a:stretch/>
        </p:blipFill>
        <p:spPr>
          <a:xfrm>
            <a:off x="4656819" y="4513564"/>
            <a:ext cx="1339478" cy="1339478"/>
          </a:xfrm>
          <a:prstGeom prst="rect">
            <a:avLst/>
          </a:prstGeom>
          <a:noFill/>
          <a:ln>
            <a:noFill/>
          </a:ln>
        </p:spPr>
      </p:pic>
    </p:spTree>
    <p:extLst>
      <p:ext uri="{BB962C8B-B14F-4D97-AF65-F5344CB8AC3E}">
        <p14:creationId xmlns:p14="http://schemas.microsoft.com/office/powerpoint/2010/main" val="11546571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24"/>
          <p:cNvSpPr txBox="1"/>
          <p:nvPr/>
        </p:nvSpPr>
        <p:spPr>
          <a:xfrm>
            <a:off x="1422699" y="475100"/>
            <a:ext cx="5077800" cy="175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Common areas of need:</a:t>
            </a:r>
            <a:endParaRPr sz="1400" b="0" i="0" u="none" strike="noStrike" cap="none">
              <a:solidFill>
                <a:srgbClr val="000000"/>
              </a:solidFill>
              <a:latin typeface="Arial"/>
              <a:ea typeface="Arial"/>
              <a:cs typeface="Arial"/>
              <a:sym typeface="Arial"/>
            </a:endParaRPr>
          </a:p>
        </p:txBody>
      </p:sp>
      <p:pic>
        <p:nvPicPr>
          <p:cNvPr id="616" name="Google Shape;616;p24" descr="A picture containing icon&#10;&#10;Description automatically generated"/>
          <p:cNvPicPr preferRelativeResize="0"/>
          <p:nvPr/>
        </p:nvPicPr>
        <p:blipFill rotWithShape="1">
          <a:blip r:embed="rId3">
            <a:alphaModFix/>
          </a:blip>
          <a:srcRect/>
          <a:stretch/>
        </p:blipFill>
        <p:spPr>
          <a:xfrm>
            <a:off x="6500410" y="-8"/>
            <a:ext cx="5691578" cy="6858001"/>
          </a:xfrm>
          <a:prstGeom prst="rect">
            <a:avLst/>
          </a:prstGeom>
          <a:noFill/>
          <a:ln>
            <a:noFill/>
          </a:ln>
        </p:spPr>
      </p:pic>
      <p:sp>
        <p:nvSpPr>
          <p:cNvPr id="617" name="Google Shape;617;p24"/>
          <p:cNvSpPr txBox="1"/>
          <p:nvPr/>
        </p:nvSpPr>
        <p:spPr>
          <a:xfrm>
            <a:off x="1575502" y="2105641"/>
            <a:ext cx="6758100" cy="45252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50000"/>
              </a:lnSpc>
              <a:spcBef>
                <a:spcPts val="0"/>
              </a:spcBef>
              <a:spcAft>
                <a:spcPts val="0"/>
              </a:spcAft>
              <a:buClr>
                <a:schemeClr val="dk1"/>
              </a:buClr>
              <a:buSzPts val="1800"/>
              <a:buFont typeface="Arial"/>
              <a:buChar char="•"/>
            </a:pPr>
            <a:r>
              <a:rPr lang="en-CA" sz="1800" b="0" i="0" u="none" strike="noStrike" cap="none">
                <a:solidFill>
                  <a:schemeClr val="dk1"/>
                </a:solidFill>
                <a:latin typeface="Calibri"/>
                <a:ea typeface="Calibri"/>
                <a:cs typeface="Calibri"/>
                <a:sym typeface="Calibri"/>
              </a:rPr>
              <a:t>Motor Skills</a:t>
            </a:r>
            <a:endParaRPr sz="1400" b="0" i="0" u="none" strike="noStrike" cap="none">
              <a:solidFill>
                <a:schemeClr val="dk1"/>
              </a:solidFill>
              <a:latin typeface="Arial"/>
              <a:ea typeface="Arial"/>
              <a:cs typeface="Arial"/>
              <a:sym typeface="Arial"/>
            </a:endParaRPr>
          </a:p>
          <a:p>
            <a:pPr marL="285750" marR="0" lvl="0" indent="-285750" algn="l" rtl="0">
              <a:lnSpc>
                <a:spcPct val="150000"/>
              </a:lnSpc>
              <a:spcBef>
                <a:spcPts val="0"/>
              </a:spcBef>
              <a:spcAft>
                <a:spcPts val="0"/>
              </a:spcAft>
              <a:buClr>
                <a:schemeClr val="dk1"/>
              </a:buClr>
              <a:buSzPts val="1800"/>
              <a:buFont typeface="Arial"/>
              <a:buChar char="•"/>
            </a:pPr>
            <a:r>
              <a:rPr lang="en-CA" sz="1800" b="0" i="0" u="none" strike="noStrike" cap="none">
                <a:solidFill>
                  <a:schemeClr val="dk1"/>
                </a:solidFill>
                <a:latin typeface="Calibri"/>
                <a:ea typeface="Calibri"/>
                <a:cs typeface="Calibri"/>
                <a:sym typeface="Calibri"/>
              </a:rPr>
              <a:t>Brain Structure and Functioning</a:t>
            </a:r>
            <a:endParaRPr sz="1400" b="0" i="0" u="none" strike="noStrike" cap="none">
              <a:solidFill>
                <a:schemeClr val="dk1"/>
              </a:solidFill>
              <a:latin typeface="Arial"/>
              <a:ea typeface="Arial"/>
              <a:cs typeface="Arial"/>
              <a:sym typeface="Arial"/>
            </a:endParaRPr>
          </a:p>
          <a:p>
            <a:pPr marL="285750" marR="0" lvl="0" indent="-285750" algn="l" rtl="0">
              <a:lnSpc>
                <a:spcPct val="150000"/>
              </a:lnSpc>
              <a:spcBef>
                <a:spcPts val="0"/>
              </a:spcBef>
              <a:spcAft>
                <a:spcPts val="0"/>
              </a:spcAft>
              <a:buClr>
                <a:schemeClr val="dk1"/>
              </a:buClr>
              <a:buSzPts val="1800"/>
              <a:buFont typeface="Arial"/>
              <a:buChar char="•"/>
            </a:pPr>
            <a:r>
              <a:rPr lang="en-CA" sz="1800" b="0" i="0" u="none" strike="noStrike" cap="none">
                <a:solidFill>
                  <a:schemeClr val="dk1"/>
                </a:solidFill>
                <a:latin typeface="Calibri"/>
                <a:ea typeface="Calibri"/>
                <a:cs typeface="Calibri"/>
                <a:sym typeface="Calibri"/>
              </a:rPr>
              <a:t>Cognitive</a:t>
            </a:r>
            <a:endParaRPr sz="1400" b="0" i="0" u="none" strike="noStrike" cap="none">
              <a:solidFill>
                <a:schemeClr val="dk1"/>
              </a:solidFill>
              <a:latin typeface="Arial"/>
              <a:ea typeface="Arial"/>
              <a:cs typeface="Arial"/>
              <a:sym typeface="Arial"/>
            </a:endParaRPr>
          </a:p>
          <a:p>
            <a:pPr marL="285750" marR="0" lvl="0" indent="-285750" algn="l" rtl="0">
              <a:lnSpc>
                <a:spcPct val="150000"/>
              </a:lnSpc>
              <a:spcBef>
                <a:spcPts val="0"/>
              </a:spcBef>
              <a:spcAft>
                <a:spcPts val="0"/>
              </a:spcAft>
              <a:buClr>
                <a:schemeClr val="dk1"/>
              </a:buClr>
              <a:buSzPts val="1800"/>
              <a:buFont typeface="Arial"/>
              <a:buChar char="•"/>
            </a:pPr>
            <a:r>
              <a:rPr lang="en-CA" sz="1800" b="0" i="0" u="none" strike="noStrike" cap="none">
                <a:solidFill>
                  <a:schemeClr val="dk1"/>
                </a:solidFill>
                <a:latin typeface="Calibri"/>
                <a:ea typeface="Calibri"/>
                <a:cs typeface="Calibri"/>
                <a:sym typeface="Calibri"/>
              </a:rPr>
              <a:t>Language</a:t>
            </a:r>
            <a:endParaRPr sz="1400" b="0" i="0" u="none" strike="noStrike" cap="none">
              <a:solidFill>
                <a:schemeClr val="dk1"/>
              </a:solidFill>
              <a:latin typeface="Arial"/>
              <a:ea typeface="Arial"/>
              <a:cs typeface="Arial"/>
              <a:sym typeface="Arial"/>
            </a:endParaRPr>
          </a:p>
          <a:p>
            <a:pPr marL="285750" marR="0" lvl="0" indent="-285750" algn="l" rtl="0">
              <a:lnSpc>
                <a:spcPct val="150000"/>
              </a:lnSpc>
              <a:spcBef>
                <a:spcPts val="0"/>
              </a:spcBef>
              <a:spcAft>
                <a:spcPts val="0"/>
              </a:spcAft>
              <a:buClr>
                <a:schemeClr val="dk1"/>
              </a:buClr>
              <a:buSzPts val="1800"/>
              <a:buFont typeface="Arial"/>
              <a:buChar char="•"/>
            </a:pPr>
            <a:r>
              <a:rPr lang="en-CA" sz="1800" b="0" i="0" u="none" strike="noStrike" cap="none">
                <a:solidFill>
                  <a:schemeClr val="dk1"/>
                </a:solidFill>
                <a:latin typeface="Calibri"/>
                <a:ea typeface="Calibri"/>
                <a:cs typeface="Calibri"/>
                <a:sym typeface="Calibri"/>
              </a:rPr>
              <a:t>Academic Achievement</a:t>
            </a:r>
            <a:endParaRPr sz="1400" b="0" i="0" u="none" strike="noStrike" cap="none">
              <a:solidFill>
                <a:schemeClr val="dk1"/>
              </a:solidFill>
              <a:latin typeface="Arial"/>
              <a:ea typeface="Arial"/>
              <a:cs typeface="Arial"/>
              <a:sym typeface="Arial"/>
            </a:endParaRPr>
          </a:p>
          <a:p>
            <a:pPr marL="285750" marR="0" lvl="0" indent="-285750" algn="l" rtl="0">
              <a:lnSpc>
                <a:spcPct val="150000"/>
              </a:lnSpc>
              <a:spcBef>
                <a:spcPts val="0"/>
              </a:spcBef>
              <a:spcAft>
                <a:spcPts val="0"/>
              </a:spcAft>
              <a:buClr>
                <a:schemeClr val="dk1"/>
              </a:buClr>
              <a:buSzPts val="1800"/>
              <a:buFont typeface="Arial"/>
              <a:buChar char="•"/>
            </a:pPr>
            <a:r>
              <a:rPr lang="en-CA" sz="1800" b="0" i="0" u="none" strike="noStrike" cap="none">
                <a:solidFill>
                  <a:schemeClr val="dk1"/>
                </a:solidFill>
                <a:latin typeface="Calibri"/>
                <a:ea typeface="Calibri"/>
                <a:cs typeface="Calibri"/>
                <a:sym typeface="Calibri"/>
              </a:rPr>
              <a:t>Memory</a:t>
            </a:r>
            <a:endParaRPr sz="1400" b="0" i="0" u="none" strike="noStrike" cap="none">
              <a:solidFill>
                <a:schemeClr val="dk1"/>
              </a:solidFill>
              <a:latin typeface="Arial"/>
              <a:ea typeface="Arial"/>
              <a:cs typeface="Arial"/>
              <a:sym typeface="Arial"/>
            </a:endParaRPr>
          </a:p>
          <a:p>
            <a:pPr marL="285750" marR="0" lvl="0" indent="-285750" algn="l" rtl="0">
              <a:lnSpc>
                <a:spcPct val="150000"/>
              </a:lnSpc>
              <a:spcBef>
                <a:spcPts val="0"/>
              </a:spcBef>
              <a:spcAft>
                <a:spcPts val="0"/>
              </a:spcAft>
              <a:buClr>
                <a:schemeClr val="dk1"/>
              </a:buClr>
              <a:buSzPts val="1800"/>
              <a:buFont typeface="Arial"/>
              <a:buChar char="•"/>
            </a:pPr>
            <a:r>
              <a:rPr lang="en-CA" sz="1800" b="0" i="0" u="none" strike="noStrike" cap="none">
                <a:solidFill>
                  <a:schemeClr val="dk1"/>
                </a:solidFill>
                <a:latin typeface="Calibri"/>
                <a:ea typeface="Calibri"/>
                <a:cs typeface="Calibri"/>
                <a:sym typeface="Calibri"/>
              </a:rPr>
              <a:t>Attention</a:t>
            </a:r>
            <a:endParaRPr sz="1400" b="0" i="0" u="none" strike="noStrike" cap="none">
              <a:solidFill>
                <a:schemeClr val="dk1"/>
              </a:solidFill>
              <a:latin typeface="Arial"/>
              <a:ea typeface="Arial"/>
              <a:cs typeface="Arial"/>
              <a:sym typeface="Arial"/>
            </a:endParaRPr>
          </a:p>
          <a:p>
            <a:pPr marL="285750" marR="0" lvl="0" indent="-285750" algn="l" rtl="0">
              <a:lnSpc>
                <a:spcPct val="150000"/>
              </a:lnSpc>
              <a:spcBef>
                <a:spcPts val="0"/>
              </a:spcBef>
              <a:spcAft>
                <a:spcPts val="0"/>
              </a:spcAft>
              <a:buClr>
                <a:schemeClr val="dk1"/>
              </a:buClr>
              <a:buSzPts val="1800"/>
              <a:buFont typeface="Arial"/>
              <a:buChar char="•"/>
            </a:pPr>
            <a:r>
              <a:rPr lang="en-CA" sz="1800" b="0" i="0" u="none" strike="noStrike" cap="none">
                <a:solidFill>
                  <a:schemeClr val="dk1"/>
                </a:solidFill>
                <a:latin typeface="Calibri"/>
                <a:ea typeface="Calibri"/>
                <a:cs typeface="Calibri"/>
                <a:sym typeface="Calibri"/>
              </a:rPr>
              <a:t>Executive Functioning</a:t>
            </a:r>
            <a:endParaRPr sz="1400" b="0" i="0" u="none" strike="noStrike" cap="none">
              <a:solidFill>
                <a:schemeClr val="dk1"/>
              </a:solidFill>
              <a:latin typeface="Arial"/>
              <a:ea typeface="Arial"/>
              <a:cs typeface="Arial"/>
              <a:sym typeface="Arial"/>
            </a:endParaRPr>
          </a:p>
          <a:p>
            <a:pPr marL="285750" marR="0" lvl="0" indent="-285750" algn="l" rtl="0">
              <a:lnSpc>
                <a:spcPct val="150000"/>
              </a:lnSpc>
              <a:spcBef>
                <a:spcPts val="0"/>
              </a:spcBef>
              <a:spcAft>
                <a:spcPts val="0"/>
              </a:spcAft>
              <a:buClr>
                <a:schemeClr val="dk1"/>
              </a:buClr>
              <a:buSzPts val="1800"/>
              <a:buFont typeface="Arial"/>
              <a:buChar char="•"/>
            </a:pPr>
            <a:r>
              <a:rPr lang="en-CA" sz="1800" b="0" i="0" u="none" strike="noStrike" cap="none">
                <a:solidFill>
                  <a:schemeClr val="dk1"/>
                </a:solidFill>
                <a:latin typeface="Calibri"/>
                <a:ea typeface="Calibri"/>
                <a:cs typeface="Calibri"/>
                <a:sym typeface="Calibri"/>
              </a:rPr>
              <a:t>Affect Regulation</a:t>
            </a:r>
            <a:endParaRPr sz="1400" b="0" i="0" u="none" strike="noStrike" cap="none">
              <a:solidFill>
                <a:schemeClr val="dk1"/>
              </a:solidFill>
              <a:latin typeface="Arial"/>
              <a:ea typeface="Arial"/>
              <a:cs typeface="Arial"/>
              <a:sym typeface="Arial"/>
            </a:endParaRPr>
          </a:p>
          <a:p>
            <a:pPr marL="285750" marR="0" lvl="0" indent="-285750" algn="l" rtl="0">
              <a:lnSpc>
                <a:spcPct val="150000"/>
              </a:lnSpc>
              <a:spcBef>
                <a:spcPts val="0"/>
              </a:spcBef>
              <a:spcAft>
                <a:spcPts val="0"/>
              </a:spcAft>
              <a:buClr>
                <a:schemeClr val="dk1"/>
              </a:buClr>
              <a:buSzPts val="1800"/>
              <a:buFont typeface="Arial"/>
              <a:buChar char="•"/>
            </a:pPr>
            <a:r>
              <a:rPr lang="en-CA" sz="1800" b="0" i="0" u="none" strike="noStrike" cap="none">
                <a:solidFill>
                  <a:schemeClr val="dk1"/>
                </a:solidFill>
                <a:latin typeface="Calibri"/>
                <a:ea typeface="Calibri"/>
                <a:cs typeface="Calibri"/>
                <a:sym typeface="Calibri"/>
              </a:rPr>
              <a:t>Adaptive Behaviour</a:t>
            </a:r>
            <a:endParaRPr sz="1800">
              <a:solidFill>
                <a:schemeClr val="dk1"/>
              </a:solidFill>
              <a:latin typeface="Calibri"/>
              <a:ea typeface="Calibri"/>
              <a:cs typeface="Calibri"/>
              <a:sym typeface="Calibri"/>
            </a:endParaRPr>
          </a:p>
          <a:p>
            <a:pPr marL="285750" marR="0" lvl="0" indent="-285750" algn="l" rtl="0">
              <a:lnSpc>
                <a:spcPct val="150000"/>
              </a:lnSpc>
              <a:spcBef>
                <a:spcPts val="0"/>
              </a:spcBef>
              <a:spcAft>
                <a:spcPts val="0"/>
              </a:spcAft>
              <a:buClr>
                <a:schemeClr val="dk1"/>
              </a:buClr>
              <a:buSzPts val="1800"/>
              <a:buFont typeface="Arial"/>
              <a:buChar char="•"/>
            </a:pPr>
            <a:r>
              <a:rPr lang="en-CA" sz="1800" b="0" i="0" u="none" strike="noStrike" cap="none">
                <a:solidFill>
                  <a:schemeClr val="dk1"/>
                </a:solidFill>
                <a:latin typeface="Calibri"/>
                <a:ea typeface="Calibri"/>
                <a:cs typeface="Calibri"/>
                <a:sym typeface="Calibri"/>
              </a:rPr>
              <a:t>Social Skills</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pic>
        <p:nvPicPr>
          <p:cNvPr id="623" name="Google Shape;623;p25" descr="A picture containing person&#10;&#10;Description automatically generated"/>
          <p:cNvPicPr preferRelativeResize="0">
            <a:picLocks noGrp="1"/>
          </p:cNvPicPr>
          <p:nvPr>
            <p:ph type="pic" idx="2"/>
          </p:nvPr>
        </p:nvPicPr>
        <p:blipFill rotWithShape="1">
          <a:blip r:embed="rId3">
            <a:alphaModFix/>
          </a:blip>
          <a:srcRect l="1089" r="1089"/>
          <a:stretch/>
        </p:blipFill>
        <p:spPr>
          <a:xfrm>
            <a:off x="0" y="917575"/>
            <a:ext cx="4148138" cy="5300663"/>
          </a:xfrm>
          <a:prstGeom prst="rect">
            <a:avLst/>
          </a:prstGeom>
          <a:solidFill>
            <a:schemeClr val="lt1"/>
          </a:solidFill>
          <a:ln>
            <a:noFill/>
          </a:ln>
        </p:spPr>
      </p:pic>
      <p:sp>
        <p:nvSpPr>
          <p:cNvPr id="624" name="Google Shape;624;p25"/>
          <p:cNvSpPr/>
          <p:nvPr/>
        </p:nvSpPr>
        <p:spPr>
          <a:xfrm>
            <a:off x="736035" y="5276436"/>
            <a:ext cx="4932300" cy="1524000"/>
          </a:xfrm>
          <a:prstGeom prst="roundRect">
            <a:avLst>
              <a:gd name="adj" fmla="val 5556"/>
            </a:avLst>
          </a:prstGeom>
          <a:solidFill>
            <a:srgbClr val="364DA1"/>
          </a:solidFill>
          <a:ln>
            <a:noFill/>
          </a:ln>
          <a:effectLst>
            <a:outerShdw blurRad="355254" dist="38100" algn="tl" rotWithShape="0">
              <a:srgbClr val="3F3F3F">
                <a:alpha val="1254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25" name="Google Shape;625;p25"/>
          <p:cNvSpPr txBox="1"/>
          <p:nvPr/>
        </p:nvSpPr>
        <p:spPr>
          <a:xfrm>
            <a:off x="1193234" y="5551992"/>
            <a:ext cx="41916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chemeClr val="lt1"/>
                </a:solidFill>
                <a:latin typeface="EB Garamond"/>
                <a:ea typeface="EB Garamond"/>
                <a:cs typeface="EB Garamond"/>
                <a:sym typeface="EB Garamond"/>
              </a:rPr>
              <a:t>Motor Skills</a:t>
            </a:r>
            <a:endParaRPr sz="1400" b="0" i="0" u="none" strike="noStrike" cap="none">
              <a:solidFill>
                <a:srgbClr val="000000"/>
              </a:solidFill>
              <a:latin typeface="Arial"/>
              <a:ea typeface="Arial"/>
              <a:cs typeface="Arial"/>
              <a:sym typeface="Arial"/>
            </a:endParaRPr>
          </a:p>
        </p:txBody>
      </p:sp>
      <p:sp>
        <p:nvSpPr>
          <p:cNvPr id="626" name="Google Shape;626;p25"/>
          <p:cNvSpPr txBox="1"/>
          <p:nvPr/>
        </p:nvSpPr>
        <p:spPr>
          <a:xfrm>
            <a:off x="4533866" y="917575"/>
            <a:ext cx="7089600" cy="43923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Appears clumsy, careless, or physically aggressive due to low body awareness.</a:t>
            </a:r>
            <a:endParaRPr sz="2400" b="0" i="0" u="none" strike="noStrike" cap="none">
              <a:solidFill>
                <a:schemeClr val="dk1"/>
              </a:solidFill>
              <a:latin typeface="Calibri"/>
              <a:ea typeface="Calibri"/>
              <a:cs typeface="Calibri"/>
              <a:sym typeface="Calibri"/>
            </a:endParaRPr>
          </a:p>
          <a:p>
            <a:pPr marL="285750" marR="0" lvl="0" indent="-28575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Appears to be constantly “on the move”.</a:t>
            </a:r>
            <a:endParaRPr sz="1400" b="0" i="0" u="none" strike="noStrike" cap="none">
              <a:solidFill>
                <a:schemeClr val="dk1"/>
              </a:solidFill>
              <a:latin typeface="Arial"/>
              <a:ea typeface="Arial"/>
              <a:cs typeface="Arial"/>
              <a:sym typeface="Arial"/>
            </a:endParaRPr>
          </a:p>
          <a:p>
            <a:pPr marL="285750" marR="0" lvl="0" indent="-28575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Leans against things to maintain an upright posture due to low postural stability.</a:t>
            </a:r>
            <a:endParaRPr sz="2400" b="0" i="0" u="none" strike="noStrike" cap="none">
              <a:solidFill>
                <a:schemeClr val="dk1"/>
              </a:solidFill>
              <a:latin typeface="Calibri"/>
              <a:ea typeface="Calibri"/>
              <a:cs typeface="Calibri"/>
              <a:sym typeface="Calibri"/>
            </a:endParaRPr>
          </a:p>
          <a:p>
            <a:pPr marL="285750" marR="0" lvl="0" indent="-28575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Has difficulty writing or awkwardly grasps pens or other objects.</a:t>
            </a:r>
            <a:endParaRPr sz="2400" b="0" i="0" u="none" strike="noStrike" cap="none">
              <a:solidFill>
                <a:schemeClr val="dk1"/>
              </a:solidFill>
              <a:latin typeface="Calibri"/>
              <a:ea typeface="Calibri"/>
              <a:cs typeface="Calibri"/>
              <a:sym typeface="Calibri"/>
            </a:endParaRPr>
          </a:p>
          <a:p>
            <a:pPr marL="285750" marR="0" lvl="0" indent="-28575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Is uncomfortable sitting or standing for long periods of time due to differences in muscle tone.</a:t>
            </a: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pic>
        <p:nvPicPr>
          <p:cNvPr id="632" name="Google Shape;632;p26" descr="A picture containing person, person, indoor&#10;&#10;Description automatically generated"/>
          <p:cNvPicPr preferRelativeResize="0">
            <a:picLocks noGrp="1"/>
          </p:cNvPicPr>
          <p:nvPr>
            <p:ph type="pic" idx="2"/>
          </p:nvPr>
        </p:nvPicPr>
        <p:blipFill rotWithShape="1">
          <a:blip r:embed="rId3">
            <a:alphaModFix/>
          </a:blip>
          <a:srcRect l="8187" r="8187"/>
          <a:stretch/>
        </p:blipFill>
        <p:spPr>
          <a:xfrm>
            <a:off x="0" y="779463"/>
            <a:ext cx="4191000" cy="5011737"/>
          </a:xfrm>
          <a:prstGeom prst="rect">
            <a:avLst/>
          </a:prstGeom>
          <a:solidFill>
            <a:schemeClr val="lt1"/>
          </a:solidFill>
          <a:ln>
            <a:noFill/>
          </a:ln>
        </p:spPr>
      </p:pic>
      <p:sp>
        <p:nvSpPr>
          <p:cNvPr id="633" name="Google Shape;633;p26"/>
          <p:cNvSpPr/>
          <p:nvPr/>
        </p:nvSpPr>
        <p:spPr>
          <a:xfrm>
            <a:off x="1355635" y="5196752"/>
            <a:ext cx="4191600" cy="1417800"/>
          </a:xfrm>
          <a:prstGeom prst="roundRect">
            <a:avLst>
              <a:gd name="adj" fmla="val 5556"/>
            </a:avLst>
          </a:prstGeom>
          <a:solidFill>
            <a:srgbClr val="364DA1"/>
          </a:solidFill>
          <a:ln>
            <a:noFill/>
          </a:ln>
          <a:effectLst>
            <a:outerShdw blurRad="355254" dist="38100" algn="tl" rotWithShape="0">
              <a:srgbClr val="3F3F3F">
                <a:alpha val="1254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34" name="Google Shape;634;p26"/>
          <p:cNvSpPr txBox="1"/>
          <p:nvPr/>
        </p:nvSpPr>
        <p:spPr>
          <a:xfrm>
            <a:off x="1924437" y="5443950"/>
            <a:ext cx="30540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chemeClr val="lt1"/>
                </a:solidFill>
                <a:latin typeface="EB Garamond"/>
                <a:ea typeface="EB Garamond"/>
                <a:cs typeface="EB Garamond"/>
                <a:sym typeface="EB Garamond"/>
              </a:rPr>
              <a:t>Cognitive</a:t>
            </a:r>
            <a:endParaRPr sz="1400" b="0" i="0" u="none" strike="noStrike" cap="none">
              <a:solidFill>
                <a:srgbClr val="000000"/>
              </a:solidFill>
              <a:latin typeface="Arial"/>
              <a:ea typeface="Arial"/>
              <a:cs typeface="Arial"/>
              <a:sym typeface="Arial"/>
            </a:endParaRPr>
          </a:p>
        </p:txBody>
      </p:sp>
      <p:sp>
        <p:nvSpPr>
          <p:cNvPr id="635" name="Google Shape;635;p26"/>
          <p:cNvSpPr txBox="1"/>
          <p:nvPr/>
        </p:nvSpPr>
        <p:spPr>
          <a:xfrm>
            <a:off x="4369455" y="984198"/>
            <a:ext cx="7356300" cy="39009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“Shuts down”</a:t>
            </a:r>
            <a:r>
              <a:rPr lang="en-CA" sz="2400">
                <a:solidFill>
                  <a:schemeClr val="dk1"/>
                </a:solidFill>
                <a:latin typeface="Calibri"/>
                <a:ea typeface="Calibri"/>
                <a:cs typeface="Calibri"/>
                <a:sym typeface="Calibri"/>
              </a:rPr>
              <a:t>: </a:t>
            </a:r>
            <a:r>
              <a:rPr lang="en-CA" sz="2400" b="0" i="0" u="none" strike="noStrike" cap="none">
                <a:solidFill>
                  <a:schemeClr val="dk1"/>
                </a:solidFill>
                <a:latin typeface="Calibri"/>
                <a:ea typeface="Calibri"/>
                <a:cs typeface="Calibri"/>
                <a:sym typeface="Calibri"/>
              </a:rPr>
              <a:t>Becomes frustrated or </a:t>
            </a:r>
            <a:r>
              <a:rPr lang="en-CA" sz="2400">
                <a:solidFill>
                  <a:schemeClr val="dk1"/>
                </a:solidFill>
                <a:latin typeface="Calibri"/>
                <a:ea typeface="Calibri"/>
                <a:cs typeface="Calibri"/>
                <a:sym typeface="Calibri"/>
              </a:rPr>
              <a:t>stops engaging</a:t>
            </a:r>
            <a:r>
              <a:rPr lang="en-CA" sz="2400" b="0" i="0" u="none" strike="noStrike" cap="none">
                <a:solidFill>
                  <a:schemeClr val="dk1"/>
                </a:solidFill>
                <a:latin typeface="Calibri"/>
                <a:ea typeface="Calibri"/>
                <a:cs typeface="Calibri"/>
                <a:sym typeface="Calibri"/>
              </a:rPr>
              <a:t> when conversations or questions move quickly.</a:t>
            </a:r>
            <a:endParaRPr sz="2400" b="0" i="0" u="none" strike="noStrike" cap="none">
              <a:solidFill>
                <a:schemeClr val="dk1"/>
              </a:solidFill>
              <a:latin typeface="Calibri"/>
              <a:ea typeface="Calibri"/>
              <a:cs typeface="Calibri"/>
              <a:sym typeface="Calibri"/>
            </a:endParaRPr>
          </a:p>
          <a:p>
            <a:pPr marL="342900" marR="0" lvl="0" indent="-34290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Provides one word answers or seems to “not care”</a:t>
            </a:r>
            <a:endParaRPr sz="2400">
              <a:solidFill>
                <a:schemeClr val="dk1"/>
              </a:solidFill>
              <a:latin typeface="Calibri"/>
              <a:ea typeface="Calibri"/>
              <a:cs typeface="Calibri"/>
              <a:sym typeface="Calibri"/>
            </a:endParaRPr>
          </a:p>
          <a:p>
            <a:pPr marL="342900" marR="0" lvl="0" indent="-34290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Seems mentally fatigued by easy tasks.</a:t>
            </a:r>
            <a:endParaRPr sz="2400" b="0" i="0" u="none" strike="noStrike" cap="none">
              <a:solidFill>
                <a:schemeClr val="dk1"/>
              </a:solidFill>
              <a:latin typeface="Calibri"/>
              <a:ea typeface="Calibri"/>
              <a:cs typeface="Calibri"/>
              <a:sym typeface="Calibri"/>
            </a:endParaRPr>
          </a:p>
          <a:p>
            <a:pPr marL="342900" marR="0" lvl="0" indent="-34290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Takes longer than expected to answer questions.</a:t>
            </a:r>
            <a:endParaRPr sz="2400" b="0" i="0" u="none" strike="noStrike" cap="none">
              <a:solidFill>
                <a:schemeClr val="dk1"/>
              </a:solidFill>
              <a:latin typeface="Calibri"/>
              <a:ea typeface="Calibri"/>
              <a:cs typeface="Calibri"/>
              <a:sym typeface="Calibri"/>
            </a:endParaRPr>
          </a:p>
          <a:p>
            <a:pPr marL="342900" marR="0" lvl="0" indent="-34290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Mistakes words when interpreting what others are trying to say.</a:t>
            </a:r>
            <a:endParaRPr sz="1400" b="0" i="0" u="none" strike="noStrike" cap="none">
              <a:solidFill>
                <a:schemeClr val="dk1"/>
              </a:solidFill>
              <a:latin typeface="Arial"/>
              <a:ea typeface="Arial"/>
              <a:cs typeface="Arial"/>
              <a:sym typeface="Arial"/>
            </a:endParaRPr>
          </a:p>
          <a:p>
            <a:pPr marL="342900" marR="0" lvl="0" indent="-342900" algn="l" rtl="0">
              <a:lnSpc>
                <a:spcPct val="133000"/>
              </a:lnSpc>
              <a:spcBef>
                <a:spcPts val="0"/>
              </a:spcBef>
              <a:spcAft>
                <a:spcPts val="0"/>
              </a:spcAft>
              <a:buClr>
                <a:schemeClr val="dk1"/>
              </a:buClr>
              <a:buSzPts val="2400"/>
              <a:buFont typeface="Arial"/>
              <a:buChar char="•"/>
            </a:pPr>
            <a:r>
              <a:rPr lang="en-CA" sz="2400">
                <a:solidFill>
                  <a:schemeClr val="dk1"/>
                </a:solidFill>
                <a:latin typeface="Calibri"/>
                <a:ea typeface="Calibri"/>
                <a:cs typeface="Calibri"/>
                <a:sym typeface="Calibri"/>
              </a:rPr>
              <a:t>D</a:t>
            </a:r>
            <a:r>
              <a:rPr lang="en-CA" sz="2400" b="0" i="0" u="none" strike="noStrike" cap="none">
                <a:solidFill>
                  <a:schemeClr val="dk1"/>
                </a:solidFill>
                <a:latin typeface="Calibri"/>
                <a:ea typeface="Calibri"/>
                <a:cs typeface="Calibri"/>
                <a:sym typeface="Calibri"/>
              </a:rPr>
              <a:t>ifficulty applying or generalizing new information.</a:t>
            </a: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pic>
        <p:nvPicPr>
          <p:cNvPr id="641" name="Google Shape;641;p27" descr="A picture containing person, indoor&#10;&#10;Description automatically generated"/>
          <p:cNvPicPr preferRelativeResize="0">
            <a:picLocks noGrp="1"/>
          </p:cNvPicPr>
          <p:nvPr>
            <p:ph type="pic" idx="2"/>
          </p:nvPr>
        </p:nvPicPr>
        <p:blipFill rotWithShape="1">
          <a:blip r:embed="rId3">
            <a:alphaModFix/>
          </a:blip>
          <a:srcRect l="7539" r="7537"/>
          <a:stretch/>
        </p:blipFill>
        <p:spPr>
          <a:xfrm>
            <a:off x="0" y="847725"/>
            <a:ext cx="4765675" cy="4489450"/>
          </a:xfrm>
          <a:prstGeom prst="rect">
            <a:avLst/>
          </a:prstGeom>
          <a:solidFill>
            <a:schemeClr val="lt1"/>
          </a:solidFill>
          <a:ln>
            <a:noFill/>
          </a:ln>
        </p:spPr>
      </p:pic>
      <p:sp>
        <p:nvSpPr>
          <p:cNvPr id="642" name="Google Shape;642;p27"/>
          <p:cNvSpPr/>
          <p:nvPr/>
        </p:nvSpPr>
        <p:spPr>
          <a:xfrm>
            <a:off x="1104635" y="5112327"/>
            <a:ext cx="4120508" cy="1417945"/>
          </a:xfrm>
          <a:prstGeom prst="roundRect">
            <a:avLst>
              <a:gd name="adj" fmla="val 5556"/>
            </a:avLst>
          </a:prstGeom>
          <a:solidFill>
            <a:srgbClr val="364DA1"/>
          </a:solidFill>
          <a:ln>
            <a:noFill/>
          </a:ln>
          <a:effectLst>
            <a:outerShdw blurRad="355254" dist="38100" algn="tl" rotWithShape="0">
              <a:srgbClr val="3F3F3F">
                <a:alpha val="1254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3" name="Google Shape;643;p27"/>
          <p:cNvSpPr txBox="1"/>
          <p:nvPr/>
        </p:nvSpPr>
        <p:spPr>
          <a:xfrm>
            <a:off x="1643887" y="5359600"/>
            <a:ext cx="30420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chemeClr val="lt1"/>
                </a:solidFill>
                <a:latin typeface="EB Garamond"/>
                <a:ea typeface="EB Garamond"/>
                <a:cs typeface="EB Garamond"/>
                <a:sym typeface="EB Garamond"/>
              </a:rPr>
              <a:t>Languag</a:t>
            </a:r>
            <a:r>
              <a:rPr lang="en-CA" sz="5400" b="1">
                <a:solidFill>
                  <a:schemeClr val="lt1"/>
                </a:solidFill>
                <a:latin typeface="EB Garamond"/>
                <a:ea typeface="EB Garamond"/>
                <a:cs typeface="EB Garamond"/>
                <a:sym typeface="EB Garamond"/>
              </a:rPr>
              <a:t>e</a:t>
            </a:r>
            <a:endParaRPr sz="1400" b="0" i="0" u="none" strike="noStrike" cap="none">
              <a:solidFill>
                <a:srgbClr val="000000"/>
              </a:solidFill>
              <a:latin typeface="Arial"/>
              <a:ea typeface="Arial"/>
              <a:cs typeface="Arial"/>
              <a:sym typeface="Arial"/>
            </a:endParaRPr>
          </a:p>
        </p:txBody>
      </p:sp>
      <p:sp>
        <p:nvSpPr>
          <p:cNvPr id="644" name="Google Shape;644;p27"/>
          <p:cNvSpPr txBox="1"/>
          <p:nvPr/>
        </p:nvSpPr>
        <p:spPr>
          <a:xfrm>
            <a:off x="4904508" y="845210"/>
            <a:ext cx="6954900" cy="39009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“Shuts down” when language is too high-level to understand.</a:t>
            </a:r>
            <a:endParaRPr sz="2400" b="0" i="0" u="none" strike="noStrike" cap="none">
              <a:solidFill>
                <a:schemeClr val="dk1"/>
              </a:solidFill>
              <a:latin typeface="Calibri"/>
              <a:ea typeface="Calibri"/>
              <a:cs typeface="Calibri"/>
              <a:sym typeface="Calibri"/>
            </a:endParaRPr>
          </a:p>
          <a:p>
            <a:pPr marL="342900" marR="0" lvl="0" indent="-34290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Unable to articulate something they know.</a:t>
            </a:r>
            <a:endParaRPr sz="2400" b="0" i="0" u="none" strike="noStrike" cap="none">
              <a:solidFill>
                <a:schemeClr val="dk1"/>
              </a:solidFill>
              <a:latin typeface="Calibri"/>
              <a:ea typeface="Calibri"/>
              <a:cs typeface="Calibri"/>
              <a:sym typeface="Calibri"/>
            </a:endParaRPr>
          </a:p>
          <a:p>
            <a:pPr marL="342900" marR="0" lvl="0" indent="-34290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Uses “big words” </a:t>
            </a:r>
            <a:r>
              <a:rPr lang="en-CA" sz="2400">
                <a:solidFill>
                  <a:schemeClr val="dk1"/>
                </a:solidFill>
                <a:latin typeface="Calibri"/>
                <a:ea typeface="Calibri"/>
                <a:cs typeface="Calibri"/>
                <a:sym typeface="Calibri"/>
              </a:rPr>
              <a:t>incorrectly</a:t>
            </a:r>
            <a:r>
              <a:rPr lang="en-CA" sz="2400" b="0" i="0" u="none" strike="noStrike" cap="none">
                <a:solidFill>
                  <a:schemeClr val="dk1"/>
                </a:solidFill>
                <a:latin typeface="Calibri"/>
                <a:ea typeface="Calibri"/>
                <a:cs typeface="Calibri"/>
                <a:sym typeface="Calibri"/>
              </a:rPr>
              <a:t>.</a:t>
            </a:r>
            <a:endParaRPr sz="2400" b="0" i="0" u="none" strike="noStrike" cap="none">
              <a:solidFill>
                <a:schemeClr val="dk1"/>
              </a:solidFill>
              <a:latin typeface="Calibri"/>
              <a:ea typeface="Calibri"/>
              <a:cs typeface="Calibri"/>
              <a:sym typeface="Calibri"/>
            </a:endParaRPr>
          </a:p>
          <a:p>
            <a:pPr marL="342900" marR="0" lvl="0" indent="-34290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Can’t </a:t>
            </a:r>
            <a:r>
              <a:rPr lang="en-CA" sz="2400">
                <a:solidFill>
                  <a:schemeClr val="dk1"/>
                </a:solidFill>
                <a:latin typeface="Calibri"/>
                <a:ea typeface="Calibri"/>
                <a:cs typeface="Calibri"/>
                <a:sym typeface="Calibri"/>
              </a:rPr>
              <a:t>tell stories in </a:t>
            </a:r>
            <a:r>
              <a:rPr lang="en-CA" sz="2400" b="0" i="0" u="none" strike="noStrike" cap="none">
                <a:solidFill>
                  <a:schemeClr val="dk1"/>
                </a:solidFill>
                <a:latin typeface="Calibri"/>
                <a:ea typeface="Calibri"/>
                <a:cs typeface="Calibri"/>
                <a:sym typeface="Calibri"/>
              </a:rPr>
              <a:t>a coherent or sequential </a:t>
            </a:r>
            <a:r>
              <a:rPr lang="en-CA" sz="2400">
                <a:solidFill>
                  <a:schemeClr val="dk1"/>
                </a:solidFill>
                <a:latin typeface="Calibri"/>
                <a:ea typeface="Calibri"/>
                <a:cs typeface="Calibri"/>
                <a:sym typeface="Calibri"/>
              </a:rPr>
              <a:t>way</a:t>
            </a:r>
            <a:r>
              <a:rPr lang="en-CA" sz="2400" b="0" i="0" u="none" strike="noStrike" cap="none">
                <a:solidFill>
                  <a:schemeClr val="dk1"/>
                </a:solidFill>
                <a:latin typeface="Calibri"/>
                <a:ea typeface="Calibri"/>
                <a:cs typeface="Calibri"/>
                <a:sym typeface="Calibri"/>
              </a:rPr>
              <a:t>.</a:t>
            </a:r>
            <a:endParaRPr sz="2400" b="0" i="0" u="none" strike="noStrike" cap="none">
              <a:solidFill>
                <a:schemeClr val="dk1"/>
              </a:solidFill>
              <a:latin typeface="Calibri"/>
              <a:ea typeface="Calibri"/>
              <a:cs typeface="Calibri"/>
              <a:sym typeface="Calibri"/>
            </a:endParaRPr>
          </a:p>
          <a:p>
            <a:pPr marL="342900" marR="0" lvl="0" indent="-34290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Speaks well, but has difficulty understanding the meaning of what other people are saying.</a:t>
            </a:r>
            <a:endParaRPr sz="1400" b="0" i="0" u="none" strike="noStrike" cap="none">
              <a:solidFill>
                <a:schemeClr val="dk1"/>
              </a:solidFill>
              <a:latin typeface="Arial"/>
              <a:ea typeface="Arial"/>
              <a:cs typeface="Arial"/>
              <a:sym typeface="Arial"/>
            </a:endParaRPr>
          </a:p>
          <a:p>
            <a:pPr marL="342900" marR="0" lvl="0" indent="-34290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Takes speech </a:t>
            </a:r>
            <a:r>
              <a:rPr lang="en-CA" sz="2400" b="0" i="1" u="none" strike="noStrike" cap="none">
                <a:solidFill>
                  <a:schemeClr val="dk1"/>
                </a:solidFill>
                <a:latin typeface="Calibri"/>
                <a:ea typeface="Calibri"/>
                <a:cs typeface="Calibri"/>
                <a:sym typeface="Calibri"/>
              </a:rPr>
              <a:t>literally</a:t>
            </a:r>
            <a:endParaRPr sz="2400" b="0" i="1" u="none" strike="noStrike" cap="none">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pic>
        <p:nvPicPr>
          <p:cNvPr id="650" name="Google Shape;650;p28" descr="A picture containing person, indoor&#10;&#10;Description automatically generated"/>
          <p:cNvPicPr preferRelativeResize="0">
            <a:picLocks noGrp="1"/>
          </p:cNvPicPr>
          <p:nvPr>
            <p:ph type="pic" idx="2"/>
          </p:nvPr>
        </p:nvPicPr>
        <p:blipFill rotWithShape="1">
          <a:blip r:embed="rId3">
            <a:alphaModFix/>
          </a:blip>
          <a:srcRect l="7539" r="7537"/>
          <a:stretch/>
        </p:blipFill>
        <p:spPr>
          <a:xfrm>
            <a:off x="0" y="847725"/>
            <a:ext cx="4765675" cy="4489450"/>
          </a:xfrm>
          <a:prstGeom prst="rect">
            <a:avLst/>
          </a:prstGeom>
          <a:noFill/>
          <a:ln>
            <a:noFill/>
          </a:ln>
        </p:spPr>
      </p:pic>
      <p:sp>
        <p:nvSpPr>
          <p:cNvPr id="651" name="Google Shape;651;p28"/>
          <p:cNvSpPr/>
          <p:nvPr/>
        </p:nvSpPr>
        <p:spPr>
          <a:xfrm>
            <a:off x="1104634" y="5112327"/>
            <a:ext cx="4391813" cy="1417945"/>
          </a:xfrm>
          <a:prstGeom prst="roundRect">
            <a:avLst>
              <a:gd name="adj" fmla="val 5556"/>
            </a:avLst>
          </a:prstGeom>
          <a:solidFill>
            <a:srgbClr val="364DA1"/>
          </a:solidFill>
          <a:ln>
            <a:noFill/>
          </a:ln>
          <a:effectLst>
            <a:outerShdw blurRad="355254" dist="38100" algn="tl" rotWithShape="0">
              <a:srgbClr val="3F3F3F">
                <a:alpha val="1254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2" name="Google Shape;652;p28"/>
          <p:cNvSpPr txBox="1"/>
          <p:nvPr/>
        </p:nvSpPr>
        <p:spPr>
          <a:xfrm>
            <a:off x="1814337" y="5359600"/>
            <a:ext cx="29724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CA" sz="5400" b="1">
                <a:solidFill>
                  <a:schemeClr val="lt1"/>
                </a:solidFill>
                <a:latin typeface="EB Garamond"/>
                <a:ea typeface="EB Garamond"/>
                <a:cs typeface="EB Garamond"/>
                <a:sym typeface="EB Garamond"/>
              </a:rPr>
              <a:t>Language</a:t>
            </a:r>
            <a:endParaRPr sz="5400" b="0" i="0" u="none" strike="noStrike" cap="none">
              <a:solidFill>
                <a:srgbClr val="000000"/>
              </a:solidFill>
              <a:latin typeface="Arial"/>
              <a:ea typeface="Arial"/>
              <a:cs typeface="Arial"/>
              <a:sym typeface="Arial"/>
            </a:endParaRPr>
          </a:p>
        </p:txBody>
      </p:sp>
      <p:sp>
        <p:nvSpPr>
          <p:cNvPr id="653" name="Google Shape;653;p28"/>
          <p:cNvSpPr txBox="1"/>
          <p:nvPr/>
        </p:nvSpPr>
        <p:spPr>
          <a:xfrm>
            <a:off x="4930109" y="896305"/>
            <a:ext cx="6470100" cy="43923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Nods and appears to understand what is said to them, but does not follow directions, answer the questio</a:t>
            </a:r>
            <a:r>
              <a:rPr lang="en-CA" sz="2400">
                <a:solidFill>
                  <a:schemeClr val="dk1"/>
                </a:solidFill>
                <a:latin typeface="Calibri"/>
                <a:ea typeface="Calibri"/>
                <a:cs typeface="Calibri"/>
                <a:sym typeface="Calibri"/>
              </a:rPr>
              <a:t>n</a:t>
            </a:r>
            <a:r>
              <a:rPr lang="en-CA" sz="2400" b="0" i="0" u="none" strike="noStrike" cap="none">
                <a:solidFill>
                  <a:schemeClr val="dk1"/>
                </a:solidFill>
                <a:latin typeface="Calibri"/>
                <a:ea typeface="Calibri"/>
                <a:cs typeface="Calibri"/>
                <a:sym typeface="Calibri"/>
              </a:rPr>
              <a:t>, or otherwise respond appropriately.</a:t>
            </a:r>
            <a:endParaRPr sz="2400" b="0" i="0" u="none" strike="noStrike" cap="none">
              <a:solidFill>
                <a:schemeClr val="dk1"/>
              </a:solidFill>
              <a:latin typeface="Calibri"/>
              <a:ea typeface="Calibri"/>
              <a:cs typeface="Calibri"/>
              <a:sym typeface="Calibri"/>
            </a:endParaRPr>
          </a:p>
          <a:p>
            <a:pPr marL="342900" marR="0" lvl="0" indent="-34290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Is unable to repeat back information but may not actually understand enough to follow through.</a:t>
            </a:r>
            <a:endParaRPr sz="2400" b="0" i="0" u="none" strike="noStrike" cap="none">
              <a:solidFill>
                <a:schemeClr val="dk1"/>
              </a:solidFill>
              <a:latin typeface="Calibri"/>
              <a:ea typeface="Calibri"/>
              <a:cs typeface="Calibri"/>
              <a:sym typeface="Calibri"/>
            </a:endParaRPr>
          </a:p>
          <a:p>
            <a:pPr marL="342900" marR="0" lvl="0" indent="-34290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Can physically write, but written work is hard to follow or </a:t>
            </a:r>
            <a:r>
              <a:rPr lang="en-CA" sz="2400">
                <a:solidFill>
                  <a:schemeClr val="dk1"/>
                </a:solidFill>
                <a:latin typeface="Calibri"/>
                <a:ea typeface="Calibri"/>
                <a:cs typeface="Calibri"/>
                <a:sym typeface="Calibri"/>
              </a:rPr>
              <a:t>understand.</a:t>
            </a: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pic>
        <p:nvPicPr>
          <p:cNvPr id="659" name="Google Shape;659;p29" descr="A young child writing on a notebook&#10;&#10;Description automatically generated with low confidence"/>
          <p:cNvPicPr preferRelativeResize="0">
            <a:picLocks noGrp="1"/>
          </p:cNvPicPr>
          <p:nvPr>
            <p:ph type="pic" idx="2"/>
          </p:nvPr>
        </p:nvPicPr>
        <p:blipFill rotWithShape="1">
          <a:blip r:embed="rId3">
            <a:alphaModFix/>
          </a:blip>
          <a:srcRect l="9002" r="9003"/>
          <a:stretch/>
        </p:blipFill>
        <p:spPr>
          <a:xfrm>
            <a:off x="0" y="779463"/>
            <a:ext cx="4765675" cy="4649787"/>
          </a:xfrm>
          <a:prstGeom prst="rect">
            <a:avLst/>
          </a:prstGeom>
          <a:solidFill>
            <a:schemeClr val="lt1"/>
          </a:solidFill>
          <a:ln>
            <a:noFill/>
          </a:ln>
        </p:spPr>
      </p:pic>
      <p:sp>
        <p:nvSpPr>
          <p:cNvPr id="660" name="Google Shape;660;p29"/>
          <p:cNvSpPr/>
          <p:nvPr/>
        </p:nvSpPr>
        <p:spPr>
          <a:xfrm>
            <a:off x="1104635" y="5112327"/>
            <a:ext cx="4215510" cy="1417945"/>
          </a:xfrm>
          <a:prstGeom prst="roundRect">
            <a:avLst>
              <a:gd name="adj" fmla="val 5556"/>
            </a:avLst>
          </a:prstGeom>
          <a:solidFill>
            <a:srgbClr val="364DA1"/>
          </a:solidFill>
          <a:ln>
            <a:noFill/>
          </a:ln>
          <a:effectLst>
            <a:outerShdw blurRad="355254" dist="38100" algn="tl" rotWithShape="0">
              <a:srgbClr val="3F3F3F">
                <a:alpha val="1254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1" name="Google Shape;661;p29"/>
          <p:cNvSpPr txBox="1"/>
          <p:nvPr/>
        </p:nvSpPr>
        <p:spPr>
          <a:xfrm>
            <a:off x="1513483" y="5359635"/>
            <a:ext cx="33978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chemeClr val="lt1"/>
                </a:solidFill>
                <a:latin typeface="EB Garamond"/>
                <a:ea typeface="EB Garamond"/>
                <a:cs typeface="EB Garamond"/>
                <a:sym typeface="EB Garamond"/>
              </a:rPr>
              <a:t>Academics</a:t>
            </a:r>
            <a:endParaRPr sz="1400" b="0" i="0" u="none" strike="noStrike" cap="none">
              <a:solidFill>
                <a:srgbClr val="000000"/>
              </a:solidFill>
              <a:latin typeface="Arial"/>
              <a:ea typeface="Arial"/>
              <a:cs typeface="Arial"/>
              <a:sym typeface="Arial"/>
            </a:endParaRPr>
          </a:p>
        </p:txBody>
      </p:sp>
      <p:sp>
        <p:nvSpPr>
          <p:cNvPr id="662" name="Google Shape;662;p29"/>
          <p:cNvSpPr txBox="1"/>
          <p:nvPr/>
        </p:nvSpPr>
        <p:spPr>
          <a:xfrm>
            <a:off x="4904508" y="907514"/>
            <a:ext cx="6721500" cy="3900900"/>
          </a:xfrm>
          <a:prstGeom prst="rect">
            <a:avLst/>
          </a:prstGeom>
          <a:noFill/>
          <a:ln>
            <a:noFill/>
          </a:ln>
        </p:spPr>
        <p:txBody>
          <a:bodyPr spcFirstLastPara="1" wrap="square" lIns="91425" tIns="45700" rIns="91425" bIns="45700" anchor="t" anchorCtr="0">
            <a:spAutoFit/>
          </a:bodyPr>
          <a:lstStyle/>
          <a:p>
            <a:pPr marL="457200" marR="0" lvl="0" indent="-381000" algn="l" rtl="0">
              <a:lnSpc>
                <a:spcPct val="133000"/>
              </a:lnSpc>
              <a:spcBef>
                <a:spcPts val="0"/>
              </a:spcBef>
              <a:spcAft>
                <a:spcPts val="0"/>
              </a:spcAft>
              <a:buClr>
                <a:schemeClr val="dk1"/>
              </a:buClr>
              <a:buSzPts val="2400"/>
              <a:buFont typeface="Calibri"/>
              <a:buChar char="●"/>
            </a:pPr>
            <a:r>
              <a:rPr lang="en-CA" sz="2400">
                <a:solidFill>
                  <a:schemeClr val="dk1"/>
                </a:solidFill>
                <a:latin typeface="Calibri"/>
                <a:ea typeface="Calibri"/>
                <a:cs typeface="Calibri"/>
                <a:sym typeface="Calibri"/>
              </a:rPr>
              <a:t>D</a:t>
            </a:r>
            <a:r>
              <a:rPr lang="en-CA" sz="2400" b="0" i="0" u="none" strike="noStrike" cap="none">
                <a:solidFill>
                  <a:schemeClr val="dk1"/>
                </a:solidFill>
                <a:latin typeface="Calibri"/>
                <a:ea typeface="Calibri"/>
                <a:cs typeface="Calibri"/>
                <a:sym typeface="Calibri"/>
              </a:rPr>
              <a:t>ifficulty completing tests.</a:t>
            </a:r>
            <a:endParaRPr sz="2400" b="0" i="0" u="none" strike="noStrike" cap="none">
              <a:solidFill>
                <a:schemeClr val="dk1"/>
              </a:solidFill>
              <a:latin typeface="Calibri"/>
              <a:ea typeface="Calibri"/>
              <a:cs typeface="Calibri"/>
              <a:sym typeface="Calibri"/>
            </a:endParaRPr>
          </a:p>
          <a:p>
            <a:pPr marL="457200" marR="0" lvl="0" indent="-381000" algn="l" rtl="0">
              <a:lnSpc>
                <a:spcPct val="133000"/>
              </a:lnSpc>
              <a:spcBef>
                <a:spcPts val="0"/>
              </a:spcBef>
              <a:spcAft>
                <a:spcPts val="0"/>
              </a:spcAft>
              <a:buClr>
                <a:schemeClr val="dk1"/>
              </a:buClr>
              <a:buSzPts val="2400"/>
              <a:buFont typeface="Calibri"/>
              <a:buChar char="●"/>
            </a:pPr>
            <a:r>
              <a:rPr lang="en-CA" sz="2400">
                <a:solidFill>
                  <a:schemeClr val="dk1"/>
                </a:solidFill>
                <a:latin typeface="Calibri"/>
                <a:ea typeface="Calibri"/>
                <a:cs typeface="Calibri"/>
                <a:sym typeface="Calibri"/>
              </a:rPr>
              <a:t>T</a:t>
            </a:r>
            <a:r>
              <a:rPr lang="en-CA" sz="2400" b="0" i="0" u="none" strike="noStrike" cap="none">
                <a:solidFill>
                  <a:schemeClr val="dk1"/>
                </a:solidFill>
                <a:latin typeface="Calibri"/>
                <a:ea typeface="Calibri"/>
                <a:cs typeface="Calibri"/>
                <a:sym typeface="Calibri"/>
              </a:rPr>
              <a:t>rouble reading and understanding large blocks of text.</a:t>
            </a:r>
            <a:endParaRPr sz="2400" b="0" i="0" u="none" strike="noStrike" cap="none">
              <a:solidFill>
                <a:schemeClr val="dk1"/>
              </a:solidFill>
              <a:latin typeface="Calibri"/>
              <a:ea typeface="Calibri"/>
              <a:cs typeface="Calibri"/>
              <a:sym typeface="Calibri"/>
            </a:endParaRPr>
          </a:p>
          <a:p>
            <a:pPr marL="457200" marR="0" lvl="0" indent="-381000" algn="l" rtl="0">
              <a:lnSpc>
                <a:spcPct val="133000"/>
              </a:lnSpc>
              <a:spcBef>
                <a:spcPts val="0"/>
              </a:spcBef>
              <a:spcAft>
                <a:spcPts val="0"/>
              </a:spcAft>
              <a:buClr>
                <a:schemeClr val="dk1"/>
              </a:buClr>
              <a:buSzPts val="2400"/>
              <a:buFont typeface="Calibri"/>
              <a:buChar char="●"/>
            </a:pPr>
            <a:r>
              <a:rPr lang="en-CA" sz="2400" b="0" i="0" u="none" strike="noStrike" cap="none">
                <a:solidFill>
                  <a:schemeClr val="dk1"/>
                </a:solidFill>
                <a:latin typeface="Calibri"/>
                <a:ea typeface="Calibri"/>
                <a:cs typeface="Calibri"/>
                <a:sym typeface="Calibri"/>
              </a:rPr>
              <a:t>Struggles </a:t>
            </a:r>
            <a:r>
              <a:rPr lang="en-CA" sz="2400">
                <a:solidFill>
                  <a:schemeClr val="dk1"/>
                </a:solidFill>
                <a:latin typeface="Calibri"/>
                <a:ea typeface="Calibri"/>
                <a:cs typeface="Calibri"/>
                <a:sym typeface="Calibri"/>
              </a:rPr>
              <a:t>with </a:t>
            </a:r>
            <a:r>
              <a:rPr lang="en-CA" sz="2400" b="0" i="0" u="none" strike="noStrike" cap="none">
                <a:solidFill>
                  <a:schemeClr val="dk1"/>
                </a:solidFill>
                <a:latin typeface="Calibri"/>
                <a:ea typeface="Calibri"/>
                <a:cs typeface="Calibri"/>
                <a:sym typeface="Calibri"/>
              </a:rPr>
              <a:t>literacy, reading, writing, and/</a:t>
            </a:r>
            <a:r>
              <a:rPr lang="en-CA" sz="2400">
                <a:solidFill>
                  <a:schemeClr val="dk1"/>
                </a:solidFill>
                <a:latin typeface="Calibri"/>
                <a:ea typeface="Calibri"/>
                <a:cs typeface="Calibri"/>
                <a:sym typeface="Calibri"/>
              </a:rPr>
              <a:t>or</a:t>
            </a:r>
            <a:r>
              <a:rPr lang="en-CA" sz="2400" b="0" i="0" u="none" strike="noStrike" cap="none">
                <a:solidFill>
                  <a:schemeClr val="dk1"/>
                </a:solidFill>
                <a:latin typeface="Calibri"/>
                <a:ea typeface="Calibri"/>
                <a:cs typeface="Calibri"/>
                <a:sym typeface="Calibri"/>
              </a:rPr>
              <a:t> math.</a:t>
            </a:r>
            <a:endParaRPr sz="2400" b="0" i="0" u="none" strike="noStrike" cap="none">
              <a:solidFill>
                <a:schemeClr val="dk1"/>
              </a:solidFill>
              <a:latin typeface="Calibri"/>
              <a:ea typeface="Calibri"/>
              <a:cs typeface="Calibri"/>
              <a:sym typeface="Calibri"/>
            </a:endParaRPr>
          </a:p>
          <a:p>
            <a:pPr marL="457200" marR="0" lvl="0" indent="-381000" algn="l" rtl="0">
              <a:lnSpc>
                <a:spcPct val="133000"/>
              </a:lnSpc>
              <a:spcBef>
                <a:spcPts val="0"/>
              </a:spcBef>
              <a:spcAft>
                <a:spcPts val="0"/>
              </a:spcAft>
              <a:buClr>
                <a:schemeClr val="dk1"/>
              </a:buClr>
              <a:buSzPts val="2400"/>
              <a:buFont typeface="Calibri"/>
              <a:buChar char="●"/>
            </a:pPr>
            <a:r>
              <a:rPr lang="en-CA" sz="2400" b="0" i="0" u="none" strike="noStrike" cap="none">
                <a:solidFill>
                  <a:schemeClr val="dk1"/>
                </a:solidFill>
                <a:latin typeface="Calibri"/>
                <a:ea typeface="Calibri"/>
                <a:cs typeface="Calibri"/>
                <a:sym typeface="Calibri"/>
              </a:rPr>
              <a:t>Appears to ignore written signs or warnings.</a:t>
            </a:r>
            <a:endParaRPr sz="2400" b="0" i="0" u="none" strike="noStrike" cap="none">
              <a:solidFill>
                <a:schemeClr val="dk1"/>
              </a:solidFill>
              <a:latin typeface="Calibri"/>
              <a:ea typeface="Calibri"/>
              <a:cs typeface="Calibri"/>
              <a:sym typeface="Calibri"/>
            </a:endParaRPr>
          </a:p>
          <a:p>
            <a:pPr marL="457200" marR="0" lvl="0" indent="-381000" algn="l" rtl="0">
              <a:lnSpc>
                <a:spcPct val="133000"/>
              </a:lnSpc>
              <a:spcBef>
                <a:spcPts val="0"/>
              </a:spcBef>
              <a:spcAft>
                <a:spcPts val="0"/>
              </a:spcAft>
              <a:buClr>
                <a:schemeClr val="dk1"/>
              </a:buClr>
              <a:buSzPts val="2400"/>
              <a:buFont typeface="Calibri"/>
              <a:buChar char="●"/>
            </a:pPr>
            <a:r>
              <a:rPr lang="en-CA" sz="2400" b="0" i="0" u="none" strike="noStrike" cap="none">
                <a:solidFill>
                  <a:schemeClr val="dk1"/>
                </a:solidFill>
                <a:latin typeface="Calibri"/>
                <a:ea typeface="Calibri"/>
                <a:cs typeface="Calibri"/>
                <a:sym typeface="Calibri"/>
              </a:rPr>
              <a:t>Has difficulty with concepts involving money.</a:t>
            </a:r>
            <a:endParaRPr sz="2400" b="0" i="0" u="none" strike="noStrike" cap="none">
              <a:solidFill>
                <a:schemeClr val="dk1"/>
              </a:solidFill>
              <a:latin typeface="Calibri"/>
              <a:ea typeface="Calibri"/>
              <a:cs typeface="Calibri"/>
              <a:sym typeface="Calibri"/>
            </a:endParaRPr>
          </a:p>
          <a:p>
            <a:pPr marL="457200" marR="0" lvl="0" indent="-381000" algn="l" rtl="0">
              <a:lnSpc>
                <a:spcPct val="133000"/>
              </a:lnSpc>
              <a:spcBef>
                <a:spcPts val="0"/>
              </a:spcBef>
              <a:spcAft>
                <a:spcPts val="0"/>
              </a:spcAft>
              <a:buClr>
                <a:schemeClr val="dk1"/>
              </a:buClr>
              <a:buSzPts val="2400"/>
              <a:buFont typeface="Calibri"/>
              <a:buChar char="●"/>
            </a:pPr>
            <a:r>
              <a:rPr lang="en-CA" sz="2400" b="0" i="0" u="none" strike="noStrike" cap="none">
                <a:solidFill>
                  <a:schemeClr val="dk1"/>
                </a:solidFill>
                <a:latin typeface="Calibri"/>
                <a:ea typeface="Calibri"/>
                <a:cs typeface="Calibri"/>
                <a:sym typeface="Calibri"/>
              </a:rPr>
              <a:t>Has difficulty with the concept of time</a:t>
            </a:r>
            <a:r>
              <a:rPr lang="en-CA" sz="2400">
                <a:solidFill>
                  <a:schemeClr val="dk1"/>
                </a:solidFill>
                <a:latin typeface="Calibri"/>
                <a:ea typeface="Calibri"/>
                <a:cs typeface="Calibri"/>
                <a:sym typeface="Calibri"/>
              </a:rPr>
              <a:t>.</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0" name="Google Shape;150;p4" descr="Map&#10;&#10;Description automatically generated"/>
          <p:cNvPicPr preferRelativeResize="0">
            <a:picLocks noGrp="1"/>
          </p:cNvPicPr>
          <p:nvPr>
            <p:ph type="pic" idx="2"/>
          </p:nvPr>
        </p:nvPicPr>
        <p:blipFill rotWithShape="1">
          <a:blip r:embed="rId3">
            <a:alphaModFix/>
          </a:blip>
          <a:srcRect l="19226" r="19226"/>
          <a:stretch/>
        </p:blipFill>
        <p:spPr>
          <a:xfrm>
            <a:off x="-171450" y="200025"/>
            <a:ext cx="6472237" cy="6572250"/>
          </a:xfrm>
          <a:prstGeom prst="rect">
            <a:avLst/>
          </a:prstGeom>
          <a:noFill/>
          <a:ln>
            <a:noFill/>
          </a:ln>
        </p:spPr>
      </p:pic>
      <p:sp>
        <p:nvSpPr>
          <p:cNvPr id="151" name="Google Shape;151;p4"/>
          <p:cNvSpPr txBox="1"/>
          <p:nvPr/>
        </p:nvSpPr>
        <p:spPr>
          <a:xfrm>
            <a:off x="6480166" y="1660196"/>
            <a:ext cx="4871847"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FASD Networks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In Alberta</a:t>
            </a:r>
            <a:endParaRPr sz="1400" b="0" i="0" u="none" strike="noStrike" cap="none">
              <a:solidFill>
                <a:srgbClr val="000000"/>
              </a:solidFill>
              <a:latin typeface="Arial"/>
              <a:ea typeface="Arial"/>
              <a:cs typeface="Arial"/>
              <a:sym typeface="Arial"/>
            </a:endParaRPr>
          </a:p>
        </p:txBody>
      </p:sp>
      <p:sp>
        <p:nvSpPr>
          <p:cNvPr id="152" name="Google Shape;152;p4"/>
          <p:cNvSpPr txBox="1"/>
          <p:nvPr/>
        </p:nvSpPr>
        <p:spPr>
          <a:xfrm>
            <a:off x="6480166" y="4346762"/>
            <a:ext cx="429708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0" i="0" u="sng" strike="noStrike" cap="none" dirty="0">
                <a:solidFill>
                  <a:srgbClr val="FE721F"/>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http://www.fasdalberta.ca/</a:t>
            </a:r>
            <a:endParaRPr sz="2400" b="0" i="0" u="none" strike="noStrike" cap="none" dirty="0">
              <a:solidFill>
                <a:srgbClr val="FE721F"/>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pic>
        <p:nvPicPr>
          <p:cNvPr id="668" name="Google Shape;668;p30"/>
          <p:cNvPicPr preferRelativeResize="0">
            <a:picLocks noGrp="1"/>
          </p:cNvPicPr>
          <p:nvPr>
            <p:ph type="pic" idx="2"/>
          </p:nvPr>
        </p:nvPicPr>
        <p:blipFill rotWithShape="1">
          <a:blip r:embed="rId3">
            <a:alphaModFix/>
          </a:blip>
          <a:srcRect l="9002" r="9003"/>
          <a:stretch/>
        </p:blipFill>
        <p:spPr>
          <a:xfrm>
            <a:off x="-235527" y="779463"/>
            <a:ext cx="4765675" cy="4649787"/>
          </a:xfrm>
          <a:prstGeom prst="rect">
            <a:avLst/>
          </a:prstGeom>
          <a:solidFill>
            <a:schemeClr val="lt1"/>
          </a:solidFill>
          <a:ln>
            <a:noFill/>
          </a:ln>
        </p:spPr>
      </p:pic>
      <p:sp>
        <p:nvSpPr>
          <p:cNvPr id="669" name="Google Shape;669;p30"/>
          <p:cNvSpPr/>
          <p:nvPr/>
        </p:nvSpPr>
        <p:spPr>
          <a:xfrm>
            <a:off x="1440919" y="5112327"/>
            <a:ext cx="3630900" cy="1417800"/>
          </a:xfrm>
          <a:prstGeom prst="roundRect">
            <a:avLst>
              <a:gd name="adj" fmla="val 5556"/>
            </a:avLst>
          </a:prstGeom>
          <a:solidFill>
            <a:srgbClr val="364DA1"/>
          </a:solidFill>
          <a:ln>
            <a:noFill/>
          </a:ln>
          <a:effectLst>
            <a:outerShdw blurRad="355254" dist="38100" algn="tl" rotWithShape="0">
              <a:srgbClr val="3F3F3F">
                <a:alpha val="1254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0" name="Google Shape;670;p30"/>
          <p:cNvSpPr txBox="1"/>
          <p:nvPr/>
        </p:nvSpPr>
        <p:spPr>
          <a:xfrm>
            <a:off x="1843375" y="5359525"/>
            <a:ext cx="28260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chemeClr val="lt1"/>
                </a:solidFill>
                <a:latin typeface="EB Garamond"/>
                <a:ea typeface="EB Garamond"/>
                <a:cs typeface="EB Garamond"/>
                <a:sym typeface="EB Garamond"/>
              </a:rPr>
              <a:t>Memory</a:t>
            </a:r>
            <a:endParaRPr sz="1400" b="0" i="0" u="none" strike="noStrike" cap="none">
              <a:solidFill>
                <a:srgbClr val="000000"/>
              </a:solidFill>
              <a:latin typeface="Arial"/>
              <a:ea typeface="Arial"/>
              <a:cs typeface="Arial"/>
              <a:sym typeface="Arial"/>
            </a:endParaRPr>
          </a:p>
        </p:txBody>
      </p:sp>
      <p:sp>
        <p:nvSpPr>
          <p:cNvPr id="671" name="Google Shape;671;p30"/>
          <p:cNvSpPr txBox="1"/>
          <p:nvPr/>
        </p:nvSpPr>
        <p:spPr>
          <a:xfrm>
            <a:off x="5071814" y="779470"/>
            <a:ext cx="6636300" cy="43923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Has trouble remembering basic facts and may need things repeated </a:t>
            </a:r>
            <a:r>
              <a:rPr lang="en-CA" sz="2400">
                <a:solidFill>
                  <a:schemeClr val="dk1"/>
                </a:solidFill>
                <a:latin typeface="Calibri"/>
                <a:ea typeface="Calibri"/>
                <a:cs typeface="Calibri"/>
                <a:sym typeface="Calibri"/>
              </a:rPr>
              <a:t>daily.</a:t>
            </a:r>
            <a:endParaRPr sz="2400" b="0" i="0" u="none" strike="noStrike" cap="none">
              <a:solidFill>
                <a:schemeClr val="dk1"/>
              </a:solidFill>
              <a:latin typeface="Calibri"/>
              <a:ea typeface="Calibri"/>
              <a:cs typeface="Calibri"/>
              <a:sym typeface="Calibri"/>
            </a:endParaRPr>
          </a:p>
          <a:p>
            <a:pPr marL="342900" marR="0" lvl="0" indent="-34290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Fails to remember important facts about an even</a:t>
            </a:r>
            <a:r>
              <a:rPr lang="en-CA" sz="2400">
                <a:solidFill>
                  <a:schemeClr val="dk1"/>
                </a:solidFill>
                <a:latin typeface="Calibri"/>
                <a:ea typeface="Calibri"/>
                <a:cs typeface="Calibri"/>
                <a:sym typeface="Calibri"/>
              </a:rPr>
              <a:t>t</a:t>
            </a:r>
            <a:r>
              <a:rPr lang="en-CA" sz="2400" b="0" i="0" u="none" strike="noStrike" cap="none">
                <a:solidFill>
                  <a:schemeClr val="dk1"/>
                </a:solidFill>
                <a:latin typeface="Calibri"/>
                <a:ea typeface="Calibri"/>
                <a:cs typeface="Calibri"/>
                <a:sym typeface="Calibri"/>
              </a:rPr>
              <a:t>.</a:t>
            </a:r>
            <a:endParaRPr sz="2400" b="0" i="0" u="none" strike="noStrike" cap="none">
              <a:solidFill>
                <a:schemeClr val="dk1"/>
              </a:solidFill>
              <a:latin typeface="Calibri"/>
              <a:ea typeface="Calibri"/>
              <a:cs typeface="Calibri"/>
              <a:sym typeface="Calibri"/>
            </a:endParaRPr>
          </a:p>
          <a:p>
            <a:pPr marL="342900" marR="0" lvl="0" indent="-34290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Is unable to tell a story from beginning to end in the right sequence of events.</a:t>
            </a:r>
            <a:endParaRPr sz="2400" b="0" i="0" u="none" strike="noStrike" cap="none">
              <a:solidFill>
                <a:schemeClr val="dk1"/>
              </a:solidFill>
              <a:latin typeface="Calibri"/>
              <a:ea typeface="Calibri"/>
              <a:cs typeface="Calibri"/>
              <a:sym typeface="Calibri"/>
            </a:endParaRPr>
          </a:p>
          <a:p>
            <a:pPr marL="342900" marR="0" lvl="0" indent="-342900" algn="l" rtl="0">
              <a:lnSpc>
                <a:spcPct val="133000"/>
              </a:lnSpc>
              <a:spcBef>
                <a:spcPts val="0"/>
              </a:spcBef>
              <a:spcAft>
                <a:spcPts val="0"/>
              </a:spcAft>
              <a:buClr>
                <a:schemeClr val="dk1"/>
              </a:buClr>
              <a:buSzPts val="2400"/>
              <a:buFont typeface="Arial"/>
              <a:buChar char="•"/>
            </a:pPr>
            <a:r>
              <a:rPr lang="en-CA" sz="2400" b="1">
                <a:solidFill>
                  <a:schemeClr val="dk1"/>
                </a:solidFill>
                <a:latin typeface="Calibri"/>
                <a:ea typeface="Calibri"/>
                <a:cs typeface="Calibri"/>
                <a:sym typeface="Calibri"/>
              </a:rPr>
              <a:t>Confabulates</a:t>
            </a:r>
            <a:r>
              <a:rPr lang="en-CA" sz="2400">
                <a:solidFill>
                  <a:schemeClr val="dk1"/>
                </a:solidFill>
                <a:latin typeface="Calibri"/>
                <a:ea typeface="Calibri"/>
                <a:cs typeface="Calibri"/>
                <a:sym typeface="Calibri"/>
              </a:rPr>
              <a:t>: </a:t>
            </a:r>
            <a:r>
              <a:rPr lang="en-CA" sz="2400" b="0" i="0" u="none" strike="noStrike" cap="none">
                <a:solidFill>
                  <a:schemeClr val="dk1"/>
                </a:solidFill>
                <a:latin typeface="Calibri"/>
                <a:ea typeface="Calibri"/>
                <a:cs typeface="Calibri"/>
                <a:sym typeface="Calibri"/>
              </a:rPr>
              <a:t>Recalls details or events that did not happen; appears to lie but is actually ‘filling in’ gaps in memory.</a:t>
            </a: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31"/>
          <p:cNvSpPr/>
          <p:nvPr/>
        </p:nvSpPr>
        <p:spPr>
          <a:xfrm>
            <a:off x="0" y="307878"/>
            <a:ext cx="558241" cy="2624667"/>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78" name="Google Shape;678;p31"/>
          <p:cNvPicPr preferRelativeResize="0">
            <a:picLocks noGrp="1"/>
          </p:cNvPicPr>
          <p:nvPr>
            <p:ph type="pic" idx="2"/>
          </p:nvPr>
        </p:nvPicPr>
        <p:blipFill rotWithShape="1">
          <a:blip r:embed="rId3">
            <a:alphaModFix/>
          </a:blip>
          <a:srcRect l="9002" r="9003"/>
          <a:stretch/>
        </p:blipFill>
        <p:spPr>
          <a:xfrm>
            <a:off x="-235527" y="779463"/>
            <a:ext cx="4765675" cy="4649787"/>
          </a:xfrm>
          <a:prstGeom prst="rect">
            <a:avLst/>
          </a:prstGeom>
          <a:solidFill>
            <a:schemeClr val="lt1"/>
          </a:solidFill>
          <a:ln>
            <a:noFill/>
          </a:ln>
        </p:spPr>
      </p:pic>
      <p:sp>
        <p:nvSpPr>
          <p:cNvPr id="679" name="Google Shape;679;p31"/>
          <p:cNvSpPr/>
          <p:nvPr/>
        </p:nvSpPr>
        <p:spPr>
          <a:xfrm>
            <a:off x="1440920" y="5112327"/>
            <a:ext cx="4075626" cy="1417945"/>
          </a:xfrm>
          <a:prstGeom prst="roundRect">
            <a:avLst>
              <a:gd name="adj" fmla="val 5556"/>
            </a:avLst>
          </a:prstGeom>
          <a:solidFill>
            <a:srgbClr val="364DA1"/>
          </a:solidFill>
          <a:ln>
            <a:noFill/>
          </a:ln>
          <a:effectLst>
            <a:outerShdw blurRad="355254" dist="38100" algn="tl" rotWithShape="0">
              <a:srgbClr val="3F3F3F">
                <a:alpha val="1254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80" name="Google Shape;680;p31"/>
          <p:cNvSpPr txBox="1"/>
          <p:nvPr/>
        </p:nvSpPr>
        <p:spPr>
          <a:xfrm>
            <a:off x="2210489" y="5436550"/>
            <a:ext cx="25365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CA" sz="4400" b="1" i="0" u="none" strike="noStrike" cap="none">
                <a:solidFill>
                  <a:schemeClr val="lt1"/>
                </a:solidFill>
                <a:latin typeface="EB Garamond"/>
                <a:ea typeface="EB Garamond"/>
                <a:cs typeface="EB Garamond"/>
                <a:sym typeface="EB Garamond"/>
              </a:rPr>
              <a:t>Memory</a:t>
            </a:r>
            <a:endParaRPr sz="1400" b="0" i="0" u="none" strike="noStrike" cap="none">
              <a:solidFill>
                <a:srgbClr val="000000"/>
              </a:solidFill>
              <a:latin typeface="Arial"/>
              <a:ea typeface="Arial"/>
              <a:cs typeface="Arial"/>
              <a:sym typeface="Arial"/>
            </a:endParaRPr>
          </a:p>
        </p:txBody>
      </p:sp>
      <p:sp>
        <p:nvSpPr>
          <p:cNvPr id="681" name="Google Shape;681;p31"/>
          <p:cNvSpPr txBox="1"/>
          <p:nvPr/>
        </p:nvSpPr>
        <p:spPr>
          <a:xfrm>
            <a:off x="5172299" y="845210"/>
            <a:ext cx="6413400" cy="44022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Doesn’t seem to remember what they have been told</a:t>
            </a:r>
            <a:r>
              <a:rPr lang="en-CA" sz="2400">
                <a:solidFill>
                  <a:schemeClr val="dk1"/>
                </a:solidFill>
                <a:latin typeface="Calibri"/>
                <a:ea typeface="Calibri"/>
                <a:cs typeface="Calibri"/>
                <a:sym typeface="Calibri"/>
              </a:rPr>
              <a:t>. </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Yields to leading questions</a:t>
            </a:r>
            <a:r>
              <a:rPr lang="en-CA" sz="2400">
                <a:solidFill>
                  <a:schemeClr val="dk1"/>
                </a:solidFill>
                <a:latin typeface="Calibri"/>
                <a:ea typeface="Calibri"/>
                <a:cs typeface="Calibri"/>
                <a:sym typeface="Calibri"/>
              </a:rPr>
              <a:t>.</a:t>
            </a:r>
            <a:endParaRPr sz="2400">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1">
                <a:solidFill>
                  <a:schemeClr val="dk1"/>
                </a:solidFill>
                <a:latin typeface="Calibri"/>
                <a:ea typeface="Calibri"/>
                <a:cs typeface="Calibri"/>
                <a:sym typeface="Calibri"/>
              </a:rPr>
              <a:t>Acquiescence</a:t>
            </a:r>
            <a:r>
              <a:rPr lang="en-CA" sz="2400">
                <a:solidFill>
                  <a:schemeClr val="dk1"/>
                </a:solidFill>
                <a:latin typeface="Calibri"/>
                <a:ea typeface="Calibri"/>
                <a:cs typeface="Calibri"/>
                <a:sym typeface="Calibri"/>
              </a:rPr>
              <a:t>: </a:t>
            </a:r>
            <a:r>
              <a:rPr lang="en-CA" sz="2400" b="0" i="0" u="none" strike="noStrike" cap="none">
                <a:solidFill>
                  <a:schemeClr val="dk1"/>
                </a:solidFill>
                <a:latin typeface="Calibri"/>
                <a:ea typeface="Calibri"/>
                <a:cs typeface="Calibri"/>
                <a:sym typeface="Calibri"/>
              </a:rPr>
              <a:t>agrees simply because they do not remember </a:t>
            </a:r>
            <a:r>
              <a:rPr lang="en-CA" sz="2400">
                <a:solidFill>
                  <a:schemeClr val="dk1"/>
                </a:solidFill>
                <a:latin typeface="Calibri"/>
                <a:ea typeface="Calibri"/>
                <a:cs typeface="Calibri"/>
                <a:sym typeface="Calibri"/>
              </a:rPr>
              <a:t>or understand</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Is late or fails to show up to class.</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Forgets classroom rules or school routines.</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Seems defiant because they repeatedly make the same mistakes</a:t>
            </a:r>
            <a:r>
              <a:rPr lang="en-CA" sz="2400">
                <a:solidFill>
                  <a:schemeClr val="dk1"/>
                </a:solidFill>
                <a:latin typeface="Calibri"/>
                <a:ea typeface="Calibri"/>
                <a:cs typeface="Calibri"/>
                <a:sym typeface="Calibri"/>
              </a:rPr>
              <a:t>.</a:t>
            </a: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Google Shape;687;p32"/>
          <p:cNvSpPr/>
          <p:nvPr/>
        </p:nvSpPr>
        <p:spPr>
          <a:xfrm>
            <a:off x="0" y="307878"/>
            <a:ext cx="558241" cy="2624667"/>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88" name="Google Shape;688;p32"/>
          <p:cNvPicPr preferRelativeResize="0">
            <a:picLocks noGrp="1"/>
          </p:cNvPicPr>
          <p:nvPr>
            <p:ph type="pic" idx="2"/>
          </p:nvPr>
        </p:nvPicPr>
        <p:blipFill rotWithShape="1">
          <a:blip r:embed="rId3">
            <a:alphaModFix/>
          </a:blip>
          <a:srcRect l="9002" r="9003"/>
          <a:stretch/>
        </p:blipFill>
        <p:spPr>
          <a:xfrm>
            <a:off x="0" y="779463"/>
            <a:ext cx="4765675" cy="4649787"/>
          </a:xfrm>
          <a:prstGeom prst="rect">
            <a:avLst/>
          </a:prstGeom>
          <a:solidFill>
            <a:schemeClr val="lt1"/>
          </a:solidFill>
          <a:ln>
            <a:noFill/>
          </a:ln>
        </p:spPr>
      </p:pic>
      <p:sp>
        <p:nvSpPr>
          <p:cNvPr id="689" name="Google Shape;689;p32"/>
          <p:cNvSpPr/>
          <p:nvPr/>
        </p:nvSpPr>
        <p:spPr>
          <a:xfrm>
            <a:off x="1440919" y="5112327"/>
            <a:ext cx="3673691" cy="1417945"/>
          </a:xfrm>
          <a:prstGeom prst="roundRect">
            <a:avLst>
              <a:gd name="adj" fmla="val 5556"/>
            </a:avLst>
          </a:prstGeom>
          <a:solidFill>
            <a:srgbClr val="364DA1"/>
          </a:solidFill>
          <a:ln>
            <a:noFill/>
          </a:ln>
          <a:effectLst>
            <a:outerShdw blurRad="355254" dist="38100" algn="tl" rotWithShape="0">
              <a:srgbClr val="3F3F3F">
                <a:alpha val="1254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90" name="Google Shape;690;p32"/>
          <p:cNvSpPr txBox="1"/>
          <p:nvPr/>
        </p:nvSpPr>
        <p:spPr>
          <a:xfrm>
            <a:off x="1704155" y="5429446"/>
            <a:ext cx="3131081"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chemeClr val="lt1"/>
                </a:solidFill>
                <a:latin typeface="EB Garamond"/>
                <a:ea typeface="EB Garamond"/>
                <a:cs typeface="EB Garamond"/>
                <a:sym typeface="EB Garamond"/>
              </a:rPr>
              <a:t>Attention</a:t>
            </a:r>
            <a:endParaRPr sz="1400" b="0" i="0" u="none" strike="noStrike" cap="none">
              <a:solidFill>
                <a:srgbClr val="000000"/>
              </a:solidFill>
              <a:latin typeface="Arial"/>
              <a:ea typeface="Arial"/>
              <a:cs typeface="Arial"/>
              <a:sym typeface="Arial"/>
            </a:endParaRPr>
          </a:p>
        </p:txBody>
      </p:sp>
      <p:sp>
        <p:nvSpPr>
          <p:cNvPr id="691" name="Google Shape;691;p32"/>
          <p:cNvSpPr txBox="1"/>
          <p:nvPr/>
        </p:nvSpPr>
        <p:spPr>
          <a:xfrm>
            <a:off x="5114594" y="779482"/>
            <a:ext cx="6194100" cy="48948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33333"/>
              </a:lnSpc>
              <a:spcBef>
                <a:spcPts val="0"/>
              </a:spcBef>
              <a:spcAft>
                <a:spcPts val="0"/>
              </a:spcAft>
              <a:buClr>
                <a:schemeClr val="dk1"/>
              </a:buClr>
              <a:buSzPts val="2400"/>
              <a:buFont typeface="Arial"/>
              <a:buChar char="•"/>
            </a:pPr>
            <a:r>
              <a:rPr lang="en-CA" sz="2400" b="0" i="0" strike="noStrike" cap="none">
                <a:solidFill>
                  <a:schemeClr val="dk1"/>
                </a:solidFill>
                <a:latin typeface="Calibri"/>
                <a:ea typeface="Calibri"/>
                <a:cs typeface="Calibri"/>
                <a:sym typeface="Calibri"/>
              </a:rPr>
              <a:t>Appears restless, distracted, or bored in class.</a:t>
            </a:r>
            <a:endParaRPr sz="2400" b="0" i="0"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strike="noStrike" cap="none">
                <a:solidFill>
                  <a:schemeClr val="dk1"/>
                </a:solidFill>
                <a:latin typeface="Calibri"/>
                <a:ea typeface="Calibri"/>
                <a:cs typeface="Calibri"/>
                <a:sym typeface="Calibri"/>
              </a:rPr>
              <a:t>Is highly focused on one aspect of class, such as the appearance of the teacher, but does not follow what is being said.</a:t>
            </a:r>
            <a:endParaRPr sz="2400" b="0" i="0"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strike="noStrike" cap="none">
                <a:solidFill>
                  <a:schemeClr val="dk1"/>
                </a:solidFill>
                <a:latin typeface="Calibri"/>
                <a:ea typeface="Calibri"/>
                <a:cs typeface="Calibri"/>
                <a:sym typeface="Calibri"/>
              </a:rPr>
              <a:t>Wanders out of the classroom</a:t>
            </a:r>
            <a:r>
              <a:rPr lang="en-CA" sz="2400">
                <a:solidFill>
                  <a:schemeClr val="dk1"/>
                </a:solidFill>
                <a:latin typeface="Calibri"/>
                <a:ea typeface="Calibri"/>
                <a:cs typeface="Calibri"/>
                <a:sym typeface="Calibri"/>
              </a:rPr>
              <a:t>.</a:t>
            </a:r>
            <a:endParaRPr sz="2400" b="0" i="0"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a:solidFill>
                  <a:schemeClr val="dk1"/>
                </a:solidFill>
                <a:latin typeface="Calibri"/>
                <a:ea typeface="Calibri"/>
                <a:cs typeface="Calibri"/>
                <a:sym typeface="Calibri"/>
              </a:rPr>
              <a:t>Easily distracted: for example, w</a:t>
            </a:r>
            <a:r>
              <a:rPr lang="en-CA" sz="2400" b="0" i="0" strike="noStrike" cap="none">
                <a:solidFill>
                  <a:schemeClr val="dk1"/>
                </a:solidFill>
                <a:latin typeface="Calibri"/>
                <a:ea typeface="Calibri"/>
                <a:cs typeface="Calibri"/>
                <a:sym typeface="Calibri"/>
              </a:rPr>
              <a:t>aves or acknowledges people they know</a:t>
            </a:r>
            <a:r>
              <a:rPr lang="en-CA" sz="2400">
                <a:solidFill>
                  <a:schemeClr val="dk1"/>
                </a:solidFill>
                <a:latin typeface="Calibri"/>
                <a:ea typeface="Calibri"/>
                <a:cs typeface="Calibri"/>
                <a:sym typeface="Calibri"/>
              </a:rPr>
              <a:t> </a:t>
            </a:r>
            <a:r>
              <a:rPr lang="en-CA" sz="2400" b="0" i="0" strike="noStrike" cap="none">
                <a:solidFill>
                  <a:schemeClr val="dk1"/>
                </a:solidFill>
                <a:latin typeface="Calibri"/>
                <a:ea typeface="Calibri"/>
                <a:cs typeface="Calibri"/>
                <a:sym typeface="Calibri"/>
              </a:rPr>
              <a:t>walking by the classroom</a:t>
            </a:r>
            <a:r>
              <a:rPr lang="en-CA" sz="2400">
                <a:solidFill>
                  <a:schemeClr val="dk1"/>
                </a:solidFill>
                <a:latin typeface="Calibri"/>
                <a:ea typeface="Calibri"/>
                <a:cs typeface="Calibri"/>
                <a:sym typeface="Calibri"/>
              </a:rPr>
              <a:t>. </a:t>
            </a:r>
            <a:endParaRPr sz="1400" b="0" i="0" strike="noStrike" cap="none">
              <a:solidFill>
                <a:schemeClr val="dk1"/>
              </a:solidFill>
              <a:latin typeface="Arial"/>
              <a:ea typeface="Arial"/>
              <a:cs typeface="Arial"/>
              <a:sym typeface="Arial"/>
            </a:endParaRPr>
          </a:p>
          <a:p>
            <a:pPr marL="342900" marR="0" lvl="0" indent="-342900" algn="l" rtl="0">
              <a:lnSpc>
                <a:spcPct val="133333"/>
              </a:lnSpc>
              <a:spcBef>
                <a:spcPts val="0"/>
              </a:spcBef>
              <a:spcAft>
                <a:spcPts val="0"/>
              </a:spcAft>
              <a:buClr>
                <a:schemeClr val="dk1"/>
              </a:buClr>
              <a:buSzPts val="2400"/>
              <a:buFont typeface="Arial"/>
              <a:buChar char="•"/>
            </a:pPr>
            <a:r>
              <a:rPr lang="en-CA" sz="2400" b="0" i="0" strike="noStrike" cap="none">
                <a:solidFill>
                  <a:schemeClr val="dk1"/>
                </a:solidFill>
                <a:latin typeface="Calibri"/>
                <a:ea typeface="Calibri"/>
                <a:cs typeface="Calibri"/>
                <a:sym typeface="Calibri"/>
              </a:rPr>
              <a:t>Frequently requests repetitions or asks, “what?”</a:t>
            </a:r>
            <a:endParaRPr sz="2400" b="0" i="0" strike="noStrike" cap="none">
              <a:solidFill>
                <a:schemeClr val="dk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33"/>
          <p:cNvSpPr/>
          <p:nvPr/>
        </p:nvSpPr>
        <p:spPr>
          <a:xfrm>
            <a:off x="0" y="307878"/>
            <a:ext cx="558241" cy="2624667"/>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98" name="Google Shape;698;p33"/>
          <p:cNvPicPr preferRelativeResize="0">
            <a:picLocks noGrp="1"/>
          </p:cNvPicPr>
          <p:nvPr>
            <p:ph type="pic" idx="2"/>
          </p:nvPr>
        </p:nvPicPr>
        <p:blipFill rotWithShape="1">
          <a:blip r:embed="rId3">
            <a:alphaModFix/>
          </a:blip>
          <a:srcRect l="9002" r="9003"/>
          <a:stretch/>
        </p:blipFill>
        <p:spPr>
          <a:xfrm>
            <a:off x="0" y="779463"/>
            <a:ext cx="4765675" cy="4649787"/>
          </a:xfrm>
          <a:prstGeom prst="rect">
            <a:avLst/>
          </a:prstGeom>
          <a:solidFill>
            <a:schemeClr val="lt1"/>
          </a:solidFill>
          <a:ln>
            <a:noFill/>
          </a:ln>
        </p:spPr>
      </p:pic>
      <p:sp>
        <p:nvSpPr>
          <p:cNvPr id="699" name="Google Shape;699;p33"/>
          <p:cNvSpPr/>
          <p:nvPr/>
        </p:nvSpPr>
        <p:spPr>
          <a:xfrm>
            <a:off x="1440919" y="5112327"/>
            <a:ext cx="4487608" cy="1417945"/>
          </a:xfrm>
          <a:prstGeom prst="roundRect">
            <a:avLst>
              <a:gd name="adj" fmla="val 5556"/>
            </a:avLst>
          </a:prstGeom>
          <a:solidFill>
            <a:srgbClr val="364DA1"/>
          </a:solidFill>
          <a:ln>
            <a:noFill/>
          </a:ln>
          <a:effectLst>
            <a:outerShdw blurRad="355254" dist="38100" algn="tl" rotWithShape="0">
              <a:srgbClr val="3F3F3F">
                <a:alpha val="1254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00" name="Google Shape;700;p33"/>
          <p:cNvSpPr txBox="1"/>
          <p:nvPr/>
        </p:nvSpPr>
        <p:spPr>
          <a:xfrm>
            <a:off x="2118723" y="5436550"/>
            <a:ext cx="3132000" cy="861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CA" sz="5000" b="1" i="0" u="none" strike="noStrike" cap="none">
                <a:solidFill>
                  <a:schemeClr val="lt1"/>
                </a:solidFill>
                <a:latin typeface="EB Garamond"/>
                <a:ea typeface="EB Garamond"/>
                <a:cs typeface="EB Garamond"/>
                <a:sym typeface="EB Garamond"/>
              </a:rPr>
              <a:t>Attention </a:t>
            </a:r>
            <a:endParaRPr sz="2000" b="0" i="0" u="none" strike="noStrike" cap="none">
              <a:solidFill>
                <a:srgbClr val="000000"/>
              </a:solidFill>
              <a:latin typeface="Arial"/>
              <a:ea typeface="Arial"/>
              <a:cs typeface="Arial"/>
              <a:sym typeface="Arial"/>
            </a:endParaRPr>
          </a:p>
        </p:txBody>
      </p:sp>
      <p:sp>
        <p:nvSpPr>
          <p:cNvPr id="701" name="Google Shape;701;p33"/>
          <p:cNvSpPr txBox="1"/>
          <p:nvPr/>
        </p:nvSpPr>
        <p:spPr>
          <a:xfrm>
            <a:off x="5032381" y="779486"/>
            <a:ext cx="6636300" cy="44022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Struggles to focus when being spoken to, especially in long classes.</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Seems to mentally fatigue after long periods </a:t>
            </a:r>
            <a:r>
              <a:rPr lang="en-CA" sz="2400">
                <a:solidFill>
                  <a:schemeClr val="dk1"/>
                </a:solidFill>
                <a:latin typeface="Calibri"/>
                <a:ea typeface="Calibri"/>
                <a:cs typeface="Calibri"/>
                <a:sym typeface="Calibri"/>
              </a:rPr>
              <a:t>of </a:t>
            </a:r>
            <a:r>
              <a:rPr lang="en-CA" sz="2400" b="0" i="0" u="none" strike="noStrike" cap="none">
                <a:solidFill>
                  <a:schemeClr val="dk1"/>
                </a:solidFill>
                <a:latin typeface="Calibri"/>
                <a:ea typeface="Calibri"/>
                <a:cs typeface="Calibri"/>
                <a:sym typeface="Calibri"/>
              </a:rPr>
              <a:t>sustained attention</a:t>
            </a:r>
            <a:r>
              <a:rPr lang="en-CA" sz="2400">
                <a:solidFill>
                  <a:schemeClr val="dk1"/>
                </a:solidFill>
                <a:latin typeface="Calibri"/>
                <a:ea typeface="Calibri"/>
                <a:cs typeface="Calibri"/>
                <a:sym typeface="Calibri"/>
              </a:rPr>
              <a:t>. </a:t>
            </a:r>
            <a:endParaRPr sz="2400">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Has difficulty staying on topic OR becomes highly focused on one aspect of a conversation or a lesson.</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Becomes distracted in class and momentarily forgets why they are there.</a:t>
            </a: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07" name="Google Shape;707;p34"/>
          <p:cNvSpPr/>
          <p:nvPr/>
        </p:nvSpPr>
        <p:spPr>
          <a:xfrm>
            <a:off x="0" y="307878"/>
            <a:ext cx="558241" cy="2624667"/>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08" name="Google Shape;708;p34" descr="A picture containing person&#10;&#10;Description automatically generated"/>
          <p:cNvPicPr preferRelativeResize="0">
            <a:picLocks noGrp="1"/>
          </p:cNvPicPr>
          <p:nvPr>
            <p:ph type="pic" idx="2"/>
          </p:nvPr>
        </p:nvPicPr>
        <p:blipFill rotWithShape="1">
          <a:blip r:embed="rId3">
            <a:alphaModFix/>
          </a:blip>
          <a:srcRect l="2297" r="2297"/>
          <a:stretch/>
        </p:blipFill>
        <p:spPr>
          <a:xfrm>
            <a:off x="0" y="779463"/>
            <a:ext cx="5348288" cy="4484687"/>
          </a:xfrm>
          <a:prstGeom prst="rect">
            <a:avLst/>
          </a:prstGeom>
          <a:solidFill>
            <a:schemeClr val="lt1"/>
          </a:solidFill>
          <a:ln>
            <a:noFill/>
          </a:ln>
        </p:spPr>
      </p:pic>
      <p:sp>
        <p:nvSpPr>
          <p:cNvPr id="709" name="Google Shape;709;p34"/>
          <p:cNvSpPr/>
          <p:nvPr/>
        </p:nvSpPr>
        <p:spPr>
          <a:xfrm>
            <a:off x="972400" y="4720275"/>
            <a:ext cx="4835700" cy="1888500"/>
          </a:xfrm>
          <a:prstGeom prst="roundRect">
            <a:avLst>
              <a:gd name="adj" fmla="val 5556"/>
            </a:avLst>
          </a:prstGeom>
          <a:solidFill>
            <a:srgbClr val="364DA1"/>
          </a:solidFill>
          <a:ln>
            <a:noFill/>
          </a:ln>
          <a:effectLst>
            <a:outerShdw blurRad="355254" dist="38100" algn="tl" rotWithShape="0">
              <a:srgbClr val="3F3F3F">
                <a:alpha val="1254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10" name="Google Shape;710;p34"/>
          <p:cNvSpPr txBox="1"/>
          <p:nvPr/>
        </p:nvSpPr>
        <p:spPr>
          <a:xfrm>
            <a:off x="1381301" y="4787175"/>
            <a:ext cx="4017900" cy="1754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400"/>
              <a:buFont typeface="Arial"/>
              <a:buNone/>
            </a:pPr>
            <a:r>
              <a:rPr lang="en-CA" sz="5400" b="1" i="0" u="none" strike="noStrike" cap="none">
                <a:solidFill>
                  <a:schemeClr val="lt1"/>
                </a:solidFill>
                <a:latin typeface="EB Garamond"/>
                <a:ea typeface="EB Garamond"/>
                <a:cs typeface="EB Garamond"/>
                <a:sym typeface="EB Garamond"/>
              </a:rPr>
              <a:t>Executive Functioning</a:t>
            </a:r>
            <a:endParaRPr sz="1400" b="0" i="0" u="none" strike="noStrike" cap="none">
              <a:solidFill>
                <a:srgbClr val="000000"/>
              </a:solidFill>
              <a:latin typeface="Arial"/>
              <a:ea typeface="Arial"/>
              <a:cs typeface="Arial"/>
              <a:sym typeface="Arial"/>
            </a:endParaRPr>
          </a:p>
        </p:txBody>
      </p:sp>
      <p:sp>
        <p:nvSpPr>
          <p:cNvPr id="711" name="Google Shape;711;p34"/>
          <p:cNvSpPr txBox="1"/>
          <p:nvPr/>
        </p:nvSpPr>
        <p:spPr>
          <a:xfrm>
            <a:off x="5721927" y="699308"/>
            <a:ext cx="6155100" cy="48948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Seems squirmy, fidgety, or restless</a:t>
            </a:r>
            <a:r>
              <a:rPr lang="en-CA" sz="2400">
                <a:solidFill>
                  <a:schemeClr val="dk1"/>
                </a:solidFill>
                <a:latin typeface="Calibri"/>
                <a:ea typeface="Calibri"/>
                <a:cs typeface="Calibri"/>
                <a:sym typeface="Calibri"/>
              </a:rPr>
              <a:t>.</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Behaviour may seem illogical or poorly planned.</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Struggles to understand abstract concepts</a:t>
            </a:r>
            <a:r>
              <a:rPr lang="en-CA" sz="2400">
                <a:solidFill>
                  <a:schemeClr val="dk1"/>
                </a:solidFill>
                <a:latin typeface="Calibri"/>
                <a:ea typeface="Calibri"/>
                <a:cs typeface="Calibri"/>
                <a:sym typeface="Calibri"/>
              </a:rPr>
              <a:t>.</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Doesn’t learn from experience or generalize from situation to situation</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Doesn’t understand the consequences of behaviour, even after repeat explanations</a:t>
            </a:r>
            <a:r>
              <a:rPr lang="en-CA" sz="2400">
                <a:solidFill>
                  <a:schemeClr val="dk1"/>
                </a:solidFill>
                <a:latin typeface="Calibri"/>
                <a:ea typeface="Calibri"/>
                <a:cs typeface="Calibri"/>
                <a:sym typeface="Calibri"/>
              </a:rPr>
              <a:t>. I</a:t>
            </a:r>
            <a:r>
              <a:rPr lang="en-CA" sz="2400" b="0" i="0" u="none" strike="noStrike" cap="none">
                <a:solidFill>
                  <a:schemeClr val="dk1"/>
                </a:solidFill>
                <a:latin typeface="Calibri"/>
                <a:ea typeface="Calibri"/>
                <a:cs typeface="Calibri"/>
                <a:sym typeface="Calibri"/>
              </a:rPr>
              <a:t>s unable to connect the consequences to their behaviour.</a:t>
            </a: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35"/>
          <p:cNvSpPr/>
          <p:nvPr/>
        </p:nvSpPr>
        <p:spPr>
          <a:xfrm>
            <a:off x="0" y="307878"/>
            <a:ext cx="558241" cy="2624667"/>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18" name="Google Shape;718;p35" descr="A picture containing person&#10;&#10;Description automatically generated"/>
          <p:cNvPicPr preferRelativeResize="0">
            <a:picLocks noGrp="1"/>
          </p:cNvPicPr>
          <p:nvPr>
            <p:ph type="pic" idx="2"/>
          </p:nvPr>
        </p:nvPicPr>
        <p:blipFill rotWithShape="1">
          <a:blip r:embed="rId3">
            <a:alphaModFix/>
          </a:blip>
          <a:srcRect l="2297" r="2297"/>
          <a:stretch/>
        </p:blipFill>
        <p:spPr>
          <a:xfrm>
            <a:off x="0" y="779463"/>
            <a:ext cx="5348288" cy="4484687"/>
          </a:xfrm>
          <a:prstGeom prst="rect">
            <a:avLst/>
          </a:prstGeom>
          <a:solidFill>
            <a:schemeClr val="lt1"/>
          </a:solidFill>
          <a:ln>
            <a:noFill/>
          </a:ln>
        </p:spPr>
      </p:pic>
      <p:sp>
        <p:nvSpPr>
          <p:cNvPr id="719" name="Google Shape;719;p35"/>
          <p:cNvSpPr/>
          <p:nvPr/>
        </p:nvSpPr>
        <p:spPr>
          <a:xfrm>
            <a:off x="844061" y="4720277"/>
            <a:ext cx="5348288" cy="2137723"/>
          </a:xfrm>
          <a:prstGeom prst="roundRect">
            <a:avLst>
              <a:gd name="adj" fmla="val 5556"/>
            </a:avLst>
          </a:prstGeom>
          <a:solidFill>
            <a:srgbClr val="364DA1"/>
          </a:solidFill>
          <a:ln>
            <a:noFill/>
          </a:ln>
          <a:effectLst>
            <a:outerShdw blurRad="355254" dist="38100" algn="tl" rotWithShape="0">
              <a:srgbClr val="3F3F3F">
                <a:alpha val="1254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20" name="Google Shape;720;p35"/>
          <p:cNvSpPr txBox="1"/>
          <p:nvPr/>
        </p:nvSpPr>
        <p:spPr>
          <a:xfrm>
            <a:off x="844000" y="5065688"/>
            <a:ext cx="5348400" cy="144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CA" sz="4400" b="1" i="0" u="none" strike="noStrike" cap="none">
                <a:solidFill>
                  <a:schemeClr val="lt1"/>
                </a:solidFill>
                <a:latin typeface="EB Garamond"/>
                <a:ea typeface="EB Garamond"/>
                <a:cs typeface="EB Garamond"/>
                <a:sym typeface="EB Garamond"/>
              </a:rPr>
              <a:t>Executive Functioning cont’d</a:t>
            </a:r>
            <a:endParaRPr sz="1400" b="0" i="0" u="none" strike="noStrike" cap="none">
              <a:solidFill>
                <a:srgbClr val="000000"/>
              </a:solidFill>
              <a:latin typeface="Arial"/>
              <a:ea typeface="Arial"/>
              <a:cs typeface="Arial"/>
              <a:sym typeface="Arial"/>
            </a:endParaRPr>
          </a:p>
        </p:txBody>
      </p:sp>
      <p:sp>
        <p:nvSpPr>
          <p:cNvPr id="721" name="Google Shape;721;p35"/>
          <p:cNvSpPr txBox="1"/>
          <p:nvPr/>
        </p:nvSpPr>
        <p:spPr>
          <a:xfrm>
            <a:off x="5721927" y="833400"/>
            <a:ext cx="6155100" cy="39096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Denies doing something that they clearly did.</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Appears to have no remorse or take responsibility for their actions</a:t>
            </a:r>
            <a:r>
              <a:rPr lang="en-CA" sz="2400">
                <a:solidFill>
                  <a:schemeClr val="dk1"/>
                </a:solidFill>
                <a:latin typeface="Calibri"/>
                <a:ea typeface="Calibri"/>
                <a:cs typeface="Calibri"/>
                <a:sym typeface="Calibri"/>
              </a:rPr>
              <a:t>.</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Blurts out statements that seem inappropriate.</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Over-explains behaviours or actions.</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Has difficulty understanding the perspectives of others.</a:t>
            </a: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36"/>
          <p:cNvSpPr/>
          <p:nvPr/>
        </p:nvSpPr>
        <p:spPr>
          <a:xfrm>
            <a:off x="0" y="307878"/>
            <a:ext cx="558241" cy="2624667"/>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28" name="Google Shape;728;p36"/>
          <p:cNvPicPr preferRelativeResize="0">
            <a:picLocks noGrp="1"/>
          </p:cNvPicPr>
          <p:nvPr>
            <p:ph type="pic" idx="2"/>
          </p:nvPr>
        </p:nvPicPr>
        <p:blipFill rotWithShape="1">
          <a:blip r:embed="rId3">
            <a:alphaModFix/>
          </a:blip>
          <a:srcRect l="2297" r="2297"/>
          <a:stretch/>
        </p:blipFill>
        <p:spPr>
          <a:xfrm>
            <a:off x="0" y="779463"/>
            <a:ext cx="5348288" cy="4484687"/>
          </a:xfrm>
          <a:prstGeom prst="rect">
            <a:avLst/>
          </a:prstGeom>
          <a:solidFill>
            <a:schemeClr val="lt1"/>
          </a:solidFill>
          <a:ln>
            <a:noFill/>
          </a:ln>
        </p:spPr>
      </p:pic>
      <p:sp>
        <p:nvSpPr>
          <p:cNvPr id="729" name="Google Shape;729;p36"/>
          <p:cNvSpPr/>
          <p:nvPr/>
        </p:nvSpPr>
        <p:spPr>
          <a:xfrm>
            <a:off x="1100349" y="4720275"/>
            <a:ext cx="4497000" cy="1888500"/>
          </a:xfrm>
          <a:prstGeom prst="roundRect">
            <a:avLst>
              <a:gd name="adj" fmla="val 5556"/>
            </a:avLst>
          </a:prstGeom>
          <a:solidFill>
            <a:srgbClr val="364DA1"/>
          </a:solidFill>
          <a:ln>
            <a:noFill/>
          </a:ln>
          <a:effectLst>
            <a:outerShdw blurRad="355254" dist="38100" algn="tl" rotWithShape="0">
              <a:srgbClr val="3F3F3F">
                <a:alpha val="1254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30" name="Google Shape;730;p36"/>
          <p:cNvSpPr txBox="1"/>
          <p:nvPr/>
        </p:nvSpPr>
        <p:spPr>
          <a:xfrm>
            <a:off x="1526801" y="4787175"/>
            <a:ext cx="3644100" cy="1754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400"/>
              <a:buFont typeface="Arial"/>
              <a:buNone/>
            </a:pPr>
            <a:r>
              <a:rPr lang="en-CA" sz="5400" b="1" i="0" u="none" strike="noStrike" cap="none">
                <a:solidFill>
                  <a:schemeClr val="lt1"/>
                </a:solidFill>
                <a:latin typeface="EB Garamond"/>
                <a:ea typeface="EB Garamond"/>
                <a:cs typeface="EB Garamond"/>
                <a:sym typeface="EB Garamond"/>
              </a:rPr>
              <a:t>Affect Regulation</a:t>
            </a:r>
            <a:endParaRPr sz="1400" b="0" i="0" u="none" strike="noStrike" cap="none">
              <a:solidFill>
                <a:srgbClr val="000000"/>
              </a:solidFill>
              <a:latin typeface="Arial"/>
              <a:ea typeface="Arial"/>
              <a:cs typeface="Arial"/>
              <a:sym typeface="Arial"/>
            </a:endParaRPr>
          </a:p>
        </p:txBody>
      </p:sp>
      <p:sp>
        <p:nvSpPr>
          <p:cNvPr id="731" name="Google Shape;731;p36"/>
          <p:cNvSpPr txBox="1"/>
          <p:nvPr/>
        </p:nvSpPr>
        <p:spPr>
          <a:xfrm>
            <a:off x="5721926" y="679112"/>
            <a:ext cx="5914200" cy="48948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Has angry outbursts or laughs hysterically</a:t>
            </a:r>
            <a:r>
              <a:rPr lang="en-CA" sz="2400">
                <a:solidFill>
                  <a:schemeClr val="dk1"/>
                </a:solidFill>
                <a:latin typeface="Calibri"/>
                <a:ea typeface="Calibri"/>
                <a:cs typeface="Calibri"/>
                <a:sym typeface="Calibri"/>
              </a:rPr>
              <a:t>.</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Appears overly defensive, jumpy, or detached.</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Becomes easily frustrated or overwhelmed.</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Appears to lack energy, motivation, or disinterest in school.</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Lashes out or reacts strongly and disproportionately to the situation or event. </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Is easily triggered and quick to escalate.</a:t>
            </a: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p37"/>
          <p:cNvSpPr/>
          <p:nvPr/>
        </p:nvSpPr>
        <p:spPr>
          <a:xfrm>
            <a:off x="0" y="307878"/>
            <a:ext cx="558241" cy="2624667"/>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38" name="Google Shape;738;p37"/>
          <p:cNvPicPr preferRelativeResize="0">
            <a:picLocks noGrp="1"/>
          </p:cNvPicPr>
          <p:nvPr>
            <p:ph type="pic" idx="2"/>
          </p:nvPr>
        </p:nvPicPr>
        <p:blipFill rotWithShape="1">
          <a:blip r:embed="rId3">
            <a:alphaModFix/>
          </a:blip>
          <a:srcRect l="2297" r="2297"/>
          <a:stretch/>
        </p:blipFill>
        <p:spPr>
          <a:xfrm>
            <a:off x="0" y="779463"/>
            <a:ext cx="5348288" cy="4484687"/>
          </a:xfrm>
          <a:prstGeom prst="rect">
            <a:avLst/>
          </a:prstGeom>
          <a:solidFill>
            <a:schemeClr val="lt1"/>
          </a:solidFill>
          <a:ln>
            <a:noFill/>
          </a:ln>
        </p:spPr>
      </p:pic>
      <p:sp>
        <p:nvSpPr>
          <p:cNvPr id="739" name="Google Shape;739;p37"/>
          <p:cNvSpPr/>
          <p:nvPr/>
        </p:nvSpPr>
        <p:spPr>
          <a:xfrm>
            <a:off x="1024932" y="4720277"/>
            <a:ext cx="4572304" cy="1888341"/>
          </a:xfrm>
          <a:prstGeom prst="roundRect">
            <a:avLst>
              <a:gd name="adj" fmla="val 5556"/>
            </a:avLst>
          </a:prstGeom>
          <a:solidFill>
            <a:srgbClr val="364DA1"/>
          </a:solidFill>
          <a:ln>
            <a:noFill/>
          </a:ln>
          <a:effectLst>
            <a:outerShdw blurRad="355254" dist="38100" algn="tl" rotWithShape="0">
              <a:srgbClr val="3F3F3F">
                <a:alpha val="1254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40" name="Google Shape;740;p37"/>
          <p:cNvSpPr txBox="1"/>
          <p:nvPr/>
        </p:nvSpPr>
        <p:spPr>
          <a:xfrm>
            <a:off x="1024925" y="4925700"/>
            <a:ext cx="4572300" cy="1477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CA" sz="4500" b="1" i="0" u="none" strike="noStrike" cap="none">
                <a:solidFill>
                  <a:schemeClr val="lt1"/>
                </a:solidFill>
                <a:latin typeface="EB Garamond"/>
                <a:ea typeface="EB Garamond"/>
                <a:cs typeface="EB Garamond"/>
                <a:sym typeface="EB Garamond"/>
              </a:rPr>
              <a:t>Affect Regulation cont’d</a:t>
            </a:r>
            <a:endParaRPr sz="1500" b="0" i="0" u="none" strike="noStrike" cap="none">
              <a:solidFill>
                <a:srgbClr val="000000"/>
              </a:solidFill>
              <a:latin typeface="Arial"/>
              <a:ea typeface="Arial"/>
              <a:cs typeface="Arial"/>
              <a:sym typeface="Arial"/>
            </a:endParaRPr>
          </a:p>
        </p:txBody>
      </p:sp>
      <p:sp>
        <p:nvSpPr>
          <p:cNvPr id="741" name="Google Shape;741;p37"/>
          <p:cNvSpPr txBox="1"/>
          <p:nvPr/>
        </p:nvSpPr>
        <p:spPr>
          <a:xfrm>
            <a:off x="5721926" y="779463"/>
            <a:ext cx="5793600" cy="44022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Feels trapped and panics when they cannot physically ‘get out’ of a distressing or uncomfortable situation.</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Responds inappropriately to good or bad news.</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Abruptly ends conversations</a:t>
            </a:r>
            <a:r>
              <a:rPr lang="en-CA" sz="2400">
                <a:solidFill>
                  <a:schemeClr val="dk1"/>
                </a:solidFill>
                <a:latin typeface="Calibri"/>
                <a:ea typeface="Calibri"/>
                <a:cs typeface="Calibri"/>
                <a:sym typeface="Calibri"/>
              </a:rPr>
              <a:t>. </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Complains of chest or stomach discomfort or breathing difficulties not related to an obvious injury</a:t>
            </a:r>
            <a:r>
              <a:rPr lang="en-CA" sz="2400">
                <a:solidFill>
                  <a:schemeClr val="dk1"/>
                </a:solidFill>
                <a:latin typeface="Calibri"/>
                <a:ea typeface="Calibri"/>
                <a:cs typeface="Calibri"/>
                <a:sym typeface="Calibri"/>
              </a:rPr>
              <a:t>.</a:t>
            </a: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p38"/>
          <p:cNvSpPr/>
          <p:nvPr/>
        </p:nvSpPr>
        <p:spPr>
          <a:xfrm>
            <a:off x="0" y="307878"/>
            <a:ext cx="558241" cy="2624667"/>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48" name="Google Shape;748;p38"/>
          <p:cNvPicPr preferRelativeResize="0">
            <a:picLocks noGrp="1"/>
          </p:cNvPicPr>
          <p:nvPr>
            <p:ph type="pic" idx="2"/>
          </p:nvPr>
        </p:nvPicPr>
        <p:blipFill rotWithShape="1">
          <a:blip r:embed="rId3">
            <a:alphaModFix/>
          </a:blip>
          <a:srcRect l="2297" r="2297"/>
          <a:stretch/>
        </p:blipFill>
        <p:spPr>
          <a:xfrm>
            <a:off x="0" y="779463"/>
            <a:ext cx="5348288" cy="4484687"/>
          </a:xfrm>
          <a:prstGeom prst="rect">
            <a:avLst/>
          </a:prstGeom>
          <a:solidFill>
            <a:schemeClr val="lt1"/>
          </a:solidFill>
          <a:ln>
            <a:noFill/>
          </a:ln>
        </p:spPr>
      </p:pic>
      <p:sp>
        <p:nvSpPr>
          <p:cNvPr id="749" name="Google Shape;749;p38"/>
          <p:cNvSpPr/>
          <p:nvPr/>
        </p:nvSpPr>
        <p:spPr>
          <a:xfrm>
            <a:off x="748151" y="4558150"/>
            <a:ext cx="5348400" cy="2050500"/>
          </a:xfrm>
          <a:prstGeom prst="roundRect">
            <a:avLst>
              <a:gd name="adj" fmla="val 5556"/>
            </a:avLst>
          </a:prstGeom>
          <a:solidFill>
            <a:srgbClr val="364DA1"/>
          </a:solidFill>
          <a:ln>
            <a:noFill/>
          </a:ln>
          <a:effectLst>
            <a:outerShdw blurRad="355254" dist="38100" algn="tl" rotWithShape="0">
              <a:srgbClr val="3F3F3F">
                <a:alpha val="1254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50" name="Google Shape;750;p38"/>
          <p:cNvSpPr txBox="1"/>
          <p:nvPr/>
        </p:nvSpPr>
        <p:spPr>
          <a:xfrm>
            <a:off x="5749636" y="779463"/>
            <a:ext cx="5694300" cy="44022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Is often peer-pressured.</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Appears naïve, immature, or overly friendly or trusting.</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Brags about their negative behaviour or takes full responsibility if co-accused, even when it is self-sabotaging.</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Appears disrespectful during class</a:t>
            </a:r>
            <a:r>
              <a:rPr lang="en-CA" sz="2400">
                <a:solidFill>
                  <a:schemeClr val="dk1"/>
                </a:solidFill>
                <a:latin typeface="Calibri"/>
                <a:ea typeface="Calibri"/>
                <a:cs typeface="Calibri"/>
                <a:sym typeface="Calibri"/>
              </a:rPr>
              <a:t>.</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Does not understand social nuances or social cues</a:t>
            </a:r>
            <a:r>
              <a:rPr lang="en-CA" sz="2400">
                <a:solidFill>
                  <a:schemeClr val="dk1"/>
                </a:solidFill>
                <a:latin typeface="Calibri"/>
                <a:ea typeface="Calibri"/>
                <a:cs typeface="Calibri"/>
                <a:sym typeface="Calibri"/>
              </a:rPr>
              <a:t>.</a:t>
            </a:r>
            <a:endParaRPr sz="2400" b="0" i="0" u="none" strike="noStrike" cap="none">
              <a:solidFill>
                <a:schemeClr val="dk1"/>
              </a:solidFill>
              <a:latin typeface="Calibri"/>
              <a:ea typeface="Calibri"/>
              <a:cs typeface="Calibri"/>
              <a:sym typeface="Calibri"/>
            </a:endParaRPr>
          </a:p>
        </p:txBody>
      </p:sp>
      <p:sp>
        <p:nvSpPr>
          <p:cNvPr id="751" name="Google Shape;751;p38"/>
          <p:cNvSpPr txBox="1"/>
          <p:nvPr/>
        </p:nvSpPr>
        <p:spPr>
          <a:xfrm>
            <a:off x="997750" y="4613638"/>
            <a:ext cx="4849200" cy="1939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en-CA" sz="4000" b="1" i="0" u="none" strike="noStrike" cap="none">
                <a:solidFill>
                  <a:schemeClr val="lt1"/>
                </a:solidFill>
                <a:latin typeface="EB Garamond"/>
                <a:ea typeface="EB Garamond"/>
                <a:cs typeface="EB Garamond"/>
                <a:sym typeface="EB Garamond"/>
              </a:rPr>
              <a:t>Adaptive Behavior, Social Skills, and Communication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7" name="Google Shape;757;p39"/>
          <p:cNvSpPr/>
          <p:nvPr/>
        </p:nvSpPr>
        <p:spPr>
          <a:xfrm>
            <a:off x="0" y="307878"/>
            <a:ext cx="558241" cy="2624667"/>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58" name="Google Shape;758;p39"/>
          <p:cNvPicPr preferRelativeResize="0">
            <a:picLocks noGrp="1"/>
          </p:cNvPicPr>
          <p:nvPr>
            <p:ph type="pic" idx="2"/>
          </p:nvPr>
        </p:nvPicPr>
        <p:blipFill rotWithShape="1">
          <a:blip r:embed="rId3">
            <a:alphaModFix/>
          </a:blip>
          <a:srcRect l="2297" r="2297"/>
          <a:stretch/>
        </p:blipFill>
        <p:spPr>
          <a:xfrm>
            <a:off x="0" y="779463"/>
            <a:ext cx="5348288" cy="4484687"/>
          </a:xfrm>
          <a:prstGeom prst="rect">
            <a:avLst/>
          </a:prstGeom>
          <a:solidFill>
            <a:schemeClr val="lt1"/>
          </a:solidFill>
          <a:ln>
            <a:noFill/>
          </a:ln>
        </p:spPr>
      </p:pic>
      <p:sp>
        <p:nvSpPr>
          <p:cNvPr id="759" name="Google Shape;759;p39"/>
          <p:cNvSpPr/>
          <p:nvPr/>
        </p:nvSpPr>
        <p:spPr>
          <a:xfrm>
            <a:off x="748150" y="4558150"/>
            <a:ext cx="5137500" cy="2050500"/>
          </a:xfrm>
          <a:prstGeom prst="roundRect">
            <a:avLst>
              <a:gd name="adj" fmla="val 5556"/>
            </a:avLst>
          </a:prstGeom>
          <a:solidFill>
            <a:srgbClr val="364DA1"/>
          </a:solidFill>
          <a:ln>
            <a:noFill/>
          </a:ln>
          <a:effectLst>
            <a:outerShdw blurRad="355254" dist="38100" algn="tl" rotWithShape="0">
              <a:srgbClr val="3F3F3F">
                <a:alpha val="1254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60" name="Google Shape;760;p39"/>
          <p:cNvSpPr txBox="1"/>
          <p:nvPr/>
        </p:nvSpPr>
        <p:spPr>
          <a:xfrm>
            <a:off x="5749636" y="779463"/>
            <a:ext cx="5694300" cy="44022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33333"/>
              </a:lnSpc>
              <a:spcBef>
                <a:spcPts val="0"/>
              </a:spcBef>
              <a:spcAft>
                <a:spcPts val="0"/>
              </a:spcAft>
              <a:buClr>
                <a:schemeClr val="dk1"/>
              </a:buClr>
              <a:buSzPts val="2400"/>
              <a:buFont typeface="Arial"/>
              <a:buChar char="•"/>
            </a:pPr>
            <a:r>
              <a:rPr lang="en-CA" sz="2400">
                <a:solidFill>
                  <a:schemeClr val="dk1"/>
                </a:solidFill>
                <a:latin typeface="Calibri"/>
                <a:ea typeface="Calibri"/>
                <a:cs typeface="Calibri"/>
                <a:sym typeface="Calibri"/>
              </a:rPr>
              <a:t>Ap</a:t>
            </a:r>
            <a:r>
              <a:rPr lang="en-CA" sz="2400" b="0" i="0" u="none" strike="noStrike" cap="none">
                <a:solidFill>
                  <a:schemeClr val="dk1"/>
                </a:solidFill>
                <a:latin typeface="Calibri"/>
                <a:ea typeface="Calibri"/>
                <a:cs typeface="Calibri"/>
                <a:sym typeface="Calibri"/>
              </a:rPr>
              <a:t>pears to take</a:t>
            </a:r>
            <a:r>
              <a:rPr lang="en-CA" sz="2400">
                <a:solidFill>
                  <a:schemeClr val="dk1"/>
                </a:solidFill>
                <a:latin typeface="Calibri"/>
                <a:ea typeface="Calibri"/>
                <a:cs typeface="Calibri"/>
                <a:sym typeface="Calibri"/>
              </a:rPr>
              <a:t> serious situations </a:t>
            </a:r>
            <a:r>
              <a:rPr lang="en-CA" sz="2400" b="0" i="0" u="none" strike="noStrike" cap="none">
                <a:solidFill>
                  <a:schemeClr val="dk1"/>
                </a:solidFill>
                <a:latin typeface="Calibri"/>
                <a:ea typeface="Calibri"/>
                <a:cs typeface="Calibri"/>
                <a:sym typeface="Calibri"/>
              </a:rPr>
              <a:t>lightly.</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Is eager to please</a:t>
            </a:r>
            <a:r>
              <a:rPr lang="en-CA" sz="2400">
                <a:solidFill>
                  <a:schemeClr val="dk1"/>
                </a:solidFill>
                <a:latin typeface="Calibri"/>
                <a:ea typeface="Calibri"/>
                <a:cs typeface="Calibri"/>
                <a:sym typeface="Calibri"/>
              </a:rPr>
              <a:t>: </a:t>
            </a:r>
            <a:r>
              <a:rPr lang="en-CA" sz="2400" b="0" i="0" u="none" strike="noStrike" cap="none">
                <a:solidFill>
                  <a:schemeClr val="dk1"/>
                </a:solidFill>
                <a:latin typeface="Calibri"/>
                <a:ea typeface="Calibri"/>
                <a:cs typeface="Calibri"/>
                <a:sym typeface="Calibri"/>
              </a:rPr>
              <a:t>may provide inaccurate information in an attempt to answer questions.</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Lacks physical boundaries or understanding of social nuances and social cues.</a:t>
            </a:r>
            <a:endParaRPr sz="2400" b="0" i="0" u="none" strike="noStrike" cap="none">
              <a:solidFill>
                <a:schemeClr val="dk1"/>
              </a:solidFill>
              <a:latin typeface="Calibri"/>
              <a:ea typeface="Calibri"/>
              <a:cs typeface="Calibri"/>
              <a:sym typeface="Calibri"/>
            </a:endParaRPr>
          </a:p>
          <a:p>
            <a:pPr marL="342900" marR="0" lvl="0" indent="-342900" algn="l" rtl="0">
              <a:lnSpc>
                <a:spcPct val="133333"/>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Has difficulty independently carrying out day-to-day tasks</a:t>
            </a:r>
            <a:r>
              <a:rPr lang="en-CA" sz="2400">
                <a:solidFill>
                  <a:schemeClr val="dk1"/>
                </a:solidFill>
                <a:latin typeface="Calibri"/>
                <a:ea typeface="Calibri"/>
                <a:cs typeface="Calibri"/>
                <a:sym typeface="Calibri"/>
              </a:rPr>
              <a:t>.</a:t>
            </a:r>
            <a:endParaRPr sz="2400" b="0" i="0" u="none" strike="noStrike" cap="none">
              <a:solidFill>
                <a:schemeClr val="dk1"/>
              </a:solidFill>
              <a:latin typeface="Calibri"/>
              <a:ea typeface="Calibri"/>
              <a:cs typeface="Calibri"/>
              <a:sym typeface="Calibri"/>
            </a:endParaRPr>
          </a:p>
        </p:txBody>
      </p:sp>
      <p:sp>
        <p:nvSpPr>
          <p:cNvPr id="761" name="Google Shape;761;p39"/>
          <p:cNvSpPr txBox="1"/>
          <p:nvPr/>
        </p:nvSpPr>
        <p:spPr>
          <a:xfrm>
            <a:off x="1010048" y="4613651"/>
            <a:ext cx="4613700" cy="1939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500"/>
              <a:buFont typeface="Arial"/>
              <a:buNone/>
            </a:pPr>
            <a:r>
              <a:rPr lang="en-CA" sz="4000" b="1" i="0" u="none" strike="noStrike" cap="none">
                <a:solidFill>
                  <a:schemeClr val="lt1"/>
                </a:solidFill>
                <a:latin typeface="EB Garamond"/>
                <a:ea typeface="EB Garamond"/>
                <a:cs typeface="EB Garamond"/>
                <a:sym typeface="EB Garamond"/>
              </a:rPr>
              <a:t>Adaptive Behavior, Social Skills, and Communication</a:t>
            </a:r>
            <a:endParaRPr sz="40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5"/>
          <p:cNvSpPr txBox="1"/>
          <p:nvPr/>
        </p:nvSpPr>
        <p:spPr>
          <a:xfrm>
            <a:off x="6480166" y="1660196"/>
            <a:ext cx="5052986"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ATA Locals Map</a:t>
            </a:r>
            <a:endParaRPr sz="1400" b="0" i="0" u="none" strike="noStrike" cap="none">
              <a:solidFill>
                <a:srgbClr val="000000"/>
              </a:solidFill>
              <a:latin typeface="Arial"/>
              <a:ea typeface="Arial"/>
              <a:cs typeface="Arial"/>
              <a:sym typeface="Arial"/>
            </a:endParaRPr>
          </a:p>
        </p:txBody>
      </p:sp>
      <p:sp>
        <p:nvSpPr>
          <p:cNvPr id="159" name="Google Shape;159;p5"/>
          <p:cNvSpPr txBox="1"/>
          <p:nvPr/>
        </p:nvSpPr>
        <p:spPr>
          <a:xfrm>
            <a:off x="6580178" y="2857500"/>
            <a:ext cx="4849821"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0" i="0" u="sng" strike="noStrike" cap="none" dirty="0">
                <a:solidFill>
                  <a:srgbClr val="FE721F"/>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View interactive map Local Assignments to Geographic Districts</a:t>
            </a:r>
            <a:endParaRPr sz="2400" b="0" i="0" u="none" strike="noStrike" cap="none" dirty="0">
              <a:solidFill>
                <a:srgbClr val="FE721F"/>
              </a:solidFill>
              <a:latin typeface="Calibri"/>
              <a:ea typeface="Calibri"/>
              <a:cs typeface="Calibri"/>
              <a:sym typeface="Calibri"/>
            </a:endParaRPr>
          </a:p>
        </p:txBody>
      </p:sp>
      <p:pic>
        <p:nvPicPr>
          <p:cNvPr id="160" name="Google Shape;160;p5" descr="Map&#10;&#10;Description automatically generated"/>
          <p:cNvPicPr preferRelativeResize="0">
            <a:picLocks noGrp="1"/>
          </p:cNvPicPr>
          <p:nvPr>
            <p:ph type="pic" idx="2"/>
          </p:nvPr>
        </p:nvPicPr>
        <p:blipFill rotWithShape="1">
          <a:blip r:embed="rId4">
            <a:alphaModFix/>
          </a:blip>
          <a:srcRect l="5677" r="5677"/>
          <a:stretch/>
        </p:blipFill>
        <p:spPr>
          <a:xfrm>
            <a:off x="762000" y="0"/>
            <a:ext cx="4718778" cy="6858002"/>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p40"/>
          <p:cNvSpPr/>
          <p:nvPr/>
        </p:nvSpPr>
        <p:spPr>
          <a:xfrm>
            <a:off x="656639" y="1288473"/>
            <a:ext cx="4608600" cy="5112000"/>
          </a:xfrm>
          <a:prstGeom prst="roundRect">
            <a:avLst>
              <a:gd name="adj" fmla="val 0"/>
            </a:avLst>
          </a:prstGeom>
          <a:gradFill>
            <a:gsLst>
              <a:gs pos="0">
                <a:srgbClr val="E9F7F9"/>
              </a:gs>
              <a:gs pos="100000">
                <a:srgbClr val="F6FBF4"/>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768" name="Google Shape;768;p40"/>
          <p:cNvSpPr txBox="1"/>
          <p:nvPr/>
        </p:nvSpPr>
        <p:spPr>
          <a:xfrm>
            <a:off x="5787137" y="583747"/>
            <a:ext cx="5544000" cy="52950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2600"/>
              <a:buFont typeface="Arial"/>
              <a:buNone/>
            </a:pPr>
            <a:r>
              <a:rPr lang="en-CA" sz="2600" b="0" i="0" u="none" strike="noStrike" cap="none">
                <a:solidFill>
                  <a:schemeClr val="dk1"/>
                </a:solidFill>
                <a:latin typeface="Calibri"/>
                <a:ea typeface="Calibri"/>
                <a:cs typeface="Calibri"/>
                <a:sym typeface="Calibri"/>
              </a:rPr>
              <a:t>When the child gets frustrated with learning material, at first it also caused me a lot of frustration and stress but </a:t>
            </a:r>
            <a:r>
              <a:rPr lang="en-CA" sz="2600" b="1" i="0" u="none" strike="noStrike" cap="none">
                <a:solidFill>
                  <a:schemeClr val="dk1"/>
                </a:solidFill>
                <a:latin typeface="Calibri"/>
                <a:ea typeface="Calibri"/>
                <a:cs typeface="Calibri"/>
                <a:sym typeface="Calibri"/>
              </a:rPr>
              <a:t>by understanding more of what the child goes through and understanding their differences </a:t>
            </a:r>
            <a:r>
              <a:rPr lang="en-CA" sz="2600" b="0" i="0" u="none" strike="noStrike" cap="none">
                <a:solidFill>
                  <a:schemeClr val="dk1"/>
                </a:solidFill>
                <a:latin typeface="Calibri"/>
                <a:ea typeface="Calibri"/>
                <a:cs typeface="Calibri"/>
                <a:sym typeface="Calibri"/>
              </a:rPr>
              <a:t>gave me a lot more patience. And my reaction has relieved her of her frustration.</a:t>
            </a:r>
            <a:endParaRPr sz="14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2600"/>
              <a:buFont typeface="Arial"/>
              <a:buNone/>
            </a:pPr>
            <a:r>
              <a:rPr lang="en-CA" sz="2600" b="0" i="0" u="none" strike="noStrike" cap="none">
                <a:solidFill>
                  <a:schemeClr val="dk1"/>
                </a:solidFill>
                <a:latin typeface="Calibri"/>
                <a:ea typeface="Calibri"/>
                <a:cs typeface="Calibri"/>
                <a:sym typeface="Calibri"/>
              </a:rPr>
              <a:t>- Teacher</a:t>
            </a:r>
            <a:endParaRPr sz="1400" b="0" i="0" u="none" strike="noStrike" cap="none">
              <a:solidFill>
                <a:schemeClr val="dk1"/>
              </a:solidFill>
              <a:latin typeface="Arial"/>
              <a:ea typeface="Arial"/>
              <a:cs typeface="Arial"/>
              <a:sym typeface="Arial"/>
            </a:endParaRPr>
          </a:p>
        </p:txBody>
      </p:sp>
      <p:pic>
        <p:nvPicPr>
          <p:cNvPr id="769" name="Google Shape;769;p40" descr="A picture containing computer, person, working&#10;&#10;Description automatically generated"/>
          <p:cNvPicPr preferRelativeResize="0">
            <a:picLocks noGrp="1"/>
          </p:cNvPicPr>
          <p:nvPr>
            <p:ph type="pic" idx="2"/>
          </p:nvPr>
        </p:nvPicPr>
        <p:blipFill rotWithShape="1">
          <a:blip r:embed="rId3">
            <a:alphaModFix/>
          </a:blip>
          <a:srcRect l="8685" r="8683"/>
          <a:stretch/>
        </p:blipFill>
        <p:spPr>
          <a:xfrm>
            <a:off x="0" y="1381913"/>
            <a:ext cx="4751390" cy="3835402"/>
          </a:xfrm>
          <a:prstGeom prst="rect">
            <a:avLst/>
          </a:prstGeom>
          <a:solidFill>
            <a:schemeClr val="lt1"/>
          </a:solidFill>
          <a:ln>
            <a:noFill/>
          </a:ln>
        </p:spPr>
      </p:pic>
      <p:sp>
        <p:nvSpPr>
          <p:cNvPr id="770" name="Google Shape;770;p40"/>
          <p:cNvSpPr txBox="1"/>
          <p:nvPr/>
        </p:nvSpPr>
        <p:spPr>
          <a:xfrm>
            <a:off x="5379427" y="569322"/>
            <a:ext cx="490840"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n-CA" sz="6000" b="0" i="0" u="none" strike="noStrike" cap="none">
                <a:solidFill>
                  <a:srgbClr val="364DA1"/>
                </a:solidFill>
                <a:latin typeface="EB Garamond"/>
                <a:ea typeface="EB Garamond"/>
                <a:cs typeface="EB Garamond"/>
                <a:sym typeface="EB Garamond"/>
              </a:rPr>
              <a:t>“</a:t>
            </a:r>
            <a:endParaRPr sz="1400" b="0" i="0" u="none" strike="noStrike" cap="none">
              <a:solidFill>
                <a:srgbClr val="000000"/>
              </a:solidFill>
              <a:latin typeface="Arial"/>
              <a:ea typeface="Arial"/>
              <a:cs typeface="Arial"/>
              <a:sym typeface="Arial"/>
            </a:endParaRPr>
          </a:p>
        </p:txBody>
      </p:sp>
      <p:sp>
        <p:nvSpPr>
          <p:cNvPr id="771" name="Google Shape;771;p40"/>
          <p:cNvSpPr txBox="1"/>
          <p:nvPr/>
        </p:nvSpPr>
        <p:spPr>
          <a:xfrm>
            <a:off x="8770517" y="4707275"/>
            <a:ext cx="492443"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n-CA" sz="6000" b="0" i="0" u="none" strike="noStrike" cap="none">
                <a:solidFill>
                  <a:srgbClr val="364DA1"/>
                </a:solidFill>
                <a:latin typeface="EB Garamond"/>
                <a:ea typeface="EB Garamond"/>
                <a:cs typeface="EB Garamond"/>
                <a:sym typeface="EB Garamond"/>
              </a:rPr>
              <a:t>”</a:t>
            </a:r>
            <a:endParaRPr sz="1400" b="0" i="0" u="none" strike="noStrike" cap="none">
              <a:solidFill>
                <a:srgbClr val="000000"/>
              </a:solidFill>
              <a:latin typeface="Arial"/>
              <a:ea typeface="Arial"/>
              <a:cs typeface="Arial"/>
              <a:sym typeface="Arial"/>
            </a:endParaRPr>
          </a:p>
        </p:txBody>
      </p:sp>
      <p:sp>
        <p:nvSpPr>
          <p:cNvPr id="772" name="Google Shape;772;p40"/>
          <p:cNvSpPr/>
          <p:nvPr/>
        </p:nvSpPr>
        <p:spPr>
          <a:xfrm>
            <a:off x="7294934" y="6530657"/>
            <a:ext cx="4512366" cy="2782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CA" sz="12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http://www.kpdsb.on.ca/assets/uploads/FASD/FASDFinalReport.pdf</a:t>
            </a:r>
            <a:endParaRPr sz="1200" b="0" i="0" u="none" strike="noStrike" cap="none">
              <a:solidFill>
                <a:schemeClr val="dk1"/>
              </a:solidFill>
              <a:latin typeface="Calibri"/>
              <a:ea typeface="Calibri"/>
              <a:cs typeface="Calibri"/>
              <a:sym typeface="Calibri"/>
            </a:endParaRPr>
          </a:p>
        </p:txBody>
      </p:sp>
      <p:sp>
        <p:nvSpPr>
          <p:cNvPr id="773" name="Google Shape;773;p40"/>
          <p:cNvSpPr/>
          <p:nvPr/>
        </p:nvSpPr>
        <p:spPr>
          <a:xfrm>
            <a:off x="11685814" y="0"/>
            <a:ext cx="506100" cy="6858000"/>
          </a:xfrm>
          <a:prstGeom prst="rect">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cxnSp>
        <p:nvCxnSpPr>
          <p:cNvPr id="774" name="Google Shape;774;p40"/>
          <p:cNvCxnSpPr/>
          <p:nvPr/>
        </p:nvCxnSpPr>
        <p:spPr>
          <a:xfrm flipH="1">
            <a:off x="11930807" y="0"/>
            <a:ext cx="8100" cy="1624800"/>
          </a:xfrm>
          <a:prstGeom prst="straightConnector1">
            <a:avLst/>
          </a:prstGeom>
          <a:noFill/>
          <a:ln w="12700" cap="flat" cmpd="sng">
            <a:solidFill>
              <a:srgbClr val="E9F7F9"/>
            </a:solidFill>
            <a:prstDash val="solid"/>
            <a:miter lim="800000"/>
            <a:headEnd type="none" w="sm" len="sm"/>
            <a:tailEnd type="none" w="sm" len="sm"/>
          </a:ln>
        </p:spPr>
      </p:cxn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0" name="Google Shape;780;p41"/>
          <p:cNvSpPr/>
          <p:nvPr/>
        </p:nvSpPr>
        <p:spPr>
          <a:xfrm>
            <a:off x="1423470" y="2243838"/>
            <a:ext cx="4543200" cy="3342600"/>
          </a:xfrm>
          <a:prstGeom prst="roundRect">
            <a:avLst>
              <a:gd name="adj" fmla="val 4170"/>
            </a:avLst>
          </a:prstGeom>
          <a:solidFill>
            <a:srgbClr val="4B98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81" name="Google Shape;781;p41"/>
          <p:cNvSpPr txBox="1"/>
          <p:nvPr/>
        </p:nvSpPr>
        <p:spPr>
          <a:xfrm>
            <a:off x="2799341" y="2512273"/>
            <a:ext cx="1813200" cy="1200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200"/>
              <a:buFont typeface="Arial"/>
              <a:buNone/>
            </a:pPr>
            <a:r>
              <a:rPr lang="en-CA" sz="7200" b="1" i="0" u="none" strike="noStrike" cap="none">
                <a:solidFill>
                  <a:schemeClr val="lt1"/>
                </a:solidFill>
                <a:latin typeface="EB Garamond"/>
                <a:ea typeface="EB Garamond"/>
                <a:cs typeface="EB Garamond"/>
                <a:sym typeface="EB Garamond"/>
              </a:rPr>
              <a:t>90%</a:t>
            </a:r>
            <a:endParaRPr sz="1400" b="0" i="0" u="none" strike="noStrike" cap="none">
              <a:solidFill>
                <a:srgbClr val="000000"/>
              </a:solidFill>
              <a:latin typeface="Arial"/>
              <a:ea typeface="Arial"/>
              <a:cs typeface="Arial"/>
              <a:sym typeface="Arial"/>
            </a:endParaRPr>
          </a:p>
        </p:txBody>
      </p:sp>
      <p:sp>
        <p:nvSpPr>
          <p:cNvPr id="782" name="Google Shape;782;p41"/>
          <p:cNvSpPr txBox="1"/>
          <p:nvPr/>
        </p:nvSpPr>
        <p:spPr>
          <a:xfrm>
            <a:off x="1773796" y="3841970"/>
            <a:ext cx="3842700" cy="1385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CA" sz="2800" b="0" i="0" u="none" strike="noStrike" cap="none">
                <a:solidFill>
                  <a:schemeClr val="lt1"/>
                </a:solidFill>
                <a:latin typeface="Calibri"/>
                <a:ea typeface="Calibri"/>
                <a:cs typeface="Calibri"/>
                <a:sym typeface="Calibri"/>
              </a:rPr>
              <a:t>of people with FASD reported mental health challenges</a:t>
            </a:r>
            <a:endParaRPr sz="1400" b="0" i="0" u="none" strike="noStrike" cap="none">
              <a:solidFill>
                <a:srgbClr val="000000"/>
              </a:solidFill>
              <a:latin typeface="Arial"/>
              <a:ea typeface="Arial"/>
              <a:cs typeface="Arial"/>
              <a:sym typeface="Arial"/>
            </a:endParaRPr>
          </a:p>
        </p:txBody>
      </p:sp>
      <p:cxnSp>
        <p:nvCxnSpPr>
          <p:cNvPr id="783" name="Google Shape;783;p41"/>
          <p:cNvCxnSpPr/>
          <p:nvPr/>
        </p:nvCxnSpPr>
        <p:spPr>
          <a:xfrm>
            <a:off x="2777509" y="3775579"/>
            <a:ext cx="1835100" cy="0"/>
          </a:xfrm>
          <a:prstGeom prst="straightConnector1">
            <a:avLst/>
          </a:prstGeom>
          <a:noFill/>
          <a:ln w="25400" cap="flat" cmpd="sng">
            <a:solidFill>
              <a:srgbClr val="02833C">
                <a:alpha val="40000"/>
              </a:srgbClr>
            </a:solidFill>
            <a:prstDash val="solid"/>
            <a:miter lim="800000"/>
            <a:headEnd type="none" w="sm" len="sm"/>
            <a:tailEnd type="none" w="sm" len="sm"/>
          </a:ln>
        </p:spPr>
      </p:cxnSp>
      <p:sp>
        <p:nvSpPr>
          <p:cNvPr id="784" name="Google Shape;784;p41"/>
          <p:cNvSpPr txBox="1"/>
          <p:nvPr/>
        </p:nvSpPr>
        <p:spPr>
          <a:xfrm>
            <a:off x="1327650" y="530600"/>
            <a:ext cx="95367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Mental Health </a:t>
            </a:r>
            <a:r>
              <a:rPr lang="en-CA" sz="5400" b="1">
                <a:solidFill>
                  <a:srgbClr val="364DA1"/>
                </a:solidFill>
                <a:latin typeface="EB Garamond"/>
                <a:ea typeface="EB Garamond"/>
                <a:cs typeface="EB Garamond"/>
                <a:sym typeface="EB Garamond"/>
              </a:rPr>
              <a:t>&amp; </a:t>
            </a:r>
            <a:r>
              <a:rPr lang="en-CA" sz="5400" b="1" i="0" u="none" strike="noStrike" cap="none">
                <a:solidFill>
                  <a:srgbClr val="364DA1"/>
                </a:solidFill>
                <a:latin typeface="EB Garamond"/>
                <a:ea typeface="EB Garamond"/>
                <a:cs typeface="EB Garamond"/>
                <a:sym typeface="EB Garamond"/>
              </a:rPr>
              <a:t>Comorbidities</a:t>
            </a:r>
            <a:endParaRPr sz="1400" b="0" i="0" u="none" strike="noStrike" cap="none">
              <a:solidFill>
                <a:srgbClr val="000000"/>
              </a:solidFill>
              <a:latin typeface="Arial"/>
              <a:ea typeface="Arial"/>
              <a:cs typeface="Arial"/>
              <a:sym typeface="Arial"/>
            </a:endParaRPr>
          </a:p>
        </p:txBody>
      </p:sp>
      <p:sp>
        <p:nvSpPr>
          <p:cNvPr id="785" name="Google Shape;785;p41"/>
          <p:cNvSpPr txBox="1"/>
          <p:nvPr/>
        </p:nvSpPr>
        <p:spPr>
          <a:xfrm>
            <a:off x="7138734" y="2297738"/>
            <a:ext cx="2886900" cy="1200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200"/>
              <a:buFont typeface="Arial"/>
              <a:buNone/>
            </a:pPr>
            <a:r>
              <a:rPr lang="en-CA" sz="7200" b="1" i="0" u="none" strike="noStrike" cap="none">
                <a:solidFill>
                  <a:srgbClr val="FE721F"/>
                </a:solidFill>
                <a:latin typeface="EB Garamond"/>
                <a:ea typeface="EB Garamond"/>
                <a:cs typeface="EB Garamond"/>
                <a:sym typeface="EB Garamond"/>
              </a:rPr>
              <a:t>428</a:t>
            </a:r>
            <a:endParaRPr sz="1400" b="0" i="0" u="none" strike="noStrike" cap="none">
              <a:solidFill>
                <a:srgbClr val="000000"/>
              </a:solidFill>
              <a:latin typeface="Arial"/>
              <a:ea typeface="Arial"/>
              <a:cs typeface="Arial"/>
              <a:sym typeface="Arial"/>
            </a:endParaRPr>
          </a:p>
        </p:txBody>
      </p:sp>
      <p:sp>
        <p:nvSpPr>
          <p:cNvPr id="786" name="Google Shape;786;p41"/>
          <p:cNvSpPr txBox="1"/>
          <p:nvPr/>
        </p:nvSpPr>
        <p:spPr>
          <a:xfrm>
            <a:off x="6660938" y="3753500"/>
            <a:ext cx="4107600" cy="1385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CA" sz="2800" b="0" i="0" u="none" strike="noStrike" cap="none">
                <a:solidFill>
                  <a:srgbClr val="FE721F"/>
                </a:solidFill>
                <a:latin typeface="Calibri"/>
                <a:ea typeface="Calibri"/>
                <a:cs typeface="Calibri"/>
                <a:sym typeface="Calibri"/>
              </a:rPr>
              <a:t>Possible comorbid conditions co-occurring in people with FASD</a:t>
            </a:r>
            <a:endParaRPr sz="1400" b="0" i="0" u="none" strike="noStrike" cap="none">
              <a:solidFill>
                <a:srgbClr val="000000"/>
              </a:solidFill>
              <a:latin typeface="Arial"/>
              <a:ea typeface="Arial"/>
              <a:cs typeface="Arial"/>
              <a:sym typeface="Arial"/>
            </a:endParaRPr>
          </a:p>
        </p:txBody>
      </p:sp>
      <p:cxnSp>
        <p:nvCxnSpPr>
          <p:cNvPr id="787" name="Google Shape;787;p41"/>
          <p:cNvCxnSpPr/>
          <p:nvPr/>
        </p:nvCxnSpPr>
        <p:spPr>
          <a:xfrm>
            <a:off x="7664645" y="3590331"/>
            <a:ext cx="1835100" cy="0"/>
          </a:xfrm>
          <a:prstGeom prst="straightConnector1">
            <a:avLst/>
          </a:prstGeom>
          <a:noFill/>
          <a:ln w="19050" cap="flat" cmpd="sng">
            <a:solidFill>
              <a:srgbClr val="33ACBD">
                <a:alpha val="40000"/>
              </a:srgbClr>
            </a:solidFill>
            <a:prstDash val="solid"/>
            <a:miter lim="800000"/>
            <a:headEnd type="none" w="sm" len="sm"/>
            <a:tailEnd type="none" w="sm" len="sm"/>
          </a:ln>
        </p:spPr>
      </p:cxn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Google Shape;793;p42"/>
          <p:cNvSpPr txBox="1"/>
          <p:nvPr/>
        </p:nvSpPr>
        <p:spPr>
          <a:xfrm>
            <a:off x="1276588" y="537204"/>
            <a:ext cx="7733207"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FASD Across the Lifespan</a:t>
            </a:r>
            <a:endParaRPr sz="1400" b="0" i="0" u="none" strike="noStrike" cap="none">
              <a:solidFill>
                <a:srgbClr val="000000"/>
              </a:solidFill>
              <a:latin typeface="Arial"/>
              <a:ea typeface="Arial"/>
              <a:cs typeface="Arial"/>
              <a:sym typeface="Arial"/>
            </a:endParaRPr>
          </a:p>
        </p:txBody>
      </p:sp>
      <p:sp>
        <p:nvSpPr>
          <p:cNvPr id="794" name="Google Shape;794;p42"/>
          <p:cNvSpPr txBox="1"/>
          <p:nvPr/>
        </p:nvSpPr>
        <p:spPr>
          <a:xfrm>
            <a:off x="631845" y="5082698"/>
            <a:ext cx="2424421"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1" i="0" u="none" strike="noStrike" cap="none">
                <a:solidFill>
                  <a:schemeClr val="dk1"/>
                </a:solidFill>
                <a:latin typeface="EB Garamond"/>
                <a:ea typeface="EB Garamond"/>
                <a:cs typeface="EB Garamond"/>
                <a:sym typeface="EB Garamond"/>
              </a:rPr>
              <a:t>Early Childhood Education</a:t>
            </a:r>
            <a:endParaRPr sz="1400" b="0" i="0" u="none" strike="noStrike" cap="none">
              <a:solidFill>
                <a:srgbClr val="000000"/>
              </a:solidFill>
              <a:latin typeface="Arial"/>
              <a:ea typeface="Arial"/>
              <a:cs typeface="Arial"/>
              <a:sym typeface="Arial"/>
            </a:endParaRPr>
          </a:p>
        </p:txBody>
      </p:sp>
      <p:pic>
        <p:nvPicPr>
          <p:cNvPr id="795" name="Google Shape;795;p42"/>
          <p:cNvPicPr preferRelativeResize="0">
            <a:picLocks noGrp="1"/>
          </p:cNvPicPr>
          <p:nvPr>
            <p:ph type="pic" idx="3"/>
          </p:nvPr>
        </p:nvPicPr>
        <p:blipFill rotWithShape="1">
          <a:blip r:embed="rId3">
            <a:alphaModFix/>
          </a:blip>
          <a:srcRect l="7149" r="7149"/>
          <a:stretch/>
        </p:blipFill>
        <p:spPr>
          <a:xfrm>
            <a:off x="6333960" y="1771489"/>
            <a:ext cx="2591082" cy="3023459"/>
          </a:xfrm>
          <a:prstGeom prst="rect">
            <a:avLst/>
          </a:prstGeom>
          <a:solidFill>
            <a:srgbClr val="BADEE8"/>
          </a:solidFill>
          <a:ln>
            <a:noFill/>
          </a:ln>
        </p:spPr>
      </p:pic>
      <p:pic>
        <p:nvPicPr>
          <p:cNvPr id="796" name="Google Shape;796;p42"/>
          <p:cNvPicPr preferRelativeResize="0">
            <a:picLocks noGrp="1"/>
          </p:cNvPicPr>
          <p:nvPr>
            <p:ph type="pic" idx="4"/>
          </p:nvPr>
        </p:nvPicPr>
        <p:blipFill rotWithShape="1">
          <a:blip r:embed="rId4">
            <a:alphaModFix/>
          </a:blip>
          <a:srcRect l="7149" r="7149"/>
          <a:stretch/>
        </p:blipFill>
        <p:spPr>
          <a:xfrm>
            <a:off x="548515" y="1771490"/>
            <a:ext cx="2591082" cy="3023459"/>
          </a:xfrm>
          <a:prstGeom prst="rect">
            <a:avLst/>
          </a:prstGeom>
          <a:solidFill>
            <a:srgbClr val="BADEE8"/>
          </a:solidFill>
          <a:ln>
            <a:noFill/>
          </a:ln>
        </p:spPr>
      </p:pic>
      <p:pic>
        <p:nvPicPr>
          <p:cNvPr id="797" name="Google Shape;797;p42"/>
          <p:cNvPicPr preferRelativeResize="0"/>
          <p:nvPr/>
        </p:nvPicPr>
        <p:blipFill rotWithShape="1">
          <a:blip r:embed="rId5">
            <a:alphaModFix/>
          </a:blip>
          <a:srcRect l="7149" r="7149"/>
          <a:stretch/>
        </p:blipFill>
        <p:spPr>
          <a:xfrm>
            <a:off x="9168462" y="1771489"/>
            <a:ext cx="2591082" cy="3023459"/>
          </a:xfrm>
          <a:custGeom>
            <a:avLst/>
            <a:gdLst/>
            <a:ahLst/>
            <a:cxnLst/>
            <a:rect l="l" t="t" r="r" b="b"/>
            <a:pathLst>
              <a:path w="2946455" h="3438133" extrusionOk="0">
                <a:moveTo>
                  <a:pt x="101741" y="0"/>
                </a:moveTo>
                <a:lnTo>
                  <a:pt x="2844714" y="0"/>
                </a:lnTo>
                <a:cubicBezTo>
                  <a:pt x="2900904" y="0"/>
                  <a:pt x="2946455" y="45551"/>
                  <a:pt x="2946455" y="101741"/>
                </a:cubicBezTo>
                <a:lnTo>
                  <a:pt x="2946455" y="3336392"/>
                </a:lnTo>
                <a:cubicBezTo>
                  <a:pt x="2946455" y="3392582"/>
                  <a:pt x="2900904" y="3438133"/>
                  <a:pt x="2844714" y="3438133"/>
                </a:cubicBezTo>
                <a:lnTo>
                  <a:pt x="101741" y="3438133"/>
                </a:lnTo>
                <a:cubicBezTo>
                  <a:pt x="45551" y="3438133"/>
                  <a:pt x="0" y="3392582"/>
                  <a:pt x="0" y="3336392"/>
                </a:cubicBezTo>
                <a:lnTo>
                  <a:pt x="0" y="101741"/>
                </a:lnTo>
                <a:cubicBezTo>
                  <a:pt x="0" y="45551"/>
                  <a:pt x="45551" y="0"/>
                  <a:pt x="101741" y="0"/>
                </a:cubicBezTo>
                <a:close/>
              </a:path>
            </a:pathLst>
          </a:custGeom>
          <a:solidFill>
            <a:srgbClr val="BADEE8"/>
          </a:solidFill>
          <a:ln>
            <a:noFill/>
          </a:ln>
        </p:spPr>
      </p:pic>
      <p:sp>
        <p:nvSpPr>
          <p:cNvPr id="798" name="Google Shape;798;p42"/>
          <p:cNvSpPr txBox="1"/>
          <p:nvPr/>
        </p:nvSpPr>
        <p:spPr>
          <a:xfrm>
            <a:off x="3676261" y="5082698"/>
            <a:ext cx="2080436"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1" i="0" u="none" strike="noStrike" cap="none" dirty="0">
                <a:solidFill>
                  <a:schemeClr val="dk1"/>
                </a:solidFill>
                <a:latin typeface="EB Garamond"/>
                <a:ea typeface="EB Garamond"/>
                <a:cs typeface="EB Garamond"/>
                <a:sym typeface="EB Garamond"/>
              </a:rPr>
              <a:t>Kindergarten</a:t>
            </a:r>
            <a:endParaRPr sz="1400" b="0" i="0" u="none" strike="noStrike" cap="none" dirty="0">
              <a:solidFill>
                <a:srgbClr val="000000"/>
              </a:solidFill>
              <a:latin typeface="Arial"/>
              <a:ea typeface="Arial"/>
              <a:cs typeface="Arial"/>
              <a:sym typeface="Arial"/>
            </a:endParaRPr>
          </a:p>
        </p:txBody>
      </p:sp>
      <p:sp>
        <p:nvSpPr>
          <p:cNvPr id="799" name="Google Shape;799;p42"/>
          <p:cNvSpPr txBox="1"/>
          <p:nvPr/>
        </p:nvSpPr>
        <p:spPr>
          <a:xfrm>
            <a:off x="6667803" y="5082698"/>
            <a:ext cx="1923396"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1" i="0" u="none" strike="noStrike" cap="none">
                <a:solidFill>
                  <a:schemeClr val="dk1"/>
                </a:solidFill>
                <a:latin typeface="EB Garamond"/>
                <a:ea typeface="EB Garamond"/>
                <a:cs typeface="EB Garamond"/>
                <a:sym typeface="EB Garamond"/>
              </a:rPr>
              <a:t>Grade School</a:t>
            </a:r>
            <a:endParaRPr sz="1400" b="0" i="0" u="none" strike="noStrike" cap="none">
              <a:solidFill>
                <a:srgbClr val="000000"/>
              </a:solidFill>
              <a:latin typeface="Arial"/>
              <a:ea typeface="Arial"/>
              <a:cs typeface="Arial"/>
              <a:sym typeface="Arial"/>
            </a:endParaRPr>
          </a:p>
        </p:txBody>
      </p:sp>
      <p:sp>
        <p:nvSpPr>
          <p:cNvPr id="800" name="Google Shape;800;p42"/>
          <p:cNvSpPr txBox="1"/>
          <p:nvPr/>
        </p:nvSpPr>
        <p:spPr>
          <a:xfrm>
            <a:off x="9499177" y="5082698"/>
            <a:ext cx="1923396"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1" i="0" u="none" strike="noStrike" cap="none">
                <a:solidFill>
                  <a:schemeClr val="dk1"/>
                </a:solidFill>
                <a:latin typeface="EB Garamond"/>
                <a:ea typeface="EB Garamond"/>
                <a:cs typeface="EB Garamond"/>
                <a:sym typeface="EB Garamond"/>
              </a:rPr>
              <a:t>High School</a:t>
            </a:r>
            <a:endParaRPr sz="1400" b="0" i="0" u="none" strike="noStrike" cap="none">
              <a:solidFill>
                <a:srgbClr val="000000"/>
              </a:solidFill>
              <a:latin typeface="Arial"/>
              <a:ea typeface="Arial"/>
              <a:cs typeface="Arial"/>
              <a:sym typeface="Arial"/>
            </a:endParaRPr>
          </a:p>
        </p:txBody>
      </p:sp>
      <p:pic>
        <p:nvPicPr>
          <p:cNvPr id="801" name="Google Shape;801;p42" descr="Text&#10;&#10;Description automatically generated"/>
          <p:cNvPicPr preferRelativeResize="0"/>
          <p:nvPr/>
        </p:nvPicPr>
        <p:blipFill rotWithShape="1">
          <a:blip r:embed="rId6">
            <a:alphaModFix/>
          </a:blip>
          <a:srcRect/>
          <a:stretch/>
        </p:blipFill>
        <p:spPr>
          <a:xfrm>
            <a:off x="3398533" y="1771488"/>
            <a:ext cx="2708728" cy="3023460"/>
          </a:xfrm>
          <a:prstGeom prst="rect">
            <a:avLst/>
          </a:prstGeom>
          <a:noFill/>
          <a:ln>
            <a:noFill/>
          </a:ln>
        </p:spPr>
      </p:pic>
      <p:grpSp>
        <p:nvGrpSpPr>
          <p:cNvPr id="802" name="Google Shape;802;p42"/>
          <p:cNvGrpSpPr/>
          <p:nvPr/>
        </p:nvGrpSpPr>
        <p:grpSpPr>
          <a:xfrm>
            <a:off x="6218307" y="1637298"/>
            <a:ext cx="2822387" cy="3291840"/>
            <a:chOff x="6218307" y="1646983"/>
            <a:chExt cx="2822387" cy="3291840"/>
          </a:xfrm>
        </p:grpSpPr>
        <p:sp>
          <p:nvSpPr>
            <p:cNvPr id="803" name="Google Shape;803;p42"/>
            <p:cNvSpPr/>
            <p:nvPr/>
          </p:nvSpPr>
          <p:spPr>
            <a:xfrm>
              <a:off x="6218307" y="1646983"/>
              <a:ext cx="2822387" cy="3291840"/>
            </a:xfrm>
            <a:custGeom>
              <a:avLst/>
              <a:gdLst/>
              <a:ahLst/>
              <a:cxnLst/>
              <a:rect l="l" t="t" r="r" b="b"/>
              <a:pathLst>
                <a:path w="2822387" h="3291840" fill="none" extrusionOk="0">
                  <a:moveTo>
                    <a:pt x="0" y="0"/>
                  </a:moveTo>
                  <a:cubicBezTo>
                    <a:pt x="109971" y="-24323"/>
                    <a:pt x="426727" y="-17501"/>
                    <a:pt x="536254" y="0"/>
                  </a:cubicBezTo>
                  <a:cubicBezTo>
                    <a:pt x="645781" y="17501"/>
                    <a:pt x="900025" y="5751"/>
                    <a:pt x="1044283" y="0"/>
                  </a:cubicBezTo>
                  <a:cubicBezTo>
                    <a:pt x="1188541" y="-5751"/>
                    <a:pt x="1343593" y="11146"/>
                    <a:pt x="1636984" y="0"/>
                  </a:cubicBezTo>
                  <a:cubicBezTo>
                    <a:pt x="1930375" y="-11146"/>
                    <a:pt x="1940483" y="-8613"/>
                    <a:pt x="2201462" y="0"/>
                  </a:cubicBezTo>
                  <a:cubicBezTo>
                    <a:pt x="2462441" y="8613"/>
                    <a:pt x="2569066" y="-23725"/>
                    <a:pt x="2822387" y="0"/>
                  </a:cubicBezTo>
                  <a:cubicBezTo>
                    <a:pt x="2801339" y="342189"/>
                    <a:pt x="2797841" y="530442"/>
                    <a:pt x="2822387" y="724205"/>
                  </a:cubicBezTo>
                  <a:cubicBezTo>
                    <a:pt x="2846933" y="917969"/>
                    <a:pt x="2789873" y="1171069"/>
                    <a:pt x="2822387" y="1415491"/>
                  </a:cubicBezTo>
                  <a:cubicBezTo>
                    <a:pt x="2854901" y="1659913"/>
                    <a:pt x="2835239" y="1826376"/>
                    <a:pt x="2822387" y="2008022"/>
                  </a:cubicBezTo>
                  <a:cubicBezTo>
                    <a:pt x="2809535" y="2189668"/>
                    <a:pt x="2813089" y="2538805"/>
                    <a:pt x="2822387" y="2699309"/>
                  </a:cubicBezTo>
                  <a:cubicBezTo>
                    <a:pt x="2831685" y="2859813"/>
                    <a:pt x="2846576" y="3022309"/>
                    <a:pt x="2822387" y="3291840"/>
                  </a:cubicBezTo>
                  <a:cubicBezTo>
                    <a:pt x="2543446" y="3273001"/>
                    <a:pt x="2486054" y="3317718"/>
                    <a:pt x="2229686" y="3291840"/>
                  </a:cubicBezTo>
                  <a:cubicBezTo>
                    <a:pt x="1973318" y="3265962"/>
                    <a:pt x="1929720" y="3279700"/>
                    <a:pt x="1636984" y="3291840"/>
                  </a:cubicBezTo>
                  <a:cubicBezTo>
                    <a:pt x="1344248" y="3303980"/>
                    <a:pt x="1227757" y="3315267"/>
                    <a:pt x="1016059" y="3291840"/>
                  </a:cubicBezTo>
                  <a:cubicBezTo>
                    <a:pt x="804361" y="3268413"/>
                    <a:pt x="381457" y="3259635"/>
                    <a:pt x="0" y="3291840"/>
                  </a:cubicBezTo>
                  <a:cubicBezTo>
                    <a:pt x="-14584" y="3034486"/>
                    <a:pt x="22196" y="2743616"/>
                    <a:pt x="0" y="2567635"/>
                  </a:cubicBezTo>
                  <a:cubicBezTo>
                    <a:pt x="-22196" y="2391654"/>
                    <a:pt x="17934" y="2203366"/>
                    <a:pt x="0" y="1975104"/>
                  </a:cubicBezTo>
                  <a:cubicBezTo>
                    <a:pt x="-17934" y="1746842"/>
                    <a:pt x="27280" y="1621828"/>
                    <a:pt x="0" y="1316736"/>
                  </a:cubicBezTo>
                  <a:cubicBezTo>
                    <a:pt x="-27280" y="1011644"/>
                    <a:pt x="13791" y="867648"/>
                    <a:pt x="0" y="625450"/>
                  </a:cubicBezTo>
                  <a:cubicBezTo>
                    <a:pt x="-13791" y="383252"/>
                    <a:pt x="10906" y="207913"/>
                    <a:pt x="0" y="0"/>
                  </a:cubicBezTo>
                  <a:close/>
                </a:path>
                <a:path w="2822387" h="3291840" extrusionOk="0">
                  <a:moveTo>
                    <a:pt x="0" y="0"/>
                  </a:moveTo>
                  <a:cubicBezTo>
                    <a:pt x="253210" y="14718"/>
                    <a:pt x="350384" y="1927"/>
                    <a:pt x="536254" y="0"/>
                  </a:cubicBezTo>
                  <a:cubicBezTo>
                    <a:pt x="722124" y="-1927"/>
                    <a:pt x="790327" y="6115"/>
                    <a:pt x="1016059" y="0"/>
                  </a:cubicBezTo>
                  <a:cubicBezTo>
                    <a:pt x="1241791" y="-6115"/>
                    <a:pt x="1391487" y="21937"/>
                    <a:pt x="1636984" y="0"/>
                  </a:cubicBezTo>
                  <a:cubicBezTo>
                    <a:pt x="1882481" y="-21937"/>
                    <a:pt x="1919979" y="-8454"/>
                    <a:pt x="2173238" y="0"/>
                  </a:cubicBezTo>
                  <a:cubicBezTo>
                    <a:pt x="2426497" y="8454"/>
                    <a:pt x="2628882" y="-31172"/>
                    <a:pt x="2822387" y="0"/>
                  </a:cubicBezTo>
                  <a:cubicBezTo>
                    <a:pt x="2829698" y="338954"/>
                    <a:pt x="2811688" y="405556"/>
                    <a:pt x="2822387" y="724205"/>
                  </a:cubicBezTo>
                  <a:cubicBezTo>
                    <a:pt x="2833086" y="1042855"/>
                    <a:pt x="2819813" y="1093081"/>
                    <a:pt x="2822387" y="1382573"/>
                  </a:cubicBezTo>
                  <a:cubicBezTo>
                    <a:pt x="2824961" y="1672065"/>
                    <a:pt x="2794861" y="1884884"/>
                    <a:pt x="2822387" y="2040941"/>
                  </a:cubicBezTo>
                  <a:cubicBezTo>
                    <a:pt x="2849913" y="2196998"/>
                    <a:pt x="2826856" y="2473747"/>
                    <a:pt x="2822387" y="2633472"/>
                  </a:cubicBezTo>
                  <a:cubicBezTo>
                    <a:pt x="2817918" y="2793197"/>
                    <a:pt x="2846907" y="3096705"/>
                    <a:pt x="2822387" y="3291840"/>
                  </a:cubicBezTo>
                  <a:cubicBezTo>
                    <a:pt x="2541113" y="3307599"/>
                    <a:pt x="2436359" y="3272826"/>
                    <a:pt x="2257910" y="3291840"/>
                  </a:cubicBezTo>
                  <a:cubicBezTo>
                    <a:pt x="2079461" y="3310854"/>
                    <a:pt x="1975213" y="3316603"/>
                    <a:pt x="1721656" y="3291840"/>
                  </a:cubicBezTo>
                  <a:cubicBezTo>
                    <a:pt x="1468099" y="3267077"/>
                    <a:pt x="1273508" y="3316250"/>
                    <a:pt x="1100731" y="3291840"/>
                  </a:cubicBezTo>
                  <a:cubicBezTo>
                    <a:pt x="927954" y="3267430"/>
                    <a:pt x="662436" y="3296438"/>
                    <a:pt x="479806" y="3291840"/>
                  </a:cubicBezTo>
                  <a:cubicBezTo>
                    <a:pt x="297177" y="3287242"/>
                    <a:pt x="185284" y="3314599"/>
                    <a:pt x="0" y="3291840"/>
                  </a:cubicBezTo>
                  <a:cubicBezTo>
                    <a:pt x="-14877" y="3078848"/>
                    <a:pt x="-20454" y="2822227"/>
                    <a:pt x="0" y="2633472"/>
                  </a:cubicBezTo>
                  <a:cubicBezTo>
                    <a:pt x="20454" y="2444717"/>
                    <a:pt x="27910" y="2311174"/>
                    <a:pt x="0" y="2008022"/>
                  </a:cubicBezTo>
                  <a:cubicBezTo>
                    <a:pt x="-27910" y="1704870"/>
                    <a:pt x="-4873" y="1674874"/>
                    <a:pt x="0" y="1448410"/>
                  </a:cubicBezTo>
                  <a:cubicBezTo>
                    <a:pt x="4873" y="1221946"/>
                    <a:pt x="-6245" y="1084946"/>
                    <a:pt x="0" y="855878"/>
                  </a:cubicBezTo>
                  <a:cubicBezTo>
                    <a:pt x="6245" y="626810"/>
                    <a:pt x="-15435" y="208693"/>
                    <a:pt x="0" y="0"/>
                  </a:cubicBezTo>
                  <a:close/>
                </a:path>
              </a:pathLst>
            </a:custGeom>
            <a:solidFill>
              <a:srgbClr val="FE721F">
                <a:alpha val="14509"/>
              </a:srgbClr>
            </a:solidFill>
            <a:ln w="22225" cap="rnd" cmpd="sng">
              <a:solidFill>
                <a:srgbClr val="FE721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04" name="Google Shape;804;p42" descr="Magnifying glass outline"/>
            <p:cNvPicPr preferRelativeResize="0"/>
            <p:nvPr/>
          </p:nvPicPr>
          <p:blipFill rotWithShape="1">
            <a:blip r:embed="rId7">
              <a:alphaModFix/>
            </a:blip>
            <a:srcRect/>
            <a:stretch/>
          </p:blipFill>
          <p:spPr>
            <a:xfrm>
              <a:off x="8068468" y="1742040"/>
              <a:ext cx="914400" cy="914400"/>
            </a:xfrm>
            <a:prstGeom prst="rect">
              <a:avLst/>
            </a:prstGeom>
            <a:noFill/>
            <a:ln>
              <a:noFill/>
            </a:ln>
          </p:spPr>
        </p:pic>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sp>
        <p:nvSpPr>
          <p:cNvPr id="810" name="Google Shape;810;p43"/>
          <p:cNvSpPr/>
          <p:nvPr/>
        </p:nvSpPr>
        <p:spPr>
          <a:xfrm>
            <a:off x="1" y="2336800"/>
            <a:ext cx="4648200" cy="4504200"/>
          </a:xfrm>
          <a:prstGeom prst="roundRect">
            <a:avLst>
              <a:gd name="adj" fmla="val 0"/>
            </a:avLst>
          </a:prstGeom>
          <a:gradFill>
            <a:gsLst>
              <a:gs pos="0">
                <a:srgbClr val="E9F7F9"/>
              </a:gs>
              <a:gs pos="100000">
                <a:srgbClr val="F6FBF4"/>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11" name="Google Shape;811;p43"/>
          <p:cNvSpPr txBox="1"/>
          <p:nvPr/>
        </p:nvSpPr>
        <p:spPr>
          <a:xfrm>
            <a:off x="5418434" y="3904620"/>
            <a:ext cx="5182661"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0" i="0" u="none" strike="noStrike" cap="none">
                <a:solidFill>
                  <a:srgbClr val="595959"/>
                </a:solidFill>
                <a:latin typeface="Calibri"/>
                <a:ea typeface="Calibri"/>
                <a:cs typeface="Calibri"/>
                <a:sym typeface="Calibri"/>
              </a:rPr>
              <a:t>Some health problems are</a:t>
            </a:r>
            <a:endParaRPr sz="1400" b="0" i="0" u="none" strike="noStrike" cap="none">
              <a:solidFill>
                <a:srgbClr val="000000"/>
              </a:solidFill>
              <a:latin typeface="Arial"/>
              <a:ea typeface="Arial"/>
              <a:cs typeface="Arial"/>
              <a:sym typeface="Arial"/>
            </a:endParaRPr>
          </a:p>
        </p:txBody>
      </p:sp>
      <p:grpSp>
        <p:nvGrpSpPr>
          <p:cNvPr id="812" name="Google Shape;812;p43"/>
          <p:cNvGrpSpPr/>
          <p:nvPr/>
        </p:nvGrpSpPr>
        <p:grpSpPr>
          <a:xfrm>
            <a:off x="1253860" y="359569"/>
            <a:ext cx="1423846" cy="3604816"/>
            <a:chOff x="1491914" y="2045433"/>
            <a:chExt cx="1546466" cy="3915260"/>
          </a:xfrm>
        </p:grpSpPr>
        <p:sp>
          <p:nvSpPr>
            <p:cNvPr id="813" name="Google Shape;813;p43"/>
            <p:cNvSpPr/>
            <p:nvPr/>
          </p:nvSpPr>
          <p:spPr>
            <a:xfrm>
              <a:off x="1491914" y="2744110"/>
              <a:ext cx="1546466" cy="3216583"/>
            </a:xfrm>
            <a:custGeom>
              <a:avLst/>
              <a:gdLst/>
              <a:ahLst/>
              <a:cxnLst/>
              <a:rect l="l" t="t" r="r" b="b"/>
              <a:pathLst>
                <a:path w="2719" h="5657" extrusionOk="0">
                  <a:moveTo>
                    <a:pt x="2093" y="0"/>
                  </a:moveTo>
                  <a:lnTo>
                    <a:pt x="2093" y="0"/>
                  </a:lnTo>
                  <a:cubicBezTo>
                    <a:pt x="625" y="0"/>
                    <a:pt x="625" y="0"/>
                    <a:pt x="625" y="0"/>
                  </a:cubicBezTo>
                  <a:cubicBezTo>
                    <a:pt x="218" y="0"/>
                    <a:pt x="0" y="188"/>
                    <a:pt x="0" y="625"/>
                  </a:cubicBezTo>
                  <a:cubicBezTo>
                    <a:pt x="0" y="2499"/>
                    <a:pt x="0" y="2499"/>
                    <a:pt x="0" y="2499"/>
                  </a:cubicBezTo>
                  <a:cubicBezTo>
                    <a:pt x="0" y="2624"/>
                    <a:pt x="93" y="2718"/>
                    <a:pt x="250" y="2718"/>
                  </a:cubicBezTo>
                  <a:cubicBezTo>
                    <a:pt x="375" y="2718"/>
                    <a:pt x="468" y="2624"/>
                    <a:pt x="468" y="2499"/>
                  </a:cubicBezTo>
                  <a:cubicBezTo>
                    <a:pt x="468" y="2499"/>
                    <a:pt x="468" y="1188"/>
                    <a:pt x="468" y="1032"/>
                  </a:cubicBezTo>
                  <a:cubicBezTo>
                    <a:pt x="468" y="938"/>
                    <a:pt x="531" y="938"/>
                    <a:pt x="531" y="938"/>
                  </a:cubicBezTo>
                  <a:cubicBezTo>
                    <a:pt x="593" y="938"/>
                    <a:pt x="625" y="938"/>
                    <a:pt x="625" y="1032"/>
                  </a:cubicBezTo>
                  <a:cubicBezTo>
                    <a:pt x="625" y="1188"/>
                    <a:pt x="625" y="2249"/>
                    <a:pt x="625" y="2781"/>
                  </a:cubicBezTo>
                  <a:cubicBezTo>
                    <a:pt x="625" y="3093"/>
                    <a:pt x="625" y="3093"/>
                    <a:pt x="625" y="3093"/>
                  </a:cubicBezTo>
                  <a:cubicBezTo>
                    <a:pt x="625" y="5312"/>
                    <a:pt x="625" y="5312"/>
                    <a:pt x="625" y="5312"/>
                  </a:cubicBezTo>
                  <a:cubicBezTo>
                    <a:pt x="625" y="5468"/>
                    <a:pt x="781" y="5656"/>
                    <a:pt x="937" y="5656"/>
                  </a:cubicBezTo>
                  <a:lnTo>
                    <a:pt x="937" y="5656"/>
                  </a:lnTo>
                  <a:cubicBezTo>
                    <a:pt x="1093" y="5656"/>
                    <a:pt x="1218" y="5468"/>
                    <a:pt x="1218" y="5312"/>
                  </a:cubicBezTo>
                  <a:cubicBezTo>
                    <a:pt x="1218" y="5312"/>
                    <a:pt x="1218" y="3249"/>
                    <a:pt x="1218" y="3156"/>
                  </a:cubicBezTo>
                  <a:cubicBezTo>
                    <a:pt x="1218" y="3031"/>
                    <a:pt x="1250" y="3031"/>
                    <a:pt x="1375" y="3031"/>
                  </a:cubicBezTo>
                  <a:cubicBezTo>
                    <a:pt x="1406" y="3031"/>
                    <a:pt x="1531" y="3031"/>
                    <a:pt x="1531" y="3156"/>
                  </a:cubicBezTo>
                  <a:cubicBezTo>
                    <a:pt x="1531" y="3249"/>
                    <a:pt x="1531" y="5312"/>
                    <a:pt x="1531" y="5312"/>
                  </a:cubicBezTo>
                  <a:cubicBezTo>
                    <a:pt x="1531" y="5468"/>
                    <a:pt x="1562" y="5656"/>
                    <a:pt x="1781" y="5656"/>
                  </a:cubicBezTo>
                  <a:lnTo>
                    <a:pt x="1781" y="5656"/>
                  </a:lnTo>
                  <a:cubicBezTo>
                    <a:pt x="1937" y="5656"/>
                    <a:pt x="2093" y="5468"/>
                    <a:pt x="2093" y="5312"/>
                  </a:cubicBezTo>
                  <a:cubicBezTo>
                    <a:pt x="2093" y="3093"/>
                    <a:pt x="2093" y="3093"/>
                    <a:pt x="2093" y="3093"/>
                  </a:cubicBezTo>
                  <a:cubicBezTo>
                    <a:pt x="2093" y="2781"/>
                    <a:pt x="2093" y="2781"/>
                    <a:pt x="2093" y="2781"/>
                  </a:cubicBezTo>
                  <a:cubicBezTo>
                    <a:pt x="2093" y="2249"/>
                    <a:pt x="2093" y="1188"/>
                    <a:pt x="2093" y="1032"/>
                  </a:cubicBezTo>
                  <a:cubicBezTo>
                    <a:pt x="2093" y="938"/>
                    <a:pt x="2156" y="938"/>
                    <a:pt x="2218" y="938"/>
                  </a:cubicBezTo>
                  <a:cubicBezTo>
                    <a:pt x="2218" y="938"/>
                    <a:pt x="2250" y="938"/>
                    <a:pt x="2250" y="1032"/>
                  </a:cubicBezTo>
                  <a:cubicBezTo>
                    <a:pt x="2250" y="1188"/>
                    <a:pt x="2250" y="2499"/>
                    <a:pt x="2250" y="2499"/>
                  </a:cubicBezTo>
                  <a:cubicBezTo>
                    <a:pt x="2250" y="2624"/>
                    <a:pt x="2375" y="2718"/>
                    <a:pt x="2468" y="2718"/>
                  </a:cubicBezTo>
                  <a:cubicBezTo>
                    <a:pt x="2562" y="2718"/>
                    <a:pt x="2718" y="2624"/>
                    <a:pt x="2718" y="2499"/>
                  </a:cubicBezTo>
                  <a:cubicBezTo>
                    <a:pt x="2718" y="625"/>
                    <a:pt x="2718" y="625"/>
                    <a:pt x="2718" y="625"/>
                  </a:cubicBezTo>
                  <a:cubicBezTo>
                    <a:pt x="2718" y="188"/>
                    <a:pt x="2531" y="0"/>
                    <a:pt x="2093" y="0"/>
                  </a:cubicBezTo>
                </a:path>
              </a:pathLst>
            </a:custGeom>
            <a:gradFill>
              <a:gsLst>
                <a:gs pos="0">
                  <a:srgbClr val="4B9847"/>
                </a:gs>
                <a:gs pos="100000">
                  <a:srgbClr val="364DA1"/>
                </a:gs>
              </a:gsLst>
              <a:lin ang="120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456"/>
                <a:buFont typeface="Arial"/>
                <a:buNone/>
              </a:pPr>
              <a:endParaRPr sz="3456" b="0" i="0" u="none" strike="noStrike" cap="none">
                <a:solidFill>
                  <a:schemeClr val="dk1"/>
                </a:solidFill>
                <a:latin typeface="Calibri"/>
                <a:ea typeface="Calibri"/>
                <a:cs typeface="Calibri"/>
                <a:sym typeface="Calibri"/>
              </a:endParaRPr>
            </a:p>
          </p:txBody>
        </p:sp>
        <p:sp>
          <p:nvSpPr>
            <p:cNvPr id="814" name="Google Shape;814;p43"/>
            <p:cNvSpPr/>
            <p:nvPr/>
          </p:nvSpPr>
          <p:spPr>
            <a:xfrm>
              <a:off x="1950922" y="2045433"/>
              <a:ext cx="628449" cy="627866"/>
            </a:xfrm>
            <a:prstGeom prst="ellipse">
              <a:avLst/>
            </a:prstGeom>
            <a:gradFill>
              <a:gsLst>
                <a:gs pos="0">
                  <a:srgbClr val="4B9847"/>
                </a:gs>
                <a:gs pos="100000">
                  <a:srgbClr val="364DA1"/>
                </a:gs>
              </a:gsLst>
              <a:lin ang="120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80"/>
                <a:buFont typeface="Arial"/>
                <a:buNone/>
              </a:pPr>
              <a:endParaRPr sz="14080" b="0" i="0" u="none" strike="noStrike" cap="none">
                <a:solidFill>
                  <a:schemeClr val="lt1"/>
                </a:solidFill>
                <a:latin typeface="Calibri"/>
                <a:ea typeface="Calibri"/>
                <a:cs typeface="Calibri"/>
                <a:sym typeface="Calibri"/>
              </a:endParaRPr>
            </a:p>
          </p:txBody>
        </p:sp>
      </p:grpSp>
      <p:grpSp>
        <p:nvGrpSpPr>
          <p:cNvPr id="815" name="Google Shape;815;p43"/>
          <p:cNvGrpSpPr/>
          <p:nvPr/>
        </p:nvGrpSpPr>
        <p:grpSpPr>
          <a:xfrm>
            <a:off x="2225514" y="2591144"/>
            <a:ext cx="1629592" cy="3641578"/>
            <a:chOff x="5053764" y="2028637"/>
            <a:chExt cx="1769931" cy="3955188"/>
          </a:xfrm>
        </p:grpSpPr>
        <p:sp>
          <p:nvSpPr>
            <p:cNvPr id="816" name="Google Shape;816;p43"/>
            <p:cNvSpPr/>
            <p:nvPr/>
          </p:nvSpPr>
          <p:spPr>
            <a:xfrm>
              <a:off x="5053764" y="2767857"/>
              <a:ext cx="1769931" cy="3215968"/>
            </a:xfrm>
            <a:custGeom>
              <a:avLst/>
              <a:gdLst/>
              <a:ahLst/>
              <a:cxnLst/>
              <a:rect l="l" t="t" r="r" b="b"/>
              <a:pathLst>
                <a:path w="3594" h="6719" extrusionOk="0">
                  <a:moveTo>
                    <a:pt x="3593" y="2874"/>
                  </a:moveTo>
                  <a:lnTo>
                    <a:pt x="3593" y="2874"/>
                  </a:lnTo>
                  <a:cubicBezTo>
                    <a:pt x="3000" y="625"/>
                    <a:pt x="3000" y="625"/>
                    <a:pt x="3000" y="625"/>
                  </a:cubicBezTo>
                  <a:cubicBezTo>
                    <a:pt x="2875" y="250"/>
                    <a:pt x="2625" y="0"/>
                    <a:pt x="2250" y="0"/>
                  </a:cubicBezTo>
                  <a:cubicBezTo>
                    <a:pt x="1375" y="0"/>
                    <a:pt x="1375" y="0"/>
                    <a:pt x="1375" y="0"/>
                  </a:cubicBezTo>
                  <a:cubicBezTo>
                    <a:pt x="1000" y="0"/>
                    <a:pt x="750" y="250"/>
                    <a:pt x="625" y="625"/>
                  </a:cubicBezTo>
                  <a:cubicBezTo>
                    <a:pt x="0" y="2874"/>
                    <a:pt x="0" y="2874"/>
                    <a:pt x="0" y="2874"/>
                  </a:cubicBezTo>
                  <a:cubicBezTo>
                    <a:pt x="0" y="2999"/>
                    <a:pt x="0" y="3124"/>
                    <a:pt x="125" y="3249"/>
                  </a:cubicBezTo>
                  <a:cubicBezTo>
                    <a:pt x="250" y="3249"/>
                    <a:pt x="500" y="3124"/>
                    <a:pt x="500" y="2999"/>
                  </a:cubicBezTo>
                  <a:cubicBezTo>
                    <a:pt x="1000" y="1000"/>
                    <a:pt x="1000" y="1000"/>
                    <a:pt x="1000" y="1000"/>
                  </a:cubicBezTo>
                  <a:cubicBezTo>
                    <a:pt x="1250" y="1000"/>
                    <a:pt x="1250" y="1000"/>
                    <a:pt x="1250" y="1000"/>
                  </a:cubicBezTo>
                  <a:cubicBezTo>
                    <a:pt x="375" y="4093"/>
                    <a:pt x="375" y="4093"/>
                    <a:pt x="375" y="4093"/>
                  </a:cubicBezTo>
                  <a:cubicBezTo>
                    <a:pt x="1125" y="4093"/>
                    <a:pt x="1125" y="4093"/>
                    <a:pt x="1125" y="4093"/>
                  </a:cubicBezTo>
                  <a:cubicBezTo>
                    <a:pt x="1125" y="6343"/>
                    <a:pt x="1125" y="6343"/>
                    <a:pt x="1125" y="6343"/>
                  </a:cubicBezTo>
                  <a:cubicBezTo>
                    <a:pt x="1125" y="6468"/>
                    <a:pt x="1250" y="6718"/>
                    <a:pt x="1375" y="6718"/>
                  </a:cubicBezTo>
                  <a:cubicBezTo>
                    <a:pt x="1625" y="6718"/>
                    <a:pt x="1750" y="6468"/>
                    <a:pt x="1750" y="6343"/>
                  </a:cubicBezTo>
                  <a:cubicBezTo>
                    <a:pt x="1750" y="4093"/>
                    <a:pt x="1750" y="4093"/>
                    <a:pt x="1750" y="4093"/>
                  </a:cubicBezTo>
                  <a:cubicBezTo>
                    <a:pt x="2000" y="4093"/>
                    <a:pt x="2000" y="4093"/>
                    <a:pt x="2000" y="4093"/>
                  </a:cubicBezTo>
                  <a:cubicBezTo>
                    <a:pt x="2000" y="6343"/>
                    <a:pt x="2000" y="6343"/>
                    <a:pt x="2000" y="6343"/>
                  </a:cubicBezTo>
                  <a:cubicBezTo>
                    <a:pt x="2000" y="6468"/>
                    <a:pt x="2125" y="6718"/>
                    <a:pt x="2250" y="6718"/>
                  </a:cubicBezTo>
                  <a:cubicBezTo>
                    <a:pt x="2375" y="6718"/>
                    <a:pt x="2500" y="6468"/>
                    <a:pt x="2500" y="6343"/>
                  </a:cubicBezTo>
                  <a:cubicBezTo>
                    <a:pt x="2500" y="4093"/>
                    <a:pt x="2500" y="4093"/>
                    <a:pt x="2500" y="4093"/>
                  </a:cubicBezTo>
                  <a:cubicBezTo>
                    <a:pt x="3218" y="4093"/>
                    <a:pt x="3218" y="4093"/>
                    <a:pt x="3218" y="4093"/>
                  </a:cubicBezTo>
                  <a:cubicBezTo>
                    <a:pt x="2375" y="1000"/>
                    <a:pt x="2375" y="1000"/>
                    <a:pt x="2375" y="1000"/>
                  </a:cubicBezTo>
                  <a:cubicBezTo>
                    <a:pt x="2625" y="1000"/>
                    <a:pt x="2625" y="1000"/>
                    <a:pt x="2625" y="1000"/>
                  </a:cubicBezTo>
                  <a:cubicBezTo>
                    <a:pt x="3093" y="2999"/>
                    <a:pt x="3093" y="2999"/>
                    <a:pt x="3093" y="2999"/>
                  </a:cubicBezTo>
                  <a:cubicBezTo>
                    <a:pt x="3218" y="3124"/>
                    <a:pt x="3343" y="3249"/>
                    <a:pt x="3468" y="3249"/>
                  </a:cubicBezTo>
                  <a:cubicBezTo>
                    <a:pt x="3593" y="3124"/>
                    <a:pt x="3593" y="2999"/>
                    <a:pt x="3593" y="2874"/>
                  </a:cubicBezTo>
                </a:path>
              </a:pathLst>
            </a:custGeom>
            <a:gradFill>
              <a:gsLst>
                <a:gs pos="0">
                  <a:srgbClr val="FE721F"/>
                </a:gs>
                <a:gs pos="100000">
                  <a:srgbClr val="364DA1"/>
                </a:gs>
              </a:gsLst>
              <a:lin ang="81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3456"/>
                <a:buFont typeface="Arial"/>
                <a:buNone/>
              </a:pPr>
              <a:endParaRPr sz="3456" b="0" i="0" u="none" strike="noStrike" cap="none">
                <a:solidFill>
                  <a:schemeClr val="dk1"/>
                </a:solidFill>
                <a:latin typeface="Calibri"/>
                <a:ea typeface="Calibri"/>
                <a:cs typeface="Calibri"/>
                <a:sym typeface="Calibri"/>
              </a:endParaRPr>
            </a:p>
          </p:txBody>
        </p:sp>
        <p:sp>
          <p:nvSpPr>
            <p:cNvPr id="817" name="Google Shape;817;p43"/>
            <p:cNvSpPr/>
            <p:nvPr/>
          </p:nvSpPr>
          <p:spPr>
            <a:xfrm>
              <a:off x="5624505" y="2028637"/>
              <a:ext cx="628449" cy="627866"/>
            </a:xfrm>
            <a:prstGeom prst="ellipse">
              <a:avLst/>
            </a:prstGeom>
            <a:gradFill>
              <a:gsLst>
                <a:gs pos="0">
                  <a:srgbClr val="FE721F"/>
                </a:gs>
                <a:gs pos="100000">
                  <a:srgbClr val="364DA1"/>
                </a:gs>
              </a:gsLst>
              <a:lin ang="8100000" scaled="0"/>
            </a:gra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80"/>
                <a:buFont typeface="Arial"/>
                <a:buNone/>
              </a:pPr>
              <a:endParaRPr sz="14080" b="0" i="0" u="none" strike="noStrike" cap="none">
                <a:solidFill>
                  <a:schemeClr val="lt1"/>
                </a:solidFill>
                <a:latin typeface="Calibri"/>
                <a:ea typeface="Calibri"/>
                <a:cs typeface="Calibri"/>
                <a:sym typeface="Calibri"/>
              </a:endParaRPr>
            </a:p>
          </p:txBody>
        </p:sp>
      </p:grpSp>
      <p:sp>
        <p:nvSpPr>
          <p:cNvPr id="818" name="Google Shape;818;p43"/>
          <p:cNvSpPr txBox="1"/>
          <p:nvPr/>
        </p:nvSpPr>
        <p:spPr>
          <a:xfrm>
            <a:off x="5366685" y="4351237"/>
            <a:ext cx="3014056"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200"/>
              <a:buFont typeface="Arial"/>
              <a:buNone/>
            </a:pPr>
            <a:r>
              <a:rPr lang="en-CA" sz="7200" b="1" i="0" u="none" strike="noStrike" cap="none">
                <a:solidFill>
                  <a:srgbClr val="FE721F"/>
                </a:solidFill>
                <a:latin typeface="EB Garamond"/>
                <a:ea typeface="EB Garamond"/>
                <a:cs typeface="EB Garamond"/>
                <a:sym typeface="EB Garamond"/>
              </a:rPr>
              <a:t>100%</a:t>
            </a:r>
            <a:endParaRPr sz="1400" b="0" i="0" u="none" strike="noStrike" cap="none">
              <a:solidFill>
                <a:srgbClr val="000000"/>
              </a:solidFill>
              <a:latin typeface="Arial"/>
              <a:ea typeface="Arial"/>
              <a:cs typeface="Arial"/>
              <a:sym typeface="Arial"/>
            </a:endParaRPr>
          </a:p>
        </p:txBody>
      </p:sp>
      <p:sp>
        <p:nvSpPr>
          <p:cNvPr id="819" name="Google Shape;819;p43"/>
          <p:cNvSpPr txBox="1"/>
          <p:nvPr/>
        </p:nvSpPr>
        <p:spPr>
          <a:xfrm>
            <a:off x="5418434" y="1125859"/>
            <a:ext cx="6006664" cy="2585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FASD is a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Whole-Body Disorder</a:t>
            </a:r>
            <a:endParaRPr sz="1400" b="0" i="0" u="none" strike="noStrike" cap="none">
              <a:solidFill>
                <a:srgbClr val="000000"/>
              </a:solidFill>
              <a:latin typeface="Arial"/>
              <a:ea typeface="Arial"/>
              <a:cs typeface="Arial"/>
              <a:sym typeface="Arial"/>
            </a:endParaRPr>
          </a:p>
        </p:txBody>
      </p:sp>
      <p:sp>
        <p:nvSpPr>
          <p:cNvPr id="820" name="Google Shape;820;p43"/>
          <p:cNvSpPr txBox="1"/>
          <p:nvPr/>
        </p:nvSpPr>
        <p:spPr>
          <a:xfrm>
            <a:off x="5418434" y="5302098"/>
            <a:ext cx="53361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0" i="0" u="none" strike="noStrike" cap="none">
                <a:solidFill>
                  <a:srgbClr val="595959"/>
                </a:solidFill>
                <a:latin typeface="Calibri"/>
                <a:ea typeface="Calibri"/>
                <a:cs typeface="Calibri"/>
                <a:sym typeface="Calibri"/>
              </a:rPr>
              <a:t>more likely to occur for someone with FASD</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12"/>
                                        </p:tgtEl>
                                        <p:attrNameLst>
                                          <p:attrName>style.visibility</p:attrName>
                                        </p:attrNameLst>
                                      </p:cBhvr>
                                      <p:to>
                                        <p:strVal val="visible"/>
                                      </p:to>
                                    </p:set>
                                    <p:animEffect transition="in" filter="fade">
                                      <p:cBhvr>
                                        <p:cTn id="7" dur="500"/>
                                        <p:tgtEl>
                                          <p:spTgt spid="8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15"/>
                                        </p:tgtEl>
                                        <p:attrNameLst>
                                          <p:attrName>style.visibility</p:attrName>
                                        </p:attrNameLst>
                                      </p:cBhvr>
                                      <p:to>
                                        <p:strVal val="visible"/>
                                      </p:to>
                                    </p:set>
                                    <p:animEffect transition="in" filter="fade">
                                      <p:cBhvr>
                                        <p:cTn id="11" dur="500"/>
                                        <p:tgtEl>
                                          <p:spTgt spid="8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826" name="Google Shape;826;p44"/>
          <p:cNvSpPr/>
          <p:nvPr/>
        </p:nvSpPr>
        <p:spPr>
          <a:xfrm>
            <a:off x="3363311" y="-1"/>
            <a:ext cx="8828700" cy="6042900"/>
          </a:xfrm>
          <a:prstGeom prst="rect">
            <a:avLst/>
          </a:prstGeom>
          <a:gradFill>
            <a:gsLst>
              <a:gs pos="0">
                <a:srgbClr val="E9F7F9"/>
              </a:gs>
              <a:gs pos="100000">
                <a:srgbClr val="F6FBF4"/>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827" name="Google Shape;827;p44"/>
          <p:cNvSpPr/>
          <p:nvPr/>
        </p:nvSpPr>
        <p:spPr>
          <a:xfrm>
            <a:off x="0" y="4246179"/>
            <a:ext cx="4004076" cy="2611821"/>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28" name="Google Shape;828;p44"/>
          <p:cNvSpPr txBox="1"/>
          <p:nvPr/>
        </p:nvSpPr>
        <p:spPr>
          <a:xfrm>
            <a:off x="5654490" y="1841839"/>
            <a:ext cx="2670837"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CA" sz="2200" b="0" i="0" u="none" strike="noStrike" cap="none">
                <a:solidFill>
                  <a:schemeClr val="dk1"/>
                </a:solidFill>
                <a:latin typeface="Calibri"/>
                <a:ea typeface="Calibri"/>
                <a:cs typeface="Calibri"/>
                <a:sym typeface="Calibri"/>
              </a:rPr>
              <a:t>Stable and nurturing home environment</a:t>
            </a:r>
            <a:endParaRPr sz="1400" b="0" i="0" u="none" strike="noStrike" cap="none">
              <a:solidFill>
                <a:srgbClr val="000000"/>
              </a:solidFill>
              <a:latin typeface="Arial"/>
              <a:ea typeface="Arial"/>
              <a:cs typeface="Arial"/>
              <a:sym typeface="Arial"/>
            </a:endParaRPr>
          </a:p>
        </p:txBody>
      </p:sp>
      <p:sp>
        <p:nvSpPr>
          <p:cNvPr id="829" name="Google Shape;829;p44"/>
          <p:cNvSpPr txBox="1"/>
          <p:nvPr/>
        </p:nvSpPr>
        <p:spPr>
          <a:xfrm>
            <a:off x="399642" y="4604230"/>
            <a:ext cx="4167949"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chemeClr val="lt1"/>
                </a:solidFill>
                <a:latin typeface="EB Garamond"/>
                <a:ea typeface="EB Garamond"/>
                <a:cs typeface="EB Garamond"/>
                <a:sym typeface="EB Garamond"/>
              </a:rPr>
              <a:t>Protective Factors</a:t>
            </a:r>
            <a:endParaRPr sz="1400" b="0" i="0" u="none" strike="noStrike" cap="none">
              <a:solidFill>
                <a:srgbClr val="000000"/>
              </a:solidFill>
              <a:latin typeface="Arial"/>
              <a:ea typeface="Arial"/>
              <a:cs typeface="Arial"/>
              <a:sym typeface="Arial"/>
            </a:endParaRPr>
          </a:p>
        </p:txBody>
      </p:sp>
      <p:sp>
        <p:nvSpPr>
          <p:cNvPr id="830" name="Google Shape;830;p44"/>
          <p:cNvSpPr txBox="1"/>
          <p:nvPr/>
        </p:nvSpPr>
        <p:spPr>
          <a:xfrm>
            <a:off x="4567591" y="544755"/>
            <a:ext cx="7001557"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1" i="0" u="none" strike="noStrike" cap="none">
                <a:solidFill>
                  <a:srgbClr val="364DA1"/>
                </a:solidFill>
                <a:latin typeface="EB Garamond"/>
                <a:ea typeface="EB Garamond"/>
                <a:cs typeface="EB Garamond"/>
                <a:sym typeface="EB Garamond"/>
              </a:rPr>
              <a:t>Several factors can protect individuals with FASD and </a:t>
            </a:r>
            <a:r>
              <a:rPr lang="en-CA" sz="2400" b="1">
                <a:solidFill>
                  <a:srgbClr val="364DA1"/>
                </a:solidFill>
                <a:latin typeface="EB Garamond"/>
                <a:ea typeface="EB Garamond"/>
                <a:cs typeface="EB Garamond"/>
                <a:sym typeface="EB Garamond"/>
              </a:rPr>
              <a:t>can lead to</a:t>
            </a:r>
            <a:r>
              <a:rPr lang="en-CA" sz="2400" b="1" i="0" u="none" strike="noStrike" cap="none">
                <a:solidFill>
                  <a:srgbClr val="364DA1"/>
                </a:solidFill>
                <a:latin typeface="EB Garamond"/>
                <a:ea typeface="EB Garamond"/>
                <a:cs typeface="EB Garamond"/>
                <a:sym typeface="EB Garamond"/>
              </a:rPr>
              <a:t> positive outcomes:</a:t>
            </a:r>
            <a:endParaRPr sz="1400" b="0" i="0" u="none" strike="noStrike" cap="none">
              <a:solidFill>
                <a:srgbClr val="000000"/>
              </a:solidFill>
              <a:latin typeface="Arial"/>
              <a:ea typeface="Arial"/>
              <a:cs typeface="Arial"/>
              <a:sym typeface="Arial"/>
            </a:endParaRPr>
          </a:p>
        </p:txBody>
      </p:sp>
      <p:sp>
        <p:nvSpPr>
          <p:cNvPr id="831" name="Google Shape;831;p44"/>
          <p:cNvSpPr txBox="1"/>
          <p:nvPr/>
        </p:nvSpPr>
        <p:spPr>
          <a:xfrm>
            <a:off x="9613931" y="1841839"/>
            <a:ext cx="167506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CA" sz="2200" b="0" i="0" u="none" strike="noStrike" cap="none">
                <a:solidFill>
                  <a:schemeClr val="dk1"/>
                </a:solidFill>
                <a:latin typeface="Calibri"/>
                <a:ea typeface="Calibri"/>
                <a:cs typeface="Calibri"/>
                <a:sym typeface="Calibri"/>
              </a:rPr>
              <a:t>Basic needs met</a:t>
            </a:r>
            <a:endParaRPr sz="1400" b="0" i="0" u="none" strike="noStrike" cap="none">
              <a:solidFill>
                <a:srgbClr val="000000"/>
              </a:solidFill>
              <a:latin typeface="Arial"/>
              <a:ea typeface="Arial"/>
              <a:cs typeface="Arial"/>
              <a:sym typeface="Arial"/>
            </a:endParaRPr>
          </a:p>
        </p:txBody>
      </p:sp>
      <p:sp>
        <p:nvSpPr>
          <p:cNvPr id="832" name="Google Shape;832;p44"/>
          <p:cNvSpPr txBox="1"/>
          <p:nvPr/>
        </p:nvSpPr>
        <p:spPr>
          <a:xfrm>
            <a:off x="5654490" y="3362276"/>
            <a:ext cx="2670837"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CA" sz="2200" b="0" i="0" u="none" strike="noStrike" cap="none">
                <a:solidFill>
                  <a:schemeClr val="dk1"/>
                </a:solidFill>
                <a:latin typeface="Calibri"/>
                <a:ea typeface="Calibri"/>
                <a:cs typeface="Calibri"/>
                <a:sym typeface="Calibri"/>
              </a:rPr>
              <a:t>No experience with violence or trauma</a:t>
            </a:r>
            <a:endParaRPr sz="1400" b="0" i="0" u="none" strike="noStrike" cap="none">
              <a:solidFill>
                <a:srgbClr val="000000"/>
              </a:solidFill>
              <a:latin typeface="Arial"/>
              <a:ea typeface="Arial"/>
              <a:cs typeface="Arial"/>
              <a:sym typeface="Arial"/>
            </a:endParaRPr>
          </a:p>
        </p:txBody>
      </p:sp>
      <p:sp>
        <p:nvSpPr>
          <p:cNvPr id="833" name="Google Shape;833;p44"/>
          <p:cNvSpPr txBox="1"/>
          <p:nvPr/>
        </p:nvSpPr>
        <p:spPr>
          <a:xfrm>
            <a:off x="9521164" y="3072596"/>
            <a:ext cx="2350882" cy="11079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CA" sz="2200" b="0" i="0" u="none" strike="noStrike" cap="none">
                <a:solidFill>
                  <a:schemeClr val="dk1"/>
                </a:solidFill>
                <a:latin typeface="Calibri"/>
                <a:ea typeface="Calibri"/>
                <a:cs typeface="Calibri"/>
                <a:sym typeface="Calibri"/>
              </a:rPr>
              <a:t>Early and effective supports and services</a:t>
            </a:r>
            <a:endParaRPr sz="1400" b="0" i="0" u="none" strike="noStrike" cap="none">
              <a:solidFill>
                <a:srgbClr val="000000"/>
              </a:solidFill>
              <a:latin typeface="Arial"/>
              <a:ea typeface="Arial"/>
              <a:cs typeface="Arial"/>
              <a:sym typeface="Arial"/>
            </a:endParaRPr>
          </a:p>
        </p:txBody>
      </p:sp>
      <p:sp>
        <p:nvSpPr>
          <p:cNvPr id="834" name="Google Shape;834;p44"/>
          <p:cNvSpPr txBox="1"/>
          <p:nvPr/>
        </p:nvSpPr>
        <p:spPr>
          <a:xfrm>
            <a:off x="5654490" y="4944363"/>
            <a:ext cx="2670837"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CA" sz="2200" b="0" i="0" u="none" strike="noStrike" cap="none">
                <a:solidFill>
                  <a:schemeClr val="dk1"/>
                </a:solidFill>
                <a:latin typeface="Calibri"/>
                <a:ea typeface="Calibri"/>
                <a:cs typeface="Calibri"/>
                <a:sym typeface="Calibri"/>
              </a:rPr>
              <a:t>Developmental disabilities services</a:t>
            </a:r>
            <a:endParaRPr sz="1400" b="0" i="0" u="none" strike="noStrike" cap="none">
              <a:solidFill>
                <a:srgbClr val="000000"/>
              </a:solidFill>
              <a:latin typeface="Arial"/>
              <a:ea typeface="Arial"/>
              <a:cs typeface="Arial"/>
              <a:sym typeface="Arial"/>
            </a:endParaRPr>
          </a:p>
        </p:txBody>
      </p:sp>
      <p:sp>
        <p:nvSpPr>
          <p:cNvPr id="835" name="Google Shape;835;p44"/>
          <p:cNvSpPr txBox="1"/>
          <p:nvPr/>
        </p:nvSpPr>
        <p:spPr>
          <a:xfrm>
            <a:off x="9613922" y="4864949"/>
            <a:ext cx="2258123" cy="11079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CA" sz="2200" b="0" i="0" u="none" strike="noStrike" cap="none">
                <a:solidFill>
                  <a:schemeClr val="dk1"/>
                </a:solidFill>
                <a:latin typeface="Calibri"/>
                <a:ea typeface="Calibri"/>
                <a:cs typeface="Calibri"/>
                <a:sym typeface="Calibri"/>
              </a:rPr>
              <a:t>Diagnosed  and flagged before the age of 6</a:t>
            </a:r>
            <a:endParaRPr sz="1400" b="0" i="0" u="none" strike="noStrike" cap="none">
              <a:solidFill>
                <a:srgbClr val="000000"/>
              </a:solidFill>
              <a:latin typeface="Arial"/>
              <a:ea typeface="Arial"/>
              <a:cs typeface="Arial"/>
              <a:sym typeface="Arial"/>
            </a:endParaRPr>
          </a:p>
        </p:txBody>
      </p:sp>
      <p:pic>
        <p:nvPicPr>
          <p:cNvPr id="836" name="Google Shape;836;p44" descr="Icon&#10;&#10;Description automatically generated"/>
          <p:cNvPicPr preferRelativeResize="0"/>
          <p:nvPr/>
        </p:nvPicPr>
        <p:blipFill rotWithShape="1">
          <a:blip r:embed="rId3">
            <a:alphaModFix/>
          </a:blip>
          <a:srcRect/>
          <a:stretch/>
        </p:blipFill>
        <p:spPr>
          <a:xfrm>
            <a:off x="4443065" y="1626012"/>
            <a:ext cx="1355763" cy="1355763"/>
          </a:xfrm>
          <a:prstGeom prst="rect">
            <a:avLst/>
          </a:prstGeom>
          <a:noFill/>
          <a:ln>
            <a:noFill/>
          </a:ln>
        </p:spPr>
      </p:pic>
      <p:pic>
        <p:nvPicPr>
          <p:cNvPr id="837" name="Google Shape;837;p44" descr="Logo, icon&#10;&#10;Description automatically generated"/>
          <p:cNvPicPr preferRelativeResize="0"/>
          <p:nvPr/>
        </p:nvPicPr>
        <p:blipFill rotWithShape="1">
          <a:blip r:embed="rId4">
            <a:alphaModFix/>
          </a:blip>
          <a:srcRect/>
          <a:stretch/>
        </p:blipFill>
        <p:spPr>
          <a:xfrm>
            <a:off x="8258158" y="1554212"/>
            <a:ext cx="1355764" cy="1355764"/>
          </a:xfrm>
          <a:prstGeom prst="rect">
            <a:avLst/>
          </a:prstGeom>
          <a:noFill/>
          <a:ln>
            <a:noFill/>
          </a:ln>
        </p:spPr>
      </p:pic>
      <p:pic>
        <p:nvPicPr>
          <p:cNvPr id="838" name="Google Shape;838;p44" descr="Icon&#10;&#10;Description automatically generated"/>
          <p:cNvPicPr preferRelativeResize="0"/>
          <p:nvPr/>
        </p:nvPicPr>
        <p:blipFill rotWithShape="1">
          <a:blip r:embed="rId5">
            <a:alphaModFix/>
          </a:blip>
          <a:srcRect/>
          <a:stretch/>
        </p:blipFill>
        <p:spPr>
          <a:xfrm>
            <a:off x="4073694" y="2799049"/>
            <a:ext cx="1764671" cy="1764671"/>
          </a:xfrm>
          <a:prstGeom prst="rect">
            <a:avLst/>
          </a:prstGeom>
          <a:noFill/>
          <a:ln>
            <a:noFill/>
          </a:ln>
        </p:spPr>
      </p:pic>
      <p:pic>
        <p:nvPicPr>
          <p:cNvPr id="839" name="Google Shape;839;p44" descr="Icon&#10;&#10;Description automatically generated"/>
          <p:cNvPicPr preferRelativeResize="0"/>
          <p:nvPr/>
        </p:nvPicPr>
        <p:blipFill rotWithShape="1">
          <a:blip r:embed="rId6">
            <a:alphaModFix/>
          </a:blip>
          <a:srcRect/>
          <a:stretch/>
        </p:blipFill>
        <p:spPr>
          <a:xfrm>
            <a:off x="7878916" y="2489983"/>
            <a:ext cx="2114247" cy="2114247"/>
          </a:xfrm>
          <a:prstGeom prst="rect">
            <a:avLst/>
          </a:prstGeom>
          <a:noFill/>
          <a:ln>
            <a:noFill/>
          </a:ln>
        </p:spPr>
      </p:pic>
      <p:pic>
        <p:nvPicPr>
          <p:cNvPr id="840" name="Google Shape;840;p44" descr="Graphical user interface&#10;&#10;Description automatically generated with medium confidence"/>
          <p:cNvPicPr preferRelativeResize="0"/>
          <p:nvPr/>
        </p:nvPicPr>
        <p:blipFill rotWithShape="1">
          <a:blip r:embed="rId7">
            <a:alphaModFix/>
          </a:blip>
          <a:srcRect/>
          <a:stretch/>
        </p:blipFill>
        <p:spPr>
          <a:xfrm>
            <a:off x="4039701" y="4543601"/>
            <a:ext cx="1586998" cy="1586998"/>
          </a:xfrm>
          <a:prstGeom prst="rect">
            <a:avLst/>
          </a:prstGeom>
          <a:noFill/>
          <a:ln>
            <a:noFill/>
          </a:ln>
        </p:spPr>
      </p:pic>
      <p:pic>
        <p:nvPicPr>
          <p:cNvPr id="841" name="Google Shape;841;p44" descr="A picture containing text, vector graphics&#10;&#10;Description automatically generated"/>
          <p:cNvPicPr preferRelativeResize="0"/>
          <p:nvPr/>
        </p:nvPicPr>
        <p:blipFill rotWithShape="1">
          <a:blip r:embed="rId8">
            <a:alphaModFix/>
          </a:blip>
          <a:srcRect/>
          <a:stretch/>
        </p:blipFill>
        <p:spPr>
          <a:xfrm>
            <a:off x="8292802" y="4534847"/>
            <a:ext cx="1416989" cy="1416989"/>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845"/>
        <p:cNvGrpSpPr/>
        <p:nvPr/>
      </p:nvGrpSpPr>
      <p:grpSpPr>
        <a:xfrm>
          <a:off x="0" y="0"/>
          <a:ext cx="0" cy="0"/>
          <a:chOff x="0" y="0"/>
          <a:chExt cx="0" cy="0"/>
        </a:xfrm>
      </p:grpSpPr>
      <p:sp>
        <p:nvSpPr>
          <p:cNvPr id="846" name="Google Shape;846;p45"/>
          <p:cNvSpPr txBox="1"/>
          <p:nvPr/>
        </p:nvSpPr>
        <p:spPr>
          <a:xfrm>
            <a:off x="1261729" y="1729356"/>
            <a:ext cx="4286847"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FASD Diagnosis</a:t>
            </a:r>
            <a:endParaRPr sz="1400" b="0" i="0" u="none" strike="noStrike" cap="none">
              <a:solidFill>
                <a:srgbClr val="000000"/>
              </a:solidFill>
              <a:latin typeface="Arial"/>
              <a:ea typeface="Arial"/>
              <a:cs typeface="Arial"/>
              <a:sym typeface="Arial"/>
            </a:endParaRPr>
          </a:p>
        </p:txBody>
      </p:sp>
      <p:sp>
        <p:nvSpPr>
          <p:cNvPr id="847" name="Google Shape;847;p45"/>
          <p:cNvSpPr txBox="1"/>
          <p:nvPr/>
        </p:nvSpPr>
        <p:spPr>
          <a:xfrm>
            <a:off x="1261729" y="4273271"/>
            <a:ext cx="1011367"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1" i="0" u="none" strike="noStrike" cap="none">
                <a:solidFill>
                  <a:schemeClr val="dk1"/>
                </a:solidFill>
                <a:latin typeface="Calibri"/>
                <a:ea typeface="Calibri"/>
                <a:cs typeface="Calibri"/>
                <a:sym typeface="Calibri"/>
              </a:rPr>
              <a:t>TOPICS:</a:t>
            </a:r>
            <a:endParaRPr sz="1400" b="0" i="0" u="none" strike="noStrike" cap="none">
              <a:solidFill>
                <a:schemeClr val="dk1"/>
              </a:solidFill>
              <a:latin typeface="Arial"/>
              <a:ea typeface="Arial"/>
              <a:cs typeface="Arial"/>
              <a:sym typeface="Arial"/>
            </a:endParaRPr>
          </a:p>
        </p:txBody>
      </p:sp>
      <p:sp>
        <p:nvSpPr>
          <p:cNvPr id="848" name="Google Shape;848;p45"/>
          <p:cNvSpPr txBox="1"/>
          <p:nvPr/>
        </p:nvSpPr>
        <p:spPr>
          <a:xfrm>
            <a:off x="1261729" y="4927332"/>
            <a:ext cx="3868500" cy="1200600"/>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chemeClr val="dk1"/>
              </a:buClr>
              <a:buSzPts val="1800"/>
              <a:buFont typeface="Calibri"/>
              <a:buAutoNum type="arabicPeriod"/>
            </a:pPr>
            <a:r>
              <a:rPr lang="en-CA" sz="1800" b="0" i="0" u="none" strike="noStrike" cap="none">
                <a:solidFill>
                  <a:schemeClr val="dk1"/>
                </a:solidFill>
                <a:latin typeface="Calibri"/>
                <a:ea typeface="Calibri"/>
                <a:cs typeface="Calibri"/>
                <a:sym typeface="Calibri"/>
              </a:rPr>
              <a:t>Importance</a:t>
            </a:r>
            <a:endParaRPr sz="1400" b="0" i="0" u="none" strike="noStrike" cap="none">
              <a:solidFill>
                <a:schemeClr val="dk1"/>
              </a:solidFill>
              <a:latin typeface="Arial"/>
              <a:ea typeface="Arial"/>
              <a:cs typeface="Arial"/>
              <a:sym typeface="Arial"/>
            </a:endParaRPr>
          </a:p>
          <a:p>
            <a:pPr marL="228600" marR="0" lvl="0" indent="-228600" algn="l" rtl="0">
              <a:lnSpc>
                <a:spcPct val="150000"/>
              </a:lnSpc>
              <a:spcBef>
                <a:spcPts val="0"/>
              </a:spcBef>
              <a:spcAft>
                <a:spcPts val="0"/>
              </a:spcAft>
              <a:buClr>
                <a:schemeClr val="dk1"/>
              </a:buClr>
              <a:buSzPts val="1800"/>
              <a:buFont typeface="Calibri"/>
              <a:buAutoNum type="arabicPeriod"/>
            </a:pPr>
            <a:r>
              <a:rPr lang="en-CA" sz="1800" b="0" i="0" u="none" strike="noStrike" cap="none">
                <a:solidFill>
                  <a:schemeClr val="dk1"/>
                </a:solidFill>
                <a:latin typeface="Calibri"/>
                <a:ea typeface="Calibri"/>
                <a:cs typeface="Calibri"/>
                <a:sym typeface="Calibri"/>
              </a:rPr>
              <a:t>Assessment</a:t>
            </a:r>
            <a:endParaRPr sz="1400" b="0" i="0" u="none" strike="noStrike" cap="none">
              <a:solidFill>
                <a:schemeClr val="dk1"/>
              </a:solidFill>
              <a:latin typeface="Arial"/>
              <a:ea typeface="Arial"/>
              <a:cs typeface="Arial"/>
              <a:sym typeface="Arial"/>
            </a:endParaRPr>
          </a:p>
          <a:p>
            <a:pPr marL="228600" marR="0" lvl="0" indent="-228600" algn="l" rtl="0">
              <a:lnSpc>
                <a:spcPct val="150000"/>
              </a:lnSpc>
              <a:spcBef>
                <a:spcPts val="0"/>
              </a:spcBef>
              <a:spcAft>
                <a:spcPts val="0"/>
              </a:spcAft>
              <a:buClr>
                <a:schemeClr val="dk1"/>
              </a:buClr>
              <a:buSzPts val="1800"/>
              <a:buFont typeface="Calibri"/>
              <a:buAutoNum type="arabicPeriod"/>
            </a:pPr>
            <a:r>
              <a:rPr lang="en-CA" sz="1800" b="0" i="0" u="none" strike="noStrike" cap="none">
                <a:solidFill>
                  <a:schemeClr val="dk1"/>
                </a:solidFill>
                <a:latin typeface="Calibri"/>
                <a:ea typeface="Calibri"/>
                <a:cs typeface="Calibri"/>
                <a:sym typeface="Calibri"/>
              </a:rPr>
              <a:t>Diagnosis</a:t>
            </a:r>
            <a:endParaRPr sz="1400" b="0" i="0" u="none" strike="noStrike" cap="none">
              <a:solidFill>
                <a:schemeClr val="dk1"/>
              </a:solidFill>
              <a:latin typeface="Arial"/>
              <a:ea typeface="Arial"/>
              <a:cs typeface="Arial"/>
              <a:sym typeface="Arial"/>
            </a:endParaRPr>
          </a:p>
        </p:txBody>
      </p:sp>
      <p:sp>
        <p:nvSpPr>
          <p:cNvPr id="849" name="Google Shape;849;p45"/>
          <p:cNvSpPr/>
          <p:nvPr/>
        </p:nvSpPr>
        <p:spPr>
          <a:xfrm rot="-5400000">
            <a:off x="2014193" y="4059777"/>
            <a:ext cx="45719" cy="1272926"/>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0" name="Google Shape;850;p45"/>
          <p:cNvSpPr/>
          <p:nvPr/>
        </p:nvSpPr>
        <p:spPr>
          <a:xfrm rot="-3507348">
            <a:off x="11046612" y="2447836"/>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1" name="Google Shape;851;p45"/>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CA" sz="2400" b="0" i="0" u="none" strike="noStrike" cap="none">
                <a:solidFill>
                  <a:schemeClr val="lt1"/>
                </a:solidFill>
                <a:latin typeface="Calibri"/>
                <a:ea typeface="Calibri"/>
                <a:cs typeface="Calibri"/>
                <a:sym typeface="Calibri"/>
              </a:rPr>
              <a:t>SECTION 4</a:t>
            </a:r>
            <a:endParaRPr sz="1400" b="0" i="0" u="none" strike="noStrike" cap="none">
              <a:solidFill>
                <a:srgbClr val="000000"/>
              </a:solidFill>
              <a:latin typeface="Arial"/>
              <a:ea typeface="Arial"/>
              <a:cs typeface="Arial"/>
              <a:sym typeface="Arial"/>
            </a:endParaRPr>
          </a:p>
        </p:txBody>
      </p:sp>
      <p:pic>
        <p:nvPicPr>
          <p:cNvPr id="852" name="Google Shape;852;p45" descr="Graphical user interface&#10;&#10;Description automatically generated"/>
          <p:cNvPicPr preferRelativeResize="0">
            <a:picLocks noGrp="1"/>
          </p:cNvPicPr>
          <p:nvPr>
            <p:ph type="pic" idx="2"/>
          </p:nvPr>
        </p:nvPicPr>
        <p:blipFill rotWithShape="1">
          <a:blip r:embed="rId3">
            <a:alphaModFix/>
          </a:blip>
          <a:srcRect t="2491" b="2490"/>
          <a:stretch/>
        </p:blipFill>
        <p:spPr>
          <a:xfrm>
            <a:off x="4426824" y="1331258"/>
            <a:ext cx="7484367" cy="4604684"/>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58" name="Google Shape;858;p46"/>
          <p:cNvSpPr/>
          <p:nvPr/>
        </p:nvSpPr>
        <p:spPr>
          <a:xfrm>
            <a:off x="5320145" y="0"/>
            <a:ext cx="6889200" cy="6858000"/>
          </a:xfrm>
          <a:prstGeom prst="roundRect">
            <a:avLst>
              <a:gd name="adj" fmla="val 0"/>
            </a:avLst>
          </a:prstGeom>
          <a:gradFill>
            <a:gsLst>
              <a:gs pos="0">
                <a:schemeClr val="accent1"/>
              </a:gs>
              <a:gs pos="100000">
                <a:schemeClr val="accent2"/>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9" name="Google Shape;859;p46"/>
          <p:cNvSpPr/>
          <p:nvPr/>
        </p:nvSpPr>
        <p:spPr>
          <a:xfrm>
            <a:off x="8383734" y="1217873"/>
            <a:ext cx="624822" cy="624822"/>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60" name="Google Shape;860;p46" descr="A picture containing person, indoor, curtain&#10;&#10;Description automatically generated"/>
          <p:cNvPicPr preferRelativeResize="0">
            <a:picLocks noGrp="1"/>
          </p:cNvPicPr>
          <p:nvPr>
            <p:ph type="pic" idx="2"/>
          </p:nvPr>
        </p:nvPicPr>
        <p:blipFill rotWithShape="1">
          <a:blip r:embed="rId3">
            <a:alphaModFix/>
          </a:blip>
          <a:srcRect t="3190" b="3192"/>
          <a:stretch/>
        </p:blipFill>
        <p:spPr>
          <a:xfrm>
            <a:off x="4407867" y="1217873"/>
            <a:ext cx="3376266" cy="4425029"/>
          </a:xfrm>
          <a:prstGeom prst="rect">
            <a:avLst/>
          </a:prstGeom>
          <a:solidFill>
            <a:schemeClr val="lt1"/>
          </a:solidFill>
          <a:ln>
            <a:noFill/>
          </a:ln>
        </p:spPr>
      </p:pic>
      <p:sp>
        <p:nvSpPr>
          <p:cNvPr id="861" name="Google Shape;861;p46"/>
          <p:cNvSpPr txBox="1"/>
          <p:nvPr/>
        </p:nvSpPr>
        <p:spPr>
          <a:xfrm>
            <a:off x="583440" y="2209014"/>
            <a:ext cx="3766408" cy="2585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Importance of Diagnosis</a:t>
            </a:r>
            <a:endParaRPr sz="1400" b="0" i="0" u="none" strike="noStrike" cap="none">
              <a:solidFill>
                <a:srgbClr val="000000"/>
              </a:solidFill>
              <a:latin typeface="Arial"/>
              <a:ea typeface="Arial"/>
              <a:cs typeface="Arial"/>
              <a:sym typeface="Arial"/>
            </a:endParaRPr>
          </a:p>
        </p:txBody>
      </p:sp>
      <p:sp>
        <p:nvSpPr>
          <p:cNvPr id="862" name="Google Shape;862;p46"/>
          <p:cNvSpPr txBox="1"/>
          <p:nvPr/>
        </p:nvSpPr>
        <p:spPr>
          <a:xfrm>
            <a:off x="9318738" y="1048210"/>
            <a:ext cx="2183213"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CA" sz="3600" b="1" i="0" u="none" strike="noStrike" cap="none">
                <a:solidFill>
                  <a:srgbClr val="595959"/>
                </a:solidFill>
                <a:latin typeface="Calibri"/>
                <a:ea typeface="Calibri"/>
                <a:cs typeface="Calibri"/>
                <a:sym typeface="Calibri"/>
              </a:rPr>
              <a:t>Early Diagnosis</a:t>
            </a:r>
            <a:endParaRPr sz="1400" b="0" i="0" u="none" strike="noStrike" cap="none">
              <a:solidFill>
                <a:srgbClr val="000000"/>
              </a:solidFill>
              <a:latin typeface="Arial"/>
              <a:ea typeface="Arial"/>
              <a:cs typeface="Arial"/>
              <a:sym typeface="Arial"/>
            </a:endParaRPr>
          </a:p>
        </p:txBody>
      </p:sp>
      <p:sp>
        <p:nvSpPr>
          <p:cNvPr id="863" name="Google Shape;863;p46"/>
          <p:cNvSpPr/>
          <p:nvPr/>
        </p:nvSpPr>
        <p:spPr>
          <a:xfrm>
            <a:off x="8383734" y="2921982"/>
            <a:ext cx="624822" cy="624822"/>
          </a:xfrm>
          <a:prstGeom prst="ellipse">
            <a:avLst/>
          </a:prstGeom>
          <a:solidFill>
            <a:srgbClr val="4B98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64" name="Google Shape;864;p46"/>
          <p:cNvSpPr txBox="1"/>
          <p:nvPr/>
        </p:nvSpPr>
        <p:spPr>
          <a:xfrm>
            <a:off x="9318738" y="2752319"/>
            <a:ext cx="2183213"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CA" sz="3600" b="1" i="0" u="none" strike="noStrike" cap="none">
                <a:solidFill>
                  <a:srgbClr val="595959"/>
                </a:solidFill>
                <a:latin typeface="Calibri"/>
                <a:ea typeface="Calibri"/>
                <a:cs typeface="Calibri"/>
                <a:sym typeface="Calibri"/>
              </a:rPr>
              <a:t>Early Support</a:t>
            </a:r>
            <a:endParaRPr sz="1400" b="0" i="0" u="none" strike="noStrike" cap="none">
              <a:solidFill>
                <a:srgbClr val="000000"/>
              </a:solidFill>
              <a:latin typeface="Arial"/>
              <a:ea typeface="Arial"/>
              <a:cs typeface="Arial"/>
              <a:sym typeface="Arial"/>
            </a:endParaRPr>
          </a:p>
        </p:txBody>
      </p:sp>
      <p:sp>
        <p:nvSpPr>
          <p:cNvPr id="865" name="Google Shape;865;p46"/>
          <p:cNvSpPr/>
          <p:nvPr/>
        </p:nvSpPr>
        <p:spPr>
          <a:xfrm>
            <a:off x="8383734" y="4612236"/>
            <a:ext cx="624822" cy="624822"/>
          </a:xfrm>
          <a:prstGeom prst="ellipse">
            <a:avLst/>
          </a:prstGeom>
          <a:solidFill>
            <a:srgbClr val="FE72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66" name="Google Shape;866;p46"/>
          <p:cNvSpPr txBox="1"/>
          <p:nvPr/>
        </p:nvSpPr>
        <p:spPr>
          <a:xfrm>
            <a:off x="9318738" y="4442573"/>
            <a:ext cx="2183213"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CA" sz="3600" b="1" i="0" u="none" strike="noStrike" cap="none">
                <a:solidFill>
                  <a:srgbClr val="595959"/>
                </a:solidFill>
                <a:latin typeface="Calibri"/>
                <a:ea typeface="Calibri"/>
                <a:cs typeface="Calibri"/>
                <a:sym typeface="Calibri"/>
              </a:rPr>
              <a:t>Improved Outcomes</a:t>
            </a:r>
            <a:endParaRPr sz="1400" b="0" i="0" u="none" strike="noStrike" cap="none">
              <a:solidFill>
                <a:srgbClr val="000000"/>
              </a:solidFill>
              <a:latin typeface="Arial"/>
              <a:ea typeface="Arial"/>
              <a:cs typeface="Arial"/>
              <a:sym typeface="Arial"/>
            </a:endParaRPr>
          </a:p>
        </p:txBody>
      </p:sp>
      <p:cxnSp>
        <p:nvCxnSpPr>
          <p:cNvPr id="867" name="Google Shape;867;p46"/>
          <p:cNvCxnSpPr/>
          <p:nvPr/>
        </p:nvCxnSpPr>
        <p:spPr>
          <a:xfrm>
            <a:off x="8712897" y="1842695"/>
            <a:ext cx="0" cy="1079287"/>
          </a:xfrm>
          <a:prstGeom prst="straightConnector1">
            <a:avLst/>
          </a:prstGeom>
          <a:noFill/>
          <a:ln w="9525" cap="flat" cmpd="sng">
            <a:solidFill>
              <a:schemeClr val="accent1"/>
            </a:solidFill>
            <a:prstDash val="solid"/>
            <a:miter lim="800000"/>
            <a:headEnd type="none" w="sm" len="sm"/>
            <a:tailEnd type="triangle" w="med" len="med"/>
          </a:ln>
        </p:spPr>
      </p:cxnSp>
      <p:cxnSp>
        <p:nvCxnSpPr>
          <p:cNvPr id="868" name="Google Shape;868;p46"/>
          <p:cNvCxnSpPr/>
          <p:nvPr/>
        </p:nvCxnSpPr>
        <p:spPr>
          <a:xfrm>
            <a:off x="8671332" y="1888361"/>
            <a:ext cx="0" cy="905281"/>
          </a:xfrm>
          <a:prstGeom prst="straightConnector1">
            <a:avLst/>
          </a:prstGeom>
          <a:noFill/>
          <a:ln w="107950" cap="flat" cmpd="sng">
            <a:solidFill>
              <a:srgbClr val="BADEE8"/>
            </a:solidFill>
            <a:prstDash val="solid"/>
            <a:miter lim="800000"/>
            <a:headEnd type="none" w="sm" len="sm"/>
            <a:tailEnd type="triangle" w="med" len="med"/>
          </a:ln>
        </p:spPr>
      </p:cxnSp>
      <p:cxnSp>
        <p:nvCxnSpPr>
          <p:cNvPr id="869" name="Google Shape;869;p46"/>
          <p:cNvCxnSpPr/>
          <p:nvPr/>
        </p:nvCxnSpPr>
        <p:spPr>
          <a:xfrm>
            <a:off x="8685187" y="3647888"/>
            <a:ext cx="0" cy="905281"/>
          </a:xfrm>
          <a:prstGeom prst="straightConnector1">
            <a:avLst/>
          </a:prstGeom>
          <a:noFill/>
          <a:ln w="107950" cap="flat" cmpd="sng">
            <a:solidFill>
              <a:srgbClr val="BADEE8"/>
            </a:solidFill>
            <a:prstDash val="solid"/>
            <a:miter lim="800000"/>
            <a:headEnd type="none" w="sm" len="sm"/>
            <a:tailEnd type="triangle" w="med" len="med"/>
          </a:ln>
        </p:spPr>
      </p:cxnSp>
      <p:pic>
        <p:nvPicPr>
          <p:cNvPr id="870" name="Google Shape;870;p46" descr="Icon&#10;&#10;Description automatically generated"/>
          <p:cNvPicPr preferRelativeResize="0"/>
          <p:nvPr/>
        </p:nvPicPr>
        <p:blipFill rotWithShape="1">
          <a:blip r:embed="rId4">
            <a:alphaModFix/>
          </a:blip>
          <a:srcRect/>
          <a:stretch/>
        </p:blipFill>
        <p:spPr>
          <a:xfrm>
            <a:off x="8428862" y="2967110"/>
            <a:ext cx="534566" cy="534566"/>
          </a:xfrm>
          <a:prstGeom prst="rect">
            <a:avLst/>
          </a:prstGeom>
          <a:noFill/>
          <a:ln>
            <a:noFill/>
          </a:ln>
        </p:spPr>
      </p:pic>
      <p:pic>
        <p:nvPicPr>
          <p:cNvPr id="871" name="Google Shape;871;p46" descr="Icon&#10;&#10;Description automatically generated"/>
          <p:cNvPicPr preferRelativeResize="0"/>
          <p:nvPr/>
        </p:nvPicPr>
        <p:blipFill rotWithShape="1">
          <a:blip r:embed="rId5">
            <a:alphaModFix/>
          </a:blip>
          <a:srcRect/>
          <a:stretch/>
        </p:blipFill>
        <p:spPr>
          <a:xfrm>
            <a:off x="8408009" y="1247407"/>
            <a:ext cx="624822" cy="624822"/>
          </a:xfrm>
          <a:prstGeom prst="rect">
            <a:avLst/>
          </a:prstGeom>
          <a:noFill/>
          <a:ln>
            <a:noFill/>
          </a:ln>
        </p:spPr>
      </p:pic>
      <p:pic>
        <p:nvPicPr>
          <p:cNvPr id="872" name="Google Shape;872;p46" descr="Icon&#10;&#10;Description automatically generated"/>
          <p:cNvPicPr preferRelativeResize="0"/>
          <p:nvPr/>
        </p:nvPicPr>
        <p:blipFill rotWithShape="1">
          <a:blip r:embed="rId6">
            <a:alphaModFix/>
          </a:blip>
          <a:srcRect/>
          <a:stretch/>
        </p:blipFill>
        <p:spPr>
          <a:xfrm>
            <a:off x="8419837" y="4679256"/>
            <a:ext cx="530700" cy="5307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71"/>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868"/>
                                        </p:tgtEl>
                                        <p:attrNameLst>
                                          <p:attrName>style.visibility</p:attrName>
                                        </p:attrNameLst>
                                      </p:cBhvr>
                                      <p:to>
                                        <p:strVal val="visible"/>
                                      </p:to>
                                    </p:set>
                                    <p:animEffect transition="in" filter="fade">
                                      <p:cBhvr>
                                        <p:cTn id="9" dur="1000"/>
                                        <p:tgtEl>
                                          <p:spTgt spid="868"/>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870"/>
                                        </p:tgtEl>
                                        <p:attrNameLst>
                                          <p:attrName>style.visibility</p:attrName>
                                        </p:attrNameLst>
                                      </p:cBhvr>
                                      <p:to>
                                        <p:strVal val="visible"/>
                                      </p:to>
                                    </p:set>
                                    <p:animEffect transition="in" filter="fade">
                                      <p:cBhvr>
                                        <p:cTn id="13" dur="500"/>
                                        <p:tgtEl>
                                          <p:spTgt spid="870"/>
                                        </p:tgtEl>
                                      </p:cBhvr>
                                    </p:animEffect>
                                  </p:childTnLst>
                                </p:cTn>
                              </p:par>
                            </p:childTnLst>
                          </p:cTn>
                        </p:par>
                        <p:par>
                          <p:cTn id="14" fill="hold">
                            <p:stCondLst>
                              <p:cond delay="1500"/>
                            </p:stCondLst>
                            <p:childTnLst>
                              <p:par>
                                <p:cTn id="15" presetID="10" presetClass="entr" presetSubtype="0" fill="hold" nodeType="afterEffect">
                                  <p:stCondLst>
                                    <p:cond delay="0"/>
                                  </p:stCondLst>
                                  <p:childTnLst>
                                    <p:set>
                                      <p:cBhvr>
                                        <p:cTn id="16" dur="1" fill="hold">
                                          <p:stCondLst>
                                            <p:cond delay="0"/>
                                          </p:stCondLst>
                                        </p:cTn>
                                        <p:tgtEl>
                                          <p:spTgt spid="869"/>
                                        </p:tgtEl>
                                        <p:attrNameLst>
                                          <p:attrName>style.visibility</p:attrName>
                                        </p:attrNameLst>
                                      </p:cBhvr>
                                      <p:to>
                                        <p:strVal val="visible"/>
                                      </p:to>
                                    </p:set>
                                    <p:animEffect transition="in" filter="fade">
                                      <p:cBhvr>
                                        <p:cTn id="17" dur="1000"/>
                                        <p:tgtEl>
                                          <p:spTgt spid="869"/>
                                        </p:tgtEl>
                                      </p:cBhvr>
                                    </p:animEffect>
                                  </p:childTnLst>
                                </p:cTn>
                              </p:par>
                            </p:childTnLst>
                          </p:cTn>
                        </p:par>
                        <p:par>
                          <p:cTn id="18" fill="hold">
                            <p:stCondLst>
                              <p:cond delay="2500"/>
                            </p:stCondLst>
                            <p:childTnLst>
                              <p:par>
                                <p:cTn id="19" presetID="10" presetClass="entr" presetSubtype="0" fill="hold" nodeType="afterEffect">
                                  <p:stCondLst>
                                    <p:cond delay="0"/>
                                  </p:stCondLst>
                                  <p:childTnLst>
                                    <p:set>
                                      <p:cBhvr>
                                        <p:cTn id="20" dur="1" fill="hold">
                                          <p:stCondLst>
                                            <p:cond delay="0"/>
                                          </p:stCondLst>
                                        </p:cTn>
                                        <p:tgtEl>
                                          <p:spTgt spid="872"/>
                                        </p:tgtEl>
                                        <p:attrNameLst>
                                          <p:attrName>style.visibility</p:attrName>
                                        </p:attrNameLst>
                                      </p:cBhvr>
                                      <p:to>
                                        <p:strVal val="visible"/>
                                      </p:to>
                                    </p:set>
                                    <p:animEffect transition="in" filter="fade">
                                      <p:cBhvr>
                                        <p:cTn id="21" dur="500"/>
                                        <p:tgtEl>
                                          <p:spTgt spid="8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877"/>
        <p:cNvGrpSpPr/>
        <p:nvPr/>
      </p:nvGrpSpPr>
      <p:grpSpPr>
        <a:xfrm>
          <a:off x="0" y="0"/>
          <a:ext cx="0" cy="0"/>
          <a:chOff x="0" y="0"/>
          <a:chExt cx="0" cy="0"/>
        </a:xfrm>
      </p:grpSpPr>
      <p:sp>
        <p:nvSpPr>
          <p:cNvPr id="878" name="Google Shape;878;p47"/>
          <p:cNvSpPr/>
          <p:nvPr/>
        </p:nvSpPr>
        <p:spPr>
          <a:xfrm>
            <a:off x="8779916" y="0"/>
            <a:ext cx="3412083" cy="68410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79" name="Google Shape;879;p47"/>
          <p:cNvSpPr txBox="1"/>
          <p:nvPr/>
        </p:nvSpPr>
        <p:spPr>
          <a:xfrm>
            <a:off x="4834799" y="1870750"/>
            <a:ext cx="7357200" cy="32325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dk1"/>
              </a:buClr>
              <a:buSzPts val="2400"/>
              <a:buFont typeface="Arial"/>
              <a:buChar char="•"/>
            </a:pPr>
            <a:r>
              <a:rPr lang="en-CA" sz="2400" dirty="0">
                <a:solidFill>
                  <a:schemeClr val="dk1"/>
                </a:solidFill>
                <a:latin typeface="Calibri"/>
                <a:ea typeface="Calibri"/>
                <a:cs typeface="Calibri"/>
                <a:sym typeface="Calibri"/>
              </a:rPr>
              <a:t>R</a:t>
            </a:r>
            <a:r>
              <a:rPr lang="en-CA" sz="2400" b="0" i="0" u="none" strike="noStrike" cap="none" dirty="0">
                <a:solidFill>
                  <a:schemeClr val="dk1"/>
                </a:solidFill>
                <a:latin typeface="Calibri"/>
                <a:ea typeface="Calibri"/>
                <a:cs typeface="Calibri"/>
                <a:sym typeface="Calibri"/>
              </a:rPr>
              <a:t>equires a multidisciplinary team.</a:t>
            </a:r>
            <a:endParaRPr sz="1400" b="0" i="0" u="none" strike="noStrike" cap="none" dirty="0">
              <a:solidFill>
                <a:schemeClr val="dk1"/>
              </a:solidFill>
              <a:latin typeface="Arial"/>
              <a:ea typeface="Arial"/>
              <a:cs typeface="Arial"/>
              <a:sym typeface="Arial"/>
            </a:endParaRPr>
          </a:p>
          <a:p>
            <a:pPr marL="342900" marR="0" lvl="0" indent="-342900" algn="l" rtl="0">
              <a:lnSpc>
                <a:spcPct val="150000"/>
              </a:lnSpc>
              <a:spcBef>
                <a:spcPts val="0"/>
              </a:spcBef>
              <a:spcAft>
                <a:spcPts val="0"/>
              </a:spcAft>
              <a:buClr>
                <a:schemeClr val="dk1"/>
              </a:buClr>
              <a:buSzPts val="2400"/>
              <a:buFont typeface="Arial"/>
              <a:buChar char="•"/>
            </a:pPr>
            <a:r>
              <a:rPr lang="en-CA" sz="2400" b="0" i="0" u="none" strike="noStrike" cap="none" dirty="0">
                <a:solidFill>
                  <a:schemeClr val="dk1"/>
                </a:solidFill>
                <a:latin typeface="Calibri"/>
                <a:ea typeface="Calibri"/>
                <a:cs typeface="Calibri"/>
                <a:sym typeface="Calibri"/>
              </a:rPr>
              <a:t>It is cost-intensive, time-intensive, and resource-intensive</a:t>
            </a:r>
            <a:r>
              <a:rPr lang="en-CA" sz="2400" dirty="0">
                <a:solidFill>
                  <a:schemeClr val="dk1"/>
                </a:solidFill>
                <a:latin typeface="Calibri"/>
                <a:ea typeface="Calibri"/>
                <a:cs typeface="Calibri"/>
                <a:sym typeface="Calibri"/>
              </a:rPr>
              <a:t>.</a:t>
            </a:r>
            <a:endParaRPr sz="1400" b="0" i="0" u="none" strike="noStrike" cap="none" dirty="0">
              <a:solidFill>
                <a:schemeClr val="dk1"/>
              </a:solidFill>
              <a:latin typeface="Arial"/>
              <a:ea typeface="Arial"/>
              <a:cs typeface="Arial"/>
              <a:sym typeface="Arial"/>
            </a:endParaRPr>
          </a:p>
          <a:p>
            <a:pPr marL="342900" marR="0" lvl="0" indent="-342900" algn="l" rtl="0">
              <a:lnSpc>
                <a:spcPct val="150000"/>
              </a:lnSpc>
              <a:spcBef>
                <a:spcPts val="0"/>
              </a:spcBef>
              <a:spcAft>
                <a:spcPts val="0"/>
              </a:spcAft>
              <a:buClr>
                <a:schemeClr val="dk1"/>
              </a:buClr>
              <a:buSzPts val="2400"/>
              <a:buFont typeface="Arial"/>
              <a:buChar char="•"/>
            </a:pPr>
            <a:r>
              <a:rPr lang="en-CA" sz="2400" b="0" i="0" u="none" strike="noStrike" cap="none" dirty="0">
                <a:solidFill>
                  <a:schemeClr val="dk1"/>
                </a:solidFill>
                <a:latin typeface="Calibri"/>
                <a:ea typeface="Calibri"/>
                <a:cs typeface="Calibri"/>
                <a:sym typeface="Calibri"/>
              </a:rPr>
              <a:t>There are a wide range of screening tools.</a:t>
            </a:r>
            <a:endParaRPr sz="1400" b="0" i="0" u="none" strike="noStrike" cap="none" dirty="0">
              <a:solidFill>
                <a:schemeClr val="dk1"/>
              </a:solidFill>
              <a:latin typeface="Arial"/>
              <a:ea typeface="Arial"/>
              <a:cs typeface="Arial"/>
              <a:sym typeface="Arial"/>
            </a:endParaRPr>
          </a:p>
          <a:p>
            <a:pPr marL="342900" marR="0" lvl="0" indent="-342900" algn="l" rtl="0">
              <a:lnSpc>
                <a:spcPct val="150000"/>
              </a:lnSpc>
              <a:spcBef>
                <a:spcPts val="0"/>
              </a:spcBef>
              <a:spcAft>
                <a:spcPts val="0"/>
              </a:spcAft>
              <a:buClr>
                <a:schemeClr val="dk1"/>
              </a:buClr>
              <a:buSzPts val="2400"/>
              <a:buFont typeface="Arial"/>
              <a:buChar char="•"/>
            </a:pPr>
            <a:r>
              <a:rPr lang="en-CA" sz="2400" b="0" i="0" u="none" strike="noStrike" cap="none" dirty="0">
                <a:solidFill>
                  <a:schemeClr val="dk1"/>
                </a:solidFill>
                <a:latin typeface="Calibri"/>
                <a:ea typeface="Calibri"/>
                <a:cs typeface="Calibri"/>
                <a:sym typeface="Calibri"/>
              </a:rPr>
              <a:t>Signs and symptoms are hard to recognize.</a:t>
            </a:r>
            <a:endParaRPr sz="1400" b="0" i="0" u="none" strike="noStrike" cap="none" dirty="0">
              <a:solidFill>
                <a:schemeClr val="dk1"/>
              </a:solidFill>
              <a:latin typeface="Arial"/>
              <a:ea typeface="Arial"/>
              <a:cs typeface="Arial"/>
              <a:sym typeface="Arial"/>
            </a:endParaRPr>
          </a:p>
          <a:p>
            <a:pPr marL="342900" marR="0" lvl="0" indent="-342900" algn="l" rtl="0">
              <a:lnSpc>
                <a:spcPct val="150000"/>
              </a:lnSpc>
              <a:spcBef>
                <a:spcPts val="0"/>
              </a:spcBef>
              <a:spcAft>
                <a:spcPts val="0"/>
              </a:spcAft>
              <a:buClr>
                <a:schemeClr val="dk1"/>
              </a:buClr>
              <a:buSzPts val="2400"/>
              <a:buFont typeface="Arial"/>
              <a:buChar char="•"/>
            </a:pPr>
            <a:r>
              <a:rPr lang="en-CA" sz="2400" b="0" i="0" u="none" strike="noStrike" cap="none" dirty="0">
                <a:solidFill>
                  <a:schemeClr val="dk1"/>
                </a:solidFill>
                <a:latin typeface="Calibri"/>
                <a:ea typeface="Calibri"/>
                <a:cs typeface="Calibri"/>
                <a:sym typeface="Calibri"/>
              </a:rPr>
              <a:t>Stigma.</a:t>
            </a:r>
            <a:endParaRPr sz="1400" b="0" i="0" u="none" strike="noStrike" cap="none" dirty="0">
              <a:solidFill>
                <a:schemeClr val="dk1"/>
              </a:solidFill>
              <a:latin typeface="Arial"/>
              <a:ea typeface="Arial"/>
              <a:cs typeface="Arial"/>
              <a:sym typeface="Arial"/>
            </a:endParaRPr>
          </a:p>
        </p:txBody>
      </p:sp>
      <p:sp>
        <p:nvSpPr>
          <p:cNvPr id="880" name="Google Shape;880;p47"/>
          <p:cNvSpPr txBox="1"/>
          <p:nvPr/>
        </p:nvSpPr>
        <p:spPr>
          <a:xfrm>
            <a:off x="1308052" y="947350"/>
            <a:ext cx="74718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dirty="0">
                <a:solidFill>
                  <a:srgbClr val="364DA1"/>
                </a:solidFill>
                <a:latin typeface="EB Garamond"/>
                <a:ea typeface="EB Garamond"/>
                <a:cs typeface="EB Garamond"/>
                <a:sym typeface="EB Garamond"/>
              </a:rPr>
              <a:t>C</a:t>
            </a:r>
            <a:r>
              <a:rPr lang="en-CA" sz="5400" b="1" i="0" u="none" strike="noStrike" cap="none" dirty="0">
                <a:solidFill>
                  <a:srgbClr val="364DA1"/>
                </a:solidFill>
                <a:latin typeface="EB Garamond"/>
                <a:ea typeface="EB Garamond"/>
                <a:cs typeface="EB Garamond"/>
                <a:sym typeface="EB Garamond"/>
              </a:rPr>
              <a:t>halleng</a:t>
            </a:r>
            <a:r>
              <a:rPr lang="en-CA" sz="5400" b="1" dirty="0">
                <a:solidFill>
                  <a:srgbClr val="364DA1"/>
                </a:solidFill>
                <a:latin typeface="EB Garamond"/>
                <a:ea typeface="EB Garamond"/>
                <a:cs typeface="EB Garamond"/>
                <a:sym typeface="EB Garamond"/>
              </a:rPr>
              <a:t>es of Diagnosis</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6" name="Google Shape;886;p48"/>
          <p:cNvSpPr/>
          <p:nvPr/>
        </p:nvSpPr>
        <p:spPr>
          <a:xfrm>
            <a:off x="3363310" y="0"/>
            <a:ext cx="8828690" cy="6042991"/>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87" name="Google Shape;887;p48"/>
          <p:cNvSpPr/>
          <p:nvPr/>
        </p:nvSpPr>
        <p:spPr>
          <a:xfrm>
            <a:off x="-1" y="4246179"/>
            <a:ext cx="4699591" cy="2611821"/>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88" name="Google Shape;888;p48"/>
          <p:cNvSpPr txBox="1"/>
          <p:nvPr/>
        </p:nvSpPr>
        <p:spPr>
          <a:xfrm>
            <a:off x="6535515" y="1024615"/>
            <a:ext cx="1969054"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CA" sz="2200" b="0" i="0" u="none" strike="noStrike" cap="none">
                <a:solidFill>
                  <a:schemeClr val="dk1"/>
                </a:solidFill>
                <a:latin typeface="Calibri"/>
                <a:ea typeface="Calibri"/>
                <a:cs typeface="Calibri"/>
                <a:sym typeface="Calibri"/>
              </a:rPr>
              <a:t>Medical Practitioner</a:t>
            </a:r>
            <a:endParaRPr sz="1400" b="0" i="0" u="none" strike="noStrike" cap="none">
              <a:solidFill>
                <a:srgbClr val="000000"/>
              </a:solidFill>
              <a:latin typeface="Arial"/>
              <a:ea typeface="Arial"/>
              <a:cs typeface="Arial"/>
              <a:sym typeface="Arial"/>
            </a:endParaRPr>
          </a:p>
        </p:txBody>
      </p:sp>
      <p:sp>
        <p:nvSpPr>
          <p:cNvPr id="889" name="Google Shape;889;p48"/>
          <p:cNvSpPr txBox="1"/>
          <p:nvPr/>
        </p:nvSpPr>
        <p:spPr>
          <a:xfrm>
            <a:off x="399642" y="4604230"/>
            <a:ext cx="4512600"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chemeClr val="lt1"/>
                </a:solidFill>
                <a:latin typeface="EB Garamond"/>
                <a:ea typeface="EB Garamond"/>
                <a:cs typeface="EB Garamond"/>
                <a:sym typeface="EB Garamond"/>
              </a:rPr>
              <a:t>Assessment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chemeClr val="lt1"/>
                </a:solidFill>
                <a:latin typeface="EB Garamond"/>
                <a:ea typeface="EB Garamond"/>
                <a:cs typeface="EB Garamond"/>
                <a:sym typeface="EB Garamond"/>
              </a:rPr>
              <a:t>and Diagnosis</a:t>
            </a:r>
            <a:endParaRPr sz="1400" b="0" i="0" u="none" strike="noStrike" cap="none">
              <a:solidFill>
                <a:srgbClr val="000000"/>
              </a:solidFill>
              <a:latin typeface="Arial"/>
              <a:ea typeface="Arial"/>
              <a:cs typeface="Arial"/>
              <a:sym typeface="Arial"/>
            </a:endParaRPr>
          </a:p>
        </p:txBody>
      </p:sp>
      <p:sp>
        <p:nvSpPr>
          <p:cNvPr id="890" name="Google Shape;890;p48"/>
          <p:cNvSpPr txBox="1"/>
          <p:nvPr/>
        </p:nvSpPr>
        <p:spPr>
          <a:xfrm>
            <a:off x="10098352" y="1162114"/>
            <a:ext cx="1675065"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CA" sz="2200" b="0" i="0" u="none" strike="noStrike" cap="none">
                <a:solidFill>
                  <a:schemeClr val="dk1"/>
                </a:solidFill>
                <a:latin typeface="Calibri"/>
                <a:ea typeface="Calibri"/>
                <a:cs typeface="Calibri"/>
                <a:sym typeface="Calibri"/>
              </a:rPr>
              <a:t>Psychologist</a:t>
            </a:r>
            <a:endParaRPr sz="1400" b="0" i="0" u="none" strike="noStrike" cap="none">
              <a:solidFill>
                <a:srgbClr val="000000"/>
              </a:solidFill>
              <a:latin typeface="Arial"/>
              <a:ea typeface="Arial"/>
              <a:cs typeface="Arial"/>
              <a:sym typeface="Arial"/>
            </a:endParaRPr>
          </a:p>
        </p:txBody>
      </p:sp>
      <p:sp>
        <p:nvSpPr>
          <p:cNvPr id="891" name="Google Shape;891;p48"/>
          <p:cNvSpPr txBox="1"/>
          <p:nvPr/>
        </p:nvSpPr>
        <p:spPr>
          <a:xfrm>
            <a:off x="6535515" y="2687635"/>
            <a:ext cx="1545230"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CA" sz="2200" b="0" i="0" u="none" strike="noStrike" cap="none">
                <a:solidFill>
                  <a:schemeClr val="dk1"/>
                </a:solidFill>
                <a:latin typeface="Calibri"/>
                <a:ea typeface="Calibri"/>
                <a:cs typeface="Calibri"/>
                <a:sym typeface="Calibri"/>
              </a:rPr>
              <a:t>Social Worker</a:t>
            </a:r>
            <a:endParaRPr sz="1400" b="0" i="0" u="none" strike="noStrike" cap="none">
              <a:solidFill>
                <a:srgbClr val="000000"/>
              </a:solidFill>
              <a:latin typeface="Arial"/>
              <a:ea typeface="Arial"/>
              <a:cs typeface="Arial"/>
              <a:sym typeface="Arial"/>
            </a:endParaRPr>
          </a:p>
        </p:txBody>
      </p:sp>
      <p:sp>
        <p:nvSpPr>
          <p:cNvPr id="892" name="Google Shape;892;p48"/>
          <p:cNvSpPr txBox="1"/>
          <p:nvPr/>
        </p:nvSpPr>
        <p:spPr>
          <a:xfrm>
            <a:off x="10037137" y="2585219"/>
            <a:ext cx="2350882"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CA" sz="2200" b="0" i="0" u="none" strike="noStrike" cap="none">
                <a:solidFill>
                  <a:schemeClr val="dk1"/>
                </a:solidFill>
                <a:latin typeface="Calibri"/>
                <a:ea typeface="Calibri"/>
                <a:cs typeface="Calibri"/>
                <a:sym typeface="Calibri"/>
              </a:rPr>
              <a:t>Occupational Therapist</a:t>
            </a:r>
            <a:endParaRPr sz="1400" b="0" i="0" u="none" strike="noStrike" cap="none">
              <a:solidFill>
                <a:srgbClr val="000000"/>
              </a:solidFill>
              <a:latin typeface="Arial"/>
              <a:ea typeface="Arial"/>
              <a:cs typeface="Arial"/>
              <a:sym typeface="Arial"/>
            </a:endParaRPr>
          </a:p>
        </p:txBody>
      </p:sp>
      <p:sp>
        <p:nvSpPr>
          <p:cNvPr id="893" name="Google Shape;893;p48"/>
          <p:cNvSpPr txBox="1"/>
          <p:nvPr/>
        </p:nvSpPr>
        <p:spPr>
          <a:xfrm>
            <a:off x="6535514" y="4436856"/>
            <a:ext cx="2670837"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CA" sz="2200" b="0" i="0" u="none" strike="noStrike" cap="none">
                <a:solidFill>
                  <a:schemeClr val="dk1"/>
                </a:solidFill>
                <a:latin typeface="Calibri"/>
                <a:ea typeface="Calibri"/>
                <a:cs typeface="Calibri"/>
                <a:sym typeface="Calibri"/>
              </a:rPr>
              <a:t>Speech-Language Pathologist</a:t>
            </a:r>
            <a:endParaRPr sz="1400" b="0" i="0" u="none" strike="noStrike" cap="none">
              <a:solidFill>
                <a:srgbClr val="000000"/>
              </a:solidFill>
              <a:latin typeface="Arial"/>
              <a:ea typeface="Arial"/>
              <a:cs typeface="Arial"/>
              <a:sym typeface="Arial"/>
            </a:endParaRPr>
          </a:p>
        </p:txBody>
      </p:sp>
      <p:sp>
        <p:nvSpPr>
          <p:cNvPr id="894" name="Google Shape;894;p48"/>
          <p:cNvSpPr txBox="1"/>
          <p:nvPr/>
        </p:nvSpPr>
        <p:spPr>
          <a:xfrm>
            <a:off x="10037137" y="4357442"/>
            <a:ext cx="1879873"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CA" sz="2200" b="0" i="0" u="none" strike="noStrike" cap="none">
                <a:solidFill>
                  <a:schemeClr val="dk1"/>
                </a:solidFill>
                <a:latin typeface="Calibri"/>
                <a:ea typeface="Calibri"/>
                <a:cs typeface="Calibri"/>
                <a:sym typeface="Calibri"/>
              </a:rPr>
              <a:t>Clinic Coordinator</a:t>
            </a:r>
            <a:endParaRPr sz="1400" b="0" i="0" u="none" strike="noStrike" cap="none">
              <a:solidFill>
                <a:srgbClr val="000000"/>
              </a:solidFill>
              <a:latin typeface="Arial"/>
              <a:ea typeface="Arial"/>
              <a:cs typeface="Arial"/>
              <a:sym typeface="Arial"/>
            </a:endParaRPr>
          </a:p>
        </p:txBody>
      </p:sp>
      <p:pic>
        <p:nvPicPr>
          <p:cNvPr id="895" name="Google Shape;895;p48" descr="Doctor female with solid fill"/>
          <p:cNvPicPr preferRelativeResize="0"/>
          <p:nvPr/>
        </p:nvPicPr>
        <p:blipFill rotWithShape="1">
          <a:blip r:embed="rId3">
            <a:alphaModFix/>
          </a:blip>
          <a:srcRect/>
          <a:stretch/>
        </p:blipFill>
        <p:spPr>
          <a:xfrm>
            <a:off x="5406619" y="696623"/>
            <a:ext cx="1204602" cy="1204602"/>
          </a:xfrm>
          <a:prstGeom prst="rect">
            <a:avLst/>
          </a:prstGeom>
          <a:noFill/>
          <a:ln>
            <a:noFill/>
          </a:ln>
        </p:spPr>
      </p:pic>
      <p:pic>
        <p:nvPicPr>
          <p:cNvPr id="896" name="Google Shape;896;p48" descr="Brain in head with solid fill"/>
          <p:cNvPicPr preferRelativeResize="0"/>
          <p:nvPr/>
        </p:nvPicPr>
        <p:blipFill rotWithShape="1">
          <a:blip r:embed="rId4">
            <a:alphaModFix/>
          </a:blip>
          <a:srcRect/>
          <a:stretch/>
        </p:blipFill>
        <p:spPr>
          <a:xfrm>
            <a:off x="8852865" y="696624"/>
            <a:ext cx="1184272" cy="1184272"/>
          </a:xfrm>
          <a:prstGeom prst="rect">
            <a:avLst/>
          </a:prstGeom>
          <a:noFill/>
          <a:ln>
            <a:noFill/>
          </a:ln>
        </p:spPr>
      </p:pic>
      <p:pic>
        <p:nvPicPr>
          <p:cNvPr id="897" name="Google Shape;897;p48" descr="Care with solid fill"/>
          <p:cNvPicPr preferRelativeResize="0"/>
          <p:nvPr/>
        </p:nvPicPr>
        <p:blipFill rotWithShape="1">
          <a:blip r:embed="rId5">
            <a:alphaModFix/>
          </a:blip>
          <a:srcRect/>
          <a:stretch/>
        </p:blipFill>
        <p:spPr>
          <a:xfrm>
            <a:off x="5345612" y="2427034"/>
            <a:ext cx="1204602" cy="1204602"/>
          </a:xfrm>
          <a:prstGeom prst="rect">
            <a:avLst/>
          </a:prstGeom>
          <a:noFill/>
          <a:ln>
            <a:noFill/>
          </a:ln>
        </p:spPr>
      </p:pic>
      <p:pic>
        <p:nvPicPr>
          <p:cNvPr id="898" name="Google Shape;898;p48" descr="Yoga with solid fill"/>
          <p:cNvPicPr preferRelativeResize="0"/>
          <p:nvPr/>
        </p:nvPicPr>
        <p:blipFill rotWithShape="1">
          <a:blip r:embed="rId6">
            <a:alphaModFix/>
          </a:blip>
          <a:srcRect/>
          <a:stretch/>
        </p:blipFill>
        <p:spPr>
          <a:xfrm>
            <a:off x="8693144" y="2357338"/>
            <a:ext cx="1343993" cy="1343993"/>
          </a:xfrm>
          <a:prstGeom prst="rect">
            <a:avLst/>
          </a:prstGeom>
          <a:noFill/>
          <a:ln>
            <a:noFill/>
          </a:ln>
        </p:spPr>
      </p:pic>
      <p:pic>
        <p:nvPicPr>
          <p:cNvPr id="899" name="Google Shape;899;p48" descr="Chat with solid fill"/>
          <p:cNvPicPr preferRelativeResize="0"/>
          <p:nvPr/>
        </p:nvPicPr>
        <p:blipFill rotWithShape="1">
          <a:blip r:embed="rId7">
            <a:alphaModFix/>
          </a:blip>
          <a:srcRect/>
          <a:stretch/>
        </p:blipFill>
        <p:spPr>
          <a:xfrm>
            <a:off x="5214951" y="4099002"/>
            <a:ext cx="1273666" cy="1273666"/>
          </a:xfrm>
          <a:prstGeom prst="rect">
            <a:avLst/>
          </a:prstGeom>
          <a:noFill/>
          <a:ln>
            <a:noFill/>
          </a:ln>
        </p:spPr>
      </p:pic>
      <p:pic>
        <p:nvPicPr>
          <p:cNvPr id="900" name="Google Shape;900;p48" descr="Clipboard with solid fill"/>
          <p:cNvPicPr preferRelativeResize="0"/>
          <p:nvPr/>
        </p:nvPicPr>
        <p:blipFill rotWithShape="1">
          <a:blip r:embed="rId8">
            <a:alphaModFix/>
          </a:blip>
          <a:srcRect/>
          <a:stretch/>
        </p:blipFill>
        <p:spPr>
          <a:xfrm>
            <a:off x="8886042" y="4136918"/>
            <a:ext cx="1151095" cy="1151095"/>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sp>
        <p:nvSpPr>
          <p:cNvPr id="906" name="Google Shape;906;p49"/>
          <p:cNvSpPr/>
          <p:nvPr/>
        </p:nvSpPr>
        <p:spPr>
          <a:xfrm>
            <a:off x="653943" y="2074013"/>
            <a:ext cx="2938658" cy="3263530"/>
          </a:xfrm>
          <a:prstGeom prst="roundRect">
            <a:avLst>
              <a:gd name="adj" fmla="val 4170"/>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7" name="Google Shape;907;p49"/>
          <p:cNvSpPr txBox="1"/>
          <p:nvPr/>
        </p:nvSpPr>
        <p:spPr>
          <a:xfrm>
            <a:off x="653942" y="438907"/>
            <a:ext cx="6911808"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Possible Diagnoses</a:t>
            </a:r>
            <a:endParaRPr sz="1400" b="0" i="0" u="none" strike="noStrike" cap="none">
              <a:solidFill>
                <a:srgbClr val="000000"/>
              </a:solidFill>
              <a:latin typeface="Arial"/>
              <a:ea typeface="Arial"/>
              <a:cs typeface="Arial"/>
              <a:sym typeface="Arial"/>
            </a:endParaRPr>
          </a:p>
        </p:txBody>
      </p:sp>
      <p:sp>
        <p:nvSpPr>
          <p:cNvPr id="908" name="Google Shape;908;p49"/>
          <p:cNvSpPr/>
          <p:nvPr/>
        </p:nvSpPr>
        <p:spPr>
          <a:xfrm>
            <a:off x="7343800" y="2075802"/>
            <a:ext cx="4118700" cy="3263400"/>
          </a:xfrm>
          <a:prstGeom prst="roundRect">
            <a:avLst>
              <a:gd name="adj" fmla="val 4170"/>
            </a:avLst>
          </a:prstGeom>
          <a:solidFill>
            <a:srgbClr val="4B98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9" name="Google Shape;909;p49"/>
          <p:cNvSpPr txBox="1"/>
          <p:nvPr/>
        </p:nvSpPr>
        <p:spPr>
          <a:xfrm>
            <a:off x="831421" y="3031775"/>
            <a:ext cx="2583600" cy="1569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CA" sz="3200" b="1" i="0" u="none" strike="noStrike" cap="none">
                <a:solidFill>
                  <a:srgbClr val="364DA1"/>
                </a:solidFill>
                <a:latin typeface="Calibri"/>
                <a:ea typeface="Calibri"/>
                <a:cs typeface="Calibri"/>
                <a:sym typeface="Calibri"/>
              </a:rPr>
              <a:t>FASD </a:t>
            </a:r>
            <a:r>
              <a:rPr lang="en-CA" sz="3200" b="1" i="1" u="none" strike="noStrike" cap="none">
                <a:solidFill>
                  <a:srgbClr val="364DA1"/>
                </a:solidFill>
                <a:latin typeface="Calibri"/>
                <a:ea typeface="Calibri"/>
                <a:cs typeface="Calibri"/>
                <a:sym typeface="Calibri"/>
              </a:rPr>
              <a:t>with </a:t>
            </a:r>
            <a:r>
              <a:rPr lang="en-CA" sz="3200" b="1" i="0" u="none" strike="noStrike" cap="none">
                <a:solidFill>
                  <a:srgbClr val="364DA1"/>
                </a:solidFill>
                <a:latin typeface="Calibri"/>
                <a:ea typeface="Calibri"/>
                <a:cs typeface="Calibri"/>
                <a:sym typeface="Calibri"/>
              </a:rPr>
              <a:t>sentinel facial features</a:t>
            </a:r>
            <a:endParaRPr sz="1400" b="0" i="0" u="none" strike="noStrike" cap="none">
              <a:solidFill>
                <a:srgbClr val="000000"/>
              </a:solidFill>
              <a:latin typeface="Arial"/>
              <a:ea typeface="Arial"/>
              <a:cs typeface="Arial"/>
              <a:sym typeface="Arial"/>
            </a:endParaRPr>
          </a:p>
        </p:txBody>
      </p:sp>
      <p:sp>
        <p:nvSpPr>
          <p:cNvPr id="910" name="Google Shape;910;p49"/>
          <p:cNvSpPr/>
          <p:nvPr/>
        </p:nvSpPr>
        <p:spPr>
          <a:xfrm>
            <a:off x="3748926" y="2074013"/>
            <a:ext cx="2938658" cy="3263530"/>
          </a:xfrm>
          <a:prstGeom prst="roundRect">
            <a:avLst>
              <a:gd name="adj" fmla="val 4170"/>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11" name="Google Shape;911;p49"/>
          <p:cNvSpPr txBox="1"/>
          <p:nvPr/>
        </p:nvSpPr>
        <p:spPr>
          <a:xfrm>
            <a:off x="3926391" y="2922675"/>
            <a:ext cx="2583600" cy="1569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CA" sz="3200" b="1" i="0" u="none" strike="noStrike" cap="none">
                <a:solidFill>
                  <a:srgbClr val="364DA1"/>
                </a:solidFill>
                <a:latin typeface="Calibri"/>
                <a:ea typeface="Calibri"/>
                <a:cs typeface="Calibri"/>
                <a:sym typeface="Calibri"/>
              </a:rPr>
              <a:t>FASD </a:t>
            </a:r>
            <a:r>
              <a:rPr lang="en-CA" sz="3200" b="1" i="1" u="none" strike="noStrike" cap="none">
                <a:solidFill>
                  <a:srgbClr val="364DA1"/>
                </a:solidFill>
                <a:latin typeface="Calibri"/>
                <a:ea typeface="Calibri"/>
                <a:cs typeface="Calibri"/>
                <a:sym typeface="Calibri"/>
              </a:rPr>
              <a:t>without </a:t>
            </a:r>
            <a:r>
              <a:rPr lang="en-CA" sz="3200" b="1" i="0" u="none" strike="noStrike" cap="none">
                <a:solidFill>
                  <a:srgbClr val="364DA1"/>
                </a:solidFill>
                <a:latin typeface="Calibri"/>
                <a:ea typeface="Calibri"/>
                <a:cs typeface="Calibri"/>
                <a:sym typeface="Calibri"/>
              </a:rPr>
              <a:t>sentinel facial features</a:t>
            </a:r>
            <a:endParaRPr sz="1400" b="0" i="0" u="none" strike="noStrike" cap="none">
              <a:solidFill>
                <a:srgbClr val="000000"/>
              </a:solidFill>
              <a:latin typeface="Arial"/>
              <a:ea typeface="Arial"/>
              <a:cs typeface="Arial"/>
              <a:sym typeface="Arial"/>
            </a:endParaRPr>
          </a:p>
        </p:txBody>
      </p:sp>
      <p:sp>
        <p:nvSpPr>
          <p:cNvPr id="912" name="Google Shape;912;p49"/>
          <p:cNvSpPr txBox="1"/>
          <p:nvPr/>
        </p:nvSpPr>
        <p:spPr>
          <a:xfrm>
            <a:off x="7458100" y="2676375"/>
            <a:ext cx="3890100" cy="2062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CA" sz="3200" b="1" i="0" u="none" strike="noStrike" cap="none">
                <a:solidFill>
                  <a:schemeClr val="lt1"/>
                </a:solidFill>
                <a:latin typeface="Calibri"/>
                <a:ea typeface="Calibri"/>
                <a:cs typeface="Calibri"/>
                <a:sym typeface="Calibri"/>
              </a:rPr>
              <a:t>At-risk for neurodevelopmental disorder and FASD associated with PAE</a:t>
            </a:r>
            <a:endParaRPr sz="1400" b="0" i="0" u="none" strike="noStrike" cap="none">
              <a:solidFill>
                <a:srgbClr val="000000"/>
              </a:solidFill>
              <a:latin typeface="Arial"/>
              <a:ea typeface="Arial"/>
              <a:cs typeface="Arial"/>
              <a:sym typeface="Arial"/>
            </a:endParaRPr>
          </a:p>
        </p:txBody>
      </p:sp>
      <p:sp>
        <p:nvSpPr>
          <p:cNvPr id="913" name="Google Shape;913;p49"/>
          <p:cNvSpPr txBox="1"/>
          <p:nvPr/>
        </p:nvSpPr>
        <p:spPr>
          <a:xfrm>
            <a:off x="7888723" y="5923073"/>
            <a:ext cx="29547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CA" sz="3600" b="1" i="0" u="none" strike="noStrike" cap="none">
                <a:solidFill>
                  <a:schemeClr val="dk1"/>
                </a:solidFill>
                <a:latin typeface="EB Garamond"/>
                <a:ea typeface="EB Garamond"/>
                <a:cs typeface="EB Garamond"/>
                <a:sym typeface="EB Garamond"/>
              </a:rPr>
              <a:t>Designation</a:t>
            </a:r>
            <a:endParaRPr sz="1400" b="0" i="0" u="none" strike="noStrike" cap="none">
              <a:solidFill>
                <a:schemeClr val="dk1"/>
              </a:solidFill>
              <a:latin typeface="Arial"/>
              <a:ea typeface="Arial"/>
              <a:cs typeface="Arial"/>
              <a:sym typeface="Arial"/>
            </a:endParaRPr>
          </a:p>
        </p:txBody>
      </p:sp>
      <p:sp>
        <p:nvSpPr>
          <p:cNvPr id="914" name="Google Shape;914;p49"/>
          <p:cNvSpPr txBox="1"/>
          <p:nvPr/>
        </p:nvSpPr>
        <p:spPr>
          <a:xfrm>
            <a:off x="2233619" y="5923074"/>
            <a:ext cx="29547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CA" sz="3600" b="1" i="0" u="none" strike="noStrike" cap="none">
                <a:solidFill>
                  <a:schemeClr val="dk1"/>
                </a:solidFill>
                <a:latin typeface="EB Garamond"/>
                <a:ea typeface="EB Garamond"/>
                <a:cs typeface="EB Garamond"/>
                <a:sym typeface="EB Garamond"/>
              </a:rPr>
              <a:t>Diagnosis</a:t>
            </a:r>
            <a:endParaRPr sz="1400" b="0" i="0" u="none" strike="noStrike" cap="none">
              <a:solidFill>
                <a:schemeClr val="dk1"/>
              </a:solidFill>
              <a:latin typeface="Arial"/>
              <a:ea typeface="Arial"/>
              <a:cs typeface="Arial"/>
              <a:sym typeface="Arial"/>
            </a:endParaRPr>
          </a:p>
        </p:txBody>
      </p:sp>
      <p:pic>
        <p:nvPicPr>
          <p:cNvPr id="915" name="Google Shape;915;p49"/>
          <p:cNvPicPr preferRelativeResize="0"/>
          <p:nvPr/>
        </p:nvPicPr>
        <p:blipFill rotWithShape="1">
          <a:blip r:embed="rId3">
            <a:alphaModFix/>
          </a:blip>
          <a:srcRect/>
          <a:stretch/>
        </p:blipFill>
        <p:spPr>
          <a:xfrm>
            <a:off x="2019764" y="5198917"/>
            <a:ext cx="3302000" cy="812800"/>
          </a:xfrm>
          <a:prstGeom prst="rect">
            <a:avLst/>
          </a:prstGeom>
          <a:noFill/>
          <a:ln>
            <a:noFill/>
          </a:ln>
        </p:spPr>
      </p:pic>
      <p:pic>
        <p:nvPicPr>
          <p:cNvPr id="916" name="Google Shape;916;p49"/>
          <p:cNvPicPr preferRelativeResize="0"/>
          <p:nvPr/>
        </p:nvPicPr>
        <p:blipFill rotWithShape="1">
          <a:blip r:embed="rId4">
            <a:alphaModFix/>
          </a:blip>
          <a:srcRect/>
          <a:stretch/>
        </p:blipFill>
        <p:spPr>
          <a:xfrm>
            <a:off x="9384094" y="5199711"/>
            <a:ext cx="38100" cy="584200"/>
          </a:xfrm>
          <a:prstGeom prst="rect">
            <a:avLst/>
          </a:prstGeom>
          <a:noFill/>
          <a:ln>
            <a:noFill/>
          </a:ln>
        </p:spPr>
      </p:pic>
      <p:pic>
        <p:nvPicPr>
          <p:cNvPr id="917" name="Google Shape;917;p49"/>
          <p:cNvPicPr preferRelativeResize="0"/>
          <p:nvPr/>
        </p:nvPicPr>
        <p:blipFill rotWithShape="1">
          <a:blip r:embed="rId4">
            <a:alphaModFix/>
          </a:blip>
          <a:srcRect/>
          <a:stretch/>
        </p:blipFill>
        <p:spPr>
          <a:xfrm flipH="1">
            <a:off x="5321764" y="5199703"/>
            <a:ext cx="38100" cy="584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6"/>
          <p:cNvSpPr/>
          <p:nvPr/>
        </p:nvSpPr>
        <p:spPr>
          <a:xfrm>
            <a:off x="1200933" y="796018"/>
            <a:ext cx="5189700" cy="5265900"/>
          </a:xfrm>
          <a:prstGeom prst="roundRect">
            <a:avLst>
              <a:gd name="adj" fmla="val 0"/>
            </a:avLst>
          </a:prstGeom>
          <a:gradFill>
            <a:gsLst>
              <a:gs pos="0">
                <a:srgbClr val="E9F7F9"/>
              </a:gs>
              <a:gs pos="100000">
                <a:srgbClr val="F6FBF4"/>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66" name="Google Shape;166;p6"/>
          <p:cNvSpPr txBox="1"/>
          <p:nvPr/>
        </p:nvSpPr>
        <p:spPr>
          <a:xfrm>
            <a:off x="7713120" y="2348158"/>
            <a:ext cx="39663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Introduction</a:t>
            </a:r>
            <a:endParaRPr sz="1400" b="0" i="0" u="none" strike="noStrike" cap="none">
              <a:solidFill>
                <a:srgbClr val="000000"/>
              </a:solidFill>
              <a:latin typeface="Arial"/>
              <a:ea typeface="Arial"/>
              <a:cs typeface="Arial"/>
              <a:sym typeface="Arial"/>
            </a:endParaRPr>
          </a:p>
        </p:txBody>
      </p:sp>
      <p:sp>
        <p:nvSpPr>
          <p:cNvPr id="167" name="Google Shape;167;p6"/>
          <p:cNvSpPr txBox="1"/>
          <p:nvPr/>
        </p:nvSpPr>
        <p:spPr>
          <a:xfrm>
            <a:off x="7713120" y="3429000"/>
            <a:ext cx="3805800" cy="28629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800"/>
              <a:buFont typeface="Arial"/>
              <a:buNone/>
            </a:pPr>
            <a:r>
              <a:rPr lang="en-CA" sz="1800" i="0" u="none" strike="noStrike" cap="none">
                <a:solidFill>
                  <a:schemeClr val="dk1"/>
                </a:solidFill>
              </a:rPr>
              <a:t>This presentation will provide an overview of Fetal Alcohol Spectrum Disorder (FASD) and highlight the strengths, support needs, and considerations that can help individuals with FASD thrive across the lifespan.</a:t>
            </a:r>
            <a:endParaRPr sz="1400" i="0" u="none" strike="noStrike" cap="none">
              <a:solidFill>
                <a:schemeClr val="dk1"/>
              </a:solidFill>
            </a:endParaRPr>
          </a:p>
        </p:txBody>
      </p:sp>
      <p:sp>
        <p:nvSpPr>
          <p:cNvPr id="168" name="Google Shape;168;p6"/>
          <p:cNvSpPr txBox="1"/>
          <p:nvPr/>
        </p:nvSpPr>
        <p:spPr>
          <a:xfrm>
            <a:off x="121486" y="6400800"/>
            <a:ext cx="2631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fld id="{00000000-1234-1234-1234-123412341234}" type="slidenum">
              <a:rPr lang="en-CA" sz="1200" b="0" i="0" u="none" strike="noStrike" cap="none">
                <a:solidFill>
                  <a:schemeClr val="lt1"/>
                </a:solidFill>
                <a:latin typeface="Calibri"/>
                <a:ea typeface="Calibri"/>
                <a:cs typeface="Calibri"/>
                <a:sym typeface="Calibri"/>
              </a:rPr>
              <a:t>6</a:t>
            </a:fld>
            <a:endParaRPr sz="1200" b="0" i="0" u="none" strike="noStrike" cap="none">
              <a:solidFill>
                <a:schemeClr val="lt1"/>
              </a:solidFill>
              <a:latin typeface="Calibri"/>
              <a:ea typeface="Calibri"/>
              <a:cs typeface="Calibri"/>
              <a:sym typeface="Calibri"/>
            </a:endParaRPr>
          </a:p>
        </p:txBody>
      </p:sp>
      <p:pic>
        <p:nvPicPr>
          <p:cNvPr id="169" name="Google Shape;169;p6" descr="A picture containing person&#10;&#10;Description automatically generated"/>
          <p:cNvPicPr preferRelativeResize="0">
            <a:picLocks noGrp="1"/>
          </p:cNvPicPr>
          <p:nvPr>
            <p:ph type="pic" idx="2"/>
          </p:nvPr>
        </p:nvPicPr>
        <p:blipFill rotWithShape="1">
          <a:blip r:embed="rId3">
            <a:alphaModFix/>
          </a:blip>
          <a:srcRect t="16118" b="16125"/>
          <a:stretch/>
        </p:blipFill>
        <p:spPr>
          <a:xfrm>
            <a:off x="1938449" y="1681842"/>
            <a:ext cx="4999295" cy="2617025"/>
          </a:xfrm>
          <a:prstGeom prst="rect">
            <a:avLst/>
          </a:prstGeom>
          <a:solidFill>
            <a:schemeClr val="lt1"/>
          </a:solidFill>
          <a:ln>
            <a:noFill/>
          </a:ln>
        </p:spPr>
      </p:pic>
      <p:sp>
        <p:nvSpPr>
          <p:cNvPr id="170" name="Google Shape;170;p6"/>
          <p:cNvSpPr/>
          <p:nvPr/>
        </p:nvSpPr>
        <p:spPr>
          <a:xfrm>
            <a:off x="0" y="0"/>
            <a:ext cx="506100"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cxnSp>
        <p:nvCxnSpPr>
          <p:cNvPr id="171" name="Google Shape;171;p6"/>
          <p:cNvCxnSpPr/>
          <p:nvPr/>
        </p:nvCxnSpPr>
        <p:spPr>
          <a:xfrm flipH="1">
            <a:off x="244993" y="0"/>
            <a:ext cx="8100" cy="1624800"/>
          </a:xfrm>
          <a:prstGeom prst="straightConnector1">
            <a:avLst/>
          </a:prstGeom>
          <a:noFill/>
          <a:ln w="12700" cap="flat" cmpd="sng">
            <a:solidFill>
              <a:srgbClr val="E9F7F9"/>
            </a:solidFill>
            <a:prstDash val="solid"/>
            <a:miter lim="800000"/>
            <a:headEnd type="none" w="sm" len="sm"/>
            <a:tailEnd type="none" w="sm" len="sm"/>
          </a:ln>
        </p:spPr>
      </p:cxn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922"/>
        <p:cNvGrpSpPr/>
        <p:nvPr/>
      </p:nvGrpSpPr>
      <p:grpSpPr>
        <a:xfrm>
          <a:off x="0" y="0"/>
          <a:ext cx="0" cy="0"/>
          <a:chOff x="0" y="0"/>
          <a:chExt cx="0" cy="0"/>
        </a:xfrm>
      </p:grpSpPr>
      <p:pic>
        <p:nvPicPr>
          <p:cNvPr id="923" name="Google Shape;923;p50" descr="A room with tables and chairs&#10;&#10;Description automatically generated with medium confidence"/>
          <p:cNvPicPr preferRelativeResize="0">
            <a:picLocks noGrp="1"/>
          </p:cNvPicPr>
          <p:nvPr>
            <p:ph type="pic" idx="2"/>
          </p:nvPr>
        </p:nvPicPr>
        <p:blipFill rotWithShape="1">
          <a:blip r:embed="rId3">
            <a:alphaModFix/>
          </a:blip>
          <a:srcRect l="24196" r="24194"/>
          <a:stretch/>
        </p:blipFill>
        <p:spPr>
          <a:xfrm>
            <a:off x="1489075" y="779463"/>
            <a:ext cx="4103688" cy="5299075"/>
          </a:xfrm>
          <a:prstGeom prst="rect">
            <a:avLst/>
          </a:prstGeom>
          <a:solidFill>
            <a:schemeClr val="lt1"/>
          </a:solidFill>
          <a:ln>
            <a:noFill/>
          </a:ln>
        </p:spPr>
      </p:pic>
      <p:sp>
        <p:nvSpPr>
          <p:cNvPr id="924" name="Google Shape;924;p50"/>
          <p:cNvSpPr txBox="1"/>
          <p:nvPr/>
        </p:nvSpPr>
        <p:spPr>
          <a:xfrm>
            <a:off x="6095999" y="2530667"/>
            <a:ext cx="5323367"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0" i="1" u="none" strike="noStrike" cap="none">
                <a:solidFill>
                  <a:srgbClr val="4B9847"/>
                </a:solidFill>
                <a:latin typeface="EB Garamond"/>
                <a:ea typeface="EB Garamond"/>
                <a:cs typeface="EB Garamond"/>
                <a:sym typeface="EB Garamond"/>
              </a:rPr>
              <a:t>In a school setting, a functional assessment may look at the following:</a:t>
            </a:r>
            <a:endParaRPr sz="1400" b="0" i="0" u="none" strike="noStrike" cap="none">
              <a:solidFill>
                <a:srgbClr val="000000"/>
              </a:solidFill>
              <a:latin typeface="Arial"/>
              <a:ea typeface="Arial"/>
              <a:cs typeface="Arial"/>
              <a:sym typeface="Arial"/>
            </a:endParaRPr>
          </a:p>
        </p:txBody>
      </p:sp>
      <p:sp>
        <p:nvSpPr>
          <p:cNvPr id="925" name="Google Shape;925;p50"/>
          <p:cNvSpPr txBox="1"/>
          <p:nvPr/>
        </p:nvSpPr>
        <p:spPr>
          <a:xfrm>
            <a:off x="6212958" y="3517125"/>
            <a:ext cx="5657487" cy="2677656"/>
          </a:xfrm>
          <a:prstGeom prst="rect">
            <a:avLst/>
          </a:prstGeom>
          <a:noFill/>
          <a:ln>
            <a:noFill/>
          </a:ln>
        </p:spPr>
        <p:txBody>
          <a:bodyPr spcFirstLastPara="1" wrap="square" lIns="91425" tIns="45700" rIns="91425" bIns="45700" anchor="t" anchorCtr="0">
            <a:spAutoFit/>
          </a:bodyPr>
          <a:lstStyle/>
          <a:p>
            <a:pPr marL="742950" marR="0" lvl="1" indent="-285750" algn="l" rtl="0">
              <a:lnSpc>
                <a:spcPct val="100000"/>
              </a:lnSpc>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Skills</a:t>
            </a:r>
            <a:endParaRPr sz="1400" b="0" i="0" u="none" strike="noStrike" cap="none">
              <a:solidFill>
                <a:srgbClr val="000000"/>
              </a:solidFill>
              <a:latin typeface="Arial"/>
              <a:ea typeface="Arial"/>
              <a:cs typeface="Arial"/>
              <a:sym typeface="Arial"/>
            </a:endParaRPr>
          </a:p>
          <a:p>
            <a:pPr marL="742950" marR="0" lvl="1" indent="-285750" algn="l" rtl="0">
              <a:lnSpc>
                <a:spcPct val="100000"/>
              </a:lnSpc>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Attention</a:t>
            </a:r>
            <a:endParaRPr sz="1400" b="0" i="0" u="none" strike="noStrike" cap="none">
              <a:solidFill>
                <a:srgbClr val="000000"/>
              </a:solidFill>
              <a:latin typeface="Arial"/>
              <a:ea typeface="Arial"/>
              <a:cs typeface="Arial"/>
              <a:sym typeface="Arial"/>
            </a:endParaRPr>
          </a:p>
          <a:p>
            <a:pPr marL="742950" marR="0" lvl="1" indent="-285750" algn="l" rtl="0">
              <a:lnSpc>
                <a:spcPct val="100000"/>
              </a:lnSpc>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Independence</a:t>
            </a:r>
            <a:endParaRPr sz="2400" b="0" i="0" u="none" strike="noStrike" cap="none">
              <a:solidFill>
                <a:srgbClr val="595959"/>
              </a:solidFill>
              <a:latin typeface="Calibri"/>
              <a:ea typeface="Calibri"/>
              <a:cs typeface="Calibri"/>
              <a:sym typeface="Calibri"/>
            </a:endParaRPr>
          </a:p>
          <a:p>
            <a:pPr marL="742950" marR="0" lvl="1" indent="-285750" algn="l" rtl="0">
              <a:lnSpc>
                <a:spcPct val="100000"/>
              </a:lnSpc>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Social Interactions</a:t>
            </a:r>
            <a:endParaRPr sz="1400" b="0" i="0" u="none" strike="noStrike" cap="none">
              <a:solidFill>
                <a:srgbClr val="000000"/>
              </a:solidFill>
              <a:latin typeface="Arial"/>
              <a:ea typeface="Arial"/>
              <a:cs typeface="Arial"/>
              <a:sym typeface="Arial"/>
            </a:endParaRPr>
          </a:p>
          <a:p>
            <a:pPr marL="742950" marR="0" lvl="1" indent="-285750" algn="l" rtl="0">
              <a:lnSpc>
                <a:spcPct val="100000"/>
              </a:lnSpc>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Functional Language</a:t>
            </a:r>
            <a:endParaRPr sz="1400" b="0" i="0" u="none" strike="noStrike" cap="none">
              <a:solidFill>
                <a:srgbClr val="000000"/>
              </a:solidFill>
              <a:latin typeface="Arial"/>
              <a:ea typeface="Arial"/>
              <a:cs typeface="Arial"/>
              <a:sym typeface="Arial"/>
            </a:endParaRPr>
          </a:p>
          <a:p>
            <a:pPr marL="742950" marR="0" lvl="1" indent="-285750" algn="l" rtl="0">
              <a:lnSpc>
                <a:spcPct val="100000"/>
              </a:lnSpc>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Strengths &amp; Interests</a:t>
            </a:r>
            <a:endParaRPr sz="1400" b="0" i="0" u="none" strike="noStrike" cap="none">
              <a:solidFill>
                <a:srgbClr val="000000"/>
              </a:solidFill>
              <a:latin typeface="Arial"/>
              <a:ea typeface="Arial"/>
              <a:cs typeface="Arial"/>
              <a:sym typeface="Arial"/>
            </a:endParaRPr>
          </a:p>
          <a:p>
            <a:pPr marL="742950" marR="0" lvl="1" indent="-285750" algn="l" rtl="0">
              <a:lnSpc>
                <a:spcPct val="100000"/>
              </a:lnSpc>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Behaviours </a:t>
            </a:r>
            <a:endParaRPr sz="2400" b="0" i="0" u="none" strike="noStrike" cap="none">
              <a:solidFill>
                <a:srgbClr val="595959"/>
              </a:solidFill>
              <a:latin typeface="Calibri"/>
              <a:ea typeface="Calibri"/>
              <a:cs typeface="Calibri"/>
              <a:sym typeface="Calibri"/>
            </a:endParaRPr>
          </a:p>
        </p:txBody>
      </p:sp>
      <p:sp>
        <p:nvSpPr>
          <p:cNvPr id="926" name="Google Shape;926;p50"/>
          <p:cNvSpPr txBox="1"/>
          <p:nvPr/>
        </p:nvSpPr>
        <p:spPr>
          <a:xfrm>
            <a:off x="6067628" y="818277"/>
            <a:ext cx="5193965"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Functional Assessment</a:t>
            </a:r>
            <a:endParaRPr sz="1400" b="0" i="0" u="none" strike="noStrike" cap="none">
              <a:solidFill>
                <a:srgbClr val="000000"/>
              </a:solidFill>
              <a:latin typeface="Arial"/>
              <a:ea typeface="Arial"/>
              <a:cs typeface="Arial"/>
              <a:sym typeface="Arial"/>
            </a:endParaRPr>
          </a:p>
        </p:txBody>
      </p:sp>
      <p:sp>
        <p:nvSpPr>
          <p:cNvPr id="927" name="Google Shape;927;p50"/>
          <p:cNvSpPr/>
          <p:nvPr/>
        </p:nvSpPr>
        <p:spPr>
          <a:xfrm>
            <a:off x="930407" y="778933"/>
            <a:ext cx="558300" cy="2624700"/>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928" name="Google Shape;928;p50"/>
          <p:cNvSpPr/>
          <p:nvPr/>
        </p:nvSpPr>
        <p:spPr>
          <a:xfrm>
            <a:off x="5130427" y="5530607"/>
            <a:ext cx="699900" cy="842700"/>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932"/>
        <p:cNvGrpSpPr/>
        <p:nvPr/>
      </p:nvGrpSpPr>
      <p:grpSpPr>
        <a:xfrm>
          <a:off x="0" y="0"/>
          <a:ext cx="0" cy="0"/>
          <a:chOff x="0" y="0"/>
          <a:chExt cx="0" cy="0"/>
        </a:xfrm>
      </p:grpSpPr>
      <p:sp>
        <p:nvSpPr>
          <p:cNvPr id="933" name="Google Shape;933;p51"/>
          <p:cNvSpPr txBox="1"/>
          <p:nvPr/>
        </p:nvSpPr>
        <p:spPr>
          <a:xfrm>
            <a:off x="1242178" y="2118085"/>
            <a:ext cx="4286847"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Interventions</a:t>
            </a:r>
            <a:endParaRPr sz="1400" b="0" i="0" u="none" strike="noStrike" cap="none">
              <a:solidFill>
                <a:srgbClr val="000000"/>
              </a:solidFill>
              <a:latin typeface="Arial"/>
              <a:ea typeface="Arial"/>
              <a:cs typeface="Arial"/>
              <a:sym typeface="Arial"/>
            </a:endParaRPr>
          </a:p>
        </p:txBody>
      </p:sp>
      <p:sp>
        <p:nvSpPr>
          <p:cNvPr id="934" name="Google Shape;934;p51"/>
          <p:cNvSpPr txBox="1"/>
          <p:nvPr/>
        </p:nvSpPr>
        <p:spPr>
          <a:xfrm>
            <a:off x="1261729" y="3854468"/>
            <a:ext cx="1011367"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1" i="0" u="none" strike="noStrike" cap="none">
                <a:solidFill>
                  <a:schemeClr val="dk1"/>
                </a:solidFill>
                <a:latin typeface="Calibri"/>
                <a:ea typeface="Calibri"/>
                <a:cs typeface="Calibri"/>
                <a:sym typeface="Calibri"/>
              </a:rPr>
              <a:t>TOPICS:</a:t>
            </a:r>
            <a:endParaRPr sz="1400" b="0" i="0" u="none" strike="noStrike" cap="none">
              <a:solidFill>
                <a:schemeClr val="dk1"/>
              </a:solidFill>
              <a:latin typeface="Arial"/>
              <a:ea typeface="Arial"/>
              <a:cs typeface="Arial"/>
              <a:sym typeface="Arial"/>
            </a:endParaRPr>
          </a:p>
        </p:txBody>
      </p:sp>
      <p:sp>
        <p:nvSpPr>
          <p:cNvPr id="935" name="Google Shape;935;p51"/>
          <p:cNvSpPr/>
          <p:nvPr/>
        </p:nvSpPr>
        <p:spPr>
          <a:xfrm>
            <a:off x="5548577" y="796018"/>
            <a:ext cx="5189764" cy="60619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6" name="Google Shape;936;p51"/>
          <p:cNvSpPr txBox="1"/>
          <p:nvPr/>
        </p:nvSpPr>
        <p:spPr>
          <a:xfrm>
            <a:off x="1261729" y="4508529"/>
            <a:ext cx="3868500" cy="1616100"/>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chemeClr val="dk1"/>
              </a:buClr>
              <a:buSzPts val="1800"/>
              <a:buFont typeface="Calibri"/>
              <a:buAutoNum type="arabicPeriod"/>
            </a:pPr>
            <a:r>
              <a:rPr lang="en-CA" sz="1800" b="0" i="0" u="none" strike="noStrike" cap="none">
                <a:solidFill>
                  <a:schemeClr val="dk1"/>
                </a:solidFill>
                <a:latin typeface="Calibri"/>
                <a:ea typeface="Calibri"/>
                <a:cs typeface="Calibri"/>
                <a:sym typeface="Calibri"/>
              </a:rPr>
              <a:t>Principles of Practice</a:t>
            </a:r>
            <a:endParaRPr sz="1400" b="0" i="0" u="none" strike="noStrike" cap="none">
              <a:solidFill>
                <a:schemeClr val="dk1"/>
              </a:solidFill>
              <a:latin typeface="Arial"/>
              <a:ea typeface="Arial"/>
              <a:cs typeface="Arial"/>
              <a:sym typeface="Arial"/>
            </a:endParaRPr>
          </a:p>
          <a:p>
            <a:pPr marL="228600" marR="0" lvl="0" indent="-228600" algn="l" rtl="0">
              <a:lnSpc>
                <a:spcPct val="150000"/>
              </a:lnSpc>
              <a:spcBef>
                <a:spcPts val="0"/>
              </a:spcBef>
              <a:spcAft>
                <a:spcPts val="0"/>
              </a:spcAft>
              <a:buClr>
                <a:schemeClr val="dk1"/>
              </a:buClr>
              <a:buSzPts val="1800"/>
              <a:buFont typeface="Calibri"/>
              <a:buAutoNum type="arabicPeriod"/>
            </a:pPr>
            <a:r>
              <a:rPr lang="en-CA" sz="1800" b="0" i="0" u="none" strike="noStrike" cap="none">
                <a:solidFill>
                  <a:schemeClr val="dk1"/>
                </a:solidFill>
                <a:latin typeface="Calibri"/>
                <a:ea typeface="Calibri"/>
                <a:cs typeface="Calibri"/>
                <a:sym typeface="Calibri"/>
              </a:rPr>
              <a:t>FASD Informed Support</a:t>
            </a:r>
            <a:endParaRPr sz="1400" b="0" i="0" u="none" strike="noStrike" cap="none">
              <a:solidFill>
                <a:schemeClr val="dk1"/>
              </a:solidFill>
              <a:latin typeface="Arial"/>
              <a:ea typeface="Arial"/>
              <a:cs typeface="Arial"/>
              <a:sym typeface="Arial"/>
            </a:endParaRPr>
          </a:p>
          <a:p>
            <a:pPr marL="228600" marR="0" lvl="0" indent="-228600" algn="l" rtl="0">
              <a:lnSpc>
                <a:spcPct val="150000"/>
              </a:lnSpc>
              <a:spcBef>
                <a:spcPts val="0"/>
              </a:spcBef>
              <a:spcAft>
                <a:spcPts val="0"/>
              </a:spcAft>
              <a:buClr>
                <a:schemeClr val="dk1"/>
              </a:buClr>
              <a:buSzPts val="1800"/>
              <a:buFont typeface="Calibri"/>
              <a:buAutoNum type="arabicPeriod"/>
            </a:pPr>
            <a:r>
              <a:rPr lang="en-CA" sz="1800" b="0" i="0" u="none" strike="noStrike" cap="none">
                <a:solidFill>
                  <a:schemeClr val="dk1"/>
                </a:solidFill>
                <a:latin typeface="Calibri"/>
                <a:ea typeface="Calibri"/>
                <a:cs typeface="Calibri"/>
                <a:sym typeface="Calibri"/>
              </a:rPr>
              <a:t>Language Matters</a:t>
            </a:r>
            <a:endParaRPr sz="1400" b="0" i="0" u="none" strike="noStrike" cap="none">
              <a:solidFill>
                <a:schemeClr val="dk1"/>
              </a:solidFill>
              <a:latin typeface="Arial"/>
              <a:ea typeface="Arial"/>
              <a:cs typeface="Arial"/>
              <a:sym typeface="Arial"/>
            </a:endParaRPr>
          </a:p>
          <a:p>
            <a:pPr marL="228600" marR="0" lvl="0" indent="-228600" algn="l" rtl="0">
              <a:lnSpc>
                <a:spcPct val="150000"/>
              </a:lnSpc>
              <a:spcBef>
                <a:spcPts val="0"/>
              </a:spcBef>
              <a:spcAft>
                <a:spcPts val="0"/>
              </a:spcAft>
              <a:buClr>
                <a:schemeClr val="dk1"/>
              </a:buClr>
              <a:buSzPts val="1800"/>
              <a:buFont typeface="Calibri"/>
              <a:buAutoNum type="arabicPeriod"/>
            </a:pPr>
            <a:r>
              <a:rPr lang="en-CA" sz="1800" b="0" i="0" u="none" strike="noStrike" cap="none">
                <a:solidFill>
                  <a:schemeClr val="dk1"/>
                </a:solidFill>
                <a:latin typeface="Calibri"/>
                <a:ea typeface="Calibri"/>
                <a:cs typeface="Calibri"/>
                <a:sym typeface="Calibri"/>
              </a:rPr>
              <a:t>Strengths Based</a:t>
            </a:r>
            <a:endParaRPr sz="1400" b="0" i="0" u="none" strike="noStrike" cap="none">
              <a:solidFill>
                <a:schemeClr val="dk1"/>
              </a:solidFill>
              <a:latin typeface="Arial"/>
              <a:ea typeface="Arial"/>
              <a:cs typeface="Arial"/>
              <a:sym typeface="Arial"/>
            </a:endParaRPr>
          </a:p>
        </p:txBody>
      </p:sp>
      <p:sp>
        <p:nvSpPr>
          <p:cNvPr id="937" name="Google Shape;937;p51"/>
          <p:cNvSpPr/>
          <p:nvPr/>
        </p:nvSpPr>
        <p:spPr>
          <a:xfrm rot="-5400000">
            <a:off x="2014193" y="3640974"/>
            <a:ext cx="45719" cy="1272926"/>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8" name="Google Shape;938;p51"/>
          <p:cNvSpPr/>
          <p:nvPr/>
        </p:nvSpPr>
        <p:spPr>
          <a:xfrm rot="-3507348">
            <a:off x="6084892" y="954387"/>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9" name="Google Shape;939;p51"/>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CA" sz="2400" b="0" i="0" u="none" strike="noStrike" cap="none">
                <a:solidFill>
                  <a:schemeClr val="lt1"/>
                </a:solidFill>
                <a:latin typeface="Calibri"/>
                <a:ea typeface="Calibri"/>
                <a:cs typeface="Calibri"/>
                <a:sym typeface="Calibri"/>
              </a:rPr>
              <a:t>SECTION 5</a:t>
            </a:r>
            <a:endParaRPr sz="1400" b="0" i="0" u="none" strike="noStrike" cap="none">
              <a:solidFill>
                <a:srgbClr val="000000"/>
              </a:solidFill>
              <a:latin typeface="Arial"/>
              <a:ea typeface="Arial"/>
              <a:cs typeface="Arial"/>
              <a:sym typeface="Arial"/>
            </a:endParaRPr>
          </a:p>
        </p:txBody>
      </p:sp>
      <p:pic>
        <p:nvPicPr>
          <p:cNvPr id="940" name="Google Shape;940;p51" descr="A picture containing text, vector graphics&#10;&#10;Description automatically generated"/>
          <p:cNvPicPr preferRelativeResize="0">
            <a:picLocks noGrp="1"/>
          </p:cNvPicPr>
          <p:nvPr>
            <p:ph type="pic" idx="2"/>
          </p:nvPr>
        </p:nvPicPr>
        <p:blipFill rotWithShape="1">
          <a:blip r:embed="rId3">
            <a:alphaModFix/>
          </a:blip>
          <a:srcRect l="2676" r="2675"/>
          <a:stretch/>
        </p:blipFill>
        <p:spPr>
          <a:xfrm>
            <a:off x="5548577" y="408526"/>
            <a:ext cx="5500387" cy="5811369"/>
          </a:xfrm>
          <a:prstGeom prst="rect">
            <a:avLst/>
          </a:prstGeom>
          <a:noFill/>
          <a:ln>
            <a:noFill/>
          </a:ln>
        </p:spPr>
      </p:pic>
      <p:sp>
        <p:nvSpPr>
          <p:cNvPr id="941" name="Google Shape;941;p51"/>
          <p:cNvSpPr/>
          <p:nvPr/>
        </p:nvSpPr>
        <p:spPr>
          <a:xfrm>
            <a:off x="11685814" y="0"/>
            <a:ext cx="506100"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cxnSp>
        <p:nvCxnSpPr>
          <p:cNvPr id="942" name="Google Shape;942;p51"/>
          <p:cNvCxnSpPr/>
          <p:nvPr/>
        </p:nvCxnSpPr>
        <p:spPr>
          <a:xfrm flipH="1">
            <a:off x="11930807" y="0"/>
            <a:ext cx="8100" cy="1624800"/>
          </a:xfrm>
          <a:prstGeom prst="straightConnector1">
            <a:avLst/>
          </a:prstGeom>
          <a:noFill/>
          <a:ln w="12700" cap="flat" cmpd="sng">
            <a:solidFill>
              <a:srgbClr val="E9F7F9"/>
            </a:solidFill>
            <a:prstDash val="solid"/>
            <a:miter lim="800000"/>
            <a:headEnd type="none" w="sm" len="sm"/>
            <a:tailEnd type="none" w="sm" len="sm"/>
          </a:ln>
        </p:spPr>
      </p:cxn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947"/>
        <p:cNvGrpSpPr/>
        <p:nvPr/>
      </p:nvGrpSpPr>
      <p:grpSpPr>
        <a:xfrm>
          <a:off x="0" y="0"/>
          <a:ext cx="0" cy="0"/>
          <a:chOff x="0" y="0"/>
          <a:chExt cx="0" cy="0"/>
        </a:xfrm>
      </p:grpSpPr>
      <p:grpSp>
        <p:nvGrpSpPr>
          <p:cNvPr id="948" name="Google Shape;948;p52"/>
          <p:cNvGrpSpPr/>
          <p:nvPr/>
        </p:nvGrpSpPr>
        <p:grpSpPr>
          <a:xfrm>
            <a:off x="2781151" y="2484573"/>
            <a:ext cx="6887881" cy="4101627"/>
            <a:chOff x="3050299" y="2084821"/>
            <a:chExt cx="6091400" cy="3627335"/>
          </a:xfrm>
        </p:grpSpPr>
        <p:sp>
          <p:nvSpPr>
            <p:cNvPr id="949" name="Google Shape;949;p52"/>
            <p:cNvSpPr/>
            <p:nvPr/>
          </p:nvSpPr>
          <p:spPr>
            <a:xfrm>
              <a:off x="5209990" y="3940137"/>
              <a:ext cx="1772019" cy="1772019"/>
            </a:xfrm>
            <a:custGeom>
              <a:avLst/>
              <a:gdLst/>
              <a:ahLst/>
              <a:cxnLst/>
              <a:rect l="l" t="t" r="r" b="b"/>
              <a:pathLst>
                <a:path w="1772019" h="1772019" extrusionOk="0">
                  <a:moveTo>
                    <a:pt x="0" y="886010"/>
                  </a:moveTo>
                  <a:cubicBezTo>
                    <a:pt x="0" y="396680"/>
                    <a:pt x="396680" y="0"/>
                    <a:pt x="886010" y="0"/>
                  </a:cubicBezTo>
                  <a:cubicBezTo>
                    <a:pt x="1375340" y="0"/>
                    <a:pt x="1772020" y="396680"/>
                    <a:pt x="1772020" y="886010"/>
                  </a:cubicBezTo>
                  <a:cubicBezTo>
                    <a:pt x="1772020" y="1375340"/>
                    <a:pt x="1375340" y="1772020"/>
                    <a:pt x="886010" y="1772020"/>
                  </a:cubicBezTo>
                  <a:cubicBezTo>
                    <a:pt x="396680" y="1772020"/>
                    <a:pt x="0" y="1375340"/>
                    <a:pt x="0" y="886010"/>
                  </a:cubicBezTo>
                  <a:close/>
                </a:path>
              </a:pathLst>
            </a:custGeom>
            <a:solidFill>
              <a:srgbClr val="364DA1"/>
            </a:solidFill>
            <a:ln>
              <a:noFill/>
            </a:ln>
            <a:effectLst>
              <a:outerShdw blurRad="50800" dist="38100" dir="2700000" algn="tl" rotWithShape="0">
                <a:srgbClr val="000000">
                  <a:alpha val="40000"/>
                </a:srgbClr>
              </a:outerShdw>
            </a:effectLst>
          </p:spPr>
          <p:txBody>
            <a:bodyPr spcFirstLastPara="1" wrap="square" lIns="214150" tIns="214150" rIns="214150" bIns="214150" anchor="ctr" anchorCtr="0">
              <a:noAutofit/>
            </a:bodyPr>
            <a:lstStyle/>
            <a:p>
              <a:pPr marL="0" marR="0" lvl="0" indent="0" algn="ctr" rtl="0">
                <a:lnSpc>
                  <a:spcPct val="90000"/>
                </a:lnSpc>
                <a:spcBef>
                  <a:spcPts val="0"/>
                </a:spcBef>
                <a:spcAft>
                  <a:spcPts val="0"/>
                </a:spcAft>
                <a:buClr>
                  <a:srgbClr val="000000"/>
                </a:buClr>
                <a:buSzPts val="3075"/>
                <a:buFont typeface="Arial"/>
                <a:buNone/>
              </a:pPr>
              <a:endParaRPr sz="3075" b="0" i="0" u="none" strike="noStrike" cap="none">
                <a:solidFill>
                  <a:schemeClr val="lt1"/>
                </a:solidFill>
                <a:latin typeface="Calibri"/>
                <a:ea typeface="Calibri"/>
                <a:cs typeface="Calibri"/>
                <a:sym typeface="Calibri"/>
              </a:endParaRPr>
            </a:p>
          </p:txBody>
        </p:sp>
        <p:sp>
          <p:nvSpPr>
            <p:cNvPr id="950" name="Google Shape;950;p52"/>
            <p:cNvSpPr/>
            <p:nvPr/>
          </p:nvSpPr>
          <p:spPr>
            <a:xfrm rot="-9900000">
              <a:off x="3869537" y="4153763"/>
              <a:ext cx="1318964" cy="505025"/>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1" name="Google Shape;951;p52"/>
            <p:cNvSpPr/>
            <p:nvPr/>
          </p:nvSpPr>
          <p:spPr>
            <a:xfrm>
              <a:off x="3050299" y="3562222"/>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FE721F"/>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rtl="0">
                <a:lnSpc>
                  <a:spcPct val="90000"/>
                </a:lnSpc>
                <a:spcBef>
                  <a:spcPts val="0"/>
                </a:spcBef>
                <a:spcAft>
                  <a:spcPts val="0"/>
                </a:spcAft>
                <a:buClr>
                  <a:srgbClr val="000000"/>
                </a:buClr>
                <a:buSzPts val="3675"/>
                <a:buFont typeface="Arial"/>
                <a:buNone/>
              </a:pPr>
              <a:endParaRPr sz="3675" b="0" i="0" u="none" strike="noStrike" cap="none">
                <a:solidFill>
                  <a:schemeClr val="lt1"/>
                </a:solidFill>
                <a:latin typeface="Calibri"/>
                <a:ea typeface="Calibri"/>
                <a:cs typeface="Calibri"/>
                <a:sym typeface="Calibri"/>
              </a:endParaRPr>
            </a:p>
          </p:txBody>
        </p:sp>
        <p:sp>
          <p:nvSpPr>
            <p:cNvPr id="952" name="Google Shape;952;p52"/>
            <p:cNvSpPr/>
            <p:nvPr/>
          </p:nvSpPr>
          <p:spPr>
            <a:xfrm rot="-6900000">
              <a:off x="4750922" y="3103370"/>
              <a:ext cx="1318964" cy="505025"/>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3" name="Google Shape;953;p52"/>
            <p:cNvSpPr/>
            <p:nvPr/>
          </p:nvSpPr>
          <p:spPr>
            <a:xfrm>
              <a:off x="3996647" y="2084821"/>
              <a:ext cx="1976757"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4B9847"/>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rtl="0">
                <a:lnSpc>
                  <a:spcPct val="90000"/>
                </a:lnSpc>
                <a:spcBef>
                  <a:spcPts val="0"/>
                </a:spcBef>
                <a:spcAft>
                  <a:spcPts val="0"/>
                </a:spcAft>
                <a:buClr>
                  <a:srgbClr val="000000"/>
                </a:buClr>
                <a:buSzPts val="3675"/>
                <a:buFont typeface="Arial"/>
                <a:buNone/>
              </a:pPr>
              <a:endParaRPr sz="3675" b="0" i="0" u="none" strike="noStrike" cap="none">
                <a:solidFill>
                  <a:schemeClr val="lt1"/>
                </a:solidFill>
                <a:latin typeface="Calibri"/>
                <a:ea typeface="Calibri"/>
                <a:cs typeface="Calibri"/>
                <a:sym typeface="Calibri"/>
              </a:endParaRPr>
            </a:p>
          </p:txBody>
        </p:sp>
        <p:sp>
          <p:nvSpPr>
            <p:cNvPr id="954" name="Google Shape;954;p52"/>
            <p:cNvSpPr/>
            <p:nvPr/>
          </p:nvSpPr>
          <p:spPr>
            <a:xfrm rot="-3900000">
              <a:off x="6122113" y="3103370"/>
              <a:ext cx="1318964" cy="505025"/>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5" name="Google Shape;955;p52"/>
            <p:cNvSpPr/>
            <p:nvPr/>
          </p:nvSpPr>
          <p:spPr>
            <a:xfrm>
              <a:off x="6218595" y="2084821"/>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7030A0"/>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rtl="0">
                <a:lnSpc>
                  <a:spcPct val="90000"/>
                </a:lnSpc>
                <a:spcBef>
                  <a:spcPts val="0"/>
                </a:spcBef>
                <a:spcAft>
                  <a:spcPts val="0"/>
                </a:spcAft>
                <a:buClr>
                  <a:srgbClr val="000000"/>
                </a:buClr>
                <a:buSzPts val="3675"/>
                <a:buFont typeface="Arial"/>
                <a:buNone/>
              </a:pPr>
              <a:endParaRPr sz="3675" b="0" i="0" u="none" strike="noStrike" cap="none">
                <a:solidFill>
                  <a:schemeClr val="lt1"/>
                </a:solidFill>
                <a:latin typeface="Calibri"/>
                <a:ea typeface="Calibri"/>
                <a:cs typeface="Calibri"/>
                <a:sym typeface="Calibri"/>
              </a:endParaRPr>
            </a:p>
          </p:txBody>
        </p:sp>
        <p:sp>
          <p:nvSpPr>
            <p:cNvPr id="956" name="Google Shape;956;p52"/>
            <p:cNvSpPr/>
            <p:nvPr/>
          </p:nvSpPr>
          <p:spPr>
            <a:xfrm rot="-900000">
              <a:off x="7003497" y="4153763"/>
              <a:ext cx="1318964" cy="505025"/>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7" name="Google Shape;957;p52"/>
            <p:cNvSpPr/>
            <p:nvPr/>
          </p:nvSpPr>
          <p:spPr>
            <a:xfrm>
              <a:off x="7458281" y="3562222"/>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BADEE8"/>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rtl="0">
                <a:lnSpc>
                  <a:spcPct val="90000"/>
                </a:lnSpc>
                <a:spcBef>
                  <a:spcPts val="0"/>
                </a:spcBef>
                <a:spcAft>
                  <a:spcPts val="0"/>
                </a:spcAft>
                <a:buClr>
                  <a:srgbClr val="000000"/>
                </a:buClr>
                <a:buSzPts val="3675"/>
                <a:buFont typeface="Arial"/>
                <a:buNone/>
              </a:pPr>
              <a:endParaRPr sz="3675" b="0" i="0" u="none" strike="noStrike" cap="none">
                <a:solidFill>
                  <a:schemeClr val="lt1"/>
                </a:solidFill>
                <a:latin typeface="Calibri"/>
                <a:ea typeface="Calibri"/>
                <a:cs typeface="Calibri"/>
                <a:sym typeface="Calibri"/>
              </a:endParaRPr>
            </a:p>
          </p:txBody>
        </p:sp>
      </p:grpSp>
      <p:sp>
        <p:nvSpPr>
          <p:cNvPr id="958" name="Google Shape;958;p52"/>
          <p:cNvSpPr txBox="1"/>
          <p:nvPr/>
        </p:nvSpPr>
        <p:spPr>
          <a:xfrm>
            <a:off x="1558248" y="566081"/>
            <a:ext cx="4286847"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Interventions</a:t>
            </a:r>
            <a:endParaRPr sz="1400" b="0" i="0" u="none" strike="noStrike" cap="none">
              <a:solidFill>
                <a:srgbClr val="000000"/>
              </a:solidFill>
              <a:latin typeface="Arial"/>
              <a:ea typeface="Arial"/>
              <a:cs typeface="Arial"/>
              <a:sym typeface="Arial"/>
            </a:endParaRPr>
          </a:p>
        </p:txBody>
      </p:sp>
      <p:sp>
        <p:nvSpPr>
          <p:cNvPr id="959" name="Google Shape;959;p52"/>
          <p:cNvSpPr txBox="1"/>
          <p:nvPr/>
        </p:nvSpPr>
        <p:spPr>
          <a:xfrm>
            <a:off x="2947577" y="4529600"/>
            <a:ext cx="1581000" cy="769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CA" sz="2200" b="0" i="0" u="none" strike="noStrike" cap="none">
                <a:solidFill>
                  <a:schemeClr val="lt1"/>
                </a:solidFill>
                <a:latin typeface="Calibri"/>
                <a:ea typeface="Calibri"/>
                <a:cs typeface="Calibri"/>
                <a:sym typeface="Calibri"/>
              </a:rPr>
              <a:t>Promote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200"/>
              <a:buFont typeface="Arial"/>
              <a:buNone/>
            </a:pPr>
            <a:r>
              <a:rPr lang="en-CA" sz="2200" b="0" i="0" u="none" strike="noStrike" cap="none">
                <a:solidFill>
                  <a:schemeClr val="lt1"/>
                </a:solidFill>
                <a:latin typeface="Calibri"/>
                <a:ea typeface="Calibri"/>
                <a:cs typeface="Calibri"/>
                <a:sym typeface="Calibri"/>
              </a:rPr>
              <a:t>well-being</a:t>
            </a:r>
            <a:endParaRPr sz="1400" b="0" i="0" u="none" strike="noStrike" cap="none">
              <a:solidFill>
                <a:srgbClr val="000000"/>
              </a:solidFill>
              <a:latin typeface="Arial"/>
              <a:ea typeface="Arial"/>
              <a:cs typeface="Arial"/>
              <a:sym typeface="Arial"/>
            </a:endParaRPr>
          </a:p>
        </p:txBody>
      </p:sp>
      <p:sp>
        <p:nvSpPr>
          <p:cNvPr id="960" name="Google Shape;960;p52"/>
          <p:cNvSpPr txBox="1"/>
          <p:nvPr/>
        </p:nvSpPr>
        <p:spPr>
          <a:xfrm>
            <a:off x="3851239" y="2819170"/>
            <a:ext cx="2235228"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CA" sz="2200" b="0" i="0" u="none" strike="noStrike" cap="none">
                <a:solidFill>
                  <a:schemeClr val="lt1"/>
                </a:solidFill>
                <a:latin typeface="Calibri"/>
                <a:ea typeface="Calibri"/>
                <a:cs typeface="Calibri"/>
                <a:sym typeface="Calibri"/>
              </a:rPr>
              <a:t>Opportunities for skill </a:t>
            </a:r>
            <a:r>
              <a:rPr lang="en-CA" sz="2200">
                <a:solidFill>
                  <a:schemeClr val="lt1"/>
                </a:solidFill>
                <a:latin typeface="Calibri"/>
                <a:ea typeface="Calibri"/>
                <a:cs typeface="Calibri"/>
                <a:sym typeface="Calibri"/>
              </a:rPr>
              <a:t>development</a:t>
            </a:r>
            <a:endParaRPr sz="1400" b="0" i="0" u="none" strike="noStrike" cap="none">
              <a:solidFill>
                <a:srgbClr val="000000"/>
              </a:solidFill>
              <a:latin typeface="Arial"/>
              <a:ea typeface="Arial"/>
              <a:cs typeface="Arial"/>
              <a:sym typeface="Arial"/>
            </a:endParaRPr>
          </a:p>
        </p:txBody>
      </p:sp>
      <p:sp>
        <p:nvSpPr>
          <p:cNvPr id="961" name="Google Shape;961;p52"/>
          <p:cNvSpPr txBox="1"/>
          <p:nvPr/>
        </p:nvSpPr>
        <p:spPr>
          <a:xfrm>
            <a:off x="6422422" y="2841497"/>
            <a:ext cx="1844829"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CA" sz="2200" b="0" i="0" u="none" strike="noStrike" cap="none">
                <a:solidFill>
                  <a:schemeClr val="lt1"/>
                </a:solidFill>
                <a:latin typeface="Calibri"/>
                <a:ea typeface="Calibri"/>
                <a:cs typeface="Calibri"/>
                <a:sym typeface="Calibri"/>
              </a:rPr>
              <a:t>Meaningful success</a:t>
            </a:r>
            <a:endParaRPr sz="1400" b="0" i="0" u="none" strike="noStrike" cap="none">
              <a:solidFill>
                <a:srgbClr val="000000"/>
              </a:solidFill>
              <a:latin typeface="Arial"/>
              <a:ea typeface="Arial"/>
              <a:cs typeface="Arial"/>
              <a:sym typeface="Arial"/>
            </a:endParaRPr>
          </a:p>
        </p:txBody>
      </p:sp>
      <p:sp>
        <p:nvSpPr>
          <p:cNvPr id="962" name="Google Shape;962;p52"/>
          <p:cNvSpPr txBox="1"/>
          <p:nvPr/>
        </p:nvSpPr>
        <p:spPr>
          <a:xfrm>
            <a:off x="7976876" y="4524375"/>
            <a:ext cx="1581000" cy="769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CA" sz="2200" b="0" i="0" u="none" strike="noStrike" cap="none">
                <a:solidFill>
                  <a:schemeClr val="dk1"/>
                </a:solidFill>
                <a:latin typeface="Calibri"/>
                <a:ea typeface="Calibri"/>
                <a:cs typeface="Calibri"/>
                <a:sym typeface="Calibri"/>
              </a:rPr>
              <a:t>Optimize opportunity</a:t>
            </a:r>
            <a:endParaRPr sz="1400" b="0" i="0" u="none" strike="noStrike" cap="none">
              <a:solidFill>
                <a:srgbClr val="000000"/>
              </a:solidFill>
              <a:latin typeface="Arial"/>
              <a:ea typeface="Arial"/>
              <a:cs typeface="Arial"/>
              <a:sym typeface="Arial"/>
            </a:endParaRPr>
          </a:p>
        </p:txBody>
      </p:sp>
      <p:sp>
        <p:nvSpPr>
          <p:cNvPr id="963" name="Google Shape;963;p52"/>
          <p:cNvSpPr txBox="1"/>
          <p:nvPr/>
        </p:nvSpPr>
        <p:spPr>
          <a:xfrm>
            <a:off x="5109608" y="5162876"/>
            <a:ext cx="2235228"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CA" sz="2400" b="1" i="0" u="none" strike="noStrike" cap="none">
                <a:solidFill>
                  <a:schemeClr val="lt1"/>
                </a:solidFill>
                <a:latin typeface="Calibri"/>
                <a:ea typeface="Calibri"/>
                <a:cs typeface="Calibri"/>
                <a:sym typeface="Calibri"/>
              </a:rPr>
              <a:t>Implement Interventions</a:t>
            </a:r>
            <a:endParaRPr sz="1400" b="0" i="0" u="none" strike="noStrike" cap="none">
              <a:solidFill>
                <a:srgbClr val="000000"/>
              </a:solidFill>
              <a:latin typeface="Arial"/>
              <a:ea typeface="Arial"/>
              <a:cs typeface="Arial"/>
              <a:sym typeface="Arial"/>
            </a:endParaRPr>
          </a:p>
        </p:txBody>
      </p:sp>
      <p:sp>
        <p:nvSpPr>
          <p:cNvPr id="964" name="Google Shape;964;p52"/>
          <p:cNvSpPr txBox="1"/>
          <p:nvPr/>
        </p:nvSpPr>
        <p:spPr>
          <a:xfrm>
            <a:off x="1558248" y="1399284"/>
            <a:ext cx="95328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CA" sz="1800">
                <a:solidFill>
                  <a:schemeClr val="dk1"/>
                </a:solidFill>
              </a:rPr>
              <a:t>have been demonstrated to </a:t>
            </a:r>
            <a:r>
              <a:rPr lang="en-CA" sz="1800" i="0" u="none" strike="noStrike" cap="none">
                <a:solidFill>
                  <a:schemeClr val="dk1"/>
                </a:solidFill>
              </a:rPr>
              <a:t>improve </a:t>
            </a:r>
            <a:r>
              <a:rPr lang="en-CA" sz="1800" b="1" i="0" u="none" strike="noStrike" cap="none">
                <a:solidFill>
                  <a:schemeClr val="dk1"/>
                </a:solidFill>
              </a:rPr>
              <a:t>cognitive skills</a:t>
            </a:r>
            <a:r>
              <a:rPr lang="en-CA" sz="1800" i="0" u="none" strike="noStrike" cap="none">
                <a:solidFill>
                  <a:schemeClr val="dk1"/>
                </a:solidFill>
              </a:rPr>
              <a:t>, </a:t>
            </a:r>
            <a:r>
              <a:rPr lang="en-CA" sz="1800" b="1" i="0" u="none" strike="noStrike" cap="none">
                <a:solidFill>
                  <a:schemeClr val="dk1"/>
                </a:solidFill>
              </a:rPr>
              <a:t>academic per</a:t>
            </a:r>
            <a:r>
              <a:rPr lang="en-CA" sz="1800" b="1">
                <a:solidFill>
                  <a:schemeClr val="dk1"/>
                </a:solidFill>
              </a:rPr>
              <a:t>formance</a:t>
            </a:r>
            <a:r>
              <a:rPr lang="en-CA" sz="1800" i="0" u="none" strike="noStrike" cap="none">
                <a:solidFill>
                  <a:schemeClr val="dk1"/>
                </a:solidFill>
              </a:rPr>
              <a:t>, </a:t>
            </a:r>
            <a:r>
              <a:rPr lang="en-CA" sz="1800" b="1" i="0" u="none" strike="noStrike" cap="none">
                <a:solidFill>
                  <a:schemeClr val="dk1"/>
                </a:solidFill>
              </a:rPr>
              <a:t>behaviour</a:t>
            </a:r>
            <a:r>
              <a:rPr lang="en-CA" sz="1800" i="0" u="none" strike="noStrike" cap="none">
                <a:solidFill>
                  <a:schemeClr val="dk1"/>
                </a:solidFill>
              </a:rPr>
              <a:t>, and </a:t>
            </a:r>
            <a:r>
              <a:rPr lang="en-CA" sz="1800" b="1" i="0" u="none" strike="noStrike" cap="none">
                <a:solidFill>
                  <a:schemeClr val="dk1"/>
                </a:solidFill>
              </a:rPr>
              <a:t>social skills </a:t>
            </a:r>
            <a:r>
              <a:rPr lang="en-CA" sz="1800" i="0" u="none" strike="noStrike" cap="none">
                <a:solidFill>
                  <a:schemeClr val="dk1"/>
                </a:solidFill>
              </a:rPr>
              <a:t>in individuals with FASD. </a:t>
            </a:r>
            <a:endParaRPr sz="1800" i="0" u="none" strike="noStrike" cap="none">
              <a:solidFill>
                <a:schemeClr val="dk1"/>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grpSp>
        <p:nvGrpSpPr>
          <p:cNvPr id="873" name="Google Shape;873;g3b0d7c0ee5b_0_3"/>
          <p:cNvGrpSpPr/>
          <p:nvPr/>
        </p:nvGrpSpPr>
        <p:grpSpPr>
          <a:xfrm>
            <a:off x="2781288" y="2484667"/>
            <a:ext cx="6888155" cy="4101790"/>
            <a:chOff x="3050299" y="2084821"/>
            <a:chExt cx="6091400" cy="3627335"/>
          </a:xfrm>
        </p:grpSpPr>
        <p:sp>
          <p:nvSpPr>
            <p:cNvPr id="874" name="Google Shape;874;g3b0d7c0ee5b_0_3"/>
            <p:cNvSpPr/>
            <p:nvPr/>
          </p:nvSpPr>
          <p:spPr>
            <a:xfrm>
              <a:off x="5209990" y="3940137"/>
              <a:ext cx="1772019" cy="1772019"/>
            </a:xfrm>
            <a:custGeom>
              <a:avLst/>
              <a:gdLst/>
              <a:ahLst/>
              <a:cxnLst/>
              <a:rect l="l" t="t" r="r" b="b"/>
              <a:pathLst>
                <a:path w="1772019" h="1772019" extrusionOk="0">
                  <a:moveTo>
                    <a:pt x="0" y="886010"/>
                  </a:moveTo>
                  <a:cubicBezTo>
                    <a:pt x="0" y="396680"/>
                    <a:pt x="396680" y="0"/>
                    <a:pt x="886010" y="0"/>
                  </a:cubicBezTo>
                  <a:cubicBezTo>
                    <a:pt x="1375340" y="0"/>
                    <a:pt x="1772020" y="396680"/>
                    <a:pt x="1772020" y="886010"/>
                  </a:cubicBezTo>
                  <a:cubicBezTo>
                    <a:pt x="1772020" y="1375340"/>
                    <a:pt x="1375340" y="1772020"/>
                    <a:pt x="886010" y="1772020"/>
                  </a:cubicBezTo>
                  <a:cubicBezTo>
                    <a:pt x="396680" y="1772020"/>
                    <a:pt x="0" y="1375340"/>
                    <a:pt x="0" y="886010"/>
                  </a:cubicBezTo>
                  <a:close/>
                </a:path>
              </a:pathLst>
            </a:custGeom>
            <a:solidFill>
              <a:srgbClr val="364DA1"/>
            </a:solidFill>
            <a:ln>
              <a:noFill/>
            </a:ln>
            <a:effectLst>
              <a:outerShdw blurRad="50800" dist="38100" dir="2700000" algn="tl" rotWithShape="0">
                <a:srgbClr val="000000">
                  <a:alpha val="40000"/>
                </a:srgbClr>
              </a:outerShdw>
            </a:effectLst>
          </p:spPr>
          <p:txBody>
            <a:bodyPr spcFirstLastPara="1" wrap="square" lIns="214150" tIns="214150" rIns="214150" bIns="214150" anchor="ctr" anchorCtr="0">
              <a:noAutofit/>
            </a:bodyPr>
            <a:lstStyle/>
            <a:p>
              <a:pPr marL="0" marR="0" lvl="0" indent="0" algn="ctr" rtl="0">
                <a:lnSpc>
                  <a:spcPct val="90000"/>
                </a:lnSpc>
                <a:spcBef>
                  <a:spcPts val="0"/>
                </a:spcBef>
                <a:spcAft>
                  <a:spcPts val="0"/>
                </a:spcAft>
                <a:buNone/>
              </a:pPr>
              <a:endParaRPr sz="3075">
                <a:solidFill>
                  <a:schemeClr val="lt1"/>
                </a:solidFill>
                <a:latin typeface="Calibri"/>
                <a:ea typeface="Calibri"/>
                <a:cs typeface="Calibri"/>
                <a:sym typeface="Calibri"/>
              </a:endParaRPr>
            </a:p>
          </p:txBody>
        </p:sp>
        <p:sp>
          <p:nvSpPr>
            <p:cNvPr id="875" name="Google Shape;875;g3b0d7c0ee5b_0_3"/>
            <p:cNvSpPr/>
            <p:nvPr/>
          </p:nvSpPr>
          <p:spPr>
            <a:xfrm rot="-9899985">
              <a:off x="3869501" y="4153754"/>
              <a:ext cx="1319047" cy="505032"/>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g3b0d7c0ee5b_0_3"/>
            <p:cNvSpPr/>
            <p:nvPr/>
          </p:nvSpPr>
          <p:spPr>
            <a:xfrm>
              <a:off x="3050299" y="3562222"/>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FE721F"/>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rtl="0">
                <a:lnSpc>
                  <a:spcPct val="90000"/>
                </a:lnSpc>
                <a:spcBef>
                  <a:spcPts val="0"/>
                </a:spcBef>
                <a:spcAft>
                  <a:spcPts val="0"/>
                </a:spcAft>
                <a:buNone/>
              </a:pPr>
              <a:endParaRPr sz="3675">
                <a:solidFill>
                  <a:schemeClr val="lt1"/>
                </a:solidFill>
                <a:latin typeface="Calibri"/>
                <a:ea typeface="Calibri"/>
                <a:cs typeface="Calibri"/>
                <a:sym typeface="Calibri"/>
              </a:endParaRPr>
            </a:p>
          </p:txBody>
        </p:sp>
        <p:sp>
          <p:nvSpPr>
            <p:cNvPr id="877" name="Google Shape;877;g3b0d7c0ee5b_0_3"/>
            <p:cNvSpPr/>
            <p:nvPr/>
          </p:nvSpPr>
          <p:spPr>
            <a:xfrm rot="-6899833">
              <a:off x="4750930" y="3103366"/>
              <a:ext cx="1319058" cy="505052"/>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g3b0d7c0ee5b_0_3"/>
            <p:cNvSpPr/>
            <p:nvPr/>
          </p:nvSpPr>
          <p:spPr>
            <a:xfrm>
              <a:off x="3996647" y="2084821"/>
              <a:ext cx="1978016"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4B9847"/>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rtl="0">
                <a:lnSpc>
                  <a:spcPct val="90000"/>
                </a:lnSpc>
                <a:spcBef>
                  <a:spcPts val="0"/>
                </a:spcBef>
                <a:spcAft>
                  <a:spcPts val="0"/>
                </a:spcAft>
                <a:buNone/>
              </a:pPr>
              <a:endParaRPr sz="3675">
                <a:solidFill>
                  <a:schemeClr val="lt1"/>
                </a:solidFill>
                <a:latin typeface="Calibri"/>
                <a:ea typeface="Calibri"/>
                <a:cs typeface="Calibri"/>
                <a:sym typeface="Calibri"/>
              </a:endParaRPr>
            </a:p>
          </p:txBody>
        </p:sp>
        <p:sp>
          <p:nvSpPr>
            <p:cNvPr id="879" name="Google Shape;879;g3b0d7c0ee5b_0_3"/>
            <p:cNvSpPr/>
            <p:nvPr/>
          </p:nvSpPr>
          <p:spPr>
            <a:xfrm rot="-3900167">
              <a:off x="6122103" y="3103234"/>
              <a:ext cx="1319058" cy="505052"/>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g3b0d7c0ee5b_0_3"/>
            <p:cNvSpPr/>
            <p:nvPr/>
          </p:nvSpPr>
          <p:spPr>
            <a:xfrm>
              <a:off x="6218595" y="2084821"/>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7030A0"/>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rtl="0">
                <a:lnSpc>
                  <a:spcPct val="90000"/>
                </a:lnSpc>
                <a:spcBef>
                  <a:spcPts val="0"/>
                </a:spcBef>
                <a:spcAft>
                  <a:spcPts val="0"/>
                </a:spcAft>
                <a:buNone/>
              </a:pPr>
              <a:endParaRPr sz="3675">
                <a:solidFill>
                  <a:schemeClr val="lt1"/>
                </a:solidFill>
                <a:latin typeface="Calibri"/>
                <a:ea typeface="Calibri"/>
                <a:cs typeface="Calibri"/>
                <a:sym typeface="Calibri"/>
              </a:endParaRPr>
            </a:p>
          </p:txBody>
        </p:sp>
        <p:sp>
          <p:nvSpPr>
            <p:cNvPr id="881" name="Google Shape;881;g3b0d7c0ee5b_0_3"/>
            <p:cNvSpPr/>
            <p:nvPr/>
          </p:nvSpPr>
          <p:spPr>
            <a:xfrm rot="-900015">
              <a:off x="7003540" y="4153738"/>
              <a:ext cx="1319047" cy="505032"/>
            </a:xfrm>
            <a:prstGeom prst="leftArrow">
              <a:avLst>
                <a:gd name="adj1" fmla="val 60000"/>
                <a:gd name="adj2" fmla="val 50000"/>
              </a:avLst>
            </a:prstGeom>
            <a:solidFill>
              <a:srgbClr val="D8D8D8"/>
            </a:soli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g3b0d7c0ee5b_0_3"/>
            <p:cNvSpPr/>
            <p:nvPr/>
          </p:nvSpPr>
          <p:spPr>
            <a:xfrm>
              <a:off x="7458281" y="3562222"/>
              <a:ext cx="1683418" cy="1346734"/>
            </a:xfrm>
            <a:custGeom>
              <a:avLst/>
              <a:gdLst/>
              <a:ahLst/>
              <a:cxnLst/>
              <a:rect l="l" t="t" r="r" b="b"/>
              <a:pathLst>
                <a:path w="1683418" h="1346734" extrusionOk="0">
                  <a:moveTo>
                    <a:pt x="0" y="134673"/>
                  </a:moveTo>
                  <a:cubicBezTo>
                    <a:pt x="0" y="60295"/>
                    <a:pt x="60295" y="0"/>
                    <a:pt x="134673" y="0"/>
                  </a:cubicBezTo>
                  <a:lnTo>
                    <a:pt x="1548745" y="0"/>
                  </a:lnTo>
                  <a:cubicBezTo>
                    <a:pt x="1623123" y="0"/>
                    <a:pt x="1683418" y="60295"/>
                    <a:pt x="1683418" y="134673"/>
                  </a:cubicBezTo>
                  <a:lnTo>
                    <a:pt x="1683418" y="1212061"/>
                  </a:lnTo>
                  <a:cubicBezTo>
                    <a:pt x="1683418" y="1286439"/>
                    <a:pt x="1623123" y="1346734"/>
                    <a:pt x="1548745" y="1346734"/>
                  </a:cubicBezTo>
                  <a:lnTo>
                    <a:pt x="134673" y="1346734"/>
                  </a:lnTo>
                  <a:cubicBezTo>
                    <a:pt x="60295" y="1346734"/>
                    <a:pt x="0" y="1286439"/>
                    <a:pt x="0" y="1212061"/>
                  </a:cubicBezTo>
                  <a:lnTo>
                    <a:pt x="0" y="134673"/>
                  </a:lnTo>
                  <a:close/>
                </a:path>
              </a:pathLst>
            </a:custGeom>
            <a:solidFill>
              <a:srgbClr val="BADEE8"/>
            </a:solidFill>
            <a:ln>
              <a:noFill/>
            </a:ln>
            <a:effectLst>
              <a:outerShdw blurRad="50800" dist="38100" dir="2700000" algn="tl" rotWithShape="0">
                <a:srgbClr val="000000">
                  <a:alpha val="40000"/>
                </a:srgbClr>
              </a:outerShdw>
            </a:effectLst>
          </p:spPr>
          <p:txBody>
            <a:bodyPr spcFirstLastPara="1" wrap="square" lIns="99575" tIns="99575" rIns="99575" bIns="99575" anchor="ctr" anchorCtr="0">
              <a:noAutofit/>
            </a:bodyPr>
            <a:lstStyle/>
            <a:p>
              <a:pPr marL="0" marR="0" lvl="0" indent="0" algn="ctr" rtl="0">
                <a:lnSpc>
                  <a:spcPct val="90000"/>
                </a:lnSpc>
                <a:spcBef>
                  <a:spcPts val="0"/>
                </a:spcBef>
                <a:spcAft>
                  <a:spcPts val="0"/>
                </a:spcAft>
                <a:buNone/>
              </a:pPr>
              <a:endParaRPr sz="3675">
                <a:solidFill>
                  <a:schemeClr val="lt1"/>
                </a:solidFill>
                <a:latin typeface="Calibri"/>
                <a:ea typeface="Calibri"/>
                <a:cs typeface="Calibri"/>
                <a:sym typeface="Calibri"/>
              </a:endParaRPr>
            </a:p>
          </p:txBody>
        </p:sp>
      </p:grpSp>
      <p:sp>
        <p:nvSpPr>
          <p:cNvPr id="883" name="Google Shape;883;g3b0d7c0ee5b_0_3"/>
          <p:cNvSpPr txBox="1"/>
          <p:nvPr/>
        </p:nvSpPr>
        <p:spPr>
          <a:xfrm>
            <a:off x="1558248" y="566081"/>
            <a:ext cx="4286700" cy="923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Interventions</a:t>
            </a:r>
            <a:endParaRPr/>
          </a:p>
        </p:txBody>
      </p:sp>
      <p:sp>
        <p:nvSpPr>
          <p:cNvPr id="884" name="Google Shape;884;g3b0d7c0ee5b_0_3"/>
          <p:cNvSpPr/>
          <p:nvPr/>
        </p:nvSpPr>
        <p:spPr>
          <a:xfrm rot="4499015">
            <a:off x="8475278" y="476348"/>
            <a:ext cx="208417" cy="179527"/>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85" name="Google Shape;885;g3b0d7c0ee5b_0_3"/>
          <p:cNvSpPr/>
          <p:nvPr/>
        </p:nvSpPr>
        <p:spPr>
          <a:xfrm rot="1812096">
            <a:off x="731543" y="2867599"/>
            <a:ext cx="135376" cy="116697"/>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86" name="Google Shape;886;g3b0d7c0ee5b_0_3"/>
          <p:cNvSpPr/>
          <p:nvPr/>
        </p:nvSpPr>
        <p:spPr>
          <a:xfrm rot="-3503550">
            <a:off x="10808522" y="2682837"/>
            <a:ext cx="146538" cy="126314"/>
          </a:xfrm>
          <a:prstGeom prst="triangle">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87" name="Google Shape;887;g3b0d7c0ee5b_0_3"/>
          <p:cNvSpPr/>
          <p:nvPr/>
        </p:nvSpPr>
        <p:spPr>
          <a:xfrm rot="1813388">
            <a:off x="11483439" y="6024681"/>
            <a:ext cx="222898" cy="192234"/>
          </a:xfrm>
          <a:prstGeom prst="triangle">
            <a:avLst>
              <a:gd name="adj" fmla="val 50000"/>
            </a:avLst>
          </a:prstGeom>
          <a:solidFill>
            <a:srgbClr val="33AC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88" name="Google Shape;888;g3b0d7c0ee5b_0_3"/>
          <p:cNvSpPr/>
          <p:nvPr/>
        </p:nvSpPr>
        <p:spPr>
          <a:xfrm rot="5400000">
            <a:off x="493379" y="252989"/>
            <a:ext cx="49800" cy="1940100"/>
          </a:xfrm>
          <a:prstGeom prst="roundRect">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89" name="Google Shape;889;g3b0d7c0ee5b_0_3"/>
          <p:cNvSpPr txBox="1"/>
          <p:nvPr/>
        </p:nvSpPr>
        <p:spPr>
          <a:xfrm>
            <a:off x="2589914" y="4529600"/>
            <a:ext cx="1938600" cy="7695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CA" sz="2200">
                <a:solidFill>
                  <a:schemeClr val="lt1"/>
                </a:solidFill>
                <a:latin typeface="Calibri"/>
                <a:ea typeface="Calibri"/>
                <a:cs typeface="Calibri"/>
                <a:sym typeface="Calibri"/>
              </a:rPr>
              <a:t>Promote </a:t>
            </a:r>
            <a:endParaRPr/>
          </a:p>
          <a:p>
            <a:pPr marL="0" marR="0" lvl="0" indent="0" algn="r" rtl="0">
              <a:spcBef>
                <a:spcPts val="0"/>
              </a:spcBef>
              <a:spcAft>
                <a:spcPts val="0"/>
              </a:spcAft>
              <a:buNone/>
            </a:pPr>
            <a:r>
              <a:rPr lang="en-CA" sz="2200">
                <a:solidFill>
                  <a:schemeClr val="lt1"/>
                </a:solidFill>
                <a:latin typeface="Calibri"/>
                <a:ea typeface="Calibri"/>
                <a:cs typeface="Calibri"/>
                <a:sym typeface="Calibri"/>
              </a:rPr>
              <a:t>well-being</a:t>
            </a:r>
            <a:endParaRPr/>
          </a:p>
        </p:txBody>
      </p:sp>
      <p:sp>
        <p:nvSpPr>
          <p:cNvPr id="890" name="Google Shape;890;g3b0d7c0ee5b_0_3"/>
          <p:cNvSpPr txBox="1"/>
          <p:nvPr/>
        </p:nvSpPr>
        <p:spPr>
          <a:xfrm>
            <a:off x="3851239" y="2819170"/>
            <a:ext cx="2235300" cy="769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200">
                <a:solidFill>
                  <a:schemeClr val="lt1"/>
                </a:solidFill>
                <a:latin typeface="Calibri"/>
                <a:ea typeface="Calibri"/>
                <a:cs typeface="Calibri"/>
                <a:sym typeface="Calibri"/>
              </a:rPr>
              <a:t>Opportunities for skill growth</a:t>
            </a:r>
            <a:endParaRPr/>
          </a:p>
        </p:txBody>
      </p:sp>
      <p:sp>
        <p:nvSpPr>
          <p:cNvPr id="891" name="Google Shape;891;g3b0d7c0ee5b_0_3"/>
          <p:cNvSpPr txBox="1"/>
          <p:nvPr/>
        </p:nvSpPr>
        <p:spPr>
          <a:xfrm>
            <a:off x="6422422" y="2841497"/>
            <a:ext cx="1844700" cy="769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200">
                <a:solidFill>
                  <a:schemeClr val="lt1"/>
                </a:solidFill>
                <a:latin typeface="Calibri"/>
                <a:ea typeface="Calibri"/>
                <a:cs typeface="Calibri"/>
                <a:sym typeface="Calibri"/>
              </a:rPr>
              <a:t>Meaningful success</a:t>
            </a:r>
            <a:endParaRPr/>
          </a:p>
        </p:txBody>
      </p:sp>
      <p:sp>
        <p:nvSpPr>
          <p:cNvPr id="892" name="Google Shape;892;g3b0d7c0ee5b_0_3"/>
          <p:cNvSpPr txBox="1"/>
          <p:nvPr/>
        </p:nvSpPr>
        <p:spPr>
          <a:xfrm>
            <a:off x="7976883" y="4524367"/>
            <a:ext cx="18384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2200">
                <a:solidFill>
                  <a:schemeClr val="dk1"/>
                </a:solidFill>
                <a:latin typeface="Calibri"/>
                <a:ea typeface="Calibri"/>
                <a:cs typeface="Calibri"/>
                <a:sym typeface="Calibri"/>
              </a:rPr>
              <a:t>Optimize opportunity</a:t>
            </a:r>
            <a:endParaRPr/>
          </a:p>
        </p:txBody>
      </p:sp>
      <p:sp>
        <p:nvSpPr>
          <p:cNvPr id="893" name="Google Shape;893;g3b0d7c0ee5b_0_3"/>
          <p:cNvSpPr txBox="1"/>
          <p:nvPr/>
        </p:nvSpPr>
        <p:spPr>
          <a:xfrm>
            <a:off x="5109608" y="5162876"/>
            <a:ext cx="22353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CA" sz="2400" b="1">
                <a:solidFill>
                  <a:schemeClr val="lt1"/>
                </a:solidFill>
                <a:latin typeface="Calibri"/>
                <a:ea typeface="Calibri"/>
                <a:cs typeface="Calibri"/>
                <a:sym typeface="Calibri"/>
              </a:rPr>
              <a:t>Implement Interventions</a:t>
            </a:r>
            <a:endParaRPr/>
          </a:p>
        </p:txBody>
      </p:sp>
      <p:sp>
        <p:nvSpPr>
          <p:cNvPr id="894" name="Google Shape;894;g3b0d7c0ee5b_0_3"/>
          <p:cNvSpPr txBox="1"/>
          <p:nvPr/>
        </p:nvSpPr>
        <p:spPr>
          <a:xfrm>
            <a:off x="1558248" y="1399284"/>
            <a:ext cx="95328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CA" sz="1800">
                <a:solidFill>
                  <a:srgbClr val="4B9847"/>
                </a:solidFill>
                <a:latin typeface="EB Garamond"/>
                <a:ea typeface="EB Garamond"/>
                <a:cs typeface="EB Garamond"/>
                <a:sym typeface="EB Garamond"/>
              </a:rPr>
              <a:t>Researchers have shown that interventions can improve cognitive (self-regulation, memory, attention), academic (math, language, literacy), behavioural, and social skills in individuals with FASD. Caregiver programs and supports also show promise.</a:t>
            </a:r>
            <a:endParaRPr sz="1800">
              <a:solidFill>
                <a:srgbClr val="4B9847"/>
              </a:solidFill>
              <a:latin typeface="EB Garamond"/>
              <a:ea typeface="EB Garamond"/>
              <a:cs typeface="EB Garamond"/>
              <a:sym typeface="EB Garamond"/>
            </a:endParaRPr>
          </a:p>
        </p:txBody>
      </p:sp>
      <p:pic>
        <p:nvPicPr>
          <p:cNvPr id="895" name="Google Shape;895;g3b0d7c0ee5b_0_3"/>
          <p:cNvPicPr preferRelativeResize="0"/>
          <p:nvPr/>
        </p:nvPicPr>
        <p:blipFill>
          <a:blip r:embed="rId3">
            <a:alphaModFix/>
          </a:blip>
          <a:stretch>
            <a:fillRect/>
          </a:stretch>
        </p:blipFill>
        <p:spPr>
          <a:xfrm>
            <a:off x="0" y="0"/>
            <a:ext cx="12192000" cy="685800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969"/>
        <p:cNvGrpSpPr/>
        <p:nvPr/>
      </p:nvGrpSpPr>
      <p:grpSpPr>
        <a:xfrm>
          <a:off x="0" y="0"/>
          <a:ext cx="0" cy="0"/>
          <a:chOff x="0" y="0"/>
          <a:chExt cx="0" cy="0"/>
        </a:xfrm>
      </p:grpSpPr>
      <p:pic>
        <p:nvPicPr>
          <p:cNvPr id="970" name="Google Shape;970;p53"/>
          <p:cNvPicPr preferRelativeResize="0"/>
          <p:nvPr/>
        </p:nvPicPr>
        <p:blipFill rotWithShape="1">
          <a:blip r:embed="rId3">
            <a:alphaModFix/>
          </a:blip>
          <a:srcRect/>
          <a:stretch/>
        </p:blipFill>
        <p:spPr>
          <a:xfrm>
            <a:off x="5480050" y="5253648"/>
            <a:ext cx="1214438" cy="1214438"/>
          </a:xfrm>
          <a:custGeom>
            <a:avLst/>
            <a:gdLst/>
            <a:ahLst/>
            <a:cxnLst/>
            <a:rect l="l" t="t" r="r" b="b"/>
            <a:pathLst>
              <a:path w="1586324" h="1586324" extrusionOk="0">
                <a:moveTo>
                  <a:pt x="793162" y="0"/>
                </a:moveTo>
                <a:cubicBezTo>
                  <a:pt x="1231213" y="0"/>
                  <a:pt x="1586324" y="355111"/>
                  <a:pt x="1586324" y="793162"/>
                </a:cubicBezTo>
                <a:cubicBezTo>
                  <a:pt x="1586324" y="1231213"/>
                  <a:pt x="1231213" y="1586324"/>
                  <a:pt x="793162" y="1586324"/>
                </a:cubicBezTo>
                <a:cubicBezTo>
                  <a:pt x="355111" y="1586324"/>
                  <a:pt x="0" y="1231213"/>
                  <a:pt x="0" y="793162"/>
                </a:cubicBezTo>
                <a:cubicBezTo>
                  <a:pt x="0" y="355111"/>
                  <a:pt x="355111" y="0"/>
                  <a:pt x="793162" y="0"/>
                </a:cubicBezTo>
                <a:close/>
              </a:path>
            </a:pathLst>
          </a:custGeom>
          <a:solidFill>
            <a:schemeClr val="lt1"/>
          </a:solidFill>
          <a:ln>
            <a:noFill/>
          </a:ln>
        </p:spPr>
      </p:pic>
      <p:pic>
        <p:nvPicPr>
          <p:cNvPr id="971" name="Google Shape;971;p53"/>
          <p:cNvPicPr preferRelativeResize="0"/>
          <p:nvPr/>
        </p:nvPicPr>
        <p:blipFill rotWithShape="1">
          <a:blip r:embed="rId4">
            <a:alphaModFix/>
          </a:blip>
          <a:srcRect/>
          <a:stretch/>
        </p:blipFill>
        <p:spPr>
          <a:xfrm>
            <a:off x="5480050" y="3624140"/>
            <a:ext cx="1214438" cy="1214438"/>
          </a:xfrm>
          <a:custGeom>
            <a:avLst/>
            <a:gdLst/>
            <a:ahLst/>
            <a:cxnLst/>
            <a:rect l="l" t="t" r="r" b="b"/>
            <a:pathLst>
              <a:path w="1586324" h="1586324" extrusionOk="0">
                <a:moveTo>
                  <a:pt x="793162" y="0"/>
                </a:moveTo>
                <a:cubicBezTo>
                  <a:pt x="1231213" y="0"/>
                  <a:pt x="1586324" y="355111"/>
                  <a:pt x="1586324" y="793162"/>
                </a:cubicBezTo>
                <a:cubicBezTo>
                  <a:pt x="1586324" y="1231213"/>
                  <a:pt x="1231213" y="1586324"/>
                  <a:pt x="793162" y="1586324"/>
                </a:cubicBezTo>
                <a:cubicBezTo>
                  <a:pt x="355111" y="1586324"/>
                  <a:pt x="0" y="1231213"/>
                  <a:pt x="0" y="793162"/>
                </a:cubicBezTo>
                <a:cubicBezTo>
                  <a:pt x="0" y="355111"/>
                  <a:pt x="355111" y="0"/>
                  <a:pt x="793162" y="0"/>
                </a:cubicBezTo>
                <a:close/>
              </a:path>
            </a:pathLst>
          </a:custGeom>
          <a:solidFill>
            <a:schemeClr val="lt1"/>
          </a:solidFill>
          <a:ln>
            <a:noFill/>
          </a:ln>
        </p:spPr>
      </p:pic>
      <p:pic>
        <p:nvPicPr>
          <p:cNvPr id="972" name="Google Shape;972;p53"/>
          <p:cNvPicPr preferRelativeResize="0"/>
          <p:nvPr/>
        </p:nvPicPr>
        <p:blipFill rotWithShape="1">
          <a:blip r:embed="rId5">
            <a:alphaModFix/>
          </a:blip>
          <a:srcRect/>
          <a:stretch/>
        </p:blipFill>
        <p:spPr>
          <a:xfrm>
            <a:off x="5480050" y="2018079"/>
            <a:ext cx="1214438" cy="1214438"/>
          </a:xfrm>
          <a:custGeom>
            <a:avLst/>
            <a:gdLst/>
            <a:ahLst/>
            <a:cxnLst/>
            <a:rect l="l" t="t" r="r" b="b"/>
            <a:pathLst>
              <a:path w="1586324" h="1586324" extrusionOk="0">
                <a:moveTo>
                  <a:pt x="793162" y="0"/>
                </a:moveTo>
                <a:cubicBezTo>
                  <a:pt x="1231213" y="0"/>
                  <a:pt x="1586324" y="355111"/>
                  <a:pt x="1586324" y="793162"/>
                </a:cubicBezTo>
                <a:cubicBezTo>
                  <a:pt x="1586324" y="1231213"/>
                  <a:pt x="1231213" y="1586324"/>
                  <a:pt x="793162" y="1586324"/>
                </a:cubicBezTo>
                <a:cubicBezTo>
                  <a:pt x="355111" y="1586324"/>
                  <a:pt x="0" y="1231213"/>
                  <a:pt x="0" y="793162"/>
                </a:cubicBezTo>
                <a:cubicBezTo>
                  <a:pt x="0" y="355111"/>
                  <a:pt x="355111" y="0"/>
                  <a:pt x="793162" y="0"/>
                </a:cubicBezTo>
                <a:close/>
              </a:path>
            </a:pathLst>
          </a:custGeom>
          <a:solidFill>
            <a:schemeClr val="lt1"/>
          </a:solidFill>
          <a:ln>
            <a:noFill/>
          </a:ln>
        </p:spPr>
      </p:pic>
      <p:pic>
        <p:nvPicPr>
          <p:cNvPr id="973" name="Google Shape;973;p53" descr="A close up of wood&#10;&#10;Description automatically generated with low confidence"/>
          <p:cNvPicPr preferRelativeResize="0">
            <a:picLocks noGrp="1"/>
          </p:cNvPicPr>
          <p:nvPr>
            <p:ph type="pic" idx="4"/>
          </p:nvPr>
        </p:nvPicPr>
        <p:blipFill rotWithShape="1">
          <a:blip r:embed="rId3">
            <a:alphaModFix/>
          </a:blip>
          <a:srcRect/>
          <a:stretch/>
        </p:blipFill>
        <p:spPr>
          <a:xfrm>
            <a:off x="5480050" y="365125"/>
            <a:ext cx="1214438" cy="1214438"/>
          </a:xfrm>
          <a:prstGeom prst="rect">
            <a:avLst/>
          </a:prstGeom>
          <a:solidFill>
            <a:schemeClr val="lt1"/>
          </a:solidFill>
          <a:ln>
            <a:noFill/>
          </a:ln>
        </p:spPr>
      </p:pic>
      <p:sp>
        <p:nvSpPr>
          <p:cNvPr id="974" name="Google Shape;974;p53"/>
          <p:cNvSpPr/>
          <p:nvPr/>
        </p:nvSpPr>
        <p:spPr>
          <a:xfrm>
            <a:off x="6418474" y="881530"/>
            <a:ext cx="553555" cy="553555"/>
          </a:xfrm>
          <a:prstGeom prst="ellipse">
            <a:avLst/>
          </a:prstGeom>
          <a:solidFill>
            <a:srgbClr val="FE721F"/>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CA" sz="1200" b="0" i="0" u="none" strike="noStrike" cap="none">
                <a:solidFill>
                  <a:schemeClr val="lt1"/>
                </a:solidFill>
                <a:latin typeface="Poppins Medium"/>
                <a:ea typeface="Poppins Medium"/>
                <a:cs typeface="Poppins Medium"/>
                <a:sym typeface="Poppins Medium"/>
              </a:rPr>
              <a:t>01</a:t>
            </a:r>
            <a:endParaRPr sz="1400" b="0" i="0" u="none" strike="noStrike" cap="none">
              <a:solidFill>
                <a:srgbClr val="000000"/>
              </a:solidFill>
              <a:latin typeface="Arial"/>
              <a:ea typeface="Arial"/>
              <a:cs typeface="Arial"/>
              <a:sym typeface="Arial"/>
            </a:endParaRPr>
          </a:p>
        </p:txBody>
      </p:sp>
      <p:sp>
        <p:nvSpPr>
          <p:cNvPr id="975" name="Google Shape;975;p53"/>
          <p:cNvSpPr txBox="1"/>
          <p:nvPr/>
        </p:nvSpPr>
        <p:spPr>
          <a:xfrm>
            <a:off x="940282" y="1758676"/>
            <a:ext cx="4286847"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Principles of Practice</a:t>
            </a:r>
            <a:endParaRPr sz="1400" b="0" i="0" u="none" strike="noStrike" cap="none">
              <a:solidFill>
                <a:srgbClr val="000000"/>
              </a:solidFill>
              <a:latin typeface="Arial"/>
              <a:ea typeface="Arial"/>
              <a:cs typeface="Arial"/>
              <a:sym typeface="Arial"/>
            </a:endParaRPr>
          </a:p>
        </p:txBody>
      </p:sp>
      <p:sp>
        <p:nvSpPr>
          <p:cNvPr id="976" name="Google Shape;976;p53"/>
          <p:cNvSpPr txBox="1"/>
          <p:nvPr/>
        </p:nvSpPr>
        <p:spPr>
          <a:xfrm>
            <a:off x="7402429" y="556555"/>
            <a:ext cx="4162367"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CA" sz="3600" b="1" i="0" u="none" strike="noStrike" cap="none">
                <a:solidFill>
                  <a:srgbClr val="FE721F"/>
                </a:solidFill>
                <a:latin typeface="EB Garamond"/>
                <a:ea typeface="EB Garamond"/>
                <a:cs typeface="EB Garamond"/>
                <a:sym typeface="EB Garamond"/>
              </a:rPr>
              <a:t>Consistency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CA" sz="2400" b="0" i="0" u="none" strike="noStrike" cap="none">
                <a:solidFill>
                  <a:srgbClr val="595959"/>
                </a:solidFill>
                <a:latin typeface="Calibri"/>
                <a:ea typeface="Calibri"/>
                <a:cs typeface="Calibri"/>
                <a:sym typeface="Calibri"/>
              </a:rPr>
              <a:t>within a school</a:t>
            </a:r>
            <a:endParaRPr sz="1400" b="0" i="0" u="none" strike="noStrike" cap="none">
              <a:solidFill>
                <a:srgbClr val="000000"/>
              </a:solidFill>
              <a:latin typeface="Arial"/>
              <a:ea typeface="Arial"/>
              <a:cs typeface="Arial"/>
              <a:sym typeface="Arial"/>
            </a:endParaRPr>
          </a:p>
        </p:txBody>
      </p:sp>
      <p:sp>
        <p:nvSpPr>
          <p:cNvPr id="977" name="Google Shape;977;p53"/>
          <p:cNvSpPr/>
          <p:nvPr/>
        </p:nvSpPr>
        <p:spPr>
          <a:xfrm>
            <a:off x="6418474" y="2509916"/>
            <a:ext cx="553555" cy="553555"/>
          </a:xfrm>
          <a:prstGeom prst="ellipse">
            <a:avLst/>
          </a:prstGeom>
          <a:solidFill>
            <a:srgbClr val="364DA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CA" sz="1200" b="0" i="0" u="none" strike="noStrike" cap="none">
                <a:solidFill>
                  <a:schemeClr val="lt1"/>
                </a:solidFill>
                <a:latin typeface="Poppins Medium"/>
                <a:ea typeface="Poppins Medium"/>
                <a:cs typeface="Poppins Medium"/>
                <a:sym typeface="Poppins Medium"/>
              </a:rPr>
              <a:t>02</a:t>
            </a:r>
            <a:endParaRPr sz="1400" b="0" i="0" u="none" strike="noStrike" cap="none">
              <a:solidFill>
                <a:srgbClr val="000000"/>
              </a:solidFill>
              <a:latin typeface="Arial"/>
              <a:ea typeface="Arial"/>
              <a:cs typeface="Arial"/>
              <a:sym typeface="Arial"/>
            </a:endParaRPr>
          </a:p>
        </p:txBody>
      </p:sp>
      <p:sp>
        <p:nvSpPr>
          <p:cNvPr id="978" name="Google Shape;978;p53"/>
          <p:cNvSpPr txBox="1"/>
          <p:nvPr/>
        </p:nvSpPr>
        <p:spPr>
          <a:xfrm>
            <a:off x="7402429" y="2208387"/>
            <a:ext cx="4614011"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CA" sz="3600" b="1" i="0" u="none" strike="noStrike" cap="none">
                <a:solidFill>
                  <a:srgbClr val="364DA1"/>
                </a:solidFill>
                <a:latin typeface="EB Garamond"/>
                <a:ea typeface="EB Garamond"/>
                <a:cs typeface="EB Garamond"/>
                <a:sym typeface="EB Garamond"/>
              </a:rPr>
              <a:t>Collaboration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CA" sz="2400" b="0" i="0" u="none" strike="noStrike" cap="none">
                <a:solidFill>
                  <a:srgbClr val="595959"/>
                </a:solidFill>
                <a:latin typeface="Calibri"/>
                <a:ea typeface="Calibri"/>
                <a:cs typeface="Calibri"/>
                <a:sym typeface="Calibri"/>
              </a:rPr>
              <a:t>Between schools and school staff</a:t>
            </a:r>
            <a:endParaRPr sz="1400" b="0" i="0" u="none" strike="noStrike" cap="none">
              <a:solidFill>
                <a:srgbClr val="000000"/>
              </a:solidFill>
              <a:latin typeface="Arial"/>
              <a:ea typeface="Arial"/>
              <a:cs typeface="Arial"/>
              <a:sym typeface="Arial"/>
            </a:endParaRPr>
          </a:p>
        </p:txBody>
      </p:sp>
      <p:sp>
        <p:nvSpPr>
          <p:cNvPr id="979" name="Google Shape;979;p53"/>
          <p:cNvSpPr/>
          <p:nvPr/>
        </p:nvSpPr>
        <p:spPr>
          <a:xfrm>
            <a:off x="6418474" y="4151147"/>
            <a:ext cx="553555" cy="553555"/>
          </a:xfrm>
          <a:prstGeom prst="ellipse">
            <a:avLst/>
          </a:prstGeom>
          <a:solidFill>
            <a:srgbClr val="4B9847"/>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CA" sz="1200" b="0" i="0" u="none" strike="noStrike" cap="none">
                <a:solidFill>
                  <a:schemeClr val="lt1"/>
                </a:solidFill>
                <a:latin typeface="Poppins Medium"/>
                <a:ea typeface="Poppins Medium"/>
                <a:cs typeface="Poppins Medium"/>
                <a:sym typeface="Poppins Medium"/>
              </a:rPr>
              <a:t>03</a:t>
            </a:r>
            <a:endParaRPr sz="1400" b="0" i="0" u="none" strike="noStrike" cap="none">
              <a:solidFill>
                <a:srgbClr val="000000"/>
              </a:solidFill>
              <a:latin typeface="Arial"/>
              <a:ea typeface="Arial"/>
              <a:cs typeface="Arial"/>
              <a:sym typeface="Arial"/>
            </a:endParaRPr>
          </a:p>
        </p:txBody>
      </p:sp>
      <p:sp>
        <p:nvSpPr>
          <p:cNvPr id="980" name="Google Shape;980;p53"/>
          <p:cNvSpPr txBox="1"/>
          <p:nvPr/>
        </p:nvSpPr>
        <p:spPr>
          <a:xfrm>
            <a:off x="7402429" y="3826172"/>
            <a:ext cx="4162367" cy="13849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CA" sz="3600" b="1" i="0" u="none" strike="noStrike" cap="none">
                <a:solidFill>
                  <a:srgbClr val="4B9847"/>
                </a:solidFill>
                <a:latin typeface="EB Garamond"/>
                <a:ea typeface="EB Garamond"/>
                <a:cs typeface="EB Garamond"/>
                <a:sym typeface="EB Garamond"/>
              </a:rPr>
              <a:t>Responsiveness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CA" sz="2400" b="0" i="0" u="none" strike="noStrike" cap="none">
                <a:solidFill>
                  <a:srgbClr val="595959"/>
                </a:solidFill>
                <a:latin typeface="Calibri"/>
                <a:ea typeface="Calibri"/>
                <a:cs typeface="Calibri"/>
                <a:sym typeface="Calibri"/>
              </a:rPr>
              <a:t>Between school staff and an individual and their family</a:t>
            </a:r>
            <a:endParaRPr sz="1400" b="0" i="0" u="none" strike="noStrike" cap="none">
              <a:solidFill>
                <a:srgbClr val="000000"/>
              </a:solidFill>
              <a:latin typeface="Arial"/>
              <a:ea typeface="Arial"/>
              <a:cs typeface="Arial"/>
              <a:sym typeface="Arial"/>
            </a:endParaRPr>
          </a:p>
        </p:txBody>
      </p:sp>
      <p:sp>
        <p:nvSpPr>
          <p:cNvPr id="981" name="Google Shape;981;p53"/>
          <p:cNvSpPr/>
          <p:nvPr/>
        </p:nvSpPr>
        <p:spPr>
          <a:xfrm>
            <a:off x="6418474" y="5768932"/>
            <a:ext cx="553555" cy="553555"/>
          </a:xfrm>
          <a:prstGeom prst="ellipse">
            <a:avLst/>
          </a:prstGeom>
          <a:solidFill>
            <a:srgbClr val="FE721F"/>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CA" sz="1200" b="0" i="0" u="none" strike="noStrike" cap="none">
                <a:solidFill>
                  <a:schemeClr val="lt1"/>
                </a:solidFill>
                <a:latin typeface="Poppins Medium"/>
                <a:ea typeface="Poppins Medium"/>
                <a:cs typeface="Poppins Medium"/>
                <a:sym typeface="Poppins Medium"/>
              </a:rPr>
              <a:t>04</a:t>
            </a:r>
            <a:endParaRPr sz="1400" b="0" i="0" u="none" strike="noStrike" cap="none">
              <a:solidFill>
                <a:srgbClr val="000000"/>
              </a:solidFill>
              <a:latin typeface="Arial"/>
              <a:ea typeface="Arial"/>
              <a:cs typeface="Arial"/>
              <a:sym typeface="Arial"/>
            </a:endParaRPr>
          </a:p>
        </p:txBody>
      </p:sp>
      <p:sp>
        <p:nvSpPr>
          <p:cNvPr id="982" name="Google Shape;982;p53"/>
          <p:cNvSpPr txBox="1"/>
          <p:nvPr/>
        </p:nvSpPr>
        <p:spPr>
          <a:xfrm>
            <a:off x="7402429" y="5443957"/>
            <a:ext cx="4162367"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CA" sz="3600" b="1" i="0" u="none" strike="noStrike" cap="none">
                <a:solidFill>
                  <a:srgbClr val="FE721F"/>
                </a:solidFill>
                <a:latin typeface="EB Garamond"/>
                <a:ea typeface="EB Garamond"/>
                <a:cs typeface="EB Garamond"/>
                <a:sym typeface="EB Garamond"/>
              </a:rPr>
              <a:t>Proactivity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CA" sz="2400" b="0" i="0" u="none" strike="noStrike" cap="none">
                <a:solidFill>
                  <a:srgbClr val="595959"/>
                </a:solidFill>
                <a:latin typeface="Calibri"/>
                <a:ea typeface="Calibri"/>
                <a:cs typeface="Calibri"/>
                <a:sym typeface="Calibri"/>
              </a:rPr>
              <a:t>By school staff</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73"/>
                                        </p:tgtEl>
                                        <p:attrNameLst>
                                          <p:attrName>style.visibility</p:attrName>
                                        </p:attrNameLst>
                                      </p:cBhvr>
                                      <p:to>
                                        <p:strVal val="visible"/>
                                      </p:to>
                                    </p:set>
                                    <p:animEffect transition="in" filter="fade">
                                      <p:cBhvr>
                                        <p:cTn id="7" dur="1000"/>
                                        <p:tgtEl>
                                          <p:spTgt spid="97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972"/>
                                        </p:tgtEl>
                                        <p:attrNameLst>
                                          <p:attrName>style.visibility</p:attrName>
                                        </p:attrNameLst>
                                      </p:cBhvr>
                                      <p:to>
                                        <p:strVal val="visible"/>
                                      </p:to>
                                    </p:set>
                                    <p:animEffect transition="in" filter="fade">
                                      <p:cBhvr>
                                        <p:cTn id="11" dur="1000"/>
                                        <p:tgtEl>
                                          <p:spTgt spid="972"/>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971"/>
                                        </p:tgtEl>
                                        <p:attrNameLst>
                                          <p:attrName>style.visibility</p:attrName>
                                        </p:attrNameLst>
                                      </p:cBhvr>
                                      <p:to>
                                        <p:strVal val="visible"/>
                                      </p:to>
                                    </p:set>
                                    <p:animEffect transition="in" filter="fade">
                                      <p:cBhvr>
                                        <p:cTn id="15" dur="1000"/>
                                        <p:tgtEl>
                                          <p:spTgt spid="971"/>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970"/>
                                        </p:tgtEl>
                                        <p:attrNameLst>
                                          <p:attrName>style.visibility</p:attrName>
                                        </p:attrNameLst>
                                      </p:cBhvr>
                                      <p:to>
                                        <p:strVal val="visible"/>
                                      </p:to>
                                    </p:set>
                                    <p:animEffect transition="in" filter="fade">
                                      <p:cBhvr>
                                        <p:cTn id="19" dur="1000"/>
                                        <p:tgtEl>
                                          <p:spTgt spid="9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987"/>
        <p:cNvGrpSpPr/>
        <p:nvPr/>
      </p:nvGrpSpPr>
      <p:grpSpPr>
        <a:xfrm>
          <a:off x="0" y="0"/>
          <a:ext cx="0" cy="0"/>
          <a:chOff x="0" y="0"/>
          <a:chExt cx="0" cy="0"/>
        </a:xfrm>
      </p:grpSpPr>
      <p:sp>
        <p:nvSpPr>
          <p:cNvPr id="988" name="Google Shape;988;p54"/>
          <p:cNvSpPr/>
          <p:nvPr/>
        </p:nvSpPr>
        <p:spPr>
          <a:xfrm>
            <a:off x="334535" y="1134571"/>
            <a:ext cx="4466277" cy="5265964"/>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89" name="Google Shape;989;p54"/>
          <p:cNvSpPr/>
          <p:nvPr/>
        </p:nvSpPr>
        <p:spPr>
          <a:xfrm>
            <a:off x="0" y="0"/>
            <a:ext cx="506186" cy="6858000"/>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990" name="Google Shape;990;p54"/>
          <p:cNvCxnSpPr>
            <a:stCxn id="989" idx="0"/>
          </p:cNvCxnSpPr>
          <p:nvPr/>
        </p:nvCxnSpPr>
        <p:spPr>
          <a:xfrm flipH="1">
            <a:off x="244993"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991" name="Google Shape;991;p54"/>
          <p:cNvSpPr txBox="1"/>
          <p:nvPr/>
        </p:nvSpPr>
        <p:spPr>
          <a:xfrm>
            <a:off x="121486" y="6400800"/>
            <a:ext cx="341760"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fld id="{00000000-1234-1234-1234-123412341234}" type="slidenum">
              <a:rPr lang="en-CA" sz="1200" b="0" i="0" u="none" strike="noStrike" cap="none">
                <a:solidFill>
                  <a:srgbClr val="595959"/>
                </a:solidFill>
                <a:latin typeface="Calibri"/>
                <a:ea typeface="Calibri"/>
                <a:cs typeface="Calibri"/>
                <a:sym typeface="Calibri"/>
              </a:rPr>
              <a:t>65</a:t>
            </a:fld>
            <a:endParaRPr sz="1200" b="0" i="0" u="none" strike="noStrike" cap="none">
              <a:solidFill>
                <a:srgbClr val="595959"/>
              </a:solidFill>
              <a:latin typeface="Calibri"/>
              <a:ea typeface="Calibri"/>
              <a:cs typeface="Calibri"/>
              <a:sym typeface="Calibri"/>
            </a:endParaRPr>
          </a:p>
        </p:txBody>
      </p:sp>
      <p:sp>
        <p:nvSpPr>
          <p:cNvPr id="992" name="Google Shape;992;p54"/>
          <p:cNvSpPr/>
          <p:nvPr/>
        </p:nvSpPr>
        <p:spPr>
          <a:xfrm>
            <a:off x="5884274" y="3282461"/>
            <a:ext cx="45719" cy="1654646"/>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93" name="Google Shape;993;p54" descr="A picture containing text, person, indoor, shelf&#10;&#10;Description automatically generated"/>
          <p:cNvPicPr preferRelativeResize="0">
            <a:picLocks noGrp="1"/>
          </p:cNvPicPr>
          <p:nvPr>
            <p:ph type="pic" idx="2"/>
          </p:nvPr>
        </p:nvPicPr>
        <p:blipFill rotWithShape="1">
          <a:blip r:embed="rId3">
            <a:alphaModFix/>
          </a:blip>
          <a:srcRect l="1382" r="1382"/>
          <a:stretch/>
        </p:blipFill>
        <p:spPr>
          <a:xfrm>
            <a:off x="1225550" y="1703388"/>
            <a:ext cx="4133850" cy="4251325"/>
          </a:xfrm>
          <a:prstGeom prst="rect">
            <a:avLst/>
          </a:prstGeom>
          <a:solidFill>
            <a:schemeClr val="lt1"/>
          </a:solidFill>
          <a:ln>
            <a:noFill/>
          </a:ln>
        </p:spPr>
      </p:pic>
      <p:sp>
        <p:nvSpPr>
          <p:cNvPr id="994" name="Google Shape;994;p54"/>
          <p:cNvSpPr txBox="1"/>
          <p:nvPr/>
        </p:nvSpPr>
        <p:spPr>
          <a:xfrm>
            <a:off x="6608202" y="2455436"/>
            <a:ext cx="5355132" cy="4154984"/>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Collaborative and thorough assessment lets you see the "big picture"</a:t>
            </a:r>
            <a:endParaRPr sz="2400" b="0" i="0" u="none" strike="noStrike" cap="none">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Diagnosis is a road to resources and support</a:t>
            </a:r>
            <a:endParaRPr sz="2400" b="0" i="0" u="none" strike="noStrike" cap="none">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Assessment process is responsive to needs</a:t>
            </a:r>
            <a:endParaRPr sz="2400" b="0" i="0" u="none" strike="noStrike" cap="none">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All professionals are equipped to help students succeed</a:t>
            </a:r>
            <a:endParaRPr sz="2400" b="0" i="0" u="none" strike="noStrike" cap="none">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400"/>
              <a:buFont typeface="Arial"/>
              <a:buChar char="•"/>
            </a:pPr>
            <a:r>
              <a:rPr lang="en-CA" sz="2400" b="0" i="0" u="none" strike="noStrike" cap="none">
                <a:solidFill>
                  <a:srgbClr val="595959"/>
                </a:solidFill>
                <a:latin typeface="Calibri"/>
                <a:ea typeface="Calibri"/>
                <a:cs typeface="Calibri"/>
                <a:sym typeface="Calibri"/>
              </a:rPr>
              <a:t>Entire school and all school staff are FASD-informed</a:t>
            </a:r>
            <a:endParaRPr sz="1400" b="0" i="0" u="none" strike="noStrike" cap="none">
              <a:solidFill>
                <a:srgbClr val="000000"/>
              </a:solidFill>
              <a:latin typeface="Arial"/>
              <a:ea typeface="Arial"/>
              <a:cs typeface="Arial"/>
              <a:sym typeface="Arial"/>
            </a:endParaRPr>
          </a:p>
        </p:txBody>
      </p:sp>
      <p:sp>
        <p:nvSpPr>
          <p:cNvPr id="995" name="Google Shape;995;p54"/>
          <p:cNvSpPr txBox="1"/>
          <p:nvPr/>
        </p:nvSpPr>
        <p:spPr>
          <a:xfrm>
            <a:off x="6140578" y="554634"/>
            <a:ext cx="5518059"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FASD Informed Support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000"/>
        <p:cNvGrpSpPr/>
        <p:nvPr/>
      </p:nvGrpSpPr>
      <p:grpSpPr>
        <a:xfrm>
          <a:off x="0" y="0"/>
          <a:ext cx="0" cy="0"/>
          <a:chOff x="0" y="0"/>
          <a:chExt cx="0" cy="0"/>
        </a:xfrm>
      </p:grpSpPr>
      <p:sp>
        <p:nvSpPr>
          <p:cNvPr id="1001" name="Google Shape;1001;p55"/>
          <p:cNvSpPr/>
          <p:nvPr/>
        </p:nvSpPr>
        <p:spPr>
          <a:xfrm>
            <a:off x="656639" y="1101969"/>
            <a:ext cx="4608675" cy="5298566"/>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2" name="Google Shape;1002;p55"/>
          <p:cNvSpPr/>
          <p:nvPr/>
        </p:nvSpPr>
        <p:spPr>
          <a:xfrm>
            <a:off x="11685814" y="0"/>
            <a:ext cx="506186" cy="6858000"/>
          </a:xfrm>
          <a:prstGeom prst="rect">
            <a:avLst/>
          </a:prstGeom>
          <a:solidFill>
            <a:srgbClr val="33AC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03" name="Google Shape;1003;p55"/>
          <p:cNvCxnSpPr>
            <a:stCxn id="1002"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004" name="Google Shape;1004;p55"/>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fld id="{00000000-1234-1234-1234-123412341234}" type="slidenum">
              <a:rPr lang="en-CA" sz="1200" b="0" i="0" u="none" strike="noStrike" cap="none">
                <a:solidFill>
                  <a:schemeClr val="lt1"/>
                </a:solidFill>
                <a:latin typeface="Calibri"/>
                <a:ea typeface="Calibri"/>
                <a:cs typeface="Calibri"/>
                <a:sym typeface="Calibri"/>
              </a:rPr>
              <a:t>66</a:t>
            </a:fld>
            <a:endParaRPr sz="1200" b="0" i="0" u="none" strike="noStrike" cap="none">
              <a:solidFill>
                <a:schemeClr val="lt1"/>
              </a:solidFill>
              <a:latin typeface="Calibri"/>
              <a:ea typeface="Calibri"/>
              <a:cs typeface="Calibri"/>
              <a:sym typeface="Calibri"/>
            </a:endParaRPr>
          </a:p>
        </p:txBody>
      </p:sp>
      <p:sp>
        <p:nvSpPr>
          <p:cNvPr id="1005" name="Google Shape;1005;p55"/>
          <p:cNvSpPr/>
          <p:nvPr/>
        </p:nvSpPr>
        <p:spPr>
          <a:xfrm>
            <a:off x="5564128" y="3579992"/>
            <a:ext cx="45719" cy="715624"/>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6" name="Google Shape;1006;p55"/>
          <p:cNvSpPr txBox="1"/>
          <p:nvPr/>
        </p:nvSpPr>
        <p:spPr>
          <a:xfrm>
            <a:off x="5787137" y="583747"/>
            <a:ext cx="5544096" cy="5431743"/>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2600"/>
              <a:buFont typeface="Arial"/>
              <a:buNone/>
            </a:pPr>
            <a:r>
              <a:rPr lang="en-CA" sz="2600" b="0" i="0" u="none" strike="noStrike" cap="none">
                <a:solidFill>
                  <a:srgbClr val="595959"/>
                </a:solidFill>
                <a:latin typeface="Calibri"/>
                <a:ea typeface="Calibri"/>
                <a:cs typeface="Calibri"/>
                <a:sym typeface="Calibri"/>
              </a:rPr>
              <a:t>…getting information from the FASD worker has allowed me to see signs in a lot of kids and </a:t>
            </a:r>
            <a:r>
              <a:rPr lang="en-CA" sz="2600" b="1" i="0" u="none" strike="noStrike" cap="none">
                <a:solidFill>
                  <a:srgbClr val="595959"/>
                </a:solidFill>
                <a:latin typeface="Calibri"/>
                <a:ea typeface="Calibri"/>
                <a:cs typeface="Calibri"/>
                <a:sym typeface="Calibri"/>
              </a:rPr>
              <a:t>given me tools in the toolbox for my daily practice with kids. </a:t>
            </a:r>
            <a:r>
              <a:rPr lang="en-CA" sz="2600" b="0" i="0" u="none" strike="noStrike" cap="none">
                <a:solidFill>
                  <a:srgbClr val="595959"/>
                </a:solidFill>
                <a:latin typeface="Calibri"/>
                <a:ea typeface="Calibri"/>
                <a:cs typeface="Calibri"/>
                <a:sym typeface="Calibri"/>
              </a:rPr>
              <a:t>Ignorance is bliss but when you know things, you can try them; if I don’t know them, I will just assume they are having a bad day.</a:t>
            </a:r>
            <a:endParaRPr sz="1400" b="0" i="0" u="none" strike="noStrike" cap="none">
              <a:solidFill>
                <a:srgbClr val="000000"/>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2600"/>
              <a:buFont typeface="Arial"/>
              <a:buNone/>
            </a:pPr>
            <a:r>
              <a:rPr lang="en-CA" sz="2600" b="0" i="0" u="none" strike="noStrike" cap="none">
                <a:solidFill>
                  <a:srgbClr val="595959"/>
                </a:solidFill>
                <a:latin typeface="Calibri"/>
                <a:ea typeface="Calibri"/>
                <a:cs typeface="Calibri"/>
                <a:sym typeface="Calibri"/>
              </a:rPr>
              <a:t>- Teacher</a:t>
            </a:r>
            <a:endParaRPr sz="1400" b="0" i="0" u="none" strike="noStrike" cap="none">
              <a:solidFill>
                <a:srgbClr val="000000"/>
              </a:solidFill>
              <a:latin typeface="Arial"/>
              <a:ea typeface="Arial"/>
              <a:cs typeface="Arial"/>
              <a:sym typeface="Arial"/>
            </a:endParaRPr>
          </a:p>
        </p:txBody>
      </p:sp>
      <p:sp>
        <p:nvSpPr>
          <p:cNvPr id="1007" name="Google Shape;1007;p55"/>
          <p:cNvSpPr txBox="1"/>
          <p:nvPr/>
        </p:nvSpPr>
        <p:spPr>
          <a:xfrm>
            <a:off x="5379427" y="569322"/>
            <a:ext cx="490840"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n-CA" sz="6000" b="0" i="0" u="none" strike="noStrike" cap="none">
                <a:solidFill>
                  <a:srgbClr val="364DA1"/>
                </a:solidFill>
                <a:latin typeface="EB Garamond"/>
                <a:ea typeface="EB Garamond"/>
                <a:cs typeface="EB Garamond"/>
                <a:sym typeface="EB Garamond"/>
              </a:rPr>
              <a:t>“</a:t>
            </a:r>
            <a:endParaRPr sz="1400" b="0" i="0" u="none" strike="noStrike" cap="none">
              <a:solidFill>
                <a:srgbClr val="000000"/>
              </a:solidFill>
              <a:latin typeface="Arial"/>
              <a:ea typeface="Arial"/>
              <a:cs typeface="Arial"/>
              <a:sym typeface="Arial"/>
            </a:endParaRPr>
          </a:p>
        </p:txBody>
      </p:sp>
      <p:sp>
        <p:nvSpPr>
          <p:cNvPr id="1008" name="Google Shape;1008;p55"/>
          <p:cNvSpPr txBox="1"/>
          <p:nvPr/>
        </p:nvSpPr>
        <p:spPr>
          <a:xfrm>
            <a:off x="7294934" y="4707275"/>
            <a:ext cx="492443"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en-CA" sz="6000" b="0" i="0" u="none" strike="noStrike" cap="none">
                <a:solidFill>
                  <a:srgbClr val="364DA1"/>
                </a:solidFill>
                <a:latin typeface="EB Garamond"/>
                <a:ea typeface="EB Garamond"/>
                <a:cs typeface="EB Garamond"/>
                <a:sym typeface="EB Garamond"/>
              </a:rPr>
              <a:t>”</a:t>
            </a:r>
            <a:endParaRPr sz="1400" b="0" i="0" u="none" strike="noStrike" cap="none">
              <a:solidFill>
                <a:srgbClr val="000000"/>
              </a:solidFill>
              <a:latin typeface="Arial"/>
              <a:ea typeface="Arial"/>
              <a:cs typeface="Arial"/>
              <a:sym typeface="Arial"/>
            </a:endParaRPr>
          </a:p>
        </p:txBody>
      </p:sp>
      <p:sp>
        <p:nvSpPr>
          <p:cNvPr id="1009" name="Google Shape;1009;p55"/>
          <p:cNvSpPr/>
          <p:nvPr/>
        </p:nvSpPr>
        <p:spPr>
          <a:xfrm>
            <a:off x="7294934" y="6589249"/>
            <a:ext cx="4512366" cy="2782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CA" sz="12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http://www.kpdsb.on.ca/assets/uploads/FASD/FASDFinalReport.pdf</a:t>
            </a:r>
            <a:endParaRPr sz="1200" b="0" i="0" u="none" strike="noStrike" cap="none">
              <a:solidFill>
                <a:schemeClr val="dk1"/>
              </a:solidFill>
              <a:latin typeface="Calibri"/>
              <a:ea typeface="Calibri"/>
              <a:cs typeface="Calibri"/>
              <a:sym typeface="Calibri"/>
            </a:endParaRPr>
          </a:p>
        </p:txBody>
      </p:sp>
      <p:pic>
        <p:nvPicPr>
          <p:cNvPr id="1010" name="Google Shape;1010;p55" descr="A group of people posing for a photo&#10;&#10;Description automatically generated with medium confidence"/>
          <p:cNvPicPr preferRelativeResize="0">
            <a:picLocks noGrp="1"/>
          </p:cNvPicPr>
          <p:nvPr>
            <p:ph type="pic" idx="2"/>
          </p:nvPr>
        </p:nvPicPr>
        <p:blipFill rotWithShape="1">
          <a:blip r:embed="rId4">
            <a:alphaModFix/>
          </a:blip>
          <a:srcRect t="3489" b="3488"/>
          <a:stretch/>
        </p:blipFill>
        <p:spPr>
          <a:xfrm>
            <a:off x="0" y="1500188"/>
            <a:ext cx="5003800" cy="4654550"/>
          </a:xfrm>
          <a:prstGeom prst="rect">
            <a:avLst/>
          </a:prstGeom>
          <a:solidFill>
            <a:schemeClr val="lt1"/>
          </a:solid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015"/>
        <p:cNvGrpSpPr/>
        <p:nvPr/>
      </p:nvGrpSpPr>
      <p:grpSpPr>
        <a:xfrm>
          <a:off x="0" y="0"/>
          <a:ext cx="0" cy="0"/>
          <a:chOff x="0" y="0"/>
          <a:chExt cx="0" cy="0"/>
        </a:xfrm>
      </p:grpSpPr>
      <p:sp>
        <p:nvSpPr>
          <p:cNvPr id="1016" name="Google Shape;1016;p56"/>
          <p:cNvSpPr/>
          <p:nvPr/>
        </p:nvSpPr>
        <p:spPr>
          <a:xfrm>
            <a:off x="3363310" y="0"/>
            <a:ext cx="8828690" cy="5661870"/>
          </a:xfrm>
          <a:prstGeom prst="rect">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7" name="Google Shape;1017;p56"/>
          <p:cNvSpPr/>
          <p:nvPr/>
        </p:nvSpPr>
        <p:spPr>
          <a:xfrm>
            <a:off x="0" y="4246179"/>
            <a:ext cx="4567591" cy="2611821"/>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8" name="Google Shape;1018;p56"/>
          <p:cNvSpPr txBox="1"/>
          <p:nvPr/>
        </p:nvSpPr>
        <p:spPr>
          <a:xfrm>
            <a:off x="229084" y="4604230"/>
            <a:ext cx="4512600"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chemeClr val="lt1"/>
                </a:solidFill>
                <a:latin typeface="EB Garamond"/>
                <a:ea typeface="EB Garamond"/>
                <a:cs typeface="EB Garamond"/>
                <a:sym typeface="EB Garamond"/>
              </a:rPr>
              <a:t>Example Interventions</a:t>
            </a:r>
            <a:endParaRPr sz="1400" b="0" i="0" u="none" strike="noStrike" cap="none">
              <a:solidFill>
                <a:srgbClr val="000000"/>
              </a:solidFill>
              <a:latin typeface="Arial"/>
              <a:ea typeface="Arial"/>
              <a:cs typeface="Arial"/>
              <a:sym typeface="Arial"/>
            </a:endParaRPr>
          </a:p>
        </p:txBody>
      </p:sp>
      <p:sp>
        <p:nvSpPr>
          <p:cNvPr id="1019" name="Google Shape;1019;p56"/>
          <p:cNvSpPr txBox="1"/>
          <p:nvPr/>
        </p:nvSpPr>
        <p:spPr>
          <a:xfrm>
            <a:off x="5543515" y="1082644"/>
            <a:ext cx="1969054"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0" i="0" u="none" strike="noStrike" cap="none">
                <a:solidFill>
                  <a:schemeClr val="dk1"/>
                </a:solidFill>
                <a:latin typeface="Calibri"/>
                <a:ea typeface="Calibri"/>
                <a:cs typeface="Calibri"/>
                <a:sym typeface="Calibri"/>
              </a:rPr>
              <a:t>Metacognitive</a:t>
            </a:r>
            <a:endParaRPr sz="1400" b="0" i="0" u="none" strike="noStrike" cap="none">
              <a:solidFill>
                <a:srgbClr val="000000"/>
              </a:solidFill>
              <a:latin typeface="Arial"/>
              <a:ea typeface="Arial"/>
              <a:cs typeface="Arial"/>
              <a:sym typeface="Arial"/>
            </a:endParaRPr>
          </a:p>
        </p:txBody>
      </p:sp>
      <p:sp>
        <p:nvSpPr>
          <p:cNvPr id="1020" name="Google Shape;1020;p56"/>
          <p:cNvSpPr txBox="1"/>
          <p:nvPr/>
        </p:nvSpPr>
        <p:spPr>
          <a:xfrm>
            <a:off x="9244893" y="1082644"/>
            <a:ext cx="1969054"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0" i="0" u="none" strike="noStrike" cap="none">
                <a:solidFill>
                  <a:schemeClr val="dk1"/>
                </a:solidFill>
                <a:latin typeface="Calibri"/>
                <a:ea typeface="Calibri"/>
                <a:cs typeface="Calibri"/>
                <a:sym typeface="Calibri"/>
              </a:rPr>
              <a:t>Learning &amp; Language</a:t>
            </a:r>
            <a:endParaRPr sz="1400" b="0" i="0" u="none" strike="noStrike" cap="none">
              <a:solidFill>
                <a:srgbClr val="000000"/>
              </a:solidFill>
              <a:latin typeface="Arial"/>
              <a:ea typeface="Arial"/>
              <a:cs typeface="Arial"/>
              <a:sym typeface="Arial"/>
            </a:endParaRPr>
          </a:p>
        </p:txBody>
      </p:sp>
      <p:sp>
        <p:nvSpPr>
          <p:cNvPr id="1021" name="Google Shape;1021;p56"/>
          <p:cNvSpPr txBox="1"/>
          <p:nvPr/>
        </p:nvSpPr>
        <p:spPr>
          <a:xfrm>
            <a:off x="5627232" y="2782490"/>
            <a:ext cx="1969054"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0" i="0" u="none" strike="noStrike" cap="none">
                <a:solidFill>
                  <a:schemeClr val="dk1"/>
                </a:solidFill>
                <a:latin typeface="Calibri"/>
                <a:ea typeface="Calibri"/>
                <a:cs typeface="Calibri"/>
                <a:sym typeface="Calibri"/>
              </a:rPr>
              <a:t>Social</a:t>
            </a:r>
            <a:endParaRPr sz="1400" b="0" i="0" u="none" strike="noStrike" cap="none">
              <a:solidFill>
                <a:srgbClr val="000000"/>
              </a:solidFill>
              <a:latin typeface="Arial"/>
              <a:ea typeface="Arial"/>
              <a:cs typeface="Arial"/>
              <a:sym typeface="Arial"/>
            </a:endParaRPr>
          </a:p>
        </p:txBody>
      </p:sp>
      <p:sp>
        <p:nvSpPr>
          <p:cNvPr id="1022" name="Google Shape;1022;p56"/>
          <p:cNvSpPr txBox="1"/>
          <p:nvPr/>
        </p:nvSpPr>
        <p:spPr>
          <a:xfrm>
            <a:off x="9244893" y="2782490"/>
            <a:ext cx="1969054"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0" i="0" u="none" strike="noStrike" cap="none">
                <a:solidFill>
                  <a:schemeClr val="dk1"/>
                </a:solidFill>
                <a:latin typeface="Calibri"/>
                <a:ea typeface="Calibri"/>
                <a:cs typeface="Calibri"/>
                <a:sym typeface="Calibri"/>
              </a:rPr>
              <a:t>Behavioural</a:t>
            </a:r>
            <a:endParaRPr sz="1400" b="0" i="0" u="none" strike="noStrike" cap="none">
              <a:solidFill>
                <a:srgbClr val="000000"/>
              </a:solidFill>
              <a:latin typeface="Arial"/>
              <a:ea typeface="Arial"/>
              <a:cs typeface="Arial"/>
              <a:sym typeface="Arial"/>
            </a:endParaRPr>
          </a:p>
        </p:txBody>
      </p:sp>
      <p:sp>
        <p:nvSpPr>
          <p:cNvPr id="1023" name="Google Shape;1023;p56"/>
          <p:cNvSpPr txBox="1"/>
          <p:nvPr/>
        </p:nvSpPr>
        <p:spPr>
          <a:xfrm>
            <a:off x="9338095" y="4154090"/>
            <a:ext cx="1969054"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0" i="0" u="none" strike="noStrike" cap="none">
                <a:solidFill>
                  <a:schemeClr val="dk1"/>
                </a:solidFill>
                <a:latin typeface="Calibri"/>
                <a:ea typeface="Calibri"/>
                <a:cs typeface="Calibri"/>
                <a:sym typeface="Calibri"/>
              </a:rPr>
              <a:t>Executive Functioning</a:t>
            </a:r>
            <a:endParaRPr sz="1400" b="0" i="0" u="none" strike="noStrike" cap="none">
              <a:solidFill>
                <a:srgbClr val="000000"/>
              </a:solidFill>
              <a:latin typeface="Arial"/>
              <a:ea typeface="Arial"/>
              <a:cs typeface="Arial"/>
              <a:sym typeface="Arial"/>
            </a:endParaRPr>
          </a:p>
        </p:txBody>
      </p:sp>
      <p:pic>
        <p:nvPicPr>
          <p:cNvPr id="1024" name="Google Shape;1024;p56" descr="Brain with solid fill"/>
          <p:cNvPicPr preferRelativeResize="0"/>
          <p:nvPr/>
        </p:nvPicPr>
        <p:blipFill rotWithShape="1">
          <a:blip r:embed="rId3">
            <a:alphaModFix/>
          </a:blip>
          <a:srcRect/>
          <a:stretch/>
        </p:blipFill>
        <p:spPr>
          <a:xfrm>
            <a:off x="4280647" y="797670"/>
            <a:ext cx="1107708" cy="1107708"/>
          </a:xfrm>
          <a:prstGeom prst="rect">
            <a:avLst/>
          </a:prstGeom>
          <a:noFill/>
          <a:ln>
            <a:noFill/>
          </a:ln>
        </p:spPr>
      </p:pic>
      <p:pic>
        <p:nvPicPr>
          <p:cNvPr id="1025" name="Google Shape;1025;p56" descr="Shape&#10;&#10;Description automatically generated"/>
          <p:cNvPicPr preferRelativeResize="0"/>
          <p:nvPr/>
        </p:nvPicPr>
        <p:blipFill rotWithShape="1">
          <a:blip r:embed="rId4">
            <a:alphaModFix/>
          </a:blip>
          <a:srcRect/>
          <a:stretch/>
        </p:blipFill>
        <p:spPr>
          <a:xfrm>
            <a:off x="4235068" y="2308493"/>
            <a:ext cx="1411141" cy="1411141"/>
          </a:xfrm>
          <a:prstGeom prst="rect">
            <a:avLst/>
          </a:prstGeom>
          <a:noFill/>
          <a:ln>
            <a:noFill/>
          </a:ln>
        </p:spPr>
      </p:pic>
      <p:pic>
        <p:nvPicPr>
          <p:cNvPr id="1026" name="Google Shape;1026;p56" descr="Application&#10;&#10;Description automatically generated with medium confidence"/>
          <p:cNvPicPr preferRelativeResize="0"/>
          <p:nvPr/>
        </p:nvPicPr>
        <p:blipFill rotWithShape="1">
          <a:blip r:embed="rId5">
            <a:alphaModFix/>
          </a:blip>
          <a:srcRect/>
          <a:stretch/>
        </p:blipFill>
        <p:spPr>
          <a:xfrm>
            <a:off x="7985159" y="2376861"/>
            <a:ext cx="1259734" cy="1259734"/>
          </a:xfrm>
          <a:prstGeom prst="rect">
            <a:avLst/>
          </a:prstGeom>
          <a:noFill/>
          <a:ln>
            <a:noFill/>
          </a:ln>
        </p:spPr>
      </p:pic>
      <p:pic>
        <p:nvPicPr>
          <p:cNvPr id="1027" name="Google Shape;1027;p56"/>
          <p:cNvPicPr preferRelativeResize="0"/>
          <p:nvPr/>
        </p:nvPicPr>
        <p:blipFill rotWithShape="1">
          <a:blip r:embed="rId6">
            <a:alphaModFix/>
          </a:blip>
          <a:srcRect/>
          <a:stretch/>
        </p:blipFill>
        <p:spPr>
          <a:xfrm>
            <a:off x="8341887" y="4154090"/>
            <a:ext cx="822115" cy="772022"/>
          </a:xfrm>
          <a:prstGeom prst="rect">
            <a:avLst/>
          </a:prstGeom>
          <a:noFill/>
          <a:ln>
            <a:noFill/>
          </a:ln>
        </p:spPr>
      </p:pic>
      <p:pic>
        <p:nvPicPr>
          <p:cNvPr id="1028" name="Google Shape;1028;p56"/>
          <p:cNvPicPr preferRelativeResize="0"/>
          <p:nvPr/>
        </p:nvPicPr>
        <p:blipFill rotWithShape="1">
          <a:blip r:embed="rId7">
            <a:alphaModFix/>
          </a:blip>
          <a:srcRect/>
          <a:stretch/>
        </p:blipFill>
        <p:spPr>
          <a:xfrm>
            <a:off x="8177922" y="983792"/>
            <a:ext cx="914400" cy="1028700"/>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033"/>
        <p:cNvGrpSpPr/>
        <p:nvPr/>
      </p:nvGrpSpPr>
      <p:grpSpPr>
        <a:xfrm>
          <a:off x="0" y="0"/>
          <a:ext cx="0" cy="0"/>
          <a:chOff x="0" y="0"/>
          <a:chExt cx="0" cy="0"/>
        </a:xfrm>
      </p:grpSpPr>
      <p:sp>
        <p:nvSpPr>
          <p:cNvPr id="1034" name="Google Shape;1034;p58"/>
          <p:cNvSpPr/>
          <p:nvPr/>
        </p:nvSpPr>
        <p:spPr>
          <a:xfrm>
            <a:off x="8779916" y="0"/>
            <a:ext cx="3412083" cy="68410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35" name="Google Shape;1035;p58"/>
          <p:cNvSpPr/>
          <p:nvPr/>
        </p:nvSpPr>
        <p:spPr>
          <a:xfrm>
            <a:off x="8500795" y="3669176"/>
            <a:ext cx="558241" cy="3197284"/>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36" name="Google Shape;1036;p58"/>
          <p:cNvSpPr txBox="1"/>
          <p:nvPr/>
        </p:nvSpPr>
        <p:spPr>
          <a:xfrm>
            <a:off x="1422703" y="2870187"/>
            <a:ext cx="5796900" cy="37866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rgbClr val="595959"/>
              </a:buClr>
              <a:buSzPts val="2400"/>
              <a:buFont typeface="Arial"/>
              <a:buChar char="•"/>
            </a:pPr>
            <a:r>
              <a:rPr lang="en-CA" sz="2400" b="0" i="0" u="none" strike="noStrike" cap="none">
                <a:solidFill>
                  <a:schemeClr val="dk1"/>
                </a:solidFill>
                <a:latin typeface="Calibri"/>
                <a:ea typeface="Calibri"/>
                <a:cs typeface="Calibri"/>
                <a:sym typeface="Calibri"/>
              </a:rPr>
              <a:t>Look at what students</a:t>
            </a:r>
            <a:r>
              <a:rPr lang="en-CA" sz="2400" b="0" i="0" u="none" strike="noStrike" cap="none">
                <a:solidFill>
                  <a:srgbClr val="595959"/>
                </a:solidFill>
                <a:latin typeface="Calibri"/>
                <a:ea typeface="Calibri"/>
                <a:cs typeface="Calibri"/>
                <a:sym typeface="Calibri"/>
              </a:rPr>
              <a:t> </a:t>
            </a:r>
            <a:r>
              <a:rPr lang="en-CA" sz="2400" b="1" i="0" u="none" strike="noStrike" cap="none">
                <a:solidFill>
                  <a:srgbClr val="364DA1"/>
                </a:solidFill>
                <a:latin typeface="Calibri"/>
                <a:ea typeface="Calibri"/>
                <a:cs typeface="Calibri"/>
                <a:sym typeface="Calibri"/>
              </a:rPr>
              <a:t>can</a:t>
            </a:r>
            <a:r>
              <a:rPr lang="en-CA" sz="2400" b="1" i="0" u="none" strike="noStrike" cap="none">
                <a:solidFill>
                  <a:srgbClr val="595959"/>
                </a:solidFill>
                <a:latin typeface="Calibri"/>
                <a:ea typeface="Calibri"/>
                <a:cs typeface="Calibri"/>
                <a:sym typeface="Calibri"/>
              </a:rPr>
              <a:t> </a:t>
            </a:r>
            <a:r>
              <a:rPr lang="en-CA" sz="2400" b="0" i="0" u="none" strike="noStrike" cap="none">
                <a:solidFill>
                  <a:schemeClr val="dk1"/>
                </a:solidFill>
                <a:latin typeface="Calibri"/>
                <a:ea typeface="Calibri"/>
                <a:cs typeface="Calibri"/>
                <a:sym typeface="Calibri"/>
              </a:rPr>
              <a:t>do</a:t>
            </a:r>
            <a:r>
              <a:rPr lang="en-CA" sz="2400">
                <a:solidFill>
                  <a:schemeClr val="dk1"/>
                </a:solidFill>
                <a:latin typeface="Calibri"/>
                <a:ea typeface="Calibri"/>
                <a:cs typeface="Calibri"/>
                <a:sym typeface="Calibri"/>
              </a:rPr>
              <a:t>.</a:t>
            </a:r>
            <a:endParaRPr sz="2400" b="0" i="0" u="none" strike="noStrike" cap="none">
              <a:solidFill>
                <a:schemeClr val="dk1"/>
              </a:solidFill>
              <a:latin typeface="Calibri"/>
              <a:ea typeface="Calibri"/>
              <a:cs typeface="Calibri"/>
              <a:sym typeface="Calibri"/>
            </a:endParaRPr>
          </a:p>
          <a:p>
            <a:pPr marL="342900" marR="0" lvl="0" indent="-342900" algn="l" rtl="0">
              <a:lnSpc>
                <a:spcPct val="150000"/>
              </a:lnSpc>
              <a:spcBef>
                <a:spcPts val="0"/>
              </a:spcBef>
              <a:spcAft>
                <a:spcPts val="0"/>
              </a:spcAft>
              <a:buClr>
                <a:srgbClr val="595959"/>
              </a:buClr>
              <a:buSzPts val="2400"/>
              <a:buFont typeface="Arial"/>
              <a:buChar char="•"/>
            </a:pPr>
            <a:r>
              <a:rPr lang="en-CA" sz="2400" b="0" i="0" u="none" strike="noStrike" cap="none">
                <a:solidFill>
                  <a:schemeClr val="dk1"/>
                </a:solidFill>
                <a:latin typeface="Calibri"/>
                <a:ea typeface="Calibri"/>
                <a:cs typeface="Calibri"/>
                <a:sym typeface="Calibri"/>
              </a:rPr>
              <a:t>Look at their</a:t>
            </a:r>
            <a:r>
              <a:rPr lang="en-CA" sz="2400" b="0" i="0" u="none" strike="noStrike" cap="none">
                <a:solidFill>
                  <a:srgbClr val="595959"/>
                </a:solidFill>
                <a:latin typeface="Calibri"/>
                <a:ea typeface="Calibri"/>
                <a:cs typeface="Calibri"/>
                <a:sym typeface="Calibri"/>
              </a:rPr>
              <a:t> </a:t>
            </a:r>
            <a:r>
              <a:rPr lang="en-CA" sz="2400" b="1" i="0" u="none" strike="noStrike" cap="none">
                <a:solidFill>
                  <a:srgbClr val="364DA1"/>
                </a:solidFill>
                <a:latin typeface="Calibri"/>
                <a:ea typeface="Calibri"/>
                <a:cs typeface="Calibri"/>
                <a:sym typeface="Calibri"/>
              </a:rPr>
              <a:t>interests.</a:t>
            </a:r>
            <a:endParaRPr sz="1400" b="0" i="0" u="none" strike="noStrike" cap="none">
              <a:solidFill>
                <a:srgbClr val="000000"/>
              </a:solidFill>
              <a:latin typeface="Arial"/>
              <a:ea typeface="Arial"/>
              <a:cs typeface="Arial"/>
              <a:sym typeface="Arial"/>
            </a:endParaRPr>
          </a:p>
          <a:p>
            <a:pPr marL="342900" marR="0" lvl="0" indent="-342900" algn="l" rtl="0">
              <a:lnSpc>
                <a:spcPct val="150000"/>
              </a:lnSpc>
              <a:spcBef>
                <a:spcPts val="0"/>
              </a:spcBef>
              <a:spcAft>
                <a:spcPts val="0"/>
              </a:spcAft>
              <a:buClr>
                <a:srgbClr val="595959"/>
              </a:buClr>
              <a:buSzPts val="2400"/>
              <a:buFont typeface="Arial"/>
              <a:buChar char="•"/>
            </a:pPr>
            <a:r>
              <a:rPr lang="en-CA" sz="2400" b="0" i="0" u="none" strike="noStrike" cap="none">
                <a:solidFill>
                  <a:schemeClr val="dk1"/>
                </a:solidFill>
                <a:latin typeface="Calibri"/>
                <a:ea typeface="Calibri"/>
                <a:cs typeface="Calibri"/>
                <a:sym typeface="Calibri"/>
              </a:rPr>
              <a:t>Identify their </a:t>
            </a:r>
            <a:r>
              <a:rPr lang="en-CA" sz="2400" b="1" i="0" u="none" strike="noStrike" cap="none">
                <a:solidFill>
                  <a:srgbClr val="364DA1"/>
                </a:solidFill>
                <a:latin typeface="Calibri"/>
                <a:ea typeface="Calibri"/>
                <a:cs typeface="Calibri"/>
                <a:sym typeface="Calibri"/>
              </a:rPr>
              <a:t>talents.</a:t>
            </a:r>
            <a:endParaRPr sz="1400" b="0" i="0" u="none" strike="noStrike" cap="none">
              <a:solidFill>
                <a:srgbClr val="000000"/>
              </a:solidFill>
              <a:latin typeface="Arial"/>
              <a:ea typeface="Arial"/>
              <a:cs typeface="Arial"/>
              <a:sym typeface="Arial"/>
            </a:endParaRPr>
          </a:p>
          <a:p>
            <a:pPr marL="342900" marR="0" lvl="0" indent="-342900" algn="l" rtl="0">
              <a:lnSpc>
                <a:spcPct val="150000"/>
              </a:lnSpc>
              <a:spcBef>
                <a:spcPts val="0"/>
              </a:spcBef>
              <a:spcAft>
                <a:spcPts val="0"/>
              </a:spcAft>
              <a:buClr>
                <a:srgbClr val="595959"/>
              </a:buClr>
              <a:buSzPts val="2400"/>
              <a:buFont typeface="Arial"/>
              <a:buChar char="•"/>
            </a:pPr>
            <a:r>
              <a:rPr lang="en-CA" sz="2400" b="0" i="0" u="none" strike="noStrike" cap="none">
                <a:solidFill>
                  <a:schemeClr val="dk1"/>
                </a:solidFill>
                <a:latin typeface="Calibri"/>
                <a:ea typeface="Calibri"/>
                <a:cs typeface="Calibri"/>
                <a:sym typeface="Calibri"/>
              </a:rPr>
              <a:t>Opportunities for community</a:t>
            </a:r>
            <a:r>
              <a:rPr lang="en-CA" sz="2400" b="0" i="0" u="none" strike="noStrike" cap="none">
                <a:solidFill>
                  <a:srgbClr val="595959"/>
                </a:solidFill>
                <a:latin typeface="Calibri"/>
                <a:ea typeface="Calibri"/>
                <a:cs typeface="Calibri"/>
                <a:sym typeface="Calibri"/>
              </a:rPr>
              <a:t> </a:t>
            </a:r>
            <a:r>
              <a:rPr lang="en-CA" sz="2400" b="1" i="0" u="none" strike="noStrike" cap="none">
                <a:solidFill>
                  <a:srgbClr val="364DA1"/>
                </a:solidFill>
                <a:latin typeface="Calibri"/>
                <a:ea typeface="Calibri"/>
                <a:cs typeface="Calibri"/>
                <a:sym typeface="Calibri"/>
              </a:rPr>
              <a:t>engagement.</a:t>
            </a:r>
            <a:endParaRPr sz="1400" b="0" i="0" u="none" strike="noStrike" cap="none">
              <a:solidFill>
                <a:srgbClr val="000000"/>
              </a:solidFill>
              <a:latin typeface="Arial"/>
              <a:ea typeface="Arial"/>
              <a:cs typeface="Arial"/>
              <a:sym typeface="Arial"/>
            </a:endParaRPr>
          </a:p>
          <a:p>
            <a:pPr marL="342900" marR="0" lvl="0" indent="-342900" algn="l" rtl="0">
              <a:lnSpc>
                <a:spcPct val="150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Encourage them to do positive activities that they are good at.</a:t>
            </a:r>
            <a:endParaRPr sz="1400" b="0" i="0" u="none" strike="noStrike" cap="none">
              <a:solidFill>
                <a:schemeClr val="dk1"/>
              </a:solidFill>
              <a:latin typeface="Arial"/>
              <a:ea typeface="Arial"/>
              <a:cs typeface="Arial"/>
              <a:sym typeface="Arial"/>
            </a:endParaRPr>
          </a:p>
        </p:txBody>
      </p:sp>
      <p:sp>
        <p:nvSpPr>
          <p:cNvPr id="1037" name="Google Shape;1037;p58"/>
          <p:cNvSpPr/>
          <p:nvPr/>
        </p:nvSpPr>
        <p:spPr>
          <a:xfrm rot="2700000">
            <a:off x="10738281" y="2603523"/>
            <a:ext cx="134914" cy="11630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38" name="Google Shape;1038;p58"/>
          <p:cNvPicPr preferRelativeResize="0">
            <a:picLocks noGrp="1"/>
          </p:cNvPicPr>
          <p:nvPr>
            <p:ph type="pic" idx="2"/>
          </p:nvPr>
        </p:nvPicPr>
        <p:blipFill rotWithShape="1">
          <a:blip r:embed="rId3">
            <a:alphaModFix/>
          </a:blip>
          <a:srcRect/>
          <a:stretch/>
        </p:blipFill>
        <p:spPr>
          <a:xfrm>
            <a:off x="7302178" y="971907"/>
            <a:ext cx="4271477" cy="4271477"/>
          </a:xfrm>
          <a:prstGeom prst="rect">
            <a:avLst/>
          </a:prstGeom>
          <a:solidFill>
            <a:schemeClr val="lt1"/>
          </a:solidFill>
          <a:ln>
            <a:noFill/>
          </a:ln>
        </p:spPr>
      </p:pic>
      <p:sp>
        <p:nvSpPr>
          <p:cNvPr id="1039" name="Google Shape;1039;p58"/>
          <p:cNvSpPr txBox="1"/>
          <p:nvPr/>
        </p:nvSpPr>
        <p:spPr>
          <a:xfrm>
            <a:off x="1308043" y="947351"/>
            <a:ext cx="5518059"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Strengths-Based Approach</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044"/>
        <p:cNvGrpSpPr/>
        <p:nvPr/>
      </p:nvGrpSpPr>
      <p:grpSpPr>
        <a:xfrm>
          <a:off x="0" y="0"/>
          <a:ext cx="0" cy="0"/>
          <a:chOff x="0" y="0"/>
          <a:chExt cx="0" cy="0"/>
        </a:xfrm>
      </p:grpSpPr>
      <p:sp>
        <p:nvSpPr>
          <p:cNvPr id="1045" name="Google Shape;1045;p59"/>
          <p:cNvSpPr/>
          <p:nvPr/>
        </p:nvSpPr>
        <p:spPr>
          <a:xfrm>
            <a:off x="930407" y="778933"/>
            <a:ext cx="558241" cy="2624667"/>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46" name="Google Shape;1046;p59"/>
          <p:cNvSpPr/>
          <p:nvPr/>
        </p:nvSpPr>
        <p:spPr>
          <a:xfrm>
            <a:off x="5130427" y="5235741"/>
            <a:ext cx="699750" cy="842796"/>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47" name="Google Shape;1047;p59"/>
          <p:cNvSpPr txBox="1"/>
          <p:nvPr/>
        </p:nvSpPr>
        <p:spPr>
          <a:xfrm>
            <a:off x="6212958" y="3517125"/>
            <a:ext cx="5657400" cy="26781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Develop self-confidence</a:t>
            </a:r>
            <a:endParaRPr sz="1400" b="0" i="0" u="none" strike="noStrike" cap="none">
              <a:solidFill>
                <a:schemeClr val="dk1"/>
              </a:solidFill>
              <a:latin typeface="Arial"/>
              <a:ea typeface="Arial"/>
              <a:cs typeface="Arial"/>
              <a:sym typeface="Arial"/>
            </a:endParaRPr>
          </a:p>
          <a:p>
            <a:pPr marL="342900" marR="0" lvl="0" indent="-342900" algn="l" rtl="0">
              <a:lnSpc>
                <a:spcPct val="150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Encourage positive interaction</a:t>
            </a:r>
            <a:endParaRPr sz="1400" b="0" i="0" u="none" strike="noStrike" cap="none">
              <a:solidFill>
                <a:schemeClr val="dk1"/>
              </a:solidFill>
              <a:latin typeface="Arial"/>
              <a:ea typeface="Arial"/>
              <a:cs typeface="Arial"/>
              <a:sym typeface="Arial"/>
            </a:endParaRPr>
          </a:p>
          <a:p>
            <a:pPr marL="342900" marR="0" lvl="0" indent="-342900" algn="l" rtl="0">
              <a:lnSpc>
                <a:spcPct val="150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Prevent substance use</a:t>
            </a:r>
            <a:endParaRPr sz="2400" b="0" i="0" u="none" strike="noStrike" cap="none">
              <a:solidFill>
                <a:schemeClr val="dk1"/>
              </a:solidFill>
              <a:latin typeface="Calibri"/>
              <a:ea typeface="Calibri"/>
              <a:cs typeface="Calibri"/>
              <a:sym typeface="Calibri"/>
            </a:endParaRPr>
          </a:p>
          <a:p>
            <a:pPr marL="342900" marR="0" lvl="0" indent="-342900" algn="l" rtl="0">
              <a:lnSpc>
                <a:spcPct val="150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Build resilience</a:t>
            </a:r>
            <a:endParaRPr sz="2400" b="0" i="0" u="none" strike="noStrike" cap="none">
              <a:solidFill>
                <a:schemeClr val="dk1"/>
              </a:solidFill>
              <a:latin typeface="Calibri"/>
              <a:ea typeface="Calibri"/>
              <a:cs typeface="Calibri"/>
              <a:sym typeface="Calibri"/>
            </a:endParaRPr>
          </a:p>
          <a:p>
            <a:pPr marL="342900" marR="0" lvl="0" indent="-342900" algn="l" rtl="0">
              <a:lnSpc>
                <a:spcPct val="150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Build self-esteem</a:t>
            </a:r>
            <a:endParaRPr sz="2400" b="0" i="0" u="none" strike="noStrike" cap="none">
              <a:solidFill>
                <a:schemeClr val="dk1"/>
              </a:solidFill>
              <a:latin typeface="Calibri"/>
              <a:ea typeface="Calibri"/>
              <a:cs typeface="Calibri"/>
              <a:sym typeface="Calibri"/>
            </a:endParaRPr>
          </a:p>
        </p:txBody>
      </p:sp>
      <p:sp>
        <p:nvSpPr>
          <p:cNvPr id="1048" name="Google Shape;1048;p59"/>
          <p:cNvSpPr txBox="1"/>
          <p:nvPr/>
        </p:nvSpPr>
        <p:spPr>
          <a:xfrm>
            <a:off x="6067628" y="755552"/>
            <a:ext cx="5193965" cy="2585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Benefits of Strengths-Based Approach</a:t>
            </a:r>
            <a:endParaRPr sz="1400" b="0" i="0" u="none" strike="noStrike" cap="none">
              <a:solidFill>
                <a:srgbClr val="000000"/>
              </a:solidFill>
              <a:latin typeface="Arial"/>
              <a:ea typeface="Arial"/>
              <a:cs typeface="Arial"/>
              <a:sym typeface="Arial"/>
            </a:endParaRPr>
          </a:p>
        </p:txBody>
      </p:sp>
      <p:pic>
        <p:nvPicPr>
          <p:cNvPr id="1049" name="Google Shape;1049;p59" descr="A picture containing wall, person, clothing, person&#10;&#10;Description automatically generated"/>
          <p:cNvPicPr preferRelativeResize="0">
            <a:picLocks noGrp="1"/>
          </p:cNvPicPr>
          <p:nvPr>
            <p:ph type="pic" idx="2"/>
          </p:nvPr>
        </p:nvPicPr>
        <p:blipFill rotWithShape="1">
          <a:blip r:embed="rId3">
            <a:alphaModFix/>
          </a:blip>
          <a:srcRect l="8570" r="8569"/>
          <a:stretch/>
        </p:blipFill>
        <p:spPr>
          <a:xfrm>
            <a:off x="1489075" y="779463"/>
            <a:ext cx="3937000" cy="4751387"/>
          </a:xfrm>
          <a:prstGeom prst="rect">
            <a:avLst/>
          </a:prstGeom>
          <a:solidFill>
            <a:schemeClr val="lt1"/>
          </a:solid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7"/>
          <p:cNvSpPr txBox="1"/>
          <p:nvPr/>
        </p:nvSpPr>
        <p:spPr>
          <a:xfrm>
            <a:off x="928559" y="2187444"/>
            <a:ext cx="25731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a:solidFill>
                  <a:srgbClr val="364DA1"/>
                </a:solidFill>
                <a:latin typeface="EB Garamond"/>
                <a:ea typeface="EB Garamond"/>
                <a:cs typeface="EB Garamond"/>
                <a:sym typeface="EB Garamond"/>
              </a:rPr>
              <a:t>Outline</a:t>
            </a:r>
            <a:endParaRPr sz="1400" b="0" i="0" u="none" strike="noStrike" cap="none">
              <a:solidFill>
                <a:srgbClr val="000000"/>
              </a:solidFill>
              <a:latin typeface="Arial"/>
              <a:ea typeface="Arial"/>
              <a:cs typeface="Arial"/>
              <a:sym typeface="Arial"/>
            </a:endParaRPr>
          </a:p>
        </p:txBody>
      </p:sp>
      <p:sp>
        <p:nvSpPr>
          <p:cNvPr id="178" name="Google Shape;178;p7"/>
          <p:cNvSpPr txBox="1"/>
          <p:nvPr/>
        </p:nvSpPr>
        <p:spPr>
          <a:xfrm>
            <a:off x="5089675" y="1525633"/>
            <a:ext cx="2392001"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0" i="0" u="none" strike="noStrike" cap="none">
                <a:solidFill>
                  <a:srgbClr val="364DA1"/>
                </a:solidFill>
                <a:latin typeface="EB Garamond"/>
                <a:ea typeface="EB Garamond"/>
                <a:cs typeface="EB Garamond"/>
                <a:sym typeface="EB Garamond"/>
              </a:rPr>
              <a:t>What is FASD?</a:t>
            </a:r>
            <a:endParaRPr sz="1400" b="0" i="0" u="none" strike="noStrike" cap="none">
              <a:solidFill>
                <a:srgbClr val="000000"/>
              </a:solidFill>
              <a:latin typeface="Arial"/>
              <a:ea typeface="Arial"/>
              <a:cs typeface="Arial"/>
              <a:sym typeface="Arial"/>
            </a:endParaRPr>
          </a:p>
        </p:txBody>
      </p:sp>
      <p:sp>
        <p:nvSpPr>
          <p:cNvPr id="179" name="Google Shape;179;p7"/>
          <p:cNvSpPr/>
          <p:nvPr/>
        </p:nvSpPr>
        <p:spPr>
          <a:xfrm>
            <a:off x="4491579" y="1526324"/>
            <a:ext cx="501805" cy="501805"/>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CA" sz="2000" b="0" i="0" u="none" strike="noStrike" cap="none">
                <a:solidFill>
                  <a:schemeClr val="dk1"/>
                </a:solidFill>
                <a:latin typeface="EB Garamond"/>
                <a:ea typeface="EB Garamond"/>
                <a:cs typeface="EB Garamond"/>
                <a:sym typeface="EB Garamond"/>
              </a:rPr>
              <a:t>01</a:t>
            </a:r>
            <a:endParaRPr sz="1400" b="0" i="0" u="none" strike="noStrike" cap="none">
              <a:solidFill>
                <a:srgbClr val="000000"/>
              </a:solidFill>
              <a:latin typeface="Arial"/>
              <a:ea typeface="Arial"/>
              <a:cs typeface="Arial"/>
              <a:sym typeface="Arial"/>
            </a:endParaRPr>
          </a:p>
        </p:txBody>
      </p:sp>
      <p:sp>
        <p:nvSpPr>
          <p:cNvPr id="180" name="Google Shape;180;p7"/>
          <p:cNvSpPr/>
          <p:nvPr/>
        </p:nvSpPr>
        <p:spPr>
          <a:xfrm>
            <a:off x="8237414" y="1526324"/>
            <a:ext cx="501805" cy="501805"/>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CA" sz="2000" b="0" i="0" u="none" strike="noStrike" cap="none">
                <a:solidFill>
                  <a:schemeClr val="dk1"/>
                </a:solidFill>
                <a:latin typeface="EB Garamond"/>
                <a:ea typeface="EB Garamond"/>
                <a:cs typeface="EB Garamond"/>
                <a:sym typeface="EB Garamond"/>
              </a:rPr>
              <a:t>02</a:t>
            </a:r>
            <a:endParaRPr sz="1400" b="0" i="0" u="none" strike="noStrike" cap="none">
              <a:solidFill>
                <a:srgbClr val="000000"/>
              </a:solidFill>
              <a:latin typeface="Arial"/>
              <a:ea typeface="Arial"/>
              <a:cs typeface="Arial"/>
              <a:sym typeface="Arial"/>
            </a:endParaRPr>
          </a:p>
        </p:txBody>
      </p:sp>
      <p:sp>
        <p:nvSpPr>
          <p:cNvPr id="181" name="Google Shape;181;p7"/>
          <p:cNvSpPr/>
          <p:nvPr/>
        </p:nvSpPr>
        <p:spPr>
          <a:xfrm>
            <a:off x="4503629" y="2518757"/>
            <a:ext cx="501900" cy="501900"/>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CA" sz="2000" b="0" i="0" u="none" strike="noStrike" cap="none">
                <a:solidFill>
                  <a:schemeClr val="dk1"/>
                </a:solidFill>
                <a:latin typeface="EB Garamond"/>
                <a:ea typeface="EB Garamond"/>
                <a:cs typeface="EB Garamond"/>
                <a:sym typeface="EB Garamond"/>
              </a:rPr>
              <a:t>03</a:t>
            </a:r>
            <a:endParaRPr sz="1400" b="0" i="0" u="none" strike="noStrike" cap="none">
              <a:solidFill>
                <a:srgbClr val="000000"/>
              </a:solidFill>
              <a:latin typeface="Arial"/>
              <a:ea typeface="Arial"/>
              <a:cs typeface="Arial"/>
              <a:sym typeface="Arial"/>
            </a:endParaRPr>
          </a:p>
        </p:txBody>
      </p:sp>
      <p:sp>
        <p:nvSpPr>
          <p:cNvPr id="182" name="Google Shape;182;p7"/>
          <p:cNvSpPr/>
          <p:nvPr/>
        </p:nvSpPr>
        <p:spPr>
          <a:xfrm>
            <a:off x="8237414" y="2839534"/>
            <a:ext cx="501805" cy="501805"/>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CA" sz="2000" b="0" i="0" u="none" strike="noStrike" cap="none">
                <a:solidFill>
                  <a:schemeClr val="dk1"/>
                </a:solidFill>
                <a:latin typeface="EB Garamond"/>
                <a:ea typeface="EB Garamond"/>
                <a:cs typeface="EB Garamond"/>
                <a:sym typeface="EB Garamond"/>
              </a:rPr>
              <a:t>04</a:t>
            </a:r>
            <a:endParaRPr sz="1400" b="0" i="0" u="none" strike="noStrike" cap="none">
              <a:solidFill>
                <a:srgbClr val="000000"/>
              </a:solidFill>
              <a:latin typeface="Arial"/>
              <a:ea typeface="Arial"/>
              <a:cs typeface="Arial"/>
              <a:sym typeface="Arial"/>
            </a:endParaRPr>
          </a:p>
        </p:txBody>
      </p:sp>
      <p:sp>
        <p:nvSpPr>
          <p:cNvPr id="183" name="Google Shape;183;p7"/>
          <p:cNvSpPr txBox="1"/>
          <p:nvPr/>
        </p:nvSpPr>
        <p:spPr>
          <a:xfrm>
            <a:off x="8840231" y="1525633"/>
            <a:ext cx="2876758"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0" i="0" u="none" strike="noStrike" cap="none">
                <a:solidFill>
                  <a:srgbClr val="364DA1"/>
                </a:solidFill>
                <a:latin typeface="EB Garamond"/>
                <a:ea typeface="EB Garamond"/>
                <a:cs typeface="EB Garamond"/>
                <a:sym typeface="EB Garamond"/>
              </a:rPr>
              <a:t>Alcohol &amp; Fetal Development</a:t>
            </a:r>
            <a:endParaRPr sz="1400" b="0" i="0" u="none" strike="noStrike" cap="none">
              <a:solidFill>
                <a:srgbClr val="000000"/>
              </a:solidFill>
              <a:latin typeface="Arial"/>
              <a:ea typeface="Arial"/>
              <a:cs typeface="Arial"/>
              <a:sym typeface="Arial"/>
            </a:endParaRPr>
          </a:p>
        </p:txBody>
      </p:sp>
      <p:sp>
        <p:nvSpPr>
          <p:cNvPr id="184" name="Google Shape;184;p7"/>
          <p:cNvSpPr txBox="1"/>
          <p:nvPr/>
        </p:nvSpPr>
        <p:spPr>
          <a:xfrm>
            <a:off x="5101725" y="2479754"/>
            <a:ext cx="21822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0" i="0" u="none" strike="noStrike" cap="none">
                <a:solidFill>
                  <a:srgbClr val="364DA1"/>
                </a:solidFill>
                <a:latin typeface="EB Garamond"/>
                <a:ea typeface="EB Garamond"/>
                <a:cs typeface="EB Garamond"/>
                <a:sym typeface="EB Garamond"/>
              </a:rPr>
              <a:t>Signs &amp; Symptoms</a:t>
            </a:r>
            <a:endParaRPr sz="1400" b="0" i="0" u="none" strike="noStrike" cap="none">
              <a:solidFill>
                <a:srgbClr val="000000"/>
              </a:solidFill>
              <a:latin typeface="Arial"/>
              <a:ea typeface="Arial"/>
              <a:cs typeface="Arial"/>
              <a:sym typeface="Arial"/>
            </a:endParaRPr>
          </a:p>
        </p:txBody>
      </p:sp>
      <p:sp>
        <p:nvSpPr>
          <p:cNvPr id="185" name="Google Shape;185;p7"/>
          <p:cNvSpPr txBox="1"/>
          <p:nvPr/>
        </p:nvSpPr>
        <p:spPr>
          <a:xfrm>
            <a:off x="8840231" y="2837107"/>
            <a:ext cx="2876758"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0" i="0" u="none" strike="noStrike" cap="none">
                <a:solidFill>
                  <a:srgbClr val="364DA1"/>
                </a:solidFill>
                <a:latin typeface="EB Garamond"/>
                <a:ea typeface="EB Garamond"/>
                <a:cs typeface="EB Garamond"/>
                <a:sym typeface="EB Garamond"/>
              </a:rPr>
              <a:t>FASD Diagnosis</a:t>
            </a:r>
            <a:endParaRPr sz="1400" b="0" i="0" u="none" strike="noStrike" cap="none">
              <a:solidFill>
                <a:srgbClr val="000000"/>
              </a:solidFill>
              <a:latin typeface="Arial"/>
              <a:ea typeface="Arial"/>
              <a:cs typeface="Arial"/>
              <a:sym typeface="Arial"/>
            </a:endParaRPr>
          </a:p>
        </p:txBody>
      </p:sp>
      <p:sp>
        <p:nvSpPr>
          <p:cNvPr id="186" name="Google Shape;186;p7"/>
          <p:cNvSpPr/>
          <p:nvPr/>
        </p:nvSpPr>
        <p:spPr>
          <a:xfrm>
            <a:off x="4503629" y="3880856"/>
            <a:ext cx="501900" cy="501900"/>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CA" sz="2000" b="0" i="0" u="none" strike="noStrike" cap="none">
                <a:solidFill>
                  <a:schemeClr val="dk1"/>
                </a:solidFill>
                <a:latin typeface="EB Garamond"/>
                <a:ea typeface="EB Garamond"/>
                <a:cs typeface="EB Garamond"/>
                <a:sym typeface="EB Garamond"/>
              </a:rPr>
              <a:t>05</a:t>
            </a:r>
            <a:endParaRPr sz="1400" b="0" i="0" u="none" strike="noStrike" cap="none">
              <a:solidFill>
                <a:srgbClr val="000000"/>
              </a:solidFill>
              <a:latin typeface="Arial"/>
              <a:ea typeface="Arial"/>
              <a:cs typeface="Arial"/>
              <a:sym typeface="Arial"/>
            </a:endParaRPr>
          </a:p>
        </p:txBody>
      </p:sp>
      <p:sp>
        <p:nvSpPr>
          <p:cNvPr id="187" name="Google Shape;187;p7"/>
          <p:cNvSpPr/>
          <p:nvPr/>
        </p:nvSpPr>
        <p:spPr>
          <a:xfrm>
            <a:off x="8237414" y="4201633"/>
            <a:ext cx="501805" cy="501805"/>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CA" sz="2000" b="0" i="0" u="none" strike="noStrike" cap="none">
                <a:solidFill>
                  <a:schemeClr val="dk1"/>
                </a:solidFill>
                <a:latin typeface="EB Garamond"/>
                <a:ea typeface="EB Garamond"/>
                <a:cs typeface="EB Garamond"/>
                <a:sym typeface="EB Garamond"/>
              </a:rPr>
              <a:t>06</a:t>
            </a:r>
            <a:endParaRPr sz="1400" b="0" i="0" u="none" strike="noStrike" cap="none">
              <a:solidFill>
                <a:srgbClr val="000000"/>
              </a:solidFill>
              <a:latin typeface="Arial"/>
              <a:ea typeface="Arial"/>
              <a:cs typeface="Arial"/>
              <a:sym typeface="Arial"/>
            </a:endParaRPr>
          </a:p>
        </p:txBody>
      </p:sp>
      <p:sp>
        <p:nvSpPr>
          <p:cNvPr id="188" name="Google Shape;188;p7"/>
          <p:cNvSpPr txBox="1"/>
          <p:nvPr/>
        </p:nvSpPr>
        <p:spPr>
          <a:xfrm>
            <a:off x="5101725" y="3889315"/>
            <a:ext cx="21822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0" i="0" u="none" strike="noStrike" cap="none">
                <a:solidFill>
                  <a:srgbClr val="364DA1"/>
                </a:solidFill>
                <a:latin typeface="EB Garamond"/>
                <a:ea typeface="EB Garamond"/>
                <a:cs typeface="EB Garamond"/>
                <a:sym typeface="EB Garamond"/>
              </a:rPr>
              <a:t>FASD Interventions</a:t>
            </a:r>
            <a:endParaRPr sz="1400" b="0" i="0" u="none" strike="noStrike" cap="none">
              <a:solidFill>
                <a:srgbClr val="000000"/>
              </a:solidFill>
              <a:latin typeface="Arial"/>
              <a:ea typeface="Arial"/>
              <a:cs typeface="Arial"/>
              <a:sym typeface="Arial"/>
            </a:endParaRPr>
          </a:p>
        </p:txBody>
      </p:sp>
      <p:sp>
        <p:nvSpPr>
          <p:cNvPr id="189" name="Google Shape;189;p7"/>
          <p:cNvSpPr txBox="1"/>
          <p:nvPr/>
        </p:nvSpPr>
        <p:spPr>
          <a:xfrm>
            <a:off x="8840231" y="4223590"/>
            <a:ext cx="2876758"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0" i="0" u="none" strike="noStrike" cap="none">
                <a:solidFill>
                  <a:srgbClr val="364DA1"/>
                </a:solidFill>
                <a:latin typeface="EB Garamond"/>
                <a:ea typeface="EB Garamond"/>
                <a:cs typeface="EB Garamond"/>
                <a:sym typeface="EB Garamond"/>
              </a:rPr>
              <a:t>FASD Prevention</a:t>
            </a:r>
            <a:endParaRPr sz="1400" b="0" i="0" u="none" strike="noStrike" cap="none">
              <a:solidFill>
                <a:srgbClr val="000000"/>
              </a:solidFill>
              <a:latin typeface="Arial"/>
              <a:ea typeface="Arial"/>
              <a:cs typeface="Arial"/>
              <a:sym typeface="Arial"/>
            </a:endParaRPr>
          </a:p>
        </p:txBody>
      </p:sp>
      <p:sp>
        <p:nvSpPr>
          <p:cNvPr id="190" name="Google Shape;190;p7"/>
          <p:cNvSpPr/>
          <p:nvPr/>
        </p:nvSpPr>
        <p:spPr>
          <a:xfrm>
            <a:off x="4503629" y="5212116"/>
            <a:ext cx="501900" cy="501900"/>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CA" sz="2000" b="0" i="0" u="none" strike="noStrike" cap="none">
                <a:solidFill>
                  <a:schemeClr val="dk1"/>
                </a:solidFill>
                <a:latin typeface="EB Garamond"/>
                <a:ea typeface="EB Garamond"/>
                <a:cs typeface="EB Garamond"/>
                <a:sym typeface="EB Garamond"/>
              </a:rPr>
              <a:t>07</a:t>
            </a:r>
            <a:endParaRPr sz="1400" b="0" i="0" u="none" strike="noStrike" cap="none">
              <a:solidFill>
                <a:srgbClr val="000000"/>
              </a:solidFill>
              <a:latin typeface="Arial"/>
              <a:ea typeface="Arial"/>
              <a:cs typeface="Arial"/>
              <a:sym typeface="Arial"/>
            </a:endParaRPr>
          </a:p>
        </p:txBody>
      </p:sp>
      <p:sp>
        <p:nvSpPr>
          <p:cNvPr id="191" name="Google Shape;191;p7"/>
          <p:cNvSpPr/>
          <p:nvPr/>
        </p:nvSpPr>
        <p:spPr>
          <a:xfrm>
            <a:off x="8237414" y="5456691"/>
            <a:ext cx="501805" cy="501805"/>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CA" sz="2000" b="0" i="0" u="none" strike="noStrike" cap="none">
                <a:solidFill>
                  <a:schemeClr val="dk1"/>
                </a:solidFill>
                <a:latin typeface="EB Garamond"/>
                <a:ea typeface="EB Garamond"/>
                <a:cs typeface="EB Garamond"/>
                <a:sym typeface="EB Garamond"/>
              </a:rPr>
              <a:t>08</a:t>
            </a:r>
            <a:endParaRPr sz="1400" b="0" i="0" u="none" strike="noStrike" cap="none">
              <a:solidFill>
                <a:srgbClr val="000000"/>
              </a:solidFill>
              <a:latin typeface="Arial"/>
              <a:ea typeface="Arial"/>
              <a:cs typeface="Arial"/>
              <a:sym typeface="Arial"/>
            </a:endParaRPr>
          </a:p>
        </p:txBody>
      </p:sp>
      <p:sp>
        <p:nvSpPr>
          <p:cNvPr id="192" name="Google Shape;192;p7"/>
          <p:cNvSpPr txBox="1"/>
          <p:nvPr/>
        </p:nvSpPr>
        <p:spPr>
          <a:xfrm>
            <a:off x="5101725" y="5234073"/>
            <a:ext cx="27366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0" i="0" u="none" strike="noStrike" cap="none">
                <a:solidFill>
                  <a:srgbClr val="364DA1"/>
                </a:solidFill>
                <a:latin typeface="EB Garamond"/>
                <a:ea typeface="EB Garamond"/>
                <a:cs typeface="EB Garamond"/>
                <a:sym typeface="EB Garamond"/>
              </a:rPr>
              <a:t>Building Inclusive Schools</a:t>
            </a:r>
            <a:endParaRPr sz="1400" b="0" i="0" u="none" strike="noStrike" cap="none">
              <a:solidFill>
                <a:srgbClr val="000000"/>
              </a:solidFill>
              <a:latin typeface="Arial"/>
              <a:ea typeface="Arial"/>
              <a:cs typeface="Arial"/>
              <a:sym typeface="Arial"/>
            </a:endParaRPr>
          </a:p>
        </p:txBody>
      </p:sp>
      <p:sp>
        <p:nvSpPr>
          <p:cNvPr id="193" name="Google Shape;193;p7"/>
          <p:cNvSpPr txBox="1"/>
          <p:nvPr/>
        </p:nvSpPr>
        <p:spPr>
          <a:xfrm>
            <a:off x="8840231" y="5478648"/>
            <a:ext cx="2876758"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0" i="0" u="none" strike="noStrike" cap="none">
                <a:solidFill>
                  <a:srgbClr val="364DA1"/>
                </a:solidFill>
                <a:latin typeface="EB Garamond"/>
                <a:ea typeface="EB Garamond"/>
                <a:cs typeface="EB Garamond"/>
                <a:sym typeface="EB Garamond"/>
              </a:rPr>
              <a:t>Review</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053"/>
        <p:cNvGrpSpPr/>
        <p:nvPr/>
      </p:nvGrpSpPr>
      <p:grpSpPr>
        <a:xfrm>
          <a:off x="0" y="0"/>
          <a:ext cx="0" cy="0"/>
          <a:chOff x="0" y="0"/>
          <a:chExt cx="0" cy="0"/>
        </a:xfrm>
      </p:grpSpPr>
      <p:sp>
        <p:nvSpPr>
          <p:cNvPr id="1054" name="Google Shape;1054;p60"/>
          <p:cNvSpPr txBox="1"/>
          <p:nvPr/>
        </p:nvSpPr>
        <p:spPr>
          <a:xfrm>
            <a:off x="1242178" y="2118085"/>
            <a:ext cx="4286847"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Prevention</a:t>
            </a:r>
            <a:endParaRPr sz="1400" b="0" i="0" u="none" strike="noStrike" cap="none">
              <a:solidFill>
                <a:srgbClr val="000000"/>
              </a:solidFill>
              <a:latin typeface="Arial"/>
              <a:ea typeface="Arial"/>
              <a:cs typeface="Arial"/>
              <a:sym typeface="Arial"/>
            </a:endParaRPr>
          </a:p>
        </p:txBody>
      </p:sp>
      <p:sp>
        <p:nvSpPr>
          <p:cNvPr id="1055" name="Google Shape;1055;p60"/>
          <p:cNvSpPr txBox="1"/>
          <p:nvPr/>
        </p:nvSpPr>
        <p:spPr>
          <a:xfrm>
            <a:off x="1261729" y="3854468"/>
            <a:ext cx="1011367"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1" i="0" u="none" strike="noStrike" cap="none">
                <a:solidFill>
                  <a:schemeClr val="dk1"/>
                </a:solidFill>
                <a:latin typeface="Calibri"/>
                <a:ea typeface="Calibri"/>
                <a:cs typeface="Calibri"/>
                <a:sym typeface="Calibri"/>
              </a:rPr>
              <a:t>TOPICS:</a:t>
            </a:r>
            <a:endParaRPr sz="1400" b="0" i="0" u="none" strike="noStrike" cap="none">
              <a:solidFill>
                <a:schemeClr val="dk1"/>
              </a:solidFill>
              <a:latin typeface="Arial"/>
              <a:ea typeface="Arial"/>
              <a:cs typeface="Arial"/>
              <a:sym typeface="Arial"/>
            </a:endParaRPr>
          </a:p>
        </p:txBody>
      </p:sp>
      <p:sp>
        <p:nvSpPr>
          <p:cNvPr id="1056" name="Google Shape;1056;p60"/>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057" name="Google Shape;1057;p60"/>
          <p:cNvCxnSpPr>
            <a:stCxn id="1056"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058" name="Google Shape;1058;p60"/>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fld id="{00000000-1234-1234-1234-123412341234}" type="slidenum">
              <a:rPr lang="en-CA" sz="1200" b="0" i="0" u="none" strike="noStrike" cap="none">
                <a:solidFill>
                  <a:schemeClr val="lt1"/>
                </a:solidFill>
                <a:latin typeface="Calibri"/>
                <a:ea typeface="Calibri"/>
                <a:cs typeface="Calibri"/>
                <a:sym typeface="Calibri"/>
              </a:rPr>
              <a:t>70</a:t>
            </a:fld>
            <a:endParaRPr sz="1200" b="0" i="0" u="none" strike="noStrike" cap="none">
              <a:solidFill>
                <a:schemeClr val="lt1"/>
              </a:solidFill>
              <a:latin typeface="Calibri"/>
              <a:ea typeface="Calibri"/>
              <a:cs typeface="Calibri"/>
              <a:sym typeface="Calibri"/>
            </a:endParaRPr>
          </a:p>
        </p:txBody>
      </p:sp>
      <p:sp>
        <p:nvSpPr>
          <p:cNvPr id="1059" name="Google Shape;1059;p60"/>
          <p:cNvSpPr/>
          <p:nvPr/>
        </p:nvSpPr>
        <p:spPr>
          <a:xfrm>
            <a:off x="5548577" y="796018"/>
            <a:ext cx="5189764" cy="60619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0" name="Google Shape;1060;p60"/>
          <p:cNvSpPr txBox="1"/>
          <p:nvPr/>
        </p:nvSpPr>
        <p:spPr>
          <a:xfrm>
            <a:off x="1261729" y="4508529"/>
            <a:ext cx="3868500" cy="785100"/>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chemeClr val="dk1"/>
              </a:buClr>
              <a:buSzPts val="1800"/>
              <a:buFont typeface="Calibri"/>
              <a:buAutoNum type="arabicPeriod"/>
            </a:pPr>
            <a:r>
              <a:rPr lang="en-CA" sz="1800" b="0" i="0" u="none" strike="noStrike" cap="none">
                <a:solidFill>
                  <a:schemeClr val="dk1"/>
                </a:solidFill>
                <a:latin typeface="Calibri"/>
                <a:ea typeface="Calibri"/>
                <a:cs typeface="Calibri"/>
                <a:sym typeface="Calibri"/>
              </a:rPr>
              <a:t>Levels of Prevention</a:t>
            </a:r>
            <a:endParaRPr sz="1400" b="0" i="0" u="none" strike="noStrike" cap="none">
              <a:solidFill>
                <a:schemeClr val="dk1"/>
              </a:solidFill>
              <a:latin typeface="Arial"/>
              <a:ea typeface="Arial"/>
              <a:cs typeface="Arial"/>
              <a:sym typeface="Arial"/>
            </a:endParaRPr>
          </a:p>
          <a:p>
            <a:pPr marL="228600" marR="0" lvl="0" indent="-228600" algn="l" rtl="0">
              <a:lnSpc>
                <a:spcPct val="150000"/>
              </a:lnSpc>
              <a:spcBef>
                <a:spcPts val="0"/>
              </a:spcBef>
              <a:spcAft>
                <a:spcPts val="0"/>
              </a:spcAft>
              <a:buClr>
                <a:schemeClr val="dk1"/>
              </a:buClr>
              <a:buSzPts val="1800"/>
              <a:buFont typeface="Calibri"/>
              <a:buAutoNum type="arabicPeriod"/>
            </a:pPr>
            <a:r>
              <a:rPr lang="en-CA" sz="1800" b="0" i="0" u="none" strike="noStrike" cap="none">
                <a:solidFill>
                  <a:schemeClr val="dk1"/>
                </a:solidFill>
                <a:latin typeface="Calibri"/>
                <a:ea typeface="Calibri"/>
                <a:cs typeface="Calibri"/>
                <a:sym typeface="Calibri"/>
              </a:rPr>
              <a:t>FASD Prevention &amp; Schools</a:t>
            </a:r>
            <a:endParaRPr sz="1400" b="0" i="0" u="none" strike="noStrike" cap="none">
              <a:solidFill>
                <a:schemeClr val="dk1"/>
              </a:solidFill>
              <a:latin typeface="Arial"/>
              <a:ea typeface="Arial"/>
              <a:cs typeface="Arial"/>
              <a:sym typeface="Arial"/>
            </a:endParaRPr>
          </a:p>
        </p:txBody>
      </p:sp>
      <p:sp>
        <p:nvSpPr>
          <p:cNvPr id="1061" name="Google Shape;1061;p60"/>
          <p:cNvSpPr/>
          <p:nvPr/>
        </p:nvSpPr>
        <p:spPr>
          <a:xfrm rot="-5400000">
            <a:off x="2014193" y="3640974"/>
            <a:ext cx="45719" cy="1272926"/>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2" name="Google Shape;1062;p60"/>
          <p:cNvSpPr/>
          <p:nvPr/>
        </p:nvSpPr>
        <p:spPr>
          <a:xfrm rot="-3507348">
            <a:off x="11046612" y="2447836"/>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63" name="Google Shape;1063;p60"/>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CA" sz="2400" b="0" i="0" u="none" strike="noStrike" cap="none">
                <a:solidFill>
                  <a:schemeClr val="lt1"/>
                </a:solidFill>
                <a:latin typeface="Calibri"/>
                <a:ea typeface="Calibri"/>
                <a:cs typeface="Calibri"/>
                <a:sym typeface="Calibri"/>
              </a:rPr>
              <a:t>SECTION 6</a:t>
            </a:r>
            <a:endParaRPr sz="1400" b="0" i="0" u="none" strike="noStrike" cap="none">
              <a:solidFill>
                <a:srgbClr val="000000"/>
              </a:solidFill>
              <a:latin typeface="Arial"/>
              <a:ea typeface="Arial"/>
              <a:cs typeface="Arial"/>
              <a:sym typeface="Arial"/>
            </a:endParaRPr>
          </a:p>
        </p:txBody>
      </p:sp>
      <p:pic>
        <p:nvPicPr>
          <p:cNvPr id="1064" name="Google Shape;1064;p60" descr="Graphical user interface, application, Teams&#10;&#10;Description automatically generated"/>
          <p:cNvPicPr preferRelativeResize="0">
            <a:picLocks noGrp="1"/>
          </p:cNvPicPr>
          <p:nvPr>
            <p:ph type="pic" idx="2"/>
          </p:nvPr>
        </p:nvPicPr>
        <p:blipFill rotWithShape="1">
          <a:blip r:embed="rId3">
            <a:alphaModFix/>
          </a:blip>
          <a:srcRect l="1610" r="1608"/>
          <a:stretch/>
        </p:blipFill>
        <p:spPr>
          <a:xfrm>
            <a:off x="5296841" y="1017044"/>
            <a:ext cx="5915236" cy="5109058"/>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069"/>
        <p:cNvGrpSpPr/>
        <p:nvPr/>
      </p:nvGrpSpPr>
      <p:grpSpPr>
        <a:xfrm>
          <a:off x="0" y="0"/>
          <a:ext cx="0" cy="0"/>
          <a:chOff x="0" y="0"/>
          <a:chExt cx="0" cy="0"/>
        </a:xfrm>
      </p:grpSpPr>
      <p:pic>
        <p:nvPicPr>
          <p:cNvPr id="1070" name="Google Shape;1070;p61" descr="A picture containing text, person&#10;&#10;Description automatically generated"/>
          <p:cNvPicPr preferRelativeResize="0"/>
          <p:nvPr/>
        </p:nvPicPr>
        <p:blipFill rotWithShape="1">
          <a:blip r:embed="rId3">
            <a:alphaModFix/>
          </a:blip>
          <a:srcRect/>
          <a:stretch/>
        </p:blipFill>
        <p:spPr>
          <a:xfrm>
            <a:off x="7934463" y="-703"/>
            <a:ext cx="4257793" cy="2230534"/>
          </a:xfrm>
          <a:prstGeom prst="rect">
            <a:avLst/>
          </a:prstGeom>
          <a:noFill/>
          <a:ln>
            <a:noFill/>
          </a:ln>
        </p:spPr>
      </p:pic>
      <p:pic>
        <p:nvPicPr>
          <p:cNvPr id="1071" name="Google Shape;1071;p61"/>
          <p:cNvPicPr preferRelativeResize="0"/>
          <p:nvPr/>
        </p:nvPicPr>
        <p:blipFill rotWithShape="1">
          <a:blip r:embed="rId4">
            <a:alphaModFix/>
          </a:blip>
          <a:srcRect/>
          <a:stretch/>
        </p:blipFill>
        <p:spPr>
          <a:xfrm>
            <a:off x="7941734" y="2316084"/>
            <a:ext cx="4248385" cy="2225830"/>
          </a:xfrm>
          <a:prstGeom prst="rect">
            <a:avLst/>
          </a:prstGeom>
          <a:noFill/>
          <a:ln>
            <a:noFill/>
          </a:ln>
        </p:spPr>
      </p:pic>
      <p:pic>
        <p:nvPicPr>
          <p:cNvPr id="1072" name="Google Shape;1072;p61" descr="Diagram&#10;&#10;Description automatically generated"/>
          <p:cNvPicPr preferRelativeResize="0"/>
          <p:nvPr/>
        </p:nvPicPr>
        <p:blipFill rotWithShape="1">
          <a:blip r:embed="rId5">
            <a:alphaModFix/>
          </a:blip>
          <a:srcRect/>
          <a:stretch/>
        </p:blipFill>
        <p:spPr>
          <a:xfrm>
            <a:off x="7941734" y="4630308"/>
            <a:ext cx="4243681" cy="2221126"/>
          </a:xfrm>
          <a:prstGeom prst="rect">
            <a:avLst/>
          </a:prstGeom>
          <a:noFill/>
          <a:ln>
            <a:noFill/>
          </a:ln>
        </p:spPr>
      </p:pic>
      <p:sp>
        <p:nvSpPr>
          <p:cNvPr id="1073" name="Google Shape;1073;p61"/>
          <p:cNvSpPr txBox="1"/>
          <p:nvPr/>
        </p:nvSpPr>
        <p:spPr>
          <a:xfrm>
            <a:off x="1422703" y="3618161"/>
            <a:ext cx="5796900" cy="18162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dk1"/>
              </a:buClr>
              <a:buSzPts val="2800"/>
              <a:buFont typeface="Arial"/>
              <a:buChar char="•"/>
            </a:pPr>
            <a:r>
              <a:rPr lang="en-CA" sz="2800" b="0" i="0" u="none" strike="noStrike" cap="none">
                <a:solidFill>
                  <a:schemeClr val="dk1"/>
                </a:solidFill>
                <a:latin typeface="Calibri"/>
                <a:ea typeface="Calibri"/>
                <a:cs typeface="Calibri"/>
                <a:sym typeface="Calibri"/>
              </a:rPr>
              <a:t>Pregnant</a:t>
            </a:r>
            <a:endParaRPr sz="1400" b="0" i="0" u="none" strike="noStrike" cap="none">
              <a:solidFill>
                <a:schemeClr val="dk1"/>
              </a:solidFill>
              <a:latin typeface="Arial"/>
              <a:ea typeface="Arial"/>
              <a:cs typeface="Arial"/>
              <a:sym typeface="Arial"/>
            </a:endParaRPr>
          </a:p>
          <a:p>
            <a:pPr marL="342900" marR="0" lvl="0" indent="-342900" algn="l" rtl="0">
              <a:lnSpc>
                <a:spcPct val="150000"/>
              </a:lnSpc>
              <a:spcBef>
                <a:spcPts val="0"/>
              </a:spcBef>
              <a:spcAft>
                <a:spcPts val="0"/>
              </a:spcAft>
              <a:buClr>
                <a:schemeClr val="dk1"/>
              </a:buClr>
              <a:buSzPts val="2800"/>
              <a:buFont typeface="Arial"/>
              <a:buChar char="•"/>
            </a:pPr>
            <a:r>
              <a:rPr lang="en-CA" sz="2800" b="0" i="0" u="none" strike="noStrike" cap="none">
                <a:solidFill>
                  <a:schemeClr val="dk1"/>
                </a:solidFill>
                <a:latin typeface="Calibri"/>
                <a:ea typeface="Calibri"/>
                <a:cs typeface="Calibri"/>
                <a:sym typeface="Calibri"/>
              </a:rPr>
              <a:t>Trying to get pregnant</a:t>
            </a:r>
            <a:endParaRPr sz="1400" b="0" i="0" u="none" strike="noStrike" cap="none">
              <a:solidFill>
                <a:schemeClr val="dk1"/>
              </a:solidFill>
              <a:latin typeface="Arial"/>
              <a:ea typeface="Arial"/>
              <a:cs typeface="Arial"/>
              <a:sym typeface="Arial"/>
            </a:endParaRPr>
          </a:p>
          <a:p>
            <a:pPr marL="342900" marR="0" lvl="0" indent="-342900" algn="l" rtl="0">
              <a:lnSpc>
                <a:spcPct val="150000"/>
              </a:lnSpc>
              <a:spcBef>
                <a:spcPts val="0"/>
              </a:spcBef>
              <a:spcAft>
                <a:spcPts val="0"/>
              </a:spcAft>
              <a:buClr>
                <a:schemeClr val="dk1"/>
              </a:buClr>
              <a:buSzPts val="2800"/>
              <a:buFont typeface="Arial"/>
              <a:buChar char="•"/>
            </a:pPr>
            <a:r>
              <a:rPr lang="en-CA" sz="2800" b="0" i="0" u="none" strike="noStrike" cap="none">
                <a:solidFill>
                  <a:schemeClr val="dk1"/>
                </a:solidFill>
                <a:latin typeface="Calibri"/>
                <a:ea typeface="Calibri"/>
                <a:cs typeface="Calibri"/>
                <a:sym typeface="Calibri"/>
              </a:rPr>
              <a:t>At risk for an unplanned pregnancy</a:t>
            </a:r>
            <a:endParaRPr sz="1400" b="0" i="0" u="none" strike="noStrike" cap="none">
              <a:solidFill>
                <a:schemeClr val="dk1"/>
              </a:solidFill>
              <a:latin typeface="Arial"/>
              <a:ea typeface="Arial"/>
              <a:cs typeface="Arial"/>
              <a:sym typeface="Arial"/>
            </a:endParaRPr>
          </a:p>
        </p:txBody>
      </p:sp>
      <p:sp>
        <p:nvSpPr>
          <p:cNvPr id="1074" name="Google Shape;1074;p61"/>
          <p:cNvSpPr txBox="1"/>
          <p:nvPr/>
        </p:nvSpPr>
        <p:spPr>
          <a:xfrm>
            <a:off x="1308043" y="1264251"/>
            <a:ext cx="5518059"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FASD Prevention</a:t>
            </a:r>
            <a:endParaRPr sz="1400" b="0" i="0" u="none" strike="noStrike" cap="none">
              <a:solidFill>
                <a:srgbClr val="000000"/>
              </a:solidFill>
              <a:latin typeface="Arial"/>
              <a:ea typeface="Arial"/>
              <a:cs typeface="Arial"/>
              <a:sym typeface="Arial"/>
            </a:endParaRPr>
          </a:p>
        </p:txBody>
      </p:sp>
      <p:sp>
        <p:nvSpPr>
          <p:cNvPr id="1075" name="Google Shape;1075;p61"/>
          <p:cNvSpPr txBox="1"/>
          <p:nvPr/>
        </p:nvSpPr>
        <p:spPr>
          <a:xfrm>
            <a:off x="1308043" y="2316087"/>
            <a:ext cx="53235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0" i="1" u="none" strike="noStrike" cap="none">
                <a:solidFill>
                  <a:srgbClr val="4B9847"/>
                </a:solidFill>
                <a:latin typeface="EB Garamond"/>
                <a:ea typeface="EB Garamond"/>
                <a:cs typeface="EB Garamond"/>
                <a:sym typeface="EB Garamond"/>
              </a:rPr>
              <a:t>Experts recommend that couples go alcohol-free when they are: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080"/>
        <p:cNvGrpSpPr/>
        <p:nvPr/>
      </p:nvGrpSpPr>
      <p:grpSpPr>
        <a:xfrm>
          <a:off x="0" y="0"/>
          <a:ext cx="0" cy="0"/>
          <a:chOff x="0" y="0"/>
          <a:chExt cx="0" cy="0"/>
        </a:xfrm>
      </p:grpSpPr>
      <p:grpSp>
        <p:nvGrpSpPr>
          <p:cNvPr id="1081" name="Google Shape;1081;p62"/>
          <p:cNvGrpSpPr/>
          <p:nvPr/>
        </p:nvGrpSpPr>
        <p:grpSpPr>
          <a:xfrm>
            <a:off x="6716944" y="748255"/>
            <a:ext cx="356367" cy="356367"/>
            <a:chOff x="644623" y="3313046"/>
            <a:chExt cx="413599" cy="413599"/>
          </a:xfrm>
        </p:grpSpPr>
        <p:sp>
          <p:nvSpPr>
            <p:cNvPr id="1082" name="Google Shape;1082;p62"/>
            <p:cNvSpPr/>
            <p:nvPr/>
          </p:nvSpPr>
          <p:spPr>
            <a:xfrm>
              <a:off x="733089" y="3401512"/>
              <a:ext cx="236668" cy="236668"/>
            </a:xfrm>
            <a:prstGeom prst="ellipse">
              <a:avLst/>
            </a:prstGeom>
            <a:solidFill>
              <a:srgbClr val="D24F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3" name="Google Shape;1083;p62"/>
            <p:cNvSpPr/>
            <p:nvPr/>
          </p:nvSpPr>
          <p:spPr>
            <a:xfrm>
              <a:off x="644623" y="3313046"/>
              <a:ext cx="413599" cy="413599"/>
            </a:xfrm>
            <a:prstGeom prst="ellipse">
              <a:avLst/>
            </a:prstGeom>
            <a:noFill/>
            <a:ln w="28575" cap="flat" cmpd="sng">
              <a:solidFill>
                <a:srgbClr val="D24F0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1084" name="Google Shape;1084;p62"/>
          <p:cNvGrpSpPr/>
          <p:nvPr/>
        </p:nvGrpSpPr>
        <p:grpSpPr>
          <a:xfrm>
            <a:off x="6716944" y="2137139"/>
            <a:ext cx="356367" cy="356367"/>
            <a:chOff x="644623" y="3313046"/>
            <a:chExt cx="413599" cy="413599"/>
          </a:xfrm>
        </p:grpSpPr>
        <p:sp>
          <p:nvSpPr>
            <p:cNvPr id="1085" name="Google Shape;1085;p62"/>
            <p:cNvSpPr/>
            <p:nvPr/>
          </p:nvSpPr>
          <p:spPr>
            <a:xfrm>
              <a:off x="733089" y="3401512"/>
              <a:ext cx="236668" cy="236668"/>
            </a:xfrm>
            <a:prstGeom prst="ellipse">
              <a:avLst/>
            </a:prstGeom>
            <a:solidFill>
              <a:srgbClr val="5300A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6" name="Google Shape;1086;p62"/>
            <p:cNvSpPr/>
            <p:nvPr/>
          </p:nvSpPr>
          <p:spPr>
            <a:xfrm>
              <a:off x="644623" y="3313046"/>
              <a:ext cx="413599" cy="413599"/>
            </a:xfrm>
            <a:prstGeom prst="ellipse">
              <a:avLst/>
            </a:prstGeom>
            <a:noFill/>
            <a:ln w="28575" cap="flat" cmpd="sng">
              <a:solidFill>
                <a:srgbClr val="5300A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1087" name="Google Shape;1087;p62"/>
          <p:cNvGrpSpPr/>
          <p:nvPr/>
        </p:nvGrpSpPr>
        <p:grpSpPr>
          <a:xfrm>
            <a:off x="6716944" y="3732595"/>
            <a:ext cx="356367" cy="356367"/>
            <a:chOff x="644623" y="3313046"/>
            <a:chExt cx="413599" cy="413599"/>
          </a:xfrm>
        </p:grpSpPr>
        <p:sp>
          <p:nvSpPr>
            <p:cNvPr id="1088" name="Google Shape;1088;p62"/>
            <p:cNvSpPr/>
            <p:nvPr/>
          </p:nvSpPr>
          <p:spPr>
            <a:xfrm>
              <a:off x="733089" y="3401512"/>
              <a:ext cx="236668" cy="236668"/>
            </a:xfrm>
            <a:prstGeom prst="ellipse">
              <a:avLst/>
            </a:prstGeom>
            <a:solidFill>
              <a:srgbClr val="4B98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9" name="Google Shape;1089;p62"/>
            <p:cNvSpPr/>
            <p:nvPr/>
          </p:nvSpPr>
          <p:spPr>
            <a:xfrm>
              <a:off x="644623" y="3313046"/>
              <a:ext cx="413599" cy="413599"/>
            </a:xfrm>
            <a:prstGeom prst="ellipse">
              <a:avLst/>
            </a:prstGeom>
            <a:noFill/>
            <a:ln w="28575" cap="flat" cmpd="sng">
              <a:solidFill>
                <a:srgbClr val="4B984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090" name="Google Shape;1090;p62"/>
          <p:cNvSpPr/>
          <p:nvPr/>
        </p:nvSpPr>
        <p:spPr>
          <a:xfrm>
            <a:off x="6872268" y="1361813"/>
            <a:ext cx="45719" cy="518135"/>
          </a:xfrm>
          <a:prstGeom prst="roundRect">
            <a:avLst>
              <a:gd name="adj" fmla="val 50000"/>
            </a:avLst>
          </a:prstGeom>
          <a:solidFill>
            <a:srgbClr val="D5DB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91" name="Google Shape;1091;p62"/>
          <p:cNvSpPr/>
          <p:nvPr/>
        </p:nvSpPr>
        <p:spPr>
          <a:xfrm>
            <a:off x="6872268" y="2801057"/>
            <a:ext cx="45719" cy="715624"/>
          </a:xfrm>
          <a:prstGeom prst="roundRect">
            <a:avLst>
              <a:gd name="adj" fmla="val 50000"/>
            </a:avLst>
          </a:prstGeom>
          <a:solidFill>
            <a:srgbClr val="D5DB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92" name="Google Shape;1092;p62"/>
          <p:cNvSpPr/>
          <p:nvPr/>
        </p:nvSpPr>
        <p:spPr>
          <a:xfrm rot="2700000">
            <a:off x="11058616" y="62620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93" name="Google Shape;1093;p62" descr="A person holding a drink&#10;&#10;Description automatically generated with low confidence"/>
          <p:cNvPicPr preferRelativeResize="0">
            <a:picLocks noGrp="1"/>
          </p:cNvPicPr>
          <p:nvPr>
            <p:ph type="pic" idx="2"/>
          </p:nvPr>
        </p:nvPicPr>
        <p:blipFill rotWithShape="1">
          <a:blip r:embed="rId3">
            <a:alphaModFix/>
          </a:blip>
          <a:srcRect/>
          <a:stretch/>
        </p:blipFill>
        <p:spPr>
          <a:xfrm>
            <a:off x="3494088" y="3162300"/>
            <a:ext cx="2708275" cy="2708275"/>
          </a:xfrm>
          <a:prstGeom prst="rect">
            <a:avLst/>
          </a:prstGeom>
          <a:solidFill>
            <a:schemeClr val="lt1"/>
          </a:solidFill>
          <a:ln>
            <a:noFill/>
          </a:ln>
        </p:spPr>
      </p:pic>
      <p:pic>
        <p:nvPicPr>
          <p:cNvPr id="1094" name="Google Shape;1094;p62"/>
          <p:cNvPicPr preferRelativeResize="0">
            <a:picLocks noGrp="1"/>
          </p:cNvPicPr>
          <p:nvPr>
            <p:ph type="pic" idx="3"/>
          </p:nvPr>
        </p:nvPicPr>
        <p:blipFill rotWithShape="1">
          <a:blip r:embed="rId4">
            <a:alphaModFix/>
          </a:blip>
          <a:srcRect/>
          <a:stretch/>
        </p:blipFill>
        <p:spPr>
          <a:xfrm>
            <a:off x="612775" y="3732213"/>
            <a:ext cx="2708275" cy="2708275"/>
          </a:xfrm>
          <a:prstGeom prst="rect">
            <a:avLst/>
          </a:prstGeom>
          <a:solidFill>
            <a:schemeClr val="lt1"/>
          </a:solidFill>
          <a:ln>
            <a:noFill/>
          </a:ln>
        </p:spPr>
      </p:pic>
      <p:sp>
        <p:nvSpPr>
          <p:cNvPr id="1095" name="Google Shape;1095;p62"/>
          <p:cNvSpPr txBox="1"/>
          <p:nvPr/>
        </p:nvSpPr>
        <p:spPr>
          <a:xfrm>
            <a:off x="762570" y="1264251"/>
            <a:ext cx="5518059"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Levels of</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FASD Prevention</a:t>
            </a:r>
            <a:endParaRPr sz="1400" b="0" i="0" u="none" strike="noStrike" cap="none">
              <a:solidFill>
                <a:srgbClr val="000000"/>
              </a:solidFill>
              <a:latin typeface="Arial"/>
              <a:ea typeface="Arial"/>
              <a:cs typeface="Arial"/>
              <a:sym typeface="Arial"/>
            </a:endParaRPr>
          </a:p>
        </p:txBody>
      </p:sp>
      <p:sp>
        <p:nvSpPr>
          <p:cNvPr id="1096" name="Google Shape;1096;p62"/>
          <p:cNvSpPr txBox="1"/>
          <p:nvPr/>
        </p:nvSpPr>
        <p:spPr>
          <a:xfrm>
            <a:off x="7247308" y="590778"/>
            <a:ext cx="3941100" cy="892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1" i="0" u="none" strike="noStrike" cap="none">
                <a:solidFill>
                  <a:srgbClr val="364DA1"/>
                </a:solidFill>
                <a:latin typeface="EB Garamond"/>
                <a:ea typeface="EB Garamond"/>
                <a:cs typeface="EB Garamond"/>
                <a:sym typeface="EB Garamond"/>
              </a:rPr>
              <a:t>Level 1</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CA" sz="2800" b="0" i="0" u="none" strike="noStrike" cap="none">
                <a:solidFill>
                  <a:schemeClr val="dk1"/>
                </a:solidFill>
                <a:latin typeface="Calibri"/>
                <a:ea typeface="Calibri"/>
                <a:cs typeface="Calibri"/>
                <a:sym typeface="Calibri"/>
              </a:rPr>
              <a:t>Raising public awareness</a:t>
            </a:r>
            <a:endParaRPr sz="1400" b="0" i="0" u="none" strike="noStrike" cap="none">
              <a:solidFill>
                <a:schemeClr val="dk1"/>
              </a:solidFill>
              <a:latin typeface="Arial"/>
              <a:ea typeface="Arial"/>
              <a:cs typeface="Arial"/>
              <a:sym typeface="Arial"/>
            </a:endParaRPr>
          </a:p>
        </p:txBody>
      </p:sp>
      <p:sp>
        <p:nvSpPr>
          <p:cNvPr id="1097" name="Google Shape;1097;p62"/>
          <p:cNvSpPr txBox="1"/>
          <p:nvPr/>
        </p:nvSpPr>
        <p:spPr>
          <a:xfrm>
            <a:off x="7247307" y="2026181"/>
            <a:ext cx="4309800" cy="1323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1" i="0" u="none" strike="noStrike" cap="none">
                <a:solidFill>
                  <a:srgbClr val="364DA1"/>
                </a:solidFill>
                <a:latin typeface="EB Garamond"/>
                <a:ea typeface="EB Garamond"/>
                <a:cs typeface="EB Garamond"/>
                <a:sym typeface="EB Garamond"/>
              </a:rPr>
              <a:t>Level 2</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CA" sz="2800" b="0" i="0" u="none" strike="noStrike" cap="none">
                <a:solidFill>
                  <a:schemeClr val="dk1"/>
                </a:solidFill>
                <a:latin typeface="Calibri"/>
                <a:ea typeface="Calibri"/>
                <a:cs typeface="Calibri"/>
                <a:sym typeface="Calibri"/>
              </a:rPr>
              <a:t>Opportunity for safe discussions</a:t>
            </a:r>
            <a:endParaRPr sz="1400" b="0" i="0" u="none" strike="noStrike" cap="none">
              <a:solidFill>
                <a:schemeClr val="dk1"/>
              </a:solidFill>
              <a:latin typeface="Arial"/>
              <a:ea typeface="Arial"/>
              <a:cs typeface="Arial"/>
              <a:sym typeface="Arial"/>
            </a:endParaRPr>
          </a:p>
        </p:txBody>
      </p:sp>
      <p:sp>
        <p:nvSpPr>
          <p:cNvPr id="1098" name="Google Shape;1098;p62"/>
          <p:cNvSpPr txBox="1"/>
          <p:nvPr/>
        </p:nvSpPr>
        <p:spPr>
          <a:xfrm>
            <a:off x="7247308" y="3637989"/>
            <a:ext cx="3941100" cy="1323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1" i="0" u="none" strike="noStrike" cap="none">
                <a:solidFill>
                  <a:srgbClr val="364DA1"/>
                </a:solidFill>
                <a:latin typeface="EB Garamond"/>
                <a:ea typeface="EB Garamond"/>
                <a:cs typeface="EB Garamond"/>
                <a:sym typeface="EB Garamond"/>
              </a:rPr>
              <a:t>Level 3</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CA" sz="2800" b="0" i="0" u="none" strike="noStrike" cap="none">
                <a:solidFill>
                  <a:schemeClr val="dk1"/>
                </a:solidFill>
                <a:latin typeface="Calibri"/>
                <a:ea typeface="Calibri"/>
                <a:cs typeface="Calibri"/>
                <a:sym typeface="Calibri"/>
              </a:rPr>
              <a:t>Provision of supportive services</a:t>
            </a:r>
            <a:endParaRPr sz="1400" b="0" i="0" u="none" strike="noStrike" cap="none">
              <a:solidFill>
                <a:schemeClr val="dk1"/>
              </a:solidFill>
              <a:latin typeface="Arial"/>
              <a:ea typeface="Arial"/>
              <a:cs typeface="Arial"/>
              <a:sym typeface="Arial"/>
            </a:endParaRPr>
          </a:p>
        </p:txBody>
      </p:sp>
      <p:grpSp>
        <p:nvGrpSpPr>
          <p:cNvPr id="1099" name="Google Shape;1099;p62"/>
          <p:cNvGrpSpPr/>
          <p:nvPr/>
        </p:nvGrpSpPr>
        <p:grpSpPr>
          <a:xfrm>
            <a:off x="6716944" y="5590729"/>
            <a:ext cx="356367" cy="356367"/>
            <a:chOff x="644623" y="3313046"/>
            <a:chExt cx="413599" cy="413599"/>
          </a:xfrm>
        </p:grpSpPr>
        <p:sp>
          <p:nvSpPr>
            <p:cNvPr id="1100" name="Google Shape;1100;p62"/>
            <p:cNvSpPr/>
            <p:nvPr/>
          </p:nvSpPr>
          <p:spPr>
            <a:xfrm>
              <a:off x="733089" y="3401512"/>
              <a:ext cx="236668" cy="236668"/>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01" name="Google Shape;1101;p62"/>
            <p:cNvSpPr/>
            <p:nvPr/>
          </p:nvSpPr>
          <p:spPr>
            <a:xfrm>
              <a:off x="644623" y="3313046"/>
              <a:ext cx="413599" cy="413599"/>
            </a:xfrm>
            <a:prstGeom prst="ellipse">
              <a:avLst/>
            </a:prstGeom>
            <a:noFill/>
            <a:ln w="28575" cap="flat" cmpd="sng">
              <a:solidFill>
                <a:srgbClr val="364DA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102" name="Google Shape;1102;p62"/>
          <p:cNvSpPr/>
          <p:nvPr/>
        </p:nvSpPr>
        <p:spPr>
          <a:xfrm>
            <a:off x="6872268" y="4245804"/>
            <a:ext cx="45719" cy="1183446"/>
          </a:xfrm>
          <a:prstGeom prst="roundRect">
            <a:avLst>
              <a:gd name="adj" fmla="val 50000"/>
            </a:avLst>
          </a:prstGeom>
          <a:solidFill>
            <a:srgbClr val="D5DB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03" name="Google Shape;1103;p62"/>
          <p:cNvSpPr txBox="1"/>
          <p:nvPr/>
        </p:nvSpPr>
        <p:spPr>
          <a:xfrm>
            <a:off x="7247308" y="5503048"/>
            <a:ext cx="3941100" cy="892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1" i="0" u="none" strike="noStrike" cap="none">
                <a:solidFill>
                  <a:srgbClr val="364DA1"/>
                </a:solidFill>
                <a:latin typeface="EB Garamond"/>
                <a:ea typeface="EB Garamond"/>
                <a:cs typeface="EB Garamond"/>
                <a:sym typeface="EB Garamond"/>
              </a:rPr>
              <a:t>Level 4</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CA" sz="2800" b="0" i="0" u="none" strike="noStrike" cap="none">
                <a:solidFill>
                  <a:schemeClr val="dk1"/>
                </a:solidFill>
                <a:latin typeface="Calibri"/>
                <a:ea typeface="Calibri"/>
                <a:cs typeface="Calibri"/>
                <a:sym typeface="Calibri"/>
              </a:rPr>
              <a:t>Supporting new mothers</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108"/>
        <p:cNvGrpSpPr/>
        <p:nvPr/>
      </p:nvGrpSpPr>
      <p:grpSpPr>
        <a:xfrm>
          <a:off x="0" y="0"/>
          <a:ext cx="0" cy="0"/>
          <a:chOff x="0" y="0"/>
          <a:chExt cx="0" cy="0"/>
        </a:xfrm>
      </p:grpSpPr>
      <p:sp>
        <p:nvSpPr>
          <p:cNvPr id="1109" name="Google Shape;1109;p63"/>
          <p:cNvSpPr/>
          <p:nvPr/>
        </p:nvSpPr>
        <p:spPr>
          <a:xfrm>
            <a:off x="6052689" y="1681804"/>
            <a:ext cx="5072100" cy="4334400"/>
          </a:xfrm>
          <a:prstGeom prst="roundRect">
            <a:avLst>
              <a:gd name="adj" fmla="val 3386"/>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0" name="Google Shape;1110;p63"/>
          <p:cNvSpPr/>
          <p:nvPr/>
        </p:nvSpPr>
        <p:spPr>
          <a:xfrm>
            <a:off x="1078678" y="1681810"/>
            <a:ext cx="4543230" cy="4334517"/>
          </a:xfrm>
          <a:prstGeom prst="roundRect">
            <a:avLst>
              <a:gd name="adj" fmla="val 4170"/>
            </a:avLst>
          </a:prstGeom>
          <a:solidFill>
            <a:srgbClr val="4B98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1" name="Google Shape;1111;p63"/>
          <p:cNvSpPr txBox="1"/>
          <p:nvPr/>
        </p:nvSpPr>
        <p:spPr>
          <a:xfrm>
            <a:off x="1593552" y="1814850"/>
            <a:ext cx="2816400" cy="923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400"/>
              <a:buFont typeface="Arial"/>
              <a:buNone/>
            </a:pPr>
            <a:r>
              <a:rPr lang="en-CA" sz="5400" b="1" i="0" u="none" strike="noStrike" cap="none">
                <a:solidFill>
                  <a:schemeClr val="lt1"/>
                </a:solidFill>
                <a:latin typeface="EB Garamond"/>
                <a:ea typeface="EB Garamond"/>
                <a:cs typeface="EB Garamond"/>
                <a:sym typeface="EB Garamond"/>
              </a:rPr>
              <a:t>Level 1</a:t>
            </a:r>
            <a:endParaRPr sz="1400" b="0" i="0" u="none" strike="noStrike" cap="none">
              <a:solidFill>
                <a:srgbClr val="000000"/>
              </a:solidFill>
              <a:latin typeface="Arial"/>
              <a:ea typeface="Arial"/>
              <a:cs typeface="Arial"/>
              <a:sym typeface="Arial"/>
            </a:endParaRPr>
          </a:p>
        </p:txBody>
      </p:sp>
      <p:sp>
        <p:nvSpPr>
          <p:cNvPr id="1112" name="Google Shape;1112;p63"/>
          <p:cNvSpPr txBox="1"/>
          <p:nvPr/>
        </p:nvSpPr>
        <p:spPr>
          <a:xfrm>
            <a:off x="1441120" y="2783034"/>
            <a:ext cx="3842700" cy="3109200"/>
          </a:xfrm>
          <a:prstGeom prst="rect">
            <a:avLst/>
          </a:prstGeom>
          <a:noFill/>
          <a:ln>
            <a:noFill/>
          </a:ln>
        </p:spPr>
        <p:txBody>
          <a:bodyPr spcFirstLastPara="1" wrap="square" lIns="91425" tIns="45700" rIns="91425" bIns="45700" anchor="t" anchorCtr="0">
            <a:spAutoFit/>
          </a:bodyPr>
          <a:lstStyle/>
          <a:p>
            <a:pPr marL="457200" marR="0" lvl="0" indent="-457200" algn="l" rtl="0">
              <a:lnSpc>
                <a:spcPct val="100000"/>
              </a:lnSpc>
              <a:spcBef>
                <a:spcPts val="0"/>
              </a:spcBef>
              <a:spcAft>
                <a:spcPts val="0"/>
              </a:spcAft>
              <a:buClr>
                <a:schemeClr val="lt1"/>
              </a:buClr>
              <a:buSzPts val="2800"/>
              <a:buFont typeface="Arial"/>
              <a:buChar char="•"/>
            </a:pPr>
            <a:r>
              <a:rPr lang="en-CA" sz="2800" b="0" i="0" u="none" strike="noStrike" cap="none">
                <a:solidFill>
                  <a:schemeClr val="lt1"/>
                </a:solidFill>
                <a:latin typeface="Calibri"/>
                <a:ea typeface="Calibri"/>
                <a:cs typeface="Calibri"/>
                <a:sym typeface="Calibri"/>
              </a:rPr>
              <a:t>Posters</a:t>
            </a:r>
            <a:endParaRPr sz="14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chemeClr val="lt1"/>
              </a:buClr>
              <a:buSzPts val="2800"/>
              <a:buFont typeface="Arial"/>
              <a:buChar char="•"/>
            </a:pPr>
            <a:r>
              <a:rPr lang="en-CA" sz="2800" b="0" i="0" u="none" strike="noStrike" cap="none">
                <a:solidFill>
                  <a:schemeClr val="lt1"/>
                </a:solidFill>
                <a:latin typeface="Calibri"/>
                <a:ea typeface="Calibri"/>
                <a:cs typeface="Calibri"/>
                <a:sym typeface="Calibri"/>
              </a:rPr>
              <a:t>Resources in school washrooms</a:t>
            </a:r>
            <a:endParaRPr sz="14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chemeClr val="lt1"/>
              </a:buClr>
              <a:buSzPts val="2800"/>
              <a:buFont typeface="Arial"/>
              <a:buChar char="•"/>
            </a:pPr>
            <a:r>
              <a:rPr lang="en-CA" sz="2800" b="0" i="0" u="none" strike="noStrike" cap="none">
                <a:solidFill>
                  <a:schemeClr val="lt1"/>
                </a:solidFill>
                <a:latin typeface="Calibri"/>
                <a:ea typeface="Calibri"/>
                <a:cs typeface="Calibri"/>
                <a:sym typeface="Calibri"/>
              </a:rPr>
              <a:t>Low-</a:t>
            </a:r>
            <a:r>
              <a:rPr lang="en-CA" sz="2800">
                <a:solidFill>
                  <a:schemeClr val="lt1"/>
                </a:solidFill>
                <a:latin typeface="Calibri"/>
                <a:ea typeface="Calibri"/>
                <a:cs typeface="Calibri"/>
                <a:sym typeface="Calibri"/>
              </a:rPr>
              <a:t>r</a:t>
            </a:r>
            <a:r>
              <a:rPr lang="en-CA" sz="2800" b="0" i="0" u="none" strike="noStrike" cap="none">
                <a:solidFill>
                  <a:schemeClr val="lt1"/>
                </a:solidFill>
                <a:latin typeface="Calibri"/>
                <a:ea typeface="Calibri"/>
                <a:cs typeface="Calibri"/>
                <a:sym typeface="Calibri"/>
              </a:rPr>
              <a:t>isk </a:t>
            </a:r>
            <a:r>
              <a:rPr lang="en-CA" sz="2800">
                <a:solidFill>
                  <a:schemeClr val="lt1"/>
                </a:solidFill>
                <a:latin typeface="Calibri"/>
                <a:ea typeface="Calibri"/>
                <a:cs typeface="Calibri"/>
                <a:sym typeface="Calibri"/>
              </a:rPr>
              <a:t>d</a:t>
            </a:r>
            <a:r>
              <a:rPr lang="en-CA" sz="2800" b="0" i="0" u="none" strike="noStrike" cap="none">
                <a:solidFill>
                  <a:schemeClr val="lt1"/>
                </a:solidFill>
                <a:latin typeface="Calibri"/>
                <a:ea typeface="Calibri"/>
                <a:cs typeface="Calibri"/>
                <a:sym typeface="Calibri"/>
              </a:rPr>
              <a:t>rinking </a:t>
            </a:r>
            <a:r>
              <a:rPr lang="en-CA" sz="2800">
                <a:solidFill>
                  <a:schemeClr val="lt1"/>
                </a:solidFill>
                <a:latin typeface="Calibri"/>
                <a:ea typeface="Calibri"/>
                <a:cs typeface="Calibri"/>
                <a:sym typeface="Calibri"/>
              </a:rPr>
              <a:t>gu</a:t>
            </a:r>
            <a:r>
              <a:rPr lang="en-CA" sz="2800" b="0" i="0" u="none" strike="noStrike" cap="none">
                <a:solidFill>
                  <a:schemeClr val="lt1"/>
                </a:solidFill>
                <a:latin typeface="Calibri"/>
                <a:ea typeface="Calibri"/>
                <a:cs typeface="Calibri"/>
                <a:sym typeface="Calibri"/>
              </a:rPr>
              <a:t>idelines</a:t>
            </a:r>
            <a:endParaRPr sz="14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chemeClr val="lt1"/>
              </a:buClr>
              <a:buSzPts val="2800"/>
              <a:buFont typeface="Arial"/>
              <a:buChar char="•"/>
            </a:pPr>
            <a:r>
              <a:rPr lang="en-CA" sz="2800" b="0" i="0" u="none" strike="noStrike" cap="none">
                <a:solidFill>
                  <a:schemeClr val="lt1"/>
                </a:solidFill>
                <a:latin typeface="Calibri"/>
                <a:ea typeface="Calibri"/>
                <a:cs typeface="Calibri"/>
                <a:sym typeface="Calibri"/>
              </a:rPr>
              <a:t>FASD prevention in the curriculum</a:t>
            </a:r>
            <a:endParaRPr sz="1400" b="0" i="0" u="none" strike="noStrike" cap="none">
              <a:solidFill>
                <a:srgbClr val="000000"/>
              </a:solidFill>
              <a:latin typeface="Arial"/>
              <a:ea typeface="Arial"/>
              <a:cs typeface="Arial"/>
              <a:sym typeface="Arial"/>
            </a:endParaRPr>
          </a:p>
        </p:txBody>
      </p:sp>
      <p:cxnSp>
        <p:nvCxnSpPr>
          <p:cNvPr id="1113" name="Google Shape;1113;p63"/>
          <p:cNvCxnSpPr/>
          <p:nvPr/>
        </p:nvCxnSpPr>
        <p:spPr>
          <a:xfrm>
            <a:off x="1756856" y="2693399"/>
            <a:ext cx="2454125" cy="0"/>
          </a:xfrm>
          <a:prstGeom prst="straightConnector1">
            <a:avLst/>
          </a:prstGeom>
          <a:noFill/>
          <a:ln w="25400" cap="flat" cmpd="sng">
            <a:solidFill>
              <a:srgbClr val="BADEE8">
                <a:alpha val="40000"/>
              </a:srgbClr>
            </a:solidFill>
            <a:prstDash val="solid"/>
            <a:miter lim="800000"/>
            <a:headEnd type="none" w="sm" len="sm"/>
            <a:tailEnd type="none" w="sm" len="sm"/>
          </a:ln>
        </p:spPr>
      </p:cxnSp>
      <p:sp>
        <p:nvSpPr>
          <p:cNvPr id="1114" name="Google Shape;1114;p63"/>
          <p:cNvSpPr txBox="1"/>
          <p:nvPr/>
        </p:nvSpPr>
        <p:spPr>
          <a:xfrm>
            <a:off x="1078678" y="632981"/>
            <a:ext cx="9347889"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FASD Prevention and Schools</a:t>
            </a:r>
            <a:endParaRPr sz="1400" b="0" i="0" u="none" strike="noStrike" cap="none">
              <a:solidFill>
                <a:srgbClr val="000000"/>
              </a:solidFill>
              <a:latin typeface="Arial"/>
              <a:ea typeface="Arial"/>
              <a:cs typeface="Arial"/>
              <a:sym typeface="Arial"/>
            </a:endParaRPr>
          </a:p>
        </p:txBody>
      </p:sp>
      <p:sp>
        <p:nvSpPr>
          <p:cNvPr id="1115" name="Google Shape;1115;p63"/>
          <p:cNvSpPr txBox="1"/>
          <p:nvPr/>
        </p:nvSpPr>
        <p:spPr>
          <a:xfrm>
            <a:off x="6257423" y="1902088"/>
            <a:ext cx="2816400" cy="923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400"/>
              <a:buFont typeface="Arial"/>
              <a:buNone/>
            </a:pPr>
            <a:r>
              <a:rPr lang="en-CA" sz="5400" b="1" i="0" u="none" strike="noStrike" cap="none">
                <a:solidFill>
                  <a:srgbClr val="595959"/>
                </a:solidFill>
                <a:latin typeface="EB Garamond"/>
                <a:ea typeface="EB Garamond"/>
                <a:cs typeface="EB Garamond"/>
                <a:sym typeface="EB Garamond"/>
              </a:rPr>
              <a:t>Level 2</a:t>
            </a:r>
            <a:endParaRPr sz="1400" b="0" i="0" u="none" strike="noStrike" cap="none">
              <a:solidFill>
                <a:srgbClr val="000000"/>
              </a:solidFill>
              <a:latin typeface="Arial"/>
              <a:ea typeface="Arial"/>
              <a:cs typeface="Arial"/>
              <a:sym typeface="Arial"/>
            </a:endParaRPr>
          </a:p>
        </p:txBody>
      </p:sp>
      <p:sp>
        <p:nvSpPr>
          <p:cNvPr id="1116" name="Google Shape;1116;p63"/>
          <p:cNvSpPr txBox="1"/>
          <p:nvPr/>
        </p:nvSpPr>
        <p:spPr>
          <a:xfrm>
            <a:off x="6257432" y="3082037"/>
            <a:ext cx="4697400" cy="2678100"/>
          </a:xfrm>
          <a:prstGeom prst="rect">
            <a:avLst/>
          </a:prstGeom>
          <a:noFill/>
          <a:ln>
            <a:noFill/>
          </a:ln>
        </p:spPr>
        <p:txBody>
          <a:bodyPr spcFirstLastPara="1" wrap="square" lIns="91425" tIns="45700" rIns="91425" bIns="45700" anchor="t" anchorCtr="0">
            <a:spAutoFit/>
          </a:bodyPr>
          <a:lstStyle/>
          <a:p>
            <a:pPr marL="457200" marR="0" lvl="0" indent="-457200" algn="l" rtl="0">
              <a:lnSpc>
                <a:spcPct val="100000"/>
              </a:lnSpc>
              <a:spcBef>
                <a:spcPts val="0"/>
              </a:spcBef>
              <a:spcAft>
                <a:spcPts val="0"/>
              </a:spcAft>
              <a:buClr>
                <a:srgbClr val="595959"/>
              </a:buClr>
              <a:buSzPts val="2800"/>
              <a:buFont typeface="Arial"/>
              <a:buChar char="•"/>
            </a:pPr>
            <a:r>
              <a:rPr lang="en-CA" sz="2800" b="0" i="0" u="none" strike="noStrike" cap="none">
                <a:solidFill>
                  <a:srgbClr val="595959"/>
                </a:solidFill>
                <a:latin typeface="Calibri"/>
                <a:ea typeface="Calibri"/>
                <a:cs typeface="Calibri"/>
                <a:sym typeface="Calibri"/>
              </a:rPr>
              <a:t>Discussing risks during health classes</a:t>
            </a:r>
            <a:endParaRPr sz="14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rgbClr val="595959"/>
              </a:buClr>
              <a:buSzPts val="2800"/>
              <a:buFont typeface="Arial"/>
              <a:buChar char="•"/>
            </a:pPr>
            <a:r>
              <a:rPr lang="en-CA" sz="2800" b="0" i="0" u="none" strike="noStrike" cap="none">
                <a:solidFill>
                  <a:srgbClr val="595959"/>
                </a:solidFill>
                <a:latin typeface="Calibri"/>
                <a:ea typeface="Calibri"/>
                <a:cs typeface="Calibri"/>
                <a:sym typeface="Calibri"/>
              </a:rPr>
              <a:t>Connect with students who disclose pregnancy</a:t>
            </a:r>
            <a:endParaRPr sz="14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rgbClr val="595959"/>
              </a:buClr>
              <a:buSzPts val="2800"/>
              <a:buFont typeface="Arial"/>
              <a:buChar char="•"/>
            </a:pPr>
            <a:r>
              <a:rPr lang="en-CA" sz="2800" b="0" i="0" u="none" strike="noStrike" cap="none">
                <a:solidFill>
                  <a:srgbClr val="595959"/>
                </a:solidFill>
                <a:latin typeface="Calibri"/>
                <a:ea typeface="Calibri"/>
                <a:cs typeface="Calibri"/>
                <a:sym typeface="Calibri"/>
              </a:rPr>
              <a:t>Connect with students who disclose substance use</a:t>
            </a:r>
            <a:endParaRPr sz="2800" b="0" i="0" u="none" strike="noStrike" cap="none">
              <a:solidFill>
                <a:srgbClr val="595959"/>
              </a:solidFill>
              <a:latin typeface="Calibri"/>
              <a:ea typeface="Calibri"/>
              <a:cs typeface="Calibri"/>
              <a:sym typeface="Calibri"/>
            </a:endParaRPr>
          </a:p>
        </p:txBody>
      </p:sp>
      <p:cxnSp>
        <p:nvCxnSpPr>
          <p:cNvPr id="1117" name="Google Shape;1117;p63"/>
          <p:cNvCxnSpPr/>
          <p:nvPr/>
        </p:nvCxnSpPr>
        <p:spPr>
          <a:xfrm>
            <a:off x="6509285" y="2825491"/>
            <a:ext cx="2312700" cy="0"/>
          </a:xfrm>
          <a:prstGeom prst="straightConnector1">
            <a:avLst/>
          </a:prstGeom>
          <a:noFill/>
          <a:ln w="25400" cap="flat" cmpd="sng">
            <a:solidFill>
              <a:srgbClr val="02833C">
                <a:alpha val="40000"/>
              </a:srgbClr>
            </a:solidFill>
            <a:prstDash val="solid"/>
            <a:miter lim="800000"/>
            <a:headEnd type="none" w="sm" len="sm"/>
            <a:tailEnd type="none" w="sm" len="sm"/>
          </a:ln>
        </p:spPr>
      </p:cxn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122"/>
        <p:cNvGrpSpPr/>
        <p:nvPr/>
      </p:nvGrpSpPr>
      <p:grpSpPr>
        <a:xfrm>
          <a:off x="0" y="0"/>
          <a:ext cx="0" cy="0"/>
          <a:chOff x="0" y="0"/>
          <a:chExt cx="0" cy="0"/>
        </a:xfrm>
      </p:grpSpPr>
      <p:sp>
        <p:nvSpPr>
          <p:cNvPr id="1123" name="Google Shape;1123;p64"/>
          <p:cNvSpPr/>
          <p:nvPr/>
        </p:nvSpPr>
        <p:spPr>
          <a:xfrm>
            <a:off x="7625960" y="0"/>
            <a:ext cx="4566039" cy="6858000"/>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24" name="Google Shape;1124;p64"/>
          <p:cNvSpPr/>
          <p:nvPr/>
        </p:nvSpPr>
        <p:spPr>
          <a:xfrm>
            <a:off x="10892313" y="4208569"/>
            <a:ext cx="45719" cy="385233"/>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25" name="Google Shape;1125;p64"/>
          <p:cNvSpPr/>
          <p:nvPr/>
        </p:nvSpPr>
        <p:spPr>
          <a:xfrm>
            <a:off x="11696985" y="2394376"/>
            <a:ext cx="45719" cy="44001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26" name="Google Shape;1126;p64"/>
          <p:cNvSpPr/>
          <p:nvPr/>
        </p:nvSpPr>
        <p:spPr>
          <a:xfrm>
            <a:off x="10125531" y="-1617173"/>
            <a:ext cx="3234346" cy="3234346"/>
          </a:xfrm>
          <a:prstGeom prst="donut">
            <a:avLst>
              <a:gd name="adj" fmla="val 18025"/>
            </a:avLst>
          </a:prstGeom>
          <a:solidFill>
            <a:schemeClr val="accent5">
              <a:alpha val="8627"/>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27" name="Google Shape;1127;p64"/>
          <p:cNvSpPr txBox="1"/>
          <p:nvPr/>
        </p:nvSpPr>
        <p:spPr>
          <a:xfrm>
            <a:off x="999125" y="402525"/>
            <a:ext cx="11192874"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dirty="0">
                <a:solidFill>
                  <a:srgbClr val="364DA1"/>
                </a:solidFill>
                <a:latin typeface="EB Garamond"/>
                <a:ea typeface="EB Garamond"/>
                <a:cs typeface="EB Garamond"/>
                <a:sym typeface="EB Garamond"/>
              </a:rPr>
              <a:t>10 Components of FASD Prevention</a:t>
            </a:r>
            <a:endParaRPr sz="1400" b="0" i="0" u="none" strike="noStrike" cap="none" dirty="0">
              <a:solidFill>
                <a:srgbClr val="000000"/>
              </a:solidFill>
              <a:latin typeface="Arial"/>
              <a:ea typeface="Arial"/>
              <a:cs typeface="Arial"/>
              <a:sym typeface="Arial"/>
            </a:endParaRPr>
          </a:p>
        </p:txBody>
      </p:sp>
      <p:sp>
        <p:nvSpPr>
          <p:cNvPr id="1128" name="Google Shape;1128;p64"/>
          <p:cNvSpPr txBox="1"/>
          <p:nvPr/>
        </p:nvSpPr>
        <p:spPr>
          <a:xfrm>
            <a:off x="999119" y="1325934"/>
            <a:ext cx="5372400" cy="4598400"/>
          </a:xfrm>
          <a:prstGeom prst="rect">
            <a:avLst/>
          </a:prstGeom>
          <a:noFill/>
          <a:ln>
            <a:noFill/>
          </a:ln>
        </p:spPr>
        <p:txBody>
          <a:bodyPr spcFirstLastPara="1" wrap="square" lIns="91425" tIns="45700" rIns="91425" bIns="45700" anchor="t" anchorCtr="0">
            <a:noAutofit/>
          </a:bodyPr>
          <a:lstStyle/>
          <a:p>
            <a:pPr marL="457200" marR="0" lvl="0" indent="-457200" algn="l" rtl="0">
              <a:lnSpc>
                <a:spcPct val="103333"/>
              </a:lnSpc>
              <a:spcBef>
                <a:spcPts val="0"/>
              </a:spcBef>
              <a:spcAft>
                <a:spcPts val="0"/>
              </a:spcAft>
              <a:buClr>
                <a:schemeClr val="dk1"/>
              </a:buClr>
              <a:buSzPts val="2400"/>
              <a:buFont typeface="Calibri"/>
              <a:buAutoNum type="arabicPeriod"/>
            </a:pPr>
            <a:r>
              <a:rPr lang="en-CA" sz="2400" b="0" i="0" u="none" strike="noStrike" cap="none">
                <a:solidFill>
                  <a:schemeClr val="dk1"/>
                </a:solidFill>
                <a:latin typeface="Calibri"/>
                <a:ea typeface="Calibri"/>
                <a:cs typeface="Calibri"/>
                <a:sym typeface="Calibri"/>
              </a:rPr>
              <a:t>Respectful</a:t>
            </a:r>
            <a:endParaRPr sz="1400" b="0" i="0" u="none" strike="noStrike" cap="none">
              <a:solidFill>
                <a:srgbClr val="000000"/>
              </a:solidFill>
              <a:latin typeface="Arial"/>
              <a:ea typeface="Arial"/>
              <a:cs typeface="Arial"/>
              <a:sym typeface="Arial"/>
            </a:endParaRPr>
          </a:p>
          <a:p>
            <a:pPr marL="457200" marR="0" lvl="0" indent="-457200" algn="l" rtl="0">
              <a:lnSpc>
                <a:spcPct val="103333"/>
              </a:lnSpc>
              <a:spcBef>
                <a:spcPts val="1000"/>
              </a:spcBef>
              <a:spcAft>
                <a:spcPts val="0"/>
              </a:spcAft>
              <a:buClr>
                <a:schemeClr val="dk1"/>
              </a:buClr>
              <a:buSzPts val="2400"/>
              <a:buFont typeface="Calibri"/>
              <a:buAutoNum type="arabicPeriod"/>
            </a:pPr>
            <a:r>
              <a:rPr lang="en-CA" sz="2400" b="0" i="0" u="none" strike="noStrike" cap="none">
                <a:solidFill>
                  <a:schemeClr val="dk1"/>
                </a:solidFill>
                <a:latin typeface="Calibri"/>
                <a:ea typeface="Calibri"/>
                <a:cs typeface="Calibri"/>
                <a:sym typeface="Calibri"/>
              </a:rPr>
              <a:t>Relational </a:t>
            </a:r>
            <a:endParaRPr sz="1400" b="0" i="0" u="none" strike="noStrike" cap="none">
              <a:solidFill>
                <a:srgbClr val="000000"/>
              </a:solidFill>
              <a:latin typeface="Arial"/>
              <a:ea typeface="Arial"/>
              <a:cs typeface="Arial"/>
              <a:sym typeface="Arial"/>
            </a:endParaRPr>
          </a:p>
          <a:p>
            <a:pPr marL="457200" marR="0" lvl="0" indent="-457200" algn="l" rtl="0">
              <a:lnSpc>
                <a:spcPct val="103333"/>
              </a:lnSpc>
              <a:spcBef>
                <a:spcPts val="1000"/>
              </a:spcBef>
              <a:spcAft>
                <a:spcPts val="0"/>
              </a:spcAft>
              <a:buClr>
                <a:schemeClr val="dk1"/>
              </a:buClr>
              <a:buSzPts val="2400"/>
              <a:buFont typeface="Calibri"/>
              <a:buAutoNum type="arabicPeriod"/>
            </a:pPr>
            <a:r>
              <a:rPr lang="en-CA" sz="2400" b="0" i="0" u="none" strike="noStrike" cap="none">
                <a:solidFill>
                  <a:schemeClr val="dk1"/>
                </a:solidFill>
                <a:latin typeface="Calibri"/>
                <a:ea typeface="Calibri"/>
                <a:cs typeface="Calibri"/>
                <a:sym typeface="Calibri"/>
              </a:rPr>
              <a:t>Self-determining</a:t>
            </a:r>
            <a:endParaRPr sz="1400" b="0" i="0" u="none" strike="noStrike" cap="none">
              <a:solidFill>
                <a:srgbClr val="000000"/>
              </a:solidFill>
              <a:latin typeface="Arial"/>
              <a:ea typeface="Arial"/>
              <a:cs typeface="Arial"/>
              <a:sym typeface="Arial"/>
            </a:endParaRPr>
          </a:p>
          <a:p>
            <a:pPr marL="457200" marR="0" lvl="0" indent="-457200" algn="l" rtl="0">
              <a:lnSpc>
                <a:spcPct val="103333"/>
              </a:lnSpc>
              <a:spcBef>
                <a:spcPts val="1000"/>
              </a:spcBef>
              <a:spcAft>
                <a:spcPts val="0"/>
              </a:spcAft>
              <a:buClr>
                <a:schemeClr val="dk1"/>
              </a:buClr>
              <a:buSzPts val="2400"/>
              <a:buFont typeface="Calibri"/>
              <a:buAutoNum type="arabicPeriod"/>
            </a:pPr>
            <a:r>
              <a:rPr lang="en-CA" sz="2400" b="0" i="0" u="none" strike="noStrike" cap="none">
                <a:solidFill>
                  <a:schemeClr val="dk1"/>
                </a:solidFill>
                <a:latin typeface="Calibri"/>
                <a:ea typeface="Calibri"/>
                <a:cs typeface="Calibri"/>
                <a:sym typeface="Calibri"/>
              </a:rPr>
              <a:t>Women-centered</a:t>
            </a:r>
            <a:endParaRPr sz="1400" b="0" i="0" u="none" strike="noStrike" cap="none">
              <a:solidFill>
                <a:srgbClr val="000000"/>
              </a:solidFill>
              <a:latin typeface="Arial"/>
              <a:ea typeface="Arial"/>
              <a:cs typeface="Arial"/>
              <a:sym typeface="Arial"/>
            </a:endParaRPr>
          </a:p>
          <a:p>
            <a:pPr marL="457200" marR="0" lvl="0" indent="-457200" algn="l" rtl="0">
              <a:lnSpc>
                <a:spcPct val="103333"/>
              </a:lnSpc>
              <a:spcBef>
                <a:spcPts val="1000"/>
              </a:spcBef>
              <a:spcAft>
                <a:spcPts val="0"/>
              </a:spcAft>
              <a:buClr>
                <a:schemeClr val="dk1"/>
              </a:buClr>
              <a:buSzPts val="2400"/>
              <a:buFont typeface="Calibri"/>
              <a:buAutoNum type="arabicPeriod"/>
            </a:pPr>
            <a:r>
              <a:rPr lang="en-CA" sz="2400" b="0" i="0" u="none" strike="noStrike" cap="none">
                <a:solidFill>
                  <a:schemeClr val="dk1"/>
                </a:solidFill>
                <a:latin typeface="Calibri"/>
                <a:ea typeface="Calibri"/>
                <a:cs typeface="Calibri"/>
                <a:sym typeface="Calibri"/>
              </a:rPr>
              <a:t>Harm reduction oriented</a:t>
            </a:r>
            <a:endParaRPr sz="1400" b="0" i="0" u="none" strike="noStrike" cap="none">
              <a:solidFill>
                <a:srgbClr val="000000"/>
              </a:solidFill>
              <a:latin typeface="Arial"/>
              <a:ea typeface="Arial"/>
              <a:cs typeface="Arial"/>
              <a:sym typeface="Arial"/>
            </a:endParaRPr>
          </a:p>
          <a:p>
            <a:pPr marL="457200" marR="0" lvl="0" indent="-457200" algn="l" rtl="0">
              <a:lnSpc>
                <a:spcPct val="103333"/>
              </a:lnSpc>
              <a:spcBef>
                <a:spcPts val="1000"/>
              </a:spcBef>
              <a:spcAft>
                <a:spcPts val="0"/>
              </a:spcAft>
              <a:buClr>
                <a:schemeClr val="dk1"/>
              </a:buClr>
              <a:buSzPts val="2400"/>
              <a:buFont typeface="Calibri"/>
              <a:buAutoNum type="arabicPeriod"/>
            </a:pPr>
            <a:r>
              <a:rPr lang="en-CA" sz="2400" b="0" i="0" u="none" strike="noStrike" cap="none">
                <a:solidFill>
                  <a:schemeClr val="dk1"/>
                </a:solidFill>
                <a:latin typeface="Calibri"/>
                <a:ea typeface="Calibri"/>
                <a:cs typeface="Calibri"/>
                <a:sym typeface="Calibri"/>
              </a:rPr>
              <a:t>Trauma-informed</a:t>
            </a:r>
            <a:endParaRPr sz="1400" b="0" i="0" u="none" strike="noStrike" cap="none">
              <a:solidFill>
                <a:srgbClr val="000000"/>
              </a:solidFill>
              <a:latin typeface="Arial"/>
              <a:ea typeface="Arial"/>
              <a:cs typeface="Arial"/>
              <a:sym typeface="Arial"/>
            </a:endParaRPr>
          </a:p>
          <a:p>
            <a:pPr marL="457200" marR="0" lvl="0" indent="-457200" algn="l" rtl="0">
              <a:lnSpc>
                <a:spcPct val="103333"/>
              </a:lnSpc>
              <a:spcBef>
                <a:spcPts val="1000"/>
              </a:spcBef>
              <a:spcAft>
                <a:spcPts val="0"/>
              </a:spcAft>
              <a:buClr>
                <a:schemeClr val="dk1"/>
              </a:buClr>
              <a:buSzPts val="2400"/>
              <a:buFont typeface="Calibri"/>
              <a:buAutoNum type="arabicPeriod"/>
            </a:pPr>
            <a:r>
              <a:rPr lang="en-CA" sz="2400" b="0" i="0" u="none" strike="noStrike" cap="none">
                <a:solidFill>
                  <a:schemeClr val="dk1"/>
                </a:solidFill>
                <a:latin typeface="Calibri"/>
                <a:ea typeface="Calibri"/>
                <a:cs typeface="Calibri"/>
                <a:sym typeface="Calibri"/>
              </a:rPr>
              <a:t>Health promoting</a:t>
            </a:r>
            <a:endParaRPr sz="1400" b="0" i="0" u="none" strike="noStrike" cap="none">
              <a:solidFill>
                <a:srgbClr val="000000"/>
              </a:solidFill>
              <a:latin typeface="Arial"/>
              <a:ea typeface="Arial"/>
              <a:cs typeface="Arial"/>
              <a:sym typeface="Arial"/>
            </a:endParaRPr>
          </a:p>
          <a:p>
            <a:pPr marL="457200" marR="0" lvl="0" indent="-457200" algn="l" rtl="0">
              <a:lnSpc>
                <a:spcPct val="103333"/>
              </a:lnSpc>
              <a:spcBef>
                <a:spcPts val="1000"/>
              </a:spcBef>
              <a:spcAft>
                <a:spcPts val="0"/>
              </a:spcAft>
              <a:buClr>
                <a:schemeClr val="dk1"/>
              </a:buClr>
              <a:buSzPts val="2400"/>
              <a:buFont typeface="Calibri"/>
              <a:buAutoNum type="arabicPeriod"/>
            </a:pPr>
            <a:r>
              <a:rPr lang="en-CA" sz="2400" b="0" i="0" u="none" strike="noStrike" cap="none">
                <a:solidFill>
                  <a:schemeClr val="dk1"/>
                </a:solidFill>
                <a:latin typeface="Calibri"/>
                <a:ea typeface="Calibri"/>
                <a:cs typeface="Calibri"/>
                <a:sym typeface="Calibri"/>
              </a:rPr>
              <a:t>Culturally safe</a:t>
            </a:r>
            <a:endParaRPr sz="1400" b="0" i="0" u="none" strike="noStrike" cap="none">
              <a:solidFill>
                <a:srgbClr val="000000"/>
              </a:solidFill>
              <a:latin typeface="Arial"/>
              <a:ea typeface="Arial"/>
              <a:cs typeface="Arial"/>
              <a:sym typeface="Arial"/>
            </a:endParaRPr>
          </a:p>
          <a:p>
            <a:pPr marL="457200" marR="0" lvl="0" indent="-457200" algn="l" rtl="0">
              <a:lnSpc>
                <a:spcPct val="103333"/>
              </a:lnSpc>
              <a:spcBef>
                <a:spcPts val="1000"/>
              </a:spcBef>
              <a:spcAft>
                <a:spcPts val="0"/>
              </a:spcAft>
              <a:buClr>
                <a:schemeClr val="dk1"/>
              </a:buClr>
              <a:buSzPts val="2400"/>
              <a:buFont typeface="Calibri"/>
              <a:buAutoNum type="arabicPeriod"/>
            </a:pPr>
            <a:r>
              <a:rPr lang="en-CA" sz="2400" b="0" i="0" u="none" strike="noStrike" cap="none">
                <a:solidFill>
                  <a:schemeClr val="dk1"/>
                </a:solidFill>
                <a:latin typeface="Calibri"/>
                <a:ea typeface="Calibri"/>
                <a:cs typeface="Calibri"/>
                <a:sym typeface="Calibri"/>
              </a:rPr>
              <a:t>Supportive of mothering</a:t>
            </a:r>
            <a:endParaRPr sz="1400" b="0" i="0" u="none" strike="noStrike" cap="none">
              <a:solidFill>
                <a:srgbClr val="000000"/>
              </a:solidFill>
              <a:latin typeface="Arial"/>
              <a:ea typeface="Arial"/>
              <a:cs typeface="Arial"/>
              <a:sym typeface="Arial"/>
            </a:endParaRPr>
          </a:p>
          <a:p>
            <a:pPr marL="457200" marR="0" lvl="0" indent="-457200" algn="l" rtl="0">
              <a:lnSpc>
                <a:spcPct val="103333"/>
              </a:lnSpc>
              <a:spcBef>
                <a:spcPts val="1000"/>
              </a:spcBef>
              <a:spcAft>
                <a:spcPts val="0"/>
              </a:spcAft>
              <a:buClr>
                <a:schemeClr val="dk1"/>
              </a:buClr>
              <a:buSzPts val="2400"/>
              <a:buFont typeface="Calibri"/>
              <a:buAutoNum type="arabicPeriod"/>
            </a:pPr>
            <a:r>
              <a:rPr lang="en-CA" sz="2400" b="0" i="0" u="none" strike="noStrike" cap="none">
                <a:solidFill>
                  <a:schemeClr val="dk1"/>
                </a:solidFill>
                <a:latin typeface="Calibri"/>
                <a:ea typeface="Calibri"/>
                <a:cs typeface="Calibri"/>
                <a:sym typeface="Calibri"/>
              </a:rPr>
              <a:t>Uses a disability lens</a:t>
            </a:r>
            <a:endParaRPr sz="1400" b="0" i="0" u="none" strike="noStrike" cap="none">
              <a:solidFill>
                <a:srgbClr val="000000"/>
              </a:solidFill>
              <a:latin typeface="Arial"/>
              <a:ea typeface="Arial"/>
              <a:cs typeface="Arial"/>
              <a:sym typeface="Arial"/>
            </a:endParaRPr>
          </a:p>
        </p:txBody>
      </p:sp>
      <p:pic>
        <p:nvPicPr>
          <p:cNvPr id="1129" name="Google Shape;1129;p64" descr="A picture containing text, vector graphics, toy&#10;&#10;Description automatically generated"/>
          <p:cNvPicPr preferRelativeResize="0">
            <a:picLocks noGrp="1"/>
          </p:cNvPicPr>
          <p:nvPr>
            <p:ph type="pic" idx="2"/>
          </p:nvPr>
        </p:nvPicPr>
        <p:blipFill rotWithShape="1">
          <a:blip r:embed="rId3">
            <a:alphaModFix/>
          </a:blip>
          <a:srcRect t="3880" b="3880"/>
          <a:stretch/>
        </p:blipFill>
        <p:spPr>
          <a:xfrm>
            <a:off x="6073107" y="1220288"/>
            <a:ext cx="5646737" cy="4192587"/>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133"/>
        <p:cNvGrpSpPr/>
        <p:nvPr/>
      </p:nvGrpSpPr>
      <p:grpSpPr>
        <a:xfrm>
          <a:off x="0" y="0"/>
          <a:ext cx="0" cy="0"/>
          <a:chOff x="0" y="0"/>
          <a:chExt cx="0" cy="0"/>
        </a:xfrm>
      </p:grpSpPr>
      <p:sp>
        <p:nvSpPr>
          <p:cNvPr id="1134" name="Google Shape;1134;p65"/>
          <p:cNvSpPr txBox="1"/>
          <p:nvPr/>
        </p:nvSpPr>
        <p:spPr>
          <a:xfrm>
            <a:off x="1242178" y="1113070"/>
            <a:ext cx="4823818" cy="2585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Building Inclusive Schools</a:t>
            </a:r>
            <a:endParaRPr sz="1400" b="0" i="0" u="none" strike="noStrike" cap="none">
              <a:solidFill>
                <a:srgbClr val="000000"/>
              </a:solidFill>
              <a:latin typeface="Arial"/>
              <a:ea typeface="Arial"/>
              <a:cs typeface="Arial"/>
              <a:sym typeface="Arial"/>
            </a:endParaRPr>
          </a:p>
        </p:txBody>
      </p:sp>
      <p:sp>
        <p:nvSpPr>
          <p:cNvPr id="1135" name="Google Shape;1135;p65"/>
          <p:cNvSpPr txBox="1"/>
          <p:nvPr/>
        </p:nvSpPr>
        <p:spPr>
          <a:xfrm>
            <a:off x="1261729" y="3854468"/>
            <a:ext cx="1011367"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1" i="0" u="none" strike="noStrike" cap="none">
                <a:solidFill>
                  <a:schemeClr val="dk1"/>
                </a:solidFill>
                <a:latin typeface="Calibri"/>
                <a:ea typeface="Calibri"/>
                <a:cs typeface="Calibri"/>
                <a:sym typeface="Calibri"/>
              </a:rPr>
              <a:t>TOPICS:</a:t>
            </a:r>
            <a:endParaRPr sz="1400" b="0" i="0" u="none" strike="noStrike" cap="none">
              <a:solidFill>
                <a:schemeClr val="dk1"/>
              </a:solidFill>
              <a:latin typeface="Arial"/>
              <a:ea typeface="Arial"/>
              <a:cs typeface="Arial"/>
              <a:sym typeface="Arial"/>
            </a:endParaRPr>
          </a:p>
        </p:txBody>
      </p:sp>
      <p:sp>
        <p:nvSpPr>
          <p:cNvPr id="1136" name="Google Shape;1136;p65"/>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137" name="Google Shape;1137;p65"/>
          <p:cNvCxnSpPr>
            <a:stCxn id="1136"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138" name="Google Shape;1138;p65"/>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fld id="{00000000-1234-1234-1234-123412341234}" type="slidenum">
              <a:rPr lang="en-CA" sz="1200" b="0" i="0" u="none" strike="noStrike" cap="none">
                <a:solidFill>
                  <a:schemeClr val="lt1"/>
                </a:solidFill>
                <a:latin typeface="Calibri"/>
                <a:ea typeface="Calibri"/>
                <a:cs typeface="Calibri"/>
                <a:sym typeface="Calibri"/>
              </a:rPr>
              <a:t>75</a:t>
            </a:fld>
            <a:endParaRPr sz="1200" b="0" i="0" u="none" strike="noStrike" cap="none">
              <a:solidFill>
                <a:schemeClr val="lt1"/>
              </a:solidFill>
              <a:latin typeface="Calibri"/>
              <a:ea typeface="Calibri"/>
              <a:cs typeface="Calibri"/>
              <a:sym typeface="Calibri"/>
            </a:endParaRPr>
          </a:p>
        </p:txBody>
      </p:sp>
      <p:sp>
        <p:nvSpPr>
          <p:cNvPr id="1139" name="Google Shape;1139;p65"/>
          <p:cNvSpPr/>
          <p:nvPr/>
        </p:nvSpPr>
        <p:spPr>
          <a:xfrm>
            <a:off x="5548577" y="796018"/>
            <a:ext cx="5189764" cy="60619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0" name="Google Shape;1140;p65"/>
          <p:cNvSpPr txBox="1"/>
          <p:nvPr/>
        </p:nvSpPr>
        <p:spPr>
          <a:xfrm>
            <a:off x="1261729" y="4441623"/>
            <a:ext cx="3868500" cy="2031900"/>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chemeClr val="dk1"/>
              </a:buClr>
              <a:buSzPts val="1800"/>
              <a:buFont typeface="Calibri"/>
              <a:buAutoNum type="arabicPeriod"/>
            </a:pPr>
            <a:r>
              <a:rPr lang="en-CA" sz="1800" b="0" i="0" u="none" strike="noStrike" cap="none">
                <a:solidFill>
                  <a:schemeClr val="dk1"/>
                </a:solidFill>
                <a:latin typeface="Calibri"/>
                <a:ea typeface="Calibri"/>
                <a:cs typeface="Calibri"/>
                <a:sym typeface="Calibri"/>
              </a:rPr>
              <a:t>Education Act</a:t>
            </a:r>
            <a:endParaRPr sz="1400" b="0" i="0" u="none" strike="noStrike" cap="none">
              <a:solidFill>
                <a:schemeClr val="dk1"/>
              </a:solidFill>
              <a:latin typeface="Arial"/>
              <a:ea typeface="Arial"/>
              <a:cs typeface="Arial"/>
              <a:sym typeface="Arial"/>
            </a:endParaRPr>
          </a:p>
          <a:p>
            <a:pPr marL="228600" marR="0" lvl="0" indent="-228600" algn="l" rtl="0">
              <a:lnSpc>
                <a:spcPct val="150000"/>
              </a:lnSpc>
              <a:spcBef>
                <a:spcPts val="0"/>
              </a:spcBef>
              <a:spcAft>
                <a:spcPts val="0"/>
              </a:spcAft>
              <a:buClr>
                <a:schemeClr val="dk1"/>
              </a:buClr>
              <a:buSzPts val="1800"/>
              <a:buFont typeface="Calibri"/>
              <a:buAutoNum type="arabicPeriod"/>
            </a:pPr>
            <a:r>
              <a:rPr lang="en-CA" sz="1800" b="0" i="0" u="none" strike="noStrike" cap="none">
                <a:solidFill>
                  <a:schemeClr val="dk1"/>
                </a:solidFill>
                <a:latin typeface="Calibri"/>
                <a:ea typeface="Calibri"/>
                <a:cs typeface="Calibri"/>
                <a:sym typeface="Calibri"/>
              </a:rPr>
              <a:t>Principles of Inclusion</a:t>
            </a:r>
            <a:endParaRPr sz="1400" b="0" i="0" u="none" strike="noStrike" cap="none">
              <a:solidFill>
                <a:schemeClr val="dk1"/>
              </a:solidFill>
              <a:latin typeface="Arial"/>
              <a:ea typeface="Arial"/>
              <a:cs typeface="Arial"/>
              <a:sym typeface="Arial"/>
            </a:endParaRPr>
          </a:p>
          <a:p>
            <a:pPr marL="228600" marR="0" lvl="0" indent="-228600" algn="l" rtl="0">
              <a:lnSpc>
                <a:spcPct val="150000"/>
              </a:lnSpc>
              <a:spcBef>
                <a:spcPts val="0"/>
              </a:spcBef>
              <a:spcAft>
                <a:spcPts val="0"/>
              </a:spcAft>
              <a:buClr>
                <a:schemeClr val="dk1"/>
              </a:buClr>
              <a:buSzPts val="1800"/>
              <a:buFont typeface="Calibri"/>
              <a:buAutoNum type="arabicPeriod"/>
            </a:pPr>
            <a:r>
              <a:rPr lang="en-CA" sz="1800" b="0" i="0" u="none" strike="noStrike" cap="none">
                <a:solidFill>
                  <a:schemeClr val="dk1"/>
                </a:solidFill>
                <a:latin typeface="Calibri"/>
                <a:ea typeface="Calibri"/>
                <a:cs typeface="Calibri"/>
                <a:sym typeface="Calibri"/>
              </a:rPr>
              <a:t>FASD-Informed Schools</a:t>
            </a:r>
            <a:endParaRPr sz="1400" b="0" i="0" u="none" strike="noStrike" cap="none">
              <a:solidFill>
                <a:schemeClr val="dk1"/>
              </a:solidFill>
              <a:latin typeface="Arial"/>
              <a:ea typeface="Arial"/>
              <a:cs typeface="Arial"/>
              <a:sym typeface="Arial"/>
            </a:endParaRPr>
          </a:p>
          <a:p>
            <a:pPr marL="228600" marR="0" lvl="0" indent="-228600" algn="l" rtl="0">
              <a:lnSpc>
                <a:spcPct val="150000"/>
              </a:lnSpc>
              <a:spcBef>
                <a:spcPts val="0"/>
              </a:spcBef>
              <a:spcAft>
                <a:spcPts val="0"/>
              </a:spcAft>
              <a:buClr>
                <a:schemeClr val="dk1"/>
              </a:buClr>
              <a:buSzPts val="1800"/>
              <a:buFont typeface="Calibri"/>
              <a:buAutoNum type="arabicPeriod"/>
            </a:pPr>
            <a:r>
              <a:rPr lang="en-CA" sz="1800" b="0" i="0" u="none" strike="noStrike" cap="none">
                <a:solidFill>
                  <a:schemeClr val="dk1"/>
                </a:solidFill>
                <a:latin typeface="Calibri"/>
                <a:ea typeface="Calibri"/>
                <a:cs typeface="Calibri"/>
                <a:sym typeface="Calibri"/>
              </a:rPr>
              <a:t>Building Towards Inclusivity</a:t>
            </a:r>
            <a:endParaRPr sz="1400" b="0" i="0" u="none" strike="noStrike" cap="none">
              <a:solidFill>
                <a:schemeClr val="dk1"/>
              </a:solidFill>
              <a:latin typeface="Arial"/>
              <a:ea typeface="Arial"/>
              <a:cs typeface="Arial"/>
              <a:sym typeface="Arial"/>
            </a:endParaRPr>
          </a:p>
          <a:p>
            <a:pPr marL="228600" marR="0" lvl="0" indent="-228600" algn="l" rtl="0">
              <a:lnSpc>
                <a:spcPct val="150000"/>
              </a:lnSpc>
              <a:spcBef>
                <a:spcPts val="0"/>
              </a:spcBef>
              <a:spcAft>
                <a:spcPts val="0"/>
              </a:spcAft>
              <a:buClr>
                <a:schemeClr val="dk1"/>
              </a:buClr>
              <a:buSzPts val="1800"/>
              <a:buFont typeface="Calibri"/>
              <a:buAutoNum type="arabicPeriod"/>
            </a:pPr>
            <a:r>
              <a:rPr lang="en-CA" sz="1800" b="0" i="0" u="none" strike="noStrike" cap="none">
                <a:solidFill>
                  <a:schemeClr val="dk1"/>
                </a:solidFill>
                <a:latin typeface="Calibri"/>
                <a:ea typeface="Calibri"/>
                <a:cs typeface="Calibri"/>
                <a:sym typeface="Calibri"/>
              </a:rPr>
              <a:t>Teams of Support</a:t>
            </a:r>
            <a:endParaRPr sz="1400" b="0" i="0" u="none" strike="noStrike" cap="none">
              <a:solidFill>
                <a:schemeClr val="dk1"/>
              </a:solidFill>
              <a:latin typeface="Arial"/>
              <a:ea typeface="Arial"/>
              <a:cs typeface="Arial"/>
              <a:sym typeface="Arial"/>
            </a:endParaRPr>
          </a:p>
        </p:txBody>
      </p:sp>
      <p:sp>
        <p:nvSpPr>
          <p:cNvPr id="1141" name="Google Shape;1141;p65"/>
          <p:cNvSpPr/>
          <p:nvPr/>
        </p:nvSpPr>
        <p:spPr>
          <a:xfrm rot="-5400000">
            <a:off x="2014193" y="3640974"/>
            <a:ext cx="45719" cy="1272926"/>
          </a:xfrm>
          <a:prstGeom prst="roundRect">
            <a:avLst>
              <a:gd name="adj" fmla="val 50000"/>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2" name="Google Shape;1142;p65"/>
          <p:cNvSpPr/>
          <p:nvPr/>
        </p:nvSpPr>
        <p:spPr>
          <a:xfrm rot="4500000">
            <a:off x="503421" y="2578649"/>
            <a:ext cx="208353" cy="179615"/>
          </a:xfrm>
          <a:prstGeom prst="triangle">
            <a:avLst>
              <a:gd name="adj" fmla="val 50000"/>
            </a:avLst>
          </a:prstGeom>
          <a:solidFill>
            <a:srgbClr val="4B98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3" name="Google Shape;1143;p65"/>
          <p:cNvSpPr/>
          <p:nvPr/>
        </p:nvSpPr>
        <p:spPr>
          <a:xfrm rot="2700000">
            <a:off x="3717308" y="448661"/>
            <a:ext cx="112039" cy="96586"/>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4" name="Google Shape;1144;p65"/>
          <p:cNvSpPr/>
          <p:nvPr/>
        </p:nvSpPr>
        <p:spPr>
          <a:xfrm rot="1813063">
            <a:off x="902531" y="4299386"/>
            <a:ext cx="135254" cy="116599"/>
          </a:xfrm>
          <a:prstGeom prst="triangle">
            <a:avLst>
              <a:gd name="adj" fmla="val 50000"/>
            </a:avLst>
          </a:prstGeom>
          <a:solidFill>
            <a:srgbClr val="FF80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B9847"/>
              </a:solidFill>
              <a:latin typeface="Calibri"/>
              <a:ea typeface="Calibri"/>
              <a:cs typeface="Calibri"/>
              <a:sym typeface="Calibri"/>
            </a:endParaRPr>
          </a:p>
        </p:txBody>
      </p:sp>
      <p:sp>
        <p:nvSpPr>
          <p:cNvPr id="1145" name="Google Shape;1145;p65"/>
          <p:cNvSpPr/>
          <p:nvPr/>
        </p:nvSpPr>
        <p:spPr>
          <a:xfrm rot="-3507348">
            <a:off x="6084892" y="954387"/>
            <a:ext cx="146568" cy="126352"/>
          </a:xfrm>
          <a:prstGeom prst="triangle">
            <a:avLst>
              <a:gd name="adj" fmla="val 50000"/>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6" name="Google Shape;1146;p65"/>
          <p:cNvSpPr/>
          <p:nvPr/>
        </p:nvSpPr>
        <p:spPr>
          <a:xfrm rot="-3507348">
            <a:off x="11046612" y="2447836"/>
            <a:ext cx="146568" cy="126352"/>
          </a:xfrm>
          <a:prstGeom prst="triangle">
            <a:avLst>
              <a:gd name="adj" fmla="val 5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7" name="Google Shape;1147;p65"/>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CA" sz="2400" b="0" i="0" u="none" strike="noStrike" cap="none">
                <a:solidFill>
                  <a:schemeClr val="lt1"/>
                </a:solidFill>
                <a:latin typeface="Calibri"/>
                <a:ea typeface="Calibri"/>
                <a:cs typeface="Calibri"/>
                <a:sym typeface="Calibri"/>
              </a:rPr>
              <a:t>SECTION 7</a:t>
            </a:r>
            <a:endParaRPr sz="1400" b="0" i="0" u="none" strike="noStrike" cap="none">
              <a:solidFill>
                <a:srgbClr val="000000"/>
              </a:solidFill>
              <a:latin typeface="Arial"/>
              <a:ea typeface="Arial"/>
              <a:cs typeface="Arial"/>
              <a:sym typeface="Arial"/>
            </a:endParaRPr>
          </a:p>
        </p:txBody>
      </p:sp>
      <p:pic>
        <p:nvPicPr>
          <p:cNvPr id="1148" name="Google Shape;1148;p65"/>
          <p:cNvPicPr preferRelativeResize="0">
            <a:picLocks noGrp="1"/>
          </p:cNvPicPr>
          <p:nvPr>
            <p:ph type="pic" idx="2"/>
          </p:nvPr>
        </p:nvPicPr>
        <p:blipFill rotWithShape="1">
          <a:blip r:embed="rId3">
            <a:alphaModFix/>
          </a:blip>
          <a:srcRect l="10853" r="10855"/>
          <a:stretch/>
        </p:blipFill>
        <p:spPr>
          <a:xfrm>
            <a:off x="5296841" y="1221901"/>
            <a:ext cx="5915235" cy="5109059"/>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153"/>
        <p:cNvGrpSpPr/>
        <p:nvPr/>
      </p:nvGrpSpPr>
      <p:grpSpPr>
        <a:xfrm>
          <a:off x="0" y="0"/>
          <a:ext cx="0" cy="0"/>
          <a:chOff x="0" y="0"/>
          <a:chExt cx="0" cy="0"/>
        </a:xfrm>
      </p:grpSpPr>
      <p:sp>
        <p:nvSpPr>
          <p:cNvPr id="1154" name="Google Shape;1154;p66"/>
          <p:cNvSpPr/>
          <p:nvPr/>
        </p:nvSpPr>
        <p:spPr>
          <a:xfrm>
            <a:off x="2001770" y="6015204"/>
            <a:ext cx="580656" cy="842796"/>
          </a:xfrm>
          <a:prstGeom prst="roundRect">
            <a:avLst>
              <a:gd name="adj" fmla="val 0"/>
            </a:avLst>
          </a:prstGeom>
          <a:solidFill>
            <a:srgbClr val="FE72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55" name="Google Shape;1155;p66" descr="A red apple on top of books&#10;&#10;Description automatically generated with low confidence"/>
          <p:cNvPicPr preferRelativeResize="0">
            <a:picLocks noGrp="1"/>
          </p:cNvPicPr>
          <p:nvPr>
            <p:ph type="pic" idx="2"/>
          </p:nvPr>
        </p:nvPicPr>
        <p:blipFill rotWithShape="1">
          <a:blip r:embed="rId3">
            <a:alphaModFix/>
          </a:blip>
          <a:srcRect l="6854" r="6855"/>
          <a:stretch/>
        </p:blipFill>
        <p:spPr>
          <a:xfrm>
            <a:off x="7486650" y="682625"/>
            <a:ext cx="4705350" cy="5453063"/>
          </a:xfrm>
          <a:prstGeom prst="rect">
            <a:avLst/>
          </a:prstGeom>
          <a:solidFill>
            <a:schemeClr val="lt1"/>
          </a:solidFill>
          <a:ln>
            <a:noFill/>
          </a:ln>
        </p:spPr>
      </p:pic>
      <p:sp>
        <p:nvSpPr>
          <p:cNvPr id="1156" name="Google Shape;1156;p66"/>
          <p:cNvSpPr txBox="1"/>
          <p:nvPr/>
        </p:nvSpPr>
        <p:spPr>
          <a:xfrm>
            <a:off x="1242178" y="449878"/>
            <a:ext cx="4823818"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Education Act</a:t>
            </a:r>
            <a:endParaRPr sz="1400" b="0" i="0" u="none" strike="noStrike" cap="none">
              <a:solidFill>
                <a:srgbClr val="000000"/>
              </a:solidFill>
              <a:latin typeface="Arial"/>
              <a:ea typeface="Arial"/>
              <a:cs typeface="Arial"/>
              <a:sym typeface="Arial"/>
            </a:endParaRPr>
          </a:p>
        </p:txBody>
      </p:sp>
      <p:sp>
        <p:nvSpPr>
          <p:cNvPr id="1157" name="Google Shape;1157;p66"/>
          <p:cNvSpPr txBox="1"/>
          <p:nvPr/>
        </p:nvSpPr>
        <p:spPr>
          <a:xfrm>
            <a:off x="1326582" y="1496371"/>
            <a:ext cx="5817796" cy="3244744"/>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Shared responsibility and requires </a:t>
            </a:r>
            <a:r>
              <a:rPr lang="en-CA" sz="2400" b="1" i="0" u="none" strike="noStrike" cap="none">
                <a:solidFill>
                  <a:schemeClr val="dk1"/>
                </a:solidFill>
                <a:latin typeface="Calibri"/>
                <a:ea typeface="Calibri"/>
                <a:cs typeface="Calibri"/>
                <a:sym typeface="Calibri"/>
              </a:rPr>
              <a:t>collaboration, engagement and empowerment </a:t>
            </a:r>
            <a:r>
              <a:rPr lang="en-CA" sz="2400" b="0" i="0" u="none" strike="noStrike" cap="none">
                <a:solidFill>
                  <a:schemeClr val="dk1"/>
                </a:solidFill>
                <a:latin typeface="Calibri"/>
                <a:ea typeface="Calibri"/>
                <a:cs typeface="Calibri"/>
                <a:sym typeface="Calibri"/>
              </a:rPr>
              <a:t>of all partners in the education system to ensure that all students achieve their potential. </a:t>
            </a:r>
            <a:endParaRPr sz="2400" b="0" i="0" u="none" strike="noStrike" cap="none">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Students are entitled to </a:t>
            </a:r>
            <a:r>
              <a:rPr lang="en-CA" sz="2400" b="1" i="0" u="none" strike="noStrike" cap="none">
                <a:solidFill>
                  <a:schemeClr val="dk1"/>
                </a:solidFill>
                <a:latin typeface="Calibri"/>
                <a:ea typeface="Calibri"/>
                <a:cs typeface="Calibri"/>
                <a:sym typeface="Calibri"/>
              </a:rPr>
              <a:t>welcoming, caring, respectful and safe learning environments </a:t>
            </a:r>
            <a:r>
              <a:rPr lang="en-CA" sz="2400" b="0" i="0" u="none" strike="noStrike" cap="none">
                <a:solidFill>
                  <a:schemeClr val="dk1"/>
                </a:solidFill>
                <a:latin typeface="Calibri"/>
                <a:ea typeface="Calibri"/>
                <a:cs typeface="Calibri"/>
                <a:sym typeface="Calibri"/>
              </a:rPr>
              <a:t>that respect diversity and nurture a sense of belonging and a positive sense of self.</a:t>
            </a:r>
            <a:endParaRPr sz="2400" b="0" i="0" u="none" strike="noStrike" cap="none">
              <a:solidFill>
                <a:schemeClr val="dk1"/>
              </a:solidFill>
              <a:latin typeface="Calibri"/>
              <a:ea typeface="Calibri"/>
              <a:cs typeface="Calibri"/>
              <a:sym typeface="Calibri"/>
            </a:endParaRPr>
          </a:p>
        </p:txBody>
      </p:sp>
      <p:sp>
        <p:nvSpPr>
          <p:cNvPr id="1158" name="Google Shape;1158;p66"/>
          <p:cNvSpPr/>
          <p:nvPr/>
        </p:nvSpPr>
        <p:spPr>
          <a:xfrm>
            <a:off x="2361364" y="4899186"/>
            <a:ext cx="7478990" cy="1690682"/>
          </a:xfrm>
          <a:prstGeom prst="roundRect">
            <a:avLst>
              <a:gd name="adj" fmla="val 5556"/>
            </a:avLst>
          </a:prstGeom>
          <a:solidFill>
            <a:srgbClr val="BADEE8"/>
          </a:solidFill>
          <a:ln>
            <a:noFill/>
          </a:ln>
          <a:effectLst>
            <a:outerShdw blurRad="355254" dist="38100" algn="tl" rotWithShape="0">
              <a:srgbClr val="3F3F3F">
                <a:alpha val="1254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59" name="Google Shape;1159;p66"/>
          <p:cNvSpPr txBox="1"/>
          <p:nvPr/>
        </p:nvSpPr>
        <p:spPr>
          <a:xfrm>
            <a:off x="2768487" y="5163460"/>
            <a:ext cx="6655025" cy="1157043"/>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595959"/>
              </a:buClr>
              <a:buSzPts val="2400"/>
              <a:buFont typeface="Arial"/>
              <a:buNone/>
            </a:pPr>
            <a:r>
              <a:rPr lang="en-CA" sz="2400" b="0" i="0" u="none" strike="noStrike" cap="none">
                <a:solidFill>
                  <a:schemeClr val="dk1"/>
                </a:solidFill>
                <a:latin typeface="Calibri"/>
                <a:ea typeface="Calibri"/>
                <a:cs typeface="Calibri"/>
                <a:sym typeface="Calibri"/>
              </a:rPr>
              <a:t>An inclusive education system provides each student with the relevant learning opportunities and supports necessary to achieve success. </a:t>
            </a: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164"/>
        <p:cNvGrpSpPr/>
        <p:nvPr/>
      </p:nvGrpSpPr>
      <p:grpSpPr>
        <a:xfrm>
          <a:off x="0" y="0"/>
          <a:ext cx="0" cy="0"/>
          <a:chOff x="0" y="0"/>
          <a:chExt cx="0" cy="0"/>
        </a:xfrm>
      </p:grpSpPr>
      <p:sp>
        <p:nvSpPr>
          <p:cNvPr id="1165" name="Google Shape;1165;p67"/>
          <p:cNvSpPr/>
          <p:nvPr/>
        </p:nvSpPr>
        <p:spPr>
          <a:xfrm>
            <a:off x="6434666" y="2059117"/>
            <a:ext cx="5757334" cy="4798883"/>
          </a:xfrm>
          <a:prstGeom prst="rect">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66" name="Google Shape;1166;p67"/>
          <p:cNvSpPr/>
          <p:nvPr/>
        </p:nvSpPr>
        <p:spPr>
          <a:xfrm>
            <a:off x="7992532" y="4013200"/>
            <a:ext cx="4199468" cy="284939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67" name="Google Shape;1167;p67" descr="A picture containing person, indoor&#10;&#10;Description automatically generated"/>
          <p:cNvPicPr preferRelativeResize="0">
            <a:picLocks noGrp="1"/>
          </p:cNvPicPr>
          <p:nvPr>
            <p:ph type="pic" idx="3"/>
          </p:nvPr>
        </p:nvPicPr>
        <p:blipFill rotWithShape="1">
          <a:blip r:embed="rId3">
            <a:alphaModFix/>
          </a:blip>
          <a:srcRect t="1984" b="1985"/>
          <a:stretch/>
        </p:blipFill>
        <p:spPr>
          <a:xfrm>
            <a:off x="6434666" y="0"/>
            <a:ext cx="3343066" cy="4013200"/>
          </a:xfrm>
          <a:prstGeom prst="rect">
            <a:avLst/>
          </a:prstGeom>
          <a:solidFill>
            <a:schemeClr val="lt1"/>
          </a:solidFill>
          <a:ln>
            <a:noFill/>
          </a:ln>
        </p:spPr>
      </p:pic>
      <p:sp>
        <p:nvSpPr>
          <p:cNvPr id="1168" name="Google Shape;1168;p67"/>
          <p:cNvSpPr txBox="1"/>
          <p:nvPr/>
        </p:nvSpPr>
        <p:spPr>
          <a:xfrm>
            <a:off x="1242178" y="620700"/>
            <a:ext cx="4823818"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Principles of Inclusion</a:t>
            </a:r>
            <a:endParaRPr sz="1400" b="0" i="0" u="none" strike="noStrike" cap="none">
              <a:solidFill>
                <a:srgbClr val="000000"/>
              </a:solidFill>
              <a:latin typeface="Arial"/>
              <a:ea typeface="Arial"/>
              <a:cs typeface="Arial"/>
              <a:sym typeface="Arial"/>
            </a:endParaRPr>
          </a:p>
        </p:txBody>
      </p:sp>
      <p:sp>
        <p:nvSpPr>
          <p:cNvPr id="1169" name="Google Shape;1169;p67"/>
          <p:cNvSpPr txBox="1"/>
          <p:nvPr/>
        </p:nvSpPr>
        <p:spPr>
          <a:xfrm>
            <a:off x="1266387" y="2375026"/>
            <a:ext cx="4775400" cy="3758700"/>
          </a:xfrm>
          <a:prstGeom prst="rect">
            <a:avLst/>
          </a:prstGeom>
          <a:noFill/>
          <a:ln>
            <a:noFill/>
          </a:ln>
        </p:spPr>
        <p:txBody>
          <a:bodyPr spcFirstLastPara="1" wrap="square" lIns="91425" tIns="45700" rIns="91425" bIns="45700" anchor="t" anchorCtr="0">
            <a:noAutofit/>
          </a:bodyPr>
          <a:lstStyle/>
          <a:p>
            <a:pPr marL="514350" marR="0" lvl="0" indent="-514350" algn="l" rtl="0">
              <a:lnSpc>
                <a:spcPct val="90000"/>
              </a:lnSpc>
              <a:spcBef>
                <a:spcPts val="0"/>
              </a:spcBef>
              <a:spcAft>
                <a:spcPts val="0"/>
              </a:spcAft>
              <a:buClr>
                <a:schemeClr val="dk1"/>
              </a:buClr>
              <a:buSzPts val="2400"/>
              <a:buFont typeface="Arial"/>
              <a:buAutoNum type="arabicPeriod"/>
            </a:pPr>
            <a:r>
              <a:rPr lang="en-CA" sz="2400" b="0" i="0" u="none" strike="noStrike" cap="none" dirty="0">
                <a:solidFill>
                  <a:schemeClr val="dk1"/>
                </a:solidFill>
                <a:latin typeface="Calibri"/>
                <a:ea typeface="Calibri"/>
                <a:cs typeface="Calibri"/>
                <a:sym typeface="Calibri"/>
              </a:rPr>
              <a:t>Anticipate, value, and support diversity and learner differences</a:t>
            </a:r>
            <a:r>
              <a:rPr lang="en-CA" sz="2400" dirty="0">
                <a:solidFill>
                  <a:schemeClr val="dk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514350" marR="0" lvl="0" indent="-514350" algn="l" rtl="0">
              <a:lnSpc>
                <a:spcPct val="90000"/>
              </a:lnSpc>
              <a:spcBef>
                <a:spcPts val="1000"/>
              </a:spcBef>
              <a:spcAft>
                <a:spcPts val="0"/>
              </a:spcAft>
              <a:buClr>
                <a:schemeClr val="dk1"/>
              </a:buClr>
              <a:buSzPts val="2400"/>
              <a:buFont typeface="Arial"/>
              <a:buAutoNum type="arabicPeriod"/>
            </a:pPr>
            <a:r>
              <a:rPr lang="en-CA" sz="2400" dirty="0">
                <a:solidFill>
                  <a:schemeClr val="dk1"/>
                </a:solidFill>
                <a:latin typeface="Calibri"/>
                <a:ea typeface="Calibri"/>
                <a:cs typeface="Calibri"/>
                <a:sym typeface="Calibri"/>
              </a:rPr>
              <a:t>Healthy </a:t>
            </a:r>
            <a:r>
              <a:rPr lang="en-CA" sz="2400" b="0" i="0" u="none" strike="noStrike" cap="none" dirty="0">
                <a:solidFill>
                  <a:schemeClr val="dk1"/>
                </a:solidFill>
                <a:latin typeface="Calibri"/>
                <a:ea typeface="Calibri"/>
                <a:cs typeface="Calibri"/>
                <a:sym typeface="Calibri"/>
              </a:rPr>
              <a:t>expectations for all learners.</a:t>
            </a:r>
            <a:endParaRPr sz="1400" b="0" i="0" u="none" strike="noStrike" cap="none" dirty="0">
              <a:solidFill>
                <a:srgbClr val="000000"/>
              </a:solidFill>
              <a:latin typeface="Arial"/>
              <a:ea typeface="Arial"/>
              <a:cs typeface="Arial"/>
              <a:sym typeface="Arial"/>
            </a:endParaRPr>
          </a:p>
          <a:p>
            <a:pPr marL="514350" marR="0" lvl="0" indent="-514350" algn="l" rtl="0">
              <a:lnSpc>
                <a:spcPct val="90000"/>
              </a:lnSpc>
              <a:spcBef>
                <a:spcPts val="1000"/>
              </a:spcBef>
              <a:spcAft>
                <a:spcPts val="0"/>
              </a:spcAft>
              <a:buClr>
                <a:schemeClr val="dk1"/>
              </a:buClr>
              <a:buSzPts val="2400"/>
              <a:buFont typeface="Arial"/>
              <a:buAutoNum type="arabicPeriod"/>
            </a:pPr>
            <a:r>
              <a:rPr lang="en-CA" sz="2400" b="0" i="0" u="none" strike="noStrike" cap="none" dirty="0">
                <a:solidFill>
                  <a:schemeClr val="dk1"/>
                </a:solidFill>
                <a:latin typeface="Calibri"/>
                <a:ea typeface="Calibri"/>
                <a:cs typeface="Calibri"/>
                <a:sym typeface="Calibri"/>
              </a:rPr>
              <a:t>Understand learners’ strengths and needs.</a:t>
            </a:r>
            <a:endParaRPr sz="1400" b="0" i="0" u="none" strike="noStrike" cap="none" dirty="0">
              <a:solidFill>
                <a:srgbClr val="000000"/>
              </a:solidFill>
              <a:latin typeface="Arial"/>
              <a:ea typeface="Arial"/>
              <a:cs typeface="Arial"/>
              <a:sym typeface="Arial"/>
            </a:endParaRPr>
          </a:p>
          <a:p>
            <a:pPr marL="514350" marR="0" lvl="0" indent="-514350" algn="l" rtl="0">
              <a:lnSpc>
                <a:spcPct val="90000"/>
              </a:lnSpc>
              <a:spcBef>
                <a:spcPts val="1000"/>
              </a:spcBef>
              <a:spcAft>
                <a:spcPts val="0"/>
              </a:spcAft>
              <a:buClr>
                <a:schemeClr val="dk1"/>
              </a:buClr>
              <a:buSzPts val="2400"/>
              <a:buFont typeface="Arial"/>
              <a:buAutoNum type="arabicPeriod"/>
            </a:pPr>
            <a:r>
              <a:rPr lang="en-CA" sz="2400" b="0" i="0" u="none" strike="noStrike" cap="none" dirty="0">
                <a:solidFill>
                  <a:schemeClr val="dk1"/>
                </a:solidFill>
                <a:latin typeface="Calibri"/>
                <a:ea typeface="Calibri"/>
                <a:cs typeface="Calibri"/>
                <a:sym typeface="Calibri"/>
              </a:rPr>
              <a:t>Remove barriers within learning environments.</a:t>
            </a:r>
            <a:endParaRPr sz="1400" b="0" i="0" u="none" strike="noStrike" cap="none" dirty="0">
              <a:solidFill>
                <a:srgbClr val="000000"/>
              </a:solidFill>
              <a:latin typeface="Arial"/>
              <a:ea typeface="Arial"/>
              <a:cs typeface="Arial"/>
              <a:sym typeface="Arial"/>
            </a:endParaRPr>
          </a:p>
          <a:p>
            <a:pPr marL="514350" marR="0" lvl="0" indent="-514350" algn="l" rtl="0">
              <a:lnSpc>
                <a:spcPct val="90000"/>
              </a:lnSpc>
              <a:spcBef>
                <a:spcPts val="1000"/>
              </a:spcBef>
              <a:spcAft>
                <a:spcPts val="0"/>
              </a:spcAft>
              <a:buClr>
                <a:schemeClr val="dk1"/>
              </a:buClr>
              <a:buSzPts val="2400"/>
              <a:buFont typeface="Arial"/>
              <a:buAutoNum type="arabicPeriod"/>
            </a:pPr>
            <a:r>
              <a:rPr lang="en-CA" sz="2400" b="0" i="0" u="none" strike="noStrike" cap="none" dirty="0">
                <a:solidFill>
                  <a:schemeClr val="dk1"/>
                </a:solidFill>
                <a:latin typeface="Calibri"/>
                <a:ea typeface="Calibri"/>
                <a:cs typeface="Calibri"/>
                <a:sym typeface="Calibri"/>
              </a:rPr>
              <a:t>Build capacity.</a:t>
            </a:r>
            <a:endParaRPr sz="1400" b="0" i="0" u="none" strike="noStrike" cap="none" dirty="0">
              <a:solidFill>
                <a:srgbClr val="000000"/>
              </a:solidFill>
              <a:latin typeface="Arial"/>
              <a:ea typeface="Arial"/>
              <a:cs typeface="Arial"/>
              <a:sym typeface="Arial"/>
            </a:endParaRPr>
          </a:p>
          <a:p>
            <a:pPr marL="514350" marR="0" lvl="0" indent="-514350" algn="l" rtl="0">
              <a:lnSpc>
                <a:spcPct val="90000"/>
              </a:lnSpc>
              <a:spcBef>
                <a:spcPts val="1000"/>
              </a:spcBef>
              <a:spcAft>
                <a:spcPts val="0"/>
              </a:spcAft>
              <a:buClr>
                <a:schemeClr val="dk1"/>
              </a:buClr>
              <a:buSzPts val="2400"/>
              <a:buFont typeface="Arial"/>
              <a:buAutoNum type="arabicPeriod"/>
            </a:pPr>
            <a:r>
              <a:rPr lang="en-CA" sz="2400" b="0" i="0" u="none" strike="noStrike" cap="none" dirty="0">
                <a:solidFill>
                  <a:schemeClr val="dk1"/>
                </a:solidFill>
                <a:latin typeface="Calibri"/>
                <a:ea typeface="Calibri"/>
                <a:cs typeface="Calibri"/>
                <a:sym typeface="Calibri"/>
              </a:rPr>
              <a:t>Collaborate for success.</a:t>
            </a:r>
            <a:endParaRPr sz="1400" b="0" i="0" u="none" strike="noStrike" cap="none" dirty="0">
              <a:solidFill>
                <a:srgbClr val="000000"/>
              </a:solidFill>
              <a:latin typeface="Arial"/>
              <a:ea typeface="Arial"/>
              <a:cs typeface="Arial"/>
              <a:sym typeface="Arial"/>
            </a:endParaRPr>
          </a:p>
        </p:txBody>
      </p:sp>
      <p:pic>
        <p:nvPicPr>
          <p:cNvPr id="1170" name="Google Shape;1170;p67"/>
          <p:cNvPicPr preferRelativeResize="0">
            <a:picLocks noGrp="1"/>
          </p:cNvPicPr>
          <p:nvPr>
            <p:ph type="pic" idx="2"/>
          </p:nvPr>
        </p:nvPicPr>
        <p:blipFill rotWithShape="1">
          <a:blip r:embed="rId4">
            <a:alphaModFix/>
          </a:blip>
          <a:srcRect l="1627" r="1625"/>
          <a:stretch/>
        </p:blipFill>
        <p:spPr>
          <a:xfrm>
            <a:off x="8973178" y="3337180"/>
            <a:ext cx="3117996" cy="3787364"/>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175"/>
        <p:cNvGrpSpPr/>
        <p:nvPr/>
      </p:nvGrpSpPr>
      <p:grpSpPr>
        <a:xfrm>
          <a:off x="0" y="0"/>
          <a:ext cx="0" cy="0"/>
          <a:chOff x="0" y="0"/>
          <a:chExt cx="0" cy="0"/>
        </a:xfrm>
      </p:grpSpPr>
      <p:sp>
        <p:nvSpPr>
          <p:cNvPr id="1176" name="Google Shape;1176;p68"/>
          <p:cNvSpPr/>
          <p:nvPr/>
        </p:nvSpPr>
        <p:spPr>
          <a:xfrm>
            <a:off x="9005449" y="0"/>
            <a:ext cx="3186549" cy="195349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77" name="Google Shape;1177;p68"/>
          <p:cNvSpPr/>
          <p:nvPr/>
        </p:nvSpPr>
        <p:spPr>
          <a:xfrm>
            <a:off x="8550363" y="1782518"/>
            <a:ext cx="3641635" cy="2983446"/>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78" name="Google Shape;1178;p68"/>
          <p:cNvSpPr/>
          <p:nvPr/>
        </p:nvSpPr>
        <p:spPr>
          <a:xfrm>
            <a:off x="7691698" y="4656582"/>
            <a:ext cx="4500299" cy="2201418"/>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79" name="Google Shape;1179;p68"/>
          <p:cNvSpPr txBox="1"/>
          <p:nvPr/>
        </p:nvSpPr>
        <p:spPr>
          <a:xfrm>
            <a:off x="9160513" y="429594"/>
            <a:ext cx="2336101"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chemeClr val="lt1"/>
                </a:solidFill>
                <a:latin typeface="EB Garamond"/>
                <a:ea typeface="EB Garamond"/>
                <a:cs typeface="EB Garamond"/>
                <a:sym typeface="EB Garamond"/>
              </a:rPr>
              <a:t>Policy</a:t>
            </a:r>
            <a:endParaRPr sz="1400" b="0" i="0" u="none" strike="noStrike" cap="none">
              <a:solidFill>
                <a:srgbClr val="000000"/>
              </a:solidFill>
              <a:latin typeface="Arial"/>
              <a:ea typeface="Arial"/>
              <a:cs typeface="Arial"/>
              <a:sym typeface="Arial"/>
            </a:endParaRPr>
          </a:p>
        </p:txBody>
      </p:sp>
      <p:sp>
        <p:nvSpPr>
          <p:cNvPr id="1180" name="Google Shape;1180;p68"/>
          <p:cNvSpPr txBox="1"/>
          <p:nvPr/>
        </p:nvSpPr>
        <p:spPr>
          <a:xfrm>
            <a:off x="9060874" y="2837426"/>
            <a:ext cx="2757054"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chemeClr val="lt1"/>
                </a:solidFill>
                <a:latin typeface="EB Garamond"/>
                <a:ea typeface="EB Garamond"/>
                <a:cs typeface="EB Garamond"/>
                <a:sym typeface="EB Garamond"/>
              </a:rPr>
              <a:t>Practice</a:t>
            </a:r>
            <a:endParaRPr sz="1400" b="0" i="0" u="none" strike="noStrike" cap="none">
              <a:solidFill>
                <a:srgbClr val="000000"/>
              </a:solidFill>
              <a:latin typeface="Arial"/>
              <a:ea typeface="Arial"/>
              <a:cs typeface="Arial"/>
              <a:sym typeface="Arial"/>
            </a:endParaRPr>
          </a:p>
        </p:txBody>
      </p:sp>
      <p:sp>
        <p:nvSpPr>
          <p:cNvPr id="1181" name="Google Shape;1181;p68"/>
          <p:cNvSpPr txBox="1"/>
          <p:nvPr/>
        </p:nvSpPr>
        <p:spPr>
          <a:xfrm>
            <a:off x="9060874" y="5156350"/>
            <a:ext cx="2757054"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chemeClr val="lt1"/>
                </a:solidFill>
                <a:latin typeface="EB Garamond"/>
                <a:ea typeface="EB Garamond"/>
                <a:cs typeface="EB Garamond"/>
                <a:sym typeface="EB Garamond"/>
              </a:rPr>
              <a:t>Actions</a:t>
            </a:r>
            <a:endParaRPr sz="1400" b="0" i="0" u="none" strike="noStrike" cap="none">
              <a:solidFill>
                <a:srgbClr val="000000"/>
              </a:solidFill>
              <a:latin typeface="Arial"/>
              <a:ea typeface="Arial"/>
              <a:cs typeface="Arial"/>
              <a:sym typeface="Arial"/>
            </a:endParaRPr>
          </a:p>
        </p:txBody>
      </p:sp>
      <p:sp>
        <p:nvSpPr>
          <p:cNvPr id="1182" name="Google Shape;1182;p68"/>
          <p:cNvSpPr txBox="1"/>
          <p:nvPr/>
        </p:nvSpPr>
        <p:spPr>
          <a:xfrm>
            <a:off x="124694" y="6404021"/>
            <a:ext cx="72183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600"/>
              <a:buFont typeface="Arial"/>
              <a:buNone/>
            </a:pPr>
            <a:r>
              <a:rPr lang="en-CA" sz="1600" b="0" i="0" u="none" strike="noStrike" cap="none" dirty="0">
                <a:solidFill>
                  <a:schemeClr val="dk1"/>
                </a:solidFill>
                <a:latin typeface="Calibri"/>
                <a:ea typeface="Calibri"/>
                <a:cs typeface="Calibri"/>
                <a:sym typeface="Calibri"/>
              </a:rPr>
              <a:t>Adapted from Achieving Inclusion for Students with FASD in Australian Schools</a:t>
            </a:r>
            <a:endParaRPr sz="1400" b="0" i="0" u="none" strike="noStrike" cap="none" dirty="0">
              <a:solidFill>
                <a:schemeClr val="dk1"/>
              </a:solidFill>
              <a:latin typeface="Arial"/>
              <a:ea typeface="Arial"/>
              <a:cs typeface="Arial"/>
              <a:sym typeface="Arial"/>
            </a:endParaRPr>
          </a:p>
        </p:txBody>
      </p:sp>
      <p:sp>
        <p:nvSpPr>
          <p:cNvPr id="1183" name="Google Shape;1183;p68"/>
          <p:cNvSpPr txBox="1"/>
          <p:nvPr/>
        </p:nvSpPr>
        <p:spPr>
          <a:xfrm>
            <a:off x="377062" y="218302"/>
            <a:ext cx="7436897" cy="829311"/>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364DA1"/>
              </a:buClr>
              <a:buSzPts val="3600"/>
              <a:buFont typeface="Arial"/>
              <a:buNone/>
            </a:pPr>
            <a:r>
              <a:rPr lang="en-CA" sz="3600" b="1" i="0" u="none" strike="noStrike" cap="none">
                <a:solidFill>
                  <a:srgbClr val="364DA1"/>
                </a:solidFill>
                <a:latin typeface="EB Garamond"/>
                <a:ea typeface="EB Garamond"/>
                <a:cs typeface="EB Garamond"/>
                <a:sym typeface="EB Garamond"/>
              </a:rPr>
              <a:t>System and structural </a:t>
            </a:r>
            <a:br>
              <a:rPr lang="en-CA" sz="3600" b="1" i="0" u="none" strike="noStrike" cap="none">
                <a:solidFill>
                  <a:srgbClr val="364DA1"/>
                </a:solidFill>
                <a:latin typeface="EB Garamond"/>
                <a:ea typeface="EB Garamond"/>
                <a:cs typeface="EB Garamond"/>
                <a:sym typeface="EB Garamond"/>
              </a:rPr>
            </a:br>
            <a:r>
              <a:rPr lang="en-CA" sz="3600" b="1" i="0" u="none" strike="noStrike" cap="none">
                <a:solidFill>
                  <a:srgbClr val="364DA1"/>
                </a:solidFill>
                <a:latin typeface="EB Garamond"/>
                <a:ea typeface="EB Garamond"/>
                <a:cs typeface="EB Garamond"/>
                <a:sym typeface="EB Garamond"/>
              </a:rPr>
              <a:t>change for inclusion</a:t>
            </a:r>
            <a:endParaRPr sz="3600" b="1" i="0" u="none" strike="noStrike" cap="none">
              <a:solidFill>
                <a:srgbClr val="364DA1"/>
              </a:solidFill>
              <a:latin typeface="EB Garamond"/>
              <a:ea typeface="EB Garamond"/>
              <a:cs typeface="EB Garamond"/>
              <a:sym typeface="EB Garamond"/>
            </a:endParaRPr>
          </a:p>
        </p:txBody>
      </p:sp>
      <p:sp>
        <p:nvSpPr>
          <p:cNvPr id="1184" name="Google Shape;1184;p68"/>
          <p:cNvSpPr/>
          <p:nvPr/>
        </p:nvSpPr>
        <p:spPr>
          <a:xfrm>
            <a:off x="341904" y="2392569"/>
            <a:ext cx="2332028" cy="1870926"/>
          </a:xfrm>
          <a:prstGeom prst="roundRect">
            <a:avLst>
              <a:gd name="adj" fmla="val 5556"/>
            </a:avLst>
          </a:prstGeom>
          <a:solidFill>
            <a:srgbClr val="BADEE8"/>
          </a:solidFill>
          <a:ln>
            <a:noFill/>
          </a:ln>
          <a:effectLst>
            <a:outerShdw blurRad="355254" dist="38100" algn="tl" rotWithShape="0">
              <a:srgbClr val="3F3F3F">
                <a:alpha val="1254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85" name="Google Shape;1185;p68"/>
          <p:cNvSpPr txBox="1"/>
          <p:nvPr/>
        </p:nvSpPr>
        <p:spPr>
          <a:xfrm>
            <a:off x="341902" y="2941953"/>
            <a:ext cx="2332027" cy="772157"/>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595959"/>
              </a:buClr>
              <a:buSzPts val="2400"/>
              <a:buFont typeface="Arial"/>
              <a:buNone/>
            </a:pPr>
            <a:r>
              <a:rPr lang="en-CA" sz="2400" b="0" i="0" u="none" strike="noStrike" cap="none">
                <a:solidFill>
                  <a:schemeClr val="dk1"/>
                </a:solidFill>
                <a:latin typeface="Calibri"/>
                <a:ea typeface="Calibri"/>
                <a:cs typeface="Calibri"/>
                <a:sym typeface="Calibri"/>
              </a:rPr>
              <a:t>Knowledge </a:t>
            </a:r>
            <a:br>
              <a:rPr lang="en-CA" sz="2400" b="0" i="0" u="none" strike="noStrike" cap="none">
                <a:solidFill>
                  <a:schemeClr val="dk1"/>
                </a:solidFill>
                <a:latin typeface="Calibri"/>
                <a:ea typeface="Calibri"/>
                <a:cs typeface="Calibri"/>
                <a:sym typeface="Calibri"/>
              </a:rPr>
            </a:br>
            <a:r>
              <a:rPr lang="en-CA" sz="2400" b="0" i="0" u="none" strike="noStrike" cap="none">
                <a:solidFill>
                  <a:schemeClr val="dk1"/>
                </a:solidFill>
                <a:latin typeface="Calibri"/>
                <a:ea typeface="Calibri"/>
                <a:cs typeface="Calibri"/>
                <a:sym typeface="Calibri"/>
              </a:rPr>
              <a:t>of FASD</a:t>
            </a:r>
            <a:endParaRPr sz="2400" b="0" i="0" u="none" strike="noStrike" cap="none">
              <a:solidFill>
                <a:schemeClr val="dk1"/>
              </a:solidFill>
              <a:latin typeface="Calibri"/>
              <a:ea typeface="Calibri"/>
              <a:cs typeface="Calibri"/>
              <a:sym typeface="Calibri"/>
            </a:endParaRPr>
          </a:p>
        </p:txBody>
      </p:sp>
      <p:sp>
        <p:nvSpPr>
          <p:cNvPr id="1186" name="Google Shape;1186;p68"/>
          <p:cNvSpPr/>
          <p:nvPr/>
        </p:nvSpPr>
        <p:spPr>
          <a:xfrm>
            <a:off x="2932700" y="2392569"/>
            <a:ext cx="2332028" cy="1870926"/>
          </a:xfrm>
          <a:prstGeom prst="roundRect">
            <a:avLst>
              <a:gd name="adj" fmla="val 5556"/>
            </a:avLst>
          </a:prstGeom>
          <a:solidFill>
            <a:srgbClr val="BADEE8"/>
          </a:solidFill>
          <a:ln>
            <a:noFill/>
          </a:ln>
          <a:effectLst>
            <a:outerShdw blurRad="355254" dist="38100" algn="tl" rotWithShape="0">
              <a:srgbClr val="3F3F3F">
                <a:alpha val="1254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87" name="Google Shape;1187;p68"/>
          <p:cNvSpPr txBox="1"/>
          <p:nvPr/>
        </p:nvSpPr>
        <p:spPr>
          <a:xfrm>
            <a:off x="2932698" y="2615278"/>
            <a:ext cx="2332027" cy="137805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595959"/>
              </a:buClr>
              <a:buSzPts val="2400"/>
              <a:buFont typeface="Arial"/>
              <a:buNone/>
            </a:pPr>
            <a:r>
              <a:rPr lang="en-CA" sz="2400" b="0" i="0" u="none" strike="noStrike" cap="none">
                <a:solidFill>
                  <a:schemeClr val="dk1"/>
                </a:solidFill>
                <a:latin typeface="Calibri"/>
                <a:ea typeface="Calibri"/>
                <a:cs typeface="Calibri"/>
                <a:sym typeface="Calibri"/>
              </a:rPr>
              <a:t>Successful inclusion of learners with FASD</a:t>
            </a:r>
            <a:endParaRPr sz="2400" b="0" i="0" u="none" strike="noStrike" cap="none">
              <a:solidFill>
                <a:schemeClr val="dk1"/>
              </a:solidFill>
              <a:latin typeface="Calibri"/>
              <a:ea typeface="Calibri"/>
              <a:cs typeface="Calibri"/>
              <a:sym typeface="Calibri"/>
            </a:endParaRPr>
          </a:p>
        </p:txBody>
      </p:sp>
      <p:sp>
        <p:nvSpPr>
          <p:cNvPr id="1188" name="Google Shape;1188;p68"/>
          <p:cNvSpPr/>
          <p:nvPr/>
        </p:nvSpPr>
        <p:spPr>
          <a:xfrm>
            <a:off x="5606627" y="2392569"/>
            <a:ext cx="2332028" cy="1870926"/>
          </a:xfrm>
          <a:prstGeom prst="roundRect">
            <a:avLst>
              <a:gd name="adj" fmla="val 5556"/>
            </a:avLst>
          </a:prstGeom>
          <a:solidFill>
            <a:srgbClr val="BADEE8"/>
          </a:solidFill>
          <a:ln>
            <a:noFill/>
          </a:ln>
          <a:effectLst>
            <a:outerShdw blurRad="355254" dist="38100" algn="tl" rotWithShape="0">
              <a:srgbClr val="3F3F3F">
                <a:alpha val="1254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89" name="Google Shape;1189;p68"/>
          <p:cNvSpPr txBox="1"/>
          <p:nvPr/>
        </p:nvSpPr>
        <p:spPr>
          <a:xfrm>
            <a:off x="5606625" y="2615278"/>
            <a:ext cx="2332027" cy="1378053"/>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595959"/>
              </a:buClr>
              <a:buSzPts val="2400"/>
              <a:buFont typeface="Arial"/>
              <a:buNone/>
            </a:pPr>
            <a:r>
              <a:rPr lang="en-CA" sz="2400" b="0" i="0" u="none" strike="noStrike" cap="none">
                <a:solidFill>
                  <a:schemeClr val="dk1"/>
                </a:solidFill>
                <a:latin typeface="Calibri"/>
                <a:ea typeface="Calibri"/>
                <a:cs typeface="Calibri"/>
                <a:sym typeface="Calibri"/>
              </a:rPr>
              <a:t>Curriculum design, decision making, and delivery</a:t>
            </a:r>
            <a:endParaRPr sz="2400" b="0" i="0" u="none" strike="noStrike" cap="none">
              <a:solidFill>
                <a:schemeClr val="dk1"/>
              </a:solidFill>
              <a:latin typeface="Calibri"/>
              <a:ea typeface="Calibri"/>
              <a:cs typeface="Calibri"/>
              <a:sym typeface="Calibri"/>
            </a:endParaRPr>
          </a:p>
        </p:txBody>
      </p:sp>
      <p:pic>
        <p:nvPicPr>
          <p:cNvPr id="1190" name="Google Shape;1190;p68"/>
          <p:cNvPicPr preferRelativeResize="0"/>
          <p:nvPr/>
        </p:nvPicPr>
        <p:blipFill rotWithShape="1">
          <a:blip r:embed="rId3">
            <a:alphaModFix/>
          </a:blip>
          <a:srcRect/>
          <a:stretch/>
        </p:blipFill>
        <p:spPr>
          <a:xfrm>
            <a:off x="377063" y="2049488"/>
            <a:ext cx="595346" cy="565790"/>
          </a:xfrm>
          <a:prstGeom prst="rect">
            <a:avLst/>
          </a:prstGeom>
          <a:noFill/>
          <a:ln>
            <a:noFill/>
          </a:ln>
        </p:spPr>
      </p:pic>
      <p:sp>
        <p:nvSpPr>
          <p:cNvPr id="1191" name="Google Shape;1191;p68"/>
          <p:cNvSpPr/>
          <p:nvPr/>
        </p:nvSpPr>
        <p:spPr>
          <a:xfrm>
            <a:off x="651164" y="5157590"/>
            <a:ext cx="2660073" cy="1114816"/>
          </a:xfrm>
          <a:prstGeom prst="roundRect">
            <a:avLst>
              <a:gd name="adj" fmla="val 5556"/>
            </a:avLst>
          </a:prstGeom>
          <a:solidFill>
            <a:srgbClr val="4B9847"/>
          </a:solidFill>
          <a:ln>
            <a:noFill/>
          </a:ln>
          <a:effectLst>
            <a:outerShdw blurRad="355254" dist="38100" algn="tl" rotWithShape="0">
              <a:srgbClr val="3F3F3F">
                <a:alpha val="1254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92" name="Google Shape;1192;p68"/>
          <p:cNvSpPr txBox="1"/>
          <p:nvPr/>
        </p:nvSpPr>
        <p:spPr>
          <a:xfrm>
            <a:off x="674736" y="5360920"/>
            <a:ext cx="2660073" cy="772157"/>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400"/>
              <a:buFont typeface="Arial"/>
              <a:buNone/>
            </a:pPr>
            <a:r>
              <a:rPr lang="en-CA" sz="2400" b="0" i="0" u="none" strike="noStrike" cap="none">
                <a:solidFill>
                  <a:schemeClr val="lt1"/>
                </a:solidFill>
                <a:latin typeface="Calibri"/>
                <a:ea typeface="Calibri"/>
                <a:cs typeface="Calibri"/>
                <a:sym typeface="Calibri"/>
              </a:rPr>
              <a:t>Collaboration and communication</a:t>
            </a:r>
            <a:endParaRPr sz="2400" b="0" i="0" u="none" strike="noStrike" cap="none">
              <a:solidFill>
                <a:schemeClr val="lt1"/>
              </a:solidFill>
              <a:latin typeface="Calibri"/>
              <a:ea typeface="Calibri"/>
              <a:cs typeface="Calibri"/>
              <a:sym typeface="Calibri"/>
            </a:endParaRPr>
          </a:p>
        </p:txBody>
      </p:sp>
      <p:sp>
        <p:nvSpPr>
          <p:cNvPr id="1193" name="Google Shape;1193;p68"/>
          <p:cNvSpPr/>
          <p:nvPr/>
        </p:nvSpPr>
        <p:spPr>
          <a:xfrm>
            <a:off x="3796146" y="5157590"/>
            <a:ext cx="2660073" cy="1114816"/>
          </a:xfrm>
          <a:prstGeom prst="roundRect">
            <a:avLst>
              <a:gd name="adj" fmla="val 5556"/>
            </a:avLst>
          </a:prstGeom>
          <a:solidFill>
            <a:srgbClr val="4B9847"/>
          </a:solidFill>
          <a:ln>
            <a:noFill/>
          </a:ln>
          <a:effectLst>
            <a:outerShdw blurRad="355254" dist="38100" algn="tl" rotWithShape="0">
              <a:srgbClr val="3F3F3F">
                <a:alpha val="1254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94" name="Google Shape;1194;p68"/>
          <p:cNvSpPr txBox="1"/>
          <p:nvPr/>
        </p:nvSpPr>
        <p:spPr>
          <a:xfrm>
            <a:off x="3819718" y="5360920"/>
            <a:ext cx="2636501" cy="772157"/>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400"/>
              <a:buFont typeface="Arial"/>
              <a:buNone/>
            </a:pPr>
            <a:r>
              <a:rPr lang="en-CA" sz="2400" b="0" i="0" u="none" strike="noStrike" cap="none">
                <a:solidFill>
                  <a:schemeClr val="lt1"/>
                </a:solidFill>
                <a:latin typeface="Calibri"/>
                <a:ea typeface="Calibri"/>
                <a:cs typeface="Calibri"/>
                <a:sym typeface="Calibri"/>
              </a:rPr>
              <a:t>No blame, </a:t>
            </a:r>
            <a:br>
              <a:rPr lang="en-CA" sz="2400" b="0" i="0" u="none" strike="noStrike" cap="none">
                <a:solidFill>
                  <a:schemeClr val="lt1"/>
                </a:solidFill>
                <a:latin typeface="Calibri"/>
                <a:ea typeface="Calibri"/>
                <a:cs typeface="Calibri"/>
                <a:sym typeface="Calibri"/>
              </a:rPr>
            </a:br>
            <a:r>
              <a:rPr lang="en-CA" sz="2400" b="0" i="0" u="none" strike="noStrike" cap="none">
                <a:solidFill>
                  <a:schemeClr val="lt1"/>
                </a:solidFill>
                <a:latin typeface="Calibri"/>
                <a:ea typeface="Calibri"/>
                <a:cs typeface="Calibri"/>
                <a:sym typeface="Calibri"/>
              </a:rPr>
              <a:t>no shame</a:t>
            </a:r>
            <a:endParaRPr sz="2400" b="0" i="0" u="none" strike="noStrike" cap="none">
              <a:solidFill>
                <a:schemeClr val="lt1"/>
              </a:solidFill>
              <a:latin typeface="Calibri"/>
              <a:ea typeface="Calibri"/>
              <a:cs typeface="Calibri"/>
              <a:sym typeface="Calibri"/>
            </a:endParaRPr>
          </a:p>
        </p:txBody>
      </p:sp>
      <p:pic>
        <p:nvPicPr>
          <p:cNvPr id="1195" name="Google Shape;1195;p68"/>
          <p:cNvPicPr preferRelativeResize="0"/>
          <p:nvPr/>
        </p:nvPicPr>
        <p:blipFill rotWithShape="1">
          <a:blip r:embed="rId3">
            <a:alphaModFix/>
          </a:blip>
          <a:srcRect/>
          <a:stretch/>
        </p:blipFill>
        <p:spPr>
          <a:xfrm>
            <a:off x="627592" y="4751412"/>
            <a:ext cx="595346" cy="565790"/>
          </a:xfrm>
          <a:prstGeom prst="rect">
            <a:avLst/>
          </a:prstGeom>
          <a:noFill/>
          <a:ln>
            <a:noFill/>
          </a:ln>
        </p:spPr>
      </p:pic>
      <p:pic>
        <p:nvPicPr>
          <p:cNvPr id="1196" name="Google Shape;1196;p68"/>
          <p:cNvPicPr preferRelativeResize="0"/>
          <p:nvPr/>
        </p:nvPicPr>
        <p:blipFill rotWithShape="1">
          <a:blip r:embed="rId3">
            <a:alphaModFix/>
          </a:blip>
          <a:srcRect/>
          <a:stretch/>
        </p:blipFill>
        <p:spPr>
          <a:xfrm>
            <a:off x="3683598" y="4795130"/>
            <a:ext cx="595346" cy="565790"/>
          </a:xfrm>
          <a:prstGeom prst="rect">
            <a:avLst/>
          </a:prstGeom>
          <a:noFill/>
          <a:ln>
            <a:noFill/>
          </a:ln>
        </p:spPr>
      </p:pic>
      <p:cxnSp>
        <p:nvCxnSpPr>
          <p:cNvPr id="1197" name="Google Shape;1197;p68"/>
          <p:cNvCxnSpPr>
            <a:endCxn id="1179" idx="1"/>
          </p:cNvCxnSpPr>
          <p:nvPr/>
        </p:nvCxnSpPr>
        <p:spPr>
          <a:xfrm>
            <a:off x="6359113" y="891259"/>
            <a:ext cx="2801400" cy="0"/>
          </a:xfrm>
          <a:prstGeom prst="straightConnector1">
            <a:avLst/>
          </a:prstGeom>
          <a:noFill/>
          <a:ln w="104775" cap="rnd" cmpd="sng">
            <a:solidFill>
              <a:srgbClr val="BADEE8"/>
            </a:solidFill>
            <a:prstDash val="solid"/>
            <a:miter lim="800000"/>
            <a:headEnd type="none" w="sm" len="sm"/>
            <a:tailEnd type="triangle" w="med" len="med"/>
          </a:ln>
        </p:spPr>
      </p:cxnSp>
      <p:cxnSp>
        <p:nvCxnSpPr>
          <p:cNvPr id="1198" name="Google Shape;1198;p68"/>
          <p:cNvCxnSpPr>
            <a:stCxn id="1189" idx="3"/>
          </p:cNvCxnSpPr>
          <p:nvPr/>
        </p:nvCxnSpPr>
        <p:spPr>
          <a:xfrm rot="10800000" flipH="1">
            <a:off x="7938652" y="3294705"/>
            <a:ext cx="1122300" cy="9600"/>
          </a:xfrm>
          <a:prstGeom prst="straightConnector1">
            <a:avLst/>
          </a:prstGeom>
          <a:noFill/>
          <a:ln w="104775" cap="rnd" cmpd="sng">
            <a:solidFill>
              <a:srgbClr val="BADEE8"/>
            </a:solidFill>
            <a:prstDash val="solid"/>
            <a:miter lim="800000"/>
            <a:headEnd type="none" w="sm" len="sm"/>
            <a:tailEnd type="triangle" w="med" len="med"/>
          </a:ln>
        </p:spPr>
      </p:cxnSp>
      <p:cxnSp>
        <p:nvCxnSpPr>
          <p:cNvPr id="1199" name="Google Shape;1199;p68"/>
          <p:cNvCxnSpPr/>
          <p:nvPr/>
        </p:nvCxnSpPr>
        <p:spPr>
          <a:xfrm>
            <a:off x="6567052" y="5618015"/>
            <a:ext cx="2438397" cy="31885"/>
          </a:xfrm>
          <a:prstGeom prst="straightConnector1">
            <a:avLst/>
          </a:prstGeom>
          <a:noFill/>
          <a:ln w="104775" cap="rnd" cmpd="sng">
            <a:solidFill>
              <a:srgbClr val="BADEE8"/>
            </a:solidFill>
            <a:prstDash val="solid"/>
            <a:miter lim="800000"/>
            <a:headEnd type="none" w="sm" len="sm"/>
            <a:tailEnd type="triangle" w="med" len="med"/>
          </a:ln>
        </p:spPr>
      </p:cxnSp>
      <p:cxnSp>
        <p:nvCxnSpPr>
          <p:cNvPr id="1200" name="Google Shape;1200;p68"/>
          <p:cNvCxnSpPr/>
          <p:nvPr/>
        </p:nvCxnSpPr>
        <p:spPr>
          <a:xfrm flipH="1">
            <a:off x="1319790" y="1365709"/>
            <a:ext cx="1007774" cy="887531"/>
          </a:xfrm>
          <a:prstGeom prst="straightConnector1">
            <a:avLst/>
          </a:prstGeom>
          <a:noFill/>
          <a:ln w="104775" cap="rnd" cmpd="sng">
            <a:solidFill>
              <a:srgbClr val="364DA1"/>
            </a:solidFill>
            <a:prstDash val="solid"/>
            <a:miter lim="800000"/>
            <a:headEnd type="none" w="sm" len="sm"/>
            <a:tailEnd type="triangle" w="med" len="med"/>
          </a:ln>
        </p:spPr>
      </p:cxnSp>
      <p:cxnSp>
        <p:nvCxnSpPr>
          <p:cNvPr id="1201" name="Google Shape;1201;p68"/>
          <p:cNvCxnSpPr/>
          <p:nvPr/>
        </p:nvCxnSpPr>
        <p:spPr>
          <a:xfrm>
            <a:off x="4118408" y="1365709"/>
            <a:ext cx="0" cy="901480"/>
          </a:xfrm>
          <a:prstGeom prst="straightConnector1">
            <a:avLst/>
          </a:prstGeom>
          <a:noFill/>
          <a:ln w="104775" cap="rnd" cmpd="sng">
            <a:solidFill>
              <a:srgbClr val="364DA1"/>
            </a:solidFill>
            <a:prstDash val="solid"/>
            <a:miter lim="800000"/>
            <a:headEnd type="none" w="sm" len="sm"/>
            <a:tailEnd type="triangle" w="med" len="med"/>
          </a:ln>
        </p:spPr>
      </p:cxnSp>
      <p:cxnSp>
        <p:nvCxnSpPr>
          <p:cNvPr id="1202" name="Google Shape;1202;p68"/>
          <p:cNvCxnSpPr/>
          <p:nvPr/>
        </p:nvCxnSpPr>
        <p:spPr>
          <a:xfrm>
            <a:off x="5902036" y="1365709"/>
            <a:ext cx="710191" cy="929189"/>
          </a:xfrm>
          <a:prstGeom prst="straightConnector1">
            <a:avLst/>
          </a:prstGeom>
          <a:noFill/>
          <a:ln w="104775" cap="rnd" cmpd="sng">
            <a:solidFill>
              <a:srgbClr val="364DA1"/>
            </a:solidFill>
            <a:prstDash val="solid"/>
            <a:miter lim="800000"/>
            <a:headEnd type="none" w="sm" len="sm"/>
            <a:tailEnd type="triangle" w="med" len="med"/>
          </a:ln>
        </p:spPr>
      </p:cxnSp>
      <p:cxnSp>
        <p:nvCxnSpPr>
          <p:cNvPr id="1203" name="Google Shape;1203;p68"/>
          <p:cNvCxnSpPr/>
          <p:nvPr/>
        </p:nvCxnSpPr>
        <p:spPr>
          <a:xfrm>
            <a:off x="1400658" y="4130605"/>
            <a:ext cx="640431" cy="918087"/>
          </a:xfrm>
          <a:prstGeom prst="straightConnector1">
            <a:avLst/>
          </a:prstGeom>
          <a:noFill/>
          <a:ln w="104775" cap="rnd" cmpd="sng">
            <a:solidFill>
              <a:srgbClr val="364DA1"/>
            </a:solidFill>
            <a:prstDash val="solid"/>
            <a:miter lim="800000"/>
            <a:headEnd type="none" w="sm" len="sm"/>
            <a:tailEnd type="triangle" w="med" len="med"/>
          </a:ln>
        </p:spPr>
      </p:cxnSp>
      <p:cxnSp>
        <p:nvCxnSpPr>
          <p:cNvPr id="1204" name="Google Shape;1204;p68"/>
          <p:cNvCxnSpPr/>
          <p:nvPr/>
        </p:nvCxnSpPr>
        <p:spPr>
          <a:xfrm rot="10800000" flipH="1">
            <a:off x="2465704" y="4130605"/>
            <a:ext cx="909623" cy="887011"/>
          </a:xfrm>
          <a:prstGeom prst="straightConnector1">
            <a:avLst/>
          </a:prstGeom>
          <a:noFill/>
          <a:ln w="104775" cap="rnd" cmpd="sng">
            <a:solidFill>
              <a:srgbClr val="364DA1"/>
            </a:solidFill>
            <a:prstDash val="solid"/>
            <a:miter lim="800000"/>
            <a:headEnd type="none" w="sm" len="sm"/>
            <a:tailEnd type="triangle" w="med" len="med"/>
          </a:ln>
        </p:spPr>
      </p:cxnSp>
      <p:cxnSp>
        <p:nvCxnSpPr>
          <p:cNvPr id="1205" name="Google Shape;1205;p68"/>
          <p:cNvCxnSpPr/>
          <p:nvPr/>
        </p:nvCxnSpPr>
        <p:spPr>
          <a:xfrm rot="10800000" flipH="1">
            <a:off x="5334001" y="4104171"/>
            <a:ext cx="778610" cy="869243"/>
          </a:xfrm>
          <a:prstGeom prst="straightConnector1">
            <a:avLst/>
          </a:prstGeom>
          <a:noFill/>
          <a:ln w="104775" cap="rnd" cmpd="sng">
            <a:solidFill>
              <a:srgbClr val="364DA1"/>
            </a:solidFill>
            <a:prstDash val="solid"/>
            <a:miter lim="800000"/>
            <a:headEnd type="none" w="sm" len="sm"/>
            <a:tailEnd type="triangle" w="med" len="med"/>
          </a:ln>
        </p:spPr>
      </p:cxnSp>
      <p:cxnSp>
        <p:nvCxnSpPr>
          <p:cNvPr id="1206" name="Google Shape;1206;p68"/>
          <p:cNvCxnSpPr/>
          <p:nvPr/>
        </p:nvCxnSpPr>
        <p:spPr>
          <a:xfrm rot="10800000">
            <a:off x="4374888" y="4143953"/>
            <a:ext cx="732176" cy="841535"/>
          </a:xfrm>
          <a:prstGeom prst="straightConnector1">
            <a:avLst/>
          </a:prstGeom>
          <a:noFill/>
          <a:ln w="104775" cap="rnd" cmpd="sng">
            <a:solidFill>
              <a:srgbClr val="364DA1"/>
            </a:solidFill>
            <a:prstDash val="solid"/>
            <a:miter lim="800000"/>
            <a:headEnd type="none" w="sm" len="sm"/>
            <a:tailEnd type="triangle" w="med" len="med"/>
          </a:ln>
        </p:spPr>
      </p:cxn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211"/>
        <p:cNvGrpSpPr/>
        <p:nvPr/>
      </p:nvGrpSpPr>
      <p:grpSpPr>
        <a:xfrm>
          <a:off x="0" y="0"/>
          <a:ext cx="0" cy="0"/>
          <a:chOff x="0" y="0"/>
          <a:chExt cx="0" cy="0"/>
        </a:xfrm>
      </p:grpSpPr>
      <p:sp>
        <p:nvSpPr>
          <p:cNvPr id="1212" name="Google Shape;1212;p69"/>
          <p:cNvSpPr/>
          <p:nvPr/>
        </p:nvSpPr>
        <p:spPr>
          <a:xfrm>
            <a:off x="0" y="1134571"/>
            <a:ext cx="4316057" cy="5265964"/>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13" name="Google Shape;1213;p69"/>
          <p:cNvSpPr/>
          <p:nvPr/>
        </p:nvSpPr>
        <p:spPr>
          <a:xfrm>
            <a:off x="0"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214" name="Google Shape;1214;p69"/>
          <p:cNvCxnSpPr>
            <a:stCxn id="1213" idx="0"/>
          </p:cNvCxnSpPr>
          <p:nvPr/>
        </p:nvCxnSpPr>
        <p:spPr>
          <a:xfrm flipH="1">
            <a:off x="244993"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215" name="Google Shape;1215;p69"/>
          <p:cNvSpPr txBox="1"/>
          <p:nvPr/>
        </p:nvSpPr>
        <p:spPr>
          <a:xfrm>
            <a:off x="121486" y="6400800"/>
            <a:ext cx="341760"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fld id="{00000000-1234-1234-1234-123412341234}" type="slidenum">
              <a:rPr lang="en-CA" sz="1200" b="0" i="0" u="none" strike="noStrike" cap="none">
                <a:solidFill>
                  <a:srgbClr val="595959"/>
                </a:solidFill>
                <a:latin typeface="Calibri"/>
                <a:ea typeface="Calibri"/>
                <a:cs typeface="Calibri"/>
                <a:sym typeface="Calibri"/>
              </a:rPr>
              <a:t>79</a:t>
            </a:fld>
            <a:endParaRPr sz="1200" b="0" i="0" u="none" strike="noStrike" cap="none">
              <a:solidFill>
                <a:srgbClr val="595959"/>
              </a:solidFill>
              <a:latin typeface="Calibri"/>
              <a:ea typeface="Calibri"/>
              <a:cs typeface="Calibri"/>
              <a:sym typeface="Calibri"/>
            </a:endParaRPr>
          </a:p>
        </p:txBody>
      </p:sp>
      <p:sp>
        <p:nvSpPr>
          <p:cNvPr id="1216" name="Google Shape;1216;p69"/>
          <p:cNvSpPr/>
          <p:nvPr/>
        </p:nvSpPr>
        <p:spPr>
          <a:xfrm>
            <a:off x="4795939" y="3282461"/>
            <a:ext cx="45719" cy="1654646"/>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17" name="Google Shape;1217;p69"/>
          <p:cNvSpPr txBox="1"/>
          <p:nvPr/>
        </p:nvSpPr>
        <p:spPr>
          <a:xfrm>
            <a:off x="5061064" y="2338149"/>
            <a:ext cx="6902400" cy="37422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33000"/>
              </a:lnSpc>
              <a:spcBef>
                <a:spcPts val="0"/>
              </a:spcBef>
              <a:spcAft>
                <a:spcPts val="0"/>
              </a:spcAft>
              <a:buClr>
                <a:schemeClr val="dk1"/>
              </a:buClr>
              <a:buSzPts val="2300"/>
              <a:buFont typeface="Arial"/>
              <a:buChar char="•"/>
            </a:pPr>
            <a:r>
              <a:rPr lang="en-CA" sz="2300" b="1" i="0" u="none" strike="noStrike" cap="none">
                <a:solidFill>
                  <a:schemeClr val="dk1"/>
                </a:solidFill>
                <a:latin typeface="Calibri"/>
                <a:ea typeface="Calibri"/>
                <a:cs typeface="Calibri"/>
                <a:sym typeface="Calibri"/>
              </a:rPr>
              <a:t>Flexible</a:t>
            </a:r>
            <a:r>
              <a:rPr lang="en-CA" sz="2300" i="0" u="none" strike="noStrike" cap="none">
                <a:solidFill>
                  <a:schemeClr val="dk1"/>
                </a:solidFill>
                <a:latin typeface="Calibri"/>
                <a:ea typeface="Calibri"/>
                <a:cs typeface="Calibri"/>
                <a:sym typeface="Calibri"/>
              </a:rPr>
              <a:t>, individual-based responses.</a:t>
            </a:r>
            <a:endParaRPr sz="1400" b="0" i="0" u="none" strike="noStrike" cap="none">
              <a:solidFill>
                <a:schemeClr val="dk1"/>
              </a:solidFill>
              <a:latin typeface="Arial"/>
              <a:ea typeface="Arial"/>
              <a:cs typeface="Arial"/>
              <a:sym typeface="Arial"/>
            </a:endParaRPr>
          </a:p>
          <a:p>
            <a:pPr marL="342900" marR="0" lvl="0" indent="-342900" algn="l" rtl="0">
              <a:lnSpc>
                <a:spcPct val="133000"/>
              </a:lnSpc>
              <a:spcBef>
                <a:spcPts val="0"/>
              </a:spcBef>
              <a:spcAft>
                <a:spcPts val="0"/>
              </a:spcAft>
              <a:buClr>
                <a:schemeClr val="dk1"/>
              </a:buClr>
              <a:buSzPts val="2300"/>
              <a:buFont typeface="Arial"/>
              <a:buChar char="•"/>
            </a:pPr>
            <a:r>
              <a:rPr lang="en-CA" sz="2300" b="1">
                <a:solidFill>
                  <a:schemeClr val="dk1"/>
                </a:solidFill>
                <a:latin typeface="Calibri"/>
                <a:ea typeface="Calibri"/>
                <a:cs typeface="Calibri"/>
                <a:sym typeface="Calibri"/>
              </a:rPr>
              <a:t>Foster p</a:t>
            </a:r>
            <a:r>
              <a:rPr lang="en-CA" sz="2300" b="1" i="0" u="none" strike="noStrike" cap="none">
                <a:solidFill>
                  <a:schemeClr val="dk1"/>
                </a:solidFill>
                <a:latin typeface="Calibri"/>
                <a:ea typeface="Calibri"/>
                <a:cs typeface="Calibri"/>
                <a:sym typeface="Calibri"/>
              </a:rPr>
              <a:t>ositive school experiences</a:t>
            </a:r>
            <a:r>
              <a:rPr lang="en-CA" sz="2300">
                <a:solidFill>
                  <a:schemeClr val="dk1"/>
                </a:solidFill>
                <a:latin typeface="Calibri"/>
                <a:ea typeface="Calibri"/>
                <a:cs typeface="Calibri"/>
                <a:sym typeface="Calibri"/>
              </a:rPr>
              <a:t>.</a:t>
            </a:r>
            <a:endParaRPr sz="1400" b="0" i="0" u="none" strike="noStrike" cap="none">
              <a:solidFill>
                <a:schemeClr val="dk1"/>
              </a:solidFill>
              <a:latin typeface="Arial"/>
              <a:ea typeface="Arial"/>
              <a:cs typeface="Arial"/>
              <a:sym typeface="Arial"/>
            </a:endParaRPr>
          </a:p>
          <a:p>
            <a:pPr marL="342900" marR="0" lvl="0" indent="-342900" algn="l" rtl="0">
              <a:lnSpc>
                <a:spcPct val="133000"/>
              </a:lnSpc>
              <a:spcBef>
                <a:spcPts val="0"/>
              </a:spcBef>
              <a:spcAft>
                <a:spcPts val="0"/>
              </a:spcAft>
              <a:buClr>
                <a:schemeClr val="dk1"/>
              </a:buClr>
              <a:buSzPts val="2300"/>
              <a:buFont typeface="Arial"/>
              <a:buChar char="•"/>
            </a:pPr>
            <a:r>
              <a:rPr lang="en-CA" sz="2300">
                <a:solidFill>
                  <a:schemeClr val="dk1"/>
                </a:solidFill>
                <a:latin typeface="Calibri"/>
                <a:ea typeface="Calibri"/>
                <a:cs typeface="Calibri"/>
                <a:sym typeface="Calibri"/>
              </a:rPr>
              <a:t>Gain</a:t>
            </a:r>
            <a:r>
              <a:rPr lang="en-CA" sz="2300" b="0" i="0" u="none" strike="noStrike" cap="none">
                <a:solidFill>
                  <a:schemeClr val="dk1"/>
                </a:solidFill>
                <a:latin typeface="Calibri"/>
                <a:ea typeface="Calibri"/>
                <a:cs typeface="Calibri"/>
                <a:sym typeface="Calibri"/>
              </a:rPr>
              <a:t> </a:t>
            </a:r>
            <a:r>
              <a:rPr lang="en-CA" sz="2300" b="1" i="0" u="none" strike="noStrike" cap="none">
                <a:solidFill>
                  <a:schemeClr val="dk1"/>
                </a:solidFill>
                <a:latin typeface="Calibri"/>
                <a:ea typeface="Calibri"/>
                <a:cs typeface="Calibri"/>
                <a:sym typeface="Calibri"/>
              </a:rPr>
              <a:t>knowledge and training in FASD. </a:t>
            </a:r>
            <a:endParaRPr sz="1400" b="0" i="0" u="none" strike="noStrike" cap="none">
              <a:solidFill>
                <a:schemeClr val="dk1"/>
              </a:solidFill>
              <a:latin typeface="Arial"/>
              <a:ea typeface="Arial"/>
              <a:cs typeface="Arial"/>
              <a:sym typeface="Arial"/>
            </a:endParaRPr>
          </a:p>
          <a:p>
            <a:pPr marL="342900" marR="0" lvl="0" indent="-342900" algn="l" rtl="0">
              <a:lnSpc>
                <a:spcPct val="133000"/>
              </a:lnSpc>
              <a:spcBef>
                <a:spcPts val="0"/>
              </a:spcBef>
              <a:spcAft>
                <a:spcPts val="0"/>
              </a:spcAft>
              <a:buClr>
                <a:schemeClr val="dk1"/>
              </a:buClr>
              <a:buSzPts val="2300"/>
              <a:buFont typeface="Arial"/>
              <a:buChar char="•"/>
            </a:pPr>
            <a:r>
              <a:rPr lang="en-CA" sz="2300">
                <a:solidFill>
                  <a:schemeClr val="dk1"/>
                </a:solidFill>
                <a:latin typeface="Calibri"/>
                <a:ea typeface="Calibri"/>
                <a:cs typeface="Calibri"/>
                <a:sym typeface="Calibri"/>
              </a:rPr>
              <a:t>Look beyond </a:t>
            </a:r>
            <a:r>
              <a:rPr lang="en-CA" sz="2300" b="0" i="0" u="none" strike="noStrike" cap="none">
                <a:solidFill>
                  <a:schemeClr val="dk1"/>
                </a:solidFill>
                <a:latin typeface="Calibri"/>
                <a:ea typeface="Calibri"/>
                <a:cs typeface="Calibri"/>
                <a:sym typeface="Calibri"/>
              </a:rPr>
              <a:t> </a:t>
            </a:r>
            <a:r>
              <a:rPr lang="en-CA" sz="2300" b="1" i="0" u="none" strike="noStrike" cap="none">
                <a:solidFill>
                  <a:schemeClr val="dk1"/>
                </a:solidFill>
                <a:latin typeface="Calibri"/>
                <a:ea typeface="Calibri"/>
                <a:cs typeface="Calibri"/>
                <a:sym typeface="Calibri"/>
              </a:rPr>
              <a:t>traditional approaches in classroom management</a:t>
            </a:r>
            <a:r>
              <a:rPr lang="en-CA" sz="2300" b="1">
                <a:solidFill>
                  <a:schemeClr val="dk1"/>
                </a:solidFill>
                <a:latin typeface="Calibri"/>
                <a:ea typeface="Calibri"/>
                <a:cs typeface="Calibri"/>
                <a:sym typeface="Calibri"/>
              </a:rPr>
              <a:t>.</a:t>
            </a:r>
            <a:endParaRPr sz="1400" b="0" i="0" u="none" strike="noStrike" cap="none">
              <a:solidFill>
                <a:schemeClr val="dk1"/>
              </a:solidFill>
              <a:latin typeface="Arial"/>
              <a:ea typeface="Arial"/>
              <a:cs typeface="Arial"/>
              <a:sym typeface="Arial"/>
            </a:endParaRPr>
          </a:p>
          <a:p>
            <a:pPr marL="342900" marR="0" lvl="0" indent="-342900" algn="l" rtl="0">
              <a:lnSpc>
                <a:spcPct val="133000"/>
              </a:lnSpc>
              <a:spcBef>
                <a:spcPts val="0"/>
              </a:spcBef>
              <a:spcAft>
                <a:spcPts val="0"/>
              </a:spcAft>
              <a:buClr>
                <a:schemeClr val="dk1"/>
              </a:buClr>
              <a:buSzPts val="2300"/>
              <a:buFont typeface="Arial"/>
              <a:buChar char="•"/>
            </a:pPr>
            <a:r>
              <a:rPr lang="en-CA" sz="2300" b="0" i="0" u="none" strike="noStrike" cap="none">
                <a:solidFill>
                  <a:schemeClr val="dk1"/>
                </a:solidFill>
                <a:latin typeface="Calibri"/>
                <a:ea typeface="Calibri"/>
                <a:cs typeface="Calibri"/>
                <a:sym typeface="Calibri"/>
              </a:rPr>
              <a:t>Typical </a:t>
            </a:r>
            <a:r>
              <a:rPr lang="en-CA" sz="2300" b="1" i="0" u="none" strike="noStrike" cap="none">
                <a:solidFill>
                  <a:schemeClr val="dk1"/>
                </a:solidFill>
                <a:latin typeface="Calibri"/>
                <a:ea typeface="Calibri"/>
                <a:cs typeface="Calibri"/>
                <a:sym typeface="Calibri"/>
              </a:rPr>
              <a:t>behavioural responses are not always interpreted appropriately</a:t>
            </a:r>
            <a:r>
              <a:rPr lang="en-CA" sz="2300" b="0" i="0" u="none" strike="noStrike" cap="none">
                <a:solidFill>
                  <a:schemeClr val="dk1"/>
                </a:solidFill>
                <a:latin typeface="Calibri"/>
                <a:ea typeface="Calibri"/>
                <a:cs typeface="Calibri"/>
                <a:sym typeface="Calibri"/>
              </a:rPr>
              <a:t> by the individual with FASD.</a:t>
            </a:r>
            <a:endParaRPr sz="1400" b="0" i="0" u="none" strike="noStrike" cap="none">
              <a:solidFill>
                <a:schemeClr val="dk1"/>
              </a:solidFill>
              <a:latin typeface="Arial"/>
              <a:ea typeface="Arial"/>
              <a:cs typeface="Arial"/>
              <a:sym typeface="Arial"/>
            </a:endParaRPr>
          </a:p>
        </p:txBody>
      </p:sp>
      <p:sp>
        <p:nvSpPr>
          <p:cNvPr id="1218" name="Google Shape;1218;p69"/>
          <p:cNvSpPr txBox="1"/>
          <p:nvPr/>
        </p:nvSpPr>
        <p:spPr>
          <a:xfrm>
            <a:off x="4652301" y="374525"/>
            <a:ext cx="6902400" cy="175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Case for a </a:t>
            </a:r>
            <a:br>
              <a:rPr lang="en-CA" sz="5400" b="1" i="0" u="none" strike="noStrike" cap="none">
                <a:solidFill>
                  <a:srgbClr val="364DA1"/>
                </a:solidFill>
                <a:latin typeface="EB Garamond"/>
                <a:ea typeface="EB Garamond"/>
                <a:cs typeface="EB Garamond"/>
                <a:sym typeface="EB Garamond"/>
              </a:rPr>
            </a:br>
            <a:r>
              <a:rPr lang="en-CA" sz="5400" b="1" i="0" u="none" strike="noStrike" cap="none">
                <a:solidFill>
                  <a:srgbClr val="364DA1"/>
                </a:solidFill>
                <a:latin typeface="EB Garamond"/>
                <a:ea typeface="EB Garamond"/>
                <a:cs typeface="EB Garamond"/>
                <a:sym typeface="EB Garamond"/>
              </a:rPr>
              <a:t>Different Approach</a:t>
            </a:r>
            <a:endParaRPr sz="1400" b="0" i="0" u="none" strike="noStrike" cap="none">
              <a:solidFill>
                <a:srgbClr val="000000"/>
              </a:solidFill>
              <a:latin typeface="Arial"/>
              <a:ea typeface="Arial"/>
              <a:cs typeface="Arial"/>
              <a:sym typeface="Arial"/>
            </a:endParaRPr>
          </a:p>
        </p:txBody>
      </p:sp>
      <p:pic>
        <p:nvPicPr>
          <p:cNvPr id="1219" name="Google Shape;1219;p69" descr="A picture containing text, person, indoor, child&#10;&#10;Description automatically generated"/>
          <p:cNvPicPr preferRelativeResize="0">
            <a:picLocks noGrp="1"/>
          </p:cNvPicPr>
          <p:nvPr>
            <p:ph type="pic" idx="2"/>
          </p:nvPr>
        </p:nvPicPr>
        <p:blipFill rotWithShape="1">
          <a:blip r:embed="rId3">
            <a:alphaModFix/>
          </a:blip>
          <a:srcRect l="6751" r="6750"/>
          <a:stretch/>
        </p:blipFill>
        <p:spPr>
          <a:xfrm>
            <a:off x="226558" y="2058803"/>
            <a:ext cx="4397696" cy="3386033"/>
          </a:xfrm>
          <a:prstGeom prst="rect">
            <a:avLst/>
          </a:prstGeom>
          <a:solidFill>
            <a:schemeClr val="lt1"/>
          </a:solid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8"/>
          <p:cNvSpPr/>
          <p:nvPr/>
        </p:nvSpPr>
        <p:spPr>
          <a:xfrm>
            <a:off x="5548577" y="796018"/>
            <a:ext cx="5189700" cy="6062100"/>
          </a:xfrm>
          <a:prstGeom prst="roundRect">
            <a:avLst>
              <a:gd name="adj" fmla="val 0"/>
            </a:avLst>
          </a:prstGeom>
          <a:gradFill>
            <a:gsLst>
              <a:gs pos="0">
                <a:srgbClr val="E9F7F9"/>
              </a:gs>
              <a:gs pos="100000">
                <a:srgbClr val="F6FBF4"/>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99" name="Google Shape;199;p8"/>
          <p:cNvSpPr txBox="1"/>
          <p:nvPr/>
        </p:nvSpPr>
        <p:spPr>
          <a:xfrm>
            <a:off x="1261729" y="2167532"/>
            <a:ext cx="2569934"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What is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FASD?</a:t>
            </a:r>
            <a:endParaRPr sz="1400" b="0" i="0" u="none" strike="noStrike" cap="none">
              <a:solidFill>
                <a:srgbClr val="000000"/>
              </a:solidFill>
              <a:latin typeface="Arial"/>
              <a:ea typeface="Arial"/>
              <a:cs typeface="Arial"/>
              <a:sym typeface="Arial"/>
            </a:endParaRPr>
          </a:p>
        </p:txBody>
      </p:sp>
      <p:sp>
        <p:nvSpPr>
          <p:cNvPr id="200" name="Google Shape;200;p8"/>
          <p:cNvSpPr txBox="1"/>
          <p:nvPr/>
        </p:nvSpPr>
        <p:spPr>
          <a:xfrm>
            <a:off x="1261729" y="3921858"/>
            <a:ext cx="1011367"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CA" sz="2000" b="1" i="0" u="none" strike="noStrike" cap="none">
                <a:solidFill>
                  <a:schemeClr val="dk1"/>
                </a:solidFill>
                <a:latin typeface="Calibri"/>
                <a:ea typeface="Calibri"/>
                <a:cs typeface="Calibri"/>
                <a:sym typeface="Calibri"/>
              </a:rPr>
              <a:t>TOPICS:</a:t>
            </a:r>
            <a:endParaRPr sz="1400" b="0" i="0" u="none" strike="noStrike" cap="none">
              <a:solidFill>
                <a:schemeClr val="dk1"/>
              </a:solidFill>
              <a:latin typeface="Arial"/>
              <a:ea typeface="Arial"/>
              <a:cs typeface="Arial"/>
              <a:sym typeface="Arial"/>
            </a:endParaRPr>
          </a:p>
        </p:txBody>
      </p:sp>
      <p:sp>
        <p:nvSpPr>
          <p:cNvPr id="201" name="Google Shape;201;p8"/>
          <p:cNvSpPr txBox="1"/>
          <p:nvPr/>
        </p:nvSpPr>
        <p:spPr>
          <a:xfrm>
            <a:off x="1261729" y="4575919"/>
            <a:ext cx="3868500" cy="1616100"/>
          </a:xfrm>
          <a:prstGeom prst="rect">
            <a:avLst/>
          </a:prstGeom>
          <a:noFill/>
          <a:ln>
            <a:noFill/>
          </a:ln>
        </p:spPr>
        <p:txBody>
          <a:bodyPr spcFirstLastPara="1" wrap="square" lIns="91425" tIns="45700" rIns="91425" bIns="45700" anchor="t" anchorCtr="0">
            <a:spAutoFit/>
          </a:bodyPr>
          <a:lstStyle/>
          <a:p>
            <a:pPr marL="228600" marR="0" lvl="0" indent="-228600" algn="l" rtl="0">
              <a:lnSpc>
                <a:spcPct val="150000"/>
              </a:lnSpc>
              <a:spcBef>
                <a:spcPts val="0"/>
              </a:spcBef>
              <a:spcAft>
                <a:spcPts val="0"/>
              </a:spcAft>
              <a:buClr>
                <a:schemeClr val="dk1"/>
              </a:buClr>
              <a:buSzPts val="1800"/>
              <a:buFont typeface="Calibri"/>
              <a:buAutoNum type="arabicPeriod"/>
            </a:pPr>
            <a:r>
              <a:rPr lang="en-CA" sz="1800" b="0" i="0" u="none" strike="noStrike" cap="none">
                <a:solidFill>
                  <a:schemeClr val="dk1"/>
                </a:solidFill>
                <a:latin typeface="Calibri"/>
                <a:ea typeface="Calibri"/>
                <a:cs typeface="Calibri"/>
                <a:sym typeface="Calibri"/>
              </a:rPr>
              <a:t>Definition</a:t>
            </a:r>
            <a:endParaRPr sz="1400" b="0" i="0" u="none" strike="noStrike" cap="none">
              <a:solidFill>
                <a:schemeClr val="dk1"/>
              </a:solidFill>
              <a:latin typeface="Arial"/>
              <a:ea typeface="Arial"/>
              <a:cs typeface="Arial"/>
              <a:sym typeface="Arial"/>
            </a:endParaRPr>
          </a:p>
          <a:p>
            <a:pPr marL="228600" marR="0" lvl="0" indent="-228600" algn="l" rtl="0">
              <a:lnSpc>
                <a:spcPct val="150000"/>
              </a:lnSpc>
              <a:spcBef>
                <a:spcPts val="0"/>
              </a:spcBef>
              <a:spcAft>
                <a:spcPts val="0"/>
              </a:spcAft>
              <a:buClr>
                <a:schemeClr val="dk1"/>
              </a:buClr>
              <a:buSzPts val="1800"/>
              <a:buFont typeface="Calibri"/>
              <a:buAutoNum type="arabicPeriod"/>
            </a:pPr>
            <a:r>
              <a:rPr lang="en-CA" sz="1800" b="0" i="0" u="none" strike="noStrike" cap="none">
                <a:solidFill>
                  <a:schemeClr val="dk1"/>
                </a:solidFill>
                <a:latin typeface="Calibri"/>
                <a:ea typeface="Calibri"/>
                <a:cs typeface="Calibri"/>
                <a:sym typeface="Calibri"/>
              </a:rPr>
              <a:t>Alcohol Consumption in Canada</a:t>
            </a:r>
            <a:endParaRPr sz="1400" b="0" i="0" u="none" strike="noStrike" cap="none">
              <a:solidFill>
                <a:schemeClr val="dk1"/>
              </a:solidFill>
              <a:latin typeface="Arial"/>
              <a:ea typeface="Arial"/>
              <a:cs typeface="Arial"/>
              <a:sym typeface="Arial"/>
            </a:endParaRPr>
          </a:p>
          <a:p>
            <a:pPr marL="228600" marR="0" lvl="0" indent="-228600" algn="l" rtl="0">
              <a:lnSpc>
                <a:spcPct val="150000"/>
              </a:lnSpc>
              <a:spcBef>
                <a:spcPts val="0"/>
              </a:spcBef>
              <a:spcAft>
                <a:spcPts val="0"/>
              </a:spcAft>
              <a:buClr>
                <a:schemeClr val="dk1"/>
              </a:buClr>
              <a:buSzPts val="1800"/>
              <a:buFont typeface="Calibri"/>
              <a:buAutoNum type="arabicPeriod"/>
            </a:pPr>
            <a:r>
              <a:rPr lang="en-CA" sz="1800" b="0" i="0" u="none" strike="noStrike" cap="none">
                <a:solidFill>
                  <a:schemeClr val="dk1"/>
                </a:solidFill>
                <a:latin typeface="Calibri"/>
                <a:ea typeface="Calibri"/>
                <a:cs typeface="Calibri"/>
                <a:sym typeface="Calibri"/>
              </a:rPr>
              <a:t>Prevalence</a:t>
            </a:r>
            <a:endParaRPr sz="1400" b="0" i="0" u="none" strike="noStrike" cap="none">
              <a:solidFill>
                <a:schemeClr val="dk1"/>
              </a:solidFill>
              <a:latin typeface="Arial"/>
              <a:ea typeface="Arial"/>
              <a:cs typeface="Arial"/>
              <a:sym typeface="Arial"/>
            </a:endParaRPr>
          </a:p>
          <a:p>
            <a:pPr marL="228600" marR="0" lvl="0" indent="-228600" algn="l" rtl="0">
              <a:lnSpc>
                <a:spcPct val="150000"/>
              </a:lnSpc>
              <a:spcBef>
                <a:spcPts val="0"/>
              </a:spcBef>
              <a:spcAft>
                <a:spcPts val="0"/>
              </a:spcAft>
              <a:buClr>
                <a:schemeClr val="dk1"/>
              </a:buClr>
              <a:buSzPts val="1800"/>
              <a:buFont typeface="Calibri"/>
              <a:buAutoNum type="arabicPeriod"/>
            </a:pPr>
            <a:r>
              <a:rPr lang="en-CA" sz="1800" b="0" i="0" u="none" strike="noStrike" cap="none">
                <a:solidFill>
                  <a:schemeClr val="dk1"/>
                </a:solidFill>
                <a:latin typeface="Calibri"/>
                <a:ea typeface="Calibri"/>
                <a:cs typeface="Calibri"/>
                <a:sym typeface="Calibri"/>
              </a:rPr>
              <a:t>Cost</a:t>
            </a:r>
            <a:endParaRPr sz="1400" b="0" i="0" u="none" strike="noStrike" cap="none">
              <a:solidFill>
                <a:schemeClr val="dk1"/>
              </a:solidFill>
              <a:latin typeface="Arial"/>
              <a:ea typeface="Arial"/>
              <a:cs typeface="Arial"/>
              <a:sym typeface="Arial"/>
            </a:endParaRPr>
          </a:p>
        </p:txBody>
      </p:sp>
      <p:pic>
        <p:nvPicPr>
          <p:cNvPr id="202" name="Google Shape;202;p8" descr="Icon&#10;&#10;Description automatically generated"/>
          <p:cNvPicPr preferRelativeResize="0">
            <a:picLocks noGrp="1"/>
          </p:cNvPicPr>
          <p:nvPr>
            <p:ph type="pic" idx="2"/>
          </p:nvPr>
        </p:nvPicPr>
        <p:blipFill rotWithShape="1">
          <a:blip r:embed="rId3">
            <a:alphaModFix/>
          </a:blip>
          <a:srcRect l="15475" r="15475"/>
          <a:stretch/>
        </p:blipFill>
        <p:spPr>
          <a:xfrm>
            <a:off x="6192083" y="50257"/>
            <a:ext cx="4185467" cy="6061981"/>
          </a:xfrm>
          <a:prstGeom prst="rect">
            <a:avLst/>
          </a:prstGeom>
          <a:noFill/>
          <a:ln>
            <a:noFill/>
          </a:ln>
        </p:spPr>
      </p:pic>
      <p:sp>
        <p:nvSpPr>
          <p:cNvPr id="203" name="Google Shape;203;p8"/>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CA" sz="2400" b="0" i="0" u="none" strike="noStrike" cap="none">
                <a:solidFill>
                  <a:schemeClr val="lt1"/>
                </a:solidFill>
                <a:latin typeface="Calibri"/>
                <a:ea typeface="Calibri"/>
                <a:cs typeface="Calibri"/>
                <a:sym typeface="Calibri"/>
              </a:rPr>
              <a:t>SECTION 1</a:t>
            </a:r>
            <a:endParaRPr sz="1400" b="0" i="0" u="none" strike="noStrike" cap="none">
              <a:solidFill>
                <a:srgbClr val="000000"/>
              </a:solidFill>
              <a:latin typeface="Arial"/>
              <a:ea typeface="Arial"/>
              <a:cs typeface="Arial"/>
              <a:sym typeface="Arial"/>
            </a:endParaRPr>
          </a:p>
        </p:txBody>
      </p:sp>
      <p:sp>
        <p:nvSpPr>
          <p:cNvPr id="204" name="Google Shape;204;p8"/>
          <p:cNvSpPr/>
          <p:nvPr/>
        </p:nvSpPr>
        <p:spPr>
          <a:xfrm>
            <a:off x="11685814" y="0"/>
            <a:ext cx="506100"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cxnSp>
        <p:nvCxnSpPr>
          <p:cNvPr id="205" name="Google Shape;205;p8"/>
          <p:cNvCxnSpPr/>
          <p:nvPr/>
        </p:nvCxnSpPr>
        <p:spPr>
          <a:xfrm flipH="1">
            <a:off x="11930807" y="0"/>
            <a:ext cx="8100" cy="1624800"/>
          </a:xfrm>
          <a:prstGeom prst="straightConnector1">
            <a:avLst/>
          </a:prstGeom>
          <a:noFill/>
          <a:ln w="12700" cap="flat" cmpd="sng">
            <a:solidFill>
              <a:srgbClr val="E9F7F9"/>
            </a:solidFill>
            <a:prstDash val="solid"/>
            <a:miter lim="800000"/>
            <a:headEnd type="none" w="sm" len="sm"/>
            <a:tailEnd type="none" w="sm" len="sm"/>
          </a:ln>
        </p:spPr>
      </p:cxn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g3919f0f7af6_0_33"/>
          <p:cNvSpPr/>
          <p:nvPr/>
        </p:nvSpPr>
        <p:spPr>
          <a:xfrm>
            <a:off x="0" y="1134571"/>
            <a:ext cx="4316100" cy="5265900"/>
          </a:xfrm>
          <a:prstGeom prst="roundRect">
            <a:avLst>
              <a:gd name="adj" fmla="val 0"/>
            </a:avLst>
          </a:prstGeom>
          <a:gradFill>
            <a:gsLst>
              <a:gs pos="0">
                <a:schemeClr val="accent1"/>
              </a:gs>
              <a:gs pos="100000">
                <a:schemeClr val="accent2"/>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1" name="Google Shape;621;g3919f0f7af6_0_33"/>
          <p:cNvSpPr/>
          <p:nvPr/>
        </p:nvSpPr>
        <p:spPr>
          <a:xfrm>
            <a:off x="2043447" y="-538464"/>
            <a:ext cx="3234300" cy="3234300"/>
          </a:xfrm>
          <a:prstGeom prst="donut">
            <a:avLst>
              <a:gd name="adj" fmla="val 18025"/>
            </a:avLst>
          </a:prstGeom>
          <a:solidFill>
            <a:schemeClr val="accent5">
              <a:alpha val="902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622" name="Google Shape;622;g3919f0f7af6_0_33"/>
          <p:cNvSpPr/>
          <p:nvPr/>
        </p:nvSpPr>
        <p:spPr>
          <a:xfrm>
            <a:off x="0" y="0"/>
            <a:ext cx="506100"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623" name="Google Shape;623;g3919f0f7af6_0_33"/>
          <p:cNvCxnSpPr>
            <a:stCxn id="622" idx="0"/>
          </p:cNvCxnSpPr>
          <p:nvPr/>
        </p:nvCxnSpPr>
        <p:spPr>
          <a:xfrm flipH="1">
            <a:off x="244950"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624" name="Google Shape;624;g3919f0f7af6_0_33"/>
          <p:cNvSpPr txBox="1"/>
          <p:nvPr/>
        </p:nvSpPr>
        <p:spPr>
          <a:xfrm>
            <a:off x="121486" y="6400800"/>
            <a:ext cx="341700" cy="276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fld id="{00000000-1234-1234-1234-123412341234}" type="slidenum">
              <a:rPr lang="en-CA" sz="1200">
                <a:solidFill>
                  <a:srgbClr val="595959"/>
                </a:solidFill>
                <a:latin typeface="Calibri"/>
                <a:ea typeface="Calibri"/>
                <a:cs typeface="Calibri"/>
                <a:sym typeface="Calibri"/>
              </a:rPr>
              <a:t>80</a:t>
            </a:fld>
            <a:endParaRPr sz="1200">
              <a:solidFill>
                <a:srgbClr val="595959"/>
              </a:solidFill>
              <a:latin typeface="Calibri"/>
              <a:ea typeface="Calibri"/>
              <a:cs typeface="Calibri"/>
              <a:sym typeface="Calibri"/>
            </a:endParaRPr>
          </a:p>
        </p:txBody>
      </p:sp>
      <p:sp>
        <p:nvSpPr>
          <p:cNvPr id="625" name="Google Shape;625;g3919f0f7af6_0_33"/>
          <p:cNvSpPr/>
          <p:nvPr/>
        </p:nvSpPr>
        <p:spPr>
          <a:xfrm>
            <a:off x="4795939" y="3282461"/>
            <a:ext cx="45600" cy="1654500"/>
          </a:xfrm>
          <a:prstGeom prst="roundRect">
            <a:avLst>
              <a:gd name="adj" fmla="val 50000"/>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26" name="Google Shape;626;g3919f0f7af6_0_33"/>
          <p:cNvSpPr txBox="1"/>
          <p:nvPr/>
        </p:nvSpPr>
        <p:spPr>
          <a:xfrm>
            <a:off x="5061064" y="2338149"/>
            <a:ext cx="6902400" cy="31401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595959"/>
              </a:buClr>
              <a:buSzPts val="2300"/>
              <a:buChar char="•"/>
            </a:pPr>
            <a:r>
              <a:rPr lang="en-CA" sz="2300">
                <a:solidFill>
                  <a:srgbClr val="595959"/>
                </a:solidFill>
                <a:latin typeface="Calibri"/>
                <a:ea typeface="Calibri"/>
                <a:cs typeface="Calibri"/>
                <a:sym typeface="Calibri"/>
              </a:rPr>
              <a:t>Many students with FASD go unrecognized in school settings. </a:t>
            </a:r>
            <a:endParaRPr sz="2300">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300"/>
              <a:buFont typeface="Calibri"/>
              <a:buChar char="•"/>
            </a:pPr>
            <a:r>
              <a:rPr lang="en-CA" sz="2300">
                <a:solidFill>
                  <a:srgbClr val="595959"/>
                </a:solidFill>
                <a:latin typeface="Calibri"/>
                <a:ea typeface="Calibri"/>
                <a:cs typeface="Calibri"/>
                <a:sym typeface="Calibri"/>
              </a:rPr>
              <a:t>Misinterpreted behaviours can lead to unnecessary discipline.</a:t>
            </a:r>
            <a:endParaRPr sz="2300">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300"/>
              <a:buFont typeface="Calibri"/>
              <a:buChar char="•"/>
            </a:pPr>
            <a:r>
              <a:rPr lang="en-CA" sz="2300">
                <a:solidFill>
                  <a:srgbClr val="595959"/>
                </a:solidFill>
                <a:latin typeface="Calibri"/>
                <a:ea typeface="Calibri"/>
                <a:cs typeface="Calibri"/>
                <a:sym typeface="Calibri"/>
              </a:rPr>
              <a:t>Early recognition helps prevent escalation and exclusion.</a:t>
            </a:r>
            <a:endParaRPr sz="2300">
              <a:solidFill>
                <a:srgbClr val="595959"/>
              </a:solidFill>
              <a:latin typeface="Calibri"/>
              <a:ea typeface="Calibri"/>
              <a:cs typeface="Calibri"/>
              <a:sym typeface="Calibri"/>
            </a:endParaRPr>
          </a:p>
          <a:p>
            <a:pPr marL="342900" marR="0" lvl="0" indent="-342900" algn="l" rtl="0">
              <a:lnSpc>
                <a:spcPct val="100000"/>
              </a:lnSpc>
              <a:spcBef>
                <a:spcPts val="0"/>
              </a:spcBef>
              <a:spcAft>
                <a:spcPts val="0"/>
              </a:spcAft>
              <a:buClr>
                <a:srgbClr val="595959"/>
              </a:buClr>
              <a:buSzPts val="2300"/>
              <a:buFont typeface="Calibri"/>
              <a:buChar char="•"/>
            </a:pPr>
            <a:r>
              <a:rPr lang="en-CA" sz="2300">
                <a:solidFill>
                  <a:srgbClr val="595959"/>
                </a:solidFill>
                <a:latin typeface="Calibri"/>
                <a:ea typeface="Calibri"/>
                <a:cs typeface="Calibri"/>
                <a:sym typeface="Calibri"/>
              </a:rPr>
              <a:t>Collaboration with families and school teams improves consistency.</a:t>
            </a:r>
            <a:endParaRPr sz="2300">
              <a:solidFill>
                <a:srgbClr val="595959"/>
              </a:solidFill>
              <a:latin typeface="Calibri"/>
              <a:ea typeface="Calibri"/>
              <a:cs typeface="Calibri"/>
              <a:sym typeface="Calibri"/>
            </a:endParaRPr>
          </a:p>
          <a:p>
            <a:pPr marL="457200" marR="0" lvl="0" indent="0" algn="l" rtl="0">
              <a:lnSpc>
                <a:spcPct val="100000"/>
              </a:lnSpc>
              <a:spcBef>
                <a:spcPts val="0"/>
              </a:spcBef>
              <a:spcAft>
                <a:spcPts val="0"/>
              </a:spcAft>
              <a:buNone/>
            </a:pPr>
            <a:endParaRPr/>
          </a:p>
        </p:txBody>
      </p:sp>
      <p:sp>
        <p:nvSpPr>
          <p:cNvPr id="627" name="Google Shape;627;g3919f0f7af6_0_33"/>
          <p:cNvSpPr txBox="1"/>
          <p:nvPr/>
        </p:nvSpPr>
        <p:spPr>
          <a:xfrm>
            <a:off x="882303" y="319850"/>
            <a:ext cx="11309700" cy="175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CA" sz="5400" b="1">
                <a:solidFill>
                  <a:srgbClr val="364DA1"/>
                </a:solidFill>
                <a:latin typeface="EB Garamond"/>
                <a:ea typeface="EB Garamond"/>
                <a:cs typeface="EB Garamond"/>
                <a:sym typeface="EB Garamond"/>
              </a:rPr>
              <a:t>Recognizing and Supporting Students with FASD in the Classroom</a:t>
            </a:r>
            <a:endParaRPr/>
          </a:p>
        </p:txBody>
      </p:sp>
      <p:pic>
        <p:nvPicPr>
          <p:cNvPr id="628" name="Google Shape;628;g3919f0f7af6_0_33" descr="A picture containing text, person, indoor, child&#10;&#10;Description automatically generated"/>
          <p:cNvPicPr preferRelativeResize="0">
            <a:picLocks noGrp="1"/>
          </p:cNvPicPr>
          <p:nvPr>
            <p:ph type="pic" idx="2"/>
          </p:nvPr>
        </p:nvPicPr>
        <p:blipFill rotWithShape="1">
          <a:blip r:embed="rId3">
            <a:alphaModFix/>
          </a:blip>
          <a:srcRect l="6746" r="6755"/>
          <a:stretch/>
        </p:blipFill>
        <p:spPr>
          <a:xfrm>
            <a:off x="-81642" y="2074541"/>
            <a:ext cx="4397695" cy="3386033"/>
          </a:xfrm>
          <a:prstGeom prst="rect">
            <a:avLst/>
          </a:prstGeom>
          <a:solidFill>
            <a:schemeClr val="lt1"/>
          </a:solidFill>
          <a:ln>
            <a:noFill/>
          </a:ln>
        </p:spPr>
      </p:pic>
      <p:sp>
        <p:nvSpPr>
          <p:cNvPr id="629" name="Google Shape;629;g3919f0f7af6_0_33"/>
          <p:cNvSpPr txBox="1"/>
          <p:nvPr/>
        </p:nvSpPr>
        <p:spPr>
          <a:xfrm>
            <a:off x="7865000" y="6024625"/>
            <a:ext cx="3234300" cy="37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0" name="Google Shape;630;g3919f0f7af6_0_33"/>
          <p:cNvSpPr txBox="1"/>
          <p:nvPr/>
        </p:nvSpPr>
        <p:spPr>
          <a:xfrm>
            <a:off x="9463350" y="6493400"/>
            <a:ext cx="2429700" cy="276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CA"/>
              <a:t>(Kautz-Turnbull et al., 2025)</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224"/>
        <p:cNvGrpSpPr/>
        <p:nvPr/>
      </p:nvGrpSpPr>
      <p:grpSpPr>
        <a:xfrm>
          <a:off x="0" y="0"/>
          <a:ext cx="0" cy="0"/>
          <a:chOff x="0" y="0"/>
          <a:chExt cx="0" cy="0"/>
        </a:xfrm>
      </p:grpSpPr>
      <p:sp>
        <p:nvSpPr>
          <p:cNvPr id="1225" name="Google Shape;1225;p70"/>
          <p:cNvSpPr/>
          <p:nvPr/>
        </p:nvSpPr>
        <p:spPr>
          <a:xfrm>
            <a:off x="7382106" y="0"/>
            <a:ext cx="4809893" cy="37720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26" name="Google Shape;1226;p70"/>
          <p:cNvSpPr txBox="1"/>
          <p:nvPr/>
        </p:nvSpPr>
        <p:spPr>
          <a:xfrm>
            <a:off x="2765641" y="928264"/>
            <a:ext cx="178286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1" i="0" u="none" strike="noStrike" cap="none">
                <a:solidFill>
                  <a:srgbClr val="364DA1"/>
                </a:solidFill>
                <a:latin typeface="EB Garamond"/>
                <a:ea typeface="EB Garamond"/>
                <a:cs typeface="EB Garamond"/>
                <a:sym typeface="EB Garamond"/>
              </a:rPr>
              <a:t>Caregivers</a:t>
            </a:r>
            <a:endParaRPr sz="1400" b="0" i="0" u="none" strike="noStrike" cap="none">
              <a:solidFill>
                <a:srgbClr val="000000"/>
              </a:solidFill>
              <a:latin typeface="Arial"/>
              <a:ea typeface="Arial"/>
              <a:cs typeface="Arial"/>
              <a:sym typeface="Arial"/>
            </a:endParaRPr>
          </a:p>
        </p:txBody>
      </p:sp>
      <p:sp>
        <p:nvSpPr>
          <p:cNvPr id="1227" name="Google Shape;1227;p70"/>
          <p:cNvSpPr/>
          <p:nvPr/>
        </p:nvSpPr>
        <p:spPr>
          <a:xfrm>
            <a:off x="6173561" y="3109683"/>
            <a:ext cx="5029200" cy="3772081"/>
          </a:xfrm>
          <a:prstGeom prst="round2SameRect">
            <a:avLst>
              <a:gd name="adj1" fmla="val 3581"/>
              <a:gd name="adj2" fmla="val 0"/>
            </a:avLst>
          </a:prstGeom>
          <a:solidFill>
            <a:srgbClr val="4B98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28" name="Google Shape;1228;p70"/>
          <p:cNvSpPr txBox="1"/>
          <p:nvPr/>
        </p:nvSpPr>
        <p:spPr>
          <a:xfrm>
            <a:off x="6597488" y="3730639"/>
            <a:ext cx="4181400" cy="1816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CA" sz="2800">
                <a:solidFill>
                  <a:schemeClr val="lt1"/>
                </a:solidFill>
                <a:latin typeface="Calibri"/>
                <a:ea typeface="Calibri"/>
                <a:cs typeface="Calibri"/>
                <a:sym typeface="Calibri"/>
              </a:rPr>
              <a:t>Inclusive schools start with k</a:t>
            </a:r>
            <a:r>
              <a:rPr lang="en-CA" sz="2800" b="0" i="0" u="none" strike="noStrike" cap="none">
                <a:solidFill>
                  <a:schemeClr val="lt1"/>
                </a:solidFill>
                <a:latin typeface="Calibri"/>
                <a:ea typeface="Calibri"/>
                <a:cs typeface="Calibri"/>
                <a:sym typeface="Calibri"/>
              </a:rPr>
              <a:t>nowledge of FASD among all education professionals and caregivers</a:t>
            </a:r>
            <a:endParaRPr sz="1400" b="0" i="0" u="none" strike="noStrike" cap="none">
              <a:solidFill>
                <a:srgbClr val="000000"/>
              </a:solidFill>
              <a:latin typeface="Arial"/>
              <a:ea typeface="Arial"/>
              <a:cs typeface="Arial"/>
              <a:sym typeface="Arial"/>
            </a:endParaRPr>
          </a:p>
        </p:txBody>
      </p:sp>
      <p:pic>
        <p:nvPicPr>
          <p:cNvPr id="1229" name="Google Shape;1229;p70"/>
          <p:cNvPicPr preferRelativeResize="0">
            <a:picLocks noGrp="1"/>
          </p:cNvPicPr>
          <p:nvPr>
            <p:ph type="pic" idx="2"/>
          </p:nvPr>
        </p:nvPicPr>
        <p:blipFill rotWithShape="1">
          <a:blip r:embed="rId3">
            <a:alphaModFix/>
          </a:blip>
          <a:srcRect t="7553" b="7551"/>
          <a:stretch/>
        </p:blipFill>
        <p:spPr>
          <a:xfrm>
            <a:off x="1271238" y="2678795"/>
            <a:ext cx="1287813" cy="1093287"/>
          </a:xfrm>
          <a:prstGeom prst="rect">
            <a:avLst/>
          </a:prstGeom>
          <a:solidFill>
            <a:schemeClr val="lt1"/>
          </a:solidFill>
          <a:ln>
            <a:noFill/>
          </a:ln>
        </p:spPr>
      </p:pic>
      <p:pic>
        <p:nvPicPr>
          <p:cNvPr id="1230" name="Google Shape;1230;p70"/>
          <p:cNvPicPr preferRelativeResize="0">
            <a:picLocks noGrp="1"/>
          </p:cNvPicPr>
          <p:nvPr>
            <p:ph type="pic" idx="3"/>
          </p:nvPr>
        </p:nvPicPr>
        <p:blipFill rotWithShape="1">
          <a:blip r:embed="rId4">
            <a:alphaModFix/>
          </a:blip>
          <a:srcRect t="7553" b="7551"/>
          <a:stretch/>
        </p:blipFill>
        <p:spPr>
          <a:xfrm>
            <a:off x="1271238" y="4544017"/>
            <a:ext cx="1287813" cy="1093287"/>
          </a:xfrm>
          <a:prstGeom prst="rect">
            <a:avLst/>
          </a:prstGeom>
          <a:solidFill>
            <a:schemeClr val="lt1"/>
          </a:solidFill>
          <a:ln>
            <a:noFill/>
          </a:ln>
        </p:spPr>
      </p:pic>
      <p:pic>
        <p:nvPicPr>
          <p:cNvPr id="1231" name="Google Shape;1231;p70" descr="Background pattern&#10;&#10;Description automatically generated with low confidence"/>
          <p:cNvPicPr preferRelativeResize="0">
            <a:picLocks noGrp="1"/>
          </p:cNvPicPr>
          <p:nvPr>
            <p:ph type="pic" idx="4"/>
          </p:nvPr>
        </p:nvPicPr>
        <p:blipFill rotWithShape="1">
          <a:blip r:embed="rId5">
            <a:alphaModFix/>
          </a:blip>
          <a:srcRect t="7522" b="7522"/>
          <a:stretch/>
        </p:blipFill>
        <p:spPr>
          <a:xfrm>
            <a:off x="1271238" y="813572"/>
            <a:ext cx="1287813" cy="1093287"/>
          </a:xfrm>
          <a:prstGeom prst="rect">
            <a:avLst/>
          </a:prstGeom>
          <a:solidFill>
            <a:schemeClr val="lt1"/>
          </a:solidFill>
          <a:ln>
            <a:noFill/>
          </a:ln>
        </p:spPr>
      </p:pic>
      <p:sp>
        <p:nvSpPr>
          <p:cNvPr id="1232" name="Google Shape;1232;p70"/>
          <p:cNvSpPr txBox="1"/>
          <p:nvPr/>
        </p:nvSpPr>
        <p:spPr>
          <a:xfrm>
            <a:off x="6048876" y="643498"/>
            <a:ext cx="5278500" cy="175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FASD Informed Schools</a:t>
            </a:r>
            <a:endParaRPr sz="1400" b="0" i="0" u="none" strike="noStrike" cap="none">
              <a:solidFill>
                <a:srgbClr val="000000"/>
              </a:solidFill>
              <a:latin typeface="Arial"/>
              <a:ea typeface="Arial"/>
              <a:cs typeface="Arial"/>
              <a:sym typeface="Arial"/>
            </a:endParaRPr>
          </a:p>
        </p:txBody>
      </p:sp>
      <p:sp>
        <p:nvSpPr>
          <p:cNvPr id="1233" name="Google Shape;1233;p70"/>
          <p:cNvSpPr txBox="1"/>
          <p:nvPr/>
        </p:nvSpPr>
        <p:spPr>
          <a:xfrm>
            <a:off x="2765641" y="2558686"/>
            <a:ext cx="2459923"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1" i="0" u="none" strike="noStrike" cap="none">
                <a:solidFill>
                  <a:srgbClr val="FE721F"/>
                </a:solidFill>
                <a:latin typeface="EB Garamond"/>
                <a:ea typeface="EB Garamond"/>
                <a:cs typeface="EB Garamond"/>
                <a:sym typeface="EB Garamond"/>
              </a:rPr>
              <a:t>Teachers &amp; school boards</a:t>
            </a:r>
            <a:endParaRPr sz="1400" b="0" i="0" u="none" strike="noStrike" cap="none">
              <a:solidFill>
                <a:srgbClr val="000000"/>
              </a:solidFill>
              <a:latin typeface="Arial"/>
              <a:ea typeface="Arial"/>
              <a:cs typeface="Arial"/>
              <a:sym typeface="Arial"/>
            </a:endParaRPr>
          </a:p>
        </p:txBody>
      </p:sp>
      <p:sp>
        <p:nvSpPr>
          <p:cNvPr id="1234" name="Google Shape;1234;p70"/>
          <p:cNvSpPr txBox="1"/>
          <p:nvPr/>
        </p:nvSpPr>
        <p:spPr>
          <a:xfrm>
            <a:off x="2765641" y="4536159"/>
            <a:ext cx="2459923"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1" i="0" u="none" strike="noStrike" cap="none">
                <a:solidFill>
                  <a:srgbClr val="4B9847"/>
                </a:solidFill>
                <a:latin typeface="EB Garamond"/>
                <a:ea typeface="EB Garamond"/>
                <a:cs typeface="EB Garamond"/>
                <a:sym typeface="EB Garamond"/>
              </a:rPr>
              <a:t>Communities</a:t>
            </a:r>
            <a:endParaRPr sz="1400" b="0" i="0" u="none" strike="noStrike" cap="none">
              <a:solidFill>
                <a:srgbClr val="000000"/>
              </a:solidFill>
              <a:latin typeface="Arial"/>
              <a:ea typeface="Arial"/>
              <a:cs typeface="Arial"/>
              <a:sym typeface="Arial"/>
            </a:endParaRPr>
          </a:p>
        </p:txBody>
      </p:sp>
      <p:pic>
        <p:nvPicPr>
          <p:cNvPr id="1235" name="Google Shape;1235;p70" descr="Professor male with solid fill"/>
          <p:cNvPicPr preferRelativeResize="0"/>
          <p:nvPr/>
        </p:nvPicPr>
        <p:blipFill rotWithShape="1">
          <a:blip r:embed="rId6">
            <a:alphaModFix/>
          </a:blip>
          <a:srcRect/>
          <a:stretch/>
        </p:blipFill>
        <p:spPr>
          <a:xfrm>
            <a:off x="2764379" y="3372457"/>
            <a:ext cx="799250" cy="799250"/>
          </a:xfrm>
          <a:prstGeom prst="rect">
            <a:avLst/>
          </a:prstGeom>
          <a:noFill/>
          <a:ln>
            <a:noFill/>
          </a:ln>
        </p:spPr>
      </p:pic>
      <p:sp>
        <p:nvSpPr>
          <p:cNvPr id="1236" name="Google Shape;1236;p70"/>
          <p:cNvSpPr/>
          <p:nvPr/>
        </p:nvSpPr>
        <p:spPr>
          <a:xfrm>
            <a:off x="2925080" y="5044196"/>
            <a:ext cx="504408" cy="560447"/>
          </a:xfrm>
          <a:custGeom>
            <a:avLst/>
            <a:gdLst/>
            <a:ahLst/>
            <a:cxnLst/>
            <a:rect l="l" t="t" r="r" b="b"/>
            <a:pathLst>
              <a:path w="567" h="627" extrusionOk="0">
                <a:moveTo>
                  <a:pt x="465" y="128"/>
                </a:moveTo>
                <a:cubicBezTo>
                  <a:pt x="430" y="128"/>
                  <a:pt x="401" y="157"/>
                  <a:pt x="401" y="192"/>
                </a:cubicBezTo>
                <a:cubicBezTo>
                  <a:pt x="401" y="227"/>
                  <a:pt x="430" y="256"/>
                  <a:pt x="465" y="256"/>
                </a:cubicBezTo>
                <a:cubicBezTo>
                  <a:pt x="500" y="256"/>
                  <a:pt x="529" y="227"/>
                  <a:pt x="529" y="192"/>
                </a:cubicBezTo>
                <a:cubicBezTo>
                  <a:pt x="529" y="157"/>
                  <a:pt x="500" y="128"/>
                  <a:pt x="465" y="128"/>
                </a:cubicBezTo>
                <a:close/>
                <a:moveTo>
                  <a:pt x="135" y="627"/>
                </a:moveTo>
                <a:lnTo>
                  <a:pt x="432" y="627"/>
                </a:lnTo>
                <a:lnTo>
                  <a:pt x="432" y="363"/>
                </a:lnTo>
                <a:cubicBezTo>
                  <a:pt x="432" y="281"/>
                  <a:pt x="365" y="215"/>
                  <a:pt x="283" y="215"/>
                </a:cubicBezTo>
                <a:cubicBezTo>
                  <a:pt x="201" y="215"/>
                  <a:pt x="135" y="281"/>
                  <a:pt x="135" y="363"/>
                </a:cubicBezTo>
                <a:lnTo>
                  <a:pt x="135" y="627"/>
                </a:lnTo>
                <a:close/>
                <a:moveTo>
                  <a:pt x="111" y="363"/>
                </a:moveTo>
                <a:lnTo>
                  <a:pt x="111" y="568"/>
                </a:lnTo>
                <a:lnTo>
                  <a:pt x="0" y="568"/>
                </a:lnTo>
                <a:lnTo>
                  <a:pt x="0" y="383"/>
                </a:lnTo>
                <a:cubicBezTo>
                  <a:pt x="0" y="327"/>
                  <a:pt x="46" y="281"/>
                  <a:pt x="102" y="281"/>
                </a:cubicBezTo>
                <a:cubicBezTo>
                  <a:pt x="112" y="281"/>
                  <a:pt x="122" y="283"/>
                  <a:pt x="131" y="285"/>
                </a:cubicBezTo>
                <a:cubicBezTo>
                  <a:pt x="119" y="309"/>
                  <a:pt x="111" y="335"/>
                  <a:pt x="111" y="363"/>
                </a:cubicBezTo>
                <a:close/>
                <a:moveTo>
                  <a:pt x="567" y="568"/>
                </a:moveTo>
                <a:lnTo>
                  <a:pt x="455" y="568"/>
                </a:lnTo>
                <a:lnTo>
                  <a:pt x="455" y="363"/>
                </a:lnTo>
                <a:cubicBezTo>
                  <a:pt x="455" y="335"/>
                  <a:pt x="448" y="309"/>
                  <a:pt x="436" y="285"/>
                </a:cubicBezTo>
                <a:cubicBezTo>
                  <a:pt x="445" y="283"/>
                  <a:pt x="455" y="281"/>
                  <a:pt x="465" y="281"/>
                </a:cubicBezTo>
                <a:cubicBezTo>
                  <a:pt x="521" y="281"/>
                  <a:pt x="567" y="327"/>
                  <a:pt x="567" y="383"/>
                </a:cubicBezTo>
                <a:lnTo>
                  <a:pt x="567" y="568"/>
                </a:lnTo>
                <a:close/>
                <a:moveTo>
                  <a:pt x="283" y="0"/>
                </a:moveTo>
                <a:cubicBezTo>
                  <a:pt x="231" y="0"/>
                  <a:pt x="189" y="42"/>
                  <a:pt x="189" y="94"/>
                </a:cubicBezTo>
                <a:cubicBezTo>
                  <a:pt x="189" y="147"/>
                  <a:pt x="231" y="189"/>
                  <a:pt x="283" y="189"/>
                </a:cubicBezTo>
                <a:cubicBezTo>
                  <a:pt x="336" y="189"/>
                  <a:pt x="378" y="147"/>
                  <a:pt x="378" y="94"/>
                </a:cubicBezTo>
                <a:cubicBezTo>
                  <a:pt x="378" y="42"/>
                  <a:pt x="336" y="0"/>
                  <a:pt x="283" y="0"/>
                </a:cubicBezTo>
                <a:close/>
                <a:moveTo>
                  <a:pt x="102" y="128"/>
                </a:moveTo>
                <a:cubicBezTo>
                  <a:pt x="67" y="128"/>
                  <a:pt x="38" y="157"/>
                  <a:pt x="38" y="192"/>
                </a:cubicBezTo>
                <a:cubicBezTo>
                  <a:pt x="38" y="227"/>
                  <a:pt x="67" y="256"/>
                  <a:pt x="102" y="256"/>
                </a:cubicBezTo>
                <a:cubicBezTo>
                  <a:pt x="137" y="256"/>
                  <a:pt x="166" y="227"/>
                  <a:pt x="166" y="192"/>
                </a:cubicBezTo>
                <a:cubicBezTo>
                  <a:pt x="166" y="157"/>
                  <a:pt x="137" y="128"/>
                  <a:pt x="102" y="128"/>
                </a:cubicBezTo>
                <a:close/>
              </a:path>
            </a:pathLst>
          </a:custGeom>
          <a:solidFill>
            <a:srgbClr val="4B9847"/>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2160"/>
              <a:buFont typeface="Arial"/>
              <a:buNone/>
            </a:pPr>
            <a:endParaRPr sz="2160" b="0" i="0" u="none" strike="noStrike" cap="none">
              <a:solidFill>
                <a:srgbClr val="4B9847"/>
              </a:solidFill>
              <a:latin typeface="Calibri"/>
              <a:ea typeface="Calibri"/>
              <a:cs typeface="Calibri"/>
              <a:sym typeface="Calibri"/>
            </a:endParaRPr>
          </a:p>
        </p:txBody>
      </p:sp>
      <p:pic>
        <p:nvPicPr>
          <p:cNvPr id="1237" name="Google Shape;1237;p70" descr="Woman with kid with solid fill"/>
          <p:cNvPicPr preferRelativeResize="0"/>
          <p:nvPr/>
        </p:nvPicPr>
        <p:blipFill rotWithShape="1">
          <a:blip r:embed="rId7">
            <a:alphaModFix/>
          </a:blip>
          <a:srcRect/>
          <a:stretch/>
        </p:blipFill>
        <p:spPr>
          <a:xfrm>
            <a:off x="2671990" y="1285635"/>
            <a:ext cx="866166" cy="866166"/>
          </a:xfrm>
          <a:prstGeom prst="rect">
            <a:avLst/>
          </a:prstGeom>
          <a:noFill/>
          <a:ln>
            <a:noFill/>
          </a:ln>
        </p:spPr>
      </p:pic>
      <p:sp>
        <p:nvSpPr>
          <p:cNvPr id="1238" name="Google Shape;1238;p70"/>
          <p:cNvSpPr/>
          <p:nvPr/>
        </p:nvSpPr>
        <p:spPr>
          <a:xfrm>
            <a:off x="3429488" y="1584351"/>
            <a:ext cx="130969" cy="119064"/>
          </a:xfrm>
          <a:custGeom>
            <a:avLst/>
            <a:gdLst/>
            <a:ahLst/>
            <a:cxnLst/>
            <a:rect l="l" t="t" r="r" b="b"/>
            <a:pathLst>
              <a:path w="579" h="522" extrusionOk="0">
                <a:moveTo>
                  <a:pt x="573" y="157"/>
                </a:moveTo>
                <a:cubicBezTo>
                  <a:pt x="564" y="3"/>
                  <a:pt x="430" y="4"/>
                  <a:pt x="430" y="4"/>
                </a:cubicBezTo>
                <a:cubicBezTo>
                  <a:pt x="340" y="0"/>
                  <a:pt x="292" y="83"/>
                  <a:pt x="290" y="87"/>
                </a:cubicBezTo>
                <a:cubicBezTo>
                  <a:pt x="288" y="83"/>
                  <a:pt x="239" y="0"/>
                  <a:pt x="150" y="4"/>
                </a:cubicBezTo>
                <a:cubicBezTo>
                  <a:pt x="150" y="4"/>
                  <a:pt x="15" y="3"/>
                  <a:pt x="7" y="157"/>
                </a:cubicBezTo>
                <a:cubicBezTo>
                  <a:pt x="7" y="157"/>
                  <a:pt x="0" y="258"/>
                  <a:pt x="112" y="363"/>
                </a:cubicBezTo>
                <a:lnTo>
                  <a:pt x="290" y="522"/>
                </a:lnTo>
                <a:lnTo>
                  <a:pt x="290" y="522"/>
                </a:lnTo>
                <a:lnTo>
                  <a:pt x="290" y="522"/>
                </a:lnTo>
                <a:lnTo>
                  <a:pt x="290" y="522"/>
                </a:lnTo>
                <a:lnTo>
                  <a:pt x="290" y="522"/>
                </a:lnTo>
                <a:lnTo>
                  <a:pt x="468" y="363"/>
                </a:lnTo>
                <a:cubicBezTo>
                  <a:pt x="579" y="258"/>
                  <a:pt x="573" y="157"/>
                  <a:pt x="573" y="157"/>
                </a:cubicBezTo>
                <a:close/>
              </a:path>
            </a:pathLst>
          </a:custGeom>
          <a:solidFill>
            <a:srgbClr val="364DA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2160"/>
              <a:buFont typeface="Arial"/>
              <a:buNone/>
            </a:pPr>
            <a:endParaRPr sz="2160" b="0" i="0" u="none" strike="noStrike" cap="none">
              <a:solidFill>
                <a:schemeClr val="dk1"/>
              </a:solidFill>
              <a:latin typeface="Calibri"/>
              <a:ea typeface="Calibri"/>
              <a:cs typeface="Calibri"/>
              <a:sym typeface="Calibri"/>
            </a:endParaRPr>
          </a:p>
        </p:txBody>
      </p:sp>
      <p:sp>
        <p:nvSpPr>
          <p:cNvPr id="1239" name="Google Shape;1239;p70"/>
          <p:cNvSpPr/>
          <p:nvPr/>
        </p:nvSpPr>
        <p:spPr>
          <a:xfrm>
            <a:off x="3598394" y="3622396"/>
            <a:ext cx="338404" cy="509697"/>
          </a:xfrm>
          <a:custGeom>
            <a:avLst/>
            <a:gdLst/>
            <a:ahLst/>
            <a:cxnLst/>
            <a:rect l="l" t="t" r="r" b="b"/>
            <a:pathLst>
              <a:path w="428" h="640" extrusionOk="0">
                <a:moveTo>
                  <a:pt x="426" y="544"/>
                </a:moveTo>
                <a:lnTo>
                  <a:pt x="426" y="451"/>
                </a:lnTo>
                <a:cubicBezTo>
                  <a:pt x="426" y="448"/>
                  <a:pt x="426" y="446"/>
                  <a:pt x="426" y="444"/>
                </a:cubicBezTo>
                <a:lnTo>
                  <a:pt x="426" y="112"/>
                </a:lnTo>
                <a:cubicBezTo>
                  <a:pt x="426" y="110"/>
                  <a:pt x="426" y="108"/>
                  <a:pt x="426" y="106"/>
                </a:cubicBezTo>
                <a:cubicBezTo>
                  <a:pt x="424" y="95"/>
                  <a:pt x="414" y="89"/>
                  <a:pt x="404" y="91"/>
                </a:cubicBezTo>
                <a:lnTo>
                  <a:pt x="59" y="157"/>
                </a:lnTo>
                <a:lnTo>
                  <a:pt x="59" y="155"/>
                </a:lnTo>
                <a:cubicBezTo>
                  <a:pt x="59" y="155"/>
                  <a:pt x="21" y="124"/>
                  <a:pt x="31" y="101"/>
                </a:cubicBezTo>
                <a:lnTo>
                  <a:pt x="361" y="38"/>
                </a:lnTo>
                <a:cubicBezTo>
                  <a:pt x="371" y="37"/>
                  <a:pt x="378" y="27"/>
                  <a:pt x="376" y="17"/>
                </a:cubicBezTo>
                <a:cubicBezTo>
                  <a:pt x="374" y="6"/>
                  <a:pt x="364" y="0"/>
                  <a:pt x="354" y="2"/>
                </a:cubicBezTo>
                <a:lnTo>
                  <a:pt x="17" y="66"/>
                </a:lnTo>
                <a:cubicBezTo>
                  <a:pt x="7" y="67"/>
                  <a:pt x="0" y="77"/>
                  <a:pt x="2" y="87"/>
                </a:cubicBezTo>
                <a:lnTo>
                  <a:pt x="2" y="180"/>
                </a:lnTo>
                <a:cubicBezTo>
                  <a:pt x="2" y="182"/>
                  <a:pt x="2" y="185"/>
                  <a:pt x="2" y="187"/>
                </a:cubicBezTo>
                <a:lnTo>
                  <a:pt x="2" y="519"/>
                </a:lnTo>
                <a:cubicBezTo>
                  <a:pt x="2" y="521"/>
                  <a:pt x="2" y="523"/>
                  <a:pt x="2" y="525"/>
                </a:cubicBezTo>
                <a:cubicBezTo>
                  <a:pt x="2" y="525"/>
                  <a:pt x="3" y="550"/>
                  <a:pt x="3" y="575"/>
                </a:cubicBezTo>
                <a:lnTo>
                  <a:pt x="3" y="575"/>
                </a:lnTo>
                <a:cubicBezTo>
                  <a:pt x="3" y="575"/>
                  <a:pt x="8" y="640"/>
                  <a:pt x="74" y="630"/>
                </a:cubicBezTo>
                <a:lnTo>
                  <a:pt x="411" y="565"/>
                </a:lnTo>
                <a:cubicBezTo>
                  <a:pt x="421" y="564"/>
                  <a:pt x="428" y="554"/>
                  <a:pt x="426" y="544"/>
                </a:cubicBezTo>
                <a:close/>
              </a:path>
            </a:pathLst>
          </a:custGeom>
          <a:solidFill>
            <a:srgbClr val="FE721F"/>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2160"/>
              <a:buFont typeface="Arial"/>
              <a:buNone/>
            </a:pPr>
            <a:endParaRPr sz="2160" b="0" i="0" u="none" strike="noStrike" cap="none">
              <a:solidFill>
                <a:srgbClr val="FE721F"/>
              </a:solidFill>
              <a:latin typeface="Calibri"/>
              <a:ea typeface="Calibri"/>
              <a:cs typeface="Calibri"/>
              <a:sym typeface="Calibri"/>
            </a:endParaRPr>
          </a:p>
        </p:txBody>
      </p:sp>
      <p:pic>
        <p:nvPicPr>
          <p:cNvPr id="1240" name="Google Shape;1240;p70" descr="Bus with solid fill"/>
          <p:cNvPicPr preferRelativeResize="0"/>
          <p:nvPr/>
        </p:nvPicPr>
        <p:blipFill rotWithShape="1">
          <a:blip r:embed="rId8">
            <a:alphaModFix/>
          </a:blip>
          <a:srcRect/>
          <a:stretch/>
        </p:blipFill>
        <p:spPr>
          <a:xfrm>
            <a:off x="4078172" y="3477619"/>
            <a:ext cx="806623" cy="799250"/>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245"/>
        <p:cNvGrpSpPr/>
        <p:nvPr/>
      </p:nvGrpSpPr>
      <p:grpSpPr>
        <a:xfrm>
          <a:off x="0" y="0"/>
          <a:ext cx="0" cy="0"/>
          <a:chOff x="0" y="0"/>
          <a:chExt cx="0" cy="0"/>
        </a:xfrm>
      </p:grpSpPr>
      <p:grpSp>
        <p:nvGrpSpPr>
          <p:cNvPr id="1246" name="Google Shape;1246;p71"/>
          <p:cNvGrpSpPr/>
          <p:nvPr/>
        </p:nvGrpSpPr>
        <p:grpSpPr>
          <a:xfrm>
            <a:off x="7314404" y="1083653"/>
            <a:ext cx="356367" cy="356367"/>
            <a:chOff x="644623" y="3313046"/>
            <a:chExt cx="413599" cy="413599"/>
          </a:xfrm>
        </p:grpSpPr>
        <p:sp>
          <p:nvSpPr>
            <p:cNvPr id="1247" name="Google Shape;1247;p71"/>
            <p:cNvSpPr/>
            <p:nvPr/>
          </p:nvSpPr>
          <p:spPr>
            <a:xfrm>
              <a:off x="733089" y="3401512"/>
              <a:ext cx="236668" cy="236668"/>
            </a:xfrm>
            <a:prstGeom prst="ellipse">
              <a:avLst/>
            </a:prstGeom>
            <a:solidFill>
              <a:srgbClr val="FE72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48" name="Google Shape;1248;p71"/>
            <p:cNvSpPr/>
            <p:nvPr/>
          </p:nvSpPr>
          <p:spPr>
            <a:xfrm>
              <a:off x="644623" y="3313046"/>
              <a:ext cx="413599" cy="413599"/>
            </a:xfrm>
            <a:prstGeom prst="ellipse">
              <a:avLst/>
            </a:prstGeom>
            <a:noFill/>
            <a:ln w="28575" cap="flat" cmpd="sng">
              <a:solidFill>
                <a:srgbClr val="FE721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1249" name="Google Shape;1249;p71"/>
          <p:cNvGrpSpPr/>
          <p:nvPr/>
        </p:nvGrpSpPr>
        <p:grpSpPr>
          <a:xfrm>
            <a:off x="7314404" y="2861238"/>
            <a:ext cx="356367" cy="356367"/>
            <a:chOff x="644623" y="3313046"/>
            <a:chExt cx="413599" cy="413599"/>
          </a:xfrm>
        </p:grpSpPr>
        <p:sp>
          <p:nvSpPr>
            <p:cNvPr id="1250" name="Google Shape;1250;p71"/>
            <p:cNvSpPr/>
            <p:nvPr/>
          </p:nvSpPr>
          <p:spPr>
            <a:xfrm>
              <a:off x="733089" y="3401512"/>
              <a:ext cx="236668" cy="236668"/>
            </a:xfrm>
            <a:prstGeom prst="ellipse">
              <a:avLst/>
            </a:prstGeom>
            <a:solidFill>
              <a:srgbClr val="4B98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1" name="Google Shape;1251;p71"/>
            <p:cNvSpPr/>
            <p:nvPr/>
          </p:nvSpPr>
          <p:spPr>
            <a:xfrm>
              <a:off x="644623" y="3313046"/>
              <a:ext cx="413599" cy="413599"/>
            </a:xfrm>
            <a:prstGeom prst="ellipse">
              <a:avLst/>
            </a:prstGeom>
            <a:noFill/>
            <a:ln w="28575" cap="flat" cmpd="sng">
              <a:solidFill>
                <a:srgbClr val="4B984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1252" name="Google Shape;1252;p71"/>
          <p:cNvGrpSpPr/>
          <p:nvPr/>
        </p:nvGrpSpPr>
        <p:grpSpPr>
          <a:xfrm>
            <a:off x="7314404" y="4638824"/>
            <a:ext cx="356367" cy="356367"/>
            <a:chOff x="644623" y="3313046"/>
            <a:chExt cx="413599" cy="413599"/>
          </a:xfrm>
        </p:grpSpPr>
        <p:sp>
          <p:nvSpPr>
            <p:cNvPr id="1253" name="Google Shape;1253;p71"/>
            <p:cNvSpPr/>
            <p:nvPr/>
          </p:nvSpPr>
          <p:spPr>
            <a:xfrm>
              <a:off x="733089" y="3401512"/>
              <a:ext cx="236668" cy="236668"/>
            </a:xfrm>
            <a:prstGeom prst="ellipse">
              <a:avLst/>
            </a:prstGeom>
            <a:solidFill>
              <a:srgbClr val="0083C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4" name="Google Shape;1254;p71"/>
            <p:cNvSpPr/>
            <p:nvPr/>
          </p:nvSpPr>
          <p:spPr>
            <a:xfrm>
              <a:off x="644623" y="3313046"/>
              <a:ext cx="413599" cy="413599"/>
            </a:xfrm>
            <a:prstGeom prst="ellipse">
              <a:avLst/>
            </a:prstGeom>
            <a:noFill/>
            <a:ln w="28575" cap="flat" cmpd="sng">
              <a:solidFill>
                <a:srgbClr val="0083C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255" name="Google Shape;1255;p71"/>
          <p:cNvSpPr/>
          <p:nvPr/>
        </p:nvSpPr>
        <p:spPr>
          <a:xfrm>
            <a:off x="7469728" y="1788938"/>
            <a:ext cx="45719" cy="715624"/>
          </a:xfrm>
          <a:prstGeom prst="roundRect">
            <a:avLst>
              <a:gd name="adj" fmla="val 50000"/>
            </a:avLst>
          </a:prstGeom>
          <a:solidFill>
            <a:srgbClr val="D5DB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6" name="Google Shape;1256;p71"/>
          <p:cNvSpPr/>
          <p:nvPr/>
        </p:nvSpPr>
        <p:spPr>
          <a:xfrm>
            <a:off x="7469728" y="3565382"/>
            <a:ext cx="45719" cy="715624"/>
          </a:xfrm>
          <a:prstGeom prst="roundRect">
            <a:avLst>
              <a:gd name="adj" fmla="val 50000"/>
            </a:avLst>
          </a:prstGeom>
          <a:solidFill>
            <a:srgbClr val="D5DB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57" name="Google Shape;1257;p71" descr="A group of people looking at a screen&#10;&#10;Description automatically generated with low confidence"/>
          <p:cNvPicPr preferRelativeResize="0">
            <a:picLocks noGrp="1"/>
          </p:cNvPicPr>
          <p:nvPr>
            <p:ph type="pic" idx="3"/>
          </p:nvPr>
        </p:nvPicPr>
        <p:blipFill rotWithShape="1">
          <a:blip r:embed="rId3">
            <a:alphaModFix/>
          </a:blip>
          <a:srcRect l="1425" r="1427"/>
          <a:stretch/>
        </p:blipFill>
        <p:spPr>
          <a:xfrm>
            <a:off x="1785938" y="2936875"/>
            <a:ext cx="4837112" cy="3319463"/>
          </a:xfrm>
          <a:prstGeom prst="rect">
            <a:avLst/>
          </a:prstGeom>
          <a:solidFill>
            <a:schemeClr val="lt1"/>
          </a:solidFill>
          <a:ln>
            <a:noFill/>
          </a:ln>
        </p:spPr>
      </p:pic>
      <p:sp>
        <p:nvSpPr>
          <p:cNvPr id="1258" name="Google Shape;1258;p71"/>
          <p:cNvSpPr txBox="1"/>
          <p:nvPr/>
        </p:nvSpPr>
        <p:spPr>
          <a:xfrm>
            <a:off x="1786576" y="1026425"/>
            <a:ext cx="4837200" cy="175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Three Areas of Focus</a:t>
            </a:r>
            <a:endParaRPr sz="1400" b="0" i="0" u="none" strike="noStrike" cap="none">
              <a:solidFill>
                <a:srgbClr val="000000"/>
              </a:solidFill>
              <a:latin typeface="Arial"/>
              <a:ea typeface="Arial"/>
              <a:cs typeface="Arial"/>
              <a:sym typeface="Arial"/>
            </a:endParaRPr>
          </a:p>
        </p:txBody>
      </p:sp>
      <p:sp>
        <p:nvSpPr>
          <p:cNvPr id="1259" name="Google Shape;1259;p71"/>
          <p:cNvSpPr txBox="1"/>
          <p:nvPr/>
        </p:nvSpPr>
        <p:spPr>
          <a:xfrm>
            <a:off x="8029634" y="921136"/>
            <a:ext cx="33324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0" i="0" u="none" strike="noStrike" cap="none">
                <a:solidFill>
                  <a:schemeClr val="dk1"/>
                </a:solidFill>
                <a:latin typeface="Calibri"/>
                <a:ea typeface="Calibri"/>
                <a:cs typeface="Calibri"/>
                <a:sym typeface="Calibri"/>
              </a:rPr>
              <a:t>Understanding the whole student</a:t>
            </a:r>
            <a:endParaRPr sz="1400" b="0" i="0" u="none" strike="noStrike" cap="none">
              <a:solidFill>
                <a:schemeClr val="dk1"/>
              </a:solidFill>
              <a:latin typeface="Arial"/>
              <a:ea typeface="Arial"/>
              <a:cs typeface="Arial"/>
              <a:sym typeface="Arial"/>
            </a:endParaRPr>
          </a:p>
        </p:txBody>
      </p:sp>
      <p:sp>
        <p:nvSpPr>
          <p:cNvPr id="1260" name="Google Shape;1260;p71"/>
          <p:cNvSpPr txBox="1"/>
          <p:nvPr/>
        </p:nvSpPr>
        <p:spPr>
          <a:xfrm>
            <a:off x="8029634" y="2593819"/>
            <a:ext cx="36012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0" i="0" u="none" strike="noStrike" cap="none">
                <a:solidFill>
                  <a:schemeClr val="dk1"/>
                </a:solidFill>
                <a:latin typeface="Calibri"/>
                <a:ea typeface="Calibri"/>
                <a:cs typeface="Calibri"/>
                <a:sym typeface="Calibri"/>
              </a:rPr>
              <a:t>Responding with dynamic environments</a:t>
            </a:r>
            <a:endParaRPr sz="1400" b="0" i="0" u="none" strike="noStrike" cap="none">
              <a:solidFill>
                <a:schemeClr val="dk1"/>
              </a:solidFill>
              <a:latin typeface="Arial"/>
              <a:ea typeface="Arial"/>
              <a:cs typeface="Arial"/>
              <a:sym typeface="Arial"/>
            </a:endParaRPr>
          </a:p>
        </p:txBody>
      </p:sp>
      <p:sp>
        <p:nvSpPr>
          <p:cNvPr id="1261" name="Google Shape;1261;p71"/>
          <p:cNvSpPr txBox="1"/>
          <p:nvPr/>
        </p:nvSpPr>
        <p:spPr>
          <a:xfrm>
            <a:off x="8029634" y="4333410"/>
            <a:ext cx="3601200" cy="1385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0" i="0" u="none" strike="noStrike" cap="none">
                <a:solidFill>
                  <a:schemeClr val="dk1"/>
                </a:solidFill>
                <a:latin typeface="Calibri"/>
                <a:ea typeface="Calibri"/>
                <a:cs typeface="Calibri"/>
                <a:sym typeface="Calibri"/>
              </a:rPr>
              <a:t>Optimizing student-centered programming</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266"/>
        <p:cNvGrpSpPr/>
        <p:nvPr/>
      </p:nvGrpSpPr>
      <p:grpSpPr>
        <a:xfrm>
          <a:off x="0" y="0"/>
          <a:ext cx="0" cy="0"/>
          <a:chOff x="0" y="0"/>
          <a:chExt cx="0" cy="0"/>
        </a:xfrm>
      </p:grpSpPr>
      <p:sp>
        <p:nvSpPr>
          <p:cNvPr id="1267" name="Google Shape;1267;p72"/>
          <p:cNvSpPr/>
          <p:nvPr/>
        </p:nvSpPr>
        <p:spPr>
          <a:xfrm>
            <a:off x="1" y="2336800"/>
            <a:ext cx="4648199" cy="45042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68" name="Google Shape;1268;p72"/>
          <p:cNvSpPr/>
          <p:nvPr/>
        </p:nvSpPr>
        <p:spPr>
          <a:xfrm>
            <a:off x="414866" y="6231467"/>
            <a:ext cx="45719" cy="626533"/>
          </a:xfrm>
          <a:prstGeom prst="rect">
            <a:avLst/>
          </a:prstGeom>
          <a:solidFill>
            <a:srgbClr val="33AC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69" name="Google Shape;1269;p72" descr="Icon&#10;&#10;Description automatically generated"/>
          <p:cNvPicPr preferRelativeResize="0">
            <a:picLocks noGrp="1"/>
          </p:cNvPicPr>
          <p:nvPr>
            <p:ph type="pic" idx="3"/>
          </p:nvPr>
        </p:nvPicPr>
        <p:blipFill rotWithShape="1">
          <a:blip r:embed="rId3">
            <a:alphaModFix/>
          </a:blip>
          <a:srcRect t="6053" b="6052"/>
          <a:stretch/>
        </p:blipFill>
        <p:spPr>
          <a:xfrm>
            <a:off x="-89764" y="1485335"/>
            <a:ext cx="5043937" cy="3887330"/>
          </a:xfrm>
          <a:prstGeom prst="rect">
            <a:avLst/>
          </a:prstGeom>
          <a:noFill/>
          <a:ln>
            <a:noFill/>
          </a:ln>
        </p:spPr>
      </p:pic>
      <p:sp>
        <p:nvSpPr>
          <p:cNvPr id="1270" name="Google Shape;1270;p72"/>
          <p:cNvSpPr txBox="1"/>
          <p:nvPr/>
        </p:nvSpPr>
        <p:spPr>
          <a:xfrm>
            <a:off x="5563270" y="734189"/>
            <a:ext cx="6234600" cy="175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Building Inclusivity for FASD</a:t>
            </a:r>
            <a:endParaRPr sz="1400" b="0" i="0" u="none" strike="noStrike" cap="none">
              <a:solidFill>
                <a:srgbClr val="000000"/>
              </a:solidFill>
              <a:latin typeface="Arial"/>
              <a:ea typeface="Arial"/>
              <a:cs typeface="Arial"/>
              <a:sym typeface="Arial"/>
            </a:endParaRPr>
          </a:p>
        </p:txBody>
      </p:sp>
      <p:sp>
        <p:nvSpPr>
          <p:cNvPr id="1271" name="Google Shape;1271;p72"/>
          <p:cNvSpPr txBox="1"/>
          <p:nvPr/>
        </p:nvSpPr>
        <p:spPr>
          <a:xfrm>
            <a:off x="5563270" y="2884038"/>
            <a:ext cx="5754000" cy="34098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Classroom inclusion becomes more challenging over time.</a:t>
            </a:r>
            <a:endParaRPr sz="1400" b="0" i="0" u="none" strike="noStrike" cap="none">
              <a:solidFill>
                <a:schemeClr val="dk1"/>
              </a:solidFill>
              <a:latin typeface="Arial"/>
              <a:ea typeface="Arial"/>
              <a:cs typeface="Arial"/>
              <a:sym typeface="Arial"/>
            </a:endParaRPr>
          </a:p>
          <a:p>
            <a:pPr marL="342900" marR="0" lvl="0" indent="-342900" algn="l" rtl="0">
              <a:lnSpc>
                <a:spcPct val="133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Building inclusivity requires us to </a:t>
            </a:r>
            <a:r>
              <a:rPr lang="en-CA" sz="2400" b="0" i="1" u="none" strike="noStrike" cap="none">
                <a:solidFill>
                  <a:schemeClr val="dk1"/>
                </a:solidFill>
                <a:latin typeface="Calibri"/>
                <a:ea typeface="Calibri"/>
                <a:cs typeface="Calibri"/>
                <a:sym typeface="Calibri"/>
              </a:rPr>
              <a:t>adapt to the needs of the learner</a:t>
            </a:r>
            <a:r>
              <a:rPr lang="en-CA" sz="24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Arial"/>
              <a:ea typeface="Arial"/>
              <a:cs typeface="Arial"/>
              <a:sym typeface="Arial"/>
            </a:endParaRPr>
          </a:p>
          <a:p>
            <a:pPr marL="342900" marR="0" lvl="0" indent="-342900" algn="l" rtl="0">
              <a:lnSpc>
                <a:spcPct val="133000"/>
              </a:lnSpc>
              <a:spcBef>
                <a:spcPts val="0"/>
              </a:spcBef>
              <a:spcAft>
                <a:spcPts val="0"/>
              </a:spcAft>
              <a:buClr>
                <a:schemeClr val="dk1"/>
              </a:buClr>
              <a:buSzPts val="2400"/>
              <a:buFont typeface="Arial"/>
              <a:buChar char="•"/>
            </a:pPr>
            <a:r>
              <a:rPr lang="en-CA" sz="2400">
                <a:solidFill>
                  <a:schemeClr val="dk1"/>
                </a:solidFill>
                <a:latin typeface="Calibri"/>
                <a:ea typeface="Calibri"/>
                <a:cs typeface="Calibri"/>
                <a:sym typeface="Calibri"/>
              </a:rPr>
              <a:t>Needed: </a:t>
            </a:r>
            <a:r>
              <a:rPr lang="en-CA" sz="2400" b="1" i="1" u="none" strike="noStrike" cap="none">
                <a:solidFill>
                  <a:schemeClr val="dk1"/>
                </a:solidFill>
                <a:latin typeface="Calibri"/>
                <a:ea typeface="Calibri"/>
                <a:cs typeface="Calibri"/>
                <a:sym typeface="Calibri"/>
              </a:rPr>
              <a:t>Flexible </a:t>
            </a:r>
            <a:r>
              <a:rPr lang="en-CA" sz="2400" b="0" i="0" u="none" strike="noStrike" cap="none">
                <a:solidFill>
                  <a:schemeClr val="dk1"/>
                </a:solidFill>
                <a:latin typeface="Calibri"/>
                <a:ea typeface="Calibri"/>
                <a:cs typeface="Calibri"/>
                <a:sym typeface="Calibri"/>
              </a:rPr>
              <a:t>and </a:t>
            </a:r>
            <a:r>
              <a:rPr lang="en-CA" sz="2400" b="1" i="1" u="none" strike="noStrike" cap="none">
                <a:solidFill>
                  <a:schemeClr val="dk1"/>
                </a:solidFill>
                <a:latin typeface="Calibri"/>
                <a:ea typeface="Calibri"/>
                <a:cs typeface="Calibri"/>
                <a:sym typeface="Calibri"/>
              </a:rPr>
              <a:t>responsive </a:t>
            </a:r>
            <a:r>
              <a:rPr lang="en-CA" sz="2400" b="0" i="0" u="none" strike="noStrike" cap="none">
                <a:solidFill>
                  <a:schemeClr val="dk1"/>
                </a:solidFill>
                <a:latin typeface="Calibri"/>
                <a:ea typeface="Calibri"/>
                <a:cs typeface="Calibri"/>
                <a:sym typeface="Calibri"/>
              </a:rPr>
              <a:t>learning environments that can adapt to the changing needs of learners.</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276"/>
        <p:cNvGrpSpPr/>
        <p:nvPr/>
      </p:nvGrpSpPr>
      <p:grpSpPr>
        <a:xfrm>
          <a:off x="0" y="0"/>
          <a:ext cx="0" cy="0"/>
          <a:chOff x="0" y="0"/>
          <a:chExt cx="0" cy="0"/>
        </a:xfrm>
      </p:grpSpPr>
      <p:sp>
        <p:nvSpPr>
          <p:cNvPr id="1277" name="Google Shape;1277;p73"/>
          <p:cNvSpPr/>
          <p:nvPr/>
        </p:nvSpPr>
        <p:spPr>
          <a:xfrm>
            <a:off x="6471425" y="1148576"/>
            <a:ext cx="5720575" cy="5709424"/>
          </a:xfrm>
          <a:prstGeom prst="rect">
            <a:avLst/>
          </a:prstGeom>
          <a:gradFill>
            <a:gsLst>
              <a:gs pos="0">
                <a:srgbClr val="C3E9EE"/>
              </a:gs>
              <a:gs pos="100000">
                <a:srgbClr val="D8EDCF"/>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78" name="Google Shape;1278;p73" descr="A screenshot of a computer&#10;&#10;Description automatically generated with medium confidence"/>
          <p:cNvPicPr preferRelativeResize="0">
            <a:picLocks noGrp="1"/>
          </p:cNvPicPr>
          <p:nvPr>
            <p:ph type="pic" idx="2"/>
          </p:nvPr>
        </p:nvPicPr>
        <p:blipFill rotWithShape="1">
          <a:blip r:embed="rId3">
            <a:alphaModFix/>
          </a:blip>
          <a:srcRect l="5510" r="5509"/>
          <a:stretch/>
        </p:blipFill>
        <p:spPr>
          <a:xfrm>
            <a:off x="4828479" y="2139044"/>
            <a:ext cx="6211229" cy="3916068"/>
          </a:xfrm>
          <a:prstGeom prst="rect">
            <a:avLst/>
          </a:prstGeom>
          <a:solidFill>
            <a:schemeClr val="lt1"/>
          </a:solidFill>
          <a:ln>
            <a:noFill/>
          </a:ln>
        </p:spPr>
      </p:pic>
      <p:pic>
        <p:nvPicPr>
          <p:cNvPr id="1279" name="Google Shape;1279;p73"/>
          <p:cNvPicPr preferRelativeResize="0"/>
          <p:nvPr/>
        </p:nvPicPr>
        <p:blipFill rotWithShape="1">
          <a:blip r:embed="rId4">
            <a:alphaModFix/>
          </a:blip>
          <a:srcRect l="-1153"/>
          <a:stretch/>
        </p:blipFill>
        <p:spPr>
          <a:xfrm>
            <a:off x="3788408" y="1918011"/>
            <a:ext cx="8180907" cy="4681302"/>
          </a:xfrm>
          <a:prstGeom prst="rect">
            <a:avLst/>
          </a:prstGeom>
          <a:noFill/>
          <a:ln>
            <a:noFill/>
          </a:ln>
        </p:spPr>
      </p:pic>
      <p:sp>
        <p:nvSpPr>
          <p:cNvPr id="1280" name="Google Shape;1280;p73"/>
          <p:cNvSpPr txBox="1"/>
          <p:nvPr/>
        </p:nvSpPr>
        <p:spPr>
          <a:xfrm>
            <a:off x="448378" y="481600"/>
            <a:ext cx="7611000" cy="1477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What is Inclusion?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600"/>
              <a:buFont typeface="Arial"/>
              <a:buNone/>
            </a:pPr>
            <a:r>
              <a:rPr lang="en-CA" sz="3600" b="1" i="0" u="none" strike="noStrike" cap="none">
                <a:solidFill>
                  <a:srgbClr val="364DA1"/>
                </a:solidFill>
                <a:latin typeface="EB Garamond"/>
                <a:ea typeface="EB Garamond"/>
                <a:cs typeface="EB Garamond"/>
                <a:sym typeface="EB Garamond"/>
              </a:rPr>
              <a:t>with Shelley Moore</a:t>
            </a:r>
            <a:endParaRPr sz="1400" b="0" i="0" u="none" strike="noStrike" cap="none">
              <a:solidFill>
                <a:srgbClr val="000000"/>
              </a:solidFill>
              <a:latin typeface="Arial"/>
              <a:ea typeface="Arial"/>
              <a:cs typeface="Arial"/>
              <a:sym typeface="Arial"/>
            </a:endParaRPr>
          </a:p>
        </p:txBody>
      </p:sp>
      <p:sp>
        <p:nvSpPr>
          <p:cNvPr id="1281" name="Google Shape;1281;p73"/>
          <p:cNvSpPr txBox="1"/>
          <p:nvPr/>
        </p:nvSpPr>
        <p:spPr>
          <a:xfrm>
            <a:off x="456062" y="2348493"/>
            <a:ext cx="401557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CA" sz="1400" b="0" i="0" u="sng" strike="noStrike" cap="none">
                <a:solidFill>
                  <a:srgbClr val="595959"/>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https://www.youtube.com/watch?v=D1fbTKYkU4k</a:t>
            </a:r>
            <a:endParaRPr sz="1400" b="0" i="0" u="none" strike="noStrike" cap="none">
              <a:solidFill>
                <a:srgbClr val="595959"/>
              </a:solidFill>
              <a:latin typeface="Calibri"/>
              <a:ea typeface="Calibri"/>
              <a:cs typeface="Calibri"/>
              <a:sym typeface="Calibri"/>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286"/>
        <p:cNvGrpSpPr/>
        <p:nvPr/>
      </p:nvGrpSpPr>
      <p:grpSpPr>
        <a:xfrm>
          <a:off x="0" y="0"/>
          <a:ext cx="0" cy="0"/>
          <a:chOff x="0" y="0"/>
          <a:chExt cx="0" cy="0"/>
        </a:xfrm>
      </p:grpSpPr>
      <p:sp>
        <p:nvSpPr>
          <p:cNvPr id="1287" name="Google Shape;1287;p74"/>
          <p:cNvSpPr/>
          <p:nvPr/>
        </p:nvSpPr>
        <p:spPr>
          <a:xfrm>
            <a:off x="7025267" y="2966224"/>
            <a:ext cx="5166733" cy="3891776"/>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88" name="Google Shape;1288;p74"/>
          <p:cNvPicPr preferRelativeResize="0">
            <a:picLocks noGrp="1"/>
          </p:cNvPicPr>
          <p:nvPr>
            <p:ph type="pic" idx="2"/>
          </p:nvPr>
        </p:nvPicPr>
        <p:blipFill rotWithShape="1">
          <a:blip r:embed="rId3">
            <a:alphaModFix/>
          </a:blip>
          <a:srcRect l="6854" r="6855"/>
          <a:stretch/>
        </p:blipFill>
        <p:spPr>
          <a:xfrm>
            <a:off x="7350800" y="318528"/>
            <a:ext cx="4832509" cy="5600429"/>
          </a:xfrm>
          <a:prstGeom prst="rect">
            <a:avLst/>
          </a:prstGeom>
          <a:noFill/>
          <a:ln>
            <a:noFill/>
          </a:ln>
        </p:spPr>
      </p:pic>
      <p:sp>
        <p:nvSpPr>
          <p:cNvPr id="1289" name="Google Shape;1289;p74"/>
          <p:cNvSpPr txBox="1"/>
          <p:nvPr/>
        </p:nvSpPr>
        <p:spPr>
          <a:xfrm>
            <a:off x="1242178" y="449878"/>
            <a:ext cx="4823818"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Belonging</a:t>
            </a:r>
            <a:endParaRPr sz="1400" b="0" i="0" u="none" strike="noStrike" cap="none">
              <a:solidFill>
                <a:srgbClr val="000000"/>
              </a:solidFill>
              <a:latin typeface="Arial"/>
              <a:ea typeface="Arial"/>
              <a:cs typeface="Arial"/>
              <a:sym typeface="Arial"/>
            </a:endParaRPr>
          </a:p>
        </p:txBody>
      </p:sp>
      <p:sp>
        <p:nvSpPr>
          <p:cNvPr id="1290" name="Google Shape;1290;p74"/>
          <p:cNvSpPr txBox="1"/>
          <p:nvPr/>
        </p:nvSpPr>
        <p:spPr>
          <a:xfrm>
            <a:off x="1326582" y="1496371"/>
            <a:ext cx="5817796" cy="61120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4B9847"/>
              </a:buClr>
              <a:buSzPts val="2800"/>
              <a:buFont typeface="Arial"/>
              <a:buNone/>
            </a:pPr>
            <a:r>
              <a:rPr lang="en-CA" sz="2800" b="0" i="1" u="none" strike="noStrike" cap="none">
                <a:solidFill>
                  <a:srgbClr val="4B9847"/>
                </a:solidFill>
                <a:latin typeface="EB Garamond"/>
                <a:ea typeface="EB Garamond"/>
                <a:cs typeface="EB Garamond"/>
                <a:sym typeface="EB Garamond"/>
              </a:rPr>
              <a:t>6 elements to improve belonging:</a:t>
            </a:r>
            <a:endParaRPr sz="1400" b="0" i="0" u="none" strike="noStrike" cap="none">
              <a:solidFill>
                <a:srgbClr val="000000"/>
              </a:solidFill>
              <a:latin typeface="Arial"/>
              <a:ea typeface="Arial"/>
              <a:cs typeface="Arial"/>
              <a:sym typeface="Arial"/>
            </a:endParaRPr>
          </a:p>
        </p:txBody>
      </p:sp>
      <p:sp>
        <p:nvSpPr>
          <p:cNvPr id="1291" name="Google Shape;1291;p74"/>
          <p:cNvSpPr txBox="1"/>
          <p:nvPr/>
        </p:nvSpPr>
        <p:spPr>
          <a:xfrm>
            <a:off x="1326582" y="2067888"/>
            <a:ext cx="5166733" cy="4790111"/>
          </a:xfrm>
          <a:prstGeom prst="rect">
            <a:avLst/>
          </a:prstGeom>
          <a:noFill/>
          <a:ln>
            <a:noFill/>
          </a:ln>
        </p:spPr>
        <p:txBody>
          <a:bodyPr spcFirstLastPara="1" wrap="square" lIns="91425" tIns="45700" rIns="91425" bIns="45700" anchor="t" anchorCtr="0">
            <a:noAutofit/>
          </a:bodyPr>
          <a:lstStyle/>
          <a:p>
            <a:pPr marL="457200" marR="0" lvl="0" indent="-457200" algn="l" rtl="0">
              <a:lnSpc>
                <a:spcPct val="133000"/>
              </a:lnSpc>
              <a:spcBef>
                <a:spcPts val="0"/>
              </a:spcBef>
              <a:spcAft>
                <a:spcPts val="0"/>
              </a:spcAft>
              <a:buClr>
                <a:schemeClr val="dk1"/>
              </a:buClr>
              <a:buSzPts val="2800"/>
              <a:buFont typeface="Calibri"/>
              <a:buAutoNum type="arabicPeriod"/>
            </a:pPr>
            <a:r>
              <a:rPr lang="en-CA" sz="2800" b="0" i="0" u="none" strike="noStrike" cap="none">
                <a:solidFill>
                  <a:schemeClr val="dk1"/>
                </a:solidFill>
                <a:latin typeface="Calibri"/>
                <a:ea typeface="Calibri"/>
                <a:cs typeface="Calibri"/>
                <a:sym typeface="Calibri"/>
              </a:rPr>
              <a:t>Effective Listening</a:t>
            </a:r>
            <a:endParaRPr sz="1400" b="0" i="0" u="none" strike="noStrike" cap="none">
              <a:solidFill>
                <a:schemeClr val="dk1"/>
              </a:solidFill>
              <a:latin typeface="Arial"/>
              <a:ea typeface="Arial"/>
              <a:cs typeface="Arial"/>
              <a:sym typeface="Arial"/>
            </a:endParaRPr>
          </a:p>
          <a:p>
            <a:pPr marL="457200" marR="0" lvl="0" indent="-457200" algn="l" rtl="0">
              <a:lnSpc>
                <a:spcPct val="133000"/>
              </a:lnSpc>
              <a:spcBef>
                <a:spcPts val="0"/>
              </a:spcBef>
              <a:spcAft>
                <a:spcPts val="0"/>
              </a:spcAft>
              <a:buClr>
                <a:schemeClr val="dk1"/>
              </a:buClr>
              <a:buSzPts val="2800"/>
              <a:buFont typeface="Calibri"/>
              <a:buAutoNum type="arabicPeriod"/>
            </a:pPr>
            <a:r>
              <a:rPr lang="en-CA" sz="2800" b="0" i="0" u="none" strike="noStrike" cap="none">
                <a:solidFill>
                  <a:schemeClr val="dk1"/>
                </a:solidFill>
                <a:latin typeface="Calibri"/>
                <a:ea typeface="Calibri"/>
                <a:cs typeface="Calibri"/>
                <a:sym typeface="Calibri"/>
              </a:rPr>
              <a:t>Supports</a:t>
            </a:r>
            <a:endParaRPr sz="1400" b="0" i="0" u="none" strike="noStrike" cap="none">
              <a:solidFill>
                <a:schemeClr val="dk1"/>
              </a:solidFill>
              <a:latin typeface="Arial"/>
              <a:ea typeface="Arial"/>
              <a:cs typeface="Arial"/>
              <a:sym typeface="Arial"/>
            </a:endParaRPr>
          </a:p>
          <a:p>
            <a:pPr marL="457200" marR="0" lvl="0" indent="-457200" algn="l" rtl="0">
              <a:lnSpc>
                <a:spcPct val="133000"/>
              </a:lnSpc>
              <a:spcBef>
                <a:spcPts val="0"/>
              </a:spcBef>
              <a:spcAft>
                <a:spcPts val="0"/>
              </a:spcAft>
              <a:buClr>
                <a:schemeClr val="dk1"/>
              </a:buClr>
              <a:buSzPts val="2800"/>
              <a:buFont typeface="Calibri"/>
              <a:buAutoNum type="arabicPeriod"/>
            </a:pPr>
            <a:r>
              <a:rPr lang="en-CA" sz="2800" b="0" i="0" u="none" strike="noStrike" cap="none">
                <a:solidFill>
                  <a:schemeClr val="dk1"/>
                </a:solidFill>
                <a:latin typeface="Calibri"/>
                <a:ea typeface="Calibri"/>
                <a:cs typeface="Calibri"/>
                <a:sym typeface="Calibri"/>
              </a:rPr>
              <a:t>Positive Relationships</a:t>
            </a:r>
            <a:endParaRPr sz="1400" b="0" i="0" u="none" strike="noStrike" cap="none">
              <a:solidFill>
                <a:schemeClr val="dk1"/>
              </a:solidFill>
              <a:latin typeface="Arial"/>
              <a:ea typeface="Arial"/>
              <a:cs typeface="Arial"/>
              <a:sym typeface="Arial"/>
            </a:endParaRPr>
          </a:p>
          <a:p>
            <a:pPr marL="457200" marR="0" lvl="0" indent="-457200" algn="l" rtl="0">
              <a:lnSpc>
                <a:spcPct val="133000"/>
              </a:lnSpc>
              <a:spcBef>
                <a:spcPts val="0"/>
              </a:spcBef>
              <a:spcAft>
                <a:spcPts val="0"/>
              </a:spcAft>
              <a:buClr>
                <a:schemeClr val="dk1"/>
              </a:buClr>
              <a:buSzPts val="2800"/>
              <a:buFont typeface="Calibri"/>
              <a:buAutoNum type="arabicPeriod"/>
            </a:pPr>
            <a:r>
              <a:rPr lang="en-CA" sz="2800" b="0" i="0" u="none" strike="noStrike" cap="none">
                <a:solidFill>
                  <a:schemeClr val="dk1"/>
                </a:solidFill>
                <a:latin typeface="Calibri"/>
                <a:ea typeface="Calibri"/>
                <a:cs typeface="Calibri"/>
                <a:sym typeface="Calibri"/>
              </a:rPr>
              <a:t>Early Programs</a:t>
            </a:r>
            <a:endParaRPr sz="1400" b="0" i="0" u="none" strike="noStrike" cap="none">
              <a:solidFill>
                <a:schemeClr val="dk1"/>
              </a:solidFill>
              <a:latin typeface="Arial"/>
              <a:ea typeface="Arial"/>
              <a:cs typeface="Arial"/>
              <a:sym typeface="Arial"/>
            </a:endParaRPr>
          </a:p>
          <a:p>
            <a:pPr marL="457200" marR="0" lvl="0" indent="-457200" algn="l" rtl="0">
              <a:lnSpc>
                <a:spcPct val="133000"/>
              </a:lnSpc>
              <a:spcBef>
                <a:spcPts val="0"/>
              </a:spcBef>
              <a:spcAft>
                <a:spcPts val="0"/>
              </a:spcAft>
              <a:buClr>
                <a:schemeClr val="dk1"/>
              </a:buClr>
              <a:buSzPts val="2800"/>
              <a:buFont typeface="Calibri"/>
              <a:buAutoNum type="arabicPeriod"/>
            </a:pPr>
            <a:r>
              <a:rPr lang="en-CA" sz="2800" b="0" i="0" u="none" strike="noStrike" cap="none">
                <a:solidFill>
                  <a:schemeClr val="dk1"/>
                </a:solidFill>
                <a:latin typeface="Calibri"/>
                <a:ea typeface="Calibri"/>
                <a:cs typeface="Calibri"/>
                <a:sym typeface="Calibri"/>
              </a:rPr>
              <a:t>Common Interests</a:t>
            </a:r>
            <a:endParaRPr sz="1400" b="0" i="0" u="none" strike="noStrike" cap="none">
              <a:solidFill>
                <a:schemeClr val="dk1"/>
              </a:solidFill>
              <a:latin typeface="Arial"/>
              <a:ea typeface="Arial"/>
              <a:cs typeface="Arial"/>
              <a:sym typeface="Arial"/>
            </a:endParaRPr>
          </a:p>
          <a:p>
            <a:pPr marL="457200" marR="0" lvl="0" indent="-457200" algn="l" rtl="0">
              <a:lnSpc>
                <a:spcPct val="133000"/>
              </a:lnSpc>
              <a:spcBef>
                <a:spcPts val="0"/>
              </a:spcBef>
              <a:spcAft>
                <a:spcPts val="0"/>
              </a:spcAft>
              <a:buClr>
                <a:schemeClr val="dk1"/>
              </a:buClr>
              <a:buSzPts val="2800"/>
              <a:buFont typeface="Calibri"/>
              <a:buAutoNum type="arabicPeriod"/>
            </a:pPr>
            <a:r>
              <a:rPr lang="en-CA" sz="2800" b="0" i="0" u="none" strike="noStrike" cap="none">
                <a:solidFill>
                  <a:schemeClr val="dk1"/>
                </a:solidFill>
                <a:latin typeface="Calibri"/>
                <a:ea typeface="Calibri"/>
                <a:cs typeface="Calibri"/>
                <a:sym typeface="Calibri"/>
              </a:rPr>
              <a:t>Extracurriculars</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Google Shape;696;g3919f0f7af6_0_51"/>
          <p:cNvSpPr/>
          <p:nvPr/>
        </p:nvSpPr>
        <p:spPr>
          <a:xfrm>
            <a:off x="7025267" y="2966224"/>
            <a:ext cx="5166600" cy="3891900"/>
          </a:xfrm>
          <a:prstGeom prst="roundRect">
            <a:avLst>
              <a:gd name="adj" fmla="val 0"/>
            </a:avLst>
          </a:prstGeom>
          <a:gradFill>
            <a:gsLst>
              <a:gs pos="0">
                <a:schemeClr val="accent1"/>
              </a:gs>
              <a:gs pos="100000">
                <a:schemeClr val="accent2"/>
              </a:gs>
            </a:gsLst>
            <a:lin ang="5400012"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697" name="Google Shape;697;g3919f0f7af6_0_51" descr="young women with branches and leaves background (Provided by Getty Images)"/>
          <p:cNvPicPr preferRelativeResize="0">
            <a:picLocks noGrp="1"/>
          </p:cNvPicPr>
          <p:nvPr>
            <p:ph type="pic" idx="2"/>
          </p:nvPr>
        </p:nvPicPr>
        <p:blipFill rotWithShape="1">
          <a:blip r:embed="rId3">
            <a:alphaModFix/>
          </a:blip>
          <a:srcRect l="21244" r="21244"/>
          <a:stretch/>
        </p:blipFill>
        <p:spPr>
          <a:xfrm>
            <a:off x="252525" y="1013000"/>
            <a:ext cx="4046024" cy="5600424"/>
          </a:xfrm>
          <a:prstGeom prst="rect">
            <a:avLst/>
          </a:prstGeom>
          <a:noFill/>
          <a:ln>
            <a:noFill/>
          </a:ln>
        </p:spPr>
      </p:pic>
      <p:sp>
        <p:nvSpPr>
          <p:cNvPr id="698" name="Google Shape;698;g3919f0f7af6_0_51"/>
          <p:cNvSpPr txBox="1"/>
          <p:nvPr/>
        </p:nvSpPr>
        <p:spPr>
          <a:xfrm>
            <a:off x="252523" y="484600"/>
            <a:ext cx="7248000" cy="9234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CA" sz="5400" b="1" i="0" u="none" strike="noStrike" kern="0" cap="none" spc="0" normalizeH="0" baseline="0" noProof="0">
                <a:ln>
                  <a:noFill/>
                </a:ln>
                <a:solidFill>
                  <a:srgbClr val="364DA1"/>
                </a:solidFill>
                <a:effectLst/>
                <a:uLnTx/>
                <a:uFillTx/>
                <a:latin typeface="EB Garamond"/>
                <a:ea typeface="EB Garamond"/>
                <a:cs typeface="EB Garamond"/>
                <a:sym typeface="EB Garamond"/>
              </a:rPr>
              <a:t>Belonging in Alberta</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9" name="Google Shape;699;g3919f0f7af6_0_51"/>
          <p:cNvSpPr txBox="1"/>
          <p:nvPr/>
        </p:nvSpPr>
        <p:spPr>
          <a:xfrm>
            <a:off x="4298550" y="1916350"/>
            <a:ext cx="7177200" cy="4525200"/>
          </a:xfrm>
          <a:prstGeom prst="rect">
            <a:avLst/>
          </a:prstGeom>
          <a:noFill/>
          <a:ln>
            <a:noFill/>
          </a:ln>
        </p:spPr>
        <p:txBody>
          <a:bodyPr spcFirstLastPara="1" wrap="square" lIns="91425" tIns="45700" rIns="91425" bIns="45700" anchor="t" anchorCtr="0">
            <a:spAutoFit/>
          </a:bodyPr>
          <a:lstStyle/>
          <a:p>
            <a:pPr marL="342900" marR="0" lvl="0" indent="-342900" algn="l" defTabSz="914400" rtl="0" eaLnBrk="1" fontAlgn="auto" latinLnBrk="0" hangingPunct="1">
              <a:lnSpc>
                <a:spcPct val="100000"/>
              </a:lnSpc>
              <a:spcBef>
                <a:spcPts val="0"/>
              </a:spcBef>
              <a:spcAft>
                <a:spcPts val="0"/>
              </a:spcAft>
              <a:buClr>
                <a:srgbClr val="595959"/>
              </a:buClr>
              <a:buSzPts val="2400"/>
              <a:buFont typeface="Arial"/>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The </a:t>
            </a:r>
            <a:r>
              <a:rPr kumimoji="0" lang="en-CA" sz="2400" b="1" i="0" u="none" strike="noStrike" kern="0" cap="none" spc="0" normalizeH="0" baseline="0" noProof="0" dirty="0">
                <a:ln>
                  <a:noFill/>
                </a:ln>
                <a:solidFill>
                  <a:srgbClr val="595959"/>
                </a:solidFill>
                <a:effectLst/>
                <a:uLnTx/>
                <a:uFillTx/>
                <a:latin typeface="Calibri"/>
                <a:ea typeface="Calibri"/>
                <a:cs typeface="Calibri"/>
                <a:sym typeface="Calibri"/>
              </a:rPr>
              <a:t>Belonging Project </a:t>
            </a: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is an Alberta-based initiative from the Skills Society and the University of Alberta exploring belonging and inclusion for people with intellectual disabilities. </a:t>
            </a:r>
            <a:endParaRPr kumimoji="0" sz="14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342900" marR="0" lvl="0" indent="-342900" algn="l" defTabSz="914400" rtl="0" eaLnBrk="1" fontAlgn="auto" latinLnBrk="0" hangingPunct="1">
              <a:lnSpc>
                <a:spcPct val="100000"/>
              </a:lnSpc>
              <a:spcBef>
                <a:spcPts val="0"/>
              </a:spcBef>
              <a:spcAft>
                <a:spcPts val="0"/>
              </a:spcAft>
              <a:buClr>
                <a:srgbClr val="595959"/>
              </a:buClr>
              <a:buSzPts val="2400"/>
              <a:buFont typeface="Arial"/>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The project produced three plain-language summaries including: </a:t>
            </a:r>
            <a:endParaRPr kumimoji="0" sz="2400" b="0" i="0" u="none" strike="noStrike" kern="0" cap="none" spc="0" normalizeH="0" baseline="0" noProof="0" dirty="0">
              <a:ln>
                <a:noFill/>
              </a:ln>
              <a:solidFill>
                <a:srgbClr val="595959"/>
              </a:solidFill>
              <a:effectLst/>
              <a:uLnTx/>
              <a:uFillTx/>
              <a:latin typeface="Calibri"/>
              <a:ea typeface="Calibri"/>
              <a:cs typeface="Calibri"/>
              <a:sym typeface="Calibri"/>
            </a:endParaRPr>
          </a:p>
          <a:p>
            <a:pPr marL="914400" marR="0" lvl="1" indent="-381000" algn="l" defTabSz="914400" rtl="0" eaLnBrk="1" fontAlgn="auto" latinLnBrk="0" hangingPunct="1">
              <a:lnSpc>
                <a:spcPct val="100000"/>
              </a:lnSpc>
              <a:spcBef>
                <a:spcPts val="0"/>
              </a:spcBef>
              <a:spcAft>
                <a:spcPts val="0"/>
              </a:spcAft>
              <a:buClr>
                <a:srgbClr val="595959"/>
              </a:buClr>
              <a:buSzPts val="2400"/>
              <a:buFont typeface="Calibri"/>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Belonging &amp; Inclusion</a:t>
            </a:r>
            <a:endParaRPr kumimoji="0" sz="2400" b="0" i="0" u="none" strike="noStrike" kern="0" cap="none" spc="0" normalizeH="0" baseline="0" noProof="0" dirty="0">
              <a:ln>
                <a:noFill/>
              </a:ln>
              <a:solidFill>
                <a:srgbClr val="595959"/>
              </a:solidFill>
              <a:effectLst/>
              <a:uLnTx/>
              <a:uFillTx/>
              <a:latin typeface="Calibri"/>
              <a:ea typeface="Calibri"/>
              <a:cs typeface="Calibri"/>
              <a:sym typeface="Calibri"/>
            </a:endParaRPr>
          </a:p>
          <a:p>
            <a:pPr marL="914400" marR="0" lvl="1" indent="-381000" algn="l" defTabSz="914400" rtl="0" eaLnBrk="1" fontAlgn="auto" latinLnBrk="0" hangingPunct="1">
              <a:lnSpc>
                <a:spcPct val="100000"/>
              </a:lnSpc>
              <a:spcBef>
                <a:spcPts val="0"/>
              </a:spcBef>
              <a:spcAft>
                <a:spcPts val="0"/>
              </a:spcAft>
              <a:buClr>
                <a:srgbClr val="595959"/>
              </a:buClr>
              <a:buSzPts val="2400"/>
              <a:buFont typeface="Calibri"/>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Lived Experience</a:t>
            </a:r>
            <a:endParaRPr kumimoji="0" sz="2400" b="0" i="0" u="none" strike="noStrike" kern="0" cap="none" spc="0" normalizeH="0" baseline="0" noProof="0" dirty="0">
              <a:ln>
                <a:noFill/>
              </a:ln>
              <a:solidFill>
                <a:srgbClr val="595959"/>
              </a:solidFill>
              <a:effectLst/>
              <a:uLnTx/>
              <a:uFillTx/>
              <a:latin typeface="Calibri"/>
              <a:ea typeface="Calibri"/>
              <a:cs typeface="Calibri"/>
              <a:sym typeface="Calibri"/>
            </a:endParaRPr>
          </a:p>
          <a:p>
            <a:pPr marL="914400" marR="0" lvl="1" indent="-381000" algn="l" defTabSz="914400" rtl="0" eaLnBrk="1" fontAlgn="auto" latinLnBrk="0" hangingPunct="1">
              <a:lnSpc>
                <a:spcPct val="100000"/>
              </a:lnSpc>
              <a:spcBef>
                <a:spcPts val="0"/>
              </a:spcBef>
              <a:spcAft>
                <a:spcPts val="0"/>
              </a:spcAft>
              <a:buClr>
                <a:srgbClr val="595959"/>
              </a:buClr>
              <a:buSzPts val="2400"/>
              <a:buFont typeface="Calibri"/>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Provider Practices</a:t>
            </a:r>
            <a:endParaRPr kumimoji="0" sz="2400" b="0" i="0" u="none" strike="noStrike" kern="0" cap="none" spc="0" normalizeH="0" baseline="0" noProof="0" dirty="0">
              <a:ln>
                <a:noFill/>
              </a:ln>
              <a:solidFill>
                <a:srgbClr val="595959"/>
              </a:solidFill>
              <a:effectLst/>
              <a:uLnTx/>
              <a:uFillTx/>
              <a:latin typeface="Calibri"/>
              <a:ea typeface="Calibri"/>
              <a:cs typeface="Calibri"/>
              <a:sym typeface="Calibri"/>
            </a:endParaRPr>
          </a:p>
          <a:p>
            <a:pPr marL="457200" marR="0" lvl="0" indent="-381000" algn="l" defTabSz="914400" rtl="0" eaLnBrk="1" fontAlgn="auto" latinLnBrk="0" hangingPunct="1">
              <a:lnSpc>
                <a:spcPct val="100000"/>
              </a:lnSpc>
              <a:spcBef>
                <a:spcPts val="0"/>
              </a:spcBef>
              <a:spcAft>
                <a:spcPts val="0"/>
              </a:spcAft>
              <a:buClr>
                <a:srgbClr val="595959"/>
              </a:buClr>
              <a:buSzPts val="2400"/>
              <a:buFont typeface="Calibri"/>
              <a:buChar char="•"/>
              <a:tabLst/>
              <a:defRPr/>
            </a:pPr>
            <a:r>
              <a:rPr kumimoji="0" lang="en-CA" sz="2400" b="0" i="0" u="none" strike="noStrike" kern="0" cap="none" spc="0" normalizeH="0" baseline="0" noProof="0" dirty="0">
                <a:ln>
                  <a:noFill/>
                </a:ln>
                <a:solidFill>
                  <a:srgbClr val="595959"/>
                </a:solidFill>
                <a:effectLst/>
                <a:uLnTx/>
                <a:uFillTx/>
                <a:latin typeface="Calibri"/>
                <a:ea typeface="Calibri"/>
                <a:cs typeface="Calibri"/>
                <a:sym typeface="Calibri"/>
              </a:rPr>
              <a:t>The resources can be accessed here: </a:t>
            </a:r>
            <a:r>
              <a:rPr kumimoji="0" lang="en-CA" sz="2400" b="0" i="0" u="sng" strike="noStrike" kern="0" cap="none" spc="0" normalizeH="0" baseline="0" noProof="0" dirty="0">
                <a:ln>
                  <a:noFill/>
                </a:ln>
                <a:solidFill>
                  <a:srgbClr val="0563C1"/>
                </a:solidFill>
                <a:effectLst/>
                <a:uLnTx/>
                <a:uFillTx/>
                <a:latin typeface="Calibri"/>
                <a:ea typeface="Calibri"/>
                <a:cs typeface="Calibri"/>
                <a:sym typeface="Calibri"/>
                <a:hlinkClick r:id="rId4"/>
              </a:rPr>
              <a:t>https://resourcesforpractice.policywise.com/resource?id=137</a:t>
            </a:r>
            <a:endParaRPr kumimoji="0" sz="2400" b="0" i="0" u="none" strike="noStrike" kern="0" cap="none" spc="0" normalizeH="0" baseline="0" noProof="0" dirty="0">
              <a:ln>
                <a:noFill/>
              </a:ln>
              <a:solidFill>
                <a:srgbClr val="595959"/>
              </a:solidFill>
              <a:effectLst/>
              <a:uLnTx/>
              <a:uFillTx/>
              <a:latin typeface="Calibri"/>
              <a:ea typeface="Calibri"/>
              <a:cs typeface="Calibri"/>
              <a:sym typeface="Calibri"/>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296"/>
        <p:cNvGrpSpPr/>
        <p:nvPr/>
      </p:nvGrpSpPr>
      <p:grpSpPr>
        <a:xfrm>
          <a:off x="0" y="0"/>
          <a:ext cx="0" cy="0"/>
          <a:chOff x="0" y="0"/>
          <a:chExt cx="0" cy="0"/>
        </a:xfrm>
      </p:grpSpPr>
      <p:sp>
        <p:nvSpPr>
          <p:cNvPr id="1297" name="Google Shape;1297;p75"/>
          <p:cNvSpPr/>
          <p:nvPr/>
        </p:nvSpPr>
        <p:spPr>
          <a:xfrm>
            <a:off x="6471425" y="1148576"/>
            <a:ext cx="5720575" cy="5709424"/>
          </a:xfrm>
          <a:prstGeom prst="rect">
            <a:avLst/>
          </a:prstGeom>
          <a:gradFill>
            <a:gsLst>
              <a:gs pos="0">
                <a:srgbClr val="C3E9EE"/>
              </a:gs>
              <a:gs pos="100000">
                <a:srgbClr val="D8EDCF"/>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98" name="Google Shape;1298;p75"/>
          <p:cNvPicPr preferRelativeResize="0">
            <a:picLocks noGrp="1"/>
          </p:cNvPicPr>
          <p:nvPr>
            <p:ph type="pic" idx="2"/>
          </p:nvPr>
        </p:nvPicPr>
        <p:blipFill rotWithShape="1">
          <a:blip r:embed="rId3">
            <a:alphaModFix/>
          </a:blip>
          <a:srcRect l="5501" r="5501"/>
          <a:stretch/>
        </p:blipFill>
        <p:spPr>
          <a:xfrm>
            <a:off x="4828479" y="2139044"/>
            <a:ext cx="6211229" cy="3916068"/>
          </a:xfrm>
          <a:prstGeom prst="rect">
            <a:avLst/>
          </a:prstGeom>
          <a:solidFill>
            <a:schemeClr val="lt1"/>
          </a:solidFill>
          <a:ln>
            <a:noFill/>
          </a:ln>
        </p:spPr>
      </p:pic>
      <p:pic>
        <p:nvPicPr>
          <p:cNvPr id="1299" name="Google Shape;1299;p75"/>
          <p:cNvPicPr preferRelativeResize="0"/>
          <p:nvPr/>
        </p:nvPicPr>
        <p:blipFill rotWithShape="1">
          <a:blip r:embed="rId4">
            <a:alphaModFix/>
          </a:blip>
          <a:srcRect l="-1153"/>
          <a:stretch/>
        </p:blipFill>
        <p:spPr>
          <a:xfrm>
            <a:off x="3785917" y="1918011"/>
            <a:ext cx="8180907" cy="4681302"/>
          </a:xfrm>
          <a:prstGeom prst="rect">
            <a:avLst/>
          </a:prstGeom>
          <a:noFill/>
          <a:ln>
            <a:noFill/>
          </a:ln>
        </p:spPr>
      </p:pic>
      <p:sp>
        <p:nvSpPr>
          <p:cNvPr id="1300" name="Google Shape;1300;p75"/>
          <p:cNvSpPr txBox="1"/>
          <p:nvPr/>
        </p:nvSpPr>
        <p:spPr>
          <a:xfrm>
            <a:off x="390117" y="338225"/>
            <a:ext cx="10872900" cy="1477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Making Sure Each Child is Known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600"/>
              <a:buFont typeface="Arial"/>
              <a:buNone/>
            </a:pPr>
            <a:r>
              <a:rPr lang="en-CA" sz="3600" b="1" i="0" u="none" strike="noStrike" cap="none">
                <a:solidFill>
                  <a:srgbClr val="364DA1"/>
                </a:solidFill>
                <a:latin typeface="EB Garamond"/>
                <a:ea typeface="EB Garamond"/>
                <a:cs typeface="EB Garamond"/>
                <a:sym typeface="EB Garamond"/>
              </a:rPr>
              <a:t>by Edutopia</a:t>
            </a:r>
            <a:endParaRPr sz="1400" b="0" i="0" u="none" strike="noStrike" cap="none">
              <a:solidFill>
                <a:srgbClr val="000000"/>
              </a:solidFill>
              <a:latin typeface="Arial"/>
              <a:ea typeface="Arial"/>
              <a:cs typeface="Arial"/>
              <a:sym typeface="Arial"/>
            </a:endParaRPr>
          </a:p>
        </p:txBody>
      </p:sp>
      <p:sp>
        <p:nvSpPr>
          <p:cNvPr id="1301" name="Google Shape;1301;p75"/>
          <p:cNvSpPr txBox="1"/>
          <p:nvPr/>
        </p:nvSpPr>
        <p:spPr>
          <a:xfrm>
            <a:off x="456062" y="3121223"/>
            <a:ext cx="401557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CA" sz="1400" b="0" i="0" u="sng" strike="noStrike" cap="none">
                <a:solidFill>
                  <a:srgbClr val="595959"/>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https://www.youtube.com/watch?v=xjZx0VdmgkE</a:t>
            </a:r>
            <a:endParaRPr sz="1400" b="0" i="0" u="none" strike="noStrike" cap="none">
              <a:solidFill>
                <a:srgbClr val="595959"/>
              </a:solidFill>
              <a:latin typeface="Calibri"/>
              <a:ea typeface="Calibri"/>
              <a:cs typeface="Calibri"/>
              <a:sym typeface="Calibri"/>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296">
          <a:extLst>
            <a:ext uri="{FF2B5EF4-FFF2-40B4-BE49-F238E27FC236}">
              <a16:creationId xmlns:a16="http://schemas.microsoft.com/office/drawing/2014/main" id="{85DF17D0-8EB7-B403-313A-EA6B240E4953}"/>
            </a:ext>
          </a:extLst>
        </p:cNvPr>
        <p:cNvGrpSpPr/>
        <p:nvPr/>
      </p:nvGrpSpPr>
      <p:grpSpPr>
        <a:xfrm>
          <a:off x="0" y="0"/>
          <a:ext cx="0" cy="0"/>
          <a:chOff x="0" y="0"/>
          <a:chExt cx="0" cy="0"/>
        </a:xfrm>
      </p:grpSpPr>
      <p:sp>
        <p:nvSpPr>
          <p:cNvPr id="1297" name="Google Shape;1297;p75">
            <a:extLst>
              <a:ext uri="{FF2B5EF4-FFF2-40B4-BE49-F238E27FC236}">
                <a16:creationId xmlns:a16="http://schemas.microsoft.com/office/drawing/2014/main" id="{1F414359-2CD3-547F-C73F-9778807C99FF}"/>
              </a:ext>
            </a:extLst>
          </p:cNvPr>
          <p:cNvSpPr/>
          <p:nvPr/>
        </p:nvSpPr>
        <p:spPr>
          <a:xfrm>
            <a:off x="6471425" y="1148576"/>
            <a:ext cx="5720575" cy="5709424"/>
          </a:xfrm>
          <a:prstGeom prst="rect">
            <a:avLst/>
          </a:prstGeom>
          <a:gradFill>
            <a:gsLst>
              <a:gs pos="0">
                <a:srgbClr val="C3E9EE"/>
              </a:gs>
              <a:gs pos="100000">
                <a:srgbClr val="D8EDCF"/>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99" name="Google Shape;1299;p75">
            <a:extLst>
              <a:ext uri="{FF2B5EF4-FFF2-40B4-BE49-F238E27FC236}">
                <a16:creationId xmlns:a16="http://schemas.microsoft.com/office/drawing/2014/main" id="{BB6A8597-E311-76A1-E8C5-AA78B0B2F8F5}"/>
              </a:ext>
            </a:extLst>
          </p:cNvPr>
          <p:cNvPicPr preferRelativeResize="0"/>
          <p:nvPr/>
        </p:nvPicPr>
        <p:blipFill rotWithShape="1">
          <a:blip r:embed="rId3">
            <a:alphaModFix/>
          </a:blip>
          <a:srcRect l="-1153"/>
          <a:stretch/>
        </p:blipFill>
        <p:spPr>
          <a:xfrm>
            <a:off x="4011093" y="1815725"/>
            <a:ext cx="8180907" cy="4681302"/>
          </a:xfrm>
          <a:prstGeom prst="rect">
            <a:avLst/>
          </a:prstGeom>
          <a:noFill/>
          <a:ln>
            <a:noFill/>
          </a:ln>
        </p:spPr>
      </p:pic>
      <p:sp>
        <p:nvSpPr>
          <p:cNvPr id="1300" name="Google Shape;1300;p75">
            <a:extLst>
              <a:ext uri="{FF2B5EF4-FFF2-40B4-BE49-F238E27FC236}">
                <a16:creationId xmlns:a16="http://schemas.microsoft.com/office/drawing/2014/main" id="{ADF1675C-2823-5FE4-1952-FBA1D696386F}"/>
              </a:ext>
            </a:extLst>
          </p:cNvPr>
          <p:cNvSpPr txBox="1"/>
          <p:nvPr/>
        </p:nvSpPr>
        <p:spPr>
          <a:xfrm>
            <a:off x="390117" y="115396"/>
            <a:ext cx="11801883"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dirty="0">
                <a:solidFill>
                  <a:srgbClr val="364DA1"/>
                </a:solidFill>
                <a:latin typeface="EB Garamond"/>
                <a:ea typeface="EB Garamond"/>
                <a:cs typeface="EB Garamond"/>
                <a:sym typeface="EB Garamond"/>
              </a:rPr>
              <a:t>Leading Meaningful Inclusion for Neurodiverse Learners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600"/>
              <a:buFont typeface="Arial"/>
              <a:buNone/>
            </a:pPr>
            <a:r>
              <a:rPr lang="en-CA" sz="3600" b="1" i="0" u="none" strike="noStrike" cap="none" dirty="0">
                <a:solidFill>
                  <a:srgbClr val="364DA1"/>
                </a:solidFill>
                <a:latin typeface="EB Garamond"/>
                <a:ea typeface="EB Garamond"/>
                <a:cs typeface="EB Garamond"/>
                <a:sym typeface="EB Garamond"/>
              </a:rPr>
              <a:t>by Tana Richards</a:t>
            </a:r>
            <a:endParaRPr sz="1400" b="0" i="0" u="none" strike="noStrike" cap="none" dirty="0">
              <a:solidFill>
                <a:srgbClr val="000000"/>
              </a:solidFill>
              <a:latin typeface="Arial"/>
              <a:ea typeface="Arial"/>
              <a:cs typeface="Arial"/>
              <a:sym typeface="Arial"/>
            </a:endParaRPr>
          </a:p>
        </p:txBody>
      </p:sp>
      <p:sp>
        <p:nvSpPr>
          <p:cNvPr id="1301" name="Google Shape;1301;p75">
            <a:extLst>
              <a:ext uri="{FF2B5EF4-FFF2-40B4-BE49-F238E27FC236}">
                <a16:creationId xmlns:a16="http://schemas.microsoft.com/office/drawing/2014/main" id="{F6F2490D-4B2E-D00A-E2EF-50159EA3DA6C}"/>
              </a:ext>
            </a:extLst>
          </p:cNvPr>
          <p:cNvSpPr txBox="1"/>
          <p:nvPr/>
        </p:nvSpPr>
        <p:spPr>
          <a:xfrm>
            <a:off x="589593" y="3031635"/>
            <a:ext cx="4015577" cy="523180"/>
          </a:xfrm>
          <a:prstGeom prst="rect">
            <a:avLst/>
          </a:prstGeom>
          <a:noFill/>
          <a:ln>
            <a:noFill/>
          </a:ln>
        </p:spPr>
        <p:txBody>
          <a:bodyPr spcFirstLastPara="1" wrap="square" lIns="91425" tIns="45700" rIns="91425" bIns="45700" anchor="t" anchorCtr="0">
            <a:spAutoFit/>
          </a:bodyPr>
          <a:lstStyle/>
          <a:p>
            <a:pPr lvl="0">
              <a:buSzPts val="1400"/>
            </a:pPr>
            <a:r>
              <a:rPr lang="en-GB" b="1" u="sng">
                <a:hlinkClick r:id="rId4"/>
              </a:rPr>
              <a:t>https://popcon.ca/talks/leading-meaningful-inclusion-neurodiverse-learners</a:t>
            </a:r>
            <a:r>
              <a:rPr lang="en-GB" b="1"/>
              <a:t> </a:t>
            </a:r>
            <a:endParaRPr sz="1400" b="0" i="0" u="none" strike="noStrike" cap="none" dirty="0">
              <a:solidFill>
                <a:srgbClr val="595959"/>
              </a:solidFill>
              <a:latin typeface="Calibri"/>
              <a:ea typeface="Calibri"/>
              <a:cs typeface="Calibri"/>
              <a:sym typeface="Calibri"/>
            </a:endParaRPr>
          </a:p>
        </p:txBody>
      </p:sp>
      <p:sp>
        <p:nvSpPr>
          <p:cNvPr id="3" name="Picture Placeholder 2">
            <a:extLst>
              <a:ext uri="{FF2B5EF4-FFF2-40B4-BE49-F238E27FC236}">
                <a16:creationId xmlns:a16="http://schemas.microsoft.com/office/drawing/2014/main" id="{9605F16B-8D31-9DF6-DAB3-0C746762BF6C}"/>
              </a:ext>
            </a:extLst>
          </p:cNvPr>
          <p:cNvSpPr>
            <a:spLocks noGrp="1"/>
          </p:cNvSpPr>
          <p:nvPr>
            <p:ph type="pic" idx="2"/>
          </p:nvPr>
        </p:nvSpPr>
        <p:spPr/>
        <p:txBody>
          <a:bodyPr/>
          <a:lstStyle/>
          <a:p>
            <a:endParaRPr lang="en-CA"/>
          </a:p>
        </p:txBody>
      </p:sp>
      <p:pic>
        <p:nvPicPr>
          <p:cNvPr id="5" name="Picture 4">
            <a:extLst>
              <a:ext uri="{FF2B5EF4-FFF2-40B4-BE49-F238E27FC236}">
                <a16:creationId xmlns:a16="http://schemas.microsoft.com/office/drawing/2014/main" id="{0BD8387E-DF96-2BD6-2271-1C68D94D341A}"/>
              </a:ext>
            </a:extLst>
          </p:cNvPr>
          <p:cNvPicPr>
            <a:picLocks noChangeAspect="1"/>
          </p:cNvPicPr>
          <p:nvPr/>
        </p:nvPicPr>
        <p:blipFill>
          <a:blip r:embed="rId5"/>
          <a:stretch>
            <a:fillRect/>
          </a:stretch>
        </p:blipFill>
        <p:spPr>
          <a:xfrm>
            <a:off x="4647402" y="2045254"/>
            <a:ext cx="6955005" cy="3916067"/>
          </a:xfrm>
          <a:prstGeom prst="rect">
            <a:avLst/>
          </a:prstGeom>
        </p:spPr>
      </p:pic>
    </p:spTree>
    <p:extLst>
      <p:ext uri="{BB962C8B-B14F-4D97-AF65-F5344CB8AC3E}">
        <p14:creationId xmlns:p14="http://schemas.microsoft.com/office/powerpoint/2010/main" val="74032009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306"/>
        <p:cNvGrpSpPr/>
        <p:nvPr/>
      </p:nvGrpSpPr>
      <p:grpSpPr>
        <a:xfrm>
          <a:off x="0" y="0"/>
          <a:ext cx="0" cy="0"/>
          <a:chOff x="0" y="0"/>
          <a:chExt cx="0" cy="0"/>
        </a:xfrm>
      </p:grpSpPr>
      <p:pic>
        <p:nvPicPr>
          <p:cNvPr id="1307" name="Google Shape;1307;p76" descr="A picture containing text&#10;&#10;Description automatically generated"/>
          <p:cNvPicPr preferRelativeResize="0"/>
          <p:nvPr/>
        </p:nvPicPr>
        <p:blipFill rotWithShape="1">
          <a:blip r:embed="rId3">
            <a:alphaModFix/>
          </a:blip>
          <a:srcRect/>
          <a:stretch/>
        </p:blipFill>
        <p:spPr>
          <a:xfrm>
            <a:off x="7157047" y="2470607"/>
            <a:ext cx="2515057" cy="2515057"/>
          </a:xfrm>
          <a:prstGeom prst="rect">
            <a:avLst/>
          </a:prstGeom>
          <a:noFill/>
          <a:ln>
            <a:noFill/>
          </a:ln>
        </p:spPr>
      </p:pic>
      <p:cxnSp>
        <p:nvCxnSpPr>
          <p:cNvPr id="1308" name="Google Shape;1308;p76"/>
          <p:cNvCxnSpPr/>
          <p:nvPr/>
        </p:nvCxnSpPr>
        <p:spPr>
          <a:xfrm flipH="1">
            <a:off x="7251456" y="4546599"/>
            <a:ext cx="407518" cy="279550"/>
          </a:xfrm>
          <a:prstGeom prst="straightConnector1">
            <a:avLst/>
          </a:prstGeom>
          <a:noFill/>
          <a:ln w="31750" cap="flat" cmpd="sng">
            <a:solidFill>
              <a:srgbClr val="595959"/>
            </a:solidFill>
            <a:prstDash val="solid"/>
            <a:miter lim="800000"/>
            <a:headEnd type="none" w="sm" len="sm"/>
            <a:tailEnd type="none" w="sm" len="sm"/>
          </a:ln>
        </p:spPr>
      </p:cxnSp>
      <p:cxnSp>
        <p:nvCxnSpPr>
          <p:cNvPr id="1309" name="Google Shape;1309;p76"/>
          <p:cNvCxnSpPr/>
          <p:nvPr/>
        </p:nvCxnSpPr>
        <p:spPr>
          <a:xfrm>
            <a:off x="9130288" y="4485977"/>
            <a:ext cx="565526" cy="332208"/>
          </a:xfrm>
          <a:prstGeom prst="straightConnector1">
            <a:avLst/>
          </a:prstGeom>
          <a:noFill/>
          <a:ln w="31750" cap="flat" cmpd="sng">
            <a:solidFill>
              <a:srgbClr val="595959"/>
            </a:solidFill>
            <a:prstDash val="solid"/>
            <a:miter lim="800000"/>
            <a:headEnd type="none" w="sm" len="sm"/>
            <a:tailEnd type="none" w="sm" len="sm"/>
          </a:ln>
        </p:spPr>
      </p:cxnSp>
      <p:cxnSp>
        <p:nvCxnSpPr>
          <p:cNvPr id="1310" name="Google Shape;1310;p76"/>
          <p:cNvCxnSpPr/>
          <p:nvPr/>
        </p:nvCxnSpPr>
        <p:spPr>
          <a:xfrm>
            <a:off x="8455435" y="1837756"/>
            <a:ext cx="7886" cy="747276"/>
          </a:xfrm>
          <a:prstGeom prst="straightConnector1">
            <a:avLst/>
          </a:prstGeom>
          <a:noFill/>
          <a:ln w="31750" cap="flat" cmpd="sng">
            <a:solidFill>
              <a:srgbClr val="595959"/>
            </a:solidFill>
            <a:prstDash val="solid"/>
            <a:miter lim="800000"/>
            <a:headEnd type="none" w="sm" len="sm"/>
            <a:tailEnd type="none" w="sm" len="sm"/>
          </a:ln>
        </p:spPr>
      </p:cxnSp>
      <p:sp>
        <p:nvSpPr>
          <p:cNvPr id="1311" name="Google Shape;1311;p76"/>
          <p:cNvSpPr/>
          <p:nvPr/>
        </p:nvSpPr>
        <p:spPr>
          <a:xfrm>
            <a:off x="6354987" y="1392491"/>
            <a:ext cx="4111113" cy="4098822"/>
          </a:xfrm>
          <a:prstGeom prst="ellipse">
            <a:avLst/>
          </a:prstGeom>
          <a:noFill/>
          <a:ln w="57150" cap="flat" cmpd="sng">
            <a:solidFill>
              <a:srgbClr val="00578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12" name="Google Shape;1312;p76"/>
          <p:cNvSpPr/>
          <p:nvPr/>
        </p:nvSpPr>
        <p:spPr>
          <a:xfrm>
            <a:off x="5685164" y="722666"/>
            <a:ext cx="5450758" cy="5444612"/>
          </a:xfrm>
          <a:prstGeom prst="ellipse">
            <a:avLst/>
          </a:prstGeom>
          <a:noFill/>
          <a:ln w="57150" cap="flat" cmpd="sng">
            <a:solidFill>
              <a:srgbClr val="FE721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13" name="Google Shape;1313;p76"/>
          <p:cNvSpPr/>
          <p:nvPr/>
        </p:nvSpPr>
        <p:spPr>
          <a:xfrm>
            <a:off x="6023149" y="1036072"/>
            <a:ext cx="4805516" cy="4811661"/>
          </a:xfrm>
          <a:prstGeom prst="ellipse">
            <a:avLst/>
          </a:prstGeom>
          <a:noFill/>
          <a:ln w="57150" cap="flat" cmpd="sng">
            <a:solidFill>
              <a:srgbClr val="4B984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14" name="Google Shape;1314;p76"/>
          <p:cNvSpPr/>
          <p:nvPr/>
        </p:nvSpPr>
        <p:spPr>
          <a:xfrm>
            <a:off x="7399096" y="227370"/>
            <a:ext cx="1972510" cy="1972510"/>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Calibri"/>
              <a:ea typeface="Calibri"/>
              <a:cs typeface="Calibri"/>
              <a:sym typeface="Calibri"/>
            </a:endParaRPr>
          </a:p>
        </p:txBody>
      </p:sp>
      <p:sp>
        <p:nvSpPr>
          <p:cNvPr id="1315" name="Google Shape;1315;p76"/>
          <p:cNvSpPr/>
          <p:nvPr/>
        </p:nvSpPr>
        <p:spPr>
          <a:xfrm>
            <a:off x="5800507" y="4626487"/>
            <a:ext cx="1966365" cy="1972510"/>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cxnSp>
        <p:nvCxnSpPr>
          <p:cNvPr id="1316" name="Google Shape;1316;p76"/>
          <p:cNvCxnSpPr/>
          <p:nvPr/>
        </p:nvCxnSpPr>
        <p:spPr>
          <a:xfrm rot="10800000" flipH="1">
            <a:off x="9118345" y="2870986"/>
            <a:ext cx="1932962" cy="422820"/>
          </a:xfrm>
          <a:prstGeom prst="straightConnector1">
            <a:avLst/>
          </a:prstGeom>
          <a:noFill/>
          <a:ln w="31750" cap="flat" cmpd="sng">
            <a:solidFill>
              <a:srgbClr val="595959"/>
            </a:solidFill>
            <a:prstDash val="solid"/>
            <a:miter lim="800000"/>
            <a:headEnd type="none" w="sm" len="sm"/>
            <a:tailEnd type="none" w="sm" len="sm"/>
          </a:ln>
        </p:spPr>
      </p:cxnSp>
      <p:cxnSp>
        <p:nvCxnSpPr>
          <p:cNvPr id="1317" name="Google Shape;1317;p76"/>
          <p:cNvCxnSpPr/>
          <p:nvPr/>
        </p:nvCxnSpPr>
        <p:spPr>
          <a:xfrm>
            <a:off x="6024187" y="3061080"/>
            <a:ext cx="1559424" cy="195991"/>
          </a:xfrm>
          <a:prstGeom prst="straightConnector1">
            <a:avLst/>
          </a:prstGeom>
          <a:noFill/>
          <a:ln w="31750" cap="flat" cmpd="sng">
            <a:solidFill>
              <a:srgbClr val="595959"/>
            </a:solidFill>
            <a:prstDash val="solid"/>
            <a:miter lim="800000"/>
            <a:headEnd type="none" w="sm" len="sm"/>
            <a:tailEnd type="none" w="sm" len="sm"/>
          </a:ln>
        </p:spPr>
      </p:cxnSp>
      <p:sp>
        <p:nvSpPr>
          <p:cNvPr id="1318" name="Google Shape;1318;p76"/>
          <p:cNvSpPr/>
          <p:nvPr/>
        </p:nvSpPr>
        <p:spPr>
          <a:xfrm>
            <a:off x="10040576" y="1601850"/>
            <a:ext cx="1960219" cy="1966364"/>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1319" name="Google Shape;1319;p76"/>
          <p:cNvSpPr/>
          <p:nvPr/>
        </p:nvSpPr>
        <p:spPr>
          <a:xfrm>
            <a:off x="9238186" y="4546599"/>
            <a:ext cx="1966365" cy="1972510"/>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1320" name="Google Shape;1320;p76"/>
          <p:cNvSpPr txBox="1"/>
          <p:nvPr/>
        </p:nvSpPr>
        <p:spPr>
          <a:xfrm>
            <a:off x="1242178" y="605476"/>
            <a:ext cx="3394455"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Teams of Support</a:t>
            </a:r>
            <a:endParaRPr sz="1400" b="0" i="0" u="none" strike="noStrike" cap="none">
              <a:solidFill>
                <a:srgbClr val="000000"/>
              </a:solidFill>
              <a:latin typeface="Arial"/>
              <a:ea typeface="Arial"/>
              <a:cs typeface="Arial"/>
              <a:sym typeface="Arial"/>
            </a:endParaRPr>
          </a:p>
        </p:txBody>
      </p:sp>
      <p:sp>
        <p:nvSpPr>
          <p:cNvPr id="1321" name="Google Shape;1321;p76"/>
          <p:cNvSpPr/>
          <p:nvPr/>
        </p:nvSpPr>
        <p:spPr>
          <a:xfrm>
            <a:off x="4784468" y="1656731"/>
            <a:ext cx="1968132" cy="1974277"/>
          </a:xfrm>
          <a:prstGeom prst="ellipse">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chemeClr val="lt1"/>
              </a:solidFill>
              <a:latin typeface="Calibri"/>
              <a:ea typeface="Calibri"/>
              <a:cs typeface="Calibri"/>
              <a:sym typeface="Calibri"/>
            </a:endParaRPr>
          </a:p>
        </p:txBody>
      </p:sp>
      <p:sp>
        <p:nvSpPr>
          <p:cNvPr id="1322" name="Google Shape;1322;p76"/>
          <p:cNvSpPr/>
          <p:nvPr/>
        </p:nvSpPr>
        <p:spPr>
          <a:xfrm>
            <a:off x="7498532" y="820290"/>
            <a:ext cx="1778820"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CA" sz="2400" b="1" i="0" u="none" strike="noStrike" cap="none">
                <a:solidFill>
                  <a:schemeClr val="lt1"/>
                </a:solidFill>
                <a:latin typeface="Calibri"/>
                <a:ea typeface="Calibri"/>
                <a:cs typeface="Calibri"/>
                <a:sym typeface="Calibri"/>
              </a:rPr>
              <a:t>Educational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CA" sz="2400" b="1" i="0" u="none" strike="noStrike" cap="none">
                <a:solidFill>
                  <a:schemeClr val="lt1"/>
                </a:solidFill>
                <a:latin typeface="Calibri"/>
                <a:ea typeface="Calibri"/>
                <a:cs typeface="Calibri"/>
                <a:sym typeface="Calibri"/>
              </a:rPr>
              <a:t>Assistant</a:t>
            </a:r>
            <a:endParaRPr sz="2400" b="0" i="0" u="none" strike="noStrike" cap="none">
              <a:solidFill>
                <a:schemeClr val="lt1"/>
              </a:solidFill>
              <a:latin typeface="Calibri"/>
              <a:ea typeface="Calibri"/>
              <a:cs typeface="Calibri"/>
              <a:sym typeface="Calibri"/>
            </a:endParaRPr>
          </a:p>
        </p:txBody>
      </p:sp>
      <p:sp>
        <p:nvSpPr>
          <p:cNvPr id="1323" name="Google Shape;1323;p76"/>
          <p:cNvSpPr/>
          <p:nvPr/>
        </p:nvSpPr>
        <p:spPr>
          <a:xfrm>
            <a:off x="10161897" y="2392627"/>
            <a:ext cx="177882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CA" sz="2400" b="1" i="0" u="none" strike="noStrike" cap="none">
                <a:solidFill>
                  <a:schemeClr val="lt1"/>
                </a:solidFill>
                <a:latin typeface="Calibri"/>
                <a:ea typeface="Calibri"/>
                <a:cs typeface="Calibri"/>
                <a:sym typeface="Calibri"/>
              </a:rPr>
              <a:t>Teacher</a:t>
            </a:r>
            <a:endParaRPr sz="2400" b="0" i="0" u="none" strike="noStrike" cap="none">
              <a:solidFill>
                <a:schemeClr val="lt1"/>
              </a:solidFill>
              <a:latin typeface="Calibri"/>
              <a:ea typeface="Calibri"/>
              <a:cs typeface="Calibri"/>
              <a:sym typeface="Calibri"/>
            </a:endParaRPr>
          </a:p>
        </p:txBody>
      </p:sp>
      <p:sp>
        <p:nvSpPr>
          <p:cNvPr id="1324" name="Google Shape;1324;p76"/>
          <p:cNvSpPr/>
          <p:nvPr/>
        </p:nvSpPr>
        <p:spPr>
          <a:xfrm>
            <a:off x="9279252" y="5157310"/>
            <a:ext cx="1938688"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CA" sz="2400" b="1" i="0" u="none" strike="noStrike" cap="none">
                <a:solidFill>
                  <a:schemeClr val="lt1"/>
                </a:solidFill>
                <a:latin typeface="Calibri"/>
                <a:ea typeface="Calibri"/>
                <a:cs typeface="Calibri"/>
                <a:sym typeface="Calibri"/>
              </a:rPr>
              <a:t>Outside Agencies</a:t>
            </a:r>
            <a:endParaRPr sz="2400" b="0" i="0" u="none" strike="noStrike" cap="none">
              <a:solidFill>
                <a:schemeClr val="lt1"/>
              </a:solidFill>
              <a:latin typeface="Calibri"/>
              <a:ea typeface="Calibri"/>
              <a:cs typeface="Calibri"/>
              <a:sym typeface="Calibri"/>
            </a:endParaRPr>
          </a:p>
        </p:txBody>
      </p:sp>
      <p:sp>
        <p:nvSpPr>
          <p:cNvPr id="1325" name="Google Shape;1325;p76"/>
          <p:cNvSpPr/>
          <p:nvPr/>
        </p:nvSpPr>
        <p:spPr>
          <a:xfrm>
            <a:off x="5806889" y="5395465"/>
            <a:ext cx="193868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CA" sz="2400" b="1" i="0" u="none" strike="noStrike" cap="none">
                <a:solidFill>
                  <a:schemeClr val="lt1"/>
                </a:solidFill>
                <a:latin typeface="Calibri"/>
                <a:ea typeface="Calibri"/>
                <a:cs typeface="Calibri"/>
                <a:sym typeface="Calibri"/>
              </a:rPr>
              <a:t>Caregivers</a:t>
            </a:r>
            <a:endParaRPr sz="2400" b="0" i="0" u="none" strike="noStrike" cap="none">
              <a:solidFill>
                <a:schemeClr val="lt1"/>
              </a:solidFill>
              <a:latin typeface="Calibri"/>
              <a:ea typeface="Calibri"/>
              <a:cs typeface="Calibri"/>
              <a:sym typeface="Calibri"/>
            </a:endParaRPr>
          </a:p>
        </p:txBody>
      </p:sp>
      <p:sp>
        <p:nvSpPr>
          <p:cNvPr id="1326" name="Google Shape;1326;p76"/>
          <p:cNvSpPr/>
          <p:nvPr/>
        </p:nvSpPr>
        <p:spPr>
          <a:xfrm>
            <a:off x="4813311" y="2238738"/>
            <a:ext cx="1938688"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CA" sz="2200" b="1" i="0" u="none" strike="noStrike" cap="none">
                <a:solidFill>
                  <a:schemeClr val="lt1"/>
                </a:solidFill>
                <a:latin typeface="Calibri"/>
                <a:ea typeface="Calibri"/>
                <a:cs typeface="Calibri"/>
                <a:sym typeface="Calibri"/>
              </a:rPr>
              <a:t>School Administrators</a:t>
            </a:r>
            <a:endParaRPr sz="2200" b="0" i="0" u="none" strike="noStrike" cap="none">
              <a:solidFill>
                <a:schemeClr val="lt1"/>
              </a:solidFill>
              <a:latin typeface="Calibri"/>
              <a:ea typeface="Calibri"/>
              <a:cs typeface="Calibri"/>
              <a:sym typeface="Calibri"/>
            </a:endParaRPr>
          </a:p>
        </p:txBody>
      </p:sp>
      <p:sp>
        <p:nvSpPr>
          <p:cNvPr id="1327" name="Google Shape;1327;p76"/>
          <p:cNvSpPr txBox="1"/>
          <p:nvPr/>
        </p:nvSpPr>
        <p:spPr>
          <a:xfrm>
            <a:off x="1273454" y="4196047"/>
            <a:ext cx="2675358"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CA" sz="2400" b="1" i="0" u="none" strike="noStrike" cap="none">
                <a:solidFill>
                  <a:srgbClr val="4B9847"/>
                </a:solidFill>
                <a:latin typeface="EB Garamond"/>
                <a:ea typeface="EB Garamond"/>
                <a:cs typeface="EB Garamond"/>
                <a:sym typeface="EB Garamond"/>
              </a:rPr>
              <a:t>Consistent Strategies</a:t>
            </a:r>
            <a:endParaRPr sz="1400" b="0" i="0" u="none" strike="noStrike" cap="none">
              <a:solidFill>
                <a:srgbClr val="000000"/>
              </a:solidFill>
              <a:latin typeface="Arial"/>
              <a:ea typeface="Arial"/>
              <a:cs typeface="Arial"/>
              <a:sym typeface="Arial"/>
            </a:endParaRPr>
          </a:p>
        </p:txBody>
      </p:sp>
      <p:cxnSp>
        <p:nvCxnSpPr>
          <p:cNvPr id="1328" name="Google Shape;1328;p76"/>
          <p:cNvCxnSpPr/>
          <p:nvPr/>
        </p:nvCxnSpPr>
        <p:spPr>
          <a:xfrm rot="10800000" flipH="1">
            <a:off x="3948812" y="4225001"/>
            <a:ext cx="2189278" cy="260976"/>
          </a:xfrm>
          <a:prstGeom prst="straightConnector1">
            <a:avLst/>
          </a:prstGeom>
          <a:noFill/>
          <a:ln w="31750" cap="flat" cmpd="sng">
            <a:solidFill>
              <a:srgbClr val="4B9847"/>
            </a:solidFill>
            <a:prstDash val="solid"/>
            <a:miter lim="800000"/>
            <a:headEnd type="none" w="sm" len="sm"/>
            <a:tailEnd type="none" w="sm" len="sm"/>
          </a:ln>
        </p:spPr>
      </p:cxnSp>
      <p:sp>
        <p:nvSpPr>
          <p:cNvPr id="1329" name="Google Shape;1329;p76"/>
          <p:cNvSpPr txBox="1"/>
          <p:nvPr/>
        </p:nvSpPr>
        <p:spPr>
          <a:xfrm>
            <a:off x="1219917" y="5421527"/>
            <a:ext cx="2675358"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CA" sz="2400" b="1" i="0" u="none" strike="noStrike" cap="none">
                <a:solidFill>
                  <a:srgbClr val="005782"/>
                </a:solidFill>
                <a:latin typeface="EB Garamond"/>
                <a:ea typeface="EB Garamond"/>
                <a:cs typeface="EB Garamond"/>
                <a:sym typeface="EB Garamond"/>
              </a:rPr>
              <a:t>Continuing Education</a:t>
            </a:r>
            <a:endParaRPr sz="1400" b="0" i="0" u="none" strike="noStrike" cap="none">
              <a:solidFill>
                <a:srgbClr val="000000"/>
              </a:solidFill>
              <a:latin typeface="Arial"/>
              <a:ea typeface="Arial"/>
              <a:cs typeface="Arial"/>
              <a:sym typeface="Arial"/>
            </a:endParaRPr>
          </a:p>
        </p:txBody>
      </p:sp>
      <p:cxnSp>
        <p:nvCxnSpPr>
          <p:cNvPr id="1330" name="Google Shape;1330;p76"/>
          <p:cNvCxnSpPr/>
          <p:nvPr/>
        </p:nvCxnSpPr>
        <p:spPr>
          <a:xfrm rot="10800000" flipH="1">
            <a:off x="3895275" y="4233327"/>
            <a:ext cx="2605225" cy="1333879"/>
          </a:xfrm>
          <a:prstGeom prst="straightConnector1">
            <a:avLst/>
          </a:prstGeom>
          <a:noFill/>
          <a:ln w="31750" cap="flat" cmpd="sng">
            <a:solidFill>
              <a:srgbClr val="005782"/>
            </a:solidFill>
            <a:prstDash val="solid"/>
            <a:miter lim="800000"/>
            <a:headEnd type="none" w="sm" len="sm"/>
            <a:tailEnd type="none" w="sm" len="sm"/>
          </a:ln>
        </p:spPr>
      </p:cxnSp>
      <p:sp>
        <p:nvSpPr>
          <p:cNvPr id="1331" name="Google Shape;1331;p76"/>
          <p:cNvSpPr txBox="1"/>
          <p:nvPr/>
        </p:nvSpPr>
        <p:spPr>
          <a:xfrm>
            <a:off x="1273454" y="3047472"/>
            <a:ext cx="2675358"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CA" sz="2400" b="1" i="0" u="none" strike="noStrike" cap="none">
                <a:solidFill>
                  <a:srgbClr val="FE721F"/>
                </a:solidFill>
                <a:latin typeface="EB Garamond"/>
                <a:ea typeface="EB Garamond"/>
                <a:cs typeface="EB Garamond"/>
                <a:sym typeface="EB Garamond"/>
              </a:rPr>
              <a:t>Communication &amp; Collaboration</a:t>
            </a:r>
            <a:endParaRPr sz="1400" b="0" i="0" u="none" strike="noStrike" cap="none">
              <a:solidFill>
                <a:srgbClr val="000000"/>
              </a:solidFill>
              <a:latin typeface="Arial"/>
              <a:ea typeface="Arial"/>
              <a:cs typeface="Arial"/>
              <a:sym typeface="Arial"/>
            </a:endParaRPr>
          </a:p>
        </p:txBody>
      </p:sp>
      <p:cxnSp>
        <p:nvCxnSpPr>
          <p:cNvPr id="1332" name="Google Shape;1332;p76"/>
          <p:cNvCxnSpPr/>
          <p:nvPr/>
        </p:nvCxnSpPr>
        <p:spPr>
          <a:xfrm>
            <a:off x="3960259" y="3728136"/>
            <a:ext cx="1793483" cy="412366"/>
          </a:xfrm>
          <a:prstGeom prst="straightConnector1">
            <a:avLst/>
          </a:prstGeom>
          <a:noFill/>
          <a:ln w="31750" cap="flat" cmpd="sng">
            <a:solidFill>
              <a:srgbClr val="FE721F"/>
            </a:solidFill>
            <a:prstDash val="solid"/>
            <a:miter lim="800000"/>
            <a:headEnd type="none" w="sm" len="sm"/>
            <a:tailEnd type="none" w="sm" len="sm"/>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9"/>
          <p:cNvSpPr/>
          <p:nvPr/>
        </p:nvSpPr>
        <p:spPr>
          <a:xfrm>
            <a:off x="576147" y="2219092"/>
            <a:ext cx="11039700" cy="4638900"/>
          </a:xfrm>
          <a:prstGeom prst="roundRect">
            <a:avLst>
              <a:gd name="adj" fmla="val 0"/>
            </a:avLst>
          </a:prstGeom>
          <a:gradFill>
            <a:gsLst>
              <a:gs pos="0">
                <a:srgbClr val="E9F7F9"/>
              </a:gs>
              <a:gs pos="100000">
                <a:srgbClr val="F6FBF4"/>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CA" sz="1800">
                <a:solidFill>
                  <a:srgbClr val="FFFFFF"/>
                </a:solidFill>
                <a:latin typeface="Calibri"/>
                <a:ea typeface="Calibri"/>
                <a:cs typeface="Calibri"/>
                <a:sym typeface="Calibri"/>
              </a:rPr>
              <a:t>vv</a:t>
            </a:r>
            <a:endParaRPr/>
          </a:p>
        </p:txBody>
      </p:sp>
      <p:sp>
        <p:nvSpPr>
          <p:cNvPr id="212" name="Google Shape;212;p9"/>
          <p:cNvSpPr txBox="1"/>
          <p:nvPr/>
        </p:nvSpPr>
        <p:spPr>
          <a:xfrm>
            <a:off x="1276588" y="537204"/>
            <a:ext cx="3233578"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FASD is…</a:t>
            </a:r>
            <a:endParaRPr sz="1400" b="0" i="0" u="none" strike="noStrike" cap="none">
              <a:solidFill>
                <a:srgbClr val="000000"/>
              </a:solidFill>
              <a:latin typeface="Arial"/>
              <a:ea typeface="Arial"/>
              <a:cs typeface="Arial"/>
              <a:sym typeface="Arial"/>
            </a:endParaRPr>
          </a:p>
        </p:txBody>
      </p:sp>
      <p:sp>
        <p:nvSpPr>
          <p:cNvPr id="213" name="Google Shape;213;p9"/>
          <p:cNvSpPr txBox="1"/>
          <p:nvPr/>
        </p:nvSpPr>
        <p:spPr>
          <a:xfrm>
            <a:off x="2228776" y="5509575"/>
            <a:ext cx="19944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1" i="0" u="none" strike="noStrike" cap="none">
                <a:solidFill>
                  <a:schemeClr val="dk1"/>
                </a:solidFill>
                <a:latin typeface="EB Garamond"/>
                <a:ea typeface="EB Garamond"/>
                <a:cs typeface="EB Garamond"/>
                <a:sym typeface="EB Garamond"/>
              </a:rPr>
              <a:t>COMPLEX</a:t>
            </a:r>
            <a:endParaRPr sz="1400" b="0" i="0" u="none" strike="noStrike" cap="none">
              <a:solidFill>
                <a:srgbClr val="000000"/>
              </a:solidFill>
              <a:latin typeface="Arial"/>
              <a:ea typeface="Arial"/>
              <a:cs typeface="Arial"/>
              <a:sym typeface="Arial"/>
            </a:endParaRPr>
          </a:p>
        </p:txBody>
      </p:sp>
      <p:sp>
        <p:nvSpPr>
          <p:cNvPr id="214" name="Google Shape;214;p9"/>
          <p:cNvSpPr/>
          <p:nvPr/>
        </p:nvSpPr>
        <p:spPr>
          <a:xfrm>
            <a:off x="1567279" y="5436488"/>
            <a:ext cx="553555" cy="553555"/>
          </a:xfrm>
          <a:prstGeom prst="ellipse">
            <a:avLst/>
          </a:prstGeom>
          <a:solidFill>
            <a:srgbClr val="FF800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Poppins Medium"/>
              <a:ea typeface="Poppins Medium"/>
              <a:cs typeface="Poppins Medium"/>
              <a:sym typeface="Poppins Medium"/>
            </a:endParaRPr>
          </a:p>
        </p:txBody>
      </p:sp>
      <p:sp>
        <p:nvSpPr>
          <p:cNvPr id="215" name="Google Shape;215;p9"/>
          <p:cNvSpPr/>
          <p:nvPr/>
        </p:nvSpPr>
        <p:spPr>
          <a:xfrm>
            <a:off x="4833178" y="5436488"/>
            <a:ext cx="553555" cy="553555"/>
          </a:xfrm>
          <a:prstGeom prst="ellipse">
            <a:avLst/>
          </a:prstGeom>
          <a:solidFill>
            <a:srgbClr val="364DA1"/>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Poppins Medium"/>
              <a:ea typeface="Poppins Medium"/>
              <a:cs typeface="Poppins Medium"/>
              <a:sym typeface="Poppins Medium"/>
            </a:endParaRPr>
          </a:p>
        </p:txBody>
      </p:sp>
      <p:sp>
        <p:nvSpPr>
          <p:cNvPr id="216" name="Google Shape;216;p9"/>
          <p:cNvSpPr/>
          <p:nvPr/>
        </p:nvSpPr>
        <p:spPr>
          <a:xfrm>
            <a:off x="8291688" y="5436487"/>
            <a:ext cx="553555" cy="553555"/>
          </a:xfrm>
          <a:prstGeom prst="ellipse">
            <a:avLst/>
          </a:prstGeom>
          <a:solidFill>
            <a:srgbClr val="4B9847"/>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Poppins Medium"/>
              <a:ea typeface="Poppins Medium"/>
              <a:cs typeface="Poppins Medium"/>
              <a:sym typeface="Poppins Medium"/>
            </a:endParaRPr>
          </a:p>
        </p:txBody>
      </p:sp>
      <p:pic>
        <p:nvPicPr>
          <p:cNvPr id="217" name="Google Shape;217;p9" descr="A picture containing text&#10;&#10;Description automatically generated"/>
          <p:cNvPicPr preferRelativeResize="0">
            <a:picLocks noGrp="1"/>
          </p:cNvPicPr>
          <p:nvPr>
            <p:ph type="pic" idx="2"/>
          </p:nvPr>
        </p:nvPicPr>
        <p:blipFill rotWithShape="1">
          <a:blip r:embed="rId3">
            <a:alphaModFix/>
          </a:blip>
          <a:srcRect l="317" r="316"/>
          <a:stretch/>
        </p:blipFill>
        <p:spPr>
          <a:xfrm>
            <a:off x="4622773" y="1771490"/>
            <a:ext cx="2946455" cy="3438133"/>
          </a:xfrm>
          <a:prstGeom prst="rect">
            <a:avLst/>
          </a:prstGeom>
          <a:solidFill>
            <a:srgbClr val="364DA1"/>
          </a:solidFill>
          <a:ln>
            <a:noFill/>
          </a:ln>
        </p:spPr>
      </p:pic>
      <p:pic>
        <p:nvPicPr>
          <p:cNvPr id="218" name="Google Shape;218;p9" descr="Diagram, schematic&#10;&#10;Description automatically generated"/>
          <p:cNvPicPr preferRelativeResize="0">
            <a:picLocks noGrp="1"/>
          </p:cNvPicPr>
          <p:nvPr>
            <p:ph type="pic" idx="3"/>
          </p:nvPr>
        </p:nvPicPr>
        <p:blipFill rotWithShape="1">
          <a:blip r:embed="rId4">
            <a:alphaModFix/>
          </a:blip>
          <a:srcRect l="317" r="316"/>
          <a:stretch/>
        </p:blipFill>
        <p:spPr>
          <a:xfrm>
            <a:off x="7967218" y="1771489"/>
            <a:ext cx="2946455" cy="3438133"/>
          </a:xfrm>
          <a:prstGeom prst="rect">
            <a:avLst/>
          </a:prstGeom>
          <a:solidFill>
            <a:srgbClr val="4B9847"/>
          </a:solidFill>
          <a:ln>
            <a:noFill/>
          </a:ln>
        </p:spPr>
      </p:pic>
      <p:pic>
        <p:nvPicPr>
          <p:cNvPr id="219" name="Google Shape;219;p9" descr="Logo&#10;&#10;Description automatically generated"/>
          <p:cNvPicPr preferRelativeResize="0">
            <a:picLocks noGrp="1"/>
          </p:cNvPicPr>
          <p:nvPr>
            <p:ph type="pic" idx="4"/>
          </p:nvPr>
        </p:nvPicPr>
        <p:blipFill rotWithShape="1">
          <a:blip r:embed="rId5">
            <a:alphaModFix/>
          </a:blip>
          <a:srcRect l="317" r="316"/>
          <a:stretch/>
        </p:blipFill>
        <p:spPr>
          <a:xfrm>
            <a:off x="1276588" y="1771490"/>
            <a:ext cx="2946455" cy="3438133"/>
          </a:xfrm>
          <a:prstGeom prst="rect">
            <a:avLst/>
          </a:prstGeom>
          <a:solidFill>
            <a:srgbClr val="FF8001"/>
          </a:solidFill>
          <a:ln>
            <a:noFill/>
          </a:ln>
        </p:spPr>
      </p:pic>
      <p:sp>
        <p:nvSpPr>
          <p:cNvPr id="220" name="Google Shape;220;p9"/>
          <p:cNvSpPr txBox="1"/>
          <p:nvPr/>
        </p:nvSpPr>
        <p:spPr>
          <a:xfrm>
            <a:off x="5521075" y="5509575"/>
            <a:ext cx="18948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1" i="0" u="none" strike="noStrike" cap="none">
                <a:solidFill>
                  <a:schemeClr val="dk1"/>
                </a:solidFill>
                <a:latin typeface="EB Garamond"/>
                <a:ea typeface="EB Garamond"/>
                <a:cs typeface="EB Garamond"/>
                <a:sym typeface="EB Garamond"/>
              </a:rPr>
              <a:t>COMMON</a:t>
            </a:r>
            <a:endParaRPr sz="1400" b="0" i="0" u="none" strike="noStrike" cap="none">
              <a:solidFill>
                <a:srgbClr val="000000"/>
              </a:solidFill>
              <a:latin typeface="Arial"/>
              <a:ea typeface="Arial"/>
              <a:cs typeface="Arial"/>
              <a:sym typeface="Arial"/>
            </a:endParaRPr>
          </a:p>
        </p:txBody>
      </p:sp>
      <p:sp>
        <p:nvSpPr>
          <p:cNvPr id="221" name="Google Shape;221;p9"/>
          <p:cNvSpPr txBox="1"/>
          <p:nvPr/>
        </p:nvSpPr>
        <p:spPr>
          <a:xfrm>
            <a:off x="8946626" y="5509575"/>
            <a:ext cx="19944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1" i="0" u="none" strike="noStrike" cap="none">
                <a:solidFill>
                  <a:schemeClr val="dk1"/>
                </a:solidFill>
                <a:latin typeface="EB Garamond"/>
                <a:ea typeface="EB Garamond"/>
                <a:cs typeface="EB Garamond"/>
                <a:sym typeface="EB Garamond"/>
              </a:rPr>
              <a:t>LIFELONG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sp>
        <p:nvSpPr>
          <p:cNvPr id="1338" name="Google Shape;1338;p77"/>
          <p:cNvSpPr/>
          <p:nvPr/>
        </p:nvSpPr>
        <p:spPr>
          <a:xfrm>
            <a:off x="656639" y="1288473"/>
            <a:ext cx="4608675" cy="511206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39" name="Google Shape;1339;p77"/>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340" name="Google Shape;1340;p77"/>
          <p:cNvCxnSpPr>
            <a:stCxn id="1339"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341" name="Google Shape;1341;p77"/>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fld id="{00000000-1234-1234-1234-123412341234}" type="slidenum">
              <a:rPr lang="en-CA" sz="1200" b="0" i="0" u="none" strike="noStrike" cap="none">
                <a:solidFill>
                  <a:schemeClr val="lt1"/>
                </a:solidFill>
                <a:latin typeface="Calibri"/>
                <a:ea typeface="Calibri"/>
                <a:cs typeface="Calibri"/>
                <a:sym typeface="Calibri"/>
              </a:rPr>
              <a:t>90</a:t>
            </a:fld>
            <a:endParaRPr sz="1200" b="0" i="0" u="none" strike="noStrike" cap="none">
              <a:solidFill>
                <a:schemeClr val="lt1"/>
              </a:solidFill>
              <a:latin typeface="Calibri"/>
              <a:ea typeface="Calibri"/>
              <a:cs typeface="Calibri"/>
              <a:sym typeface="Calibri"/>
            </a:endParaRPr>
          </a:p>
        </p:txBody>
      </p:sp>
      <p:sp>
        <p:nvSpPr>
          <p:cNvPr id="1342" name="Google Shape;1342;p77"/>
          <p:cNvSpPr txBox="1"/>
          <p:nvPr/>
        </p:nvSpPr>
        <p:spPr>
          <a:xfrm>
            <a:off x="5797185" y="405504"/>
            <a:ext cx="5544000" cy="57489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2100"/>
              <a:buFont typeface="Arial"/>
              <a:buNone/>
            </a:pPr>
            <a:r>
              <a:rPr lang="en-CA" sz="2100" b="0" i="0" u="none" strike="noStrike" cap="none">
                <a:solidFill>
                  <a:schemeClr val="dk1"/>
                </a:solidFill>
                <a:latin typeface="Calibri"/>
                <a:ea typeface="Calibri"/>
                <a:cs typeface="Calibri"/>
                <a:sym typeface="Calibri"/>
              </a:rPr>
              <a:t>If Sarah didn’t eat her breakfast in the morning, Sarah’s caregivers need a way to communicate that with her teacher. That way, her teacher knows that Sarah’s routine was disrupted, and she may be dysregulated, which may lead to challenges in the classroom. As a team, Sarah’s caregiver and teacher can decide on a strategy to mitigate concerns, like providing Sarah with a granola bar during her first lesson. It can be as simple as an email or a phone call, but communication is huge in helping achieve success for these students.</a:t>
            </a:r>
            <a:endParaRPr sz="1400" b="0" i="0" u="none" strike="noStrike" cap="none">
              <a:solidFill>
                <a:schemeClr val="dk1"/>
              </a:solidFill>
              <a:latin typeface="Arial"/>
              <a:ea typeface="Arial"/>
              <a:cs typeface="Arial"/>
              <a:sym typeface="Arial"/>
            </a:endParaRPr>
          </a:p>
        </p:txBody>
      </p:sp>
      <p:pic>
        <p:nvPicPr>
          <p:cNvPr id="1343" name="Google Shape;1343;p77"/>
          <p:cNvPicPr preferRelativeResize="0">
            <a:picLocks noGrp="1"/>
          </p:cNvPicPr>
          <p:nvPr>
            <p:ph type="pic" idx="2"/>
          </p:nvPr>
        </p:nvPicPr>
        <p:blipFill rotWithShape="1">
          <a:blip r:embed="rId3">
            <a:alphaModFix/>
          </a:blip>
          <a:srcRect t="4497" b="4495"/>
          <a:stretch/>
        </p:blipFill>
        <p:spPr>
          <a:xfrm>
            <a:off x="0" y="1887538"/>
            <a:ext cx="4751388" cy="3835400"/>
          </a:xfrm>
          <a:prstGeom prst="rect">
            <a:avLst/>
          </a:prstGeom>
          <a:solidFill>
            <a:schemeClr val="lt1"/>
          </a:solidFill>
          <a:ln>
            <a:noFill/>
          </a:ln>
        </p:spPr>
      </p:pic>
      <p:sp>
        <p:nvSpPr>
          <p:cNvPr id="1344" name="Google Shape;1344;p77"/>
          <p:cNvSpPr/>
          <p:nvPr/>
        </p:nvSpPr>
        <p:spPr>
          <a:xfrm>
            <a:off x="4940376" y="6583639"/>
            <a:ext cx="6866924"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CA" sz="1200" b="0" i="0" u="none" strike="noStrike" cap="none">
                <a:solidFill>
                  <a:schemeClr val="dk1"/>
                </a:solidFill>
                <a:latin typeface="Calibri"/>
                <a:ea typeface="Calibri"/>
                <a:cs typeface="Calibri"/>
                <a:sym typeface="Calibri"/>
              </a:rPr>
              <a:t>Tracy Masterangelo, Adapted from the Supporting Self-Regulation with Individuals with FASD Presentation</a:t>
            </a:r>
            <a:endParaRPr sz="1200" b="0" i="0" u="none" strike="noStrike" cap="none">
              <a:solidFill>
                <a:schemeClr val="dk1"/>
              </a:solidFill>
              <a:latin typeface="Calibri"/>
              <a:ea typeface="Calibri"/>
              <a:cs typeface="Calibri"/>
              <a:sym typeface="Calibri"/>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1349"/>
        <p:cNvGrpSpPr/>
        <p:nvPr/>
      </p:nvGrpSpPr>
      <p:grpSpPr>
        <a:xfrm>
          <a:off x="0" y="0"/>
          <a:ext cx="0" cy="0"/>
          <a:chOff x="0" y="0"/>
          <a:chExt cx="0" cy="0"/>
        </a:xfrm>
      </p:grpSpPr>
      <p:grpSp>
        <p:nvGrpSpPr>
          <p:cNvPr id="1350" name="Google Shape;1350;p78"/>
          <p:cNvGrpSpPr/>
          <p:nvPr/>
        </p:nvGrpSpPr>
        <p:grpSpPr>
          <a:xfrm>
            <a:off x="339075" y="3848243"/>
            <a:ext cx="11513848" cy="1001204"/>
            <a:chOff x="2812" y="350706"/>
            <a:chExt cx="11513848" cy="1001204"/>
          </a:xfrm>
        </p:grpSpPr>
        <p:sp>
          <p:nvSpPr>
            <p:cNvPr id="1351" name="Google Shape;1351;p78"/>
            <p:cNvSpPr/>
            <p:nvPr/>
          </p:nvSpPr>
          <p:spPr>
            <a:xfrm>
              <a:off x="2812" y="350706"/>
              <a:ext cx="2503010" cy="1001204"/>
            </a:xfrm>
            <a:prstGeom prst="chevron">
              <a:avLst>
                <a:gd name="adj" fmla="val 50000"/>
              </a:avLst>
            </a:prstGeom>
            <a:gradFill>
              <a:gsLst>
                <a:gs pos="0">
                  <a:srgbClr val="364DA1"/>
                </a:gs>
                <a:gs pos="100000">
                  <a:srgbClr val="364DA1"/>
                </a:gs>
              </a:gsLst>
              <a:lin ang="5400000" scaled="0"/>
            </a:gra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2" name="Google Shape;1352;p78"/>
            <p:cNvSpPr txBox="1"/>
            <p:nvPr/>
          </p:nvSpPr>
          <p:spPr>
            <a:xfrm>
              <a:off x="503414" y="350706"/>
              <a:ext cx="1501806" cy="1001204"/>
            </a:xfrm>
            <a:prstGeom prst="rect">
              <a:avLst/>
            </a:prstGeom>
            <a:noFill/>
            <a:ln>
              <a:noFill/>
            </a:ln>
          </p:spPr>
          <p:txBody>
            <a:bodyPr spcFirstLastPara="1" wrap="square" lIns="240025" tIns="80000" rIns="80000" bIns="80000" anchor="ctr" anchorCtr="0">
              <a:noAutofit/>
            </a:bodyPr>
            <a:lstStyle/>
            <a:p>
              <a:pPr marL="0" marR="0" lvl="0" indent="0" algn="ctr" rtl="0">
                <a:lnSpc>
                  <a:spcPct val="90000"/>
                </a:lnSpc>
                <a:spcBef>
                  <a:spcPts val="0"/>
                </a:spcBef>
                <a:spcAft>
                  <a:spcPts val="0"/>
                </a:spcAft>
                <a:buClr>
                  <a:schemeClr val="dk1"/>
                </a:buClr>
                <a:buSzPts val="6000"/>
                <a:buFont typeface="Calibri"/>
                <a:buNone/>
              </a:pPr>
              <a:endParaRPr sz="6000" b="0" i="0" u="none" strike="noStrike" cap="none">
                <a:solidFill>
                  <a:schemeClr val="lt1"/>
                </a:solidFill>
                <a:latin typeface="Calibri"/>
                <a:ea typeface="Calibri"/>
                <a:cs typeface="Calibri"/>
                <a:sym typeface="Calibri"/>
              </a:endParaRPr>
            </a:p>
          </p:txBody>
        </p:sp>
        <p:sp>
          <p:nvSpPr>
            <p:cNvPr id="1353" name="Google Shape;1353;p78"/>
            <p:cNvSpPr/>
            <p:nvPr/>
          </p:nvSpPr>
          <p:spPr>
            <a:xfrm>
              <a:off x="2255522" y="350706"/>
              <a:ext cx="2503010" cy="1001204"/>
            </a:xfrm>
            <a:prstGeom prst="chevron">
              <a:avLst>
                <a:gd name="adj" fmla="val 50000"/>
              </a:avLst>
            </a:prstGeom>
            <a:gradFill>
              <a:gsLst>
                <a:gs pos="0">
                  <a:srgbClr val="4B9847"/>
                </a:gs>
                <a:gs pos="100000">
                  <a:srgbClr val="4B9847"/>
                </a:gs>
              </a:gsLst>
              <a:lin ang="5400000" scaled="0"/>
            </a:gra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4" name="Google Shape;1354;p78"/>
            <p:cNvSpPr txBox="1"/>
            <p:nvPr/>
          </p:nvSpPr>
          <p:spPr>
            <a:xfrm>
              <a:off x="2756124" y="350706"/>
              <a:ext cx="1501806" cy="1001204"/>
            </a:xfrm>
            <a:prstGeom prst="rect">
              <a:avLst/>
            </a:prstGeom>
            <a:noFill/>
            <a:ln>
              <a:noFill/>
            </a:ln>
          </p:spPr>
          <p:txBody>
            <a:bodyPr spcFirstLastPara="1" wrap="square" lIns="240025" tIns="80000" rIns="80000" bIns="80000" anchor="ctr" anchorCtr="0">
              <a:noAutofit/>
            </a:bodyPr>
            <a:lstStyle/>
            <a:p>
              <a:pPr marL="0" marR="0" lvl="0" indent="0" algn="ctr" rtl="0">
                <a:lnSpc>
                  <a:spcPct val="90000"/>
                </a:lnSpc>
                <a:spcBef>
                  <a:spcPts val="0"/>
                </a:spcBef>
                <a:spcAft>
                  <a:spcPts val="0"/>
                </a:spcAft>
                <a:buClr>
                  <a:schemeClr val="dk1"/>
                </a:buClr>
                <a:buSzPts val="6000"/>
                <a:buFont typeface="Calibri"/>
                <a:buNone/>
              </a:pPr>
              <a:endParaRPr sz="6000" b="0" i="0" u="none" strike="noStrike" cap="none">
                <a:solidFill>
                  <a:schemeClr val="lt1"/>
                </a:solidFill>
                <a:latin typeface="Calibri"/>
                <a:ea typeface="Calibri"/>
                <a:cs typeface="Calibri"/>
                <a:sym typeface="Calibri"/>
              </a:endParaRPr>
            </a:p>
          </p:txBody>
        </p:sp>
        <p:sp>
          <p:nvSpPr>
            <p:cNvPr id="1355" name="Google Shape;1355;p78"/>
            <p:cNvSpPr/>
            <p:nvPr/>
          </p:nvSpPr>
          <p:spPr>
            <a:xfrm>
              <a:off x="4508231" y="350706"/>
              <a:ext cx="2503010" cy="1001204"/>
            </a:xfrm>
            <a:prstGeom prst="chevron">
              <a:avLst>
                <a:gd name="adj" fmla="val 50000"/>
              </a:avLst>
            </a:prstGeom>
            <a:gradFill>
              <a:gsLst>
                <a:gs pos="0">
                  <a:srgbClr val="FD9309"/>
                </a:gs>
                <a:gs pos="100000">
                  <a:srgbClr val="FE721F"/>
                </a:gs>
              </a:gsLst>
              <a:lin ang="5400000" scaled="0"/>
            </a:gra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6" name="Google Shape;1356;p78"/>
            <p:cNvSpPr txBox="1"/>
            <p:nvPr/>
          </p:nvSpPr>
          <p:spPr>
            <a:xfrm>
              <a:off x="5008833" y="350706"/>
              <a:ext cx="1501806" cy="1001204"/>
            </a:xfrm>
            <a:prstGeom prst="rect">
              <a:avLst/>
            </a:prstGeom>
            <a:noFill/>
            <a:ln>
              <a:noFill/>
            </a:ln>
          </p:spPr>
          <p:txBody>
            <a:bodyPr spcFirstLastPara="1" wrap="square" lIns="240025" tIns="80000" rIns="80000" bIns="80000" anchor="ctr" anchorCtr="0">
              <a:noAutofit/>
            </a:bodyPr>
            <a:lstStyle/>
            <a:p>
              <a:pPr marL="0" marR="0" lvl="0" indent="0" algn="ctr" rtl="0">
                <a:lnSpc>
                  <a:spcPct val="90000"/>
                </a:lnSpc>
                <a:spcBef>
                  <a:spcPts val="0"/>
                </a:spcBef>
                <a:spcAft>
                  <a:spcPts val="0"/>
                </a:spcAft>
                <a:buClr>
                  <a:schemeClr val="dk1"/>
                </a:buClr>
                <a:buSzPts val="6000"/>
                <a:buFont typeface="Calibri"/>
                <a:buNone/>
              </a:pPr>
              <a:endParaRPr sz="6000" b="0" i="0" u="none" strike="noStrike" cap="none">
                <a:solidFill>
                  <a:schemeClr val="lt1"/>
                </a:solidFill>
                <a:latin typeface="Calibri"/>
                <a:ea typeface="Calibri"/>
                <a:cs typeface="Calibri"/>
                <a:sym typeface="Calibri"/>
              </a:endParaRPr>
            </a:p>
          </p:txBody>
        </p:sp>
        <p:sp>
          <p:nvSpPr>
            <p:cNvPr id="1357" name="Google Shape;1357;p78"/>
            <p:cNvSpPr/>
            <p:nvPr/>
          </p:nvSpPr>
          <p:spPr>
            <a:xfrm>
              <a:off x="6760941" y="350706"/>
              <a:ext cx="2503010" cy="1001204"/>
            </a:xfrm>
            <a:prstGeom prst="chevron">
              <a:avLst>
                <a:gd name="adj" fmla="val 50000"/>
              </a:avLst>
            </a:prstGeom>
            <a:gradFill>
              <a:gsLst>
                <a:gs pos="0">
                  <a:srgbClr val="BADEE8"/>
                </a:gs>
                <a:gs pos="100000">
                  <a:srgbClr val="BADEE8"/>
                </a:gs>
              </a:gsLst>
              <a:lin ang="5400000" scaled="0"/>
            </a:gra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8" name="Google Shape;1358;p78"/>
            <p:cNvSpPr txBox="1"/>
            <p:nvPr/>
          </p:nvSpPr>
          <p:spPr>
            <a:xfrm>
              <a:off x="7261543" y="350706"/>
              <a:ext cx="1501806" cy="1001204"/>
            </a:xfrm>
            <a:prstGeom prst="rect">
              <a:avLst/>
            </a:prstGeom>
            <a:noFill/>
            <a:ln>
              <a:noFill/>
            </a:ln>
          </p:spPr>
          <p:txBody>
            <a:bodyPr spcFirstLastPara="1" wrap="square" lIns="240025" tIns="80000" rIns="80000" bIns="80000" anchor="ctr" anchorCtr="0">
              <a:noAutofit/>
            </a:bodyPr>
            <a:lstStyle/>
            <a:p>
              <a:pPr marL="0" marR="0" lvl="0" indent="0" algn="ctr" rtl="0">
                <a:lnSpc>
                  <a:spcPct val="90000"/>
                </a:lnSpc>
                <a:spcBef>
                  <a:spcPts val="0"/>
                </a:spcBef>
                <a:spcAft>
                  <a:spcPts val="0"/>
                </a:spcAft>
                <a:buClr>
                  <a:schemeClr val="dk1"/>
                </a:buClr>
                <a:buSzPts val="6000"/>
                <a:buFont typeface="Calibri"/>
                <a:buNone/>
              </a:pPr>
              <a:endParaRPr sz="6000" b="0" i="0" u="none" strike="noStrike" cap="none">
                <a:solidFill>
                  <a:schemeClr val="lt1"/>
                </a:solidFill>
                <a:latin typeface="Calibri"/>
                <a:ea typeface="Calibri"/>
                <a:cs typeface="Calibri"/>
                <a:sym typeface="Calibri"/>
              </a:endParaRPr>
            </a:p>
          </p:txBody>
        </p:sp>
        <p:sp>
          <p:nvSpPr>
            <p:cNvPr id="1359" name="Google Shape;1359;p78"/>
            <p:cNvSpPr/>
            <p:nvPr/>
          </p:nvSpPr>
          <p:spPr>
            <a:xfrm>
              <a:off x="9013650" y="350706"/>
              <a:ext cx="2503010" cy="1001204"/>
            </a:xfrm>
            <a:prstGeom prst="chevron">
              <a:avLst>
                <a:gd name="adj" fmla="val 50000"/>
              </a:avLst>
            </a:prstGeom>
            <a:gradFill>
              <a:gsLst>
                <a:gs pos="0">
                  <a:srgbClr val="364DA1"/>
                </a:gs>
                <a:gs pos="100000">
                  <a:srgbClr val="364DA1"/>
                </a:gs>
              </a:gsLst>
              <a:lin ang="5400000" scaled="0"/>
            </a:gradFill>
            <a:ln>
              <a:noFill/>
            </a:ln>
            <a:effectLst>
              <a:outerShdw blurRad="50800" dist="38100" dir="2700000" algn="t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0" name="Google Shape;1360;p78"/>
            <p:cNvSpPr txBox="1"/>
            <p:nvPr/>
          </p:nvSpPr>
          <p:spPr>
            <a:xfrm>
              <a:off x="9514252" y="350706"/>
              <a:ext cx="1501806" cy="1001204"/>
            </a:xfrm>
            <a:prstGeom prst="rect">
              <a:avLst/>
            </a:prstGeom>
            <a:noFill/>
            <a:ln>
              <a:noFill/>
            </a:ln>
          </p:spPr>
          <p:txBody>
            <a:bodyPr spcFirstLastPara="1" wrap="square" lIns="240025" tIns="80000" rIns="80000" bIns="80000" anchor="ctr" anchorCtr="0">
              <a:noAutofit/>
            </a:bodyPr>
            <a:lstStyle/>
            <a:p>
              <a:pPr marL="0" marR="0" lvl="0" indent="0" algn="ctr" rtl="0">
                <a:lnSpc>
                  <a:spcPct val="90000"/>
                </a:lnSpc>
                <a:spcBef>
                  <a:spcPts val="0"/>
                </a:spcBef>
                <a:spcAft>
                  <a:spcPts val="0"/>
                </a:spcAft>
                <a:buClr>
                  <a:schemeClr val="dk1"/>
                </a:buClr>
                <a:buSzPts val="6000"/>
                <a:buFont typeface="Calibri"/>
                <a:buNone/>
              </a:pPr>
              <a:endParaRPr sz="6000" b="0" i="0" u="none" strike="noStrike" cap="none">
                <a:solidFill>
                  <a:schemeClr val="lt1"/>
                </a:solidFill>
                <a:latin typeface="Calibri"/>
                <a:ea typeface="Calibri"/>
                <a:cs typeface="Calibri"/>
                <a:sym typeface="Calibri"/>
              </a:endParaRPr>
            </a:p>
          </p:txBody>
        </p:sp>
      </p:grpSp>
      <p:sp>
        <p:nvSpPr>
          <p:cNvPr id="1361" name="Google Shape;1361;p78"/>
          <p:cNvSpPr txBox="1"/>
          <p:nvPr/>
        </p:nvSpPr>
        <p:spPr>
          <a:xfrm>
            <a:off x="1242178" y="605476"/>
            <a:ext cx="7734554"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Working with Caregivers</a:t>
            </a:r>
            <a:endParaRPr sz="1400" b="0" i="0" u="none" strike="noStrike" cap="none">
              <a:solidFill>
                <a:srgbClr val="000000"/>
              </a:solidFill>
              <a:latin typeface="Arial"/>
              <a:ea typeface="Arial"/>
              <a:cs typeface="Arial"/>
              <a:sym typeface="Arial"/>
            </a:endParaRPr>
          </a:p>
        </p:txBody>
      </p:sp>
      <p:sp>
        <p:nvSpPr>
          <p:cNvPr id="1362" name="Google Shape;1362;p78"/>
          <p:cNvSpPr txBox="1"/>
          <p:nvPr/>
        </p:nvSpPr>
        <p:spPr>
          <a:xfrm>
            <a:off x="1373815" y="1528806"/>
            <a:ext cx="2675358"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1" i="0" u="none" strike="noStrike" cap="none">
                <a:solidFill>
                  <a:srgbClr val="595959"/>
                </a:solidFill>
                <a:latin typeface="EB Garamond"/>
                <a:ea typeface="EB Garamond"/>
                <a:cs typeface="EB Garamond"/>
                <a:sym typeface="EB Garamond"/>
              </a:rPr>
              <a:t>Possible Stages</a:t>
            </a:r>
            <a:endParaRPr sz="1400" b="0" i="0" u="none" strike="noStrike" cap="none">
              <a:solidFill>
                <a:srgbClr val="000000"/>
              </a:solidFill>
              <a:latin typeface="Arial"/>
              <a:ea typeface="Arial"/>
              <a:cs typeface="Arial"/>
              <a:sym typeface="Arial"/>
            </a:endParaRPr>
          </a:p>
        </p:txBody>
      </p:sp>
      <p:cxnSp>
        <p:nvCxnSpPr>
          <p:cNvPr id="1363" name="Google Shape;1363;p78"/>
          <p:cNvCxnSpPr/>
          <p:nvPr/>
        </p:nvCxnSpPr>
        <p:spPr>
          <a:xfrm>
            <a:off x="1475104" y="3353117"/>
            <a:ext cx="0" cy="523220"/>
          </a:xfrm>
          <a:prstGeom prst="straightConnector1">
            <a:avLst/>
          </a:prstGeom>
          <a:noFill/>
          <a:ln w="31750" cap="flat" cmpd="sng">
            <a:solidFill>
              <a:srgbClr val="364DA1"/>
            </a:solidFill>
            <a:prstDash val="solid"/>
            <a:miter lim="800000"/>
            <a:headEnd type="none" w="sm" len="sm"/>
            <a:tailEnd type="none" w="sm" len="sm"/>
          </a:ln>
        </p:spPr>
      </p:cxnSp>
      <p:sp>
        <p:nvSpPr>
          <p:cNvPr id="1364" name="Google Shape;1364;p78"/>
          <p:cNvSpPr/>
          <p:nvPr/>
        </p:nvSpPr>
        <p:spPr>
          <a:xfrm>
            <a:off x="336263" y="2768789"/>
            <a:ext cx="2459517"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CA" sz="2400" b="0" i="0" u="none" strike="noStrike" cap="none">
                <a:solidFill>
                  <a:srgbClr val="595959"/>
                </a:solidFill>
                <a:latin typeface="Calibri"/>
                <a:ea typeface="Calibri"/>
                <a:cs typeface="Calibri"/>
                <a:sym typeface="Calibri"/>
              </a:rPr>
              <a:t>Seeking Diagnosis</a:t>
            </a:r>
            <a:endParaRPr sz="1400" b="0" i="0" u="none" strike="noStrike" cap="none">
              <a:solidFill>
                <a:srgbClr val="000000"/>
              </a:solidFill>
              <a:latin typeface="Arial"/>
              <a:ea typeface="Arial"/>
              <a:cs typeface="Arial"/>
              <a:sym typeface="Arial"/>
            </a:endParaRPr>
          </a:p>
        </p:txBody>
      </p:sp>
      <p:cxnSp>
        <p:nvCxnSpPr>
          <p:cNvPr id="1365" name="Google Shape;1365;p78"/>
          <p:cNvCxnSpPr/>
          <p:nvPr/>
        </p:nvCxnSpPr>
        <p:spPr>
          <a:xfrm>
            <a:off x="5949270" y="3353117"/>
            <a:ext cx="0" cy="523220"/>
          </a:xfrm>
          <a:prstGeom prst="straightConnector1">
            <a:avLst/>
          </a:prstGeom>
          <a:noFill/>
          <a:ln w="31750" cap="flat" cmpd="sng">
            <a:solidFill>
              <a:srgbClr val="FE721F"/>
            </a:solidFill>
            <a:prstDash val="solid"/>
            <a:miter lim="800000"/>
            <a:headEnd type="none" w="sm" len="sm"/>
            <a:tailEnd type="none" w="sm" len="sm"/>
          </a:ln>
        </p:spPr>
      </p:cxnSp>
      <p:sp>
        <p:nvSpPr>
          <p:cNvPr id="1366" name="Google Shape;1366;p78"/>
          <p:cNvSpPr/>
          <p:nvPr/>
        </p:nvSpPr>
        <p:spPr>
          <a:xfrm>
            <a:off x="4617474" y="2768789"/>
            <a:ext cx="2459517"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CA" sz="2400" b="0" i="0" u="none" strike="noStrike" cap="none">
                <a:solidFill>
                  <a:srgbClr val="595959"/>
                </a:solidFill>
                <a:latin typeface="Calibri"/>
                <a:ea typeface="Calibri"/>
                <a:cs typeface="Calibri"/>
                <a:sym typeface="Calibri"/>
              </a:rPr>
              <a:t>Seeking Support</a:t>
            </a:r>
            <a:endParaRPr sz="1400" b="0" i="0" u="none" strike="noStrike" cap="none">
              <a:solidFill>
                <a:srgbClr val="000000"/>
              </a:solidFill>
              <a:latin typeface="Arial"/>
              <a:ea typeface="Arial"/>
              <a:cs typeface="Arial"/>
              <a:sym typeface="Arial"/>
            </a:endParaRPr>
          </a:p>
        </p:txBody>
      </p:sp>
      <p:cxnSp>
        <p:nvCxnSpPr>
          <p:cNvPr id="1367" name="Google Shape;1367;p78"/>
          <p:cNvCxnSpPr/>
          <p:nvPr/>
        </p:nvCxnSpPr>
        <p:spPr>
          <a:xfrm>
            <a:off x="10607952" y="3353117"/>
            <a:ext cx="0" cy="523220"/>
          </a:xfrm>
          <a:prstGeom prst="straightConnector1">
            <a:avLst/>
          </a:prstGeom>
          <a:noFill/>
          <a:ln w="31750" cap="flat" cmpd="sng">
            <a:solidFill>
              <a:srgbClr val="364DA1"/>
            </a:solidFill>
            <a:prstDash val="solid"/>
            <a:miter lim="800000"/>
            <a:headEnd type="none" w="sm" len="sm"/>
            <a:tailEnd type="none" w="sm" len="sm"/>
          </a:ln>
        </p:spPr>
      </p:cxnSp>
      <p:sp>
        <p:nvSpPr>
          <p:cNvPr id="1368" name="Google Shape;1368;p78"/>
          <p:cNvSpPr/>
          <p:nvPr/>
        </p:nvSpPr>
        <p:spPr>
          <a:xfrm>
            <a:off x="8898685" y="2768789"/>
            <a:ext cx="269540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CA" sz="2400" b="0" i="0" u="none" strike="noStrike" cap="none">
                <a:solidFill>
                  <a:srgbClr val="595959"/>
                </a:solidFill>
                <a:latin typeface="Calibri"/>
                <a:ea typeface="Calibri"/>
                <a:cs typeface="Calibri"/>
                <a:sym typeface="Calibri"/>
              </a:rPr>
              <a:t>Educator, Advocate</a:t>
            </a:r>
            <a:endParaRPr sz="1400" b="0" i="0" u="none" strike="noStrike" cap="none">
              <a:solidFill>
                <a:srgbClr val="000000"/>
              </a:solidFill>
              <a:latin typeface="Arial"/>
              <a:ea typeface="Arial"/>
              <a:cs typeface="Arial"/>
              <a:sym typeface="Arial"/>
            </a:endParaRPr>
          </a:p>
        </p:txBody>
      </p:sp>
      <p:cxnSp>
        <p:nvCxnSpPr>
          <p:cNvPr id="1369" name="Google Shape;1369;p78"/>
          <p:cNvCxnSpPr/>
          <p:nvPr/>
        </p:nvCxnSpPr>
        <p:spPr>
          <a:xfrm>
            <a:off x="3738801" y="4750420"/>
            <a:ext cx="0" cy="840384"/>
          </a:xfrm>
          <a:prstGeom prst="straightConnector1">
            <a:avLst/>
          </a:prstGeom>
          <a:noFill/>
          <a:ln w="31750" cap="flat" cmpd="sng">
            <a:solidFill>
              <a:srgbClr val="4B9847"/>
            </a:solidFill>
            <a:prstDash val="solid"/>
            <a:miter lim="800000"/>
            <a:headEnd type="none" w="sm" len="sm"/>
            <a:tailEnd type="none" w="sm" len="sm"/>
          </a:ln>
        </p:spPr>
      </p:cxnSp>
      <p:sp>
        <p:nvSpPr>
          <p:cNvPr id="1370" name="Google Shape;1370;p78"/>
          <p:cNvSpPr/>
          <p:nvPr/>
        </p:nvSpPr>
        <p:spPr>
          <a:xfrm>
            <a:off x="2599960" y="5590804"/>
            <a:ext cx="2459517"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CA" sz="2400" b="0" i="0" u="none" strike="noStrike" cap="none">
                <a:solidFill>
                  <a:srgbClr val="595959"/>
                </a:solidFill>
                <a:latin typeface="Calibri"/>
                <a:ea typeface="Calibri"/>
                <a:cs typeface="Calibri"/>
                <a:sym typeface="Calibri"/>
              </a:rPr>
              <a:t>Coming to Terms</a:t>
            </a:r>
            <a:endParaRPr sz="1400" b="0" i="0" u="none" strike="noStrike" cap="none">
              <a:solidFill>
                <a:srgbClr val="000000"/>
              </a:solidFill>
              <a:latin typeface="Arial"/>
              <a:ea typeface="Arial"/>
              <a:cs typeface="Arial"/>
              <a:sym typeface="Arial"/>
            </a:endParaRPr>
          </a:p>
        </p:txBody>
      </p:sp>
      <p:cxnSp>
        <p:nvCxnSpPr>
          <p:cNvPr id="1371" name="Google Shape;1371;p78"/>
          <p:cNvCxnSpPr/>
          <p:nvPr/>
        </p:nvCxnSpPr>
        <p:spPr>
          <a:xfrm>
            <a:off x="8210440" y="4750420"/>
            <a:ext cx="0" cy="840384"/>
          </a:xfrm>
          <a:prstGeom prst="straightConnector1">
            <a:avLst/>
          </a:prstGeom>
          <a:noFill/>
          <a:ln w="31750" cap="flat" cmpd="sng">
            <a:solidFill>
              <a:srgbClr val="BADEE8"/>
            </a:solidFill>
            <a:prstDash val="solid"/>
            <a:miter lim="800000"/>
            <a:headEnd type="none" w="sm" len="sm"/>
            <a:tailEnd type="none" w="sm" len="sm"/>
          </a:ln>
        </p:spPr>
      </p:cxnSp>
      <p:sp>
        <p:nvSpPr>
          <p:cNvPr id="1372" name="Google Shape;1372;p78"/>
          <p:cNvSpPr/>
          <p:nvPr/>
        </p:nvSpPr>
        <p:spPr>
          <a:xfrm>
            <a:off x="6980681" y="5590804"/>
            <a:ext cx="2459517"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CA" sz="2400" b="0" i="0" u="none" strike="noStrike" cap="none">
                <a:solidFill>
                  <a:srgbClr val="595959"/>
                </a:solidFill>
                <a:latin typeface="Calibri"/>
                <a:ea typeface="Calibri"/>
                <a:cs typeface="Calibri"/>
                <a:sym typeface="Calibri"/>
              </a:rPr>
              <a:t>New Understanding</a:t>
            </a:r>
            <a:endParaRPr sz="1400" b="0" i="0" u="none" strike="noStrike" cap="none">
              <a:solidFill>
                <a:srgbClr val="000000"/>
              </a:solidFill>
              <a:latin typeface="Arial"/>
              <a:ea typeface="Arial"/>
              <a:cs typeface="Arial"/>
              <a:sym typeface="Arial"/>
            </a:endParaRPr>
          </a:p>
        </p:txBody>
      </p:sp>
      <p:sp>
        <p:nvSpPr>
          <p:cNvPr id="1373" name="Google Shape;1373;p78"/>
          <p:cNvSpPr txBox="1"/>
          <p:nvPr/>
        </p:nvSpPr>
        <p:spPr>
          <a:xfrm>
            <a:off x="981310" y="4060133"/>
            <a:ext cx="892086"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CA" sz="2800" b="1" i="0" u="none" strike="noStrike" cap="none">
                <a:solidFill>
                  <a:schemeClr val="lt1"/>
                </a:solidFill>
                <a:latin typeface="Calibri"/>
                <a:ea typeface="Calibri"/>
                <a:cs typeface="Calibri"/>
                <a:sym typeface="Calibri"/>
              </a:rPr>
              <a:t>1</a:t>
            </a:r>
            <a:endParaRPr sz="1400" b="0" i="0" u="none" strike="noStrike" cap="none">
              <a:solidFill>
                <a:srgbClr val="000000"/>
              </a:solidFill>
              <a:latin typeface="Arial"/>
              <a:ea typeface="Arial"/>
              <a:cs typeface="Arial"/>
              <a:sym typeface="Arial"/>
            </a:endParaRPr>
          </a:p>
        </p:txBody>
      </p:sp>
      <p:sp>
        <p:nvSpPr>
          <p:cNvPr id="1374" name="Google Shape;1374;p78"/>
          <p:cNvSpPr txBox="1"/>
          <p:nvPr/>
        </p:nvSpPr>
        <p:spPr>
          <a:xfrm>
            <a:off x="3323066" y="4060133"/>
            <a:ext cx="892086"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CA" sz="2800" b="1" i="0" u="none" strike="noStrike" cap="none">
                <a:solidFill>
                  <a:schemeClr val="lt1"/>
                </a:solidFill>
                <a:latin typeface="Calibri"/>
                <a:ea typeface="Calibri"/>
                <a:cs typeface="Calibri"/>
                <a:sym typeface="Calibri"/>
              </a:rPr>
              <a:t>2</a:t>
            </a:r>
            <a:endParaRPr sz="1400" b="0" i="0" u="none" strike="noStrike" cap="none">
              <a:solidFill>
                <a:srgbClr val="000000"/>
              </a:solidFill>
              <a:latin typeface="Arial"/>
              <a:ea typeface="Arial"/>
              <a:cs typeface="Arial"/>
              <a:sym typeface="Arial"/>
            </a:endParaRPr>
          </a:p>
        </p:txBody>
      </p:sp>
      <p:sp>
        <p:nvSpPr>
          <p:cNvPr id="1375" name="Google Shape;1375;p78"/>
          <p:cNvSpPr txBox="1"/>
          <p:nvPr/>
        </p:nvSpPr>
        <p:spPr>
          <a:xfrm>
            <a:off x="5564457" y="4060133"/>
            <a:ext cx="892086"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CA" sz="2800" b="1" i="0" u="none" strike="noStrike" cap="none">
                <a:solidFill>
                  <a:schemeClr val="lt1"/>
                </a:solidFill>
                <a:latin typeface="Calibri"/>
                <a:ea typeface="Calibri"/>
                <a:cs typeface="Calibri"/>
                <a:sym typeface="Calibri"/>
              </a:rPr>
              <a:t>3</a:t>
            </a:r>
            <a:endParaRPr sz="1400" b="0" i="0" u="none" strike="noStrike" cap="none">
              <a:solidFill>
                <a:srgbClr val="000000"/>
              </a:solidFill>
              <a:latin typeface="Arial"/>
              <a:ea typeface="Arial"/>
              <a:cs typeface="Arial"/>
              <a:sym typeface="Arial"/>
            </a:endParaRPr>
          </a:p>
        </p:txBody>
      </p:sp>
      <p:sp>
        <p:nvSpPr>
          <p:cNvPr id="1376" name="Google Shape;1376;p78"/>
          <p:cNvSpPr txBox="1"/>
          <p:nvPr/>
        </p:nvSpPr>
        <p:spPr>
          <a:xfrm>
            <a:off x="7761251" y="4060133"/>
            <a:ext cx="892086"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CA" sz="2800" b="1" i="0" u="none" strike="noStrike" cap="none">
                <a:solidFill>
                  <a:schemeClr val="lt1"/>
                </a:solidFill>
                <a:latin typeface="Calibri"/>
                <a:ea typeface="Calibri"/>
                <a:cs typeface="Calibri"/>
                <a:sym typeface="Calibri"/>
              </a:rPr>
              <a:t>4</a:t>
            </a:r>
            <a:endParaRPr sz="1400" b="0" i="0" u="none" strike="noStrike" cap="none">
              <a:solidFill>
                <a:srgbClr val="000000"/>
              </a:solidFill>
              <a:latin typeface="Arial"/>
              <a:ea typeface="Arial"/>
              <a:cs typeface="Arial"/>
              <a:sym typeface="Arial"/>
            </a:endParaRPr>
          </a:p>
        </p:txBody>
      </p:sp>
      <p:sp>
        <p:nvSpPr>
          <p:cNvPr id="1377" name="Google Shape;1377;p78"/>
          <p:cNvSpPr txBox="1"/>
          <p:nvPr/>
        </p:nvSpPr>
        <p:spPr>
          <a:xfrm>
            <a:off x="10147612" y="4060133"/>
            <a:ext cx="892086"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CA" sz="2800" b="1" i="0" u="none" strike="noStrike" cap="none">
                <a:solidFill>
                  <a:schemeClr val="lt1"/>
                </a:solidFill>
                <a:latin typeface="Calibri"/>
                <a:ea typeface="Calibri"/>
                <a:cs typeface="Calibri"/>
                <a:sym typeface="Calibri"/>
              </a:rPr>
              <a:t>5</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1382"/>
        <p:cNvGrpSpPr/>
        <p:nvPr/>
      </p:nvGrpSpPr>
      <p:grpSpPr>
        <a:xfrm>
          <a:off x="0" y="0"/>
          <a:ext cx="0" cy="0"/>
          <a:chOff x="0" y="0"/>
          <a:chExt cx="0" cy="0"/>
        </a:xfrm>
      </p:grpSpPr>
      <p:sp>
        <p:nvSpPr>
          <p:cNvPr id="1383" name="Google Shape;1383;p79"/>
          <p:cNvSpPr/>
          <p:nvPr/>
        </p:nvSpPr>
        <p:spPr>
          <a:xfrm>
            <a:off x="8441472" y="0"/>
            <a:ext cx="3750527" cy="6858000"/>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84" name="Google Shape;1384;p79" descr="A picture containing person, wall, indoor, young&#10;&#10;Description automatically generated"/>
          <p:cNvPicPr preferRelativeResize="0">
            <a:picLocks noGrp="1"/>
          </p:cNvPicPr>
          <p:nvPr>
            <p:ph type="pic" idx="2"/>
          </p:nvPr>
        </p:nvPicPr>
        <p:blipFill rotWithShape="1">
          <a:blip r:embed="rId3">
            <a:alphaModFix/>
          </a:blip>
          <a:srcRect l="12080" r="12081"/>
          <a:stretch/>
        </p:blipFill>
        <p:spPr>
          <a:xfrm>
            <a:off x="7539038" y="1022350"/>
            <a:ext cx="3708400" cy="4859338"/>
          </a:xfrm>
          <a:prstGeom prst="rect">
            <a:avLst/>
          </a:prstGeom>
          <a:solidFill>
            <a:schemeClr val="lt1"/>
          </a:solidFill>
          <a:ln>
            <a:noFill/>
          </a:ln>
        </p:spPr>
      </p:pic>
      <p:sp>
        <p:nvSpPr>
          <p:cNvPr id="1385" name="Google Shape;1385;p79"/>
          <p:cNvSpPr txBox="1"/>
          <p:nvPr/>
        </p:nvSpPr>
        <p:spPr>
          <a:xfrm>
            <a:off x="825752" y="252100"/>
            <a:ext cx="10540500" cy="1754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Caregiver Needs and Educator Responses</a:t>
            </a:r>
            <a:endParaRPr sz="1400" b="0" i="0" u="none" strike="noStrike" cap="none">
              <a:solidFill>
                <a:srgbClr val="000000"/>
              </a:solidFill>
              <a:latin typeface="Arial"/>
              <a:ea typeface="Arial"/>
              <a:cs typeface="Arial"/>
              <a:sym typeface="Arial"/>
            </a:endParaRPr>
          </a:p>
        </p:txBody>
      </p:sp>
      <p:sp>
        <p:nvSpPr>
          <p:cNvPr id="1386" name="Google Shape;1386;p79"/>
          <p:cNvSpPr txBox="1"/>
          <p:nvPr/>
        </p:nvSpPr>
        <p:spPr>
          <a:xfrm>
            <a:off x="825742" y="2591803"/>
            <a:ext cx="5544000" cy="2678100"/>
          </a:xfrm>
          <a:prstGeom prst="rect">
            <a:avLst/>
          </a:prstGeom>
          <a:noFill/>
          <a:ln>
            <a:noFill/>
          </a:ln>
        </p:spPr>
        <p:txBody>
          <a:bodyPr spcFirstLastPara="1" wrap="square" lIns="91425" tIns="45700" rIns="91425" bIns="45700" anchor="t" anchorCtr="0">
            <a:spAutoFit/>
          </a:bodyPr>
          <a:lstStyle/>
          <a:p>
            <a:pPr marL="800100" marR="0" lvl="1" indent="-342900" algn="l" rtl="0">
              <a:lnSpc>
                <a:spcPct val="100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Being Heard by Educators</a:t>
            </a:r>
            <a:endParaRPr sz="1400" b="0" i="0" u="none" strike="noStrike" cap="none">
              <a:solidFill>
                <a:schemeClr val="dk1"/>
              </a:solidFill>
              <a:latin typeface="Arial"/>
              <a:ea typeface="Arial"/>
              <a:cs typeface="Arial"/>
              <a:sym typeface="Arial"/>
            </a:endParaRPr>
          </a:p>
          <a:p>
            <a:pPr marL="800100" marR="0" lvl="1" indent="-342900" algn="l" rtl="0">
              <a:lnSpc>
                <a:spcPct val="100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Openness from Educators</a:t>
            </a:r>
            <a:endParaRPr sz="1400" b="0" i="0" u="none" strike="noStrike" cap="none">
              <a:solidFill>
                <a:schemeClr val="dk1"/>
              </a:solidFill>
              <a:latin typeface="Arial"/>
              <a:ea typeface="Arial"/>
              <a:cs typeface="Arial"/>
              <a:sym typeface="Arial"/>
            </a:endParaRPr>
          </a:p>
          <a:p>
            <a:pPr marL="800100" marR="0" lvl="1" indent="-342900" algn="l" rtl="0">
              <a:lnSpc>
                <a:spcPct val="100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FASD-Informed Educators</a:t>
            </a:r>
            <a:endParaRPr sz="1400" b="0" i="0" u="none" strike="noStrike" cap="none">
              <a:solidFill>
                <a:schemeClr val="dk1"/>
              </a:solidFill>
              <a:latin typeface="Arial"/>
              <a:ea typeface="Arial"/>
              <a:cs typeface="Arial"/>
              <a:sym typeface="Arial"/>
            </a:endParaRPr>
          </a:p>
          <a:p>
            <a:pPr marL="800100" marR="0" lvl="1" indent="-342900" algn="l" rtl="0">
              <a:lnSpc>
                <a:spcPct val="100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Involvement in Child’s Education</a:t>
            </a:r>
            <a:endParaRPr sz="1400" b="0" i="0" u="none" strike="noStrike" cap="none">
              <a:solidFill>
                <a:schemeClr val="dk1"/>
              </a:solidFill>
              <a:latin typeface="Arial"/>
              <a:ea typeface="Arial"/>
              <a:cs typeface="Arial"/>
              <a:sym typeface="Arial"/>
            </a:endParaRPr>
          </a:p>
          <a:p>
            <a:pPr marL="800100" marR="0" lvl="1" indent="-342900" algn="l" rtl="0">
              <a:lnSpc>
                <a:spcPct val="100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Resources and Accommodations</a:t>
            </a:r>
            <a:endParaRPr sz="1400" b="0" i="0" u="none" strike="noStrike" cap="none">
              <a:solidFill>
                <a:schemeClr val="dk1"/>
              </a:solidFill>
              <a:latin typeface="Arial"/>
              <a:ea typeface="Arial"/>
              <a:cs typeface="Arial"/>
              <a:sym typeface="Arial"/>
            </a:endParaRPr>
          </a:p>
          <a:p>
            <a:pPr marL="800100" marR="0" lvl="1" indent="-342900" algn="l" rtl="0">
              <a:lnSpc>
                <a:spcPct val="100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Supportive Knowledge Base</a:t>
            </a:r>
            <a:endParaRPr sz="1400" b="0" i="0" u="none" strike="noStrike" cap="none">
              <a:solidFill>
                <a:schemeClr val="dk1"/>
              </a:solidFill>
              <a:latin typeface="Arial"/>
              <a:ea typeface="Arial"/>
              <a:cs typeface="Arial"/>
              <a:sym typeface="Arial"/>
            </a:endParaRPr>
          </a:p>
          <a:p>
            <a:pPr marL="800100" marR="0" lvl="1" indent="-342900" algn="l" rtl="0">
              <a:lnSpc>
                <a:spcPct val="100000"/>
              </a:lnSpc>
              <a:spcBef>
                <a:spcPts val="0"/>
              </a:spcBef>
              <a:spcAft>
                <a:spcPts val="0"/>
              </a:spcAft>
              <a:buClr>
                <a:schemeClr val="dk1"/>
              </a:buClr>
              <a:buSzPts val="2400"/>
              <a:buFont typeface="Arial"/>
              <a:buChar char="•"/>
            </a:pPr>
            <a:r>
              <a:rPr lang="en-CA" sz="2400" b="0" i="0" u="none" strike="noStrike" cap="none">
                <a:solidFill>
                  <a:schemeClr val="dk1"/>
                </a:solidFill>
                <a:latin typeface="Calibri"/>
                <a:ea typeface="Calibri"/>
                <a:cs typeface="Calibri"/>
                <a:sym typeface="Calibri"/>
              </a:rPr>
              <a:t>Support and Understanding at Home</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1391"/>
        <p:cNvGrpSpPr/>
        <p:nvPr/>
      </p:nvGrpSpPr>
      <p:grpSpPr>
        <a:xfrm>
          <a:off x="0" y="0"/>
          <a:ext cx="0" cy="0"/>
          <a:chOff x="0" y="0"/>
          <a:chExt cx="0" cy="0"/>
        </a:xfrm>
      </p:grpSpPr>
      <p:sp>
        <p:nvSpPr>
          <p:cNvPr id="1392" name="Google Shape;1392;p80"/>
          <p:cNvSpPr/>
          <p:nvPr/>
        </p:nvSpPr>
        <p:spPr>
          <a:xfrm>
            <a:off x="7066440" y="0"/>
            <a:ext cx="5125560" cy="68410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93" name="Google Shape;1393;p80"/>
          <p:cNvSpPr/>
          <p:nvPr/>
        </p:nvSpPr>
        <p:spPr>
          <a:xfrm>
            <a:off x="7066440" y="4309526"/>
            <a:ext cx="558241" cy="2556933"/>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94" name="Google Shape;1394;p80" descr="A group of people sitting in front of a projector screen&#10;&#10;Description automatically generated with medium confidence"/>
          <p:cNvPicPr preferRelativeResize="0">
            <a:picLocks noGrp="1"/>
          </p:cNvPicPr>
          <p:nvPr>
            <p:ph type="pic" idx="2"/>
          </p:nvPr>
        </p:nvPicPr>
        <p:blipFill rotWithShape="1">
          <a:blip r:embed="rId3">
            <a:alphaModFix/>
          </a:blip>
          <a:srcRect l="18768" t="34101" r="18769" b="3435"/>
          <a:stretch/>
        </p:blipFill>
        <p:spPr>
          <a:xfrm>
            <a:off x="6080531" y="315375"/>
            <a:ext cx="4927924" cy="4927924"/>
          </a:xfrm>
          <a:prstGeom prst="rect">
            <a:avLst/>
          </a:prstGeom>
          <a:solidFill>
            <a:schemeClr val="lt1"/>
          </a:solidFill>
          <a:ln>
            <a:noFill/>
          </a:ln>
        </p:spPr>
      </p:pic>
      <p:sp>
        <p:nvSpPr>
          <p:cNvPr id="1395" name="Google Shape;1395;p80"/>
          <p:cNvSpPr txBox="1"/>
          <p:nvPr/>
        </p:nvSpPr>
        <p:spPr>
          <a:xfrm>
            <a:off x="1424201" y="2284075"/>
            <a:ext cx="4282500" cy="1754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Constant Education</a:t>
            </a:r>
            <a:endParaRPr sz="1400" b="0" i="0" u="none" strike="noStrike" cap="none">
              <a:solidFill>
                <a:srgbClr val="000000"/>
              </a:solidFill>
              <a:latin typeface="Arial"/>
              <a:ea typeface="Arial"/>
              <a:cs typeface="Arial"/>
              <a:sym typeface="Arial"/>
            </a:endParaRPr>
          </a:p>
        </p:txBody>
      </p:sp>
      <p:sp>
        <p:nvSpPr>
          <p:cNvPr id="1396" name="Google Shape;1396;p80"/>
          <p:cNvSpPr txBox="1"/>
          <p:nvPr/>
        </p:nvSpPr>
        <p:spPr>
          <a:xfrm>
            <a:off x="1859348" y="1206765"/>
            <a:ext cx="3412200" cy="1077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CA" sz="3200" b="0" i="0" u="none" strike="noStrike" cap="none">
                <a:solidFill>
                  <a:srgbClr val="364DA1"/>
                </a:solidFill>
                <a:latin typeface="Calibri"/>
                <a:ea typeface="Calibri"/>
                <a:cs typeface="Calibri"/>
                <a:sym typeface="Calibri"/>
              </a:rPr>
              <a:t>Intentional practice require</a:t>
            </a:r>
            <a:r>
              <a:rPr lang="en-CA" sz="3200">
                <a:solidFill>
                  <a:srgbClr val="364DA1"/>
                </a:solidFill>
                <a:latin typeface="Calibri"/>
                <a:ea typeface="Calibri"/>
                <a:cs typeface="Calibri"/>
                <a:sym typeface="Calibri"/>
              </a:rPr>
              <a:t>s</a:t>
            </a:r>
            <a:endParaRPr sz="1400" b="0" i="0" u="none" strike="noStrike" cap="none">
              <a:solidFill>
                <a:srgbClr val="000000"/>
              </a:solidFill>
              <a:latin typeface="Arial"/>
              <a:ea typeface="Arial"/>
              <a:cs typeface="Arial"/>
              <a:sym typeface="Arial"/>
            </a:endParaRPr>
          </a:p>
        </p:txBody>
      </p:sp>
      <p:sp>
        <p:nvSpPr>
          <p:cNvPr id="1397" name="Google Shape;1397;p80"/>
          <p:cNvSpPr txBox="1"/>
          <p:nvPr/>
        </p:nvSpPr>
        <p:spPr>
          <a:xfrm>
            <a:off x="1424198" y="4309515"/>
            <a:ext cx="44604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CA" sz="2400" b="0" i="0" u="none" strike="noStrike" cap="none">
                <a:solidFill>
                  <a:schemeClr val="dk1"/>
                </a:solidFill>
                <a:latin typeface="Calibri"/>
                <a:ea typeface="Calibri"/>
                <a:cs typeface="Calibri"/>
                <a:sym typeface="Calibri"/>
              </a:rPr>
              <a:t>Shared learning within the student’s entire support system will enhance education outcomes. </a:t>
            </a: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401"/>
        <p:cNvGrpSpPr/>
        <p:nvPr/>
      </p:nvGrpSpPr>
      <p:grpSpPr>
        <a:xfrm>
          <a:off x="0" y="0"/>
          <a:ext cx="0" cy="0"/>
          <a:chOff x="0" y="0"/>
          <a:chExt cx="0" cy="0"/>
        </a:xfrm>
      </p:grpSpPr>
      <p:sp>
        <p:nvSpPr>
          <p:cNvPr id="1402" name="Google Shape;1402;p81"/>
          <p:cNvSpPr txBox="1"/>
          <p:nvPr/>
        </p:nvSpPr>
        <p:spPr>
          <a:xfrm>
            <a:off x="1242178" y="2758850"/>
            <a:ext cx="4823818"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Review</a:t>
            </a:r>
            <a:endParaRPr sz="1400" b="0" i="0" u="none" strike="noStrike" cap="none">
              <a:solidFill>
                <a:srgbClr val="000000"/>
              </a:solidFill>
              <a:latin typeface="Arial"/>
              <a:ea typeface="Arial"/>
              <a:cs typeface="Arial"/>
              <a:sym typeface="Arial"/>
            </a:endParaRPr>
          </a:p>
        </p:txBody>
      </p:sp>
      <p:sp>
        <p:nvSpPr>
          <p:cNvPr id="1403" name="Google Shape;1403;p81"/>
          <p:cNvSpPr/>
          <p:nvPr/>
        </p:nvSpPr>
        <p:spPr>
          <a:xfrm>
            <a:off x="11685814" y="0"/>
            <a:ext cx="506186" cy="6858000"/>
          </a:xfrm>
          <a:prstGeom prst="rect">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404" name="Google Shape;1404;p81"/>
          <p:cNvCxnSpPr>
            <a:stCxn id="1403" idx="0"/>
          </p:cNvCxnSpPr>
          <p:nvPr/>
        </p:nvCxnSpPr>
        <p:spPr>
          <a:xfrm flipH="1">
            <a:off x="11930807" y="0"/>
            <a:ext cx="8100" cy="1624800"/>
          </a:xfrm>
          <a:prstGeom prst="straightConnector1">
            <a:avLst/>
          </a:prstGeom>
          <a:noFill/>
          <a:ln w="12700" cap="flat" cmpd="sng">
            <a:solidFill>
              <a:schemeClr val="accent1"/>
            </a:solidFill>
            <a:prstDash val="solid"/>
            <a:miter lim="800000"/>
            <a:headEnd type="none" w="sm" len="sm"/>
            <a:tailEnd type="none" w="sm" len="sm"/>
          </a:ln>
        </p:spPr>
      </p:cxnSp>
      <p:sp>
        <p:nvSpPr>
          <p:cNvPr id="1405" name="Google Shape;1405;p81"/>
          <p:cNvSpPr txBox="1"/>
          <p:nvPr/>
        </p:nvSpPr>
        <p:spPr>
          <a:xfrm>
            <a:off x="11807300" y="6400800"/>
            <a:ext cx="263214"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Calibri"/>
              <a:ea typeface="Calibri"/>
              <a:cs typeface="Calibri"/>
              <a:sym typeface="Calibri"/>
            </a:endParaRPr>
          </a:p>
        </p:txBody>
      </p:sp>
      <p:sp>
        <p:nvSpPr>
          <p:cNvPr id="1406" name="Google Shape;1406;p81"/>
          <p:cNvSpPr/>
          <p:nvPr/>
        </p:nvSpPr>
        <p:spPr>
          <a:xfrm>
            <a:off x="5548577" y="796018"/>
            <a:ext cx="5189764" cy="6061982"/>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07" name="Google Shape;1407;p81"/>
          <p:cNvSpPr/>
          <p:nvPr/>
        </p:nvSpPr>
        <p:spPr>
          <a:xfrm>
            <a:off x="-172230" y="250613"/>
            <a:ext cx="2109216" cy="561733"/>
          </a:xfrm>
          <a:prstGeom prst="roundRect">
            <a:avLst>
              <a:gd name="adj" fmla="val 17281"/>
            </a:avLst>
          </a:prstGeom>
          <a:solidFill>
            <a:srgbClr val="4B98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CA" sz="2400" b="0" i="0" u="none" strike="noStrike" cap="none">
                <a:solidFill>
                  <a:schemeClr val="lt1"/>
                </a:solidFill>
                <a:latin typeface="Calibri"/>
                <a:ea typeface="Calibri"/>
                <a:cs typeface="Calibri"/>
                <a:sym typeface="Calibri"/>
              </a:rPr>
              <a:t>SECTION 8</a:t>
            </a:r>
            <a:endParaRPr sz="1400" b="0" i="0" u="none" strike="noStrike" cap="none">
              <a:solidFill>
                <a:srgbClr val="000000"/>
              </a:solidFill>
              <a:latin typeface="Arial"/>
              <a:ea typeface="Arial"/>
              <a:cs typeface="Arial"/>
              <a:sym typeface="Arial"/>
            </a:endParaRPr>
          </a:p>
        </p:txBody>
      </p:sp>
      <p:pic>
        <p:nvPicPr>
          <p:cNvPr id="1408" name="Google Shape;1408;p81"/>
          <p:cNvPicPr preferRelativeResize="0">
            <a:picLocks noGrp="1"/>
          </p:cNvPicPr>
          <p:nvPr>
            <p:ph type="pic" idx="2"/>
          </p:nvPr>
        </p:nvPicPr>
        <p:blipFill rotWithShape="1">
          <a:blip r:embed="rId3">
            <a:alphaModFix/>
          </a:blip>
          <a:srcRect l="6583" r="6583"/>
          <a:stretch/>
        </p:blipFill>
        <p:spPr>
          <a:xfrm>
            <a:off x="5130140" y="1114393"/>
            <a:ext cx="5915235" cy="5109059"/>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413"/>
        <p:cNvGrpSpPr/>
        <p:nvPr/>
      </p:nvGrpSpPr>
      <p:grpSpPr>
        <a:xfrm>
          <a:off x="0" y="0"/>
          <a:ext cx="0" cy="0"/>
          <a:chOff x="0" y="0"/>
          <a:chExt cx="0" cy="0"/>
        </a:xfrm>
      </p:grpSpPr>
      <p:sp>
        <p:nvSpPr>
          <p:cNvPr id="1414" name="Google Shape;1414;p19"/>
          <p:cNvSpPr txBox="1"/>
          <p:nvPr/>
        </p:nvSpPr>
        <p:spPr>
          <a:xfrm>
            <a:off x="999137" y="495298"/>
            <a:ext cx="5096863"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Understanding FASD</a:t>
            </a:r>
            <a:endParaRPr sz="1400" b="0" i="0" u="none" strike="noStrike" cap="none">
              <a:solidFill>
                <a:srgbClr val="000000"/>
              </a:solidFill>
              <a:latin typeface="Arial"/>
              <a:ea typeface="Arial"/>
              <a:cs typeface="Arial"/>
              <a:sym typeface="Arial"/>
            </a:endParaRPr>
          </a:p>
        </p:txBody>
      </p:sp>
      <p:pic>
        <p:nvPicPr>
          <p:cNvPr id="1415" name="Google Shape;1415;p19" descr="Quad bike. (Provided by Getty Images)"/>
          <p:cNvPicPr preferRelativeResize="0"/>
          <p:nvPr/>
        </p:nvPicPr>
        <p:blipFill>
          <a:blip r:embed="rId3">
            <a:alphaModFix/>
          </a:blip>
          <a:stretch>
            <a:fillRect/>
          </a:stretch>
        </p:blipFill>
        <p:spPr>
          <a:xfrm>
            <a:off x="6929654" y="1426675"/>
            <a:ext cx="4358098" cy="2725949"/>
          </a:xfrm>
          <a:prstGeom prst="rect">
            <a:avLst/>
          </a:prstGeom>
          <a:noFill/>
          <a:ln>
            <a:noFill/>
          </a:ln>
        </p:spPr>
      </p:pic>
      <p:pic>
        <p:nvPicPr>
          <p:cNvPr id="1416" name="Google Shape;1416;p19" descr="Woman with cell phone calling for help from car at roadside breakdown (Provided by Getty Images)"/>
          <p:cNvPicPr preferRelativeResize="0"/>
          <p:nvPr/>
        </p:nvPicPr>
        <p:blipFill>
          <a:blip r:embed="rId4">
            <a:alphaModFix/>
          </a:blip>
          <a:stretch>
            <a:fillRect/>
          </a:stretch>
        </p:blipFill>
        <p:spPr>
          <a:xfrm>
            <a:off x="1367475" y="2429234"/>
            <a:ext cx="4360161" cy="2908194"/>
          </a:xfrm>
          <a:prstGeom prst="rect">
            <a:avLst/>
          </a:prstGeom>
          <a:noFill/>
          <a:ln>
            <a:noFill/>
          </a:ln>
        </p:spPr>
      </p:pic>
      <p:pic>
        <p:nvPicPr>
          <p:cNvPr id="1417" name="Google Shape;1417;p19" descr="Road construction work area (Provided by Getty Images)"/>
          <p:cNvPicPr preferRelativeResize="0"/>
          <p:nvPr/>
        </p:nvPicPr>
        <p:blipFill>
          <a:blip r:embed="rId5">
            <a:alphaModFix/>
          </a:blip>
          <a:stretch>
            <a:fillRect/>
          </a:stretch>
        </p:blipFill>
        <p:spPr>
          <a:xfrm>
            <a:off x="4815138" y="2103859"/>
            <a:ext cx="2862073" cy="4303616"/>
          </a:xfrm>
          <a:prstGeom prst="rect">
            <a:avLst/>
          </a:prstGeom>
          <a:noFill/>
          <a:ln>
            <a:noFill/>
          </a:ln>
        </p:spPr>
      </p:pic>
      <p:pic>
        <p:nvPicPr>
          <p:cNvPr id="1418" name="Google Shape;1418;p19" descr="Roadway surrounded by farmland, aerial view (Provided by Getty Images)"/>
          <p:cNvPicPr preferRelativeResize="0"/>
          <p:nvPr/>
        </p:nvPicPr>
        <p:blipFill>
          <a:blip r:embed="rId6">
            <a:alphaModFix/>
          </a:blip>
          <a:stretch>
            <a:fillRect/>
          </a:stretch>
        </p:blipFill>
        <p:spPr>
          <a:xfrm>
            <a:off x="7076497" y="3656475"/>
            <a:ext cx="2507449" cy="3201526"/>
          </a:xfrm>
          <a:prstGeom prst="rect">
            <a:avLst/>
          </a:prstGeom>
          <a:noFill/>
          <a:ln>
            <a:noFill/>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423"/>
        <p:cNvGrpSpPr/>
        <p:nvPr/>
      </p:nvGrpSpPr>
      <p:grpSpPr>
        <a:xfrm>
          <a:off x="0" y="0"/>
          <a:ext cx="0" cy="0"/>
          <a:chOff x="0" y="0"/>
          <a:chExt cx="0" cy="0"/>
        </a:xfrm>
      </p:grpSpPr>
      <p:pic>
        <p:nvPicPr>
          <p:cNvPr id="1424" name="Google Shape;1424;p82" descr="A picture containing person, indoor, group, people&#10;&#10;Description automatically generated"/>
          <p:cNvPicPr preferRelativeResize="0">
            <a:picLocks noGrp="1"/>
          </p:cNvPicPr>
          <p:nvPr>
            <p:ph type="pic" idx="2"/>
          </p:nvPr>
        </p:nvPicPr>
        <p:blipFill rotWithShape="1">
          <a:blip r:embed="rId3">
            <a:alphaModFix/>
          </a:blip>
          <a:srcRect t="12479" b="12479"/>
          <a:stretch/>
        </p:blipFill>
        <p:spPr>
          <a:xfrm>
            <a:off x="9148686" y="4570413"/>
            <a:ext cx="3046412" cy="2286000"/>
          </a:xfrm>
          <a:prstGeom prst="rect">
            <a:avLst/>
          </a:prstGeom>
          <a:solidFill>
            <a:schemeClr val="lt1"/>
          </a:solidFill>
          <a:ln>
            <a:noFill/>
          </a:ln>
        </p:spPr>
      </p:pic>
      <p:sp>
        <p:nvSpPr>
          <p:cNvPr id="1425" name="Google Shape;1425;p82"/>
          <p:cNvSpPr/>
          <p:nvPr/>
        </p:nvSpPr>
        <p:spPr>
          <a:xfrm>
            <a:off x="3051456" y="4570851"/>
            <a:ext cx="3051456" cy="2287149"/>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26" name="Google Shape;1426;p82"/>
          <p:cNvSpPr/>
          <p:nvPr/>
        </p:nvSpPr>
        <p:spPr>
          <a:xfrm>
            <a:off x="6099926" y="2283701"/>
            <a:ext cx="3051456" cy="2287149"/>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27" name="Google Shape;1427;p82"/>
          <p:cNvSpPr/>
          <p:nvPr/>
        </p:nvSpPr>
        <p:spPr>
          <a:xfrm rot="10800000">
            <a:off x="8221" y="2283701"/>
            <a:ext cx="3051456" cy="2287149"/>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28" name="Google Shape;1428;p82"/>
          <p:cNvSpPr/>
          <p:nvPr/>
        </p:nvSpPr>
        <p:spPr>
          <a:xfrm>
            <a:off x="11866880" y="6151579"/>
            <a:ext cx="45719" cy="440015"/>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29" name="Google Shape;1429;p82"/>
          <p:cNvSpPr/>
          <p:nvPr/>
        </p:nvSpPr>
        <p:spPr>
          <a:xfrm>
            <a:off x="414866" y="6231467"/>
            <a:ext cx="45719" cy="626533"/>
          </a:xfrm>
          <a:prstGeom prst="rect">
            <a:avLst/>
          </a:prstGeom>
          <a:solidFill>
            <a:srgbClr val="33AC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0" name="Google Shape;1430;p82"/>
          <p:cNvSpPr txBox="1"/>
          <p:nvPr/>
        </p:nvSpPr>
        <p:spPr>
          <a:xfrm>
            <a:off x="1242178" y="634018"/>
            <a:ext cx="4823818"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400"/>
              <a:buFont typeface="Arial"/>
              <a:buNone/>
            </a:pPr>
            <a:r>
              <a:rPr lang="en-CA" sz="5400" b="1" i="0" u="none" strike="noStrike" cap="none">
                <a:solidFill>
                  <a:srgbClr val="364DA1"/>
                </a:solidFill>
                <a:latin typeface="EB Garamond"/>
                <a:ea typeface="EB Garamond"/>
                <a:cs typeface="EB Garamond"/>
                <a:sym typeface="EB Garamond"/>
              </a:rPr>
              <a:t>Review</a:t>
            </a:r>
            <a:endParaRPr sz="1400" b="0" i="0" u="none" strike="noStrike" cap="none">
              <a:solidFill>
                <a:srgbClr val="000000"/>
              </a:solidFill>
              <a:latin typeface="Arial"/>
              <a:ea typeface="Arial"/>
              <a:cs typeface="Arial"/>
              <a:sym typeface="Arial"/>
            </a:endParaRPr>
          </a:p>
        </p:txBody>
      </p:sp>
      <p:sp>
        <p:nvSpPr>
          <p:cNvPr id="1431" name="Google Shape;1431;p82"/>
          <p:cNvSpPr txBox="1"/>
          <p:nvPr/>
        </p:nvSpPr>
        <p:spPr>
          <a:xfrm>
            <a:off x="274890" y="3013501"/>
            <a:ext cx="2578710"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CA" sz="2400" b="1" i="0" u="none" strike="noStrike" cap="none">
                <a:solidFill>
                  <a:srgbClr val="364DA1"/>
                </a:solidFill>
                <a:latin typeface="Calibri"/>
                <a:ea typeface="Calibri"/>
                <a:cs typeface="Calibri"/>
                <a:sym typeface="Calibri"/>
              </a:rPr>
              <a:t>Lifelong and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CA" sz="2400" b="1" i="0" u="none" strike="noStrike" cap="none">
                <a:solidFill>
                  <a:srgbClr val="364DA1"/>
                </a:solidFill>
                <a:latin typeface="Calibri"/>
                <a:ea typeface="Calibri"/>
                <a:cs typeface="Calibri"/>
                <a:sym typeface="Calibri"/>
              </a:rPr>
              <a:t>complex disability</a:t>
            </a:r>
            <a:endParaRPr sz="1400" b="0" i="0" u="none" strike="noStrike" cap="none">
              <a:solidFill>
                <a:srgbClr val="000000"/>
              </a:solidFill>
              <a:latin typeface="Arial"/>
              <a:ea typeface="Arial"/>
              <a:cs typeface="Arial"/>
              <a:sym typeface="Arial"/>
            </a:endParaRPr>
          </a:p>
        </p:txBody>
      </p:sp>
      <p:sp>
        <p:nvSpPr>
          <p:cNvPr id="1432" name="Google Shape;1432;p82"/>
          <p:cNvSpPr/>
          <p:nvPr/>
        </p:nvSpPr>
        <p:spPr>
          <a:xfrm rot="10800000">
            <a:off x="3033202" y="2283701"/>
            <a:ext cx="3051456" cy="2287149"/>
          </a:xfrm>
          <a:prstGeom prst="roundRect">
            <a:avLst>
              <a:gd name="adj" fmla="val 0"/>
            </a:avLst>
          </a:prstGeom>
          <a:solidFill>
            <a:srgbClr val="364D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3" name="Google Shape;1433;p82"/>
          <p:cNvSpPr/>
          <p:nvPr/>
        </p:nvSpPr>
        <p:spPr>
          <a:xfrm rot="10800000">
            <a:off x="9166650" y="2283701"/>
            <a:ext cx="3051456" cy="2287149"/>
          </a:xfrm>
          <a:prstGeom prst="roundRect">
            <a:avLst>
              <a:gd name="adj" fmla="val 0"/>
            </a:avLst>
          </a:prstGeom>
          <a:solidFill>
            <a:srgbClr val="4B984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4" name="Google Shape;1434;p82"/>
          <p:cNvSpPr/>
          <p:nvPr/>
        </p:nvSpPr>
        <p:spPr>
          <a:xfrm rot="10800000">
            <a:off x="70" y="4569701"/>
            <a:ext cx="3051456" cy="2287149"/>
          </a:xfrm>
          <a:prstGeom prst="roundRect">
            <a:avLst>
              <a:gd name="adj" fmla="val 0"/>
            </a:avLst>
          </a:prstGeom>
          <a:solidFill>
            <a:srgbClr val="FE721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5" name="Google Shape;1435;p82"/>
          <p:cNvSpPr/>
          <p:nvPr/>
        </p:nvSpPr>
        <p:spPr>
          <a:xfrm rot="10800000">
            <a:off x="6099786" y="4569701"/>
            <a:ext cx="3051456" cy="2287149"/>
          </a:xfrm>
          <a:prstGeom prst="roundRect">
            <a:avLst>
              <a:gd name="adj" fmla="val 0"/>
            </a:avLst>
          </a:prstGeom>
          <a:solidFill>
            <a:srgbClr val="BADEE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6" name="Google Shape;1436;p82"/>
          <p:cNvSpPr txBox="1"/>
          <p:nvPr/>
        </p:nvSpPr>
        <p:spPr>
          <a:xfrm>
            <a:off x="3290406" y="2968313"/>
            <a:ext cx="25788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CA" sz="2400" b="1" i="0" u="none" strike="noStrike" cap="none">
                <a:solidFill>
                  <a:schemeClr val="lt1"/>
                </a:solidFill>
                <a:latin typeface="Calibri"/>
                <a:ea typeface="Calibri"/>
                <a:cs typeface="Calibri"/>
                <a:sym typeface="Calibri"/>
              </a:rPr>
              <a:t>Impact</a:t>
            </a:r>
            <a:r>
              <a:rPr lang="en-CA" sz="2400" b="1">
                <a:solidFill>
                  <a:schemeClr val="lt1"/>
                </a:solidFill>
                <a:latin typeface="Calibri"/>
                <a:ea typeface="Calibri"/>
                <a:cs typeface="Calibri"/>
                <a:sym typeface="Calibri"/>
              </a:rPr>
              <a:t>s </a:t>
            </a:r>
            <a:r>
              <a:rPr lang="en-CA" sz="2400" b="1" i="0" u="none" strike="noStrike" cap="none">
                <a:solidFill>
                  <a:schemeClr val="lt1"/>
                </a:solidFill>
                <a:latin typeface="Calibri"/>
                <a:ea typeface="Calibri"/>
                <a:cs typeface="Calibri"/>
                <a:sym typeface="Calibri"/>
              </a:rPr>
              <a:t>1 in 25 people in Canada</a:t>
            </a:r>
            <a:endParaRPr sz="1400" b="0" i="0" u="none" strike="noStrike" cap="none">
              <a:solidFill>
                <a:srgbClr val="000000"/>
              </a:solidFill>
              <a:latin typeface="Arial"/>
              <a:ea typeface="Arial"/>
              <a:cs typeface="Arial"/>
              <a:sym typeface="Arial"/>
            </a:endParaRPr>
          </a:p>
        </p:txBody>
      </p:sp>
      <p:sp>
        <p:nvSpPr>
          <p:cNvPr id="1437" name="Google Shape;1437;p82"/>
          <p:cNvSpPr txBox="1"/>
          <p:nvPr/>
        </p:nvSpPr>
        <p:spPr>
          <a:xfrm>
            <a:off x="6307701" y="2902518"/>
            <a:ext cx="2652900" cy="1200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CA" sz="2400" b="1" i="0" u="none" strike="noStrike" cap="none">
                <a:solidFill>
                  <a:srgbClr val="4B9847"/>
                </a:solidFill>
                <a:latin typeface="Calibri"/>
                <a:ea typeface="Calibri"/>
                <a:cs typeface="Calibri"/>
                <a:sym typeface="Calibri"/>
              </a:rPr>
              <a:t>A complex disability unique to each person</a:t>
            </a:r>
            <a:endParaRPr sz="1400" b="0" i="0" u="none" strike="noStrike" cap="none">
              <a:solidFill>
                <a:srgbClr val="000000"/>
              </a:solidFill>
              <a:latin typeface="Arial"/>
              <a:ea typeface="Arial"/>
              <a:cs typeface="Arial"/>
              <a:sym typeface="Arial"/>
            </a:endParaRPr>
          </a:p>
        </p:txBody>
      </p:sp>
      <p:sp>
        <p:nvSpPr>
          <p:cNvPr id="1438" name="Google Shape;1438;p82"/>
          <p:cNvSpPr txBox="1"/>
          <p:nvPr/>
        </p:nvSpPr>
        <p:spPr>
          <a:xfrm>
            <a:off x="9536280" y="3013501"/>
            <a:ext cx="2312100" cy="831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CA" sz="2400" b="1" i="0" u="none" strike="noStrike" cap="none">
                <a:solidFill>
                  <a:schemeClr val="lt1"/>
                </a:solidFill>
                <a:latin typeface="Calibri"/>
                <a:ea typeface="Calibri"/>
                <a:cs typeface="Calibri"/>
                <a:sym typeface="Calibri"/>
              </a:rPr>
              <a:t>Early diagnosis is crucial</a:t>
            </a:r>
            <a:endParaRPr sz="1400" b="0" i="0" u="none" strike="noStrike" cap="none">
              <a:solidFill>
                <a:srgbClr val="000000"/>
              </a:solidFill>
              <a:latin typeface="Arial"/>
              <a:ea typeface="Arial"/>
              <a:cs typeface="Arial"/>
              <a:sym typeface="Arial"/>
            </a:endParaRPr>
          </a:p>
        </p:txBody>
      </p:sp>
      <p:sp>
        <p:nvSpPr>
          <p:cNvPr id="1439" name="Google Shape;1439;p82"/>
          <p:cNvSpPr txBox="1"/>
          <p:nvPr/>
        </p:nvSpPr>
        <p:spPr>
          <a:xfrm>
            <a:off x="297193" y="5210291"/>
            <a:ext cx="2578710"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CA" sz="2400" b="1" i="0" u="none" strike="noStrike" cap="none">
                <a:solidFill>
                  <a:schemeClr val="lt1"/>
                </a:solidFill>
                <a:latin typeface="Calibri"/>
                <a:ea typeface="Calibri"/>
                <a:cs typeface="Calibri"/>
                <a:sym typeface="Calibri"/>
              </a:rPr>
              <a:t>Four levels to FASD prevention</a:t>
            </a:r>
            <a:endParaRPr sz="1400" b="0" i="0" u="none" strike="noStrike" cap="none">
              <a:solidFill>
                <a:srgbClr val="000000"/>
              </a:solidFill>
              <a:latin typeface="Arial"/>
              <a:ea typeface="Arial"/>
              <a:cs typeface="Arial"/>
              <a:sym typeface="Arial"/>
            </a:endParaRPr>
          </a:p>
        </p:txBody>
      </p:sp>
      <p:sp>
        <p:nvSpPr>
          <p:cNvPr id="1440" name="Google Shape;1440;p82"/>
          <p:cNvSpPr txBox="1"/>
          <p:nvPr/>
        </p:nvSpPr>
        <p:spPr>
          <a:xfrm>
            <a:off x="3345452" y="5210291"/>
            <a:ext cx="2578800" cy="1200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CA" sz="2400" b="1" i="0" u="none" strike="noStrike" cap="none">
                <a:solidFill>
                  <a:srgbClr val="595959"/>
                </a:solidFill>
                <a:latin typeface="Calibri"/>
                <a:ea typeface="Calibri"/>
                <a:cs typeface="Calibri"/>
                <a:sym typeface="Calibri"/>
              </a:rPr>
              <a:t>Knowledge of FASD for all school staff</a:t>
            </a:r>
            <a:endParaRPr sz="1400" b="0" i="0" u="none" strike="noStrike" cap="none">
              <a:solidFill>
                <a:srgbClr val="000000"/>
              </a:solidFill>
              <a:latin typeface="Arial"/>
              <a:ea typeface="Arial"/>
              <a:cs typeface="Arial"/>
              <a:sym typeface="Arial"/>
            </a:endParaRPr>
          </a:p>
        </p:txBody>
      </p:sp>
      <p:sp>
        <p:nvSpPr>
          <p:cNvPr id="1441" name="Google Shape;1441;p82"/>
          <p:cNvSpPr txBox="1"/>
          <p:nvPr/>
        </p:nvSpPr>
        <p:spPr>
          <a:xfrm>
            <a:off x="6389735" y="5210291"/>
            <a:ext cx="2578800" cy="1200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CA" sz="2400" b="1" i="0" u="none" strike="noStrike" cap="none">
                <a:solidFill>
                  <a:srgbClr val="595959"/>
                </a:solidFill>
                <a:latin typeface="Calibri"/>
                <a:ea typeface="Calibri"/>
                <a:cs typeface="Calibri"/>
                <a:sym typeface="Calibri"/>
              </a:rPr>
              <a:t>Whole school approach with collaboration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446"/>
        <p:cNvGrpSpPr/>
        <p:nvPr/>
      </p:nvGrpSpPr>
      <p:grpSpPr>
        <a:xfrm>
          <a:off x="0" y="0"/>
          <a:ext cx="0" cy="0"/>
          <a:chOff x="0" y="0"/>
          <a:chExt cx="0" cy="0"/>
        </a:xfrm>
      </p:grpSpPr>
      <p:sp>
        <p:nvSpPr>
          <p:cNvPr id="1447" name="Google Shape;1447;p83"/>
          <p:cNvSpPr/>
          <p:nvPr/>
        </p:nvSpPr>
        <p:spPr>
          <a:xfrm>
            <a:off x="0" y="0"/>
            <a:ext cx="5189764" cy="6858000"/>
          </a:xfrm>
          <a:prstGeom prst="roundRect">
            <a:avLst>
              <a:gd name="adj" fmla="val 0"/>
            </a:avLst>
          </a:prstGeom>
          <a:gradFill>
            <a:gsLst>
              <a:gs pos="0">
                <a:schemeClr val="accent1"/>
              </a:gs>
              <a:gs pos="100000">
                <a:schemeClr val="accent2"/>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48" name="Google Shape;1448;p83"/>
          <p:cNvSpPr txBox="1"/>
          <p:nvPr/>
        </p:nvSpPr>
        <p:spPr>
          <a:xfrm>
            <a:off x="7316679" y="1951075"/>
            <a:ext cx="35796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0" i="0" u="none" strike="noStrike" cap="none">
                <a:solidFill>
                  <a:schemeClr val="dk1"/>
                </a:solidFill>
                <a:latin typeface="Calibri"/>
                <a:ea typeface="Calibri"/>
                <a:cs typeface="Calibri"/>
                <a:sym typeface="Calibri"/>
              </a:rPr>
              <a:t>WRaP Blog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CA" sz="2800" b="1" i="0" u="sng" strike="noStrike" cap="none">
                <a:solidFill>
                  <a:srgbClr val="364DA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wrap2fasd.org</a:t>
            </a:r>
            <a:endParaRPr sz="2800" b="1" i="0" u="none" strike="noStrike" cap="none">
              <a:solidFill>
                <a:srgbClr val="364DA1"/>
              </a:solidFill>
              <a:latin typeface="Calibri"/>
              <a:ea typeface="Calibri"/>
              <a:cs typeface="Calibri"/>
              <a:sym typeface="Calibri"/>
            </a:endParaRPr>
          </a:p>
        </p:txBody>
      </p:sp>
      <p:sp>
        <p:nvSpPr>
          <p:cNvPr id="1449" name="Google Shape;1449;p83"/>
          <p:cNvSpPr/>
          <p:nvPr/>
        </p:nvSpPr>
        <p:spPr>
          <a:xfrm rot="2700000">
            <a:off x="6936460" y="2284194"/>
            <a:ext cx="161395" cy="161396"/>
          </a:xfrm>
          <a:prstGeom prst="roundRect">
            <a:avLst>
              <a:gd name="adj" fmla="val 16667"/>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50" name="Google Shape;1450;p83"/>
          <p:cNvSpPr/>
          <p:nvPr/>
        </p:nvSpPr>
        <p:spPr>
          <a:xfrm rot="2700000">
            <a:off x="6936459" y="3560837"/>
            <a:ext cx="161395" cy="161396"/>
          </a:xfrm>
          <a:prstGeom prst="roundRect">
            <a:avLst>
              <a:gd name="adj" fmla="val 16667"/>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51" name="Google Shape;1451;p83"/>
          <p:cNvSpPr/>
          <p:nvPr/>
        </p:nvSpPr>
        <p:spPr>
          <a:xfrm rot="2700000">
            <a:off x="6933471" y="4902718"/>
            <a:ext cx="161395" cy="161396"/>
          </a:xfrm>
          <a:prstGeom prst="roundRect">
            <a:avLst>
              <a:gd name="adj" fmla="val 16667"/>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52" name="Google Shape;1452;p83" descr="Logo&#10;&#10;Description automatically generated"/>
          <p:cNvPicPr preferRelativeResize="0"/>
          <p:nvPr/>
        </p:nvPicPr>
        <p:blipFill rotWithShape="1">
          <a:blip r:embed="rId4">
            <a:alphaModFix/>
          </a:blip>
          <a:srcRect/>
          <a:stretch/>
        </p:blipFill>
        <p:spPr>
          <a:xfrm>
            <a:off x="784040" y="865127"/>
            <a:ext cx="4016533" cy="2659765"/>
          </a:xfrm>
          <a:prstGeom prst="rect">
            <a:avLst/>
          </a:prstGeom>
          <a:noFill/>
          <a:ln>
            <a:noFill/>
          </a:ln>
        </p:spPr>
      </p:pic>
      <p:pic>
        <p:nvPicPr>
          <p:cNvPr id="1453" name="Google Shape;1453;p83"/>
          <p:cNvPicPr preferRelativeResize="0"/>
          <p:nvPr/>
        </p:nvPicPr>
        <p:blipFill rotWithShape="1">
          <a:blip r:embed="rId5">
            <a:alphaModFix/>
          </a:blip>
          <a:srcRect/>
          <a:stretch/>
        </p:blipFill>
        <p:spPr>
          <a:xfrm>
            <a:off x="910738" y="4084760"/>
            <a:ext cx="2750875" cy="768742"/>
          </a:xfrm>
          <a:prstGeom prst="rect">
            <a:avLst/>
          </a:prstGeom>
          <a:noFill/>
          <a:ln>
            <a:noFill/>
          </a:ln>
        </p:spPr>
      </p:pic>
      <p:sp>
        <p:nvSpPr>
          <p:cNvPr id="1454" name="Google Shape;1454;p83"/>
          <p:cNvSpPr txBox="1"/>
          <p:nvPr/>
        </p:nvSpPr>
        <p:spPr>
          <a:xfrm>
            <a:off x="7316678" y="3194739"/>
            <a:ext cx="42342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0" i="0" u="none" strike="noStrike" cap="none">
                <a:solidFill>
                  <a:schemeClr val="dk1"/>
                </a:solidFill>
                <a:latin typeface="Calibri"/>
                <a:ea typeface="Calibri"/>
                <a:cs typeface="Calibri"/>
                <a:sym typeface="Calibri"/>
              </a:rPr>
              <a:t>FASD Networks in Alberta</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CA" sz="2800" b="1" i="0" u="sng" strike="noStrike" cap="none">
                <a:solidFill>
                  <a:srgbClr val="364DA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fasdalberta.ca</a:t>
            </a:r>
            <a:endParaRPr sz="2800" b="1" i="0" u="none" strike="noStrike" cap="none">
              <a:solidFill>
                <a:srgbClr val="364DA1"/>
              </a:solidFill>
              <a:latin typeface="Calibri"/>
              <a:ea typeface="Calibri"/>
              <a:cs typeface="Calibri"/>
              <a:sym typeface="Calibri"/>
            </a:endParaRPr>
          </a:p>
        </p:txBody>
      </p:sp>
      <p:sp>
        <p:nvSpPr>
          <p:cNvPr id="1455" name="Google Shape;1455;p83"/>
          <p:cNvSpPr txBox="1"/>
          <p:nvPr/>
        </p:nvSpPr>
        <p:spPr>
          <a:xfrm>
            <a:off x="7316679" y="4506362"/>
            <a:ext cx="35796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CA" sz="2800" b="0" i="0" u="none" strike="noStrike" cap="none">
                <a:solidFill>
                  <a:schemeClr val="dk1"/>
                </a:solidFill>
                <a:latin typeface="Calibri"/>
                <a:ea typeface="Calibri"/>
                <a:cs typeface="Calibri"/>
                <a:sym typeface="Calibri"/>
              </a:rPr>
              <a:t>CanFASD</a:t>
            </a:r>
            <a:endParaRPr sz="2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r>
              <a:rPr lang="en-CA" sz="2800" b="1" i="0" u="sng" strike="noStrike" cap="none">
                <a:solidFill>
                  <a:srgbClr val="364DA1"/>
                </a:solidFill>
                <a:latin typeface="Calibri"/>
                <a:ea typeface="Calibri"/>
                <a:cs typeface="Calibri"/>
                <a:sym typeface="Calibri"/>
                <a:hlinkClick r:id="rId7">
                  <a:extLst>
                    <a:ext uri="{A12FA001-AC4F-418D-AE19-62706E023703}">
                      <ahyp:hlinkClr xmlns:ahyp="http://schemas.microsoft.com/office/drawing/2018/hyperlinkcolor" val="tx"/>
                    </a:ext>
                  </a:extLst>
                </a:hlinkClick>
              </a:rPr>
              <a:t>canfasd.ca</a:t>
            </a:r>
            <a:endParaRPr sz="2800" b="1" i="0" u="none" strike="noStrike" cap="none">
              <a:solidFill>
                <a:srgbClr val="364DA1"/>
              </a:solidFill>
              <a:latin typeface="Calibri"/>
              <a:ea typeface="Calibri"/>
              <a:cs typeface="Calibri"/>
              <a:sym typeface="Calibri"/>
            </a:endParaRPr>
          </a:p>
        </p:txBody>
      </p:sp>
      <p:pic>
        <p:nvPicPr>
          <p:cNvPr id="1456" name="Google Shape;1456;p83" descr="Icon&#10;&#10;Description automatically generated"/>
          <p:cNvPicPr preferRelativeResize="0"/>
          <p:nvPr/>
        </p:nvPicPr>
        <p:blipFill rotWithShape="1">
          <a:blip r:embed="rId8">
            <a:alphaModFix/>
          </a:blip>
          <a:srcRect/>
          <a:stretch/>
        </p:blipFill>
        <p:spPr>
          <a:xfrm>
            <a:off x="803254" y="5331357"/>
            <a:ext cx="2965841" cy="626534"/>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461"/>
        <p:cNvGrpSpPr/>
        <p:nvPr/>
      </p:nvGrpSpPr>
      <p:grpSpPr>
        <a:xfrm>
          <a:off x="0" y="0"/>
          <a:ext cx="0" cy="0"/>
          <a:chOff x="0" y="0"/>
          <a:chExt cx="0" cy="0"/>
        </a:xfrm>
      </p:grpSpPr>
      <p:sp>
        <p:nvSpPr>
          <p:cNvPr id="1462" name="Google Shape;1462;p84"/>
          <p:cNvSpPr txBox="1"/>
          <p:nvPr/>
        </p:nvSpPr>
        <p:spPr>
          <a:xfrm>
            <a:off x="1215300" y="2351775"/>
            <a:ext cx="3216600" cy="2308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200"/>
              <a:buFont typeface="Arial"/>
              <a:buNone/>
            </a:pPr>
            <a:r>
              <a:rPr lang="en-CA" sz="7200" b="1" i="0" u="none" strike="noStrike" cap="none">
                <a:solidFill>
                  <a:srgbClr val="364DA1"/>
                </a:solidFill>
                <a:latin typeface="EB Garamond"/>
                <a:ea typeface="EB Garamond"/>
                <a:cs typeface="EB Garamond"/>
                <a:sym typeface="EB Garamond"/>
              </a:rPr>
              <a:t>Break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7200"/>
              <a:buFont typeface="Arial"/>
              <a:buNone/>
            </a:pPr>
            <a:r>
              <a:rPr lang="en-CA" sz="7200" b="1" i="0" u="none" strike="noStrike" cap="none">
                <a:solidFill>
                  <a:srgbClr val="364DA1"/>
                </a:solidFill>
                <a:latin typeface="EB Garamond"/>
                <a:ea typeface="EB Garamond"/>
                <a:cs typeface="EB Garamond"/>
                <a:sym typeface="EB Garamond"/>
              </a:rPr>
              <a:t>Slide</a:t>
            </a:r>
            <a:endParaRPr sz="1400" b="0" i="0" u="none" strike="noStrike" cap="none">
              <a:solidFill>
                <a:srgbClr val="000000"/>
              </a:solidFill>
              <a:latin typeface="Arial"/>
              <a:ea typeface="Arial"/>
              <a:cs typeface="Arial"/>
              <a:sym typeface="Arial"/>
            </a:endParaRPr>
          </a:p>
        </p:txBody>
      </p:sp>
      <p:sp>
        <p:nvSpPr>
          <p:cNvPr id="1463" name="Google Shape;1463;p84"/>
          <p:cNvSpPr txBox="1"/>
          <p:nvPr/>
        </p:nvSpPr>
        <p:spPr>
          <a:xfrm>
            <a:off x="1215301" y="4660107"/>
            <a:ext cx="3216586"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CA" sz="3200" b="0" i="0" u="none" strike="noStrike" cap="none">
                <a:solidFill>
                  <a:srgbClr val="FE721F"/>
                </a:solidFill>
                <a:latin typeface="Calibri"/>
                <a:ea typeface="Calibri"/>
                <a:cs typeface="Calibri"/>
                <a:sym typeface="Calibri"/>
              </a:rPr>
              <a:t>Take a short break</a:t>
            </a:r>
            <a:endParaRPr sz="1400" b="0" i="0" u="none" strike="noStrike" cap="none">
              <a:solidFill>
                <a:srgbClr val="000000"/>
              </a:solidFill>
              <a:latin typeface="Arial"/>
              <a:ea typeface="Arial"/>
              <a:cs typeface="Arial"/>
              <a:sym typeface="Arial"/>
            </a:endParaRPr>
          </a:p>
        </p:txBody>
      </p:sp>
      <p:sp>
        <p:nvSpPr>
          <p:cNvPr id="1464" name="Google Shape;1464;p84"/>
          <p:cNvSpPr/>
          <p:nvPr/>
        </p:nvSpPr>
        <p:spPr>
          <a:xfrm>
            <a:off x="5364418" y="1137425"/>
            <a:ext cx="5720575" cy="5720575"/>
          </a:xfrm>
          <a:prstGeom prst="rect">
            <a:avLst/>
          </a:prstGeom>
          <a:gradFill>
            <a:gsLst>
              <a:gs pos="0">
                <a:srgbClr val="C3E9EE"/>
              </a:gs>
              <a:gs pos="100000">
                <a:srgbClr val="D8EDCF"/>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65" name="Google Shape;1465;p84" descr="A person holding a cup of coffee&#10;&#10;Description automatically generated with low confidence"/>
          <p:cNvPicPr preferRelativeResize="0">
            <a:picLocks noGrp="1"/>
          </p:cNvPicPr>
          <p:nvPr>
            <p:ph type="pic" idx="2"/>
          </p:nvPr>
        </p:nvPicPr>
        <p:blipFill rotWithShape="1">
          <a:blip r:embed="rId3">
            <a:alphaModFix/>
          </a:blip>
          <a:srcRect l="26074" r="26073"/>
          <a:stretch/>
        </p:blipFill>
        <p:spPr>
          <a:xfrm>
            <a:off x="6096001" y="0"/>
            <a:ext cx="4270917" cy="5943600"/>
          </a:xfrm>
          <a:prstGeom prst="rect">
            <a:avLst/>
          </a:prstGeom>
          <a:solidFill>
            <a:schemeClr val="lt1"/>
          </a:solidFill>
          <a:ln>
            <a:noFill/>
          </a:ln>
        </p:spPr>
      </p:pic>
    </p:spTree>
  </p:cSld>
  <p:clrMapOvr>
    <a:masterClrMapping/>
  </p:clrMapOvr>
</p:sld>
</file>

<file path=ppt/theme/theme1.xml><?xml version="1.0" encoding="utf-8"?>
<a:theme xmlns:a="http://schemas.openxmlformats.org/drawingml/2006/main" name="Office Theme">
  <a:themeElements>
    <a:clrScheme name="COLLEG">
      <a:dk1>
        <a:srgbClr val="000000"/>
      </a:dk1>
      <a:lt1>
        <a:srgbClr val="FFFFFF"/>
      </a:lt1>
      <a:dk2>
        <a:srgbClr val="44546A"/>
      </a:dk2>
      <a:lt2>
        <a:srgbClr val="E7E6E6"/>
      </a:lt2>
      <a:accent1>
        <a:srgbClr val="E9F7F9"/>
      </a:accent1>
      <a:accent2>
        <a:srgbClr val="F6FBF4"/>
      </a:accent2>
      <a:accent3>
        <a:srgbClr val="03AF50"/>
      </a:accent3>
      <a:accent4>
        <a:srgbClr val="7000E3"/>
      </a:accent4>
      <a:accent5>
        <a:srgbClr val="05ADFF"/>
      </a:accent5>
      <a:accent6>
        <a:srgbClr val="FD711E"/>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OLLEG">
      <a:dk1>
        <a:srgbClr val="000000"/>
      </a:dk1>
      <a:lt1>
        <a:srgbClr val="FFFFFF"/>
      </a:lt1>
      <a:dk2>
        <a:srgbClr val="44546A"/>
      </a:dk2>
      <a:lt2>
        <a:srgbClr val="E7E6E6"/>
      </a:lt2>
      <a:accent1>
        <a:srgbClr val="E9F7F9"/>
      </a:accent1>
      <a:accent2>
        <a:srgbClr val="F6FBF4"/>
      </a:accent2>
      <a:accent3>
        <a:srgbClr val="03AF50"/>
      </a:accent3>
      <a:accent4>
        <a:srgbClr val="7000E3"/>
      </a:accent4>
      <a:accent5>
        <a:srgbClr val="05ADFF"/>
      </a:accent5>
      <a:accent6>
        <a:srgbClr val="FD711E"/>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5730</TotalTime>
  <Words>17115</Words>
  <Application>Microsoft Macintosh PowerPoint</Application>
  <PresentationFormat>Widescreen</PresentationFormat>
  <Paragraphs>1607</Paragraphs>
  <Slides>98</Slides>
  <Notes>98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98</vt:i4>
      </vt:variant>
    </vt:vector>
  </HeadingPairs>
  <TitlesOfParts>
    <vt:vector size="106" baseType="lpstr">
      <vt:lpstr>EB Garamond</vt:lpstr>
      <vt:lpstr>Roboto</vt:lpstr>
      <vt:lpstr>Raleway</vt:lpstr>
      <vt:lpstr>Poppins Medium</vt:lpstr>
      <vt:lpstr>Arial</vt:lpstr>
      <vt:lpstr>Calibri</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mustofa amar zakaria</dc:creator>
  <cp:lastModifiedBy>Lisa Rogozinsky</cp:lastModifiedBy>
  <cp:revision>6</cp:revision>
  <dcterms:created xsi:type="dcterms:W3CDTF">2021-01-14T08:18:08Z</dcterms:created>
  <dcterms:modified xsi:type="dcterms:W3CDTF">2026-01-22T15:00:14Z</dcterms:modified>
</cp:coreProperties>
</file>